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87"/>
  </p:notesMasterIdLst>
  <p:sldIdLst>
    <p:sldId id="256" r:id="rId2"/>
    <p:sldId id="450" r:id="rId3"/>
    <p:sldId id="451" r:id="rId4"/>
    <p:sldId id="258" r:id="rId5"/>
    <p:sldId id="259" r:id="rId6"/>
    <p:sldId id="453" r:id="rId7"/>
    <p:sldId id="288" r:id="rId8"/>
    <p:sldId id="289" r:id="rId9"/>
    <p:sldId id="287" r:id="rId10"/>
    <p:sldId id="291" r:id="rId11"/>
    <p:sldId id="290" r:id="rId12"/>
    <p:sldId id="292" r:id="rId13"/>
    <p:sldId id="293" r:id="rId14"/>
    <p:sldId id="294" r:id="rId15"/>
    <p:sldId id="296" r:id="rId16"/>
    <p:sldId id="299" r:id="rId17"/>
    <p:sldId id="295" r:id="rId18"/>
    <p:sldId id="300" r:id="rId19"/>
    <p:sldId id="301" r:id="rId20"/>
    <p:sldId id="316" r:id="rId21"/>
    <p:sldId id="302" r:id="rId22"/>
    <p:sldId id="304" r:id="rId23"/>
    <p:sldId id="305" r:id="rId24"/>
    <p:sldId id="343" r:id="rId25"/>
    <p:sldId id="303" r:id="rId26"/>
    <p:sldId id="308" r:id="rId27"/>
    <p:sldId id="309" r:id="rId28"/>
    <p:sldId id="310" r:id="rId29"/>
    <p:sldId id="311" r:id="rId30"/>
    <p:sldId id="320" r:id="rId31"/>
    <p:sldId id="306" r:id="rId32"/>
    <p:sldId id="312" r:id="rId33"/>
    <p:sldId id="297" r:id="rId34"/>
    <p:sldId id="313" r:id="rId35"/>
    <p:sldId id="314" r:id="rId36"/>
    <p:sldId id="315" r:id="rId37"/>
    <p:sldId id="318" r:id="rId38"/>
    <p:sldId id="319" r:id="rId39"/>
    <p:sldId id="321" r:id="rId40"/>
    <p:sldId id="323" r:id="rId41"/>
    <p:sldId id="328" r:id="rId42"/>
    <p:sldId id="322" r:id="rId43"/>
    <p:sldId id="325" r:id="rId44"/>
    <p:sldId id="326" r:id="rId45"/>
    <p:sldId id="327" r:id="rId46"/>
    <p:sldId id="330" r:id="rId47"/>
    <p:sldId id="329" r:id="rId48"/>
    <p:sldId id="332" r:id="rId49"/>
    <p:sldId id="333" r:id="rId50"/>
    <p:sldId id="334" r:id="rId51"/>
    <p:sldId id="335" r:id="rId52"/>
    <p:sldId id="336" r:id="rId53"/>
    <p:sldId id="337" r:id="rId54"/>
    <p:sldId id="338" r:id="rId55"/>
    <p:sldId id="339" r:id="rId56"/>
    <p:sldId id="341" r:id="rId57"/>
    <p:sldId id="340" r:id="rId58"/>
    <p:sldId id="342" r:id="rId59"/>
    <p:sldId id="452" r:id="rId60"/>
    <p:sldId id="420" r:id="rId61"/>
    <p:sldId id="422" r:id="rId62"/>
    <p:sldId id="423" r:id="rId63"/>
    <p:sldId id="424" r:id="rId64"/>
    <p:sldId id="425" r:id="rId65"/>
    <p:sldId id="426" r:id="rId66"/>
    <p:sldId id="427" r:id="rId67"/>
    <p:sldId id="428" r:id="rId68"/>
    <p:sldId id="429" r:id="rId69"/>
    <p:sldId id="430" r:id="rId70"/>
    <p:sldId id="431" r:id="rId71"/>
    <p:sldId id="432" r:id="rId72"/>
    <p:sldId id="433" r:id="rId73"/>
    <p:sldId id="434" r:id="rId74"/>
    <p:sldId id="435" r:id="rId75"/>
    <p:sldId id="436" r:id="rId76"/>
    <p:sldId id="437" r:id="rId77"/>
    <p:sldId id="439" r:id="rId78"/>
    <p:sldId id="440" r:id="rId79"/>
    <p:sldId id="441" r:id="rId80"/>
    <p:sldId id="443" r:id="rId81"/>
    <p:sldId id="444" r:id="rId82"/>
    <p:sldId id="445" r:id="rId83"/>
    <p:sldId id="446" r:id="rId84"/>
    <p:sldId id="448" r:id="rId85"/>
    <p:sldId id="449" r:id="rId86"/>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3F7ED"/>
    <a:srgbClr val="4F8356"/>
    <a:srgbClr val="426E48"/>
    <a:srgbClr val="41914E"/>
    <a:srgbClr val="8FD1B5"/>
    <a:srgbClr val="000000"/>
    <a:srgbClr val="BDBFB9"/>
    <a:srgbClr val="E3ECD0"/>
    <a:srgbClr val="E9F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68" autoAdjust="0"/>
    <p:restoredTop sz="94651" autoAdjust="0"/>
  </p:normalViewPr>
  <p:slideViewPr>
    <p:cSldViewPr>
      <p:cViewPr varScale="1">
        <p:scale>
          <a:sx n="63" d="100"/>
          <a:sy n="63" d="100"/>
        </p:scale>
        <p:origin x="684" y="6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B68F80-AA5A-4A38-B1C0-547946A61766}" type="doc">
      <dgm:prSet loTypeId="urn:microsoft.com/office/officeart/2005/8/layout/hList6" loCatId="list" qsTypeId="urn:microsoft.com/office/officeart/2005/8/quickstyle/simple1" qsCatId="simple" csTypeId="urn:microsoft.com/office/officeart/2005/8/colors/accent0_1" csCatId="mainScheme" phldr="1"/>
      <dgm:spPr/>
      <dgm:t>
        <a:bodyPr/>
        <a:lstStyle/>
        <a:p>
          <a:endParaRPr lang="zh-CN" altLang="en-US"/>
        </a:p>
      </dgm:t>
    </dgm:pt>
    <dgm:pt modelId="{B00C61C2-5089-4A37-B4D5-654A1377BED0}">
      <dgm:prSet phldrT="[文本]"/>
      <dgm:spPr/>
      <dgm:t>
        <a:bodyPr/>
        <a:lstStyle/>
        <a:p>
          <a:r>
            <a:rPr lang="zh-CN" altLang="en-US" dirty="0"/>
            <a:t>接入能力</a:t>
          </a:r>
        </a:p>
      </dgm:t>
    </dgm:pt>
    <dgm:pt modelId="{5156105E-34BF-4D56-A94C-28134E87BC18}" type="parTrans" cxnId="{22EA0238-C7A3-4035-8E9B-17541588929C}">
      <dgm:prSet/>
      <dgm:spPr/>
      <dgm:t>
        <a:bodyPr/>
        <a:lstStyle/>
        <a:p>
          <a:endParaRPr lang="zh-CN" altLang="en-US"/>
        </a:p>
      </dgm:t>
    </dgm:pt>
    <dgm:pt modelId="{B40631C8-47CB-455D-A36B-064520B56C97}" type="sibTrans" cxnId="{22EA0238-C7A3-4035-8E9B-17541588929C}">
      <dgm:prSet/>
      <dgm:spPr/>
      <dgm:t>
        <a:bodyPr/>
        <a:lstStyle/>
        <a:p>
          <a:endParaRPr lang="zh-CN" altLang="en-US"/>
        </a:p>
      </dgm:t>
    </dgm:pt>
    <dgm:pt modelId="{9BD3DCF5-C694-449E-B247-ABE975706891}">
      <dgm:prSet phldrT="[文本]"/>
      <dgm:spPr/>
      <dgm:t>
        <a:bodyPr/>
        <a:lstStyle/>
        <a:p>
          <a:r>
            <a:rPr lang="zh-CN" altLang="en-US" dirty="0"/>
            <a:t>任何地点、任何设备实现接入服务</a:t>
          </a:r>
        </a:p>
      </dgm:t>
    </dgm:pt>
    <dgm:pt modelId="{10926FE9-5FC5-465F-890B-3F7E7ACB0B9B}" type="parTrans" cxnId="{EE11606A-7DA5-4847-A55E-6F71103AFE48}">
      <dgm:prSet/>
      <dgm:spPr/>
      <dgm:t>
        <a:bodyPr/>
        <a:lstStyle/>
        <a:p>
          <a:endParaRPr lang="zh-CN" altLang="en-US"/>
        </a:p>
      </dgm:t>
    </dgm:pt>
    <dgm:pt modelId="{6C6E4E1E-8E8E-41E9-AAAB-DFFE159B6801}" type="sibTrans" cxnId="{EE11606A-7DA5-4847-A55E-6F71103AFE48}">
      <dgm:prSet/>
      <dgm:spPr/>
      <dgm:t>
        <a:bodyPr/>
        <a:lstStyle/>
        <a:p>
          <a:endParaRPr lang="zh-CN" altLang="en-US"/>
        </a:p>
      </dgm:t>
    </dgm:pt>
    <dgm:pt modelId="{4F498BAA-9B85-4029-8A82-0D2B9FE70D7F}">
      <dgm:prSet phldrT="[文本]"/>
      <dgm:spPr/>
      <dgm:t>
        <a:bodyPr/>
        <a:lstStyle/>
        <a:p>
          <a:r>
            <a:rPr lang="zh-CN" altLang="en-US" dirty="0"/>
            <a:t>共享能力</a:t>
          </a:r>
        </a:p>
      </dgm:t>
    </dgm:pt>
    <dgm:pt modelId="{B883847C-0F67-473A-8A0A-9D2D1025E5C3}" type="parTrans" cxnId="{2B4A85C1-8F19-4B17-B58A-AF389B0A0D89}">
      <dgm:prSet/>
      <dgm:spPr/>
      <dgm:t>
        <a:bodyPr/>
        <a:lstStyle/>
        <a:p>
          <a:endParaRPr lang="zh-CN" altLang="en-US"/>
        </a:p>
      </dgm:t>
    </dgm:pt>
    <dgm:pt modelId="{F3021C1B-7AB8-4B41-BF0B-CED1ABA43E04}" type="sibTrans" cxnId="{2B4A85C1-8F19-4B17-B58A-AF389B0A0D89}">
      <dgm:prSet/>
      <dgm:spPr/>
      <dgm:t>
        <a:bodyPr/>
        <a:lstStyle/>
        <a:p>
          <a:endParaRPr lang="zh-CN" altLang="en-US"/>
        </a:p>
      </dgm:t>
    </dgm:pt>
    <dgm:pt modelId="{80CAF922-ABBF-4938-B4FF-E2CA2BC19BE5}">
      <dgm:prSet phldrT="[文本]"/>
      <dgm:spPr/>
      <dgm:t>
        <a:bodyPr/>
        <a:lstStyle/>
        <a:p>
          <a:r>
            <a:rPr lang="zh-CN" altLang="en-US" dirty="0"/>
            <a:t>方便存储</a:t>
          </a:r>
        </a:p>
      </dgm:t>
    </dgm:pt>
    <dgm:pt modelId="{11FD1B65-7340-487B-ACE1-97C7787219BA}" type="parTrans" cxnId="{793A52B8-E01B-4C3F-BA0C-7EAC4BF38F8A}">
      <dgm:prSet/>
      <dgm:spPr/>
      <dgm:t>
        <a:bodyPr/>
        <a:lstStyle/>
        <a:p>
          <a:endParaRPr lang="zh-CN" altLang="en-US"/>
        </a:p>
      </dgm:t>
    </dgm:pt>
    <dgm:pt modelId="{A684C300-0E2A-4CB2-A67F-2DE49C0D1D78}" type="sibTrans" cxnId="{793A52B8-E01B-4C3F-BA0C-7EAC4BF38F8A}">
      <dgm:prSet/>
      <dgm:spPr/>
      <dgm:t>
        <a:bodyPr/>
        <a:lstStyle/>
        <a:p>
          <a:endParaRPr lang="zh-CN" altLang="en-US"/>
        </a:p>
      </dgm:t>
    </dgm:pt>
    <dgm:pt modelId="{5BDC1D34-45A4-4917-8D63-659563C46B30}">
      <dgm:prSet phldrT="[文本]"/>
      <dgm:spPr/>
      <dgm:t>
        <a:bodyPr/>
        <a:lstStyle/>
        <a:p>
          <a:r>
            <a:rPr lang="zh-CN" altLang="en-US" dirty="0"/>
            <a:t>简单</a:t>
          </a:r>
        </a:p>
      </dgm:t>
    </dgm:pt>
    <dgm:pt modelId="{B194EABA-ADDD-48FD-8496-60BD812286B4}" type="parTrans" cxnId="{0244164F-0F31-46C1-BBFA-1D67A0CEA8F8}">
      <dgm:prSet/>
      <dgm:spPr/>
      <dgm:t>
        <a:bodyPr/>
        <a:lstStyle/>
        <a:p>
          <a:endParaRPr lang="zh-CN" altLang="en-US"/>
        </a:p>
      </dgm:t>
    </dgm:pt>
    <dgm:pt modelId="{F8AD4E4E-AF16-4946-9856-4B389ECC43F1}" type="sibTrans" cxnId="{0244164F-0F31-46C1-BBFA-1D67A0CEA8F8}">
      <dgm:prSet/>
      <dgm:spPr/>
      <dgm:t>
        <a:bodyPr/>
        <a:lstStyle/>
        <a:p>
          <a:endParaRPr lang="zh-CN" altLang="en-US"/>
        </a:p>
      </dgm:t>
    </dgm:pt>
    <dgm:pt modelId="{29B8CE00-E3DC-4BB0-B337-B2941C1D17D4}">
      <dgm:prSet phldrT="[文本]"/>
      <dgm:spPr/>
      <dgm:t>
        <a:bodyPr/>
        <a:lstStyle/>
        <a:p>
          <a:r>
            <a:rPr lang="zh-CN" altLang="en-US" dirty="0"/>
            <a:t>容易学习</a:t>
          </a:r>
        </a:p>
      </dgm:t>
    </dgm:pt>
    <dgm:pt modelId="{7058EC7E-6240-4F0F-910C-4CD0F5DD1C58}" type="parTrans" cxnId="{E162A1A9-E0C4-40C4-85C1-B00E24947CCF}">
      <dgm:prSet/>
      <dgm:spPr/>
      <dgm:t>
        <a:bodyPr/>
        <a:lstStyle/>
        <a:p>
          <a:endParaRPr lang="zh-CN" altLang="en-US"/>
        </a:p>
      </dgm:t>
    </dgm:pt>
    <dgm:pt modelId="{D9B2AD72-53EF-49C3-8DB5-712CB349D8F8}" type="sibTrans" cxnId="{E162A1A9-E0C4-40C4-85C1-B00E24947CCF}">
      <dgm:prSet/>
      <dgm:spPr/>
      <dgm:t>
        <a:bodyPr/>
        <a:lstStyle/>
        <a:p>
          <a:endParaRPr lang="zh-CN" altLang="en-US"/>
        </a:p>
      </dgm:t>
    </dgm:pt>
    <dgm:pt modelId="{A4CD2379-6AFA-4D66-B6CF-4C3C8BE52924}">
      <dgm:prSet phldrT="[文本]"/>
      <dgm:spPr/>
      <dgm:t>
        <a:bodyPr/>
        <a:lstStyle/>
        <a:p>
          <a:r>
            <a:rPr lang="zh-CN" altLang="en-US" dirty="0"/>
            <a:t>安全保密</a:t>
          </a:r>
        </a:p>
      </dgm:t>
    </dgm:pt>
    <dgm:pt modelId="{C974761E-00DF-4E1C-A6E5-20D2A09DDD82}" type="parTrans" cxnId="{307651A4-0C41-4461-9EC0-D2A30ABD1190}">
      <dgm:prSet/>
      <dgm:spPr/>
      <dgm:t>
        <a:bodyPr/>
        <a:lstStyle/>
        <a:p>
          <a:endParaRPr lang="zh-CN" altLang="en-US"/>
        </a:p>
      </dgm:t>
    </dgm:pt>
    <dgm:pt modelId="{32216279-E04F-47C1-8F75-C792B45A5874}" type="sibTrans" cxnId="{307651A4-0C41-4461-9EC0-D2A30ABD1190}">
      <dgm:prSet/>
      <dgm:spPr/>
      <dgm:t>
        <a:bodyPr/>
        <a:lstStyle/>
        <a:p>
          <a:endParaRPr lang="zh-CN" altLang="en-US"/>
        </a:p>
      </dgm:t>
    </dgm:pt>
    <dgm:pt modelId="{AE0536A0-E4F6-4F19-8316-592A6C6953C0}">
      <dgm:prSet phldrT="[文本]"/>
      <dgm:spPr/>
      <dgm:t>
        <a:bodyPr/>
        <a:lstStyle/>
        <a:p>
          <a:r>
            <a:rPr lang="zh-CN" altLang="en-US" dirty="0"/>
            <a:t>数据不会丢失不必备份</a:t>
          </a:r>
        </a:p>
      </dgm:t>
    </dgm:pt>
    <dgm:pt modelId="{ADAF9C15-2473-4A79-B022-21A767AC858F}" type="parTrans" cxnId="{1E408E13-533D-4702-86EB-2781D43EA896}">
      <dgm:prSet/>
      <dgm:spPr/>
      <dgm:t>
        <a:bodyPr/>
        <a:lstStyle/>
        <a:p>
          <a:endParaRPr lang="zh-CN" altLang="en-US"/>
        </a:p>
      </dgm:t>
    </dgm:pt>
    <dgm:pt modelId="{1F1D4B81-EDBA-42EA-A313-4B2981D5716A}" type="sibTrans" cxnId="{1E408E13-533D-4702-86EB-2781D43EA896}">
      <dgm:prSet/>
      <dgm:spPr/>
      <dgm:t>
        <a:bodyPr/>
        <a:lstStyle/>
        <a:p>
          <a:endParaRPr lang="zh-CN" altLang="en-US"/>
        </a:p>
      </dgm:t>
    </dgm:pt>
    <dgm:pt modelId="{CE6B4D7E-75D4-492F-A5E6-582C778BB458}">
      <dgm:prSet phldrT="[文本]"/>
      <dgm:spPr/>
      <dgm:t>
        <a:bodyPr/>
        <a:lstStyle/>
        <a:p>
          <a:r>
            <a:rPr lang="zh-CN" altLang="en-US" dirty="0"/>
            <a:t>自由</a:t>
          </a:r>
        </a:p>
      </dgm:t>
    </dgm:pt>
    <dgm:pt modelId="{1BDF1269-9214-450C-B92A-BD7C243663B0}" type="parTrans" cxnId="{1FBD21F6-C8EB-4CF5-8FB0-72B12F4D31D0}">
      <dgm:prSet/>
      <dgm:spPr/>
      <dgm:t>
        <a:bodyPr/>
        <a:lstStyle/>
        <a:p>
          <a:endParaRPr lang="zh-CN" altLang="en-US"/>
        </a:p>
      </dgm:t>
    </dgm:pt>
    <dgm:pt modelId="{EE2FEA66-5D5C-450D-B48A-24FF65DA9A21}" type="sibTrans" cxnId="{1FBD21F6-C8EB-4CF5-8FB0-72B12F4D31D0}">
      <dgm:prSet/>
      <dgm:spPr/>
      <dgm:t>
        <a:bodyPr/>
        <a:lstStyle/>
        <a:p>
          <a:endParaRPr lang="zh-CN" altLang="en-US"/>
        </a:p>
      </dgm:t>
    </dgm:pt>
    <dgm:pt modelId="{5714E7E0-475B-4C96-AB46-033F4026005F}">
      <dgm:prSet phldrT="[文本]"/>
      <dgm:spPr/>
      <dgm:t>
        <a:bodyPr/>
        <a:lstStyle/>
        <a:p>
          <a:r>
            <a:rPr lang="zh-CN" altLang="en-US" dirty="0"/>
            <a:t>任何时间进行计算服务</a:t>
          </a:r>
        </a:p>
      </dgm:t>
    </dgm:pt>
    <dgm:pt modelId="{DE3BB5E0-ECD2-46E2-A43A-E711A4203648}" type="parTrans" cxnId="{CBFA9BE7-AB88-400C-A820-5B386B813003}">
      <dgm:prSet/>
      <dgm:spPr/>
      <dgm:t>
        <a:bodyPr/>
        <a:lstStyle/>
        <a:p>
          <a:endParaRPr lang="zh-CN" altLang="en-US"/>
        </a:p>
      </dgm:t>
    </dgm:pt>
    <dgm:pt modelId="{397AC3A3-BF45-4D35-B3BC-2AE6C16AFFC9}" type="sibTrans" cxnId="{CBFA9BE7-AB88-400C-A820-5B386B813003}">
      <dgm:prSet/>
      <dgm:spPr/>
      <dgm:t>
        <a:bodyPr/>
        <a:lstStyle/>
        <a:p>
          <a:endParaRPr lang="zh-CN" altLang="en-US"/>
        </a:p>
      </dgm:t>
    </dgm:pt>
    <dgm:pt modelId="{CBEF801E-CF67-4330-ADF5-A02AD1DA1DD7}">
      <dgm:prSet phldrT="[文本]"/>
      <dgm:spPr/>
      <dgm:t>
        <a:bodyPr/>
        <a:lstStyle/>
        <a:p>
          <a:r>
            <a:rPr lang="zh-CN" altLang="en-US" dirty="0"/>
            <a:t>安全</a:t>
          </a:r>
        </a:p>
      </dgm:t>
    </dgm:pt>
    <dgm:pt modelId="{4FB37EEF-95CD-4551-B034-FF70F42EECF4}" type="parTrans" cxnId="{713444A7-FCEB-40DD-A7F2-D2202E54882C}">
      <dgm:prSet/>
      <dgm:spPr/>
      <dgm:t>
        <a:bodyPr/>
        <a:lstStyle/>
        <a:p>
          <a:endParaRPr lang="zh-CN" altLang="en-US"/>
        </a:p>
      </dgm:t>
    </dgm:pt>
    <dgm:pt modelId="{4B434894-0DA7-4E84-A31A-80875B0A874D}" type="sibTrans" cxnId="{713444A7-FCEB-40DD-A7F2-D2202E54882C}">
      <dgm:prSet/>
      <dgm:spPr/>
      <dgm:t>
        <a:bodyPr/>
        <a:lstStyle/>
        <a:p>
          <a:endParaRPr lang="zh-CN" altLang="en-US"/>
        </a:p>
      </dgm:t>
    </dgm:pt>
    <dgm:pt modelId="{F1C4E439-4125-4382-8402-F1BDB5B598EE}">
      <dgm:prSet phldrT="[文本]"/>
      <dgm:spPr/>
      <dgm:t>
        <a:bodyPr/>
        <a:lstStyle/>
        <a:p>
          <a:r>
            <a:rPr lang="zh-CN" altLang="en-US" dirty="0"/>
            <a:t>共享数据交流</a:t>
          </a:r>
        </a:p>
      </dgm:t>
    </dgm:pt>
    <dgm:pt modelId="{3A5BA01E-F313-41CB-BC4B-634569A57F74}" type="parTrans" cxnId="{D3FFAFF4-6C2A-4DC8-9994-5E500C1B49FF}">
      <dgm:prSet/>
      <dgm:spPr/>
      <dgm:t>
        <a:bodyPr/>
        <a:lstStyle/>
        <a:p>
          <a:endParaRPr lang="zh-CN" altLang="en-US"/>
        </a:p>
      </dgm:t>
    </dgm:pt>
    <dgm:pt modelId="{801A205B-7E06-4A49-B31D-E8AF10FCCF73}" type="sibTrans" cxnId="{D3FFAFF4-6C2A-4DC8-9994-5E500C1B49FF}">
      <dgm:prSet/>
      <dgm:spPr/>
      <dgm:t>
        <a:bodyPr/>
        <a:lstStyle/>
        <a:p>
          <a:endParaRPr lang="zh-CN" altLang="en-US"/>
        </a:p>
      </dgm:t>
    </dgm:pt>
    <dgm:pt modelId="{1213D89F-5432-4A06-91B0-5E996BB486C1}">
      <dgm:prSet phldrT="[文本]"/>
      <dgm:spPr/>
      <dgm:t>
        <a:bodyPr/>
        <a:lstStyle/>
        <a:p>
          <a:r>
            <a:rPr lang="zh-CN" altLang="en-US" dirty="0"/>
            <a:t>数据不受影响</a:t>
          </a:r>
        </a:p>
      </dgm:t>
    </dgm:pt>
    <dgm:pt modelId="{47D68B4F-F188-45B0-8C39-81D70F936E03}" type="parTrans" cxnId="{6FCCF79D-26E7-4C12-84C3-18239E654717}">
      <dgm:prSet/>
      <dgm:spPr/>
      <dgm:t>
        <a:bodyPr/>
        <a:lstStyle/>
        <a:p>
          <a:endParaRPr lang="zh-CN" altLang="en-US"/>
        </a:p>
      </dgm:t>
    </dgm:pt>
    <dgm:pt modelId="{1A3B27DD-F6E6-4687-8340-677307F469E3}" type="sibTrans" cxnId="{6FCCF79D-26E7-4C12-84C3-18239E654717}">
      <dgm:prSet/>
      <dgm:spPr/>
      <dgm:t>
        <a:bodyPr/>
        <a:lstStyle/>
        <a:p>
          <a:endParaRPr lang="zh-CN" altLang="en-US"/>
        </a:p>
      </dgm:t>
    </dgm:pt>
    <dgm:pt modelId="{F1C29AD6-3F5A-49EE-B94F-F6D5E6801EB0}">
      <dgm:prSet phldrT="[文本]"/>
      <dgm:spPr/>
      <dgm:t>
        <a:bodyPr/>
        <a:lstStyle/>
        <a:p>
          <a:r>
            <a:rPr lang="zh-CN" altLang="en-US" dirty="0"/>
            <a:t>无限空间</a:t>
          </a:r>
        </a:p>
      </dgm:t>
    </dgm:pt>
    <dgm:pt modelId="{88511FE1-14D8-403E-B621-E001A76AFDFB}" type="parTrans" cxnId="{0B68322E-2C78-4ADC-819C-66EF7F92EFBC}">
      <dgm:prSet/>
      <dgm:spPr/>
      <dgm:t>
        <a:bodyPr/>
        <a:lstStyle/>
        <a:p>
          <a:endParaRPr lang="zh-CN" altLang="en-US"/>
        </a:p>
      </dgm:t>
    </dgm:pt>
    <dgm:pt modelId="{4489AA88-55EC-4626-93C3-D5013BDF0DE7}" type="sibTrans" cxnId="{0B68322E-2C78-4ADC-819C-66EF7F92EFBC}">
      <dgm:prSet/>
      <dgm:spPr/>
      <dgm:t>
        <a:bodyPr/>
        <a:lstStyle/>
        <a:p>
          <a:endParaRPr lang="zh-CN" altLang="en-US"/>
        </a:p>
      </dgm:t>
    </dgm:pt>
    <dgm:pt modelId="{1CF90A9B-F15E-43A7-AF6B-E1108C76ADA2}">
      <dgm:prSet phldrT="[文本]"/>
      <dgm:spPr/>
      <dgm:t>
        <a:bodyPr/>
        <a:lstStyle/>
        <a:p>
          <a:r>
            <a:rPr lang="zh-CN" altLang="en-US" dirty="0"/>
            <a:t>方便使用</a:t>
          </a:r>
        </a:p>
      </dgm:t>
    </dgm:pt>
    <dgm:pt modelId="{9F6E26AC-C94F-44C5-A7EE-36411D1746A1}" type="sibTrans" cxnId="{CF90F683-EDCB-4544-ACF7-66BF979A4960}">
      <dgm:prSet/>
      <dgm:spPr/>
      <dgm:t>
        <a:bodyPr/>
        <a:lstStyle/>
        <a:p>
          <a:endParaRPr lang="zh-CN" altLang="en-US"/>
        </a:p>
      </dgm:t>
    </dgm:pt>
    <dgm:pt modelId="{28E1DBD8-D17E-461B-B936-8C9A61C6422A}" type="parTrans" cxnId="{CF90F683-EDCB-4544-ACF7-66BF979A4960}">
      <dgm:prSet/>
      <dgm:spPr/>
      <dgm:t>
        <a:bodyPr/>
        <a:lstStyle/>
        <a:p>
          <a:endParaRPr lang="zh-CN" altLang="en-US"/>
        </a:p>
      </dgm:t>
    </dgm:pt>
    <dgm:pt modelId="{325BCB91-A62E-4E2B-842D-EE810B8C13BE}">
      <dgm:prSet phldrT="[文本]"/>
      <dgm:spPr/>
      <dgm:t>
        <a:bodyPr/>
        <a:lstStyle/>
        <a:p>
          <a:r>
            <a:rPr lang="zh-CN" altLang="en-US" dirty="0"/>
            <a:t>软件自动升级</a:t>
          </a:r>
        </a:p>
      </dgm:t>
    </dgm:pt>
    <dgm:pt modelId="{44C8C0F6-E6E9-4646-89A4-03857DC84606}" type="parTrans" cxnId="{43FD9F99-A02B-4010-A91A-78E8C5D314BD}">
      <dgm:prSet/>
      <dgm:spPr/>
      <dgm:t>
        <a:bodyPr/>
        <a:lstStyle/>
        <a:p>
          <a:endParaRPr lang="zh-CN" altLang="en-US"/>
        </a:p>
      </dgm:t>
    </dgm:pt>
    <dgm:pt modelId="{120D6FD1-9579-43A8-A5BD-4F7B91CB2521}" type="sibTrans" cxnId="{43FD9F99-A02B-4010-A91A-78E8C5D314BD}">
      <dgm:prSet/>
      <dgm:spPr/>
      <dgm:t>
        <a:bodyPr/>
        <a:lstStyle/>
        <a:p>
          <a:endParaRPr lang="zh-CN" altLang="en-US"/>
        </a:p>
      </dgm:t>
    </dgm:pt>
    <dgm:pt modelId="{5864AA39-2CFC-4214-BE78-7603C1BE2F28}" type="pres">
      <dgm:prSet presAssocID="{2EB68F80-AA5A-4A38-B1C0-547946A61766}" presName="Name0" presStyleCnt="0">
        <dgm:presLayoutVars>
          <dgm:dir/>
          <dgm:resizeHandles val="exact"/>
        </dgm:presLayoutVars>
      </dgm:prSet>
      <dgm:spPr/>
    </dgm:pt>
    <dgm:pt modelId="{59C75730-A596-4028-9F0A-7F390D98B556}" type="pres">
      <dgm:prSet presAssocID="{B00C61C2-5089-4A37-B4D5-654A1377BED0}" presName="node" presStyleLbl="node1" presStyleIdx="0" presStyleCnt="5">
        <dgm:presLayoutVars>
          <dgm:bulletEnabled val="1"/>
        </dgm:presLayoutVars>
      </dgm:prSet>
      <dgm:spPr/>
    </dgm:pt>
    <dgm:pt modelId="{0F5C5B59-0925-49DA-B924-12CCBE8404F5}" type="pres">
      <dgm:prSet presAssocID="{B40631C8-47CB-455D-A36B-064520B56C97}" presName="sibTrans" presStyleCnt="0"/>
      <dgm:spPr/>
    </dgm:pt>
    <dgm:pt modelId="{7F0B5978-29DC-43F3-B528-18E96C36A521}" type="pres">
      <dgm:prSet presAssocID="{4F498BAA-9B85-4029-8A82-0D2B9FE70D7F}" presName="node" presStyleLbl="node1" presStyleIdx="1" presStyleCnt="5">
        <dgm:presLayoutVars>
          <dgm:bulletEnabled val="1"/>
        </dgm:presLayoutVars>
      </dgm:prSet>
      <dgm:spPr/>
    </dgm:pt>
    <dgm:pt modelId="{417D49A9-FA79-4F8A-891B-63B86E631C04}" type="pres">
      <dgm:prSet presAssocID="{F3021C1B-7AB8-4B41-BF0B-CED1ABA43E04}" presName="sibTrans" presStyleCnt="0"/>
      <dgm:spPr/>
    </dgm:pt>
    <dgm:pt modelId="{98495DE7-C6D3-4496-ACC5-30D696D389E2}" type="pres">
      <dgm:prSet presAssocID="{5BDC1D34-45A4-4917-8D63-659563C46B30}" presName="node" presStyleLbl="node1" presStyleIdx="2" presStyleCnt="5">
        <dgm:presLayoutVars>
          <dgm:bulletEnabled val="1"/>
        </dgm:presLayoutVars>
      </dgm:prSet>
      <dgm:spPr/>
    </dgm:pt>
    <dgm:pt modelId="{E640009D-0669-4332-9BCD-2752631787DE}" type="pres">
      <dgm:prSet presAssocID="{F8AD4E4E-AF16-4946-9856-4B389ECC43F1}" presName="sibTrans" presStyleCnt="0"/>
      <dgm:spPr/>
    </dgm:pt>
    <dgm:pt modelId="{57537201-DA28-4291-9BC6-B607FE9DB682}" type="pres">
      <dgm:prSet presAssocID="{CE6B4D7E-75D4-492F-A5E6-582C778BB458}" presName="node" presStyleLbl="node1" presStyleIdx="3" presStyleCnt="5">
        <dgm:presLayoutVars>
          <dgm:bulletEnabled val="1"/>
        </dgm:presLayoutVars>
      </dgm:prSet>
      <dgm:spPr/>
    </dgm:pt>
    <dgm:pt modelId="{DBE9FDD5-4FBA-4D91-A685-CD0229A1384E}" type="pres">
      <dgm:prSet presAssocID="{EE2FEA66-5D5C-450D-B48A-24FF65DA9A21}" presName="sibTrans" presStyleCnt="0"/>
      <dgm:spPr/>
    </dgm:pt>
    <dgm:pt modelId="{B85D11A8-E02B-4DCA-A17D-E847742C57DE}" type="pres">
      <dgm:prSet presAssocID="{CBEF801E-CF67-4330-ADF5-A02AD1DA1DD7}" presName="node" presStyleLbl="node1" presStyleIdx="4" presStyleCnt="5">
        <dgm:presLayoutVars>
          <dgm:bulletEnabled val="1"/>
        </dgm:presLayoutVars>
      </dgm:prSet>
      <dgm:spPr/>
    </dgm:pt>
  </dgm:ptLst>
  <dgm:cxnLst>
    <dgm:cxn modelId="{B1E93210-BD26-4F3D-B0BB-2033E3DB2EE7}" type="presOf" srcId="{4F498BAA-9B85-4029-8A82-0D2B9FE70D7F}" destId="{7F0B5978-29DC-43F3-B528-18E96C36A521}" srcOrd="0" destOrd="0" presId="urn:microsoft.com/office/officeart/2005/8/layout/hList6"/>
    <dgm:cxn modelId="{1E408E13-533D-4702-86EB-2781D43EA896}" srcId="{CBEF801E-CF67-4330-ADF5-A02AD1DA1DD7}" destId="{AE0536A0-E4F6-4F19-8316-592A6C6953C0}" srcOrd="0" destOrd="0" parTransId="{ADAF9C15-2473-4A79-B022-21A767AC858F}" sibTransId="{1F1D4B81-EDBA-42EA-A313-4B2981D5716A}"/>
    <dgm:cxn modelId="{DE9FF315-2FFE-44A4-A798-33508D2E46CE}" type="presOf" srcId="{F1C29AD6-3F5A-49EE-B94F-F6D5E6801EB0}" destId="{7F0B5978-29DC-43F3-B528-18E96C36A521}" srcOrd="0" destOrd="2" presId="urn:microsoft.com/office/officeart/2005/8/layout/hList6"/>
    <dgm:cxn modelId="{0B68322E-2C78-4ADC-819C-66EF7F92EFBC}" srcId="{4F498BAA-9B85-4029-8A82-0D2B9FE70D7F}" destId="{F1C29AD6-3F5A-49EE-B94F-F6D5E6801EB0}" srcOrd="1" destOrd="0" parTransId="{88511FE1-14D8-403E-B621-E001A76AFDFB}" sibTransId="{4489AA88-55EC-4626-93C3-D5013BDF0DE7}"/>
    <dgm:cxn modelId="{22EA0238-C7A3-4035-8E9B-17541588929C}" srcId="{2EB68F80-AA5A-4A38-B1C0-547946A61766}" destId="{B00C61C2-5089-4A37-B4D5-654A1377BED0}" srcOrd="0" destOrd="0" parTransId="{5156105E-34BF-4D56-A94C-28134E87BC18}" sibTransId="{B40631C8-47CB-455D-A36B-064520B56C97}"/>
    <dgm:cxn modelId="{1A2A493D-0F0D-4F21-A137-0745C508F09C}" type="presOf" srcId="{AE0536A0-E4F6-4F19-8316-592A6C6953C0}" destId="{B85D11A8-E02B-4DCA-A17D-E847742C57DE}" srcOrd="0" destOrd="1" presId="urn:microsoft.com/office/officeart/2005/8/layout/hList6"/>
    <dgm:cxn modelId="{EE11606A-7DA5-4847-A55E-6F71103AFE48}" srcId="{B00C61C2-5089-4A37-B4D5-654A1377BED0}" destId="{9BD3DCF5-C694-449E-B247-ABE975706891}" srcOrd="0" destOrd="0" parTransId="{10926FE9-5FC5-465F-890B-3F7E7ACB0B9B}" sibTransId="{6C6E4E1E-8E8E-41E9-AAAB-DFFE159B6801}"/>
    <dgm:cxn modelId="{0244164F-0F31-46C1-BBFA-1D67A0CEA8F8}" srcId="{2EB68F80-AA5A-4A38-B1C0-547946A61766}" destId="{5BDC1D34-45A4-4917-8D63-659563C46B30}" srcOrd="2" destOrd="0" parTransId="{B194EABA-ADDD-48FD-8496-60BD812286B4}" sibTransId="{F8AD4E4E-AF16-4946-9856-4B389ECC43F1}"/>
    <dgm:cxn modelId="{45D8324F-EC80-4D53-925D-4B57767BDEFC}" type="presOf" srcId="{1213D89F-5432-4A06-91B0-5E996BB486C1}" destId="{57537201-DA28-4291-9BC6-B607FE9DB682}" srcOrd="0" destOrd="2" presId="urn:microsoft.com/office/officeart/2005/8/layout/hList6"/>
    <dgm:cxn modelId="{02DCF755-0EF7-4AD1-8C1F-9ABB2B242123}" type="presOf" srcId="{F1C4E439-4125-4382-8402-F1BDB5B598EE}" destId="{7F0B5978-29DC-43F3-B528-18E96C36A521}" srcOrd="0" destOrd="3" presId="urn:microsoft.com/office/officeart/2005/8/layout/hList6"/>
    <dgm:cxn modelId="{D5B7BD56-3014-4B2A-A1DF-38BF7D8A5DED}" type="presOf" srcId="{B00C61C2-5089-4A37-B4D5-654A1377BED0}" destId="{59C75730-A596-4028-9F0A-7F390D98B556}" srcOrd="0" destOrd="0" presId="urn:microsoft.com/office/officeart/2005/8/layout/hList6"/>
    <dgm:cxn modelId="{F6120657-B178-4DB3-A1C9-7B25461AF205}" type="presOf" srcId="{5714E7E0-475B-4C96-AB46-033F4026005F}" destId="{57537201-DA28-4291-9BC6-B607FE9DB682}" srcOrd="0" destOrd="1" presId="urn:microsoft.com/office/officeart/2005/8/layout/hList6"/>
    <dgm:cxn modelId="{626E3B81-18D2-4878-A0BB-5E6A82BF0EDE}" type="presOf" srcId="{CE6B4D7E-75D4-492F-A5E6-582C778BB458}" destId="{57537201-DA28-4291-9BC6-B607FE9DB682}" srcOrd="0" destOrd="0" presId="urn:microsoft.com/office/officeart/2005/8/layout/hList6"/>
    <dgm:cxn modelId="{396AD281-917A-438C-A234-9848600B2B89}" type="presOf" srcId="{325BCB91-A62E-4E2B-842D-EE810B8C13BE}" destId="{98495DE7-C6D3-4496-ACC5-30D696D389E2}" srcOrd="0" destOrd="1" presId="urn:microsoft.com/office/officeart/2005/8/layout/hList6"/>
    <dgm:cxn modelId="{CF90F683-EDCB-4544-ACF7-66BF979A4960}" srcId="{5BDC1D34-45A4-4917-8D63-659563C46B30}" destId="{1CF90A9B-F15E-43A7-AF6B-E1108C76ADA2}" srcOrd="2" destOrd="0" parTransId="{28E1DBD8-D17E-461B-B936-8C9A61C6422A}" sibTransId="{9F6E26AC-C94F-44C5-A7EE-36411D1746A1}"/>
    <dgm:cxn modelId="{61679389-95B6-44CC-B623-27708F9641F9}" type="presOf" srcId="{5BDC1D34-45A4-4917-8D63-659563C46B30}" destId="{98495DE7-C6D3-4496-ACC5-30D696D389E2}" srcOrd="0" destOrd="0" presId="urn:microsoft.com/office/officeart/2005/8/layout/hList6"/>
    <dgm:cxn modelId="{43FD9F99-A02B-4010-A91A-78E8C5D314BD}" srcId="{5BDC1D34-45A4-4917-8D63-659563C46B30}" destId="{325BCB91-A62E-4E2B-842D-EE810B8C13BE}" srcOrd="0" destOrd="0" parTransId="{44C8C0F6-E6E9-4646-89A4-03857DC84606}" sibTransId="{120D6FD1-9579-43A8-A5BD-4F7B91CB2521}"/>
    <dgm:cxn modelId="{6FCCF79D-26E7-4C12-84C3-18239E654717}" srcId="{CE6B4D7E-75D4-492F-A5E6-582C778BB458}" destId="{1213D89F-5432-4A06-91B0-5E996BB486C1}" srcOrd="1" destOrd="0" parTransId="{47D68B4F-F188-45B0-8C39-81D70F936E03}" sibTransId="{1A3B27DD-F6E6-4687-8340-677307F469E3}"/>
    <dgm:cxn modelId="{BB44419E-76EA-4EFA-96DB-201B23C8B950}" type="presOf" srcId="{9BD3DCF5-C694-449E-B247-ABE975706891}" destId="{59C75730-A596-4028-9F0A-7F390D98B556}" srcOrd="0" destOrd="1" presId="urn:microsoft.com/office/officeart/2005/8/layout/hList6"/>
    <dgm:cxn modelId="{307651A4-0C41-4461-9EC0-D2A30ABD1190}" srcId="{CBEF801E-CF67-4330-ADF5-A02AD1DA1DD7}" destId="{A4CD2379-6AFA-4D66-B6CF-4C3C8BE52924}" srcOrd="1" destOrd="0" parTransId="{C974761E-00DF-4E1C-A6E5-20D2A09DDD82}" sibTransId="{32216279-E04F-47C1-8F75-C792B45A5874}"/>
    <dgm:cxn modelId="{12AD62A5-1DDA-45D2-A2FC-4B150C06A51B}" type="presOf" srcId="{29B8CE00-E3DC-4BB0-B337-B2941C1D17D4}" destId="{98495DE7-C6D3-4496-ACC5-30D696D389E2}" srcOrd="0" destOrd="2" presId="urn:microsoft.com/office/officeart/2005/8/layout/hList6"/>
    <dgm:cxn modelId="{713444A7-FCEB-40DD-A7F2-D2202E54882C}" srcId="{2EB68F80-AA5A-4A38-B1C0-547946A61766}" destId="{CBEF801E-CF67-4330-ADF5-A02AD1DA1DD7}" srcOrd="4" destOrd="0" parTransId="{4FB37EEF-95CD-4551-B034-FF70F42EECF4}" sibTransId="{4B434894-0DA7-4E84-A31A-80875B0A874D}"/>
    <dgm:cxn modelId="{E162A1A9-E0C4-40C4-85C1-B00E24947CCF}" srcId="{5BDC1D34-45A4-4917-8D63-659563C46B30}" destId="{29B8CE00-E3DC-4BB0-B337-B2941C1D17D4}" srcOrd="1" destOrd="0" parTransId="{7058EC7E-6240-4F0F-910C-4CD0F5DD1C58}" sibTransId="{D9B2AD72-53EF-49C3-8DB5-712CB349D8F8}"/>
    <dgm:cxn modelId="{4DA7BDAE-8946-480F-AFE2-C11AEC490B8F}" type="presOf" srcId="{A4CD2379-6AFA-4D66-B6CF-4C3C8BE52924}" destId="{B85D11A8-E02B-4DCA-A17D-E847742C57DE}" srcOrd="0" destOrd="2" presId="urn:microsoft.com/office/officeart/2005/8/layout/hList6"/>
    <dgm:cxn modelId="{793A52B8-E01B-4C3F-BA0C-7EAC4BF38F8A}" srcId="{4F498BAA-9B85-4029-8A82-0D2B9FE70D7F}" destId="{80CAF922-ABBF-4938-B4FF-E2CA2BC19BE5}" srcOrd="0" destOrd="0" parTransId="{11FD1B65-7340-487B-ACE1-97C7787219BA}" sibTransId="{A684C300-0E2A-4CB2-A67F-2DE49C0D1D78}"/>
    <dgm:cxn modelId="{0ED0C6BF-6973-477C-8835-9D33BE7C0190}" type="presOf" srcId="{CBEF801E-CF67-4330-ADF5-A02AD1DA1DD7}" destId="{B85D11A8-E02B-4DCA-A17D-E847742C57DE}" srcOrd="0" destOrd="0" presId="urn:microsoft.com/office/officeart/2005/8/layout/hList6"/>
    <dgm:cxn modelId="{2B4A85C1-8F19-4B17-B58A-AF389B0A0D89}" srcId="{2EB68F80-AA5A-4A38-B1C0-547946A61766}" destId="{4F498BAA-9B85-4029-8A82-0D2B9FE70D7F}" srcOrd="1" destOrd="0" parTransId="{B883847C-0F67-473A-8A0A-9D2D1025E5C3}" sibTransId="{F3021C1B-7AB8-4B41-BF0B-CED1ABA43E04}"/>
    <dgm:cxn modelId="{BC94FBCE-31BD-498E-B596-F5D5928A2FCD}" type="presOf" srcId="{80CAF922-ABBF-4938-B4FF-E2CA2BC19BE5}" destId="{7F0B5978-29DC-43F3-B528-18E96C36A521}" srcOrd="0" destOrd="1" presId="urn:microsoft.com/office/officeart/2005/8/layout/hList6"/>
    <dgm:cxn modelId="{949E49CF-1E30-4760-9253-05EFC44EC1F1}" type="presOf" srcId="{1CF90A9B-F15E-43A7-AF6B-E1108C76ADA2}" destId="{98495DE7-C6D3-4496-ACC5-30D696D389E2}" srcOrd="0" destOrd="3" presId="urn:microsoft.com/office/officeart/2005/8/layout/hList6"/>
    <dgm:cxn modelId="{CBFA9BE7-AB88-400C-A820-5B386B813003}" srcId="{CE6B4D7E-75D4-492F-A5E6-582C778BB458}" destId="{5714E7E0-475B-4C96-AB46-033F4026005F}" srcOrd="0" destOrd="0" parTransId="{DE3BB5E0-ECD2-46E2-A43A-E711A4203648}" sibTransId="{397AC3A3-BF45-4D35-B3BC-2AE6C16AFFC9}"/>
    <dgm:cxn modelId="{8B5354EE-7A99-492D-B0F7-6F47E8632B32}" type="presOf" srcId="{2EB68F80-AA5A-4A38-B1C0-547946A61766}" destId="{5864AA39-2CFC-4214-BE78-7603C1BE2F28}" srcOrd="0" destOrd="0" presId="urn:microsoft.com/office/officeart/2005/8/layout/hList6"/>
    <dgm:cxn modelId="{D3FFAFF4-6C2A-4DC8-9994-5E500C1B49FF}" srcId="{4F498BAA-9B85-4029-8A82-0D2B9FE70D7F}" destId="{F1C4E439-4125-4382-8402-F1BDB5B598EE}" srcOrd="2" destOrd="0" parTransId="{3A5BA01E-F313-41CB-BC4B-634569A57F74}" sibTransId="{801A205B-7E06-4A49-B31D-E8AF10FCCF73}"/>
    <dgm:cxn modelId="{1FBD21F6-C8EB-4CF5-8FB0-72B12F4D31D0}" srcId="{2EB68F80-AA5A-4A38-B1C0-547946A61766}" destId="{CE6B4D7E-75D4-492F-A5E6-582C778BB458}" srcOrd="3" destOrd="0" parTransId="{1BDF1269-9214-450C-B92A-BD7C243663B0}" sibTransId="{EE2FEA66-5D5C-450D-B48A-24FF65DA9A21}"/>
    <dgm:cxn modelId="{4E2A8E40-0380-499A-BBB4-7DD61A2BAAFF}" type="presParOf" srcId="{5864AA39-2CFC-4214-BE78-7603C1BE2F28}" destId="{59C75730-A596-4028-9F0A-7F390D98B556}" srcOrd="0" destOrd="0" presId="urn:microsoft.com/office/officeart/2005/8/layout/hList6"/>
    <dgm:cxn modelId="{74D61367-638F-494D-84E2-70CFE8CED39A}" type="presParOf" srcId="{5864AA39-2CFC-4214-BE78-7603C1BE2F28}" destId="{0F5C5B59-0925-49DA-B924-12CCBE8404F5}" srcOrd="1" destOrd="0" presId="urn:microsoft.com/office/officeart/2005/8/layout/hList6"/>
    <dgm:cxn modelId="{081FD241-92B4-48AD-A708-4DCCA1B3F05A}" type="presParOf" srcId="{5864AA39-2CFC-4214-BE78-7603C1BE2F28}" destId="{7F0B5978-29DC-43F3-B528-18E96C36A521}" srcOrd="2" destOrd="0" presId="urn:microsoft.com/office/officeart/2005/8/layout/hList6"/>
    <dgm:cxn modelId="{80887E9E-262B-4F53-8F61-C6260A391222}" type="presParOf" srcId="{5864AA39-2CFC-4214-BE78-7603C1BE2F28}" destId="{417D49A9-FA79-4F8A-891B-63B86E631C04}" srcOrd="3" destOrd="0" presId="urn:microsoft.com/office/officeart/2005/8/layout/hList6"/>
    <dgm:cxn modelId="{0DD255C0-4352-47C3-8C1E-01529381A4DA}" type="presParOf" srcId="{5864AA39-2CFC-4214-BE78-7603C1BE2F28}" destId="{98495DE7-C6D3-4496-ACC5-30D696D389E2}" srcOrd="4" destOrd="0" presId="urn:microsoft.com/office/officeart/2005/8/layout/hList6"/>
    <dgm:cxn modelId="{98706D23-B28C-48F5-9491-6417773129EB}" type="presParOf" srcId="{5864AA39-2CFC-4214-BE78-7603C1BE2F28}" destId="{E640009D-0669-4332-9BCD-2752631787DE}" srcOrd="5" destOrd="0" presId="urn:microsoft.com/office/officeart/2005/8/layout/hList6"/>
    <dgm:cxn modelId="{A5C904BA-4A6F-4C5F-A037-6C1D1BE0A060}" type="presParOf" srcId="{5864AA39-2CFC-4214-BE78-7603C1BE2F28}" destId="{57537201-DA28-4291-9BC6-B607FE9DB682}" srcOrd="6" destOrd="0" presId="urn:microsoft.com/office/officeart/2005/8/layout/hList6"/>
    <dgm:cxn modelId="{D8CEA22C-9114-4151-BD84-3DC4D1044E37}" type="presParOf" srcId="{5864AA39-2CFC-4214-BE78-7603C1BE2F28}" destId="{DBE9FDD5-4FBA-4D91-A685-CD0229A1384E}" srcOrd="7" destOrd="0" presId="urn:microsoft.com/office/officeart/2005/8/layout/hList6"/>
    <dgm:cxn modelId="{734E4EF0-E0AA-4D07-B6C2-62A890532A31}" type="presParOf" srcId="{5864AA39-2CFC-4214-BE78-7603C1BE2F28}" destId="{B85D11A8-E02B-4DCA-A17D-E847742C57DE}"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75730-A596-4028-9F0A-7F390D98B556}">
      <dsp:nvSpPr>
        <dsp:cNvPr id="0" name=""/>
        <dsp:cNvSpPr/>
      </dsp:nvSpPr>
      <dsp:spPr>
        <a:xfrm rot="16200000">
          <a:off x="-1302164" y="1306407"/>
          <a:ext cx="4101737" cy="1488922"/>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115" bIns="0" numCol="1" spcCol="1270" anchor="t" anchorCtr="0">
          <a:noAutofit/>
        </a:bodyPr>
        <a:lstStyle/>
        <a:p>
          <a:pPr marL="0" lvl="0" indent="0" algn="l" defTabSz="1022350">
            <a:lnSpc>
              <a:spcPct val="90000"/>
            </a:lnSpc>
            <a:spcBef>
              <a:spcPct val="0"/>
            </a:spcBef>
            <a:spcAft>
              <a:spcPct val="35000"/>
            </a:spcAft>
            <a:buNone/>
          </a:pPr>
          <a:r>
            <a:rPr lang="zh-CN" altLang="en-US" sz="2300" kern="1200" dirty="0"/>
            <a:t>接入能力</a:t>
          </a:r>
        </a:p>
        <a:p>
          <a:pPr marL="171450" lvl="1" indent="-171450" algn="l" defTabSz="800100">
            <a:lnSpc>
              <a:spcPct val="90000"/>
            </a:lnSpc>
            <a:spcBef>
              <a:spcPct val="0"/>
            </a:spcBef>
            <a:spcAft>
              <a:spcPct val="15000"/>
            </a:spcAft>
            <a:buChar char="•"/>
          </a:pPr>
          <a:r>
            <a:rPr lang="zh-CN" altLang="en-US" sz="1800" kern="1200" dirty="0"/>
            <a:t>任何地点、任何设备实现接入服务</a:t>
          </a:r>
        </a:p>
      </dsp:txBody>
      <dsp:txXfrm rot="5400000">
        <a:off x="4243" y="820347"/>
        <a:ext cx="1488922" cy="2461043"/>
      </dsp:txXfrm>
    </dsp:sp>
    <dsp:sp modelId="{7F0B5978-29DC-43F3-B528-18E96C36A521}">
      <dsp:nvSpPr>
        <dsp:cNvPr id="0" name=""/>
        <dsp:cNvSpPr/>
      </dsp:nvSpPr>
      <dsp:spPr>
        <a:xfrm rot="16200000">
          <a:off x="298427" y="1306407"/>
          <a:ext cx="4101737" cy="1488922"/>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115" bIns="0" numCol="1" spcCol="1270" anchor="t" anchorCtr="0">
          <a:noAutofit/>
        </a:bodyPr>
        <a:lstStyle/>
        <a:p>
          <a:pPr marL="0" lvl="0" indent="0" algn="l" defTabSz="1022350">
            <a:lnSpc>
              <a:spcPct val="90000"/>
            </a:lnSpc>
            <a:spcBef>
              <a:spcPct val="0"/>
            </a:spcBef>
            <a:spcAft>
              <a:spcPct val="35000"/>
            </a:spcAft>
            <a:buNone/>
          </a:pPr>
          <a:r>
            <a:rPr lang="zh-CN" altLang="en-US" sz="2300" kern="1200" dirty="0"/>
            <a:t>共享能力</a:t>
          </a:r>
        </a:p>
        <a:p>
          <a:pPr marL="171450" lvl="1" indent="-171450" algn="l" defTabSz="800100">
            <a:lnSpc>
              <a:spcPct val="90000"/>
            </a:lnSpc>
            <a:spcBef>
              <a:spcPct val="0"/>
            </a:spcBef>
            <a:spcAft>
              <a:spcPct val="15000"/>
            </a:spcAft>
            <a:buChar char="•"/>
          </a:pPr>
          <a:r>
            <a:rPr lang="zh-CN" altLang="en-US" sz="1800" kern="1200" dirty="0"/>
            <a:t>方便存储</a:t>
          </a:r>
        </a:p>
        <a:p>
          <a:pPr marL="171450" lvl="1" indent="-171450" algn="l" defTabSz="800100">
            <a:lnSpc>
              <a:spcPct val="90000"/>
            </a:lnSpc>
            <a:spcBef>
              <a:spcPct val="0"/>
            </a:spcBef>
            <a:spcAft>
              <a:spcPct val="15000"/>
            </a:spcAft>
            <a:buChar char="•"/>
          </a:pPr>
          <a:r>
            <a:rPr lang="zh-CN" altLang="en-US" sz="1800" kern="1200" dirty="0"/>
            <a:t>无限空间</a:t>
          </a:r>
        </a:p>
        <a:p>
          <a:pPr marL="171450" lvl="1" indent="-171450" algn="l" defTabSz="800100">
            <a:lnSpc>
              <a:spcPct val="90000"/>
            </a:lnSpc>
            <a:spcBef>
              <a:spcPct val="0"/>
            </a:spcBef>
            <a:spcAft>
              <a:spcPct val="15000"/>
            </a:spcAft>
            <a:buChar char="•"/>
          </a:pPr>
          <a:r>
            <a:rPr lang="zh-CN" altLang="en-US" sz="1800" kern="1200" dirty="0"/>
            <a:t>共享数据交流</a:t>
          </a:r>
        </a:p>
      </dsp:txBody>
      <dsp:txXfrm rot="5400000">
        <a:off x="1604834" y="820347"/>
        <a:ext cx="1488922" cy="2461043"/>
      </dsp:txXfrm>
    </dsp:sp>
    <dsp:sp modelId="{98495DE7-C6D3-4496-ACC5-30D696D389E2}">
      <dsp:nvSpPr>
        <dsp:cNvPr id="0" name=""/>
        <dsp:cNvSpPr/>
      </dsp:nvSpPr>
      <dsp:spPr>
        <a:xfrm rot="16200000">
          <a:off x="1899018" y="1306407"/>
          <a:ext cx="4101737" cy="1488922"/>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115" bIns="0" numCol="1" spcCol="1270" anchor="t" anchorCtr="0">
          <a:noAutofit/>
        </a:bodyPr>
        <a:lstStyle/>
        <a:p>
          <a:pPr marL="0" lvl="0" indent="0" algn="l" defTabSz="1022350">
            <a:lnSpc>
              <a:spcPct val="90000"/>
            </a:lnSpc>
            <a:spcBef>
              <a:spcPct val="0"/>
            </a:spcBef>
            <a:spcAft>
              <a:spcPct val="35000"/>
            </a:spcAft>
            <a:buNone/>
          </a:pPr>
          <a:r>
            <a:rPr lang="zh-CN" altLang="en-US" sz="2300" kern="1200" dirty="0"/>
            <a:t>简单</a:t>
          </a:r>
        </a:p>
        <a:p>
          <a:pPr marL="171450" lvl="1" indent="-171450" algn="l" defTabSz="800100">
            <a:lnSpc>
              <a:spcPct val="90000"/>
            </a:lnSpc>
            <a:spcBef>
              <a:spcPct val="0"/>
            </a:spcBef>
            <a:spcAft>
              <a:spcPct val="15000"/>
            </a:spcAft>
            <a:buChar char="•"/>
          </a:pPr>
          <a:r>
            <a:rPr lang="zh-CN" altLang="en-US" sz="1800" kern="1200" dirty="0"/>
            <a:t>软件自动升级</a:t>
          </a:r>
        </a:p>
        <a:p>
          <a:pPr marL="171450" lvl="1" indent="-171450" algn="l" defTabSz="800100">
            <a:lnSpc>
              <a:spcPct val="90000"/>
            </a:lnSpc>
            <a:spcBef>
              <a:spcPct val="0"/>
            </a:spcBef>
            <a:spcAft>
              <a:spcPct val="15000"/>
            </a:spcAft>
            <a:buChar char="•"/>
          </a:pPr>
          <a:r>
            <a:rPr lang="zh-CN" altLang="en-US" sz="1800" kern="1200" dirty="0"/>
            <a:t>容易学习</a:t>
          </a:r>
        </a:p>
        <a:p>
          <a:pPr marL="171450" lvl="1" indent="-171450" algn="l" defTabSz="800100">
            <a:lnSpc>
              <a:spcPct val="90000"/>
            </a:lnSpc>
            <a:spcBef>
              <a:spcPct val="0"/>
            </a:spcBef>
            <a:spcAft>
              <a:spcPct val="15000"/>
            </a:spcAft>
            <a:buChar char="•"/>
          </a:pPr>
          <a:r>
            <a:rPr lang="zh-CN" altLang="en-US" sz="1800" kern="1200" dirty="0"/>
            <a:t>方便使用</a:t>
          </a:r>
        </a:p>
      </dsp:txBody>
      <dsp:txXfrm rot="5400000">
        <a:off x="3205425" y="820347"/>
        <a:ext cx="1488922" cy="2461043"/>
      </dsp:txXfrm>
    </dsp:sp>
    <dsp:sp modelId="{57537201-DA28-4291-9BC6-B607FE9DB682}">
      <dsp:nvSpPr>
        <dsp:cNvPr id="0" name=""/>
        <dsp:cNvSpPr/>
      </dsp:nvSpPr>
      <dsp:spPr>
        <a:xfrm rot="16200000">
          <a:off x="3499609" y="1306407"/>
          <a:ext cx="4101737" cy="1488922"/>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115" bIns="0" numCol="1" spcCol="1270" anchor="t" anchorCtr="0">
          <a:noAutofit/>
        </a:bodyPr>
        <a:lstStyle/>
        <a:p>
          <a:pPr marL="0" lvl="0" indent="0" algn="l" defTabSz="1022350">
            <a:lnSpc>
              <a:spcPct val="90000"/>
            </a:lnSpc>
            <a:spcBef>
              <a:spcPct val="0"/>
            </a:spcBef>
            <a:spcAft>
              <a:spcPct val="35000"/>
            </a:spcAft>
            <a:buNone/>
          </a:pPr>
          <a:r>
            <a:rPr lang="zh-CN" altLang="en-US" sz="2300" kern="1200" dirty="0"/>
            <a:t>自由</a:t>
          </a:r>
        </a:p>
        <a:p>
          <a:pPr marL="171450" lvl="1" indent="-171450" algn="l" defTabSz="800100">
            <a:lnSpc>
              <a:spcPct val="90000"/>
            </a:lnSpc>
            <a:spcBef>
              <a:spcPct val="0"/>
            </a:spcBef>
            <a:spcAft>
              <a:spcPct val="15000"/>
            </a:spcAft>
            <a:buChar char="•"/>
          </a:pPr>
          <a:r>
            <a:rPr lang="zh-CN" altLang="en-US" sz="1800" kern="1200" dirty="0"/>
            <a:t>任何时间进行计算服务</a:t>
          </a:r>
        </a:p>
        <a:p>
          <a:pPr marL="171450" lvl="1" indent="-171450" algn="l" defTabSz="800100">
            <a:lnSpc>
              <a:spcPct val="90000"/>
            </a:lnSpc>
            <a:spcBef>
              <a:spcPct val="0"/>
            </a:spcBef>
            <a:spcAft>
              <a:spcPct val="15000"/>
            </a:spcAft>
            <a:buChar char="•"/>
          </a:pPr>
          <a:r>
            <a:rPr lang="zh-CN" altLang="en-US" sz="1800" kern="1200" dirty="0"/>
            <a:t>数据不受影响</a:t>
          </a:r>
        </a:p>
      </dsp:txBody>
      <dsp:txXfrm rot="5400000">
        <a:off x="4806016" y="820347"/>
        <a:ext cx="1488922" cy="2461043"/>
      </dsp:txXfrm>
    </dsp:sp>
    <dsp:sp modelId="{B85D11A8-E02B-4DCA-A17D-E847742C57DE}">
      <dsp:nvSpPr>
        <dsp:cNvPr id="0" name=""/>
        <dsp:cNvSpPr/>
      </dsp:nvSpPr>
      <dsp:spPr>
        <a:xfrm rot="16200000">
          <a:off x="5100201" y="1306407"/>
          <a:ext cx="4101737" cy="1488922"/>
        </a:xfrm>
        <a:prstGeom prst="flowChartManualOperati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115" bIns="0" numCol="1" spcCol="1270" anchor="t" anchorCtr="0">
          <a:noAutofit/>
        </a:bodyPr>
        <a:lstStyle/>
        <a:p>
          <a:pPr marL="0" lvl="0" indent="0" algn="l" defTabSz="1022350">
            <a:lnSpc>
              <a:spcPct val="90000"/>
            </a:lnSpc>
            <a:spcBef>
              <a:spcPct val="0"/>
            </a:spcBef>
            <a:spcAft>
              <a:spcPct val="35000"/>
            </a:spcAft>
            <a:buNone/>
          </a:pPr>
          <a:r>
            <a:rPr lang="zh-CN" altLang="en-US" sz="2300" kern="1200" dirty="0"/>
            <a:t>安全</a:t>
          </a:r>
        </a:p>
        <a:p>
          <a:pPr marL="171450" lvl="1" indent="-171450" algn="l" defTabSz="800100">
            <a:lnSpc>
              <a:spcPct val="90000"/>
            </a:lnSpc>
            <a:spcBef>
              <a:spcPct val="0"/>
            </a:spcBef>
            <a:spcAft>
              <a:spcPct val="15000"/>
            </a:spcAft>
            <a:buChar char="•"/>
          </a:pPr>
          <a:r>
            <a:rPr lang="zh-CN" altLang="en-US" sz="1800" kern="1200" dirty="0"/>
            <a:t>数据不会丢失不必备份</a:t>
          </a:r>
        </a:p>
        <a:p>
          <a:pPr marL="171450" lvl="1" indent="-171450" algn="l" defTabSz="800100">
            <a:lnSpc>
              <a:spcPct val="90000"/>
            </a:lnSpc>
            <a:spcBef>
              <a:spcPct val="0"/>
            </a:spcBef>
            <a:spcAft>
              <a:spcPct val="15000"/>
            </a:spcAft>
            <a:buChar char="•"/>
          </a:pPr>
          <a:r>
            <a:rPr lang="zh-CN" altLang="en-US" sz="1800" kern="1200" dirty="0"/>
            <a:t>安全保密</a:t>
          </a:r>
        </a:p>
      </dsp:txBody>
      <dsp:txXfrm rot="5400000">
        <a:off x="6406608" y="820347"/>
        <a:ext cx="1488922" cy="2461043"/>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18226-EBEE-47C3-B90A-F19BE1AB585C}" type="datetimeFigureOut">
              <a:rPr lang="zh-CN" altLang="en-US" smtClean="0"/>
              <a:t>2021/10/27</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C5F6E2-40CE-45A1-825D-31B3C5B8A76E}" type="slidenum">
              <a:rPr lang="zh-CN" altLang="en-US" smtClean="0"/>
              <a:t>‹#›</a:t>
            </a:fld>
            <a:endParaRPr lang="zh-CN" altLang="en-US"/>
          </a:p>
        </p:txBody>
      </p:sp>
    </p:spTree>
    <p:extLst>
      <p:ext uri="{BB962C8B-B14F-4D97-AF65-F5344CB8AC3E}">
        <p14:creationId xmlns:p14="http://schemas.microsoft.com/office/powerpoint/2010/main" val="3392130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C5F6E2-40CE-45A1-825D-31B3C5B8A76E}" type="slidenum">
              <a:rPr lang="zh-CN" altLang="en-US" smtClean="0"/>
              <a:t>9</a:t>
            </a:fld>
            <a:endParaRPr lang="zh-CN" altLang="en-US"/>
          </a:p>
        </p:txBody>
      </p:sp>
    </p:spTree>
    <p:extLst>
      <p:ext uri="{BB962C8B-B14F-4D97-AF65-F5344CB8AC3E}">
        <p14:creationId xmlns:p14="http://schemas.microsoft.com/office/powerpoint/2010/main" val="9173729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pixabay.com/zh/%E5%8F%B6%E5%AD%90-%E6%80%A7%E8%B4%A8-%E7%A7%8B%E5%AD%A3-%E5%89%AA%E8%B4%B4%E7%94%BB-%E7%A7%8B%E5%A4%A9%E5%8F%B6-%E9%BB%84%E8%89%B2%E5%8F%B6%E5%AD%90-%E9%87%91%E8%89%B2%E7%9A%84%E7%A7%8B%E5%A4%A9-%E6%9E%AB%E5%8F%B6%E5%8F%B6-1072563/" TargetMode="External"/><Relationship Id="rId2" Type="http://schemas.openxmlformats.org/officeDocument/2006/relationships/image" Target="../media/image3.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3203" name="Group 131"/>
          <p:cNvGrpSpPr>
            <a:grpSpLocks/>
          </p:cNvGrpSpPr>
          <p:nvPr/>
        </p:nvGrpSpPr>
        <p:grpSpPr bwMode="auto">
          <a:xfrm flipH="1">
            <a:off x="16933" y="692150"/>
            <a:ext cx="12124267" cy="6165851"/>
            <a:chOff x="0" y="436"/>
            <a:chExt cx="5760" cy="3884"/>
          </a:xfrm>
        </p:grpSpPr>
        <p:sp>
          <p:nvSpPr>
            <p:cNvPr id="3204" name="Line 132"/>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5" name="Line 133"/>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6" name="Line 134"/>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7" name="Line 135"/>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8" name="Line 136"/>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9" name="Line 137"/>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0" name="Line 138"/>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1" name="Line 139"/>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2" name="Line 140"/>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3" name="Line 141"/>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4" name="Line 142"/>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5" name="Line 143"/>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6" name="Line 144"/>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7" name="Line 145"/>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8" name="Line 146"/>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9" name="Line 147"/>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0" name="Line 148"/>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1" name="Line 149"/>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2" name="Line 150"/>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3" name="Line 151"/>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4" name="Line 152"/>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5" name="Line 153"/>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6" name="Line 154"/>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7" name="Line 155"/>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8" name="Line 156"/>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9" name="Line 157"/>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0" name="Line 158"/>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1" name="Line 159"/>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2" name="Line 160"/>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3" name="Line 161"/>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4" name="Line 162"/>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5" name="Line 163"/>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6" name="Line 164"/>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3237" name="Group 165"/>
            <p:cNvGrpSpPr>
              <a:grpSpLocks/>
            </p:cNvGrpSpPr>
            <p:nvPr/>
          </p:nvGrpSpPr>
          <p:grpSpPr bwMode="auto">
            <a:xfrm>
              <a:off x="0" y="2063"/>
              <a:ext cx="5760" cy="1220"/>
              <a:chOff x="235" y="2750"/>
              <a:chExt cx="5241" cy="699"/>
            </a:xfrm>
          </p:grpSpPr>
          <p:sp>
            <p:nvSpPr>
              <p:cNvPr id="3238" name="Line 166"/>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9" name="Line 167"/>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0" name="Line 168"/>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1" name="Line 169"/>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242" name="Line 170"/>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3" name="Line 171"/>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4" name="Line 172"/>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5" name="Line 173"/>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6" name="Line 174"/>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7" name="Line 175"/>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8" name="Line 176"/>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9" name="Line 177"/>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50" name="Line 178"/>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075" name="Rectangle 3"/>
          <p:cNvSpPr>
            <a:spLocks noGrp="1" noChangeArrowheads="1"/>
          </p:cNvSpPr>
          <p:nvPr>
            <p:ph type="subTitle" idx="1"/>
          </p:nvPr>
        </p:nvSpPr>
        <p:spPr bwMode="black">
          <a:xfrm>
            <a:off x="609600" y="5334000"/>
            <a:ext cx="9448800" cy="381000"/>
          </a:xfrm>
        </p:spPr>
        <p:txBody>
          <a:bodyPr/>
          <a:lstStyle>
            <a:lvl1pPr marL="0" indent="0">
              <a:buFont typeface="Wingdings" panose="05000000000000000000" pitchFamily="2" charset="2"/>
              <a:buNone/>
              <a:defRPr sz="2400" b="1">
                <a:solidFill>
                  <a:schemeClr val="tx2"/>
                </a:solidFill>
              </a:defRPr>
            </a:lvl1pPr>
          </a:lstStyle>
          <a:p>
            <a:pPr lvl="0"/>
            <a:r>
              <a:rPr lang="zh-CN" altLang="en-US" noProof="0"/>
              <a:t>单击此处编辑母版副标题样式</a:t>
            </a:r>
            <a:endParaRPr lang="en-US" altLang="zh-CN" noProof="0"/>
          </a:p>
        </p:txBody>
      </p:sp>
      <p:grpSp>
        <p:nvGrpSpPr>
          <p:cNvPr id="3251" name="Group 179"/>
          <p:cNvGrpSpPr>
            <a:grpSpLocks/>
          </p:cNvGrpSpPr>
          <p:nvPr/>
        </p:nvGrpSpPr>
        <p:grpSpPr bwMode="auto">
          <a:xfrm flipH="1">
            <a:off x="0" y="0"/>
            <a:ext cx="12192000" cy="2159000"/>
            <a:chOff x="-1" y="0"/>
            <a:chExt cx="5769" cy="1360"/>
          </a:xfrm>
        </p:grpSpPr>
        <p:sp>
          <p:nvSpPr>
            <p:cNvPr id="3252" name="Freeform 180"/>
            <p:cNvSpPr>
              <a:spLocks/>
            </p:cNvSpPr>
            <p:nvPr/>
          </p:nvSpPr>
          <p:spPr bwMode="gray">
            <a:xfrm>
              <a:off x="0" y="0"/>
              <a:ext cx="5768" cy="1360"/>
            </a:xfrm>
            <a:custGeom>
              <a:avLst/>
              <a:gdLst>
                <a:gd name="T0" fmla="*/ 0 w 5768"/>
                <a:gd name="T1" fmla="*/ 0 h 1360"/>
                <a:gd name="T2" fmla="*/ 0 w 5768"/>
                <a:gd name="T3" fmla="*/ 616 h 1360"/>
                <a:gd name="T4" fmla="*/ 1496 w 5768"/>
                <a:gd name="T5" fmla="*/ 460 h 1360"/>
                <a:gd name="T6" fmla="*/ 5768 w 5768"/>
                <a:gd name="T7" fmla="*/ 1360 h 1360"/>
                <a:gd name="T8" fmla="*/ 5768 w 5768"/>
                <a:gd name="T9" fmla="*/ 0 h 1360"/>
                <a:gd name="T10" fmla="*/ 0 w 5768"/>
                <a:gd name="T11" fmla="*/ 0 h 1360"/>
              </a:gdLst>
              <a:ahLst/>
              <a:cxnLst>
                <a:cxn ang="0">
                  <a:pos x="T0" y="T1"/>
                </a:cxn>
                <a:cxn ang="0">
                  <a:pos x="T2" y="T3"/>
                </a:cxn>
                <a:cxn ang="0">
                  <a:pos x="T4" y="T5"/>
                </a:cxn>
                <a:cxn ang="0">
                  <a:pos x="T6" y="T7"/>
                </a:cxn>
                <a:cxn ang="0">
                  <a:pos x="T8" y="T9"/>
                </a:cxn>
                <a:cxn ang="0">
                  <a:pos x="T10" y="T11"/>
                </a:cxn>
              </a:cxnLst>
              <a:rect l="0" t="0" r="r" b="b"/>
              <a:pathLst>
                <a:path w="5768" h="1360">
                  <a:moveTo>
                    <a:pt x="0" y="0"/>
                  </a:moveTo>
                  <a:lnTo>
                    <a:pt x="0" y="616"/>
                  </a:lnTo>
                  <a:cubicBezTo>
                    <a:pt x="72" y="608"/>
                    <a:pt x="264" y="510"/>
                    <a:pt x="1496" y="460"/>
                  </a:cubicBezTo>
                  <a:cubicBezTo>
                    <a:pt x="2728" y="411"/>
                    <a:pt x="4632" y="672"/>
                    <a:pt x="5768" y="1360"/>
                  </a:cubicBezTo>
                  <a:lnTo>
                    <a:pt x="5768" y="0"/>
                  </a:lnTo>
                  <a:lnTo>
                    <a:pt x="0" y="0"/>
                  </a:lnTo>
                  <a:close/>
                </a:path>
              </a:pathLst>
            </a:custGeom>
            <a:gradFill rotWithShape="1">
              <a:gsLst>
                <a:gs pos="0">
                  <a:schemeClr val="hlink"/>
                </a:gs>
                <a:gs pos="100000">
                  <a:schemeClr val="hlink">
                    <a:gamma/>
                    <a:shade val="63529"/>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253" name="Freeform 181"/>
            <p:cNvSpPr>
              <a:spLocks/>
            </p:cNvSpPr>
            <p:nvPr/>
          </p:nvSpPr>
          <p:spPr bwMode="gray">
            <a:xfrm>
              <a:off x="-1" y="0"/>
              <a:ext cx="5761" cy="1104"/>
            </a:xfrm>
            <a:custGeom>
              <a:avLst/>
              <a:gdLst>
                <a:gd name="T0" fmla="*/ 0 w 5761"/>
                <a:gd name="T1" fmla="*/ 0 h 1104"/>
                <a:gd name="T2" fmla="*/ 0 w 5761"/>
                <a:gd name="T3" fmla="*/ 632 h 1104"/>
                <a:gd name="T4" fmla="*/ 1521 w 5761"/>
                <a:gd name="T5" fmla="*/ 448 h 1104"/>
                <a:gd name="T6" fmla="*/ 5761 w 5761"/>
                <a:gd name="T7" fmla="*/ 1104 h 1104"/>
                <a:gd name="T8" fmla="*/ 5760 w 5761"/>
                <a:gd name="T9" fmla="*/ 8 h 1104"/>
                <a:gd name="T10" fmla="*/ 0 w 5761"/>
                <a:gd name="T11" fmla="*/ 0 h 1104"/>
              </a:gdLst>
              <a:ahLst/>
              <a:cxnLst>
                <a:cxn ang="0">
                  <a:pos x="T0" y="T1"/>
                </a:cxn>
                <a:cxn ang="0">
                  <a:pos x="T2" y="T3"/>
                </a:cxn>
                <a:cxn ang="0">
                  <a:pos x="T4" y="T5"/>
                </a:cxn>
                <a:cxn ang="0">
                  <a:pos x="T6" y="T7"/>
                </a:cxn>
                <a:cxn ang="0">
                  <a:pos x="T8" y="T9"/>
                </a:cxn>
                <a:cxn ang="0">
                  <a:pos x="T10" y="T11"/>
                </a:cxn>
              </a:cxnLst>
              <a:rect l="0" t="0" r="r" b="b"/>
              <a:pathLst>
                <a:path w="5761" h="1104">
                  <a:moveTo>
                    <a:pt x="0" y="0"/>
                  </a:moveTo>
                  <a:lnTo>
                    <a:pt x="0" y="632"/>
                  </a:lnTo>
                  <a:cubicBezTo>
                    <a:pt x="72" y="625"/>
                    <a:pt x="401" y="504"/>
                    <a:pt x="1521" y="448"/>
                  </a:cubicBezTo>
                  <a:cubicBezTo>
                    <a:pt x="2641" y="392"/>
                    <a:pt x="4505" y="504"/>
                    <a:pt x="5761" y="1104"/>
                  </a:cubicBezTo>
                  <a:lnTo>
                    <a:pt x="5760" y="8"/>
                  </a:lnTo>
                  <a:lnTo>
                    <a:pt x="0" y="0"/>
                  </a:lnTo>
                  <a:close/>
                </a:path>
              </a:pathLst>
            </a:custGeom>
            <a:gradFill rotWithShape="1">
              <a:gsLst>
                <a:gs pos="0">
                  <a:schemeClr val="hlink">
                    <a:gamma/>
                    <a:shade val="63529"/>
                    <a:invGamma/>
                  </a:schemeClr>
                </a:gs>
                <a:gs pos="100000">
                  <a:schemeClr va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pic>
        <p:nvPicPr>
          <p:cNvPr id="3254" name="Picture 182" descr="figure07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7518407" y="3124201"/>
            <a:ext cx="3263900" cy="2044700"/>
          </a:xfrm>
          <a:prstGeom prst="rect">
            <a:avLst/>
          </a:prstGeom>
          <a:noFill/>
          <a:extLst>
            <a:ext uri="{909E8E84-426E-40DD-AFC4-6F175D3DCCD1}">
              <a14:hiddenFill xmlns:a14="http://schemas.microsoft.com/office/drawing/2010/main">
                <a:solidFill>
                  <a:srgbClr val="FFFFFF"/>
                </a:solidFill>
              </a14:hiddenFill>
            </a:ext>
          </a:extLst>
        </p:spPr>
      </p:pic>
      <p:pic>
        <p:nvPicPr>
          <p:cNvPr id="3255" name="Picture 183" descr="figure07_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9359907" y="4005277"/>
            <a:ext cx="28321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3256" name="Picture 184" descr="figure07_o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303684" y="4868866"/>
            <a:ext cx="2159000" cy="1352551"/>
          </a:xfrm>
          <a:prstGeom prst="rect">
            <a:avLst/>
          </a:prstGeom>
          <a:noFill/>
          <a:extLst>
            <a:ext uri="{909E8E84-426E-40DD-AFC4-6F175D3DCCD1}">
              <a14:hiddenFill xmlns:a14="http://schemas.microsoft.com/office/drawing/2010/main">
                <a:solidFill>
                  <a:srgbClr val="FFFFFF"/>
                </a:solidFill>
              </a14:hiddenFill>
            </a:ext>
          </a:extLst>
        </p:spPr>
      </p:pic>
      <p:sp>
        <p:nvSpPr>
          <p:cNvPr id="3258" name="Rectangle 186"/>
          <p:cNvSpPr>
            <a:spLocks noGrp="1" noChangeArrowheads="1"/>
          </p:cNvSpPr>
          <p:nvPr>
            <p:ph type="ctrTitle" sz="quarter"/>
          </p:nvPr>
        </p:nvSpPr>
        <p:spPr bwMode="gray">
          <a:xfrm>
            <a:off x="609600" y="4191000"/>
            <a:ext cx="7213600" cy="1219200"/>
          </a:xfrm>
          <a:prstGeom prst="rect">
            <a:avLst/>
          </a:prstGeom>
          <a:effectLst>
            <a:outerShdw dist="35921" dir="2700000" algn="ctr" rotWithShape="0">
              <a:schemeClr val="bg2"/>
            </a:outerShdw>
          </a:effectLst>
          <a:extLst>
            <a:ext uri="{909E8E84-426E-40DD-AFC4-6F175D3DCCD1}">
              <a14:hiddenFill xmlns:a14="http://schemas.microsoft.com/office/drawing/2010/main">
                <a:gradFill rotWithShape="1">
                  <a:gsLst>
                    <a:gs pos="0">
                      <a:schemeClr val="tx1"/>
                    </a:gs>
                    <a:gs pos="50000">
                      <a:schemeClr val="hlink"/>
                    </a:gs>
                    <a:gs pos="100000">
                      <a:schemeClr val="tx1"/>
                    </a:gs>
                  </a:gsLst>
                  <a:lin ang="0" scaled="1"/>
                </a:gradFill>
              </a14:hiddenFill>
            </a:ext>
          </a:extLst>
        </p:spPr>
        <p:txBody>
          <a:bodyPr/>
          <a:lstStyle>
            <a:lvl1pPr algn="l">
              <a:defRPr sz="4000">
                <a:solidFill>
                  <a:schemeClr val="tx1"/>
                </a:solidFill>
              </a:defRPr>
            </a:lvl1pPr>
          </a:lstStyle>
          <a:p>
            <a:pPr lvl="0"/>
            <a:r>
              <a:rPr lang="zh-CN" altLang="en-US" noProof="0"/>
              <a:t>单击此处编辑母版标题样式</a:t>
            </a:r>
            <a:endParaRPr lang="en-US" altLang="ko-KR" noProof="0"/>
          </a:p>
        </p:txBody>
      </p:sp>
      <p:pic>
        <p:nvPicPr>
          <p:cNvPr id="58" name="图片 57">
            <a:extLst>
              <a:ext uri="{FF2B5EF4-FFF2-40B4-BE49-F238E27FC236}">
                <a16:creationId xmlns:a16="http://schemas.microsoft.com/office/drawing/2014/main" id="{49445E5A-83AE-4B8B-B91D-462D603C3B50}"/>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artisticChalkSketch/>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1592738" y="6309392"/>
            <a:ext cx="479926" cy="648000"/>
          </a:xfrm>
          <a:prstGeom prst="rect">
            <a:avLst/>
          </a:prstGeom>
        </p:spPr>
      </p:pic>
      <p:sp>
        <p:nvSpPr>
          <p:cNvPr id="59" name="Rectangle 6">
            <a:extLst>
              <a:ext uri="{FF2B5EF4-FFF2-40B4-BE49-F238E27FC236}">
                <a16:creationId xmlns:a16="http://schemas.microsoft.com/office/drawing/2014/main" id="{C25CD6FF-79D9-4988-AB69-D4809EC6A236}"/>
              </a:ext>
            </a:extLst>
          </p:cNvPr>
          <p:cNvSpPr>
            <a:spLocks noGrp="1" noChangeArrowheads="1"/>
          </p:cNvSpPr>
          <p:nvPr>
            <p:ph type="sldNum" sz="quarter" idx="4"/>
          </p:nvPr>
        </p:nvSpPr>
        <p:spPr bwMode="auto">
          <a:xfrm>
            <a:off x="9227864" y="638132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0">
                <a:ea typeface="宋体" panose="02010600030101010101" pitchFamily="2" charset="-122"/>
              </a:defRPr>
            </a:lvl1pPr>
          </a:lstStyle>
          <a:p>
            <a:fld id="{7AF33C28-A71A-4459-B48B-0CF3BFDAB261}" type="slidenum">
              <a:rPr lang="en-US" altLang="zh-CN" smtClean="0"/>
              <a:pPr/>
              <a:t>‹#›</a:t>
            </a:fld>
            <a:endParaRPr lang="en-US" altLang="zh-CN" sz="1100" dirty="0"/>
          </a:p>
        </p:txBody>
      </p:sp>
    </p:spTree>
    <p:extLst>
      <p:ext uri="{BB962C8B-B14F-4D97-AF65-F5344CB8AC3E}">
        <p14:creationId xmlns:p14="http://schemas.microsoft.com/office/powerpoint/2010/main" val="199405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13532" y="130576"/>
            <a:ext cx="10868869" cy="563563"/>
          </a:xfrm>
          <a:prstGeom prst="rect">
            <a:avLst/>
          </a:prstGeom>
        </p:spPr>
        <p:txBody>
          <a:bodyPr/>
          <a:lstStyle/>
          <a:p>
            <a:r>
              <a:rPr lang="zh-CN" altLang="en-US"/>
              <a:t>单击此处编辑母版标题样式</a:t>
            </a:r>
            <a:endParaRPr lang="zh-CN" altLang="en-US" dirty="0"/>
          </a:p>
        </p:txBody>
      </p:sp>
      <p:sp>
        <p:nvSpPr>
          <p:cNvPr id="3" name="Content Placeholder 2"/>
          <p:cNvSpPr>
            <a:spLocks noGrp="1"/>
          </p:cNvSpPr>
          <p:nvPr>
            <p:ph idx="1"/>
          </p:nvPr>
        </p:nvSpPr>
        <p:spPr>
          <a:xfrm>
            <a:off x="724043" y="997775"/>
            <a:ext cx="10868869" cy="5127976"/>
          </a:xfrm>
        </p:spPr>
        <p:txBody>
          <a:bodyPr/>
          <a:lstStyle>
            <a:lvl1pPr>
              <a:defRPr sz="3600"/>
            </a:lvl1pPr>
            <a:lvl2pPr>
              <a:defRPr sz="3200"/>
            </a:lvl2pPr>
            <a:lvl3pPr>
              <a:defRPr sz="2800"/>
            </a:lvl3pPr>
            <a:lvl4pPr>
              <a:defRPr sz="2400"/>
            </a:lvl4pPr>
            <a:lvl5pPr>
              <a:defRPr sz="24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a:xfrm>
            <a:off x="9227864" y="6381328"/>
            <a:ext cx="2844800" cy="320675"/>
          </a:xfrm>
        </p:spPr>
        <p:txBody>
          <a:bodyPr/>
          <a:lstStyle>
            <a:lvl1pPr>
              <a:defRPr/>
            </a:lvl1pPr>
          </a:lstStyle>
          <a:p>
            <a:fld id="{7AF33C28-A71A-4459-B48B-0CF3BFDAB261}" type="slidenum">
              <a:rPr lang="en-US" altLang="zh-CN" smtClean="0"/>
              <a:pPr/>
              <a:t>‹#›</a:t>
            </a:fld>
            <a:endParaRPr lang="en-US" altLang="zh-CN"/>
          </a:p>
        </p:txBody>
      </p:sp>
    </p:spTree>
    <p:extLst>
      <p:ext uri="{BB962C8B-B14F-4D97-AF65-F5344CB8AC3E}">
        <p14:creationId xmlns:p14="http://schemas.microsoft.com/office/powerpoint/2010/main" val="2574237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2"/>
            <a:ext cx="10515600" cy="2852737"/>
          </a:xfrm>
          <a:prstGeom prst="rect">
            <a:avLst/>
          </a:prstGeom>
        </p:spPr>
        <p:txBody>
          <a:bodyPr anchor="b"/>
          <a:lstStyle>
            <a:lvl1pPr>
              <a:defRPr sz="6000"/>
            </a:lvl1pPr>
          </a:lstStyle>
          <a:p>
            <a:r>
              <a:rPr lang="zh-CN" altLang="en-US"/>
              <a:t>单击此处编辑母版标题样式</a:t>
            </a:r>
          </a:p>
        </p:txBody>
      </p:sp>
      <p:sp>
        <p:nvSpPr>
          <p:cNvPr id="3" name="Text Placeholder 2"/>
          <p:cNvSpPr>
            <a:spLocks noGrp="1"/>
          </p:cNvSpPr>
          <p:nvPr>
            <p:ph type="body" idx="1"/>
          </p:nvPr>
        </p:nvSpPr>
        <p:spPr>
          <a:xfrm>
            <a:off x="831851" y="4589476"/>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pPr/>
              <a:t>‹#›</a:t>
            </a:fld>
            <a:endParaRPr lang="en-US" altLang="zh-CN"/>
          </a:p>
        </p:txBody>
      </p:sp>
    </p:spTree>
    <p:extLst>
      <p:ext uri="{BB962C8B-B14F-4D97-AF65-F5344CB8AC3E}">
        <p14:creationId xmlns:p14="http://schemas.microsoft.com/office/powerpoint/2010/main" val="3247996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911424" y="116646"/>
            <a:ext cx="10467776" cy="563563"/>
          </a:xfrm>
          <a:prstGeom prst="rect">
            <a:avLst/>
          </a:prstGeom>
        </p:spPr>
        <p:txBody>
          <a:bodyPr/>
          <a:lstStyle/>
          <a:p>
            <a:r>
              <a:rPr lang="zh-CN" altLang="en-US"/>
              <a:t>单击此处编辑母版标题样式</a:t>
            </a:r>
          </a:p>
        </p:txBody>
      </p:sp>
      <p:sp>
        <p:nvSpPr>
          <p:cNvPr id="3" name="Content Placeholder 2"/>
          <p:cNvSpPr>
            <a:spLocks noGrp="1"/>
          </p:cNvSpPr>
          <p:nvPr>
            <p:ph sz="half" idx="1"/>
          </p:nvPr>
        </p:nvSpPr>
        <p:spPr>
          <a:xfrm>
            <a:off x="1035051" y="1347789"/>
            <a:ext cx="5069416"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Content Placeholder 3"/>
          <p:cNvSpPr>
            <a:spLocks noGrp="1"/>
          </p:cNvSpPr>
          <p:nvPr>
            <p:ph sz="half" idx="2"/>
          </p:nvPr>
        </p:nvSpPr>
        <p:spPr>
          <a:xfrm>
            <a:off x="6307668" y="1347789"/>
            <a:ext cx="5071533"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a:xfrm>
            <a:off x="9264352" y="6381328"/>
            <a:ext cx="2844800" cy="320675"/>
          </a:xfrm>
        </p:spPr>
        <p:txBody>
          <a:bodyPr/>
          <a:lstStyle>
            <a:lvl1pPr>
              <a:defRPr/>
            </a:lvl1pPr>
          </a:lstStyle>
          <a:p>
            <a:fld id="{7AF33C28-A71A-4459-B48B-0CF3BFDAB261}" type="slidenum">
              <a:rPr lang="en-US" altLang="zh-CN" smtClean="0"/>
              <a:pPr/>
              <a:t>‹#›</a:t>
            </a:fld>
            <a:endParaRPr lang="en-US" altLang="zh-CN"/>
          </a:p>
        </p:txBody>
      </p:sp>
    </p:spTree>
    <p:extLst>
      <p:ext uri="{BB962C8B-B14F-4D97-AF65-F5344CB8AC3E}">
        <p14:creationId xmlns:p14="http://schemas.microsoft.com/office/powerpoint/2010/main" val="979879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589" y="4"/>
            <a:ext cx="10515600" cy="903635"/>
          </a:xfrm>
          <a:prstGeom prst="rect">
            <a:avLst/>
          </a:prstGeom>
        </p:spPr>
        <p:txBody>
          <a:bodyPr/>
          <a:lstStyle/>
          <a:p>
            <a:r>
              <a:rPr lang="zh-CN" altLang="en-US"/>
              <a:t>单击此处编辑母版标题样式</a:t>
            </a:r>
          </a:p>
        </p:txBody>
      </p:sp>
      <p:sp>
        <p:nvSpPr>
          <p:cNvPr id="3" name="Text Placeholder 2"/>
          <p:cNvSpPr>
            <a:spLocks noGrp="1"/>
          </p:cNvSpPr>
          <p:nvPr>
            <p:ph type="body" idx="1"/>
          </p:nvPr>
        </p:nvSpPr>
        <p:spPr>
          <a:xfrm>
            <a:off x="624859" y="1124744"/>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4859" y="1948656"/>
            <a:ext cx="5158316"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Text Placeholder 4"/>
          <p:cNvSpPr>
            <a:spLocks noGrp="1"/>
          </p:cNvSpPr>
          <p:nvPr>
            <p:ph type="body" sz="quarter" idx="3"/>
          </p:nvPr>
        </p:nvSpPr>
        <p:spPr>
          <a:xfrm>
            <a:off x="5956736" y="1124744"/>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956736" y="1948656"/>
            <a:ext cx="5183717"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7AF33C28-A71A-4459-B48B-0CF3BFDAB261}" type="slidenum">
              <a:rPr lang="en-US" altLang="zh-CN" smtClean="0"/>
              <a:pPr/>
              <a:t>‹#›</a:t>
            </a:fld>
            <a:endParaRPr lang="en-US" altLang="zh-CN"/>
          </a:p>
        </p:txBody>
      </p:sp>
    </p:spTree>
    <p:extLst>
      <p:ext uri="{BB962C8B-B14F-4D97-AF65-F5344CB8AC3E}">
        <p14:creationId xmlns:p14="http://schemas.microsoft.com/office/powerpoint/2010/main" val="1205224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1168400" y="44638"/>
            <a:ext cx="9855200" cy="563563"/>
          </a:xfrm>
          <a:prstGeom prst="rect">
            <a:avLst/>
          </a:prstGeom>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A967FBD2-5573-4A6F-8260-5FEEBB805A61}"/>
              </a:ext>
            </a:extLst>
          </p:cNvPr>
          <p:cNvSpPr>
            <a:spLocks noGrp="1" noChangeArrowheads="1"/>
          </p:cNvSpPr>
          <p:nvPr>
            <p:ph type="sldNum" sz="quarter" idx="4"/>
          </p:nvPr>
        </p:nvSpPr>
        <p:spPr bwMode="auto">
          <a:xfrm>
            <a:off x="9227864" y="638132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0">
                <a:ea typeface="宋体" panose="02010600030101010101" pitchFamily="2" charset="-122"/>
              </a:defRPr>
            </a:lvl1pPr>
          </a:lstStyle>
          <a:p>
            <a:fld id="{7AF33C28-A71A-4459-B48B-0CF3BFDAB261}" type="slidenum">
              <a:rPr lang="en-US" altLang="zh-CN" smtClean="0"/>
              <a:pPr/>
              <a:t>‹#›</a:t>
            </a:fld>
            <a:endParaRPr lang="en-US" altLang="zh-CN" sz="1100" dirty="0"/>
          </a:p>
        </p:txBody>
      </p:sp>
    </p:spTree>
    <p:extLst>
      <p:ext uri="{BB962C8B-B14F-4D97-AF65-F5344CB8AC3E}">
        <p14:creationId xmlns:p14="http://schemas.microsoft.com/office/powerpoint/2010/main" val="2835623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7AF33C28-A71A-4459-B48B-0CF3BFDAB261}" type="slidenum">
              <a:rPr lang="en-US" altLang="zh-CN" smtClean="0"/>
              <a:pPr/>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dirty="0"/>
          </a:p>
        </p:txBody>
      </p:sp>
    </p:spTree>
    <p:extLst>
      <p:ext uri="{BB962C8B-B14F-4D97-AF65-F5344CB8AC3E}">
        <p14:creationId xmlns:p14="http://schemas.microsoft.com/office/powerpoint/2010/main" val="49574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pPr/>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dirty="0"/>
          </a:p>
        </p:txBody>
      </p:sp>
    </p:spTree>
    <p:extLst>
      <p:ext uri="{BB962C8B-B14F-4D97-AF65-F5344CB8AC3E}">
        <p14:creationId xmlns:p14="http://schemas.microsoft.com/office/powerpoint/2010/main" val="2150786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329" y="764705"/>
            <a:ext cx="3932767" cy="1861020"/>
          </a:xfrm>
          <a:prstGeom prst="rect">
            <a:avLst/>
          </a:prstGeom>
        </p:spPr>
        <p:txBody>
          <a:bodyPr anchor="b"/>
          <a:lstStyle>
            <a:lvl1pPr>
              <a:defRPr sz="3200">
                <a:solidFill>
                  <a:schemeClr val="tx1">
                    <a:lumMod val="60000"/>
                    <a:lumOff val="40000"/>
                  </a:schemeClr>
                </a:solidFill>
              </a:defRPr>
            </a:lvl1pPr>
          </a:lstStyle>
          <a:p>
            <a:r>
              <a:rPr lang="zh-CN" altLang="en-US"/>
              <a:t>单击此处编辑母版标题样式</a:t>
            </a:r>
            <a:endParaRPr lang="zh-CN" altLang="en-US" dirty="0"/>
          </a:p>
        </p:txBody>
      </p:sp>
      <p:sp>
        <p:nvSpPr>
          <p:cNvPr id="3" name="Picture Placeholder 2"/>
          <p:cNvSpPr>
            <a:spLocks noGrp="1"/>
          </p:cNvSpPr>
          <p:nvPr>
            <p:ph type="pic" idx="1"/>
          </p:nvPr>
        </p:nvSpPr>
        <p:spPr>
          <a:xfrm>
            <a:off x="5183717" y="98744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Text Placeholder 3"/>
          <p:cNvSpPr>
            <a:spLocks noGrp="1"/>
          </p:cNvSpPr>
          <p:nvPr>
            <p:ph type="body" sz="half" idx="2"/>
          </p:nvPr>
        </p:nvSpPr>
        <p:spPr>
          <a:xfrm>
            <a:off x="840329" y="2625738"/>
            <a:ext cx="3932767" cy="32432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pPr/>
              <a:t>‹#›</a:t>
            </a:fld>
            <a:endParaRPr lang="en-US" altLang="zh-CN"/>
          </a:p>
        </p:txBody>
      </p:sp>
    </p:spTree>
    <p:extLst>
      <p:ext uri="{BB962C8B-B14F-4D97-AF65-F5344CB8AC3E}">
        <p14:creationId xmlns:p14="http://schemas.microsoft.com/office/powerpoint/2010/main" val="3600019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pPr/>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dirty="0"/>
          </a:p>
        </p:txBody>
      </p:sp>
    </p:spTree>
    <p:extLst>
      <p:ext uri="{BB962C8B-B14F-4D97-AF65-F5344CB8AC3E}">
        <p14:creationId xmlns:p14="http://schemas.microsoft.com/office/powerpoint/2010/main" val="2622553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37652" y="209552"/>
            <a:ext cx="2698749" cy="6053139"/>
          </a:xfrm>
          <a:prstGeom prst="rect">
            <a:avLst/>
          </a:prstGeom>
        </p:spPr>
        <p:txBody>
          <a:bodyPr vert="eaVert"/>
          <a:lstStyle/>
          <a:p>
            <a:r>
              <a:rPr lang="zh-CN" altLang="en-US"/>
              <a:t>单击此处编辑母版标题样式</a:t>
            </a:r>
          </a:p>
        </p:txBody>
      </p:sp>
      <p:sp>
        <p:nvSpPr>
          <p:cNvPr id="3" name="Vertical Text Placeholder 2"/>
          <p:cNvSpPr>
            <a:spLocks noGrp="1"/>
          </p:cNvSpPr>
          <p:nvPr>
            <p:ph type="body" orient="vert" idx="1"/>
          </p:nvPr>
        </p:nvSpPr>
        <p:spPr>
          <a:xfrm>
            <a:off x="1035051" y="209552"/>
            <a:ext cx="7899400" cy="605313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pPr/>
              <a:t>‹#›</a:t>
            </a:fld>
            <a:endParaRPr lang="en-US" altLang="zh-CN"/>
          </a:p>
        </p:txBody>
      </p:sp>
    </p:spTree>
    <p:extLst>
      <p:ext uri="{BB962C8B-B14F-4D97-AF65-F5344CB8AC3E}">
        <p14:creationId xmlns:p14="http://schemas.microsoft.com/office/powerpoint/2010/main" val="3711336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和表格">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1035052" y="1347789"/>
            <a:ext cx="10344149" cy="4914900"/>
          </a:xfrm>
        </p:spPr>
        <p:txBody>
          <a:bodyPr/>
          <a:lstStyle/>
          <a:p>
            <a:r>
              <a:rPr lang="zh-CN" altLang="en-US"/>
              <a:t>单击图标添加表格</a:t>
            </a:r>
          </a:p>
        </p:txBody>
      </p:sp>
      <p:sp>
        <p:nvSpPr>
          <p:cNvPr id="4" name="Date Placeholder 3"/>
          <p:cNvSpPr>
            <a:spLocks noGrp="1"/>
          </p:cNvSpPr>
          <p:nvPr>
            <p:ph type="dt" sz="half" idx="10"/>
          </p:nvPr>
        </p:nvSpPr>
        <p:spPr>
          <a:xfrm>
            <a:off x="609600" y="6429388"/>
            <a:ext cx="2844800" cy="320675"/>
          </a:xfrm>
        </p:spPr>
        <p:txBody>
          <a:bodyPr/>
          <a:lstStyle>
            <a:lvl1pPr>
              <a:defRPr/>
            </a:lvl1pPr>
          </a:lstStyle>
          <a:p>
            <a:endParaRPr lang="en-US" altLang="zh-CN"/>
          </a:p>
        </p:txBody>
      </p:sp>
      <p:sp>
        <p:nvSpPr>
          <p:cNvPr id="5" name="Footer Placeholder 4"/>
          <p:cNvSpPr>
            <a:spLocks noGrp="1"/>
          </p:cNvSpPr>
          <p:nvPr>
            <p:ph type="ftr" sz="quarter" idx="11"/>
          </p:nvPr>
        </p:nvSpPr>
        <p:spPr>
          <a:xfrm>
            <a:off x="4165600" y="6429388"/>
            <a:ext cx="3860800" cy="320675"/>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8737600" y="6429388"/>
            <a:ext cx="2844800" cy="320675"/>
          </a:xfrm>
        </p:spPr>
        <p:txBody>
          <a:bodyPr/>
          <a:lstStyle>
            <a:lvl1pPr>
              <a:defRPr/>
            </a:lvl1pPr>
          </a:lstStyle>
          <a:p>
            <a:fld id="{7AF33C28-A71A-4459-B48B-0CF3BFDAB261}" type="slidenum">
              <a:rPr lang="en-US" altLang="zh-CN" smtClean="0"/>
              <a:pPr/>
              <a:t>‹#›</a:t>
            </a:fld>
            <a:endParaRPr lang="en-US" altLang="zh-CN"/>
          </a:p>
        </p:txBody>
      </p:sp>
      <p:sp>
        <p:nvSpPr>
          <p:cNvPr id="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dirty="0"/>
          </a:p>
        </p:txBody>
      </p:sp>
    </p:spTree>
    <p:extLst>
      <p:ext uri="{BB962C8B-B14F-4D97-AF65-F5344CB8AC3E}">
        <p14:creationId xmlns:p14="http://schemas.microsoft.com/office/powerpoint/2010/main" val="1613738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5" name="Rectangle 9" descr="Light horizontal"/>
          <p:cNvSpPr>
            <a:spLocks noChangeArrowheads="1"/>
          </p:cNvSpPr>
          <p:nvPr/>
        </p:nvSpPr>
        <p:spPr bwMode="gray">
          <a:xfrm>
            <a:off x="-12698" y="16"/>
            <a:ext cx="12179300" cy="539155"/>
          </a:xfrm>
          <a:prstGeom prst="rect">
            <a:avLst/>
          </a:prstGeom>
          <a:pattFill prst="ltHorz">
            <a:fgClr>
              <a:schemeClr val="bg2"/>
            </a:fgClr>
            <a:bgClr>
              <a:schemeClr val="bg1"/>
            </a:bgClr>
          </a:patt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p>
        </p:txBody>
      </p:sp>
      <p:sp>
        <p:nvSpPr>
          <p:cNvPr id="6" name="Rectangle 10"/>
          <p:cNvSpPr>
            <a:spLocks noChangeArrowheads="1"/>
          </p:cNvSpPr>
          <p:nvPr/>
        </p:nvSpPr>
        <p:spPr bwMode="invGray">
          <a:xfrm>
            <a:off x="-12698" y="2630504"/>
            <a:ext cx="12204700" cy="1103313"/>
          </a:xfrm>
          <a:prstGeom prst="rect">
            <a:avLst/>
          </a:prstGeom>
          <a:solidFill>
            <a:srgbClr val="4F8356"/>
          </a:solidFill>
        </p:spPr>
        <p:txBody>
          <a:bodyPr wrap="none" anchor="ct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p>
        </p:txBody>
      </p:sp>
      <p:sp>
        <p:nvSpPr>
          <p:cNvPr id="3074" name="Rectangle 2"/>
          <p:cNvSpPr>
            <a:spLocks noGrp="1" noChangeArrowheads="1"/>
          </p:cNvSpPr>
          <p:nvPr>
            <p:ph type="ctrTitle"/>
          </p:nvPr>
        </p:nvSpPr>
        <p:spPr>
          <a:xfrm>
            <a:off x="609600" y="2720992"/>
            <a:ext cx="11151029" cy="1012825"/>
          </a:xfrm>
          <a:prstGeom prst="rect">
            <a:avLst/>
          </a:prstGeom>
        </p:spPr>
        <p:txBody>
          <a:bodyPr/>
          <a:lstStyle>
            <a:lvl1pPr algn="l">
              <a:defRPr sz="3300" b="1"/>
            </a:lvl1pPr>
          </a:lstStyle>
          <a:p>
            <a:pPr lvl="0"/>
            <a:r>
              <a:rPr lang="en-US" altLang="zh-CN" noProof="0" dirty="0"/>
              <a:t>Click to edit Master title style</a:t>
            </a:r>
          </a:p>
        </p:txBody>
      </p:sp>
      <p:sp>
        <p:nvSpPr>
          <p:cNvPr id="13" name="Rectangle 4"/>
          <p:cNvSpPr>
            <a:spLocks noGrp="1" noChangeArrowheads="1"/>
          </p:cNvSpPr>
          <p:nvPr>
            <p:ph type="dt" sz="half" idx="10"/>
          </p:nvPr>
        </p:nvSpPr>
        <p:spPr>
          <a:xfrm>
            <a:off x="335361" y="6453341"/>
            <a:ext cx="2805675" cy="404663"/>
          </a:xfrm>
          <a:ln/>
        </p:spPr>
        <p:txBody>
          <a:bodyPr/>
          <a:lstStyle>
            <a:lvl1pPr algn="ctr">
              <a:defRPr/>
            </a:lvl1pPr>
          </a:lstStyle>
          <a:p>
            <a:pPr>
              <a:defRPr/>
            </a:pPr>
            <a:endParaRPr lang="en-US" altLang="zh-CN" dirty="0"/>
          </a:p>
        </p:txBody>
      </p:sp>
      <p:sp>
        <p:nvSpPr>
          <p:cNvPr id="14" name="Rectangle 5"/>
          <p:cNvSpPr>
            <a:spLocks noGrp="1" noChangeArrowheads="1"/>
          </p:cNvSpPr>
          <p:nvPr>
            <p:ph type="ftr" sz="quarter" idx="11"/>
          </p:nvPr>
        </p:nvSpPr>
        <p:spPr>
          <a:xfrm>
            <a:off x="4165600" y="6453352"/>
            <a:ext cx="3860800" cy="320675"/>
          </a:xfrm>
          <a:ln/>
        </p:spPr>
        <p:txBody>
          <a:bodyPr/>
          <a:lstStyle>
            <a:lvl1pPr>
              <a:defRPr/>
            </a:lvl1pPr>
          </a:lstStyle>
          <a:p>
            <a:endParaRPr lang="en-US" dirty="0"/>
          </a:p>
        </p:txBody>
      </p:sp>
      <p:sp>
        <p:nvSpPr>
          <p:cNvPr id="15" name="Rectangle 6"/>
          <p:cNvSpPr>
            <a:spLocks noGrp="1" noChangeArrowheads="1"/>
          </p:cNvSpPr>
          <p:nvPr>
            <p:ph type="sldNum" sz="quarter" idx="12"/>
          </p:nvPr>
        </p:nvSpPr>
        <p:spPr>
          <a:xfrm>
            <a:off x="9438659" y="6430068"/>
            <a:ext cx="2446965" cy="320675"/>
          </a:xfrm>
          <a:ln/>
        </p:spPr>
        <p:txBody>
          <a:bodyPr/>
          <a:lstStyle>
            <a:lvl1pPr>
              <a:defRPr>
                <a:solidFill>
                  <a:schemeClr val="tx1"/>
                </a:solidFill>
              </a:defRPr>
            </a:lvl1pPr>
          </a:lstStyle>
          <a:p>
            <a:pPr>
              <a:defRPr/>
            </a:pPr>
            <a:fld id="{DEE6B878-5F75-4966-A6DF-2001599B6E6D}" type="slidenum">
              <a:rPr lang="en-US" altLang="zh-CN" smtClean="0"/>
              <a:pPr>
                <a:defRPr/>
              </a:pPr>
              <a:t>‹#›</a:t>
            </a:fld>
            <a:endParaRPr lang="en-US" altLang="zh-CN" dirty="0"/>
          </a:p>
        </p:txBody>
      </p:sp>
    </p:spTree>
    <p:extLst>
      <p:ext uri="{BB962C8B-B14F-4D97-AF65-F5344CB8AC3E}">
        <p14:creationId xmlns:p14="http://schemas.microsoft.com/office/powerpoint/2010/main" val="507501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379389A8-1677-4C0F-B809-29B75D50ED75}" type="slidenum">
              <a:rPr lang="en-US" altLang="zh-CN"/>
              <a:pPr/>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dirty="0"/>
              <a:t>Click to edit Master title style</a:t>
            </a:r>
          </a:p>
        </p:txBody>
      </p:sp>
    </p:spTree>
    <p:extLst>
      <p:ext uri="{BB962C8B-B14F-4D97-AF65-F5344CB8AC3E}">
        <p14:creationId xmlns:p14="http://schemas.microsoft.com/office/powerpoint/2010/main" val="2967835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ltLang="zh-CN"/>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822A0A86-BB8A-4798-B428-7128DEC84247}" type="slidenum">
              <a:rPr lang="en-US" altLang="zh-CN"/>
              <a:pPr/>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dirty="0"/>
              <a:t>Click to edit Master title style</a:t>
            </a:r>
          </a:p>
        </p:txBody>
      </p:sp>
    </p:spTree>
    <p:extLst>
      <p:ext uri="{BB962C8B-B14F-4D97-AF65-F5344CB8AC3E}">
        <p14:creationId xmlns:p14="http://schemas.microsoft.com/office/powerpoint/2010/main" val="3423561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18D501E9-4A3E-4E05-A7B2-100BA5E08C49}" type="slidenum">
              <a:rPr lang="en-US" altLang="zh-CN"/>
              <a:pPr/>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dirty="0"/>
              <a:t>Click to edit Master title style</a:t>
            </a:r>
          </a:p>
        </p:txBody>
      </p:sp>
    </p:spTree>
    <p:extLst>
      <p:ext uri="{BB962C8B-B14F-4D97-AF65-F5344CB8AC3E}">
        <p14:creationId xmlns:p14="http://schemas.microsoft.com/office/powerpoint/2010/main" val="4052467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6834075-2FE2-4038-ACC5-B73B5DDD828D}"/>
              </a:ext>
            </a:extLst>
          </p:cNvPr>
          <p:cNvSpPr>
            <a:spLocks noGrp="1"/>
          </p:cNvSpPr>
          <p:nvPr>
            <p:ph type="dt" sz="half" idx="10"/>
          </p:nvPr>
        </p:nvSpPr>
        <p:spPr/>
        <p:txBody>
          <a:bodyPr/>
          <a:lstStyle/>
          <a:p>
            <a:endParaRPr lang="en-US" altLang="zh-CN"/>
          </a:p>
        </p:txBody>
      </p:sp>
      <p:sp>
        <p:nvSpPr>
          <p:cNvPr id="3" name="页脚占位符 2">
            <a:extLst>
              <a:ext uri="{FF2B5EF4-FFF2-40B4-BE49-F238E27FC236}">
                <a16:creationId xmlns:a16="http://schemas.microsoft.com/office/drawing/2014/main" id="{37D991B2-C1FB-45C0-B691-1CCE8D55CA12}"/>
              </a:ext>
            </a:extLst>
          </p:cNvPr>
          <p:cNvSpPr>
            <a:spLocks noGrp="1"/>
          </p:cNvSpPr>
          <p:nvPr>
            <p:ph type="ftr" sz="quarter" idx="11"/>
          </p:nvPr>
        </p:nvSpPr>
        <p:spPr/>
        <p:txBody>
          <a:bodyPr/>
          <a:lstStyle/>
          <a:p>
            <a:endParaRPr lang="en-US" altLang="zh-CN"/>
          </a:p>
        </p:txBody>
      </p:sp>
      <p:sp>
        <p:nvSpPr>
          <p:cNvPr id="4" name="灯片编号占位符 3">
            <a:extLst>
              <a:ext uri="{FF2B5EF4-FFF2-40B4-BE49-F238E27FC236}">
                <a16:creationId xmlns:a16="http://schemas.microsoft.com/office/drawing/2014/main" id="{6E4EBB53-ECCB-4419-86D4-BCF5C6DC7708}"/>
              </a:ext>
            </a:extLst>
          </p:cNvPr>
          <p:cNvSpPr>
            <a:spLocks noGrp="1"/>
          </p:cNvSpPr>
          <p:nvPr>
            <p:ph type="sldNum" sz="quarter" idx="12"/>
          </p:nvPr>
        </p:nvSpPr>
        <p:spPr/>
        <p:txBody>
          <a:bodyPr/>
          <a:lstStyle/>
          <a:p>
            <a:fld id="{7AF33C28-A71A-4459-B48B-0CF3BFDAB261}" type="slidenum">
              <a:rPr lang="en-US" altLang="zh-CN" smtClean="0"/>
              <a:pPr/>
              <a:t>‹#›</a:t>
            </a:fld>
            <a:endParaRPr lang="en-US" altLang="zh-CN" dirty="0"/>
          </a:p>
        </p:txBody>
      </p:sp>
    </p:spTree>
    <p:extLst>
      <p:ext uri="{BB962C8B-B14F-4D97-AF65-F5344CB8AC3E}">
        <p14:creationId xmlns:p14="http://schemas.microsoft.com/office/powerpoint/2010/main" val="136742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hyperlink" Target="https://pixabay.com/zh/%E5%8F%B6%E5%AD%90-%E6%80%A7%E8%B4%A8-%E7%A7%8B%E5%AD%A3-%E5%89%AA%E8%B4%B4%E7%94%BB-%E7%A7%8B%E5%A4%A9%E5%8F%B6-%E9%BB%84%E8%89%B2%E5%8F%B6%E5%AD%90-%E9%87%91%E8%89%B2%E7%9A%84%E7%A7%8B%E5%A4%A9-%E6%9E%AB%E5%8F%B6%E5%8F%B6-1072563/"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0"/>
                <a:invGamma/>
              </a:schemeClr>
            </a:gs>
          </a:gsLst>
          <a:lin ang="2700000" scaled="1"/>
        </a:gradFill>
        <a:effectLst/>
      </p:bgPr>
    </p:bg>
    <p:spTree>
      <p:nvGrpSpPr>
        <p:cNvPr id="1" name=""/>
        <p:cNvGrpSpPr/>
        <p:nvPr/>
      </p:nvGrpSpPr>
      <p:grpSpPr>
        <a:xfrm>
          <a:off x="0" y="0"/>
          <a:ext cx="0" cy="0"/>
          <a:chOff x="0" y="0"/>
          <a:chExt cx="0" cy="0"/>
        </a:xfrm>
      </p:grpSpPr>
      <p:pic>
        <p:nvPicPr>
          <p:cNvPr id="57" name="图片 56">
            <a:extLst>
              <a:ext uri="{FF2B5EF4-FFF2-40B4-BE49-F238E27FC236}">
                <a16:creationId xmlns:a16="http://schemas.microsoft.com/office/drawing/2014/main" id="{C440A15B-47A2-418A-99C1-F34AEE1D6E2A}"/>
              </a:ext>
            </a:extLst>
          </p:cNvPr>
          <p:cNvPicPr>
            <a:picLocks noChangeAspect="1"/>
          </p:cNvPicPr>
          <p:nvPr userDrawn="1"/>
        </p:nvPicPr>
        <p:blipFill>
          <a:blip r:embed="rId19" cstate="print">
            <a:extLst>
              <a:ext uri="{BEBA8EAE-BF5A-486C-A8C5-ECC9F3942E4B}">
                <a14:imgProps xmlns:a14="http://schemas.microsoft.com/office/drawing/2010/main">
                  <a14:imgLayer r:embed="rId20">
                    <a14:imgEffect>
                      <a14:artisticChalkSketch/>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21"/>
              </a:ext>
            </a:extLst>
          </a:blip>
          <a:stretch>
            <a:fillRect/>
          </a:stretch>
        </p:blipFill>
        <p:spPr>
          <a:xfrm>
            <a:off x="11640616" y="6309320"/>
            <a:ext cx="479926" cy="648000"/>
          </a:xfrm>
          <a:prstGeom prst="rect">
            <a:avLst/>
          </a:prstGeom>
        </p:spPr>
      </p:pic>
      <p:grpSp>
        <p:nvGrpSpPr>
          <p:cNvPr id="1039" name="Group 15"/>
          <p:cNvGrpSpPr>
            <a:grpSpLocks/>
          </p:cNvGrpSpPr>
          <p:nvPr/>
        </p:nvGrpSpPr>
        <p:grpSpPr bwMode="auto">
          <a:xfrm>
            <a:off x="51966" y="989507"/>
            <a:ext cx="12192000" cy="6099172"/>
            <a:chOff x="0" y="436"/>
            <a:chExt cx="5760" cy="3884"/>
          </a:xfrm>
        </p:grpSpPr>
        <p:sp>
          <p:nvSpPr>
            <p:cNvPr id="1040" name="Line 16"/>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1" name="Line 17"/>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2" name="Line 18"/>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3" name="Line 19"/>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4" name="Line 20"/>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5" name="Line 21"/>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6" name="Line 22"/>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7" name="Line 23"/>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8" name="Line 24"/>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9" name="Line 25"/>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0" name="Line 26"/>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1" name="Line 27"/>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2" name="Line 28"/>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3" name="Line 29"/>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4" name="Line 30"/>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5" name="Line 31"/>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6" name="Line 32"/>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7" name="Line 33"/>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8" name="Line 34"/>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9" name="Line 35"/>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0" name="Line 36"/>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1" name="Line 37"/>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2" name="Line 38"/>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3" name="Line 39"/>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4" name="Line 40"/>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5" name="Line 41"/>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6" name="Line 42"/>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7" name="Line 43"/>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8" name="Line 44"/>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9" name="Line 45"/>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0" name="Line 46"/>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1" name="Line 47"/>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2" name="Line 48"/>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1073" name="Group 49"/>
            <p:cNvGrpSpPr>
              <a:grpSpLocks/>
            </p:cNvGrpSpPr>
            <p:nvPr/>
          </p:nvGrpSpPr>
          <p:grpSpPr bwMode="auto">
            <a:xfrm>
              <a:off x="0" y="2063"/>
              <a:ext cx="5760" cy="1220"/>
              <a:chOff x="235" y="2750"/>
              <a:chExt cx="5241" cy="699"/>
            </a:xfrm>
          </p:grpSpPr>
          <p:sp>
            <p:nvSpPr>
              <p:cNvPr id="1074" name="Line 50"/>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5" name="Line 51"/>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6" name="Line 52"/>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7" name="Line 53"/>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78" name="Line 54"/>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9" name="Line 55"/>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0" name="Line 56"/>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1" name="Line 57"/>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2" name="Line 58"/>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3" name="Line 59"/>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4" name="Line 60"/>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5" name="Line 61"/>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6" name="Line 62"/>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27" name="Rectangle 3"/>
          <p:cNvSpPr>
            <a:spLocks noGrp="1" noChangeArrowheads="1"/>
          </p:cNvSpPr>
          <p:nvPr>
            <p:ph type="body" idx="1"/>
          </p:nvPr>
        </p:nvSpPr>
        <p:spPr bwMode="auto">
          <a:xfrm>
            <a:off x="713532" y="989507"/>
            <a:ext cx="10868869" cy="5127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ltLang="zh-CN" dirty="0"/>
          </a:p>
        </p:txBody>
      </p:sp>
      <p:sp>
        <p:nvSpPr>
          <p:cNvPr id="1028" name="Rectangle 4"/>
          <p:cNvSpPr>
            <a:spLocks noGrp="1" noChangeArrowheads="1"/>
          </p:cNvSpPr>
          <p:nvPr>
            <p:ph type="dt" sz="half" idx="2"/>
          </p:nvPr>
        </p:nvSpPr>
        <p:spPr bwMode="auto">
          <a:xfrm>
            <a:off x="609600" y="642938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a typeface="宋体" panose="02010600030101010101" pitchFamily="2" charset="-122"/>
              </a:defRPr>
            </a:lvl1pPr>
          </a:lstStyle>
          <a:p>
            <a:endParaRPr lang="en-US" altLang="zh-CN"/>
          </a:p>
        </p:txBody>
      </p:sp>
      <p:sp>
        <p:nvSpPr>
          <p:cNvPr id="1029" name="Rectangle 5"/>
          <p:cNvSpPr>
            <a:spLocks noGrp="1" noChangeArrowheads="1"/>
          </p:cNvSpPr>
          <p:nvPr>
            <p:ph type="ftr" sz="quarter" idx="3"/>
          </p:nvPr>
        </p:nvSpPr>
        <p:spPr bwMode="auto">
          <a:xfrm>
            <a:off x="4165600" y="6429388"/>
            <a:ext cx="3860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a typeface="宋体" panose="02010600030101010101" pitchFamily="2" charset="-122"/>
              </a:defRPr>
            </a:lvl1pPr>
          </a:lstStyle>
          <a:p>
            <a:endParaRPr lang="en-US" altLang="zh-CN"/>
          </a:p>
        </p:txBody>
      </p:sp>
      <p:sp>
        <p:nvSpPr>
          <p:cNvPr id="1030" name="Rectangle 6"/>
          <p:cNvSpPr>
            <a:spLocks noGrp="1" noChangeArrowheads="1"/>
          </p:cNvSpPr>
          <p:nvPr>
            <p:ph type="sldNum" sz="quarter" idx="4"/>
          </p:nvPr>
        </p:nvSpPr>
        <p:spPr bwMode="auto">
          <a:xfrm>
            <a:off x="9227864" y="638132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0">
                <a:ea typeface="宋体" panose="02010600030101010101" pitchFamily="2" charset="-122"/>
              </a:defRPr>
            </a:lvl1pPr>
          </a:lstStyle>
          <a:p>
            <a:fld id="{7AF33C28-A71A-4459-B48B-0CF3BFDAB261}" type="slidenum">
              <a:rPr lang="en-US" altLang="zh-CN" smtClean="0"/>
              <a:pPr/>
              <a:t>‹#›</a:t>
            </a:fld>
            <a:endParaRPr lang="en-US" altLang="zh-CN" sz="1100" dirty="0"/>
          </a:p>
        </p:txBody>
      </p:sp>
      <p:pic>
        <p:nvPicPr>
          <p:cNvPr id="91" name="Picture 90"/>
          <p:cNvPicPr>
            <a:picLocks noChangeAspect="1"/>
          </p:cNvPicPr>
          <p:nvPr/>
        </p:nvPicPr>
        <p:blipFill>
          <a:blip r:embed="rId22"/>
          <a:stretch>
            <a:fillRect/>
          </a:stretch>
        </p:blipFill>
        <p:spPr>
          <a:xfrm>
            <a:off x="-34285" y="-78842"/>
            <a:ext cx="12204700" cy="847987"/>
          </a:xfrm>
          <a:prstGeom prst="rect">
            <a:avLst/>
          </a:prstGeom>
          <a:solidFill>
            <a:srgbClr val="4F8356"/>
          </a:solidFill>
        </p:spPr>
      </p:pic>
      <p:sp>
        <p:nvSpPr>
          <p:cNvPr id="9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dirty="0"/>
          </a:p>
        </p:txBody>
      </p:sp>
      <p:pic>
        <p:nvPicPr>
          <p:cNvPr id="56" name="Picture 90">
            <a:extLst>
              <a:ext uri="{FF2B5EF4-FFF2-40B4-BE49-F238E27FC236}">
                <a16:creationId xmlns:a16="http://schemas.microsoft.com/office/drawing/2014/main" id="{26B67B78-5A6B-4FE9-99DF-A085E83C1B0C}"/>
              </a:ext>
            </a:extLst>
          </p:cNvPr>
          <p:cNvPicPr>
            <a:picLocks noChangeAspect="1"/>
          </p:cNvPicPr>
          <p:nvPr userDrawn="1"/>
        </p:nvPicPr>
        <p:blipFill>
          <a:blip r:embed="rId22"/>
          <a:stretch>
            <a:fillRect/>
          </a:stretch>
        </p:blipFill>
        <p:spPr>
          <a:xfrm>
            <a:off x="-34285" y="-78842"/>
            <a:ext cx="12204700" cy="847987"/>
          </a:xfrm>
          <a:prstGeom prst="rect">
            <a:avLst/>
          </a:prstGeom>
          <a:solidFill>
            <a:srgbClr val="4F8356"/>
          </a:solidFill>
        </p:spPr>
      </p:pic>
    </p:spTree>
    <p:extLst>
      <p:ext uri="{BB962C8B-B14F-4D97-AF65-F5344CB8AC3E}">
        <p14:creationId xmlns:p14="http://schemas.microsoft.com/office/powerpoint/2010/main" val="6762387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74" r:id="rId13"/>
    <p:sldLayoutId id="2147483655" r:id="rId14"/>
    <p:sldLayoutId id="2147483656" r:id="rId15"/>
    <p:sldLayoutId id="2147483658" r:id="rId16"/>
    <p:sldLayoutId id="2147483689" r:id="rId17"/>
  </p:sldLayoutIdLst>
  <p:hf hdr="0" ftr="0" dt="0"/>
  <p:txStyles>
    <p:titleStyle>
      <a:lvl1pPr algn="ctr" rtl="0" eaLnBrk="1" fontAlgn="base" hangingPunct="1">
        <a:spcBef>
          <a:spcPct val="0"/>
        </a:spcBef>
        <a:spcAft>
          <a:spcPct val="0"/>
        </a:spcAft>
        <a:defRPr sz="3600" b="1" kern="1200">
          <a:solidFill>
            <a:srgbClr val="FFFFFF"/>
          </a:solidFill>
          <a:latin typeface="+mj-lt"/>
          <a:ea typeface="+mj-ea"/>
          <a:cs typeface="+mj-cs"/>
        </a:defRPr>
      </a:lvl1pPr>
      <a:lvl2pPr algn="ctr" rtl="0" eaLnBrk="1" fontAlgn="base" hangingPunct="1">
        <a:spcBef>
          <a:spcPct val="0"/>
        </a:spcBef>
        <a:spcAft>
          <a:spcPct val="0"/>
        </a:spcAft>
        <a:defRPr sz="3200" b="1">
          <a:solidFill>
            <a:srgbClr val="FFFFFF"/>
          </a:solidFill>
          <a:latin typeface="Verdana" panose="020B0604030504040204" pitchFamily="34" charset="0"/>
        </a:defRPr>
      </a:lvl2pPr>
      <a:lvl3pPr algn="ctr" rtl="0" eaLnBrk="1" fontAlgn="base" hangingPunct="1">
        <a:spcBef>
          <a:spcPct val="0"/>
        </a:spcBef>
        <a:spcAft>
          <a:spcPct val="0"/>
        </a:spcAft>
        <a:defRPr sz="3200" b="1">
          <a:solidFill>
            <a:srgbClr val="FFFFFF"/>
          </a:solidFill>
          <a:latin typeface="Verdana" panose="020B0604030504040204" pitchFamily="34" charset="0"/>
        </a:defRPr>
      </a:lvl3pPr>
      <a:lvl4pPr algn="ctr" rtl="0" eaLnBrk="1" fontAlgn="base" hangingPunct="1">
        <a:spcBef>
          <a:spcPct val="0"/>
        </a:spcBef>
        <a:spcAft>
          <a:spcPct val="0"/>
        </a:spcAft>
        <a:defRPr sz="3200" b="1">
          <a:solidFill>
            <a:srgbClr val="FFFFFF"/>
          </a:solidFill>
          <a:latin typeface="Verdana" panose="020B0604030504040204" pitchFamily="34" charset="0"/>
        </a:defRPr>
      </a:lvl4pPr>
      <a:lvl5pPr algn="ctr" rtl="0" eaLnBrk="1" fontAlgn="base" hangingPunct="1">
        <a:spcBef>
          <a:spcPct val="0"/>
        </a:spcBef>
        <a:spcAft>
          <a:spcPct val="0"/>
        </a:spcAft>
        <a:defRPr sz="3200" b="1">
          <a:solidFill>
            <a:srgbClr val="FFFFFF"/>
          </a:solidFill>
          <a:latin typeface="Verdana" panose="020B0604030504040204" pitchFamily="34" charset="0"/>
        </a:defRPr>
      </a:lvl5pPr>
      <a:lvl6pPr marL="457200" algn="ctr" rtl="0" eaLnBrk="1" fontAlgn="base" hangingPunct="1">
        <a:spcBef>
          <a:spcPct val="0"/>
        </a:spcBef>
        <a:spcAft>
          <a:spcPct val="0"/>
        </a:spcAft>
        <a:defRPr sz="3200" b="1">
          <a:solidFill>
            <a:srgbClr val="FFFFFF"/>
          </a:solidFill>
          <a:latin typeface="Verdana" panose="020B0604030504040204" pitchFamily="34" charset="0"/>
        </a:defRPr>
      </a:lvl6pPr>
      <a:lvl7pPr marL="914400" algn="ctr" rtl="0" eaLnBrk="1" fontAlgn="base" hangingPunct="1">
        <a:spcBef>
          <a:spcPct val="0"/>
        </a:spcBef>
        <a:spcAft>
          <a:spcPct val="0"/>
        </a:spcAft>
        <a:defRPr sz="3200" b="1">
          <a:solidFill>
            <a:srgbClr val="FFFFFF"/>
          </a:solidFill>
          <a:latin typeface="Verdana" panose="020B0604030504040204" pitchFamily="34" charset="0"/>
        </a:defRPr>
      </a:lvl7pPr>
      <a:lvl8pPr marL="1371600" algn="ctr" rtl="0" eaLnBrk="1" fontAlgn="base" hangingPunct="1">
        <a:spcBef>
          <a:spcPct val="0"/>
        </a:spcBef>
        <a:spcAft>
          <a:spcPct val="0"/>
        </a:spcAft>
        <a:defRPr sz="3200" b="1">
          <a:solidFill>
            <a:srgbClr val="FFFFFF"/>
          </a:solidFill>
          <a:latin typeface="Verdana" panose="020B0604030504040204" pitchFamily="34" charset="0"/>
        </a:defRPr>
      </a:lvl8pPr>
      <a:lvl9pPr marL="1828800" algn="ctr" rtl="0" eaLnBrk="1" fontAlgn="base" hangingPunct="1">
        <a:spcBef>
          <a:spcPct val="0"/>
        </a:spcBef>
        <a:spcAft>
          <a:spcPct val="0"/>
        </a:spcAft>
        <a:defRPr sz="3200" b="1">
          <a:solidFill>
            <a:srgbClr val="FFFFFF"/>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oleObject" Target="../embeddings/oleObject1.bin"/><Relationship Id="rId7" Type="http://schemas.openxmlformats.org/officeDocument/2006/relationships/image" Target="../media/image13.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oleObject" Target="../embeddings/oleObject2.bin"/><Relationship Id="rId4" Type="http://schemas.openxmlformats.org/officeDocument/2006/relationships/image" Target="../media/image10.emf"/><Relationship Id="rId9" Type="http://schemas.openxmlformats.org/officeDocument/2006/relationships/image" Target="../media/image1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oleObject" Target="../embeddings/oleObject4.bin"/><Relationship Id="rId7" Type="http://schemas.openxmlformats.org/officeDocument/2006/relationships/image" Target="../media/image17.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microsoft.com/office/2007/relationships/hdphoto" Target="../media/hdphoto4.wdp"/><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6.emf"/><Relationship Id="rId9"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microsoft.com/office/2007/relationships/hdphoto" Target="../media/hdphoto5.wdp"/><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hyperlink" Target="http://gahag.net/001321-handshake-hand/"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hyperlink" Target="https://www.pianshen.com/article/8427804483/" TargetMode="External"/><Relationship Id="rId2" Type="http://schemas.openxmlformats.org/officeDocument/2006/relationships/image" Target="../media/image32.jp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35.pn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hyperlink" Target="https://blog.csdn.net/dreamerzhang66/article/details/80207566" TargetMode="External"/><Relationship Id="rId7" Type="http://schemas.openxmlformats.org/officeDocument/2006/relationships/image" Target="../media/image39.pn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hyperlink" Target="https://en.wikipedia.org/wiki/IP_address" TargetMode="Externa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4.xml"/><Relationship Id="rId5" Type="http://schemas.microsoft.com/office/2007/relationships/hdphoto" Target="../media/hdphoto10.wdp"/><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piqsels.com/zh/public-domain-photo-jrruh" TargetMode="External"/><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xml"/><Relationship Id="rId5" Type="http://schemas.openxmlformats.org/officeDocument/2006/relationships/image" Target="../media/image66.jpg"/><Relationship Id="rId4" Type="http://schemas.openxmlformats.org/officeDocument/2006/relationships/image" Target="../media/image65.jpg"/></Relationships>
</file>

<file path=ppt/slides/_rels/slide37.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g"/><Relationship Id="rId7" Type="http://schemas.openxmlformats.org/officeDocument/2006/relationships/image" Target="../media/image72.jpeg"/><Relationship Id="rId2" Type="http://schemas.openxmlformats.org/officeDocument/2006/relationships/image" Target="../media/image67.jpg"/><Relationship Id="rId1" Type="http://schemas.openxmlformats.org/officeDocument/2006/relationships/slideLayout" Target="../slideLayouts/slideLayout6.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g"/><Relationship Id="rId9" Type="http://schemas.openxmlformats.org/officeDocument/2006/relationships/image" Target="../media/image74.jpeg"/></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78.png"/><Relationship Id="rId1" Type="http://schemas.openxmlformats.org/officeDocument/2006/relationships/slideLayout" Target="../slideLayouts/slideLayout6.xml"/><Relationship Id="rId5" Type="http://schemas.openxmlformats.org/officeDocument/2006/relationships/image" Target="../media/image80.gif"/><Relationship Id="rId4" Type="http://schemas.openxmlformats.org/officeDocument/2006/relationships/image" Target="../media/image79.jpg"/></Relationships>
</file>

<file path=ppt/slides/_rels/slide4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6.xml"/><Relationship Id="rId4" Type="http://schemas.openxmlformats.org/officeDocument/2006/relationships/image" Target="../media/image83.jpeg"/></Relationships>
</file>

<file path=ppt/slides/_rels/slide4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6.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png"/></Relationships>
</file>

<file path=ppt/slides/_rels/slide4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4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9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2.xml"/><Relationship Id="rId4" Type="http://schemas.openxmlformats.org/officeDocument/2006/relationships/image" Target="../media/image107.jpg"/></Relationships>
</file>

<file path=ppt/slides/_rels/slide5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g"/><Relationship Id="rId1" Type="http://schemas.openxmlformats.org/officeDocument/2006/relationships/slideLayout" Target="../slideLayouts/slideLayout2.xml"/><Relationship Id="rId5" Type="http://schemas.openxmlformats.org/officeDocument/2006/relationships/image" Target="../media/image117.jpg"/><Relationship Id="rId4" Type="http://schemas.openxmlformats.org/officeDocument/2006/relationships/image" Target="../media/image116.jpg"/></Relationships>
</file>

<file path=ppt/slides/_rels/slide5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Layout" Target="../slideLayouts/slideLayout17.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image" Target="../media/image119.tmp"/><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62.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slideLayout" Target="../slideLayouts/slideLayout17.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tags" Target="../tags/tag34.xml"/><Relationship Id="rId2" Type="http://schemas.openxmlformats.org/officeDocument/2006/relationships/tags" Target="../tags/tag19.xml"/><Relationship Id="rId16" Type="http://schemas.openxmlformats.org/officeDocument/2006/relationships/tags" Target="../tags/tag33.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tags" Target="../tags/tag32.xml"/><Relationship Id="rId10" Type="http://schemas.openxmlformats.org/officeDocument/2006/relationships/tags" Target="../tags/tag27.xml"/><Relationship Id="rId19" Type="http://schemas.openxmlformats.org/officeDocument/2006/relationships/image" Target="../media/image119.tmp"/><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63.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tags" Target="../tags/tag47.xml"/><Relationship Id="rId18" Type="http://schemas.openxmlformats.org/officeDocument/2006/relationships/slideLayout" Target="../slideLayouts/slideLayout17.xml"/><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tags" Target="../tags/tag46.xml"/><Relationship Id="rId17" Type="http://schemas.openxmlformats.org/officeDocument/2006/relationships/tags" Target="../tags/tag51.xml"/><Relationship Id="rId2" Type="http://schemas.openxmlformats.org/officeDocument/2006/relationships/tags" Target="../tags/tag36.xml"/><Relationship Id="rId16" Type="http://schemas.openxmlformats.org/officeDocument/2006/relationships/tags" Target="../tags/tag50.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tags" Target="../tags/tag45.xml"/><Relationship Id="rId5" Type="http://schemas.openxmlformats.org/officeDocument/2006/relationships/tags" Target="../tags/tag39.xml"/><Relationship Id="rId15" Type="http://schemas.openxmlformats.org/officeDocument/2006/relationships/tags" Target="../tags/tag49.xml"/><Relationship Id="rId10" Type="http://schemas.openxmlformats.org/officeDocument/2006/relationships/tags" Target="../tags/tag44.xml"/><Relationship Id="rId19" Type="http://schemas.openxmlformats.org/officeDocument/2006/relationships/image" Target="../media/image119.tmp"/><Relationship Id="rId4" Type="http://schemas.openxmlformats.org/officeDocument/2006/relationships/tags" Target="../tags/tag38.xml"/><Relationship Id="rId9" Type="http://schemas.openxmlformats.org/officeDocument/2006/relationships/tags" Target="../tags/tag43.xml"/><Relationship Id="rId14" Type="http://schemas.openxmlformats.org/officeDocument/2006/relationships/tags" Target="../tags/tag48.xml"/></Relationships>
</file>

<file path=ppt/slides/_rels/slide6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slideLayout" Target="../slideLayouts/slideLayout17.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tags" Target="../tags/tag68.xml"/><Relationship Id="rId2" Type="http://schemas.openxmlformats.org/officeDocument/2006/relationships/tags" Target="../tags/tag53.xml"/><Relationship Id="rId16" Type="http://schemas.openxmlformats.org/officeDocument/2006/relationships/tags" Target="../tags/tag67.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tags" Target="../tags/tag56.xml"/><Relationship Id="rId15" Type="http://schemas.openxmlformats.org/officeDocument/2006/relationships/tags" Target="../tags/tag66.xml"/><Relationship Id="rId10" Type="http://schemas.openxmlformats.org/officeDocument/2006/relationships/tags" Target="../tags/tag61.xml"/><Relationship Id="rId19" Type="http://schemas.openxmlformats.org/officeDocument/2006/relationships/image" Target="../media/image119.tmp"/><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tags" Target="../tags/tag65.xml"/></Relationships>
</file>

<file path=ppt/slides/_rels/slide65.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tags" Target="../tags/tag81.xml"/><Relationship Id="rId18" Type="http://schemas.openxmlformats.org/officeDocument/2006/relationships/slideLayout" Target="../slideLayouts/slideLayout17.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tags" Target="../tags/tag80.xml"/><Relationship Id="rId17" Type="http://schemas.openxmlformats.org/officeDocument/2006/relationships/tags" Target="../tags/tag85.xml"/><Relationship Id="rId2" Type="http://schemas.openxmlformats.org/officeDocument/2006/relationships/tags" Target="../tags/tag70.xml"/><Relationship Id="rId16" Type="http://schemas.openxmlformats.org/officeDocument/2006/relationships/tags" Target="../tags/tag84.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5" Type="http://schemas.openxmlformats.org/officeDocument/2006/relationships/tags" Target="../tags/tag83.xml"/><Relationship Id="rId10" Type="http://schemas.openxmlformats.org/officeDocument/2006/relationships/tags" Target="../tags/tag78.xml"/><Relationship Id="rId19" Type="http://schemas.openxmlformats.org/officeDocument/2006/relationships/image" Target="../media/image119.tmp"/><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tags" Target="../tags/tag82.xml"/></Relationships>
</file>

<file path=ppt/slides/_rels/slide66.xml.rels><?xml version="1.0" encoding="UTF-8" standalone="yes"?>
<Relationships xmlns="http://schemas.openxmlformats.org/package/2006/relationships"><Relationship Id="rId8" Type="http://schemas.openxmlformats.org/officeDocument/2006/relationships/tags" Target="../tags/tag93.xml"/><Relationship Id="rId13" Type="http://schemas.openxmlformats.org/officeDocument/2006/relationships/tags" Target="../tags/tag98.xml"/><Relationship Id="rId18" Type="http://schemas.openxmlformats.org/officeDocument/2006/relationships/slideLayout" Target="../slideLayouts/slideLayout17.xml"/><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tags" Target="../tags/tag97.xml"/><Relationship Id="rId17" Type="http://schemas.openxmlformats.org/officeDocument/2006/relationships/tags" Target="../tags/tag102.xml"/><Relationship Id="rId2" Type="http://schemas.openxmlformats.org/officeDocument/2006/relationships/tags" Target="../tags/tag87.xml"/><Relationship Id="rId16" Type="http://schemas.openxmlformats.org/officeDocument/2006/relationships/tags" Target="../tags/tag101.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tags" Target="../tags/tag96.xml"/><Relationship Id="rId5" Type="http://schemas.openxmlformats.org/officeDocument/2006/relationships/tags" Target="../tags/tag90.xml"/><Relationship Id="rId15" Type="http://schemas.openxmlformats.org/officeDocument/2006/relationships/tags" Target="../tags/tag100.xml"/><Relationship Id="rId10" Type="http://schemas.openxmlformats.org/officeDocument/2006/relationships/tags" Target="../tags/tag95.xml"/><Relationship Id="rId19" Type="http://schemas.openxmlformats.org/officeDocument/2006/relationships/image" Target="../media/image119.tmp"/><Relationship Id="rId4" Type="http://schemas.openxmlformats.org/officeDocument/2006/relationships/tags" Target="../tags/tag89.xml"/><Relationship Id="rId9" Type="http://schemas.openxmlformats.org/officeDocument/2006/relationships/tags" Target="../tags/tag94.xml"/><Relationship Id="rId14" Type="http://schemas.openxmlformats.org/officeDocument/2006/relationships/tags" Target="../tags/tag99.xml"/></Relationships>
</file>

<file path=ppt/slides/_rels/slide67.xml.rels><?xml version="1.0" encoding="UTF-8" standalone="yes"?>
<Relationships xmlns="http://schemas.openxmlformats.org/package/2006/relationships"><Relationship Id="rId8" Type="http://schemas.openxmlformats.org/officeDocument/2006/relationships/tags" Target="../tags/tag110.xml"/><Relationship Id="rId13" Type="http://schemas.openxmlformats.org/officeDocument/2006/relationships/tags" Target="../tags/tag115.xml"/><Relationship Id="rId18" Type="http://schemas.openxmlformats.org/officeDocument/2006/relationships/slideLayout" Target="../slideLayouts/slideLayout17.xml"/><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tags" Target="../tags/tag114.xml"/><Relationship Id="rId17" Type="http://schemas.openxmlformats.org/officeDocument/2006/relationships/tags" Target="../tags/tag119.xml"/><Relationship Id="rId2" Type="http://schemas.openxmlformats.org/officeDocument/2006/relationships/tags" Target="../tags/tag104.xml"/><Relationship Id="rId16" Type="http://schemas.openxmlformats.org/officeDocument/2006/relationships/tags" Target="../tags/tag118.xml"/><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tags" Target="../tags/tag113.xml"/><Relationship Id="rId5" Type="http://schemas.openxmlformats.org/officeDocument/2006/relationships/tags" Target="../tags/tag107.xml"/><Relationship Id="rId15" Type="http://schemas.openxmlformats.org/officeDocument/2006/relationships/tags" Target="../tags/tag117.xml"/><Relationship Id="rId10" Type="http://schemas.openxmlformats.org/officeDocument/2006/relationships/tags" Target="../tags/tag112.xml"/><Relationship Id="rId19" Type="http://schemas.openxmlformats.org/officeDocument/2006/relationships/image" Target="../media/image119.tmp"/><Relationship Id="rId4" Type="http://schemas.openxmlformats.org/officeDocument/2006/relationships/tags" Target="../tags/tag106.xml"/><Relationship Id="rId9" Type="http://schemas.openxmlformats.org/officeDocument/2006/relationships/tags" Target="../tags/tag111.xml"/><Relationship Id="rId14" Type="http://schemas.openxmlformats.org/officeDocument/2006/relationships/tags" Target="../tags/tag116.xml"/></Relationships>
</file>

<file path=ppt/slides/_rels/slide68.xml.rels><?xml version="1.0" encoding="UTF-8" standalone="yes"?>
<Relationships xmlns="http://schemas.openxmlformats.org/package/2006/relationships"><Relationship Id="rId8" Type="http://schemas.openxmlformats.org/officeDocument/2006/relationships/tags" Target="../tags/tag127.xml"/><Relationship Id="rId13" Type="http://schemas.openxmlformats.org/officeDocument/2006/relationships/tags" Target="../tags/tag132.xml"/><Relationship Id="rId18" Type="http://schemas.openxmlformats.org/officeDocument/2006/relationships/slideLayout" Target="../slideLayouts/slideLayout1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tags" Target="../tags/tag131.xml"/><Relationship Id="rId17" Type="http://schemas.openxmlformats.org/officeDocument/2006/relationships/tags" Target="../tags/tag136.xml"/><Relationship Id="rId2" Type="http://schemas.openxmlformats.org/officeDocument/2006/relationships/tags" Target="../tags/tag121.xml"/><Relationship Id="rId16" Type="http://schemas.openxmlformats.org/officeDocument/2006/relationships/tags" Target="../tags/tag135.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tags" Target="../tags/tag130.xml"/><Relationship Id="rId5" Type="http://schemas.openxmlformats.org/officeDocument/2006/relationships/tags" Target="../tags/tag124.xml"/><Relationship Id="rId15" Type="http://schemas.openxmlformats.org/officeDocument/2006/relationships/tags" Target="../tags/tag134.xml"/><Relationship Id="rId10" Type="http://schemas.openxmlformats.org/officeDocument/2006/relationships/tags" Target="../tags/tag129.xml"/><Relationship Id="rId19" Type="http://schemas.openxmlformats.org/officeDocument/2006/relationships/image" Target="../media/image119.tmp"/><Relationship Id="rId4" Type="http://schemas.openxmlformats.org/officeDocument/2006/relationships/tags" Target="../tags/tag123.xml"/><Relationship Id="rId9" Type="http://schemas.openxmlformats.org/officeDocument/2006/relationships/tags" Target="../tags/tag128.xml"/><Relationship Id="rId14" Type="http://schemas.openxmlformats.org/officeDocument/2006/relationships/tags" Target="../tags/tag133.xml"/></Relationships>
</file>

<file path=ppt/slides/_rels/slide69.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tags" Target="../tags/tag149.xml"/><Relationship Id="rId18" Type="http://schemas.openxmlformats.org/officeDocument/2006/relationships/slideLayout" Target="../slideLayouts/slideLayout17.xml"/><Relationship Id="rId3" Type="http://schemas.openxmlformats.org/officeDocument/2006/relationships/tags" Target="../tags/tag139.xml"/><Relationship Id="rId7" Type="http://schemas.openxmlformats.org/officeDocument/2006/relationships/tags" Target="../tags/tag143.xml"/><Relationship Id="rId12" Type="http://schemas.openxmlformats.org/officeDocument/2006/relationships/tags" Target="../tags/tag148.xml"/><Relationship Id="rId17" Type="http://schemas.openxmlformats.org/officeDocument/2006/relationships/tags" Target="../tags/tag153.xml"/><Relationship Id="rId2" Type="http://schemas.openxmlformats.org/officeDocument/2006/relationships/tags" Target="../tags/tag138.xml"/><Relationship Id="rId16" Type="http://schemas.openxmlformats.org/officeDocument/2006/relationships/tags" Target="../tags/tag152.xml"/><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tags" Target="../tags/tag147.xml"/><Relationship Id="rId5" Type="http://schemas.openxmlformats.org/officeDocument/2006/relationships/tags" Target="../tags/tag141.xml"/><Relationship Id="rId15" Type="http://schemas.openxmlformats.org/officeDocument/2006/relationships/tags" Target="../tags/tag151.xml"/><Relationship Id="rId10" Type="http://schemas.openxmlformats.org/officeDocument/2006/relationships/tags" Target="../tags/tag146.xml"/><Relationship Id="rId19" Type="http://schemas.openxmlformats.org/officeDocument/2006/relationships/image" Target="../media/image119.tmp"/><Relationship Id="rId4" Type="http://schemas.openxmlformats.org/officeDocument/2006/relationships/tags" Target="../tags/tag140.xml"/><Relationship Id="rId9" Type="http://schemas.openxmlformats.org/officeDocument/2006/relationships/tags" Target="../tags/tag145.xml"/><Relationship Id="rId14" Type="http://schemas.openxmlformats.org/officeDocument/2006/relationships/tags" Target="../tags/tag150.xml"/></Relationships>
</file>

<file path=ppt/slides/_rels/slide70.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tags" Target="../tags/tag166.xml"/><Relationship Id="rId18" Type="http://schemas.openxmlformats.org/officeDocument/2006/relationships/slideLayout" Target="../slideLayouts/slideLayout17.xml"/><Relationship Id="rId3" Type="http://schemas.openxmlformats.org/officeDocument/2006/relationships/tags" Target="../tags/tag156.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tags" Target="../tags/tag170.xml"/><Relationship Id="rId2" Type="http://schemas.openxmlformats.org/officeDocument/2006/relationships/tags" Target="../tags/tag155.xml"/><Relationship Id="rId16" Type="http://schemas.openxmlformats.org/officeDocument/2006/relationships/tags" Target="../tags/tag169.xml"/><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5" Type="http://schemas.openxmlformats.org/officeDocument/2006/relationships/tags" Target="../tags/tag158.xml"/><Relationship Id="rId15" Type="http://schemas.openxmlformats.org/officeDocument/2006/relationships/tags" Target="../tags/tag168.xml"/><Relationship Id="rId10" Type="http://schemas.openxmlformats.org/officeDocument/2006/relationships/tags" Target="../tags/tag163.xml"/><Relationship Id="rId19" Type="http://schemas.openxmlformats.org/officeDocument/2006/relationships/image" Target="../media/image119.tmp"/><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s>
</file>

<file path=ppt/slides/_rels/slide71.xml.rels><?xml version="1.0" encoding="UTF-8" standalone="yes"?>
<Relationships xmlns="http://schemas.openxmlformats.org/package/2006/relationships"><Relationship Id="rId8" Type="http://schemas.openxmlformats.org/officeDocument/2006/relationships/tags" Target="../tags/tag178.xml"/><Relationship Id="rId13" Type="http://schemas.openxmlformats.org/officeDocument/2006/relationships/tags" Target="../tags/tag183.xml"/><Relationship Id="rId18" Type="http://schemas.openxmlformats.org/officeDocument/2006/relationships/slideLayout" Target="../slideLayouts/slideLayout17.xml"/><Relationship Id="rId3" Type="http://schemas.openxmlformats.org/officeDocument/2006/relationships/tags" Target="../tags/tag173.xml"/><Relationship Id="rId7" Type="http://schemas.openxmlformats.org/officeDocument/2006/relationships/tags" Target="../tags/tag177.xml"/><Relationship Id="rId12" Type="http://schemas.openxmlformats.org/officeDocument/2006/relationships/tags" Target="../tags/tag182.xml"/><Relationship Id="rId17" Type="http://schemas.openxmlformats.org/officeDocument/2006/relationships/tags" Target="../tags/tag187.xml"/><Relationship Id="rId2" Type="http://schemas.openxmlformats.org/officeDocument/2006/relationships/tags" Target="../tags/tag172.xml"/><Relationship Id="rId16" Type="http://schemas.openxmlformats.org/officeDocument/2006/relationships/tags" Target="../tags/tag186.xml"/><Relationship Id="rId1" Type="http://schemas.openxmlformats.org/officeDocument/2006/relationships/tags" Target="../tags/tag171.xml"/><Relationship Id="rId6" Type="http://schemas.openxmlformats.org/officeDocument/2006/relationships/tags" Target="../tags/tag176.xml"/><Relationship Id="rId11" Type="http://schemas.openxmlformats.org/officeDocument/2006/relationships/tags" Target="../tags/tag181.xml"/><Relationship Id="rId5" Type="http://schemas.openxmlformats.org/officeDocument/2006/relationships/tags" Target="../tags/tag175.xml"/><Relationship Id="rId15" Type="http://schemas.openxmlformats.org/officeDocument/2006/relationships/tags" Target="../tags/tag185.xml"/><Relationship Id="rId10" Type="http://schemas.openxmlformats.org/officeDocument/2006/relationships/tags" Target="../tags/tag180.xml"/><Relationship Id="rId19" Type="http://schemas.openxmlformats.org/officeDocument/2006/relationships/image" Target="../media/image119.tmp"/><Relationship Id="rId4" Type="http://schemas.openxmlformats.org/officeDocument/2006/relationships/tags" Target="../tags/tag174.xml"/><Relationship Id="rId9" Type="http://schemas.openxmlformats.org/officeDocument/2006/relationships/tags" Target="../tags/tag179.xml"/><Relationship Id="rId14" Type="http://schemas.openxmlformats.org/officeDocument/2006/relationships/tags" Target="../tags/tag184.xml"/></Relationships>
</file>

<file path=ppt/slides/_rels/slide72.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tags" Target="../tags/tag200.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tags" Target="../tags/tag199.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tags" Target="../tags/tag198.xml"/><Relationship Id="rId5" Type="http://schemas.openxmlformats.org/officeDocument/2006/relationships/tags" Target="../tags/tag192.xml"/><Relationship Id="rId15" Type="http://schemas.openxmlformats.org/officeDocument/2006/relationships/image" Target="../media/image119.tmp"/><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8" Type="http://schemas.openxmlformats.org/officeDocument/2006/relationships/tags" Target="../tags/tag208.xml"/><Relationship Id="rId13" Type="http://schemas.openxmlformats.org/officeDocument/2006/relationships/tags" Target="../tags/tag213.xml"/><Relationship Id="rId3" Type="http://schemas.openxmlformats.org/officeDocument/2006/relationships/tags" Target="../tags/tag203.xml"/><Relationship Id="rId7" Type="http://schemas.openxmlformats.org/officeDocument/2006/relationships/tags" Target="../tags/tag207.xml"/><Relationship Id="rId12" Type="http://schemas.openxmlformats.org/officeDocument/2006/relationships/tags" Target="../tags/tag212.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11" Type="http://schemas.openxmlformats.org/officeDocument/2006/relationships/tags" Target="../tags/tag211.xml"/><Relationship Id="rId5" Type="http://schemas.openxmlformats.org/officeDocument/2006/relationships/tags" Target="../tags/tag205.xml"/><Relationship Id="rId15" Type="http://schemas.openxmlformats.org/officeDocument/2006/relationships/image" Target="../media/image119.tmp"/><Relationship Id="rId10" Type="http://schemas.openxmlformats.org/officeDocument/2006/relationships/tags" Target="../tags/tag210.xml"/><Relationship Id="rId4" Type="http://schemas.openxmlformats.org/officeDocument/2006/relationships/tags" Target="../tags/tag204.xml"/><Relationship Id="rId9" Type="http://schemas.openxmlformats.org/officeDocument/2006/relationships/tags" Target="../tags/tag209.xml"/><Relationship Id="rId14"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8" Type="http://schemas.openxmlformats.org/officeDocument/2006/relationships/tags" Target="../tags/tag221.xml"/><Relationship Id="rId13" Type="http://schemas.openxmlformats.org/officeDocument/2006/relationships/tags" Target="../tags/tag226.xml"/><Relationship Id="rId3" Type="http://schemas.openxmlformats.org/officeDocument/2006/relationships/tags" Target="../tags/tag216.xml"/><Relationship Id="rId7" Type="http://schemas.openxmlformats.org/officeDocument/2006/relationships/tags" Target="../tags/tag220.xml"/><Relationship Id="rId12" Type="http://schemas.openxmlformats.org/officeDocument/2006/relationships/tags" Target="../tags/tag22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tags" Target="../tags/tag219.xml"/><Relationship Id="rId11" Type="http://schemas.openxmlformats.org/officeDocument/2006/relationships/tags" Target="../tags/tag224.xml"/><Relationship Id="rId5" Type="http://schemas.openxmlformats.org/officeDocument/2006/relationships/tags" Target="../tags/tag218.xml"/><Relationship Id="rId15" Type="http://schemas.openxmlformats.org/officeDocument/2006/relationships/image" Target="../media/image119.tmp"/><Relationship Id="rId10" Type="http://schemas.openxmlformats.org/officeDocument/2006/relationships/tags" Target="../tags/tag223.xml"/><Relationship Id="rId4" Type="http://schemas.openxmlformats.org/officeDocument/2006/relationships/tags" Target="../tags/tag217.xml"/><Relationship Id="rId9" Type="http://schemas.openxmlformats.org/officeDocument/2006/relationships/tags" Target="../tags/tag222.xml"/><Relationship Id="rId14"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8" Type="http://schemas.openxmlformats.org/officeDocument/2006/relationships/tags" Target="../tags/tag234.xml"/><Relationship Id="rId13" Type="http://schemas.openxmlformats.org/officeDocument/2006/relationships/tags" Target="../tags/tag239.xml"/><Relationship Id="rId3" Type="http://schemas.openxmlformats.org/officeDocument/2006/relationships/tags" Target="../tags/tag229.xml"/><Relationship Id="rId7" Type="http://schemas.openxmlformats.org/officeDocument/2006/relationships/tags" Target="../tags/tag233.xml"/><Relationship Id="rId12" Type="http://schemas.openxmlformats.org/officeDocument/2006/relationships/tags" Target="../tags/tag238.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11" Type="http://schemas.openxmlformats.org/officeDocument/2006/relationships/tags" Target="../tags/tag237.xml"/><Relationship Id="rId5" Type="http://schemas.openxmlformats.org/officeDocument/2006/relationships/tags" Target="../tags/tag231.xml"/><Relationship Id="rId15" Type="http://schemas.openxmlformats.org/officeDocument/2006/relationships/image" Target="../media/image119.tmp"/><Relationship Id="rId10" Type="http://schemas.openxmlformats.org/officeDocument/2006/relationships/tags" Target="../tags/tag236.xml"/><Relationship Id="rId4" Type="http://schemas.openxmlformats.org/officeDocument/2006/relationships/tags" Target="../tags/tag230.xml"/><Relationship Id="rId9" Type="http://schemas.openxmlformats.org/officeDocument/2006/relationships/tags" Target="../tags/tag235.xml"/><Relationship Id="rId14"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tags" Target="../tags/tag252.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tags" Target="../tags/tag251.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tags" Target="../tags/tag250.xml"/><Relationship Id="rId5" Type="http://schemas.openxmlformats.org/officeDocument/2006/relationships/tags" Target="../tags/tag244.xml"/><Relationship Id="rId15" Type="http://schemas.openxmlformats.org/officeDocument/2006/relationships/image" Target="../media/image119.tmp"/><Relationship Id="rId10" Type="http://schemas.openxmlformats.org/officeDocument/2006/relationships/tags" Target="../tags/tag249.xml"/><Relationship Id="rId4" Type="http://schemas.openxmlformats.org/officeDocument/2006/relationships/tags" Target="../tags/tag243.xml"/><Relationship Id="rId9" Type="http://schemas.openxmlformats.org/officeDocument/2006/relationships/tags" Target="../tags/tag248.xml"/><Relationship Id="rId14"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8" Type="http://schemas.openxmlformats.org/officeDocument/2006/relationships/tags" Target="../tags/tag260.xml"/><Relationship Id="rId13" Type="http://schemas.openxmlformats.org/officeDocument/2006/relationships/tags" Target="../tags/tag265.xml"/><Relationship Id="rId18" Type="http://schemas.openxmlformats.org/officeDocument/2006/relationships/tags" Target="../tags/tag270.xml"/><Relationship Id="rId3" Type="http://schemas.openxmlformats.org/officeDocument/2006/relationships/tags" Target="../tags/tag255.xml"/><Relationship Id="rId21" Type="http://schemas.openxmlformats.org/officeDocument/2006/relationships/image" Target="../media/image119.tmp"/><Relationship Id="rId7" Type="http://schemas.openxmlformats.org/officeDocument/2006/relationships/tags" Target="../tags/tag259.xml"/><Relationship Id="rId12" Type="http://schemas.openxmlformats.org/officeDocument/2006/relationships/tags" Target="../tags/tag264.xml"/><Relationship Id="rId17" Type="http://schemas.openxmlformats.org/officeDocument/2006/relationships/tags" Target="../tags/tag269.xml"/><Relationship Id="rId2" Type="http://schemas.openxmlformats.org/officeDocument/2006/relationships/tags" Target="../tags/tag254.xml"/><Relationship Id="rId16" Type="http://schemas.openxmlformats.org/officeDocument/2006/relationships/tags" Target="../tags/tag268.xml"/><Relationship Id="rId20" Type="http://schemas.openxmlformats.org/officeDocument/2006/relationships/slideLayout" Target="../slideLayouts/slideLayout17.xml"/><Relationship Id="rId1" Type="http://schemas.openxmlformats.org/officeDocument/2006/relationships/tags" Target="../tags/tag253.xml"/><Relationship Id="rId6" Type="http://schemas.openxmlformats.org/officeDocument/2006/relationships/tags" Target="../tags/tag258.xml"/><Relationship Id="rId11" Type="http://schemas.openxmlformats.org/officeDocument/2006/relationships/tags" Target="../tags/tag263.xml"/><Relationship Id="rId5" Type="http://schemas.openxmlformats.org/officeDocument/2006/relationships/tags" Target="../tags/tag257.xml"/><Relationship Id="rId15" Type="http://schemas.openxmlformats.org/officeDocument/2006/relationships/tags" Target="../tags/tag267.xml"/><Relationship Id="rId10" Type="http://schemas.openxmlformats.org/officeDocument/2006/relationships/tags" Target="../tags/tag262.xml"/><Relationship Id="rId19" Type="http://schemas.openxmlformats.org/officeDocument/2006/relationships/tags" Target="../tags/tag271.xml"/><Relationship Id="rId4" Type="http://schemas.openxmlformats.org/officeDocument/2006/relationships/tags" Target="../tags/tag256.xml"/><Relationship Id="rId9" Type="http://schemas.openxmlformats.org/officeDocument/2006/relationships/tags" Target="../tags/tag261.xml"/><Relationship Id="rId14" Type="http://schemas.openxmlformats.org/officeDocument/2006/relationships/tags" Target="../tags/tag266.xml"/></Relationships>
</file>

<file path=ppt/slides/_rels/slide78.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tags" Target="../tags/tag284.xml"/><Relationship Id="rId18" Type="http://schemas.openxmlformats.org/officeDocument/2006/relationships/tags" Target="../tags/tag289.xml"/><Relationship Id="rId3" Type="http://schemas.openxmlformats.org/officeDocument/2006/relationships/tags" Target="../tags/tag274.xml"/><Relationship Id="rId21" Type="http://schemas.openxmlformats.org/officeDocument/2006/relationships/image" Target="../media/image119.tmp"/><Relationship Id="rId7" Type="http://schemas.openxmlformats.org/officeDocument/2006/relationships/tags" Target="../tags/tag278.xml"/><Relationship Id="rId12" Type="http://schemas.openxmlformats.org/officeDocument/2006/relationships/tags" Target="../tags/tag283.xml"/><Relationship Id="rId17" Type="http://schemas.openxmlformats.org/officeDocument/2006/relationships/tags" Target="../tags/tag288.xml"/><Relationship Id="rId2" Type="http://schemas.openxmlformats.org/officeDocument/2006/relationships/tags" Target="../tags/tag273.xml"/><Relationship Id="rId16" Type="http://schemas.openxmlformats.org/officeDocument/2006/relationships/tags" Target="../tags/tag287.xml"/><Relationship Id="rId20" Type="http://schemas.openxmlformats.org/officeDocument/2006/relationships/slideLayout" Target="../slideLayouts/slideLayout17.xml"/><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tags" Target="../tags/tag286.xml"/><Relationship Id="rId10" Type="http://schemas.openxmlformats.org/officeDocument/2006/relationships/tags" Target="../tags/tag281.xml"/><Relationship Id="rId19" Type="http://schemas.openxmlformats.org/officeDocument/2006/relationships/tags" Target="../tags/tag290.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tags" Target="../tags/tag285.xml"/></Relationships>
</file>

<file path=ppt/slides/_rels/slide79.xml.rels><?xml version="1.0" encoding="UTF-8" standalone="yes"?>
<Relationships xmlns="http://schemas.openxmlformats.org/package/2006/relationships"><Relationship Id="rId8" Type="http://schemas.openxmlformats.org/officeDocument/2006/relationships/tags" Target="../tags/tag298.xml"/><Relationship Id="rId13" Type="http://schemas.openxmlformats.org/officeDocument/2006/relationships/tags" Target="../tags/tag303.xml"/><Relationship Id="rId18" Type="http://schemas.openxmlformats.org/officeDocument/2006/relationships/tags" Target="../tags/tag308.xml"/><Relationship Id="rId3" Type="http://schemas.openxmlformats.org/officeDocument/2006/relationships/tags" Target="../tags/tag293.xml"/><Relationship Id="rId21" Type="http://schemas.openxmlformats.org/officeDocument/2006/relationships/image" Target="../media/image119.tmp"/><Relationship Id="rId7" Type="http://schemas.openxmlformats.org/officeDocument/2006/relationships/tags" Target="../tags/tag297.xml"/><Relationship Id="rId12" Type="http://schemas.openxmlformats.org/officeDocument/2006/relationships/tags" Target="../tags/tag302.xml"/><Relationship Id="rId17" Type="http://schemas.openxmlformats.org/officeDocument/2006/relationships/tags" Target="../tags/tag307.xml"/><Relationship Id="rId2" Type="http://schemas.openxmlformats.org/officeDocument/2006/relationships/tags" Target="../tags/tag292.xml"/><Relationship Id="rId16" Type="http://schemas.openxmlformats.org/officeDocument/2006/relationships/tags" Target="../tags/tag306.xml"/><Relationship Id="rId20" Type="http://schemas.openxmlformats.org/officeDocument/2006/relationships/slideLayout" Target="../slideLayouts/slideLayout17.xml"/><Relationship Id="rId1" Type="http://schemas.openxmlformats.org/officeDocument/2006/relationships/tags" Target="../tags/tag291.xml"/><Relationship Id="rId6" Type="http://schemas.openxmlformats.org/officeDocument/2006/relationships/tags" Target="../tags/tag296.xml"/><Relationship Id="rId11" Type="http://schemas.openxmlformats.org/officeDocument/2006/relationships/tags" Target="../tags/tag301.xml"/><Relationship Id="rId5" Type="http://schemas.openxmlformats.org/officeDocument/2006/relationships/tags" Target="../tags/tag295.xml"/><Relationship Id="rId15" Type="http://schemas.openxmlformats.org/officeDocument/2006/relationships/tags" Target="../tags/tag305.xml"/><Relationship Id="rId10" Type="http://schemas.openxmlformats.org/officeDocument/2006/relationships/tags" Target="../tags/tag300.xml"/><Relationship Id="rId19" Type="http://schemas.openxmlformats.org/officeDocument/2006/relationships/tags" Target="../tags/tag309.xml"/><Relationship Id="rId4" Type="http://schemas.openxmlformats.org/officeDocument/2006/relationships/tags" Target="../tags/tag294.xml"/><Relationship Id="rId9" Type="http://schemas.openxmlformats.org/officeDocument/2006/relationships/tags" Target="../tags/tag299.xml"/><Relationship Id="rId14" Type="http://schemas.openxmlformats.org/officeDocument/2006/relationships/tags" Target="../tags/tag304.xml"/></Relationships>
</file>

<file path=ppt/slides/_rels/slide80.xml.rels><?xml version="1.0" encoding="UTF-8" standalone="yes"?>
<Relationships xmlns="http://schemas.openxmlformats.org/package/2006/relationships"><Relationship Id="rId8" Type="http://schemas.openxmlformats.org/officeDocument/2006/relationships/tags" Target="../tags/tag317.xml"/><Relationship Id="rId3" Type="http://schemas.openxmlformats.org/officeDocument/2006/relationships/tags" Target="../tags/tag312.xml"/><Relationship Id="rId7" Type="http://schemas.openxmlformats.org/officeDocument/2006/relationships/tags" Target="../tags/tag316.xml"/><Relationship Id="rId12" Type="http://schemas.openxmlformats.org/officeDocument/2006/relationships/image" Target="../media/image119.tmp"/><Relationship Id="rId2" Type="http://schemas.openxmlformats.org/officeDocument/2006/relationships/tags" Target="../tags/tag311.xml"/><Relationship Id="rId1" Type="http://schemas.openxmlformats.org/officeDocument/2006/relationships/tags" Target="../tags/tag310.xml"/><Relationship Id="rId6" Type="http://schemas.openxmlformats.org/officeDocument/2006/relationships/tags" Target="../tags/tag315.xml"/><Relationship Id="rId11" Type="http://schemas.openxmlformats.org/officeDocument/2006/relationships/slideLayout" Target="../slideLayouts/slideLayout17.xml"/><Relationship Id="rId5" Type="http://schemas.openxmlformats.org/officeDocument/2006/relationships/tags" Target="../tags/tag314.xml"/><Relationship Id="rId10" Type="http://schemas.openxmlformats.org/officeDocument/2006/relationships/tags" Target="../tags/tag319.xml"/><Relationship Id="rId4" Type="http://schemas.openxmlformats.org/officeDocument/2006/relationships/tags" Target="../tags/tag313.xml"/><Relationship Id="rId9" Type="http://schemas.openxmlformats.org/officeDocument/2006/relationships/tags" Target="../tags/tag318.xml"/></Relationships>
</file>

<file path=ppt/slides/_rels/slide81.xml.rels><?xml version="1.0" encoding="UTF-8" standalone="yes"?>
<Relationships xmlns="http://schemas.openxmlformats.org/package/2006/relationships"><Relationship Id="rId8" Type="http://schemas.openxmlformats.org/officeDocument/2006/relationships/tags" Target="../tags/tag327.xml"/><Relationship Id="rId3" Type="http://schemas.openxmlformats.org/officeDocument/2006/relationships/tags" Target="../tags/tag322.xml"/><Relationship Id="rId7" Type="http://schemas.openxmlformats.org/officeDocument/2006/relationships/tags" Target="../tags/tag326.xml"/><Relationship Id="rId12" Type="http://schemas.openxmlformats.org/officeDocument/2006/relationships/image" Target="../media/image119.tmp"/><Relationship Id="rId2" Type="http://schemas.openxmlformats.org/officeDocument/2006/relationships/tags" Target="../tags/tag321.xml"/><Relationship Id="rId1" Type="http://schemas.openxmlformats.org/officeDocument/2006/relationships/tags" Target="../tags/tag320.xml"/><Relationship Id="rId6" Type="http://schemas.openxmlformats.org/officeDocument/2006/relationships/tags" Target="../tags/tag325.xml"/><Relationship Id="rId11" Type="http://schemas.openxmlformats.org/officeDocument/2006/relationships/slideLayout" Target="../slideLayouts/slideLayout17.xml"/><Relationship Id="rId5" Type="http://schemas.openxmlformats.org/officeDocument/2006/relationships/tags" Target="../tags/tag324.xml"/><Relationship Id="rId10" Type="http://schemas.openxmlformats.org/officeDocument/2006/relationships/tags" Target="../tags/tag329.xml"/><Relationship Id="rId4" Type="http://schemas.openxmlformats.org/officeDocument/2006/relationships/tags" Target="../tags/tag323.xml"/><Relationship Id="rId9" Type="http://schemas.openxmlformats.org/officeDocument/2006/relationships/tags" Target="../tags/tag328.xml"/></Relationships>
</file>

<file path=ppt/slides/_rels/slide82.xml.rels><?xml version="1.0" encoding="UTF-8" standalone="yes"?>
<Relationships xmlns="http://schemas.openxmlformats.org/package/2006/relationships"><Relationship Id="rId8" Type="http://schemas.openxmlformats.org/officeDocument/2006/relationships/tags" Target="../tags/tag337.xml"/><Relationship Id="rId3" Type="http://schemas.openxmlformats.org/officeDocument/2006/relationships/tags" Target="../tags/tag332.xml"/><Relationship Id="rId7" Type="http://schemas.openxmlformats.org/officeDocument/2006/relationships/tags" Target="../tags/tag336.xml"/><Relationship Id="rId12" Type="http://schemas.openxmlformats.org/officeDocument/2006/relationships/image" Target="../media/image119.tmp"/><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tags" Target="../tags/tag335.xml"/><Relationship Id="rId11" Type="http://schemas.openxmlformats.org/officeDocument/2006/relationships/slideLayout" Target="../slideLayouts/slideLayout17.xml"/><Relationship Id="rId5" Type="http://schemas.openxmlformats.org/officeDocument/2006/relationships/tags" Target="../tags/tag334.xml"/><Relationship Id="rId10" Type="http://schemas.openxmlformats.org/officeDocument/2006/relationships/tags" Target="../tags/tag339.xml"/><Relationship Id="rId4" Type="http://schemas.openxmlformats.org/officeDocument/2006/relationships/tags" Target="../tags/tag333.xml"/><Relationship Id="rId9" Type="http://schemas.openxmlformats.org/officeDocument/2006/relationships/tags" Target="../tags/tag338.xml"/></Relationships>
</file>

<file path=ppt/slides/_rels/slide83.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image" Target="../media/image119.tmp"/><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slideLayout" Target="../slideLayouts/slideLayout17.xml"/><Relationship Id="rId5" Type="http://schemas.openxmlformats.org/officeDocument/2006/relationships/tags" Target="../tags/tag344.xml"/><Relationship Id="rId10" Type="http://schemas.openxmlformats.org/officeDocument/2006/relationships/tags" Target="../tags/tag349.xml"/><Relationship Id="rId4" Type="http://schemas.openxmlformats.org/officeDocument/2006/relationships/tags" Target="../tags/tag343.xml"/><Relationship Id="rId9" Type="http://schemas.openxmlformats.org/officeDocument/2006/relationships/tags" Target="../tags/tag348.xml"/></Relationships>
</file>

<file path=ppt/slides/_rels/slide84.xml.rels><?xml version="1.0" encoding="UTF-8" standalone="yes"?>
<Relationships xmlns="http://schemas.openxmlformats.org/package/2006/relationships"><Relationship Id="rId8" Type="http://schemas.openxmlformats.org/officeDocument/2006/relationships/tags" Target="../tags/tag357.xml"/><Relationship Id="rId3" Type="http://schemas.openxmlformats.org/officeDocument/2006/relationships/tags" Target="../tags/tag352.xml"/><Relationship Id="rId7" Type="http://schemas.openxmlformats.org/officeDocument/2006/relationships/tags" Target="../tags/tag356.xml"/><Relationship Id="rId12" Type="http://schemas.openxmlformats.org/officeDocument/2006/relationships/image" Target="../media/image119.tmp"/><Relationship Id="rId2" Type="http://schemas.openxmlformats.org/officeDocument/2006/relationships/tags" Target="../tags/tag351.xml"/><Relationship Id="rId1" Type="http://schemas.openxmlformats.org/officeDocument/2006/relationships/tags" Target="../tags/tag350.xml"/><Relationship Id="rId6" Type="http://schemas.openxmlformats.org/officeDocument/2006/relationships/tags" Target="../tags/tag355.xml"/><Relationship Id="rId11" Type="http://schemas.openxmlformats.org/officeDocument/2006/relationships/slideLayout" Target="../slideLayouts/slideLayout17.xml"/><Relationship Id="rId5" Type="http://schemas.openxmlformats.org/officeDocument/2006/relationships/tags" Target="../tags/tag354.xml"/><Relationship Id="rId10" Type="http://schemas.openxmlformats.org/officeDocument/2006/relationships/tags" Target="../tags/tag359.xml"/><Relationship Id="rId4" Type="http://schemas.openxmlformats.org/officeDocument/2006/relationships/tags" Target="../tags/tag353.xml"/><Relationship Id="rId9" Type="http://schemas.openxmlformats.org/officeDocument/2006/relationships/tags" Target="../tags/tag358.xml"/></Relationships>
</file>

<file path=ppt/slides/_rels/slide85.xml.rels><?xml version="1.0" encoding="UTF-8" standalone="yes"?>
<Relationships xmlns="http://schemas.openxmlformats.org/package/2006/relationships"><Relationship Id="rId8" Type="http://schemas.openxmlformats.org/officeDocument/2006/relationships/tags" Target="../tags/tag367.xml"/><Relationship Id="rId3" Type="http://schemas.openxmlformats.org/officeDocument/2006/relationships/tags" Target="../tags/tag362.xml"/><Relationship Id="rId7" Type="http://schemas.openxmlformats.org/officeDocument/2006/relationships/tags" Target="../tags/tag366.xml"/><Relationship Id="rId12" Type="http://schemas.openxmlformats.org/officeDocument/2006/relationships/image" Target="../media/image119.tmp"/><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tags" Target="../tags/tag365.xml"/><Relationship Id="rId11" Type="http://schemas.openxmlformats.org/officeDocument/2006/relationships/slideLayout" Target="../slideLayouts/slideLayout17.xml"/><Relationship Id="rId5" Type="http://schemas.openxmlformats.org/officeDocument/2006/relationships/tags" Target="../tags/tag364.xml"/><Relationship Id="rId10" Type="http://schemas.openxmlformats.org/officeDocument/2006/relationships/tags" Target="../tags/tag369.xml"/><Relationship Id="rId4" Type="http://schemas.openxmlformats.org/officeDocument/2006/relationships/tags" Target="../tags/tag363.xml"/><Relationship Id="rId9" Type="http://schemas.openxmlformats.org/officeDocument/2006/relationships/tags" Target="../tags/tag3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1055440" y="2708920"/>
            <a:ext cx="6984776" cy="1012825"/>
          </a:xfrm>
        </p:spPr>
        <p:txBody>
          <a:bodyPr>
            <a:noAutofit/>
          </a:bodyPr>
          <a:lstStyle/>
          <a:p>
            <a:r>
              <a:rPr lang="zh-CN" altLang="zh-CN" sz="4400" dirty="0"/>
              <a:t>第</a:t>
            </a:r>
            <a:r>
              <a:rPr lang="en-US" altLang="zh-CN" sz="4400" dirty="0"/>
              <a:t>7</a:t>
            </a:r>
            <a:r>
              <a:rPr lang="zh-CN" altLang="zh-CN" sz="4400" dirty="0"/>
              <a:t>章</a:t>
            </a:r>
            <a:r>
              <a:rPr lang="en-US" altLang="zh-CN" sz="4400" dirty="0"/>
              <a:t>  </a:t>
            </a:r>
            <a:r>
              <a:rPr lang="zh-CN" altLang="zh-CN" sz="4400" dirty="0"/>
              <a:t>互联网技术及应用</a:t>
            </a:r>
            <a:endParaRPr lang="en-US" altLang="zh-CN" sz="4400" dirty="0">
              <a:ea typeface="宋体" panose="02010600030101010101" pitchFamily="2" charset="-122"/>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96" y="-99392"/>
            <a:ext cx="1964116" cy="17281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配套教材</a:t>
            </a:r>
          </a:p>
        </p:txBody>
      </p:sp>
      <p:sp>
        <p:nvSpPr>
          <p:cNvPr id="3" name="Content Placeholder 2"/>
          <p:cNvSpPr>
            <a:spLocks noGrp="1"/>
          </p:cNvSpPr>
          <p:nvPr>
            <p:ph idx="1"/>
          </p:nvPr>
        </p:nvSpPr>
        <p:spPr/>
        <p:txBody>
          <a:bodyPr/>
          <a:lstStyle/>
          <a:p>
            <a:r>
              <a:rPr lang="zh-CN" altLang="en-US" dirty="0"/>
              <a:t>教材</a:t>
            </a:r>
            <a:endParaRPr lang="en-US" altLang="zh-CN" dirty="0"/>
          </a:p>
          <a:p>
            <a:pPr lvl="1"/>
            <a:r>
              <a:rPr lang="zh-CN" altLang="en-US" dirty="0"/>
              <a:t>理论：</a:t>
            </a:r>
            <a:r>
              <a:rPr lang="en-US" altLang="zh-CN" dirty="0"/>
              <a:t>《</a:t>
            </a:r>
            <a:r>
              <a:rPr lang="zh-CN" altLang="en-US" dirty="0"/>
              <a:t>计算机科学基础</a:t>
            </a:r>
            <a:r>
              <a:rPr lang="en-US" altLang="zh-CN" dirty="0"/>
              <a:t>》</a:t>
            </a:r>
            <a:r>
              <a:rPr lang="zh-CN" altLang="en-US" dirty="0"/>
              <a:t>刘小丽</a:t>
            </a:r>
            <a:r>
              <a:rPr lang="en-US" altLang="zh-CN" dirty="0"/>
              <a:t>,</a:t>
            </a:r>
            <a:r>
              <a:rPr lang="zh-CN" altLang="en-US" dirty="0"/>
              <a:t>杜宝荣</a:t>
            </a:r>
            <a:r>
              <a:rPr lang="en-US" altLang="zh-CN" dirty="0"/>
              <a:t>,</a:t>
            </a:r>
            <a:r>
              <a:rPr lang="zh-CN" altLang="en-US" dirty="0"/>
              <a:t>胡彦</a:t>
            </a:r>
            <a:r>
              <a:rPr lang="en-US" altLang="zh-CN" dirty="0"/>
              <a:t>,</a:t>
            </a:r>
            <a:r>
              <a:rPr lang="zh-CN" altLang="en-US" dirty="0"/>
              <a:t>梁里宁编，清华大学出版社 </a:t>
            </a:r>
            <a:r>
              <a:rPr lang="en-US" altLang="zh-CN" dirty="0"/>
              <a:t>2020.9 </a:t>
            </a:r>
          </a:p>
          <a:p>
            <a:pPr lvl="1"/>
            <a:r>
              <a:rPr lang="zh-CN" altLang="en-US" dirty="0"/>
              <a:t>实验：</a:t>
            </a:r>
            <a:r>
              <a:rPr lang="en-US" altLang="zh-CN" dirty="0"/>
              <a:t>《</a:t>
            </a:r>
            <a:r>
              <a:rPr lang="zh-CN" altLang="en-US" dirty="0"/>
              <a:t>数据科学基础实践教程</a:t>
            </a:r>
            <a:r>
              <a:rPr lang="en-US" altLang="zh-CN" dirty="0"/>
              <a:t>》</a:t>
            </a:r>
            <a:r>
              <a:rPr lang="zh-CN" altLang="en-US" dirty="0"/>
              <a:t>，陈展荣</a:t>
            </a:r>
            <a:r>
              <a:rPr lang="en-US" altLang="zh-CN" dirty="0"/>
              <a:t>,</a:t>
            </a:r>
            <a:r>
              <a:rPr lang="zh-CN" altLang="en-US" dirty="0"/>
              <a:t>刘小丽</a:t>
            </a:r>
            <a:r>
              <a:rPr lang="en-US" altLang="zh-CN" dirty="0"/>
              <a:t>,</a:t>
            </a:r>
            <a:r>
              <a:rPr lang="zh-CN" altLang="en-US" dirty="0"/>
              <a:t>余宏华</a:t>
            </a:r>
            <a:r>
              <a:rPr lang="en-US" altLang="zh-CN" dirty="0"/>
              <a:t>,</a:t>
            </a:r>
            <a:r>
              <a:rPr lang="zh-CN" altLang="en-US" dirty="0"/>
              <a:t>杜宝荣编，人民邮电出版社 </a:t>
            </a:r>
            <a:r>
              <a:rPr lang="en-US" altLang="zh-CN" dirty="0"/>
              <a:t>2020.9</a:t>
            </a:r>
          </a:p>
          <a:p>
            <a:pPr lvl="1"/>
            <a:endParaRPr lang="en-US" altLang="zh-CN" dirty="0"/>
          </a:p>
          <a:p>
            <a:r>
              <a:rPr lang="zh-CN" altLang="en-US" dirty="0"/>
              <a:t>参考书</a:t>
            </a:r>
            <a:endParaRPr lang="en-US" altLang="zh-CN" dirty="0"/>
          </a:p>
          <a:p>
            <a:pPr lvl="1"/>
            <a:r>
              <a:rPr lang="en-US" altLang="zh-CN" dirty="0"/>
              <a:t>《</a:t>
            </a:r>
            <a:r>
              <a:rPr lang="zh-CN" altLang="en-US" dirty="0"/>
              <a:t>计算机科学基础习题与解析</a:t>
            </a:r>
            <a:r>
              <a:rPr lang="en-US" altLang="zh-CN" dirty="0"/>
              <a:t>》</a:t>
            </a:r>
            <a:r>
              <a:rPr lang="zh-CN" altLang="en-US" dirty="0"/>
              <a:t>余宏华主编，清华大学出版社 </a:t>
            </a:r>
            <a:r>
              <a:rPr lang="en-US" altLang="zh-CN" dirty="0"/>
              <a:t>2020.11</a:t>
            </a:r>
          </a:p>
          <a:p>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2</a:t>
            </a:fld>
            <a:endParaRPr lang="en-US" altLang="zh-CN"/>
          </a:p>
        </p:txBody>
      </p:sp>
    </p:spTree>
    <p:extLst>
      <p:ext uri="{BB962C8B-B14F-4D97-AF65-F5344CB8AC3E}">
        <p14:creationId xmlns:p14="http://schemas.microsoft.com/office/powerpoint/2010/main" val="4204203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课程资源</a:t>
            </a:r>
            <a:r>
              <a:rPr lang="en-US" altLang="zh-CN" sz="2800" dirty="0"/>
              <a:t>(</a:t>
            </a:r>
            <a:r>
              <a:rPr lang="zh-CN" altLang="en-US" sz="2800" b="0" dirty="0"/>
              <a:t>正在完善中</a:t>
            </a:r>
            <a:r>
              <a:rPr lang="en-US" altLang="zh-CN" sz="2800" dirty="0"/>
              <a:t>)</a:t>
            </a:r>
            <a:endParaRPr lang="zh-CN" altLang="en-US" sz="2800" dirty="0"/>
          </a:p>
        </p:txBody>
      </p:sp>
      <p:sp>
        <p:nvSpPr>
          <p:cNvPr id="3" name="Content Placeholder 2"/>
          <p:cNvSpPr>
            <a:spLocks noGrp="1"/>
          </p:cNvSpPr>
          <p:nvPr>
            <p:ph idx="1"/>
          </p:nvPr>
        </p:nvSpPr>
        <p:spPr/>
        <p:txBody>
          <a:bodyPr/>
          <a:lstStyle/>
          <a:p>
            <a:r>
              <a:rPr lang="zh-CN" altLang="en-US" dirty="0"/>
              <a:t>实验教材配套讲解：</a:t>
            </a:r>
            <a:endParaRPr lang="en-US" altLang="zh-CN" dirty="0"/>
          </a:p>
          <a:p>
            <a:pPr lvl="1"/>
            <a:r>
              <a:rPr lang="en-US" altLang="zh-CN" dirty="0"/>
              <a:t>https://ke.qq.com/course/2438032</a:t>
            </a:r>
          </a:p>
          <a:p>
            <a:r>
              <a:rPr lang="zh-CN" altLang="en-US" dirty="0"/>
              <a:t>线上课程：</a:t>
            </a:r>
            <a:endParaRPr lang="en-US" altLang="zh-CN" dirty="0"/>
          </a:p>
          <a:p>
            <a:pPr lvl="1"/>
            <a:r>
              <a:rPr lang="zh-CN" altLang="en-US" dirty="0"/>
              <a:t>中国大学慕课</a:t>
            </a:r>
            <a:r>
              <a:rPr lang="en-US" altLang="zh-CN" dirty="0"/>
              <a:t>《</a:t>
            </a:r>
            <a:r>
              <a:rPr lang="zh-CN" altLang="en-US" dirty="0"/>
              <a:t>资讯科技</a:t>
            </a:r>
            <a:r>
              <a:rPr lang="en-US" altLang="zh-CN" dirty="0"/>
              <a:t>/</a:t>
            </a:r>
            <a:r>
              <a:rPr lang="zh-CN" altLang="en-US" dirty="0"/>
              <a:t>信息技术基础</a:t>
            </a:r>
            <a:r>
              <a:rPr lang="en-US" altLang="zh-CN" dirty="0"/>
              <a:t>》</a:t>
            </a:r>
            <a:r>
              <a:rPr lang="zh-CN" altLang="en-US" dirty="0"/>
              <a:t>，</a:t>
            </a:r>
            <a:r>
              <a:rPr lang="en-US" altLang="zh-CN" dirty="0"/>
              <a:t>2021.7</a:t>
            </a:r>
            <a:r>
              <a:rPr lang="zh-CN" altLang="en-US" dirty="0"/>
              <a:t>上线。</a:t>
            </a:r>
            <a:endParaRPr lang="en-US" altLang="zh-CN" dirty="0"/>
          </a:p>
          <a:p>
            <a:endParaRPr lang="en-US" altLang="zh-CN" dirty="0"/>
          </a:p>
          <a:p>
            <a:r>
              <a:rPr lang="zh-CN" altLang="en-US" dirty="0"/>
              <a:t>交流联系方式：</a:t>
            </a:r>
            <a:endParaRPr lang="en-US" altLang="zh-CN" dirty="0"/>
          </a:p>
          <a:p>
            <a:pPr lvl="1"/>
            <a:r>
              <a:rPr lang="en-US" altLang="zh-CN" dirty="0"/>
              <a:t>QQ/</a:t>
            </a:r>
            <a:r>
              <a:rPr lang="zh-CN" altLang="en-US" dirty="0"/>
              <a:t>微信：</a:t>
            </a:r>
            <a:r>
              <a:rPr lang="en-US" altLang="zh-CN" dirty="0"/>
              <a:t>8139754</a:t>
            </a:r>
          </a:p>
          <a:p>
            <a:pPr lvl="1"/>
            <a:r>
              <a:rPr lang="zh-CN" altLang="en-US" dirty="0"/>
              <a:t>公众号：</a:t>
            </a:r>
            <a:r>
              <a:rPr lang="en-US" altLang="zh-CN" dirty="0" err="1"/>
              <a:t>jnu-liu</a:t>
            </a:r>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3</a:t>
            </a:fld>
            <a:endParaRPr lang="en-US" altLang="zh-CN"/>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3912" y="3711501"/>
            <a:ext cx="2855993" cy="285599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9905" y="3712694"/>
            <a:ext cx="2854800" cy="2854800"/>
          </a:xfrm>
          <a:prstGeom prst="rect">
            <a:avLst/>
          </a:prstGeom>
        </p:spPr>
      </p:pic>
    </p:spTree>
    <p:extLst>
      <p:ext uri="{BB962C8B-B14F-4D97-AF65-F5344CB8AC3E}">
        <p14:creationId xmlns:p14="http://schemas.microsoft.com/office/powerpoint/2010/main" val="3327800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zh-CN" dirty="0">
                <a:ea typeface="宋体" panose="02010600030101010101" pitchFamily="2" charset="-122"/>
              </a:rPr>
              <a:t>Contents</a:t>
            </a:r>
            <a:endParaRPr lang="en-US" altLang="zh-CN" dirty="0">
              <a:solidFill>
                <a:schemeClr val="accent1"/>
              </a:solidFill>
              <a:ea typeface="宋体" panose="02010600030101010101" pitchFamily="2" charset="-122"/>
            </a:endParaRPr>
          </a:p>
        </p:txBody>
      </p:sp>
      <p:grpSp>
        <p:nvGrpSpPr>
          <p:cNvPr id="89120" name="Group 32"/>
          <p:cNvGrpSpPr>
            <a:grpSpLocks/>
          </p:cNvGrpSpPr>
          <p:nvPr/>
        </p:nvGrpSpPr>
        <p:grpSpPr bwMode="auto">
          <a:xfrm>
            <a:off x="3184534" y="2220332"/>
            <a:ext cx="5410200" cy="682626"/>
            <a:chOff x="1152" y="1275"/>
            <a:chExt cx="3408" cy="430"/>
          </a:xfrm>
        </p:grpSpPr>
        <p:grpSp>
          <p:nvGrpSpPr>
            <p:cNvPr id="89091" name="Group 3"/>
            <p:cNvGrpSpPr>
              <a:grpSpLocks/>
            </p:cNvGrpSpPr>
            <p:nvPr/>
          </p:nvGrpSpPr>
          <p:grpSpPr bwMode="auto">
            <a:xfrm>
              <a:off x="1152" y="1275"/>
              <a:ext cx="480" cy="419"/>
              <a:chOff x="1110" y="2656"/>
              <a:chExt cx="1549" cy="1351"/>
            </a:xfrm>
          </p:grpSpPr>
          <p:sp>
            <p:nvSpPr>
              <p:cNvPr id="89092"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093"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094"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grpSp>
        <p:sp>
          <p:nvSpPr>
            <p:cNvPr id="89099" name="Line 11"/>
            <p:cNvSpPr>
              <a:spLocks noChangeShapeType="1"/>
            </p:cNvSpPr>
            <p:nvPr/>
          </p:nvSpPr>
          <p:spPr bwMode="auto">
            <a:xfrm>
              <a:off x="1536" y="1659"/>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100" name="Text Box 12"/>
            <p:cNvSpPr txBox="1">
              <a:spLocks noChangeArrowheads="1"/>
            </p:cNvSpPr>
            <p:nvPr/>
          </p:nvSpPr>
          <p:spPr bwMode="auto">
            <a:xfrm>
              <a:off x="2160" y="1323"/>
              <a:ext cx="1656"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dirty="0">
                  <a:solidFill>
                    <a:schemeClr val="tx2"/>
                  </a:solidFill>
                  <a:ea typeface="宋体" panose="02010600030101010101" pitchFamily="2" charset="-122"/>
                </a:rPr>
                <a:t>7.1  </a:t>
              </a:r>
              <a:r>
                <a:rPr lang="zh-CN" altLang="zh-CN" sz="3200" b="1" dirty="0">
                  <a:solidFill>
                    <a:schemeClr val="tx2"/>
                  </a:solidFill>
                  <a:ea typeface="宋体" panose="02010600030101010101" pitchFamily="2" charset="-122"/>
                </a:rPr>
                <a:t>网络基础</a:t>
              </a:r>
            </a:p>
          </p:txBody>
        </p:sp>
        <p:sp>
          <p:nvSpPr>
            <p:cNvPr id="89101" name="Text Box 13"/>
            <p:cNvSpPr txBox="1">
              <a:spLocks noChangeArrowheads="1"/>
            </p:cNvSpPr>
            <p:nvPr/>
          </p:nvSpPr>
          <p:spPr bwMode="gray">
            <a:xfrm>
              <a:off x="1258" y="1337"/>
              <a:ext cx="2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3200" b="1">
                  <a:solidFill>
                    <a:srgbClr val="FFFFFF"/>
                  </a:solidFill>
                  <a:ea typeface="宋体" panose="02010600030101010101" pitchFamily="2" charset="-122"/>
                </a:rPr>
                <a:t>1</a:t>
              </a:r>
            </a:p>
          </p:txBody>
        </p:sp>
      </p:grpSp>
      <p:grpSp>
        <p:nvGrpSpPr>
          <p:cNvPr id="89121" name="Group 33"/>
          <p:cNvGrpSpPr>
            <a:grpSpLocks/>
          </p:cNvGrpSpPr>
          <p:nvPr/>
        </p:nvGrpSpPr>
        <p:grpSpPr bwMode="auto">
          <a:xfrm>
            <a:off x="3175581" y="3221974"/>
            <a:ext cx="5410200" cy="682626"/>
            <a:chOff x="1152" y="1851"/>
            <a:chExt cx="3408" cy="430"/>
          </a:xfrm>
        </p:grpSpPr>
        <p:grpSp>
          <p:nvGrpSpPr>
            <p:cNvPr id="89095" name="Group 7"/>
            <p:cNvGrpSpPr>
              <a:grpSpLocks/>
            </p:cNvGrpSpPr>
            <p:nvPr/>
          </p:nvGrpSpPr>
          <p:grpSpPr bwMode="auto">
            <a:xfrm>
              <a:off x="1152" y="1851"/>
              <a:ext cx="480" cy="419"/>
              <a:chOff x="3174" y="2656"/>
              <a:chExt cx="1549" cy="1351"/>
            </a:xfrm>
          </p:grpSpPr>
          <p:sp>
            <p:nvSpPr>
              <p:cNvPr id="89096"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097"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098"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grpSp>
        <p:sp>
          <p:nvSpPr>
            <p:cNvPr id="89102" name="Line 14"/>
            <p:cNvSpPr>
              <a:spLocks noChangeShapeType="1"/>
            </p:cNvSpPr>
            <p:nvPr/>
          </p:nvSpPr>
          <p:spPr bwMode="auto">
            <a:xfrm>
              <a:off x="1536" y="2235"/>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103" name="Text Box 15"/>
            <p:cNvSpPr txBox="1">
              <a:spLocks noChangeArrowheads="1"/>
            </p:cNvSpPr>
            <p:nvPr/>
          </p:nvSpPr>
          <p:spPr bwMode="auto">
            <a:xfrm>
              <a:off x="2160" y="1899"/>
              <a:ext cx="2083"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dirty="0">
                  <a:solidFill>
                    <a:schemeClr val="tx2"/>
                  </a:solidFill>
                  <a:ea typeface="宋体" panose="02010600030101010101" pitchFamily="2" charset="-122"/>
                </a:rPr>
                <a:t>7.2  Internet</a:t>
              </a:r>
              <a:r>
                <a:rPr lang="zh-CN" altLang="zh-CN" sz="3200" b="1" dirty="0">
                  <a:solidFill>
                    <a:schemeClr val="tx2"/>
                  </a:solidFill>
                  <a:ea typeface="宋体" panose="02010600030101010101" pitchFamily="2" charset="-122"/>
                </a:rPr>
                <a:t>基础</a:t>
              </a:r>
            </a:p>
          </p:txBody>
        </p:sp>
        <p:sp>
          <p:nvSpPr>
            <p:cNvPr id="89104" name="Text Box 16"/>
            <p:cNvSpPr txBox="1">
              <a:spLocks noChangeArrowheads="1"/>
            </p:cNvSpPr>
            <p:nvPr/>
          </p:nvSpPr>
          <p:spPr bwMode="gray">
            <a:xfrm>
              <a:off x="1258" y="1913"/>
              <a:ext cx="2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3200" b="1">
                  <a:solidFill>
                    <a:srgbClr val="FFFFFF"/>
                  </a:solidFill>
                  <a:ea typeface="宋体" panose="02010600030101010101" pitchFamily="2" charset="-122"/>
                </a:rPr>
                <a:t>2</a:t>
              </a:r>
            </a:p>
          </p:txBody>
        </p:sp>
      </p:grpSp>
      <p:grpSp>
        <p:nvGrpSpPr>
          <p:cNvPr id="89122" name="Group 34"/>
          <p:cNvGrpSpPr>
            <a:grpSpLocks/>
          </p:cNvGrpSpPr>
          <p:nvPr/>
        </p:nvGrpSpPr>
        <p:grpSpPr bwMode="auto">
          <a:xfrm>
            <a:off x="3175581" y="4240880"/>
            <a:ext cx="5410200" cy="682626"/>
            <a:chOff x="1152" y="2413"/>
            <a:chExt cx="3408" cy="430"/>
          </a:xfrm>
        </p:grpSpPr>
        <p:grpSp>
          <p:nvGrpSpPr>
            <p:cNvPr id="89105" name="Group 17"/>
            <p:cNvGrpSpPr>
              <a:grpSpLocks/>
            </p:cNvGrpSpPr>
            <p:nvPr/>
          </p:nvGrpSpPr>
          <p:grpSpPr bwMode="auto">
            <a:xfrm>
              <a:off x="1152" y="2413"/>
              <a:ext cx="480" cy="419"/>
              <a:chOff x="1110" y="2656"/>
              <a:chExt cx="1549" cy="1351"/>
            </a:xfrm>
          </p:grpSpPr>
          <p:sp>
            <p:nvSpPr>
              <p:cNvPr id="89106"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107"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108"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grpSp>
        <p:sp>
          <p:nvSpPr>
            <p:cNvPr id="89113" name="Line 25"/>
            <p:cNvSpPr>
              <a:spLocks noChangeShapeType="1"/>
            </p:cNvSpPr>
            <p:nvPr/>
          </p:nvSpPr>
          <p:spPr bwMode="auto">
            <a:xfrm>
              <a:off x="1536" y="2797"/>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89114" name="Text Box 26"/>
            <p:cNvSpPr txBox="1">
              <a:spLocks noChangeArrowheads="1"/>
            </p:cNvSpPr>
            <p:nvPr/>
          </p:nvSpPr>
          <p:spPr bwMode="auto">
            <a:xfrm>
              <a:off x="2160" y="2461"/>
              <a:ext cx="2175"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dirty="0">
                  <a:solidFill>
                    <a:schemeClr val="tx2"/>
                  </a:solidFill>
                  <a:ea typeface="宋体" panose="02010600030101010101" pitchFamily="2" charset="-122"/>
                </a:rPr>
                <a:t>7.3  </a:t>
              </a:r>
              <a:r>
                <a:rPr lang="zh-CN" altLang="zh-CN" sz="3200" b="1" dirty="0">
                  <a:solidFill>
                    <a:schemeClr val="tx2"/>
                  </a:solidFill>
                  <a:ea typeface="宋体" panose="02010600030101010101" pitchFamily="2" charset="-122"/>
                </a:rPr>
                <a:t>互联网新技术</a:t>
              </a:r>
            </a:p>
          </p:txBody>
        </p:sp>
        <p:sp>
          <p:nvSpPr>
            <p:cNvPr id="89115" name="Text Box 27"/>
            <p:cNvSpPr txBox="1">
              <a:spLocks noChangeArrowheads="1"/>
            </p:cNvSpPr>
            <p:nvPr/>
          </p:nvSpPr>
          <p:spPr bwMode="gray">
            <a:xfrm>
              <a:off x="1258" y="2475"/>
              <a:ext cx="2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3200" b="1">
                  <a:solidFill>
                    <a:srgbClr val="FFFFFF"/>
                  </a:solidFill>
                  <a:ea typeface="宋体" panose="02010600030101010101" pitchFamily="2" charset="-122"/>
                </a:rPr>
                <a:t>3</a:t>
              </a:r>
            </a:p>
          </p:txBody>
        </p:sp>
      </p:grpSp>
      <p:sp>
        <p:nvSpPr>
          <p:cNvPr id="89119" name="Text Box 31"/>
          <p:cNvSpPr txBox="1">
            <a:spLocks noChangeArrowheads="1"/>
          </p:cNvSpPr>
          <p:nvPr/>
        </p:nvSpPr>
        <p:spPr bwMode="auto">
          <a:xfrm>
            <a:off x="3184534" y="72231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a:p>
        </p:txBody>
      </p:sp>
      <p:sp>
        <p:nvSpPr>
          <p:cNvPr id="29" name="Slide Number Placeholder 1">
            <a:extLst>
              <a:ext uri="{FF2B5EF4-FFF2-40B4-BE49-F238E27FC236}">
                <a16:creationId xmlns:a16="http://schemas.microsoft.com/office/drawing/2014/main" id="{D16B76E9-AC3B-4AEA-957E-45E0401E6FC7}"/>
              </a:ext>
            </a:extLst>
          </p:cNvPr>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4</a:t>
            </a:fld>
            <a:endParaRPr lang="en-US" altLang="zh-C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15117" y="107964"/>
            <a:ext cx="8151652" cy="563563"/>
          </a:xfrm>
        </p:spPr>
        <p:txBody>
          <a:bodyPr>
            <a:normAutofit fontScale="90000"/>
          </a:bodyPr>
          <a:lstStyle/>
          <a:p>
            <a:r>
              <a:rPr lang="en-US" altLang="zh-CN" dirty="0"/>
              <a:t>7.1  </a:t>
            </a:r>
            <a:r>
              <a:rPr lang="zh-CN" altLang="zh-CN" dirty="0"/>
              <a:t>网络基础</a:t>
            </a:r>
          </a:p>
        </p:txBody>
      </p:sp>
      <p:sp>
        <p:nvSpPr>
          <p:cNvPr id="90115" name="Rectangle 3"/>
          <p:cNvSpPr>
            <a:spLocks noGrp="1" noChangeArrowheads="1"/>
          </p:cNvSpPr>
          <p:nvPr>
            <p:ph idx="1"/>
          </p:nvPr>
        </p:nvSpPr>
        <p:spPr>
          <a:xfrm>
            <a:off x="418335" y="997277"/>
            <a:ext cx="10945216" cy="5084375"/>
          </a:xfrm>
        </p:spPr>
        <p:txBody>
          <a:bodyPr/>
          <a:lstStyle/>
          <a:p>
            <a:pPr>
              <a:lnSpc>
                <a:spcPct val="80000"/>
              </a:lnSpc>
            </a:pPr>
            <a:r>
              <a:rPr kumimoji="1" lang="zh-CN" altLang="en-US" sz="3200" b="1" dirty="0">
                <a:latin typeface="Times New Roman" panose="02020603050405020304" pitchFamily="18" charset="0"/>
              </a:rPr>
              <a:t>什么是</a:t>
            </a:r>
            <a:r>
              <a:rPr lang="zh-CN" altLang="en-US" sz="3200" b="1" dirty="0">
                <a:solidFill>
                  <a:schemeClr val="tx1">
                    <a:lumMod val="60000"/>
                    <a:lumOff val="40000"/>
                  </a:schemeClr>
                </a:solidFill>
              </a:rPr>
              <a:t>计算机网络</a:t>
            </a:r>
            <a:endParaRPr lang="en-US" altLang="zh-CN" sz="3200" b="1" dirty="0">
              <a:solidFill>
                <a:schemeClr val="tx1">
                  <a:lumMod val="60000"/>
                  <a:lumOff val="40000"/>
                </a:schemeClr>
              </a:solidFill>
            </a:endParaRPr>
          </a:p>
          <a:p>
            <a:pPr marL="400041" lvl="1" indent="0">
              <a:lnSpc>
                <a:spcPts val="3000"/>
              </a:lnSpc>
              <a:spcAft>
                <a:spcPts val="1800"/>
              </a:spcAft>
              <a:buNone/>
            </a:pPr>
            <a:r>
              <a:rPr lang="zh-CN" altLang="zh-CN" sz="2400" dirty="0"/>
              <a:t>将分布在不同地点，具有独立功能的多台计算机，通过通信设备和</a:t>
            </a:r>
            <a:r>
              <a:rPr lang="zh-CN" altLang="en-US" sz="2400" dirty="0"/>
              <a:t>传输介质</a:t>
            </a:r>
            <a:r>
              <a:rPr lang="zh-CN" altLang="zh-CN" sz="2400" dirty="0"/>
              <a:t>连接起来，在功能完善的网络软件支持下，实现资源共享和信息传递的系统。</a:t>
            </a:r>
            <a:endParaRPr lang="en-US" altLang="zh-CN" sz="2400" dirty="0"/>
          </a:p>
          <a:p>
            <a:pPr>
              <a:lnSpc>
                <a:spcPct val="80000"/>
              </a:lnSpc>
            </a:pPr>
            <a:r>
              <a:rPr kumimoji="1" lang="zh-CN" altLang="zh-CN" sz="3200" b="1" dirty="0">
                <a:latin typeface="Times New Roman" panose="02020603050405020304" pitchFamily="18" charset="0"/>
              </a:rPr>
              <a:t>网络的功能</a:t>
            </a:r>
            <a:endParaRPr kumimoji="1" lang="en-US" altLang="zh-CN" sz="3200" b="1" dirty="0">
              <a:latin typeface="Times New Roman" panose="02020603050405020304" pitchFamily="18" charset="0"/>
            </a:endParaRPr>
          </a:p>
          <a:p>
            <a:pPr marL="800080" lvl="3" indent="-342891">
              <a:lnSpc>
                <a:spcPts val="3000"/>
              </a:lnSpc>
              <a:buClr>
                <a:schemeClr val="hlink"/>
              </a:buClr>
              <a:buFont typeface="Wingdings" panose="05000000000000000000" pitchFamily="2" charset="2"/>
              <a:buChar char="Ø"/>
            </a:pPr>
            <a:r>
              <a:rPr lang="zh-CN" altLang="zh-CN" sz="2800" dirty="0">
                <a:solidFill>
                  <a:srgbClr val="0070C0"/>
                </a:solidFill>
              </a:rPr>
              <a:t>数据通信</a:t>
            </a:r>
            <a:r>
              <a:rPr lang="zh-CN" altLang="en-US" sz="2800" dirty="0"/>
              <a:t>  </a:t>
            </a:r>
            <a:r>
              <a:rPr kumimoji="1" lang="zh-CN" altLang="zh-CN" sz="2800" dirty="0">
                <a:latin typeface="Times New Roman" panose="02020603050405020304" pitchFamily="18" charset="0"/>
                <a:ea typeface="楷体_GB2312" pitchFamily="49" charset="-122"/>
              </a:rPr>
              <a:t>实现不同地理位置计算机之间数据信息的快速传送</a:t>
            </a:r>
            <a:endParaRPr kumimoji="1" lang="en-US" altLang="zh-CN" sz="2800" dirty="0">
              <a:latin typeface="Times New Roman" panose="02020603050405020304" pitchFamily="18" charset="0"/>
              <a:ea typeface="楷体_GB2312" pitchFamily="49" charset="-122"/>
            </a:endParaRPr>
          </a:p>
          <a:p>
            <a:pPr marL="800080" lvl="3" indent="-342891">
              <a:lnSpc>
                <a:spcPts val="3000"/>
              </a:lnSpc>
              <a:buClr>
                <a:schemeClr val="hlink"/>
              </a:buClr>
              <a:buFont typeface="Wingdings" panose="05000000000000000000" pitchFamily="2" charset="2"/>
              <a:buChar char="Ø"/>
            </a:pPr>
            <a:r>
              <a:rPr lang="zh-CN" altLang="zh-CN" sz="2800" dirty="0">
                <a:solidFill>
                  <a:srgbClr val="0070C0"/>
                </a:solidFill>
              </a:rPr>
              <a:t>资源共享</a:t>
            </a:r>
            <a:r>
              <a:rPr lang="zh-CN" altLang="en-US" sz="2800" dirty="0">
                <a:solidFill>
                  <a:srgbClr val="0070C0"/>
                </a:solidFill>
              </a:rPr>
              <a:t>  </a:t>
            </a:r>
            <a:r>
              <a:rPr kumimoji="1" lang="zh-CN" altLang="en-US" sz="2800" dirty="0">
                <a:latin typeface="Times New Roman" panose="02020603050405020304" pitchFamily="18" charset="0"/>
                <a:ea typeface="楷体_GB2312" pitchFamily="49" charset="-122"/>
              </a:rPr>
              <a:t>包括硬件、软件和数据资源的共享</a:t>
            </a:r>
            <a:endParaRPr lang="en-US" altLang="zh-CN" sz="2800" dirty="0"/>
          </a:p>
          <a:p>
            <a:pPr marL="800080" lvl="3" indent="-342891">
              <a:lnSpc>
                <a:spcPts val="3000"/>
              </a:lnSpc>
              <a:buClr>
                <a:schemeClr val="hlink"/>
              </a:buClr>
              <a:buFont typeface="Wingdings" panose="05000000000000000000" pitchFamily="2" charset="2"/>
              <a:buChar char="Ø"/>
            </a:pPr>
            <a:r>
              <a:rPr lang="zh-CN" altLang="zh-CN" sz="2800" dirty="0">
                <a:solidFill>
                  <a:srgbClr val="0070C0"/>
                </a:solidFill>
              </a:rPr>
              <a:t>分布处理</a:t>
            </a:r>
            <a:r>
              <a:rPr lang="zh-CN" altLang="en-US" sz="2800" dirty="0">
                <a:solidFill>
                  <a:srgbClr val="0070C0"/>
                </a:solidFill>
              </a:rPr>
              <a:t>  </a:t>
            </a:r>
            <a:r>
              <a:rPr kumimoji="1" lang="zh-CN" altLang="en-US" sz="2800" dirty="0">
                <a:latin typeface="Times New Roman" panose="02020603050405020304" pitchFamily="18" charset="0"/>
                <a:ea typeface="楷体_GB2312" pitchFamily="49" charset="-122"/>
              </a:rPr>
              <a:t>多</a:t>
            </a:r>
            <a:r>
              <a:rPr kumimoji="1" lang="zh-CN" altLang="zh-CN" sz="2800" dirty="0">
                <a:latin typeface="Times New Roman" panose="02020603050405020304" pitchFamily="18" charset="0"/>
                <a:ea typeface="楷体_GB2312" pitchFamily="49" charset="-122"/>
              </a:rPr>
              <a:t>个计算机</a:t>
            </a:r>
            <a:r>
              <a:rPr kumimoji="1" lang="en-US" altLang="zh-CN" sz="2800" dirty="0">
                <a:latin typeface="Times New Roman" panose="02020603050405020304" pitchFamily="18" charset="0"/>
                <a:ea typeface="楷体_GB2312" pitchFamily="49" charset="-122"/>
              </a:rPr>
              <a:t> </a:t>
            </a:r>
            <a:r>
              <a:rPr kumimoji="1" lang="zh-CN" altLang="en-US" sz="2800" dirty="0">
                <a:latin typeface="Times New Roman" panose="02020603050405020304" pitchFamily="18" charset="0"/>
                <a:ea typeface="楷体_GB2312" pitchFamily="49" charset="-122"/>
              </a:rPr>
              <a:t>相互协作，共同完成任务</a:t>
            </a:r>
            <a:endParaRPr kumimoji="1" lang="en-US" altLang="zh-CN" sz="2800" dirty="0">
              <a:latin typeface="Times New Roman" panose="02020603050405020304" pitchFamily="18" charset="0"/>
              <a:ea typeface="楷体_GB2312" pitchFamily="49" charset="-122"/>
            </a:endParaRPr>
          </a:p>
          <a:p>
            <a:pPr marL="800089" lvl="3" indent="-342900">
              <a:lnSpc>
                <a:spcPts val="3000"/>
              </a:lnSpc>
              <a:buClr>
                <a:schemeClr val="hlink"/>
              </a:buClr>
              <a:buFont typeface="Wingdings" panose="05000000000000000000" pitchFamily="2" charset="2"/>
              <a:buChar char="p"/>
            </a:pPr>
            <a:r>
              <a:rPr lang="zh-CN" altLang="zh-CN" sz="2800" dirty="0">
                <a:solidFill>
                  <a:srgbClr val="0070C0"/>
                </a:solidFill>
              </a:rPr>
              <a:t>均衡负荷</a:t>
            </a:r>
            <a:r>
              <a:rPr lang="zh-CN" altLang="en-US" sz="2800" dirty="0">
                <a:solidFill>
                  <a:srgbClr val="0070C0"/>
                </a:solidFill>
              </a:rPr>
              <a:t>  </a:t>
            </a:r>
            <a:r>
              <a:rPr kumimoji="1" lang="zh-CN" altLang="en-US" sz="2800" dirty="0">
                <a:latin typeface="Times New Roman" panose="02020603050405020304" pitchFamily="18" charset="0"/>
                <a:ea typeface="楷体_GB2312" pitchFamily="49" charset="-122"/>
              </a:rPr>
              <a:t>网络工作均匀地分配给各计算机，改善可伸缩性</a:t>
            </a:r>
            <a:endParaRPr kumimoji="1" lang="en-US" altLang="zh-CN" sz="2800" dirty="0">
              <a:latin typeface="Times New Roman" panose="02020603050405020304" pitchFamily="18" charset="0"/>
              <a:ea typeface="楷体_GB2312" pitchFamily="49" charset="-122"/>
            </a:endParaRPr>
          </a:p>
          <a:p>
            <a:pPr marL="800089" lvl="3" indent="-342900">
              <a:lnSpc>
                <a:spcPts val="3000"/>
              </a:lnSpc>
              <a:buClr>
                <a:schemeClr val="hlink"/>
              </a:buClr>
              <a:buFont typeface="Wingdings" panose="05000000000000000000" pitchFamily="2" charset="2"/>
              <a:buChar char="p"/>
            </a:pPr>
            <a:r>
              <a:rPr lang="zh-CN" altLang="zh-CN" sz="2800" dirty="0">
                <a:solidFill>
                  <a:srgbClr val="0070C0"/>
                </a:solidFill>
              </a:rPr>
              <a:t>系统安全可靠性</a:t>
            </a:r>
            <a:r>
              <a:rPr lang="zh-CN" altLang="en-US" sz="2800" dirty="0">
                <a:solidFill>
                  <a:srgbClr val="0070C0"/>
                </a:solidFill>
              </a:rPr>
              <a:t> </a:t>
            </a:r>
            <a:r>
              <a:rPr kumimoji="1" lang="zh-CN" altLang="zh-CN" sz="2800" dirty="0">
                <a:latin typeface="Times New Roman" panose="02020603050405020304" pitchFamily="18" charset="0"/>
                <a:ea typeface="楷体_GB2312" pitchFamily="49" charset="-122"/>
              </a:rPr>
              <a:t>对于军事、金融等部门极为重要</a:t>
            </a:r>
            <a:br>
              <a:rPr lang="en-US" altLang="zh-CN" sz="2000" dirty="0">
                <a:ea typeface="宋体" panose="02010600030101010101" pitchFamily="2" charset="-122"/>
              </a:rPr>
            </a:br>
            <a:endParaRPr lang="en-US" altLang="zh-CN" sz="2000" dirty="0">
              <a:ea typeface="宋体" panose="02010600030101010101" pitchFamily="2" charset="-122"/>
            </a:endParaRPr>
          </a:p>
          <a:p>
            <a:pPr marL="457189" lvl="1" indent="0">
              <a:lnSpc>
                <a:spcPct val="80000"/>
              </a:lnSpc>
              <a:buNone/>
            </a:pPr>
            <a:endParaRPr lang="en-US" altLang="zh-CN" sz="2900" dirty="0">
              <a:ea typeface="宋体" panose="02010600030101010101" pitchFamily="2" charset="-122"/>
            </a:endParaRPr>
          </a:p>
        </p:txBody>
      </p:sp>
      <p:pic>
        <p:nvPicPr>
          <p:cNvPr id="6" name="Picture 2">
            <a:extLst>
              <a:ext uri="{FF2B5EF4-FFF2-40B4-BE49-F238E27FC236}">
                <a16:creationId xmlns:a16="http://schemas.microsoft.com/office/drawing/2014/main" id="{F58E52A0-3F4E-4CF0-A253-5DEE866E267A}"/>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5814" t="10466" r="15125" b="8354"/>
          <a:stretch/>
        </p:blipFill>
        <p:spPr bwMode="auto">
          <a:xfrm>
            <a:off x="10200456" y="4651489"/>
            <a:ext cx="1715786"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
            <a:extLst>
              <a:ext uri="{FF2B5EF4-FFF2-40B4-BE49-F238E27FC236}">
                <a16:creationId xmlns:a16="http://schemas.microsoft.com/office/drawing/2014/main" id="{5E3BDE76-BEA1-49DA-823F-0C8305763717}"/>
              </a:ext>
            </a:extLst>
          </p:cNvPr>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5</a:t>
            </a:fld>
            <a:endParaRPr lang="en-US" altLang="zh-C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0689" eaLnBrk="0" hangingPunct="0">
              <a:defRPr>
                <a:solidFill>
                  <a:schemeClr val="tx1"/>
                </a:solidFill>
                <a:latin typeface="Arial" panose="020B0604020202020204" pitchFamily="34" charset="0"/>
                <a:ea typeface="宋体" panose="02010600030101010101" pitchFamily="2" charset="-122"/>
              </a:defRPr>
            </a:lvl1pPr>
            <a:lvl2pPr marL="534924" indent="-205740" defTabSz="940689" eaLnBrk="0" hangingPunct="0">
              <a:defRPr>
                <a:solidFill>
                  <a:schemeClr val="tx1"/>
                </a:solidFill>
                <a:latin typeface="Arial" panose="020B0604020202020204" pitchFamily="34" charset="0"/>
                <a:ea typeface="宋体" panose="02010600030101010101" pitchFamily="2" charset="-122"/>
              </a:defRPr>
            </a:lvl2pPr>
            <a:lvl3pPr marL="822960" indent="-164592" defTabSz="940689" eaLnBrk="0" hangingPunct="0">
              <a:defRPr>
                <a:solidFill>
                  <a:schemeClr val="tx1"/>
                </a:solidFill>
                <a:latin typeface="Arial" panose="020B0604020202020204" pitchFamily="34" charset="0"/>
                <a:ea typeface="宋体" panose="02010600030101010101" pitchFamily="2" charset="-122"/>
              </a:defRPr>
            </a:lvl3pPr>
            <a:lvl4pPr marL="1152144" indent="-164592" defTabSz="940689" eaLnBrk="0" hangingPunct="0">
              <a:defRPr>
                <a:solidFill>
                  <a:schemeClr val="tx1"/>
                </a:solidFill>
                <a:latin typeface="Arial" panose="020B0604020202020204" pitchFamily="34" charset="0"/>
                <a:ea typeface="宋体" panose="02010600030101010101" pitchFamily="2" charset="-122"/>
              </a:defRPr>
            </a:lvl4pPr>
            <a:lvl5pPr marL="1481328" indent="-164592" defTabSz="940689" eaLnBrk="0" hangingPunct="0">
              <a:defRPr>
                <a:solidFill>
                  <a:schemeClr val="tx1"/>
                </a:solidFill>
                <a:latin typeface="Arial" panose="020B0604020202020204" pitchFamily="34" charset="0"/>
                <a:ea typeface="宋体" panose="02010600030101010101" pitchFamily="2" charset="-122"/>
              </a:defRPr>
            </a:lvl5pPr>
            <a:lvl6pPr marL="1810512" indent="-164592" defTabSz="940689"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39696" indent="-164592" defTabSz="940689"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468880" indent="-164592" defTabSz="940689"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2798064" indent="-164592" defTabSz="940689"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35062FED-F664-4234-B7BF-B3C7E09B9334}" type="slidenum">
              <a:rPr lang="en-US" altLang="zh-CN">
                <a:solidFill>
                  <a:schemeClr val="bg1"/>
                </a:solidFill>
              </a:rPr>
              <a:pPr eaLnBrk="1" hangingPunct="1"/>
              <a:t>6</a:t>
            </a:fld>
            <a:endParaRPr lang="en-US" altLang="zh-CN">
              <a:solidFill>
                <a:schemeClr val="bg1"/>
              </a:solidFill>
            </a:endParaRPr>
          </a:p>
        </p:txBody>
      </p:sp>
      <p:graphicFrame>
        <p:nvGraphicFramePr>
          <p:cNvPr id="13315" name="Object 1126"/>
          <p:cNvGraphicFramePr>
            <a:graphicFrameLocks noChangeAspect="1"/>
          </p:cNvGraphicFramePr>
          <p:nvPr/>
        </p:nvGraphicFramePr>
        <p:xfrm>
          <a:off x="1481709" y="1250443"/>
          <a:ext cx="4355973" cy="2371725"/>
        </p:xfrm>
        <a:graphic>
          <a:graphicData uri="http://schemas.openxmlformats.org/presentationml/2006/ole">
            <mc:AlternateContent xmlns:mc="http://schemas.openxmlformats.org/markup-compatibility/2006">
              <mc:Choice xmlns:v="urn:schemas-microsoft-com:vml" Requires="v">
                <p:oleObj spid="_x0000_s2059" name="Visio" r:id="rId3" imgW="3566160" imgH="1791919" progId="Visio.Drawing.11">
                  <p:embed/>
                </p:oleObj>
              </mc:Choice>
              <mc:Fallback>
                <p:oleObj name="Visio" r:id="rId3" imgW="3566160" imgH="1791919"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709" y="1250443"/>
                        <a:ext cx="4355973" cy="23717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6" name="Rectangle 1127"/>
          <p:cNvSpPr>
            <a:spLocks noGrp="1" noChangeArrowheads="1"/>
          </p:cNvSpPr>
          <p:nvPr>
            <p:ph type="title"/>
          </p:nvPr>
        </p:nvSpPr>
        <p:spPr/>
        <p:txBody>
          <a:bodyPr/>
          <a:lstStyle/>
          <a:p>
            <a:pPr eaLnBrk="1" hangingPunct="1"/>
            <a:r>
              <a:rPr lang="zh-CN" altLang="en-US" sz="3168" dirty="0">
                <a:ea typeface="楷体_GB2312" pitchFamily="49" charset="-122"/>
              </a:rPr>
              <a:t>计</a:t>
            </a:r>
            <a:r>
              <a:rPr lang="zh-CN" altLang="en-US" sz="3168">
                <a:ea typeface="楷体_GB2312" pitchFamily="49" charset="-122"/>
              </a:rPr>
              <a:t>算机网络的发展</a:t>
            </a:r>
            <a:endParaRPr lang="zh-CN" altLang="en-US" sz="3168" dirty="0">
              <a:ea typeface="楷体_GB2312" pitchFamily="49" charset="-122"/>
            </a:endParaRPr>
          </a:p>
        </p:txBody>
      </p:sp>
      <p:graphicFrame>
        <p:nvGraphicFramePr>
          <p:cNvPr id="13317" name="Object 1128"/>
          <p:cNvGraphicFramePr>
            <a:graphicFrameLocks noGrp="1" noChangeAspect="1"/>
          </p:cNvGraphicFramePr>
          <p:nvPr>
            <p:ph sz="half" idx="1"/>
          </p:nvPr>
        </p:nvGraphicFramePr>
        <p:xfrm>
          <a:off x="6320028" y="1460754"/>
          <a:ext cx="4352544" cy="2066544"/>
        </p:xfrm>
        <a:graphic>
          <a:graphicData uri="http://schemas.openxmlformats.org/presentationml/2006/ole">
            <mc:AlternateContent xmlns:mc="http://schemas.openxmlformats.org/markup-compatibility/2006">
              <mc:Choice xmlns:v="urn:schemas-microsoft-com:vml" Requires="v">
                <p:oleObj spid="_x0000_s2060" name="Visio" r:id="rId5" imgW="4497019" imgH="2134819" progId="Visio.Drawing.11">
                  <p:embed/>
                </p:oleObj>
              </mc:Choice>
              <mc:Fallback>
                <p:oleObj name="Visio" r:id="rId5" imgW="4497019" imgH="2134819" progId="Visio.Drawing.1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0028" y="1460754"/>
                        <a:ext cx="4352544" cy="20665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3318" name="Picture 11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3739897"/>
            <a:ext cx="4614291" cy="2595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319" name="Object 1131"/>
          <p:cNvGraphicFramePr>
            <a:graphicFrameLocks noGrp="1" noChangeAspect="1"/>
          </p:cNvGraphicFramePr>
          <p:nvPr>
            <p:ph sz="half" idx="2"/>
          </p:nvPr>
        </p:nvGraphicFramePr>
        <p:xfrm>
          <a:off x="6074283" y="4310253"/>
          <a:ext cx="4822317" cy="2125980"/>
        </p:xfrm>
        <a:graphic>
          <a:graphicData uri="http://schemas.openxmlformats.org/presentationml/2006/ole">
            <mc:AlternateContent xmlns:mc="http://schemas.openxmlformats.org/markup-compatibility/2006">
              <mc:Choice xmlns:v="urn:schemas-microsoft-com:vml" Requires="v">
                <p:oleObj spid="_x0000_s2061" name="Visio" r:id="rId8" imgW="7231685" imgH="2933700" progId="Visio.Drawing.11">
                  <p:embed/>
                </p:oleObj>
              </mc:Choice>
              <mc:Fallback>
                <p:oleObj name="Visio" r:id="rId8" imgW="7231685" imgH="2933700"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4283" y="4310253"/>
                        <a:ext cx="4822317" cy="21259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20" name="Rectangle 1133"/>
          <p:cNvSpPr>
            <a:spLocks noChangeArrowheads="1"/>
          </p:cNvSpPr>
          <p:nvPr/>
        </p:nvSpPr>
        <p:spPr bwMode="auto">
          <a:xfrm>
            <a:off x="2727580" y="1561524"/>
            <a:ext cx="492018" cy="40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830" tIns="32916" rIns="65830" bIns="329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32">
                <a:solidFill>
                  <a:srgbClr val="CC3300"/>
                </a:solidFill>
                <a:latin typeface="Times New Roman" panose="02020603050405020304" pitchFamily="18" charset="0"/>
              </a:rPr>
              <a:t>① </a:t>
            </a:r>
          </a:p>
        </p:txBody>
      </p:sp>
      <p:sp>
        <p:nvSpPr>
          <p:cNvPr id="13321" name="Rectangle 1134"/>
          <p:cNvSpPr>
            <a:spLocks noChangeArrowheads="1"/>
          </p:cNvSpPr>
          <p:nvPr/>
        </p:nvSpPr>
        <p:spPr bwMode="auto">
          <a:xfrm>
            <a:off x="7184136" y="1198621"/>
            <a:ext cx="492018" cy="40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830" tIns="32916" rIns="65830" bIns="329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32">
                <a:solidFill>
                  <a:srgbClr val="CC3300"/>
                </a:solidFill>
                <a:latin typeface="Times New Roman" panose="02020603050405020304" pitchFamily="18" charset="0"/>
              </a:rPr>
              <a:t>② </a:t>
            </a:r>
          </a:p>
        </p:txBody>
      </p:sp>
      <p:sp>
        <p:nvSpPr>
          <p:cNvPr id="13322" name="Rectangle 1135"/>
          <p:cNvSpPr>
            <a:spLocks noChangeArrowheads="1"/>
          </p:cNvSpPr>
          <p:nvPr/>
        </p:nvSpPr>
        <p:spPr bwMode="auto">
          <a:xfrm>
            <a:off x="3296794" y="4983094"/>
            <a:ext cx="492018" cy="40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830" tIns="32916" rIns="65830" bIns="329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32">
                <a:solidFill>
                  <a:srgbClr val="CC3300"/>
                </a:solidFill>
                <a:latin typeface="Times New Roman" panose="02020603050405020304" pitchFamily="18" charset="0"/>
              </a:rPr>
              <a:t>③ </a:t>
            </a:r>
          </a:p>
        </p:txBody>
      </p:sp>
      <p:sp>
        <p:nvSpPr>
          <p:cNvPr id="13323" name="Rectangle 1136"/>
          <p:cNvSpPr>
            <a:spLocks noChangeArrowheads="1"/>
          </p:cNvSpPr>
          <p:nvPr/>
        </p:nvSpPr>
        <p:spPr bwMode="auto">
          <a:xfrm>
            <a:off x="8273416" y="4360731"/>
            <a:ext cx="492018" cy="40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830" tIns="32916" rIns="65830" bIns="329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32">
                <a:solidFill>
                  <a:srgbClr val="CC3300"/>
                </a:solidFill>
                <a:latin typeface="Times New Roman" panose="02020603050405020304" pitchFamily="18" charset="0"/>
              </a:rPr>
              <a:t>④ </a:t>
            </a:r>
          </a:p>
        </p:txBody>
      </p:sp>
    </p:spTree>
    <p:extLst>
      <p:ext uri="{BB962C8B-B14F-4D97-AF65-F5344CB8AC3E}">
        <p14:creationId xmlns:p14="http://schemas.microsoft.com/office/powerpoint/2010/main" val="137578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2012982" y="44141"/>
            <a:ext cx="8151652" cy="563563"/>
          </a:xfrm>
        </p:spPr>
        <p:txBody>
          <a:bodyPr>
            <a:normAutofit fontScale="90000"/>
          </a:bodyPr>
          <a:lstStyle/>
          <a:p>
            <a:r>
              <a:rPr lang="en-US" altLang="zh-CN" dirty="0">
                <a:solidFill>
                  <a:schemeClr val="bg2">
                    <a:lumMod val="20000"/>
                    <a:lumOff val="80000"/>
                  </a:schemeClr>
                </a:solidFill>
                <a:ea typeface="宋体" panose="02010600030101010101" pitchFamily="2" charset="-122"/>
              </a:rPr>
              <a:t>7.1  </a:t>
            </a:r>
            <a:r>
              <a:rPr lang="zh-CN" altLang="zh-CN" dirty="0">
                <a:solidFill>
                  <a:schemeClr val="bg2">
                    <a:lumMod val="20000"/>
                    <a:lumOff val="80000"/>
                  </a:schemeClr>
                </a:solidFill>
                <a:ea typeface="宋体" panose="02010600030101010101" pitchFamily="2" charset="-122"/>
              </a:rPr>
              <a:t>网络基础</a:t>
            </a:r>
            <a:endParaRPr lang="en-US" altLang="zh-CN" sz="2000" dirty="0">
              <a:solidFill>
                <a:schemeClr val="bg2">
                  <a:lumMod val="20000"/>
                  <a:lumOff val="80000"/>
                </a:schemeClr>
              </a:solidFill>
              <a:ea typeface="宋体" panose="02010600030101010101" pitchFamily="2" charset="-122"/>
            </a:endParaRPr>
          </a:p>
        </p:txBody>
      </p:sp>
      <p:grpSp>
        <p:nvGrpSpPr>
          <p:cNvPr id="91156" name="Group 20"/>
          <p:cNvGrpSpPr>
            <a:grpSpLocks/>
          </p:cNvGrpSpPr>
          <p:nvPr/>
        </p:nvGrpSpPr>
        <p:grpSpPr bwMode="auto">
          <a:xfrm>
            <a:off x="2667000" y="3352810"/>
            <a:ext cx="2286000" cy="2667001"/>
            <a:chOff x="720" y="2112"/>
            <a:chExt cx="1440" cy="1680"/>
          </a:xfrm>
        </p:grpSpPr>
        <p:sp>
          <p:nvSpPr>
            <p:cNvPr id="91141" name="AutoShape 5"/>
            <p:cNvSpPr>
              <a:spLocks noChangeArrowheads="1"/>
            </p:cNvSpPr>
            <p:nvPr/>
          </p:nvSpPr>
          <p:spPr bwMode="auto">
            <a:xfrm>
              <a:off x="720" y="2112"/>
              <a:ext cx="1440" cy="1680"/>
            </a:xfrm>
            <a:prstGeom prst="roundRect">
              <a:avLst>
                <a:gd name="adj" fmla="val 16667"/>
              </a:avLst>
            </a:prstGeom>
            <a:noFill/>
            <a:ln w="38100">
              <a:solidFill>
                <a:schemeClr val="tx1"/>
              </a:solidFill>
              <a:round/>
              <a:headEnd/>
              <a:tailEnd/>
            </a:ln>
            <a:effectLst/>
            <a:extLst>
              <a:ext uri="{909E8E84-426E-40DD-AFC4-6F175D3DCCD1}">
                <a14:hiddenFill xmlns:a14="http://schemas.microsoft.com/office/drawing/2010/main">
                  <a:gradFill rotWithShape="1">
                    <a:gsLst>
                      <a:gs pos="0">
                        <a:srgbClr val="99CCFF"/>
                      </a:gs>
                      <a:gs pos="100000">
                        <a:srgbClr val="99CCFF">
                          <a:gamma/>
                          <a:tint val="27451"/>
                          <a:invGamma/>
                        </a:srgbClr>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zh-CN" altLang="zh-CN">
                <a:latin typeface="Verdana" panose="020B0604030504040204" pitchFamily="34" charset="0"/>
              </a:endParaRPr>
            </a:p>
          </p:txBody>
        </p:sp>
        <p:sp>
          <p:nvSpPr>
            <p:cNvPr id="91142" name="Text Box 6"/>
            <p:cNvSpPr txBox="1">
              <a:spLocks noChangeArrowheads="1"/>
            </p:cNvSpPr>
            <p:nvPr/>
          </p:nvSpPr>
          <p:spPr bwMode="auto">
            <a:xfrm>
              <a:off x="780" y="2238"/>
              <a:ext cx="1284" cy="1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zh-CN" sz="2400" dirty="0"/>
                <a:t>网络硬件</a:t>
              </a:r>
              <a:endParaRPr lang="en-US" altLang="zh-CN" sz="2400" dirty="0"/>
            </a:p>
            <a:p>
              <a:pPr marL="285744" indent="-285744" eaLnBrk="0" hangingPunct="0">
                <a:lnSpc>
                  <a:spcPct val="150000"/>
                </a:lnSpc>
                <a:buFont typeface="Arial" panose="020B0604020202020204" pitchFamily="34" charset="0"/>
                <a:buChar char="•"/>
              </a:pPr>
              <a:r>
                <a:rPr lang="zh-CN" altLang="zh-CN" dirty="0"/>
                <a:t>各类计算机</a:t>
              </a:r>
              <a:endParaRPr lang="en-US" altLang="zh-CN" dirty="0"/>
            </a:p>
            <a:p>
              <a:pPr marL="285744" indent="-285744" eaLnBrk="0" hangingPunct="0">
                <a:lnSpc>
                  <a:spcPct val="150000"/>
                </a:lnSpc>
                <a:buFont typeface="Arial" panose="020B0604020202020204" pitchFamily="34" charset="0"/>
                <a:buChar char="•"/>
              </a:pPr>
              <a:r>
                <a:rPr lang="zh-CN" altLang="zh-CN" dirty="0"/>
                <a:t>外部</a:t>
              </a:r>
              <a:r>
                <a:rPr lang="zh-CN" altLang="en-US" dirty="0"/>
                <a:t>终端</a:t>
              </a:r>
              <a:endParaRPr lang="en-US" altLang="zh-CN" dirty="0"/>
            </a:p>
            <a:p>
              <a:pPr marL="285744" indent="-285744" eaLnBrk="0" hangingPunct="0">
                <a:lnSpc>
                  <a:spcPct val="150000"/>
                </a:lnSpc>
                <a:buFont typeface="Arial" panose="020B0604020202020204" pitchFamily="34" charset="0"/>
                <a:buChar char="•"/>
              </a:pPr>
              <a:r>
                <a:rPr lang="zh-CN" altLang="zh-CN" dirty="0"/>
                <a:t>传输介质</a:t>
              </a:r>
              <a:endParaRPr lang="en-US" altLang="zh-CN" dirty="0"/>
            </a:p>
            <a:p>
              <a:pPr marL="285744" indent="-285744" eaLnBrk="0" hangingPunct="0">
                <a:lnSpc>
                  <a:spcPct val="150000"/>
                </a:lnSpc>
                <a:buFont typeface="Arial" panose="020B0604020202020204" pitchFamily="34" charset="0"/>
                <a:buChar char="•"/>
              </a:pPr>
              <a:r>
                <a:rPr lang="zh-CN" altLang="en-US" dirty="0"/>
                <a:t>通讯</a:t>
              </a:r>
              <a:r>
                <a:rPr lang="zh-CN" altLang="zh-CN" dirty="0"/>
                <a:t>设备</a:t>
              </a:r>
              <a:endParaRPr lang="en-US" altLang="zh-CN" dirty="0"/>
            </a:p>
          </p:txBody>
        </p:sp>
      </p:grpSp>
      <p:sp>
        <p:nvSpPr>
          <p:cNvPr id="91143" name="Freeform 7"/>
          <p:cNvSpPr>
            <a:spLocks/>
          </p:cNvSpPr>
          <p:nvPr/>
        </p:nvSpPr>
        <p:spPr bwMode="gray">
          <a:xfrm>
            <a:off x="4746625" y="3255979"/>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zh-CN" altLang="en-US"/>
          </a:p>
        </p:txBody>
      </p:sp>
      <p:sp>
        <p:nvSpPr>
          <p:cNvPr id="91144" name="AutoShape 8"/>
          <p:cNvSpPr>
            <a:spLocks noChangeAspect="1" noChangeArrowheads="1" noTextEdit="1"/>
          </p:cNvSpPr>
          <p:nvPr/>
        </p:nvSpPr>
        <p:spPr bwMode="gray">
          <a:xfrm flipH="1">
            <a:off x="6392878" y="3252788"/>
            <a:ext cx="909637"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91158" name="Group 22"/>
          <p:cNvGrpSpPr>
            <a:grpSpLocks/>
          </p:cNvGrpSpPr>
          <p:nvPr/>
        </p:nvGrpSpPr>
        <p:grpSpPr bwMode="auto">
          <a:xfrm>
            <a:off x="4223792" y="1392709"/>
            <a:ext cx="3960440" cy="1745779"/>
            <a:chOff x="1920" y="1026"/>
            <a:chExt cx="1889" cy="1009"/>
          </a:xfrm>
        </p:grpSpPr>
        <p:grpSp>
          <p:nvGrpSpPr>
            <p:cNvPr id="91146" name="Group 10"/>
            <p:cNvGrpSpPr>
              <a:grpSpLocks/>
            </p:cNvGrpSpPr>
            <p:nvPr/>
          </p:nvGrpSpPr>
          <p:grpSpPr bwMode="auto">
            <a:xfrm>
              <a:off x="1920" y="1026"/>
              <a:ext cx="1889" cy="1009"/>
              <a:chOff x="1997" y="1314"/>
              <a:chExt cx="1889" cy="1009"/>
            </a:xfrm>
          </p:grpSpPr>
          <p:grpSp>
            <p:nvGrpSpPr>
              <p:cNvPr id="91147" name="Group 11"/>
              <p:cNvGrpSpPr>
                <a:grpSpLocks/>
              </p:cNvGrpSpPr>
              <p:nvPr/>
            </p:nvGrpSpPr>
            <p:grpSpPr bwMode="auto">
              <a:xfrm>
                <a:off x="1997" y="1404"/>
                <a:ext cx="1889" cy="919"/>
                <a:chOff x="1973" y="1027"/>
                <a:chExt cx="1926" cy="937"/>
              </a:xfrm>
            </p:grpSpPr>
            <p:sp>
              <p:nvSpPr>
                <p:cNvPr id="91148"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49"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1150"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1151" name="Oval 15"/>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1152" name="Oval 16"/>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1153" name="Oval 17"/>
              <p:cNvSpPr>
                <a:spLocks noChangeArrowheads="1"/>
              </p:cNvSpPr>
              <p:nvPr/>
            </p:nvSpPr>
            <p:spPr bwMode="gray">
              <a:xfrm>
                <a:off x="2199" y="1411"/>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91154" name="Text Box 18"/>
            <p:cNvSpPr txBox="1">
              <a:spLocks noChangeArrowheads="1"/>
            </p:cNvSpPr>
            <p:nvPr/>
          </p:nvSpPr>
          <p:spPr bwMode="auto">
            <a:xfrm>
              <a:off x="2279" y="1332"/>
              <a:ext cx="1106" cy="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zh-CN" sz="2400" dirty="0"/>
                <a:t>网络系统</a:t>
              </a:r>
              <a:r>
                <a:rPr lang="zh-CN" altLang="en-US" sz="2400" dirty="0"/>
                <a:t>组成</a:t>
              </a:r>
              <a:endParaRPr lang="en-US" altLang="zh-CN" sz="2400" dirty="0">
                <a:solidFill>
                  <a:srgbClr val="000000"/>
                </a:solidFill>
                <a:ea typeface="宋体" panose="02010600030101010101" pitchFamily="2" charset="-122"/>
              </a:endParaRPr>
            </a:p>
          </p:txBody>
        </p:sp>
      </p:grpSp>
      <p:grpSp>
        <p:nvGrpSpPr>
          <p:cNvPr id="91157" name="Group 21"/>
          <p:cNvGrpSpPr>
            <a:grpSpLocks/>
          </p:cNvGrpSpPr>
          <p:nvPr/>
        </p:nvGrpSpPr>
        <p:grpSpPr bwMode="auto">
          <a:xfrm>
            <a:off x="7086600" y="3352801"/>
            <a:ext cx="2286000" cy="2667000"/>
            <a:chOff x="3504" y="2112"/>
            <a:chExt cx="1440" cy="1680"/>
          </a:xfrm>
        </p:grpSpPr>
        <p:sp>
          <p:nvSpPr>
            <p:cNvPr id="91139" name="AutoShape 3"/>
            <p:cNvSpPr>
              <a:spLocks noChangeArrowheads="1"/>
            </p:cNvSpPr>
            <p:nvPr/>
          </p:nvSpPr>
          <p:spPr bwMode="auto">
            <a:xfrm>
              <a:off x="3504" y="2112"/>
              <a:ext cx="1440" cy="1680"/>
            </a:xfrm>
            <a:prstGeom prst="roundRect">
              <a:avLst>
                <a:gd name="adj" fmla="val 16667"/>
              </a:avLst>
            </a:prstGeom>
            <a:noFill/>
            <a:ln w="38100">
              <a:solidFill>
                <a:schemeClr val="tx1"/>
              </a:solidFill>
              <a:round/>
              <a:headEnd/>
              <a:tailEnd/>
            </a:ln>
            <a:effectLst/>
            <a:extLst>
              <a:ext uri="{909E8E84-426E-40DD-AFC4-6F175D3DCCD1}">
                <a14:hiddenFill xmlns:a14="http://schemas.microsoft.com/office/drawing/2010/main">
                  <a:gradFill rotWithShape="1">
                    <a:gsLst>
                      <a:gs pos="0">
                        <a:srgbClr val="99CCFF"/>
                      </a:gs>
                      <a:gs pos="100000">
                        <a:srgbClr val="99CCFF">
                          <a:gamma/>
                          <a:tint val="27451"/>
                          <a:invGamma/>
                        </a:srgbClr>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zh-CN" altLang="zh-CN">
                <a:latin typeface="Verdana" panose="020B0604030504040204" pitchFamily="34" charset="0"/>
              </a:endParaRPr>
            </a:p>
          </p:txBody>
        </p:sp>
        <p:sp>
          <p:nvSpPr>
            <p:cNvPr id="91155" name="Text Box 19"/>
            <p:cNvSpPr txBox="1">
              <a:spLocks noChangeArrowheads="1"/>
            </p:cNvSpPr>
            <p:nvPr/>
          </p:nvSpPr>
          <p:spPr bwMode="auto">
            <a:xfrm>
              <a:off x="3600" y="2256"/>
              <a:ext cx="1284" cy="1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zh-CN" sz="2400" dirty="0"/>
                <a:t>网络软件</a:t>
              </a:r>
              <a:endParaRPr lang="en-US" altLang="zh-CN" sz="2400" dirty="0"/>
            </a:p>
            <a:p>
              <a:pPr marL="285744" indent="-285744" eaLnBrk="0" hangingPunct="0">
                <a:lnSpc>
                  <a:spcPct val="150000"/>
                </a:lnSpc>
                <a:buFont typeface="Arial" panose="020B0604020202020204" pitchFamily="34" charset="0"/>
                <a:buChar char="•"/>
              </a:pPr>
              <a:r>
                <a:rPr lang="zh-CN" altLang="zh-CN" dirty="0"/>
                <a:t>网络操作系统</a:t>
              </a:r>
              <a:endParaRPr lang="en-US" altLang="zh-CN" dirty="0"/>
            </a:p>
            <a:p>
              <a:pPr marL="285744" indent="-285744" eaLnBrk="0" hangingPunct="0">
                <a:lnSpc>
                  <a:spcPct val="150000"/>
                </a:lnSpc>
                <a:buFont typeface="Arial" panose="020B0604020202020204" pitchFamily="34" charset="0"/>
                <a:buChar char="•"/>
              </a:pPr>
              <a:r>
                <a:rPr lang="zh-CN" altLang="zh-CN" dirty="0"/>
                <a:t>网络通信协议</a:t>
              </a:r>
              <a:endParaRPr lang="en-US" altLang="zh-CN" dirty="0"/>
            </a:p>
            <a:p>
              <a:pPr marL="285744" indent="-285744" eaLnBrk="0" hangingPunct="0">
                <a:lnSpc>
                  <a:spcPct val="150000"/>
                </a:lnSpc>
                <a:buFont typeface="Arial" panose="020B0604020202020204" pitchFamily="34" charset="0"/>
                <a:buChar char="•"/>
              </a:pPr>
              <a:r>
                <a:rPr lang="zh-CN" altLang="zh-CN" dirty="0"/>
                <a:t>网络管理软件</a:t>
              </a:r>
              <a:endParaRPr lang="en-US" altLang="zh-CN" dirty="0"/>
            </a:p>
            <a:p>
              <a:pPr marL="285744" indent="-285744" eaLnBrk="0" hangingPunct="0">
                <a:lnSpc>
                  <a:spcPct val="150000"/>
                </a:lnSpc>
                <a:buFont typeface="Arial" panose="020B0604020202020204" pitchFamily="34" charset="0"/>
                <a:buChar char="•"/>
              </a:pPr>
              <a:r>
                <a:rPr lang="zh-CN" altLang="zh-CN" dirty="0"/>
                <a:t>网络应用软件</a:t>
              </a:r>
              <a:endParaRPr lang="en-US" altLang="zh-CN" dirty="0"/>
            </a:p>
          </p:txBody>
        </p:sp>
      </p:grpSp>
      <p:sp>
        <p:nvSpPr>
          <p:cNvPr id="91145" name="Freeform 9"/>
          <p:cNvSpPr>
            <a:spLocks/>
          </p:cNvSpPr>
          <p:nvPr/>
        </p:nvSpPr>
        <p:spPr bwMode="gray">
          <a:xfrm flipH="1">
            <a:off x="6399229" y="3255979"/>
            <a:ext cx="903287"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zh-CN" altLang="en-US"/>
          </a:p>
        </p:txBody>
      </p:sp>
      <p:sp>
        <p:nvSpPr>
          <p:cNvPr id="23" name="Slide Number Placeholder 1">
            <a:extLst>
              <a:ext uri="{FF2B5EF4-FFF2-40B4-BE49-F238E27FC236}">
                <a16:creationId xmlns:a16="http://schemas.microsoft.com/office/drawing/2014/main" id="{BE7E35BF-CF02-4645-A982-9E44065FABF6}"/>
              </a:ext>
            </a:extLst>
          </p:cNvPr>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7</a:t>
            </a:fld>
            <a:endParaRPr lang="en-US" altLang="zh-CN" dirty="0"/>
          </a:p>
        </p:txBody>
      </p:sp>
    </p:spTree>
    <p:extLst>
      <p:ext uri="{BB962C8B-B14F-4D97-AF65-F5344CB8AC3E}">
        <p14:creationId xmlns:p14="http://schemas.microsoft.com/office/powerpoint/2010/main" val="4276068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zh-CN" altLang="zh-CN" dirty="0"/>
              <a:t>网络的性能指标</a:t>
            </a:r>
            <a:endParaRPr lang="en-US" altLang="zh-CN" dirty="0">
              <a:ea typeface="宋体" panose="02010600030101010101" pitchFamily="2" charset="-122"/>
            </a:endParaRPr>
          </a:p>
        </p:txBody>
      </p:sp>
      <p:sp>
        <p:nvSpPr>
          <p:cNvPr id="103427" name="AutoShape 3"/>
          <p:cNvSpPr>
            <a:spLocks noChangeArrowheads="1"/>
          </p:cNvSpPr>
          <p:nvPr/>
        </p:nvSpPr>
        <p:spPr bwMode="auto">
          <a:xfrm>
            <a:off x="8102203" y="3429000"/>
            <a:ext cx="1620837" cy="2738437"/>
          </a:xfrm>
          <a:prstGeom prst="roundRect">
            <a:avLst>
              <a:gd name="adj" fmla="val 13745"/>
            </a:avLst>
          </a:prstGeom>
          <a:noFill/>
          <a:ln w="38100">
            <a:solidFill>
              <a:schemeClr val="bg2"/>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28" name="AutoShape 4"/>
          <p:cNvSpPr>
            <a:spLocks noChangeArrowheads="1"/>
          </p:cNvSpPr>
          <p:nvPr/>
        </p:nvSpPr>
        <p:spPr bwMode="auto">
          <a:xfrm>
            <a:off x="6291880" y="3418367"/>
            <a:ext cx="1611312" cy="2738437"/>
          </a:xfrm>
          <a:prstGeom prst="roundRect">
            <a:avLst>
              <a:gd name="adj" fmla="val 13745"/>
            </a:avLst>
          </a:prstGeom>
          <a:noFill/>
          <a:ln w="38100">
            <a:solidFill>
              <a:schemeClr val="bg2"/>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29" name="AutoShape 5"/>
          <p:cNvSpPr>
            <a:spLocks noChangeArrowheads="1"/>
          </p:cNvSpPr>
          <p:nvPr/>
        </p:nvSpPr>
        <p:spPr bwMode="auto">
          <a:xfrm>
            <a:off x="4545626" y="3410415"/>
            <a:ext cx="1563687" cy="2738437"/>
          </a:xfrm>
          <a:prstGeom prst="roundRect">
            <a:avLst>
              <a:gd name="adj" fmla="val 13745"/>
            </a:avLst>
          </a:prstGeom>
          <a:noFill/>
          <a:ln w="38100">
            <a:solidFill>
              <a:schemeClr val="bg2"/>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430" name="AutoShape 6"/>
          <p:cNvSpPr>
            <a:spLocks noChangeArrowheads="1"/>
          </p:cNvSpPr>
          <p:nvPr/>
        </p:nvSpPr>
        <p:spPr bwMode="auto">
          <a:xfrm>
            <a:off x="2723956" y="3410414"/>
            <a:ext cx="1620839" cy="2738437"/>
          </a:xfrm>
          <a:prstGeom prst="roundRect">
            <a:avLst>
              <a:gd name="adj" fmla="val 13745"/>
            </a:avLst>
          </a:prstGeom>
          <a:noFill/>
          <a:ln w="38100">
            <a:solidFill>
              <a:schemeClr val="bg2"/>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3431" name="Group 7"/>
          <p:cNvGrpSpPr>
            <a:grpSpLocks/>
          </p:cNvGrpSpPr>
          <p:nvPr/>
        </p:nvGrpSpPr>
        <p:grpSpPr bwMode="auto">
          <a:xfrm>
            <a:off x="2927524" y="1926899"/>
            <a:ext cx="6116644" cy="1120537"/>
            <a:chOff x="624" y="1152"/>
            <a:chExt cx="4080" cy="720"/>
          </a:xfrm>
        </p:grpSpPr>
        <p:sp>
          <p:nvSpPr>
            <p:cNvPr id="103432" name="Rectangle 8"/>
            <p:cNvSpPr>
              <a:spLocks noChangeArrowheads="1"/>
            </p:cNvSpPr>
            <p:nvPr/>
          </p:nvSpPr>
          <p:spPr bwMode="gray">
            <a:xfrm rot="3419336">
              <a:off x="624" y="1200"/>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sz="2000">
                <a:solidFill>
                  <a:schemeClr val="accent5">
                    <a:lumMod val="20000"/>
                    <a:lumOff val="80000"/>
                  </a:schemeClr>
                </a:solidFill>
              </a:endParaRPr>
            </a:p>
          </p:txBody>
        </p:sp>
        <p:grpSp>
          <p:nvGrpSpPr>
            <p:cNvPr id="103433" name="Group 9"/>
            <p:cNvGrpSpPr>
              <a:grpSpLocks/>
            </p:cNvGrpSpPr>
            <p:nvPr/>
          </p:nvGrpSpPr>
          <p:grpSpPr bwMode="auto">
            <a:xfrm>
              <a:off x="1296" y="1296"/>
              <a:ext cx="624" cy="96"/>
              <a:chOff x="2003" y="3439"/>
              <a:chExt cx="468" cy="244"/>
            </a:xfrm>
          </p:grpSpPr>
          <p:sp>
            <p:nvSpPr>
              <p:cNvPr id="103434" name="Oval 10"/>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35" name="Rectangle 11"/>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36" name="Oval 12"/>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37" name="Oval 13"/>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grpSp>
        <p:sp>
          <p:nvSpPr>
            <p:cNvPr id="103438" name="Rectangle 14"/>
            <p:cNvSpPr>
              <a:spLocks noChangeArrowheads="1"/>
            </p:cNvSpPr>
            <p:nvPr/>
          </p:nvSpPr>
          <p:spPr bwMode="gray">
            <a:xfrm rot="3419336">
              <a:off x="1776"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sz="2000">
                <a:solidFill>
                  <a:schemeClr val="accent5">
                    <a:lumMod val="20000"/>
                    <a:lumOff val="80000"/>
                  </a:schemeClr>
                </a:solidFill>
              </a:endParaRPr>
            </a:p>
          </p:txBody>
        </p:sp>
        <p:grpSp>
          <p:nvGrpSpPr>
            <p:cNvPr id="103439" name="Group 15"/>
            <p:cNvGrpSpPr>
              <a:grpSpLocks/>
            </p:cNvGrpSpPr>
            <p:nvPr/>
          </p:nvGrpSpPr>
          <p:grpSpPr bwMode="auto">
            <a:xfrm>
              <a:off x="2448" y="1296"/>
              <a:ext cx="624" cy="96"/>
              <a:chOff x="2003" y="3439"/>
              <a:chExt cx="468" cy="244"/>
            </a:xfrm>
          </p:grpSpPr>
          <p:sp>
            <p:nvSpPr>
              <p:cNvPr id="103440" name="Oval 16"/>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41" name="Rectangle 17"/>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42"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43" name="Oval 19"/>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grpSp>
        <p:sp>
          <p:nvSpPr>
            <p:cNvPr id="103444" name="Rectangle 20"/>
            <p:cNvSpPr>
              <a:spLocks noChangeArrowheads="1"/>
            </p:cNvSpPr>
            <p:nvPr/>
          </p:nvSpPr>
          <p:spPr bwMode="gray">
            <a:xfrm rot="3419336">
              <a:off x="2880" y="1152"/>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sz="2000">
                <a:solidFill>
                  <a:schemeClr val="accent5">
                    <a:lumMod val="20000"/>
                    <a:lumOff val="80000"/>
                  </a:schemeClr>
                </a:solidFill>
              </a:endParaRPr>
            </a:p>
          </p:txBody>
        </p:sp>
        <p:grpSp>
          <p:nvGrpSpPr>
            <p:cNvPr id="103445" name="Group 21"/>
            <p:cNvGrpSpPr>
              <a:grpSpLocks/>
            </p:cNvGrpSpPr>
            <p:nvPr/>
          </p:nvGrpSpPr>
          <p:grpSpPr bwMode="auto">
            <a:xfrm>
              <a:off x="3600" y="1296"/>
              <a:ext cx="816" cy="96"/>
              <a:chOff x="2003" y="3439"/>
              <a:chExt cx="468" cy="244"/>
            </a:xfrm>
          </p:grpSpPr>
          <p:sp>
            <p:nvSpPr>
              <p:cNvPr id="103446" name="Oval 22"/>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47" name="Rectangle 23"/>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48"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sp>
            <p:nvSpPr>
              <p:cNvPr id="103449" name="Oval 25"/>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chemeClr val="accent5">
                      <a:lumMod val="20000"/>
                      <a:lumOff val="80000"/>
                    </a:schemeClr>
                  </a:solidFill>
                </a:endParaRPr>
              </a:p>
            </p:txBody>
          </p:sp>
        </p:grpSp>
        <p:sp>
          <p:nvSpPr>
            <p:cNvPr id="103450" name="Rectangle 26"/>
            <p:cNvSpPr>
              <a:spLocks noChangeArrowheads="1"/>
            </p:cNvSpPr>
            <p:nvPr/>
          </p:nvSpPr>
          <p:spPr bwMode="gray">
            <a:xfrm rot="3419336">
              <a:off x="4032"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sz="2000">
                <a:solidFill>
                  <a:schemeClr val="accent5">
                    <a:lumMod val="20000"/>
                    <a:lumOff val="80000"/>
                  </a:schemeClr>
                </a:solidFill>
              </a:endParaRPr>
            </a:p>
          </p:txBody>
        </p:sp>
      </p:grpSp>
      <p:sp>
        <p:nvSpPr>
          <p:cNvPr id="103451" name="Rectangle 27"/>
          <p:cNvSpPr>
            <a:spLocks noChangeArrowheads="1"/>
          </p:cNvSpPr>
          <p:nvPr/>
        </p:nvSpPr>
        <p:spPr bwMode="gray">
          <a:xfrm>
            <a:off x="3250838" y="2324147"/>
            <a:ext cx="7237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2000" b="1" dirty="0">
                <a:solidFill>
                  <a:schemeClr val="accent5">
                    <a:lumMod val="20000"/>
                    <a:lumOff val="80000"/>
                  </a:schemeClr>
                </a:solidFill>
              </a:rPr>
              <a:t>速率</a:t>
            </a:r>
            <a:endParaRPr lang="en-US" altLang="zh-CN" sz="2000" b="1" dirty="0">
              <a:solidFill>
                <a:schemeClr val="accent5">
                  <a:lumMod val="20000"/>
                  <a:lumOff val="80000"/>
                </a:schemeClr>
              </a:solidFill>
              <a:ea typeface="宋体" panose="02010600030101010101" pitchFamily="2" charset="-122"/>
            </a:endParaRPr>
          </a:p>
        </p:txBody>
      </p:sp>
      <p:sp>
        <p:nvSpPr>
          <p:cNvPr id="103452" name="Rectangle 28"/>
          <p:cNvSpPr>
            <a:spLocks noChangeArrowheads="1"/>
          </p:cNvSpPr>
          <p:nvPr/>
        </p:nvSpPr>
        <p:spPr bwMode="gray">
          <a:xfrm>
            <a:off x="4895681" y="2264336"/>
            <a:ext cx="7237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2000" b="1" dirty="0">
                <a:solidFill>
                  <a:schemeClr val="accent5">
                    <a:lumMod val="20000"/>
                    <a:lumOff val="80000"/>
                  </a:schemeClr>
                </a:solidFill>
              </a:rPr>
              <a:t>带宽</a:t>
            </a:r>
            <a:endParaRPr lang="en-US" altLang="zh-CN" sz="2000" b="1" dirty="0">
              <a:solidFill>
                <a:schemeClr val="accent5">
                  <a:lumMod val="20000"/>
                  <a:lumOff val="80000"/>
                </a:schemeClr>
              </a:solidFill>
              <a:ea typeface="宋体" panose="02010600030101010101" pitchFamily="2" charset="-122"/>
            </a:endParaRPr>
          </a:p>
        </p:txBody>
      </p:sp>
      <p:sp>
        <p:nvSpPr>
          <p:cNvPr id="103453" name="Rectangle 29"/>
          <p:cNvSpPr>
            <a:spLocks noChangeArrowheads="1"/>
          </p:cNvSpPr>
          <p:nvPr/>
        </p:nvSpPr>
        <p:spPr bwMode="gray">
          <a:xfrm>
            <a:off x="6450476" y="2242152"/>
            <a:ext cx="9898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2000" b="1" dirty="0">
                <a:solidFill>
                  <a:schemeClr val="accent5">
                    <a:lumMod val="20000"/>
                    <a:lumOff val="80000"/>
                  </a:schemeClr>
                </a:solidFill>
              </a:rPr>
              <a:t>吞吐量</a:t>
            </a:r>
            <a:endParaRPr lang="en-US" altLang="zh-CN" sz="2000" b="1" dirty="0">
              <a:solidFill>
                <a:schemeClr val="accent5">
                  <a:lumMod val="20000"/>
                  <a:lumOff val="80000"/>
                </a:schemeClr>
              </a:solidFill>
              <a:ea typeface="宋体" panose="02010600030101010101" pitchFamily="2" charset="-122"/>
            </a:endParaRPr>
          </a:p>
        </p:txBody>
      </p:sp>
      <p:sp>
        <p:nvSpPr>
          <p:cNvPr id="103454" name="Rectangle 30"/>
          <p:cNvSpPr>
            <a:spLocks noChangeArrowheads="1"/>
          </p:cNvSpPr>
          <p:nvPr/>
        </p:nvSpPr>
        <p:spPr bwMode="gray">
          <a:xfrm>
            <a:off x="8204793" y="2288777"/>
            <a:ext cx="7237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2000" b="1" dirty="0">
                <a:solidFill>
                  <a:schemeClr val="accent5">
                    <a:lumMod val="20000"/>
                    <a:lumOff val="80000"/>
                  </a:schemeClr>
                </a:solidFill>
              </a:rPr>
              <a:t>时延</a:t>
            </a:r>
            <a:endParaRPr lang="en-US" altLang="zh-CN" sz="2000" b="1" dirty="0">
              <a:solidFill>
                <a:schemeClr val="accent5">
                  <a:lumMod val="20000"/>
                  <a:lumOff val="80000"/>
                </a:schemeClr>
              </a:solidFill>
              <a:ea typeface="宋体" panose="02010600030101010101" pitchFamily="2" charset="-122"/>
            </a:endParaRPr>
          </a:p>
        </p:txBody>
      </p:sp>
      <p:sp>
        <p:nvSpPr>
          <p:cNvPr id="103455" name="Rectangle 31"/>
          <p:cNvSpPr>
            <a:spLocks noChangeArrowheads="1"/>
          </p:cNvSpPr>
          <p:nvPr/>
        </p:nvSpPr>
        <p:spPr bwMode="auto">
          <a:xfrm>
            <a:off x="3001394" y="3763955"/>
            <a:ext cx="1296144"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dirty="0"/>
              <a:t>数据传输速率，</a:t>
            </a:r>
            <a:r>
              <a:rPr lang="zh-CN" altLang="en-US" dirty="0"/>
              <a:t>指</a:t>
            </a:r>
            <a:r>
              <a:rPr lang="zh-CN" altLang="zh-CN" dirty="0"/>
              <a:t>每秒传输的比特数</a:t>
            </a:r>
            <a:endParaRPr lang="en-US" altLang="zh-CN" dirty="0"/>
          </a:p>
          <a:p>
            <a:r>
              <a:rPr lang="zh-CN" altLang="zh-CN" dirty="0"/>
              <a:t>也称比特率</a:t>
            </a:r>
            <a:r>
              <a:rPr lang="zh-CN" altLang="en-US" dirty="0"/>
              <a:t>。</a:t>
            </a:r>
            <a:r>
              <a:rPr lang="en-US" altLang="zh-CN" dirty="0"/>
              <a:t>bit/s</a:t>
            </a:r>
            <a:endParaRPr lang="en-US" altLang="zh-CN" b="1" dirty="0">
              <a:solidFill>
                <a:schemeClr val="tx2"/>
              </a:solidFill>
              <a:ea typeface="宋体" panose="02010600030101010101" pitchFamily="2" charset="-122"/>
            </a:endParaRPr>
          </a:p>
        </p:txBody>
      </p:sp>
      <p:sp>
        <p:nvSpPr>
          <p:cNvPr id="103456" name="Rectangle 32"/>
          <p:cNvSpPr>
            <a:spLocks noChangeArrowheads="1"/>
          </p:cNvSpPr>
          <p:nvPr/>
        </p:nvSpPr>
        <p:spPr bwMode="auto">
          <a:xfrm>
            <a:off x="4754329" y="3799927"/>
            <a:ext cx="123151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dirty="0"/>
              <a:t>单位时间内网络通信线路所能传输的最高速率</a:t>
            </a:r>
            <a:r>
              <a:rPr lang="en-US" altLang="zh-CN" dirty="0"/>
              <a:t>bit/s</a:t>
            </a:r>
            <a:endParaRPr lang="en-US" altLang="zh-CN" b="1" dirty="0">
              <a:solidFill>
                <a:schemeClr val="tx2"/>
              </a:solidFill>
              <a:ea typeface="宋体" panose="02010600030101010101" pitchFamily="2" charset="-122"/>
            </a:endParaRPr>
          </a:p>
        </p:txBody>
      </p:sp>
      <p:sp>
        <p:nvSpPr>
          <p:cNvPr id="103457" name="Rectangle 33"/>
          <p:cNvSpPr>
            <a:spLocks noChangeArrowheads="1"/>
          </p:cNvSpPr>
          <p:nvPr/>
        </p:nvSpPr>
        <p:spPr bwMode="auto">
          <a:xfrm>
            <a:off x="6525371" y="3818812"/>
            <a:ext cx="110398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dirty="0"/>
              <a:t>单位时间内通过某个网络或接口的实际数据量</a:t>
            </a:r>
            <a:endParaRPr lang="en-US" altLang="zh-CN" b="1" dirty="0">
              <a:solidFill>
                <a:schemeClr val="tx2"/>
              </a:solidFill>
              <a:ea typeface="宋体" panose="02010600030101010101" pitchFamily="2" charset="-122"/>
            </a:endParaRPr>
          </a:p>
        </p:txBody>
      </p:sp>
      <p:sp>
        <p:nvSpPr>
          <p:cNvPr id="103458" name="Rectangle 34"/>
          <p:cNvSpPr>
            <a:spLocks noChangeArrowheads="1"/>
          </p:cNvSpPr>
          <p:nvPr/>
        </p:nvSpPr>
        <p:spPr bwMode="auto">
          <a:xfrm>
            <a:off x="8344730" y="3813445"/>
            <a:ext cx="113578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dirty="0"/>
              <a:t>数据从网络的一端传送到另一端所需的时间</a:t>
            </a:r>
            <a:r>
              <a:rPr lang="zh-CN" altLang="en-US" dirty="0"/>
              <a:t>。</a:t>
            </a:r>
            <a:r>
              <a:rPr lang="zh-CN" altLang="zh-CN" dirty="0"/>
              <a:t>单位毫秒</a:t>
            </a:r>
            <a:endParaRPr lang="en-US" altLang="zh-CN" b="1" dirty="0">
              <a:solidFill>
                <a:schemeClr val="tx2"/>
              </a:solidFill>
              <a:ea typeface="宋体" panose="02010600030101010101" pitchFamily="2" charset="-122"/>
            </a:endParaRPr>
          </a:p>
        </p:txBody>
      </p:sp>
      <p:pic>
        <p:nvPicPr>
          <p:cNvPr id="36" name="图片 35">
            <a:extLst>
              <a:ext uri="{FF2B5EF4-FFF2-40B4-BE49-F238E27FC236}">
                <a16:creationId xmlns:a16="http://schemas.microsoft.com/office/drawing/2014/main" id="{842A160E-AC6A-4DA8-A737-63938AE6D42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1084" y="980728"/>
            <a:ext cx="2133600" cy="1418656"/>
          </a:xfrm>
          <a:prstGeom prst="rect">
            <a:avLst/>
          </a:prstGeom>
        </p:spPr>
      </p:pic>
      <p:sp>
        <p:nvSpPr>
          <p:cNvPr id="39" name="Slide Number Placeholder 1">
            <a:extLst>
              <a:ext uri="{FF2B5EF4-FFF2-40B4-BE49-F238E27FC236}">
                <a16:creationId xmlns:a16="http://schemas.microsoft.com/office/drawing/2014/main" id="{3880D202-4CD9-44DB-9A4B-D0315BEBAF07}"/>
              </a:ext>
            </a:extLst>
          </p:cNvPr>
          <p:cNvSpPr txBox="1">
            <a:spLocks/>
          </p:cNvSpPr>
          <p:nvPr/>
        </p:nvSpPr>
        <p:spPr>
          <a:xfrm>
            <a:off x="9202023" y="6347038"/>
            <a:ext cx="2844800" cy="320675"/>
          </a:xfrm>
          <a:prstGeom prst="rect">
            <a:avLst/>
          </a:prstGeom>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r"/>
            <a:fld id="{9CA331A9-1DD5-4C34-BAC9-1026D4AF2589}" type="slidenum">
              <a:rPr lang="en-US" altLang="zh-CN" sz="1100" smtClean="0"/>
              <a:pPr algn="r"/>
              <a:t>8</a:t>
            </a:fld>
            <a:endParaRPr lang="en-US" altLang="zh-CN" sz="1100" dirty="0"/>
          </a:p>
        </p:txBody>
      </p:sp>
    </p:spTree>
    <p:extLst>
      <p:ext uri="{BB962C8B-B14F-4D97-AF65-F5344CB8AC3E}">
        <p14:creationId xmlns:p14="http://schemas.microsoft.com/office/powerpoint/2010/main" val="3445244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544371" y="116645"/>
            <a:ext cx="815165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按网络覆盖范围分类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479376" y="1124744"/>
            <a:ext cx="10952311" cy="5184567"/>
          </a:xfrm>
        </p:spPr>
        <p:txBody>
          <a:bodyPr>
            <a:normAutofit fontScale="25000" lnSpcReduction="20000"/>
          </a:bodyPr>
          <a:lstStyle/>
          <a:p>
            <a:pPr marL="800080" lvl="3" indent="-342891">
              <a:lnSpc>
                <a:spcPts val="3000"/>
              </a:lnSpc>
              <a:spcAft>
                <a:spcPts val="1200"/>
              </a:spcAft>
              <a:buClr>
                <a:schemeClr val="hlink"/>
              </a:buClr>
              <a:buFont typeface="Wingdings" panose="05000000000000000000" pitchFamily="2" charset="2"/>
              <a:buChar char="Ø"/>
            </a:pPr>
            <a:r>
              <a:rPr lang="zh-CN" altLang="zh-CN" sz="9600" b="1" dirty="0"/>
              <a:t>局域网</a:t>
            </a:r>
            <a:r>
              <a:rPr lang="zh-CN" altLang="zh-CN" sz="9600" dirty="0"/>
              <a:t>（</a:t>
            </a:r>
            <a:r>
              <a:rPr lang="en-US" altLang="zh-CN" sz="9600" dirty="0"/>
              <a:t>Local Area Network</a:t>
            </a:r>
            <a:r>
              <a:rPr lang="zh-CN" altLang="zh-CN" sz="9600" dirty="0"/>
              <a:t>，</a:t>
            </a:r>
            <a:r>
              <a:rPr lang="en-US" altLang="zh-CN" sz="9600" dirty="0"/>
              <a:t>LAN</a:t>
            </a:r>
            <a:r>
              <a:rPr lang="zh-CN" altLang="zh-CN" sz="9600" dirty="0"/>
              <a:t>）</a:t>
            </a:r>
            <a:endParaRPr lang="en-US" altLang="zh-CN" sz="9600" dirty="0"/>
          </a:p>
          <a:p>
            <a:pPr marL="457189" lvl="3" indent="0">
              <a:lnSpc>
                <a:spcPts val="2000"/>
              </a:lnSpc>
              <a:spcAft>
                <a:spcPts val="1200"/>
              </a:spcAft>
              <a:buClr>
                <a:schemeClr val="hlink"/>
              </a:buClr>
              <a:buNone/>
            </a:pPr>
            <a:r>
              <a:rPr lang="en-US" altLang="zh-CN" sz="8800" dirty="0"/>
              <a:t>      </a:t>
            </a:r>
            <a:r>
              <a:rPr lang="zh-CN" altLang="zh-CN" sz="8800" dirty="0"/>
              <a:t>有限的地理范围内</a:t>
            </a:r>
            <a:r>
              <a:rPr lang="zh-CN" altLang="en-US" sz="8800" dirty="0"/>
              <a:t>，</a:t>
            </a:r>
            <a:r>
              <a:rPr lang="zh-CN" altLang="zh-CN" sz="8800" dirty="0"/>
              <a:t>覆盖的地理范围通常在几米到几千米之间</a:t>
            </a:r>
            <a:endParaRPr lang="en-US" altLang="zh-CN" sz="8800" dirty="0"/>
          </a:p>
          <a:p>
            <a:pPr marL="457189" lvl="3" indent="0">
              <a:lnSpc>
                <a:spcPts val="2000"/>
              </a:lnSpc>
              <a:spcAft>
                <a:spcPts val="1200"/>
              </a:spcAft>
              <a:buClr>
                <a:schemeClr val="hlink"/>
              </a:buClr>
              <a:buNone/>
            </a:pPr>
            <a:r>
              <a:rPr lang="zh-CN" altLang="zh-CN" sz="8800" dirty="0"/>
              <a:t>例如，在</a:t>
            </a:r>
            <a:r>
              <a:rPr lang="en-US" altLang="zh-CN" sz="8800" dirty="0"/>
              <a:t>1</a:t>
            </a:r>
            <a:r>
              <a:rPr lang="zh-CN" altLang="zh-CN" sz="8800" dirty="0"/>
              <a:t>个宿舍、</a:t>
            </a:r>
            <a:r>
              <a:rPr lang="en-US" altLang="zh-CN" sz="8800" dirty="0"/>
              <a:t>1</a:t>
            </a:r>
            <a:r>
              <a:rPr lang="zh-CN" altLang="zh-CN" sz="8800" dirty="0"/>
              <a:t>个办公室、</a:t>
            </a:r>
            <a:r>
              <a:rPr lang="en-US" altLang="zh-CN" sz="8800" dirty="0"/>
              <a:t>1</a:t>
            </a:r>
            <a:r>
              <a:rPr lang="zh-CN" altLang="zh-CN" sz="8800" dirty="0"/>
              <a:t>栋楼、</a:t>
            </a:r>
            <a:r>
              <a:rPr lang="en-US" altLang="zh-CN" sz="8800" dirty="0"/>
              <a:t>1</a:t>
            </a:r>
            <a:r>
              <a:rPr lang="zh-CN" altLang="zh-CN" sz="8800" dirty="0"/>
              <a:t>个校园或者</a:t>
            </a:r>
            <a:r>
              <a:rPr lang="en-US" altLang="zh-CN" sz="8800" dirty="0"/>
              <a:t>1</a:t>
            </a:r>
            <a:r>
              <a:rPr lang="zh-CN" altLang="zh-CN" sz="8800" dirty="0"/>
              <a:t>个企业内</a:t>
            </a:r>
            <a:endParaRPr lang="en-US" altLang="zh-CN" sz="8800" dirty="0"/>
          </a:p>
          <a:p>
            <a:pPr marL="800080" lvl="3" indent="-342891">
              <a:lnSpc>
                <a:spcPts val="3000"/>
              </a:lnSpc>
              <a:spcAft>
                <a:spcPts val="1200"/>
              </a:spcAft>
              <a:buClr>
                <a:schemeClr val="hlink"/>
              </a:buClr>
              <a:buFont typeface="Wingdings" panose="05000000000000000000" pitchFamily="2" charset="2"/>
              <a:buChar char="Ø"/>
            </a:pPr>
            <a:r>
              <a:rPr lang="zh-CN" altLang="zh-CN" sz="9600" b="1" dirty="0"/>
              <a:t>广域网</a:t>
            </a:r>
            <a:r>
              <a:rPr lang="zh-CN" altLang="zh-CN" sz="9600" dirty="0"/>
              <a:t>（</a:t>
            </a:r>
            <a:r>
              <a:rPr lang="en-US" altLang="zh-CN" sz="9600" dirty="0"/>
              <a:t>Wide Area Network</a:t>
            </a:r>
            <a:r>
              <a:rPr lang="zh-CN" altLang="zh-CN" sz="9600" dirty="0"/>
              <a:t>，</a:t>
            </a:r>
            <a:r>
              <a:rPr lang="en-US" altLang="zh-CN" sz="9600" dirty="0"/>
              <a:t>WAN</a:t>
            </a:r>
            <a:r>
              <a:rPr lang="zh-CN" altLang="zh-CN" sz="9600" dirty="0"/>
              <a:t>）</a:t>
            </a:r>
          </a:p>
          <a:p>
            <a:pPr marL="457189" lvl="3" indent="0">
              <a:lnSpc>
                <a:spcPts val="2000"/>
              </a:lnSpc>
              <a:spcAft>
                <a:spcPts val="1200"/>
              </a:spcAft>
              <a:buClr>
                <a:schemeClr val="hlink"/>
              </a:buClr>
              <a:buNone/>
            </a:pPr>
            <a:r>
              <a:rPr lang="en-US" altLang="zh-CN" sz="9600" dirty="0"/>
              <a:t>      </a:t>
            </a:r>
            <a:r>
              <a:rPr lang="zh-CN" altLang="zh-CN" sz="8800" dirty="0"/>
              <a:t>在一个广阔地理区域内</a:t>
            </a:r>
            <a:r>
              <a:rPr lang="zh-CN" altLang="en-US" sz="8800" dirty="0"/>
              <a:t>，</a:t>
            </a:r>
            <a:r>
              <a:rPr lang="zh-CN" altLang="zh-CN" sz="8800" dirty="0"/>
              <a:t>可以覆盖</a:t>
            </a:r>
            <a:r>
              <a:rPr lang="en-US" altLang="zh-CN" sz="8800" dirty="0"/>
              <a:t>1</a:t>
            </a:r>
            <a:r>
              <a:rPr lang="zh-CN" altLang="zh-CN" sz="8800" dirty="0"/>
              <a:t>个城市、</a:t>
            </a:r>
            <a:r>
              <a:rPr lang="en-US" altLang="zh-CN" sz="8800" dirty="0"/>
              <a:t>1</a:t>
            </a:r>
            <a:r>
              <a:rPr lang="zh-CN" altLang="zh-CN" sz="8800" dirty="0"/>
              <a:t>个国家甚至全</a:t>
            </a:r>
            <a:r>
              <a:rPr lang="zh-CN" altLang="en-US" sz="8800" dirty="0"/>
              <a:t>球</a:t>
            </a:r>
            <a:endParaRPr lang="en-US" altLang="zh-CN" sz="8800" dirty="0"/>
          </a:p>
          <a:p>
            <a:pPr marL="457189" lvl="3" indent="0">
              <a:lnSpc>
                <a:spcPts val="2900"/>
              </a:lnSpc>
              <a:spcAft>
                <a:spcPts val="1200"/>
              </a:spcAft>
              <a:buClr>
                <a:schemeClr val="hlink"/>
              </a:buClr>
              <a:buNone/>
            </a:pPr>
            <a:r>
              <a:rPr lang="zh-CN" altLang="zh-CN" sz="8800" dirty="0"/>
              <a:t>例如，</a:t>
            </a:r>
            <a:r>
              <a:rPr lang="en-US" altLang="zh-CN" sz="8800" dirty="0"/>
              <a:t>1</a:t>
            </a:r>
            <a:r>
              <a:rPr lang="zh-CN" altLang="zh-CN" sz="8800" dirty="0"/>
              <a:t>个大企业将散布在各地区，甚至海外分公司的计算机以专线方式连接起来</a:t>
            </a:r>
            <a:endParaRPr lang="en-US" altLang="zh-CN" sz="8800" dirty="0"/>
          </a:p>
          <a:p>
            <a:pPr marL="800080" lvl="3" indent="-342891">
              <a:lnSpc>
                <a:spcPts val="3000"/>
              </a:lnSpc>
              <a:spcAft>
                <a:spcPts val="1200"/>
              </a:spcAft>
              <a:buClr>
                <a:schemeClr val="hlink"/>
              </a:buClr>
              <a:buFont typeface="Wingdings" panose="05000000000000000000" pitchFamily="2" charset="2"/>
              <a:buChar char="Ø"/>
            </a:pPr>
            <a:r>
              <a:rPr lang="zh-CN" altLang="zh-CN" sz="9600" b="1" dirty="0"/>
              <a:t>城域网</a:t>
            </a:r>
            <a:r>
              <a:rPr lang="zh-CN" altLang="zh-CN" sz="9600" dirty="0"/>
              <a:t>（</a:t>
            </a:r>
            <a:r>
              <a:rPr lang="en-US" altLang="zh-CN" sz="9600" dirty="0"/>
              <a:t>Metropolitan Area Network</a:t>
            </a:r>
            <a:r>
              <a:rPr lang="zh-CN" altLang="zh-CN" sz="9600" dirty="0"/>
              <a:t>，</a:t>
            </a:r>
            <a:r>
              <a:rPr lang="en-US" altLang="zh-CN" sz="9600" dirty="0"/>
              <a:t>MAN)</a:t>
            </a:r>
          </a:p>
          <a:p>
            <a:pPr marL="457189" lvl="3" indent="0">
              <a:spcAft>
                <a:spcPts val="1200"/>
              </a:spcAft>
              <a:buClr>
                <a:schemeClr val="hlink"/>
              </a:buClr>
              <a:buNone/>
            </a:pPr>
            <a:r>
              <a:rPr lang="en-US" altLang="zh-CN" sz="8800" dirty="0"/>
              <a:t>       </a:t>
            </a:r>
            <a:r>
              <a:rPr lang="zh-CN" altLang="zh-CN" sz="8800" dirty="0"/>
              <a:t>覆盖范围介于局域网和广域网之间，一般为几千米至几万米</a:t>
            </a:r>
            <a:endParaRPr lang="en-US" altLang="zh-CN" sz="8800" dirty="0"/>
          </a:p>
          <a:p>
            <a:pPr marL="457189" lvl="3" indent="0">
              <a:spcAft>
                <a:spcPts val="1200"/>
              </a:spcAft>
              <a:buClr>
                <a:schemeClr val="hlink"/>
              </a:buClr>
              <a:buNone/>
            </a:pPr>
            <a:r>
              <a:rPr lang="zh-CN" altLang="zh-CN" sz="8800" dirty="0"/>
              <a:t>例如，在同一个城市，将多个学校、企事业单位或医院的局域网互相连接</a:t>
            </a:r>
            <a:endParaRPr lang="en-US" altLang="zh-CN" sz="8800" dirty="0"/>
          </a:p>
          <a:p>
            <a:pPr marL="457189" lvl="1" indent="0">
              <a:lnSpc>
                <a:spcPct val="80000"/>
              </a:lnSpc>
              <a:buNone/>
            </a:pPr>
            <a:endParaRPr lang="en-US" altLang="zh-CN" sz="2900" dirty="0">
              <a:ea typeface="宋体" panose="02010600030101010101" pitchFamily="2" charset="-122"/>
            </a:endParaRPr>
          </a:p>
        </p:txBody>
      </p:sp>
      <p:pic>
        <p:nvPicPr>
          <p:cNvPr id="8" name="图片 7">
            <a:extLst>
              <a:ext uri="{FF2B5EF4-FFF2-40B4-BE49-F238E27FC236}">
                <a16:creationId xmlns:a16="http://schemas.microsoft.com/office/drawing/2014/main" id="{55CF0410-C379-4C6F-B9D7-8CC34984F7D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368993" y="1087017"/>
            <a:ext cx="2062694" cy="1036665"/>
          </a:xfrm>
          <a:prstGeom prst="rect">
            <a:avLst/>
          </a:prstGeom>
        </p:spPr>
      </p:pic>
      <p:sp>
        <p:nvSpPr>
          <p:cNvPr id="6" name="Slide Number Placeholder 1">
            <a:extLst>
              <a:ext uri="{FF2B5EF4-FFF2-40B4-BE49-F238E27FC236}">
                <a16:creationId xmlns:a16="http://schemas.microsoft.com/office/drawing/2014/main" id="{751D539B-6B9F-4143-91E6-E2A6AC7AB3AD}"/>
              </a:ext>
            </a:extLst>
          </p:cNvPr>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9</a:t>
            </a:fld>
            <a:endParaRPr lang="en-US" altLang="zh-CN" dirty="0"/>
          </a:p>
        </p:txBody>
      </p:sp>
    </p:spTree>
    <p:extLst>
      <p:ext uri="{BB962C8B-B14F-4D97-AF65-F5344CB8AC3E}">
        <p14:creationId xmlns:p14="http://schemas.microsoft.com/office/powerpoint/2010/main" val="1753662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a:extLst>
              <a:ext uri="{FF2B5EF4-FFF2-40B4-BE49-F238E27FC236}">
                <a16:creationId xmlns:a16="http://schemas.microsoft.com/office/drawing/2014/main" id="{F2518848-579D-452A-AB2C-F234EFABF795}"/>
              </a:ext>
            </a:extLst>
          </p:cNvPr>
          <p:cNvSpPr>
            <a:spLocks noGrp="1" noChangeArrowheads="1"/>
          </p:cNvSpPr>
          <p:nvPr>
            <p:ph type="title"/>
          </p:nvPr>
        </p:nvSpPr>
        <p:spPr>
          <a:xfrm>
            <a:off x="1544371" y="44637"/>
            <a:ext cx="815165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按网络传输介质分类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911424" y="1124744"/>
            <a:ext cx="8367421" cy="5507595"/>
          </a:xfrm>
        </p:spPr>
        <p:txBody>
          <a:bodyPr/>
          <a:lstStyle/>
          <a:p>
            <a:pPr>
              <a:lnSpc>
                <a:spcPct val="80000"/>
              </a:lnSpc>
              <a:spcAft>
                <a:spcPts val="1800"/>
              </a:spcAft>
            </a:pPr>
            <a:r>
              <a:rPr lang="zh-CN" altLang="zh-CN" sz="2800" b="1" dirty="0">
                <a:latin typeface="Arial" panose="020B0604020202020204" pitchFamily="34" charset="0"/>
              </a:rPr>
              <a:t>传输介质</a:t>
            </a:r>
            <a:r>
              <a:rPr kumimoji="1" lang="zh-CN" altLang="en-US" sz="2800" dirty="0">
                <a:latin typeface="Times New Roman" panose="02020603050405020304" pitchFamily="18" charset="0"/>
              </a:rPr>
              <a:t>：</a:t>
            </a:r>
            <a:r>
              <a:rPr lang="zh-CN" altLang="zh-CN" sz="2800" b="1" dirty="0">
                <a:latin typeface="Arial" panose="020B0604020202020204" pitchFamily="34" charset="0"/>
              </a:rPr>
              <a:t>有线网络和无线网络</a:t>
            </a:r>
            <a:endParaRPr lang="en-US" altLang="zh-CN" sz="2800" b="1" dirty="0">
              <a:latin typeface="Arial" panose="020B0604020202020204" pitchFamily="34" charset="0"/>
            </a:endParaRPr>
          </a:p>
          <a:p>
            <a:pPr>
              <a:lnSpc>
                <a:spcPct val="80000"/>
              </a:lnSpc>
              <a:spcBef>
                <a:spcPts val="3000"/>
              </a:spcBef>
              <a:spcAft>
                <a:spcPts val="1800"/>
              </a:spcAft>
            </a:pPr>
            <a:r>
              <a:rPr lang="zh-CN" altLang="zh-CN" sz="2800" b="1" dirty="0">
                <a:latin typeface="Arial" panose="020B0604020202020204" pitchFamily="34" charset="0"/>
              </a:rPr>
              <a:t>有线网络</a:t>
            </a:r>
            <a:r>
              <a:rPr kumimoji="1" lang="zh-CN" altLang="en-US" sz="2800" b="1" dirty="0">
                <a:latin typeface="Times New Roman" panose="02020603050405020304" pitchFamily="18" charset="0"/>
              </a:rPr>
              <a:t>传输介质包括：</a:t>
            </a:r>
            <a:endParaRPr kumimoji="1" lang="en-US" altLang="zh-CN" sz="2800" b="1" dirty="0">
              <a:latin typeface="Times New Roman" panose="02020603050405020304" pitchFamily="18" charset="0"/>
            </a:endParaRPr>
          </a:p>
          <a:p>
            <a:pPr marL="800080" lvl="3" indent="-342891">
              <a:lnSpc>
                <a:spcPct val="150000"/>
              </a:lnSpc>
              <a:spcBef>
                <a:spcPts val="0"/>
              </a:spcBef>
              <a:buClr>
                <a:schemeClr val="hlink"/>
              </a:buClr>
              <a:buFont typeface="Wingdings" panose="05000000000000000000" pitchFamily="2" charset="2"/>
              <a:buChar char="Ø"/>
            </a:pPr>
            <a:r>
              <a:rPr lang="zh-CN" altLang="zh-CN" b="1" dirty="0"/>
              <a:t>同轴电缆</a:t>
            </a:r>
            <a:endParaRPr lang="en-US" altLang="zh-CN" sz="2000" b="1" dirty="0"/>
          </a:p>
          <a:p>
            <a:pPr marL="800080" lvl="3" indent="-342891">
              <a:lnSpc>
                <a:spcPct val="150000"/>
              </a:lnSpc>
              <a:spcBef>
                <a:spcPts val="0"/>
              </a:spcBef>
              <a:buClr>
                <a:schemeClr val="hlink"/>
              </a:buClr>
              <a:buFont typeface="Wingdings" panose="05000000000000000000" pitchFamily="2" charset="2"/>
              <a:buChar char="Ø"/>
            </a:pPr>
            <a:r>
              <a:rPr lang="zh-CN" altLang="zh-CN" b="1" dirty="0"/>
              <a:t>双绞线</a:t>
            </a:r>
            <a:endParaRPr lang="en-US" altLang="zh-CN" b="1" dirty="0"/>
          </a:p>
          <a:p>
            <a:pPr marL="800080" lvl="3" indent="-342891">
              <a:lnSpc>
                <a:spcPct val="150000"/>
              </a:lnSpc>
              <a:spcBef>
                <a:spcPts val="0"/>
              </a:spcBef>
              <a:buClr>
                <a:schemeClr val="hlink"/>
              </a:buClr>
              <a:buFont typeface="Wingdings" panose="05000000000000000000" pitchFamily="2" charset="2"/>
              <a:buChar char="Ø"/>
            </a:pPr>
            <a:r>
              <a:rPr lang="zh-CN" altLang="zh-CN" b="1" dirty="0"/>
              <a:t>光纤</a:t>
            </a:r>
            <a:endParaRPr lang="en-US" altLang="zh-CN" b="1" dirty="0"/>
          </a:p>
          <a:p>
            <a:pPr marL="457189" lvl="1" indent="0">
              <a:lnSpc>
                <a:spcPct val="80000"/>
              </a:lnSpc>
              <a:buNone/>
            </a:pPr>
            <a:endParaRPr lang="en-US" altLang="zh-CN" sz="2900" dirty="0">
              <a:ea typeface="宋体" panose="02010600030101010101" pitchFamily="2" charset="-122"/>
            </a:endParaRPr>
          </a:p>
        </p:txBody>
      </p:sp>
      <p:sp>
        <p:nvSpPr>
          <p:cNvPr id="3" name="Rectangle 2">
            <a:extLst>
              <a:ext uri="{FF2B5EF4-FFF2-40B4-BE49-F238E27FC236}">
                <a16:creationId xmlns:a16="http://schemas.microsoft.com/office/drawing/2014/main" id="{B7494ACA-F75C-4086-896D-4F023B6AD34F}"/>
              </a:ext>
            </a:extLst>
          </p:cNvPr>
          <p:cNvSpPr>
            <a:spLocks noChangeArrowheads="1"/>
          </p:cNvSpPr>
          <p:nvPr/>
        </p:nvSpPr>
        <p:spPr bwMode="auto">
          <a:xfrm>
            <a:off x="1524002"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 name="对象 3">
            <a:extLst>
              <a:ext uri="{FF2B5EF4-FFF2-40B4-BE49-F238E27FC236}">
                <a16:creationId xmlns:a16="http://schemas.microsoft.com/office/drawing/2014/main" id="{8AAE45CD-BBF9-455D-9B72-BA3FECF05AEE}"/>
              </a:ext>
            </a:extLst>
          </p:cNvPr>
          <p:cNvGraphicFramePr>
            <a:graphicFrameLocks noChangeAspect="1"/>
          </p:cNvGraphicFramePr>
          <p:nvPr>
            <p:extLst>
              <p:ext uri="{D42A27DB-BD31-4B8C-83A1-F6EECF244321}">
                <p14:modId xmlns:p14="http://schemas.microsoft.com/office/powerpoint/2010/main" val="1543508195"/>
              </p:ext>
            </p:extLst>
          </p:nvPr>
        </p:nvGraphicFramePr>
        <p:xfrm>
          <a:off x="8184232" y="1002682"/>
          <a:ext cx="2609851" cy="1905000"/>
        </p:xfrm>
        <a:graphic>
          <a:graphicData uri="http://schemas.openxmlformats.org/presentationml/2006/ole">
            <mc:AlternateContent xmlns:mc="http://schemas.openxmlformats.org/markup-compatibility/2006">
              <mc:Choice xmlns:v="urn:schemas-microsoft-com:vml" Requires="v">
                <p:oleObj spid="_x0000_s1234" r:id="rId3" imgW="4356811" imgH="2602992" progId="Visio.Drawing.11">
                  <p:embed/>
                </p:oleObj>
              </mc:Choice>
              <mc:Fallback>
                <p:oleObj r:id="rId3" imgW="4356811" imgH="2602992"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4232" y="1002682"/>
                        <a:ext cx="2609851" cy="1905000"/>
                      </a:xfrm>
                      <a:prstGeom prst="rect">
                        <a:avLst/>
                      </a:prstGeom>
                      <a:noFill/>
                    </p:spPr>
                  </p:pic>
                </p:oleObj>
              </mc:Fallback>
            </mc:AlternateContent>
          </a:graphicData>
        </a:graphic>
      </p:graphicFrame>
      <p:pic>
        <p:nvPicPr>
          <p:cNvPr id="1029" name="图片 28">
            <a:extLst>
              <a:ext uri="{FF2B5EF4-FFF2-40B4-BE49-F238E27FC236}">
                <a16:creationId xmlns:a16="http://schemas.microsoft.com/office/drawing/2014/main" id="{83E15513-098F-4BB9-B98E-CFD9BEFE7B27}"/>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24217" y="2674354"/>
            <a:ext cx="1751019" cy="133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对象 8">
            <a:extLst>
              <a:ext uri="{FF2B5EF4-FFF2-40B4-BE49-F238E27FC236}">
                <a16:creationId xmlns:a16="http://schemas.microsoft.com/office/drawing/2014/main" id="{5C738192-B261-4EA9-8E64-5EE2917B2766}"/>
              </a:ext>
            </a:extLst>
          </p:cNvPr>
          <p:cNvGraphicFramePr>
            <a:graphicFrameLocks noChangeAspect="1"/>
          </p:cNvGraphicFramePr>
          <p:nvPr>
            <p:extLst>
              <p:ext uri="{D42A27DB-BD31-4B8C-83A1-F6EECF244321}">
                <p14:modId xmlns:p14="http://schemas.microsoft.com/office/powerpoint/2010/main" val="3015765998"/>
              </p:ext>
            </p:extLst>
          </p:nvPr>
        </p:nvGraphicFramePr>
        <p:xfrm>
          <a:off x="6657768" y="4350229"/>
          <a:ext cx="2025477" cy="1896029"/>
        </p:xfrm>
        <a:graphic>
          <a:graphicData uri="http://schemas.openxmlformats.org/presentationml/2006/ole">
            <mc:AlternateContent xmlns:mc="http://schemas.openxmlformats.org/markup-compatibility/2006">
              <mc:Choice xmlns:v="urn:schemas-microsoft-com:vml" Requires="v">
                <p:oleObj spid="_x0000_s1235" r:id="rId6" imgW="2732532" imgH="2660599" progId="Visio.Drawing.11">
                  <p:embed/>
                </p:oleObj>
              </mc:Choice>
              <mc:Fallback>
                <p:oleObj r:id="rId6" imgW="2732532" imgH="2660599" progId="Visio.Drawing.11">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7768" y="4350229"/>
                        <a:ext cx="2025477" cy="1896029"/>
                      </a:xfrm>
                      <a:prstGeom prst="rect">
                        <a:avLst/>
                      </a:prstGeom>
                      <a:noFill/>
                    </p:spPr>
                  </p:pic>
                </p:oleObj>
              </mc:Fallback>
            </mc:AlternateContent>
          </a:graphicData>
        </a:graphic>
      </p:graphicFrame>
      <p:pic>
        <p:nvPicPr>
          <p:cNvPr id="1032" name="图片 5">
            <a:extLst>
              <a:ext uri="{FF2B5EF4-FFF2-40B4-BE49-F238E27FC236}">
                <a16:creationId xmlns:a16="http://schemas.microsoft.com/office/drawing/2014/main" id="{825580C9-8668-4649-82C2-528BEF36E4A8}"/>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4118" t="13107" b="8240"/>
          <a:stretch>
            <a:fillRect/>
          </a:stretch>
        </p:blipFill>
        <p:spPr bwMode="auto">
          <a:xfrm>
            <a:off x="6670192" y="2695346"/>
            <a:ext cx="1699301" cy="1467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图片 32">
            <a:extLst>
              <a:ext uri="{FF2B5EF4-FFF2-40B4-BE49-F238E27FC236}">
                <a16:creationId xmlns:a16="http://schemas.microsoft.com/office/drawing/2014/main" id="{CBC297E4-E39E-4FDA-97D3-807584450F41}"/>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11884" t="15315" r="9039" b="12471"/>
          <a:stretch>
            <a:fillRect/>
          </a:stretch>
        </p:blipFill>
        <p:spPr bwMode="auto">
          <a:xfrm>
            <a:off x="8806295" y="4215226"/>
            <a:ext cx="1834265" cy="174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a:extLst>
              <a:ext uri="{FF2B5EF4-FFF2-40B4-BE49-F238E27FC236}">
                <a16:creationId xmlns:a16="http://schemas.microsoft.com/office/drawing/2014/main" id="{0124F5AE-913F-492D-AC12-14C517C6AEE4}"/>
              </a:ext>
            </a:extLst>
          </p:cNvPr>
          <p:cNvPicPr>
            <a:picLocks noChangeAspect="1"/>
          </p:cNvPicPr>
          <p:nvPr/>
        </p:nvPicPr>
        <p:blipFill>
          <a:blip r:embed="rId10">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val="0"/>
              </a:ext>
            </a:extLst>
          </a:blip>
          <a:stretch>
            <a:fillRect/>
          </a:stretch>
        </p:blipFill>
        <p:spPr>
          <a:xfrm>
            <a:off x="4431582" y="4077072"/>
            <a:ext cx="2017326" cy="2092042"/>
          </a:xfrm>
          <a:prstGeom prst="rect">
            <a:avLst/>
          </a:prstGeom>
        </p:spPr>
      </p:pic>
      <p:sp>
        <p:nvSpPr>
          <p:cNvPr id="15" name="文本框 14">
            <a:extLst>
              <a:ext uri="{FF2B5EF4-FFF2-40B4-BE49-F238E27FC236}">
                <a16:creationId xmlns:a16="http://schemas.microsoft.com/office/drawing/2014/main" id="{5B576C1B-0637-459A-AAD5-125D2B5C29C9}"/>
              </a:ext>
            </a:extLst>
          </p:cNvPr>
          <p:cNvSpPr txBox="1"/>
          <p:nvPr/>
        </p:nvSpPr>
        <p:spPr>
          <a:xfrm>
            <a:off x="4623409" y="6154244"/>
            <a:ext cx="1842532" cy="338554"/>
          </a:xfrm>
          <a:prstGeom prst="rect">
            <a:avLst/>
          </a:prstGeom>
          <a:noFill/>
        </p:spPr>
        <p:txBody>
          <a:bodyPr wrap="square" rtlCol="0">
            <a:spAutoFit/>
          </a:bodyPr>
          <a:lstStyle/>
          <a:p>
            <a:r>
              <a:rPr lang="zh-CN" altLang="en-US" sz="1600" dirty="0"/>
              <a:t>“光纤之父”高锟</a:t>
            </a:r>
          </a:p>
        </p:txBody>
      </p:sp>
      <p:sp>
        <p:nvSpPr>
          <p:cNvPr id="13" name="Slide Number Placeholder 1">
            <a:extLst>
              <a:ext uri="{FF2B5EF4-FFF2-40B4-BE49-F238E27FC236}">
                <a16:creationId xmlns:a16="http://schemas.microsoft.com/office/drawing/2014/main" id="{8F24D872-2F7F-4695-961F-7BF36C475A0A}"/>
              </a:ext>
            </a:extLst>
          </p:cNvPr>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10</a:t>
            </a:fld>
            <a:endParaRPr lang="en-US" altLang="zh-CN"/>
          </a:p>
        </p:txBody>
      </p:sp>
    </p:spTree>
    <p:extLst>
      <p:ext uri="{BB962C8B-B14F-4D97-AF65-F5344CB8AC3E}">
        <p14:creationId xmlns:p14="http://schemas.microsoft.com/office/powerpoint/2010/main" val="127720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54292C35-30E0-4420-8ACD-4757A6EEC6EE}"/>
              </a:ext>
            </a:extLst>
          </p:cNvPr>
          <p:cNvSpPr>
            <a:spLocks noGrp="1" noChangeArrowheads="1"/>
          </p:cNvSpPr>
          <p:nvPr>
            <p:ph type="title"/>
          </p:nvPr>
        </p:nvSpPr>
        <p:spPr>
          <a:xfrm>
            <a:off x="1544371" y="44637"/>
            <a:ext cx="815165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按网络传输介质分类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2054687" y="1239901"/>
            <a:ext cx="4638040" cy="4635774"/>
          </a:xfrm>
        </p:spPr>
        <p:txBody>
          <a:bodyPr/>
          <a:lstStyle/>
          <a:p>
            <a:pPr>
              <a:lnSpc>
                <a:spcPct val="80000"/>
              </a:lnSpc>
              <a:spcAft>
                <a:spcPts val="1800"/>
              </a:spcAft>
            </a:pPr>
            <a:r>
              <a:rPr lang="zh-CN" altLang="en-US" sz="2800" b="1" dirty="0">
                <a:latin typeface="Arial" panose="020B0604020202020204" pitchFamily="34" charset="0"/>
              </a:rPr>
              <a:t>无线网络</a:t>
            </a:r>
            <a:endParaRPr lang="en-US" altLang="zh-CN" sz="2800" b="1" dirty="0">
              <a:latin typeface="Arial" panose="020B0604020202020204" pitchFamily="34" charset="0"/>
            </a:endParaRPr>
          </a:p>
          <a:p>
            <a:pPr marL="457189" lvl="3" indent="0">
              <a:lnSpc>
                <a:spcPts val="3000"/>
              </a:lnSpc>
              <a:spcBef>
                <a:spcPts val="800"/>
              </a:spcBef>
              <a:buClr>
                <a:schemeClr val="hlink"/>
              </a:buClr>
              <a:buNone/>
            </a:pPr>
            <a:r>
              <a:rPr lang="zh-CN" altLang="zh-CN" sz="2200" dirty="0"/>
              <a:t>无线传输介质有：</a:t>
            </a:r>
            <a:r>
              <a:rPr lang="zh-CN" altLang="zh-CN" b="1" dirty="0"/>
              <a:t>无线电短波、微波、红外线、激光</a:t>
            </a:r>
            <a:r>
              <a:rPr lang="zh-CN" altLang="en-US" b="1" dirty="0"/>
              <a:t>、</a:t>
            </a:r>
            <a:r>
              <a:rPr lang="zh-CN" altLang="zh-CN" b="1" dirty="0"/>
              <a:t>卫星通信</a:t>
            </a:r>
            <a:r>
              <a:rPr lang="zh-CN" altLang="zh-CN" sz="2200" dirty="0"/>
              <a:t>等</a:t>
            </a:r>
            <a:r>
              <a:rPr lang="zh-CN" altLang="en-US" sz="2200" dirty="0"/>
              <a:t>。</a:t>
            </a:r>
            <a:endParaRPr lang="en-US" altLang="zh-CN" sz="2200" dirty="0"/>
          </a:p>
          <a:p>
            <a:pPr marL="457189" lvl="3" indent="0">
              <a:lnSpc>
                <a:spcPts val="3000"/>
              </a:lnSpc>
              <a:spcBef>
                <a:spcPts val="2400"/>
              </a:spcBef>
              <a:buClr>
                <a:schemeClr val="hlink"/>
              </a:buClr>
              <a:buNone/>
            </a:pPr>
            <a:r>
              <a:rPr lang="zh-CN" altLang="zh-CN" sz="2200" dirty="0"/>
              <a:t>不同频率的电磁波可以分为无线电波、微波、红外线、可见光、紫外线、</a:t>
            </a:r>
            <a:r>
              <a:rPr lang="en-US" altLang="zh-CN" sz="2200" dirty="0"/>
              <a:t>X</a:t>
            </a:r>
            <a:r>
              <a:rPr lang="zh-CN" altLang="zh-CN" sz="2200" dirty="0"/>
              <a:t>射线、</a:t>
            </a:r>
            <a:r>
              <a:rPr lang="en-US" altLang="zh-CN" sz="2200" dirty="0"/>
              <a:t>Ƴ</a:t>
            </a:r>
            <a:r>
              <a:rPr lang="zh-CN" altLang="zh-CN" sz="2200" dirty="0"/>
              <a:t>射线。现在人们已经利用了无线电、微波、红外线等多个波段进行通信</a:t>
            </a:r>
            <a:r>
              <a:rPr lang="zh-CN" altLang="en-US" sz="2200" dirty="0"/>
              <a:t>。</a:t>
            </a:r>
            <a:endParaRPr lang="zh-CN" altLang="zh-CN" sz="2200" dirty="0"/>
          </a:p>
        </p:txBody>
      </p:sp>
      <p:sp>
        <p:nvSpPr>
          <p:cNvPr id="2" name="Slide Number Placeholder 1"/>
          <p:cNvSpPr>
            <a:spLocks noGrp="1"/>
          </p:cNvSpPr>
          <p:nvPr>
            <p:ph type="sldNum" sz="quarter" idx="12"/>
          </p:nvPr>
        </p:nvSpPr>
        <p:spPr>
          <a:xfrm>
            <a:off x="9202023" y="6347038"/>
            <a:ext cx="2844800" cy="320675"/>
          </a:xfrm>
        </p:spPr>
        <p:txBody>
          <a:bodyPr/>
          <a:lstStyle/>
          <a:p>
            <a:fld id="{9CA331A9-1DD5-4C34-BAC9-1026D4AF2589}" type="slidenum">
              <a:rPr lang="en-US" altLang="zh-CN" smtClean="0"/>
              <a:pPr/>
              <a:t>11</a:t>
            </a:fld>
            <a:endParaRPr lang="en-US" altLang="zh-CN"/>
          </a:p>
        </p:txBody>
      </p:sp>
      <p:pic>
        <p:nvPicPr>
          <p:cNvPr id="2050" name="Picture 2">
            <a:extLst>
              <a:ext uri="{FF2B5EF4-FFF2-40B4-BE49-F238E27FC236}">
                <a16:creationId xmlns:a16="http://schemas.microsoft.com/office/drawing/2014/main" id="{7A335DFF-B84D-43E7-B4BD-C5749DACBEF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31935" y="1132982"/>
            <a:ext cx="3943671" cy="290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1B78C41A-CCFA-46BC-AD27-4490842D6CEB}"/>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7" r="6256"/>
          <a:stretch>
            <a:fillRect/>
          </a:stretch>
        </p:blipFill>
        <p:spPr bwMode="auto">
          <a:xfrm>
            <a:off x="7031935" y="4709457"/>
            <a:ext cx="1317415" cy="158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图片 26">
            <a:extLst>
              <a:ext uri="{FF2B5EF4-FFF2-40B4-BE49-F238E27FC236}">
                <a16:creationId xmlns:a16="http://schemas.microsoft.com/office/drawing/2014/main" id="{2050A69B-230A-4923-B77C-6522361D24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0336" y="4786958"/>
            <a:ext cx="1504087" cy="136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a:extLst>
              <a:ext uri="{FF2B5EF4-FFF2-40B4-BE49-F238E27FC236}">
                <a16:creationId xmlns:a16="http://schemas.microsoft.com/office/drawing/2014/main" id="{EBE812E2-523B-4477-BC84-A1A41900600F}"/>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003348">
            <a:off x="8273549" y="4357350"/>
            <a:ext cx="922587" cy="859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376331A2-D9C4-420C-A51B-1EDD5EFDBE1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555466" y="4275365"/>
            <a:ext cx="1796118" cy="2232011"/>
          </a:xfrm>
          <a:prstGeom prst="rect">
            <a:avLst/>
          </a:prstGeom>
        </p:spPr>
      </p:pic>
      <p:sp>
        <p:nvSpPr>
          <p:cNvPr id="6" name="文本框 5">
            <a:extLst>
              <a:ext uri="{FF2B5EF4-FFF2-40B4-BE49-F238E27FC236}">
                <a16:creationId xmlns:a16="http://schemas.microsoft.com/office/drawing/2014/main" id="{5D6D2807-BFBA-4B5C-8ADB-8076D9C9CD5D}"/>
              </a:ext>
            </a:extLst>
          </p:cNvPr>
          <p:cNvSpPr txBox="1"/>
          <p:nvPr/>
        </p:nvSpPr>
        <p:spPr>
          <a:xfrm>
            <a:off x="191344" y="6507377"/>
            <a:ext cx="3399501" cy="615553"/>
          </a:xfrm>
          <a:prstGeom prst="rect">
            <a:avLst/>
          </a:prstGeom>
          <a:noFill/>
        </p:spPr>
        <p:txBody>
          <a:bodyPr wrap="square" rtlCol="0">
            <a:spAutoFit/>
          </a:bodyPr>
          <a:lstStyle/>
          <a:p>
            <a:r>
              <a:rPr lang="en-US" altLang="zh-CN" sz="1600" dirty="0"/>
              <a:t>Heinrich Rudolf Hertz,</a:t>
            </a:r>
            <a:r>
              <a:rPr lang="zh-CN" altLang="en-US" sz="1600" dirty="0"/>
              <a:t>德国</a:t>
            </a:r>
            <a:endParaRPr lang="en-US" altLang="zh-CN" sz="1600" dirty="0">
              <a:ea typeface="宋体" panose="02010600030101010101" pitchFamily="2" charset="-122"/>
            </a:endParaRPr>
          </a:p>
          <a:p>
            <a:endParaRPr lang="zh-CN" altLang="en-US" dirty="0"/>
          </a:p>
        </p:txBody>
      </p:sp>
    </p:spTree>
    <p:extLst>
      <p:ext uri="{BB962C8B-B14F-4D97-AF65-F5344CB8AC3E}">
        <p14:creationId xmlns:p14="http://schemas.microsoft.com/office/powerpoint/2010/main" val="2119477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19EF1FAB-F45C-4C45-B352-7B3ECEED6040}"/>
              </a:ext>
            </a:extLst>
          </p:cNvPr>
          <p:cNvSpPr>
            <a:spLocks noGrp="1" noChangeArrowheads="1"/>
          </p:cNvSpPr>
          <p:nvPr>
            <p:ph type="title"/>
          </p:nvPr>
        </p:nvSpPr>
        <p:spPr>
          <a:xfrm>
            <a:off x="1544371" y="44637"/>
            <a:ext cx="815165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按网络拓扑结构分类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1403545" y="1318082"/>
            <a:ext cx="9073008" cy="5386669"/>
          </a:xfrm>
        </p:spPr>
        <p:txBody>
          <a:bodyPr/>
          <a:lstStyle/>
          <a:p>
            <a:pPr>
              <a:lnSpc>
                <a:spcPct val="80000"/>
              </a:lnSpc>
              <a:spcAft>
                <a:spcPts val="1800"/>
              </a:spcAft>
            </a:pPr>
            <a:r>
              <a:rPr lang="zh-CN" altLang="zh-CN" sz="2800" b="1" dirty="0">
                <a:latin typeface="Arial" panose="020B0604020202020204" pitchFamily="34" charset="0"/>
              </a:rPr>
              <a:t>网络拓扑结构</a:t>
            </a:r>
            <a:r>
              <a:rPr lang="zh-CN" altLang="zh-CN" sz="2800" dirty="0">
                <a:latin typeface="Arial" panose="020B0604020202020204" pitchFamily="34" charset="0"/>
              </a:rPr>
              <a:t>是指用传输介质互联各种设备的物理布局</a:t>
            </a:r>
            <a:endParaRPr lang="en-US" altLang="zh-CN" sz="2800" dirty="0">
              <a:latin typeface="Arial" panose="020B0604020202020204" pitchFamily="34" charset="0"/>
            </a:endParaRPr>
          </a:p>
          <a:p>
            <a:pPr marL="457189" lvl="3" indent="0">
              <a:lnSpc>
                <a:spcPts val="3000"/>
              </a:lnSpc>
              <a:buClr>
                <a:schemeClr val="hlink"/>
              </a:buClr>
              <a:buNone/>
            </a:pPr>
            <a:br>
              <a:rPr lang="en-US" altLang="zh-CN" sz="1700" dirty="0">
                <a:ea typeface="宋体" panose="02010600030101010101" pitchFamily="2" charset="-122"/>
              </a:rPr>
            </a:br>
            <a:endParaRPr lang="en-US" altLang="zh-CN" sz="1700" dirty="0">
              <a:ea typeface="宋体" panose="02010600030101010101" pitchFamily="2" charset="-122"/>
            </a:endParaRPr>
          </a:p>
          <a:p>
            <a:pPr marL="457189" lvl="1" indent="0">
              <a:lnSpc>
                <a:spcPct val="80000"/>
              </a:lnSpc>
              <a:buNone/>
            </a:pPr>
            <a:endParaRPr lang="en-US" altLang="zh-CN" sz="2900" dirty="0">
              <a:ea typeface="宋体" panose="02010600030101010101" pitchFamily="2" charset="-122"/>
            </a:endParaRPr>
          </a:p>
        </p:txBody>
      </p:sp>
      <p:pic>
        <p:nvPicPr>
          <p:cNvPr id="3074" name="Picture 2">
            <a:extLst>
              <a:ext uri="{FF2B5EF4-FFF2-40B4-BE49-F238E27FC236}">
                <a16:creationId xmlns:a16="http://schemas.microsoft.com/office/drawing/2014/main" id="{A7CE3E33-3D5F-436E-9ECD-F9B01DBA9B3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5447" y="1929538"/>
            <a:ext cx="8495369" cy="416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1">
            <a:extLst>
              <a:ext uri="{FF2B5EF4-FFF2-40B4-BE49-F238E27FC236}">
                <a16:creationId xmlns:a16="http://schemas.microsoft.com/office/drawing/2014/main" id="{2D121908-124D-42F8-9A28-DC11B3B7209B}"/>
              </a:ext>
            </a:extLst>
          </p:cNvPr>
          <p:cNvSpPr txBox="1">
            <a:spLocks/>
          </p:cNvSpPr>
          <p:nvPr/>
        </p:nvSpPr>
        <p:spPr bwMode="auto">
          <a:xfrm>
            <a:off x="9202023" y="634703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1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9CA331A9-1DD5-4C34-BAC9-1026D4AF2589}" type="slidenum">
              <a:rPr lang="en-US" altLang="zh-CN" smtClean="0"/>
              <a:pPr/>
              <a:t>12</a:t>
            </a:fld>
            <a:endParaRPr lang="en-US" altLang="zh-CN"/>
          </a:p>
        </p:txBody>
      </p:sp>
    </p:spTree>
    <p:extLst>
      <p:ext uri="{BB962C8B-B14F-4D97-AF65-F5344CB8AC3E}">
        <p14:creationId xmlns:p14="http://schemas.microsoft.com/office/powerpoint/2010/main" val="3259162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19EF1FAB-F45C-4C45-B352-7B3ECEED6040}"/>
              </a:ext>
            </a:extLst>
          </p:cNvPr>
          <p:cNvSpPr>
            <a:spLocks noGrp="1" noChangeArrowheads="1"/>
          </p:cNvSpPr>
          <p:nvPr>
            <p:ph type="title"/>
          </p:nvPr>
        </p:nvSpPr>
        <p:spPr>
          <a:xfrm>
            <a:off x="2207568" y="44637"/>
            <a:ext cx="7850832" cy="563563"/>
          </a:xfrm>
        </p:spPr>
        <p:txBody>
          <a:bodyPr>
            <a:normAutofit fontScale="90000"/>
          </a:bodyPr>
          <a:lstStyle/>
          <a:p>
            <a:r>
              <a:rPr lang="zh-CN" altLang="zh-CN" dirty="0"/>
              <a:t>网络的分类</a:t>
            </a:r>
            <a:r>
              <a:rPr lang="en-US" altLang="zh-CN" dirty="0"/>
              <a:t>——</a:t>
            </a:r>
            <a:r>
              <a:rPr kumimoji="1" lang="zh-CN" altLang="zh-CN" dirty="0">
                <a:latin typeface="Times New Roman" panose="02020603050405020304" pitchFamily="18" charset="0"/>
              </a:rPr>
              <a:t>按服务模式分类</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sz="half" idx="1"/>
          </p:nvPr>
        </p:nvSpPr>
        <p:spPr>
          <a:xfrm>
            <a:off x="1055440" y="1232147"/>
            <a:ext cx="5256584" cy="5153645"/>
          </a:xfrm>
          <a:solidFill>
            <a:schemeClr val="accent3"/>
          </a:solidFill>
        </p:spPr>
        <p:txBody>
          <a:bodyPr/>
          <a:lstStyle/>
          <a:p>
            <a:pPr marL="0" indent="0">
              <a:lnSpc>
                <a:spcPts val="3500"/>
              </a:lnSpc>
              <a:spcBef>
                <a:spcPts val="0"/>
              </a:spcBef>
              <a:spcAft>
                <a:spcPts val="0"/>
              </a:spcAft>
              <a:buNone/>
            </a:pPr>
            <a:r>
              <a:rPr lang="en-US" altLang="zh-CN" sz="2800" dirty="0"/>
              <a:t> </a:t>
            </a:r>
            <a:r>
              <a:rPr lang="zh-CN" altLang="zh-CN" sz="2800" b="1" dirty="0">
                <a:latin typeface="Arial" panose="020B0604020202020204" pitchFamily="34" charset="0"/>
              </a:rPr>
              <a:t>客户机</a:t>
            </a:r>
            <a:r>
              <a:rPr lang="en-US" altLang="zh-CN" sz="2800" b="1" dirty="0">
                <a:latin typeface="Arial" panose="020B0604020202020204" pitchFamily="34" charset="0"/>
              </a:rPr>
              <a:t>/</a:t>
            </a:r>
            <a:r>
              <a:rPr lang="zh-CN" altLang="zh-CN" sz="2800" b="1" dirty="0">
                <a:latin typeface="Arial" panose="020B0604020202020204" pitchFamily="34" charset="0"/>
              </a:rPr>
              <a:t>服务器</a:t>
            </a:r>
            <a:r>
              <a:rPr lang="en-US" altLang="zh-CN" sz="2400" dirty="0"/>
              <a:t>(Client-Server, </a:t>
            </a:r>
            <a:r>
              <a:rPr lang="en-US" altLang="zh-CN" sz="2400" b="1" dirty="0"/>
              <a:t>C/S</a:t>
            </a:r>
            <a:r>
              <a:rPr lang="en-US" altLang="zh-CN" sz="2400" dirty="0"/>
              <a:t>)</a:t>
            </a:r>
            <a:r>
              <a:rPr lang="zh-CN" altLang="zh-CN" sz="2400" dirty="0"/>
              <a:t>网络模式</a:t>
            </a:r>
            <a:endParaRPr lang="en-US" altLang="zh-CN" sz="2400" dirty="0"/>
          </a:p>
          <a:p>
            <a:pPr marL="0" indent="0">
              <a:lnSpc>
                <a:spcPct val="150000"/>
              </a:lnSpc>
              <a:spcBef>
                <a:spcPts val="0"/>
              </a:spcBef>
              <a:spcAft>
                <a:spcPts val="0"/>
              </a:spcAft>
              <a:buNone/>
            </a:pPr>
            <a:r>
              <a:rPr lang="en-US" altLang="zh-CN" sz="2000" dirty="0">
                <a:latin typeface="Arial" charset="0"/>
                <a:ea typeface="宋体" pitchFamily="2" charset="-122"/>
              </a:rPr>
              <a:t>       </a:t>
            </a:r>
            <a:r>
              <a:rPr lang="zh-CN" altLang="zh-CN" sz="2000" dirty="0"/>
              <a:t>服务器处于中心位置，</a:t>
            </a:r>
            <a:r>
              <a:rPr lang="zh-CN" altLang="en-US" sz="2000" dirty="0"/>
              <a:t>由</a:t>
            </a:r>
            <a:r>
              <a:rPr lang="zh-CN" altLang="zh-CN" sz="2000" dirty="0"/>
              <a:t>高性能计算机或专用设备来协调和提供服务给网络中的节点</a:t>
            </a:r>
            <a:endParaRPr lang="en-US" altLang="zh-CN" sz="2000" dirty="0"/>
          </a:p>
          <a:p>
            <a:pPr marL="457189" lvl="1" indent="0">
              <a:lnSpc>
                <a:spcPct val="80000"/>
              </a:lnSpc>
              <a:buNone/>
            </a:pPr>
            <a:endParaRPr lang="en-US" altLang="zh-CN" sz="2900" dirty="0">
              <a:ea typeface="宋体" panose="02010600030101010101" pitchFamily="2" charset="-122"/>
            </a:endParaRPr>
          </a:p>
        </p:txBody>
      </p:sp>
      <p:sp>
        <p:nvSpPr>
          <p:cNvPr id="5" name="内容占位符 4">
            <a:extLst>
              <a:ext uri="{FF2B5EF4-FFF2-40B4-BE49-F238E27FC236}">
                <a16:creationId xmlns:a16="http://schemas.microsoft.com/office/drawing/2014/main" id="{4D4C0B56-51C0-40D6-9088-A5BE320DC4A6}"/>
              </a:ext>
            </a:extLst>
          </p:cNvPr>
          <p:cNvSpPr>
            <a:spLocks noGrp="1"/>
          </p:cNvSpPr>
          <p:nvPr>
            <p:ph sz="half" idx="2"/>
          </p:nvPr>
        </p:nvSpPr>
        <p:spPr>
          <a:xfrm>
            <a:off x="6528056" y="1232147"/>
            <a:ext cx="4824528" cy="5153645"/>
          </a:xfrm>
          <a:solidFill>
            <a:schemeClr val="accent3"/>
          </a:solidFill>
        </p:spPr>
        <p:txBody>
          <a:bodyPr/>
          <a:lstStyle/>
          <a:p>
            <a:pPr marL="0" indent="0">
              <a:lnSpc>
                <a:spcPts val="3500"/>
              </a:lnSpc>
              <a:spcBef>
                <a:spcPts val="0"/>
              </a:spcBef>
              <a:buNone/>
            </a:pPr>
            <a:r>
              <a:rPr lang="en-US" altLang="zh-CN" sz="2600" dirty="0"/>
              <a:t> </a:t>
            </a:r>
            <a:r>
              <a:rPr lang="zh-CN" altLang="zh-CN" sz="2800" b="1" dirty="0">
                <a:latin typeface="Arial" panose="020B0604020202020204" pitchFamily="34" charset="0"/>
              </a:rPr>
              <a:t>对等式</a:t>
            </a:r>
            <a:r>
              <a:rPr lang="zh-CN" altLang="en-US" sz="2600" dirty="0"/>
              <a:t>，</a:t>
            </a:r>
            <a:r>
              <a:rPr lang="zh-CN" altLang="zh-CN" sz="2400" dirty="0"/>
              <a:t>又称点对点</a:t>
            </a:r>
            <a:r>
              <a:rPr lang="zh-CN" altLang="en-US" sz="2400" dirty="0"/>
              <a:t> </a:t>
            </a:r>
            <a:r>
              <a:rPr lang="en-US" altLang="zh-CN" sz="2400" dirty="0"/>
              <a:t>(peer-to-peer,</a:t>
            </a:r>
            <a:r>
              <a:rPr lang="zh-CN" altLang="en-US" sz="2400" dirty="0"/>
              <a:t> </a:t>
            </a:r>
            <a:r>
              <a:rPr lang="en-US" altLang="zh-CN" sz="2400" b="1" dirty="0"/>
              <a:t>P2P</a:t>
            </a:r>
            <a:r>
              <a:rPr lang="en-US" altLang="zh-CN" sz="2400" dirty="0"/>
              <a:t>)</a:t>
            </a:r>
            <a:r>
              <a:rPr lang="zh-CN" altLang="zh-CN" sz="2400" dirty="0"/>
              <a:t>网络模式</a:t>
            </a:r>
            <a:endParaRPr lang="en-US" altLang="zh-CN" sz="2400" dirty="0"/>
          </a:p>
          <a:p>
            <a:pPr marL="0" indent="0">
              <a:lnSpc>
                <a:spcPct val="150000"/>
              </a:lnSpc>
              <a:spcBef>
                <a:spcPts val="0"/>
              </a:spcBef>
              <a:spcAft>
                <a:spcPts val="0"/>
              </a:spcAft>
              <a:buNone/>
            </a:pPr>
            <a:r>
              <a:rPr lang="en-US" altLang="zh-CN" sz="2200" dirty="0">
                <a:latin typeface="Arial" charset="0"/>
                <a:ea typeface="宋体" pitchFamily="2" charset="-122"/>
              </a:rPr>
              <a:t>       </a:t>
            </a:r>
            <a:r>
              <a:rPr lang="zh-CN" altLang="zh-CN" sz="2000" dirty="0"/>
              <a:t>无中心服务器，所有客户端都能提供资源</a:t>
            </a:r>
            <a:r>
              <a:rPr lang="zh-CN" altLang="en-US" sz="2000" dirty="0"/>
              <a:t>，</a:t>
            </a:r>
            <a:r>
              <a:rPr lang="zh-CN" altLang="zh-CN" sz="2000" dirty="0"/>
              <a:t>每个节点既是客户机也是服务器</a:t>
            </a:r>
            <a:endParaRPr lang="en-US" altLang="zh-CN" sz="2000" dirty="0"/>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13</a:t>
            </a:fld>
            <a:endParaRPr lang="en-US" altLang="zh-CN"/>
          </a:p>
        </p:txBody>
      </p:sp>
      <p:sp>
        <p:nvSpPr>
          <p:cNvPr id="4" name="文本框 3">
            <a:extLst>
              <a:ext uri="{FF2B5EF4-FFF2-40B4-BE49-F238E27FC236}">
                <a16:creationId xmlns:a16="http://schemas.microsoft.com/office/drawing/2014/main" id="{5DEF480D-513A-463B-8BB2-E090F71ACE3C}"/>
              </a:ext>
            </a:extLst>
          </p:cNvPr>
          <p:cNvSpPr txBox="1"/>
          <p:nvPr/>
        </p:nvSpPr>
        <p:spPr>
          <a:xfrm>
            <a:off x="3036037" y="6007496"/>
            <a:ext cx="1296144" cy="369332"/>
          </a:xfrm>
          <a:prstGeom prst="rect">
            <a:avLst/>
          </a:prstGeom>
          <a:noFill/>
        </p:spPr>
        <p:txBody>
          <a:bodyPr wrap="square" rtlCol="0">
            <a:spAutoFit/>
          </a:bodyPr>
          <a:lstStyle/>
          <a:p>
            <a:r>
              <a:rPr lang="en-US" altLang="zh-CN" dirty="0"/>
              <a:t>C/S</a:t>
            </a:r>
            <a:r>
              <a:rPr kumimoji="1" lang="zh-CN" altLang="zh-CN" dirty="0">
                <a:latin typeface="Times New Roman" panose="02020603050405020304" pitchFamily="18" charset="0"/>
              </a:rPr>
              <a:t>模式</a:t>
            </a:r>
            <a:endParaRPr lang="zh-CN" altLang="en-US" dirty="0"/>
          </a:p>
        </p:txBody>
      </p:sp>
      <p:sp>
        <p:nvSpPr>
          <p:cNvPr id="9" name="文本框 8">
            <a:extLst>
              <a:ext uri="{FF2B5EF4-FFF2-40B4-BE49-F238E27FC236}">
                <a16:creationId xmlns:a16="http://schemas.microsoft.com/office/drawing/2014/main" id="{9158E10D-36DD-4953-BA9F-25CD5AC6AFB7}"/>
              </a:ext>
            </a:extLst>
          </p:cNvPr>
          <p:cNvSpPr txBox="1"/>
          <p:nvPr/>
        </p:nvSpPr>
        <p:spPr>
          <a:xfrm>
            <a:off x="8472264" y="6007496"/>
            <a:ext cx="1296144" cy="369332"/>
          </a:xfrm>
          <a:prstGeom prst="rect">
            <a:avLst/>
          </a:prstGeom>
          <a:noFill/>
        </p:spPr>
        <p:txBody>
          <a:bodyPr wrap="square" rtlCol="0">
            <a:spAutoFit/>
          </a:bodyPr>
          <a:lstStyle/>
          <a:p>
            <a:r>
              <a:rPr lang="en-US" altLang="zh-CN" dirty="0"/>
              <a:t>P2P</a:t>
            </a:r>
            <a:r>
              <a:rPr kumimoji="1" lang="zh-CN" altLang="zh-CN" dirty="0">
                <a:latin typeface="Times New Roman" panose="02020603050405020304" pitchFamily="18" charset="0"/>
              </a:rPr>
              <a:t>模式</a:t>
            </a:r>
            <a:endParaRPr lang="zh-CN" altLang="en-US" dirty="0"/>
          </a:p>
        </p:txBody>
      </p:sp>
      <p:pic>
        <p:nvPicPr>
          <p:cNvPr id="8" name="图片 7">
            <a:extLst>
              <a:ext uri="{FF2B5EF4-FFF2-40B4-BE49-F238E27FC236}">
                <a16:creationId xmlns:a16="http://schemas.microsoft.com/office/drawing/2014/main" id="{76AF01A2-3122-4F0F-8BCF-AAA010E0AF4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1220"/>
          <a:stretch/>
        </p:blipFill>
        <p:spPr>
          <a:xfrm>
            <a:off x="2349477" y="3935181"/>
            <a:ext cx="2488818" cy="2269111"/>
          </a:xfrm>
          <a:prstGeom prst="rect">
            <a:avLst/>
          </a:prstGeom>
        </p:spPr>
      </p:pic>
      <p:pic>
        <p:nvPicPr>
          <p:cNvPr id="13" name="图片 12">
            <a:extLst>
              <a:ext uri="{FF2B5EF4-FFF2-40B4-BE49-F238E27FC236}">
                <a16:creationId xmlns:a16="http://schemas.microsoft.com/office/drawing/2014/main" id="{26ACA07C-9B73-40A3-A475-4641FB9050B9}"/>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846"/>
          <a:stretch/>
        </p:blipFill>
        <p:spPr>
          <a:xfrm>
            <a:off x="7581559" y="3916293"/>
            <a:ext cx="2844800" cy="2336319"/>
          </a:xfrm>
          <a:prstGeom prst="rect">
            <a:avLst/>
          </a:prstGeom>
        </p:spPr>
      </p:pic>
    </p:spTree>
    <p:extLst>
      <p:ext uri="{BB962C8B-B14F-4D97-AF65-F5344CB8AC3E}">
        <p14:creationId xmlns:p14="http://schemas.microsoft.com/office/powerpoint/2010/main" val="3984990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13380" y="151533"/>
            <a:ext cx="8151652" cy="563563"/>
          </a:xfrm>
        </p:spPr>
        <p:txBody>
          <a:bodyPr>
            <a:normAutofit fontScale="90000"/>
          </a:bodyPr>
          <a:lstStyle/>
          <a:p>
            <a:r>
              <a:rPr lang="en-US" altLang="zh-CN" dirty="0"/>
              <a:t>7.2  Internet</a:t>
            </a:r>
            <a:r>
              <a:rPr lang="zh-CN" altLang="zh-CN" dirty="0"/>
              <a:t>基础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518012" y="1327388"/>
            <a:ext cx="10402523" cy="5084375"/>
          </a:xfrm>
        </p:spPr>
        <p:txBody>
          <a:bodyPr/>
          <a:lstStyle/>
          <a:p>
            <a:pPr>
              <a:lnSpc>
                <a:spcPct val="80000"/>
              </a:lnSpc>
              <a:spcAft>
                <a:spcPts val="600"/>
              </a:spcAft>
            </a:pPr>
            <a:r>
              <a:rPr lang="en-US" altLang="zh-CN" b="1" dirty="0"/>
              <a:t> </a:t>
            </a:r>
            <a:r>
              <a:rPr lang="zh-CN" altLang="zh-CN" sz="3200" b="1" dirty="0">
                <a:solidFill>
                  <a:schemeClr val="tx1">
                    <a:lumMod val="60000"/>
                    <a:lumOff val="40000"/>
                  </a:schemeClr>
                </a:solidFill>
              </a:rPr>
              <a:t>因特网与互联网</a:t>
            </a:r>
            <a:endParaRPr lang="en-US" altLang="zh-CN" sz="3200" b="1" dirty="0">
              <a:solidFill>
                <a:schemeClr val="tx1">
                  <a:lumMod val="60000"/>
                  <a:lumOff val="40000"/>
                </a:schemeClr>
              </a:solidFill>
            </a:endParaRPr>
          </a:p>
          <a:p>
            <a:pPr>
              <a:lnSpc>
                <a:spcPct val="80000"/>
              </a:lnSpc>
              <a:buFont typeface="Wingdings" panose="05000000000000000000" pitchFamily="2" charset="2"/>
              <a:buChar char="Ø"/>
            </a:pPr>
            <a:r>
              <a:rPr kumimoji="1" lang="zh-CN" altLang="en-US" sz="3200" b="1" dirty="0">
                <a:latin typeface="Times New Roman" panose="02020603050405020304" pitchFamily="18" charset="0"/>
              </a:rPr>
              <a:t> </a:t>
            </a:r>
            <a:r>
              <a:rPr kumimoji="1" lang="zh-CN" altLang="en-US" sz="2800" b="1" dirty="0">
                <a:latin typeface="Times New Roman" panose="02020603050405020304" pitchFamily="18" charset="0"/>
              </a:rPr>
              <a:t>什么是</a:t>
            </a:r>
            <a:r>
              <a:rPr kumimoji="1" lang="zh-CN" altLang="zh-CN" sz="2800" b="1" dirty="0">
                <a:latin typeface="Times New Roman" panose="02020603050405020304" pitchFamily="18" charset="0"/>
              </a:rPr>
              <a:t>互联网</a:t>
            </a:r>
            <a:r>
              <a:rPr kumimoji="1" lang="en-US" altLang="zh-CN" sz="2800" b="1" dirty="0">
                <a:latin typeface="Times New Roman" panose="02020603050405020304" pitchFamily="18" charset="0"/>
              </a:rPr>
              <a:t>__(internet,</a:t>
            </a:r>
            <a:r>
              <a:rPr kumimoji="1" lang="zh-CN" altLang="en-US" sz="2400" b="1" dirty="0">
                <a:latin typeface="Times New Roman" panose="02020603050405020304" pitchFamily="18" charset="0"/>
              </a:rPr>
              <a:t>一个通用名词</a:t>
            </a:r>
            <a:r>
              <a:rPr kumimoji="1" lang="en-US" altLang="zh-CN" sz="2800" b="1" dirty="0">
                <a:latin typeface="Times New Roman" panose="02020603050405020304" pitchFamily="18" charset="0"/>
              </a:rPr>
              <a:t>)</a:t>
            </a:r>
          </a:p>
          <a:p>
            <a:pPr marL="400041" lvl="1" indent="0">
              <a:lnSpc>
                <a:spcPts val="3000"/>
              </a:lnSpc>
              <a:spcAft>
                <a:spcPts val="1800"/>
              </a:spcAft>
              <a:buNone/>
            </a:pPr>
            <a:r>
              <a:rPr lang="zh-CN" altLang="en-US" sz="2200" dirty="0"/>
              <a:t>“</a:t>
            </a:r>
            <a:r>
              <a:rPr lang="zh-CN" altLang="zh-CN" sz="2200" dirty="0"/>
              <a:t>指由若干计算机网络相互连接而成的网络</a:t>
            </a:r>
            <a:r>
              <a:rPr lang="zh-CN" altLang="en-US" sz="2200" dirty="0"/>
              <a:t>” </a:t>
            </a:r>
            <a:r>
              <a:rPr lang="zh-CN" altLang="zh-CN" sz="2200" dirty="0"/>
              <a:t>统称为互联网。</a:t>
            </a:r>
            <a:endParaRPr lang="en-US" altLang="zh-CN" sz="2200" dirty="0"/>
          </a:p>
          <a:p>
            <a:pPr>
              <a:lnSpc>
                <a:spcPct val="80000"/>
              </a:lnSpc>
              <a:buFont typeface="Wingdings" panose="05000000000000000000" pitchFamily="2" charset="2"/>
              <a:buChar char="Ø"/>
            </a:pPr>
            <a:r>
              <a:rPr kumimoji="1" lang="zh-CN" altLang="en-US" sz="3200" b="1" dirty="0">
                <a:latin typeface="Times New Roman" panose="02020603050405020304" pitchFamily="18" charset="0"/>
              </a:rPr>
              <a:t> </a:t>
            </a:r>
            <a:r>
              <a:rPr kumimoji="1" lang="zh-CN" altLang="en-US" sz="2800" b="1" dirty="0">
                <a:latin typeface="Times New Roman" panose="02020603050405020304" pitchFamily="18" charset="0"/>
              </a:rPr>
              <a:t>什么是</a:t>
            </a:r>
            <a:r>
              <a:rPr kumimoji="1" lang="zh-CN" altLang="zh-CN" sz="2800" b="1" dirty="0">
                <a:latin typeface="Times New Roman" panose="02020603050405020304" pitchFamily="18" charset="0"/>
              </a:rPr>
              <a:t>因特网</a:t>
            </a:r>
            <a:r>
              <a:rPr kumimoji="1" lang="en-US" altLang="zh-CN" sz="2800" b="1" dirty="0">
                <a:latin typeface="Times New Roman" panose="02020603050405020304" pitchFamily="18" charset="0"/>
              </a:rPr>
              <a:t>__(Internet,</a:t>
            </a:r>
            <a:r>
              <a:rPr kumimoji="1" lang="zh-CN" altLang="en-US" sz="2400" b="1" dirty="0">
                <a:latin typeface="Times New Roman" panose="02020603050405020304" pitchFamily="18" charset="0"/>
              </a:rPr>
              <a:t>一个专有名词</a:t>
            </a:r>
            <a:r>
              <a:rPr kumimoji="1" lang="en-US" altLang="zh-CN" sz="2800" b="1" dirty="0">
                <a:latin typeface="Times New Roman" panose="02020603050405020304" pitchFamily="18" charset="0"/>
              </a:rPr>
              <a:t>)</a:t>
            </a:r>
          </a:p>
          <a:p>
            <a:pPr marL="457189" lvl="3" indent="0">
              <a:lnSpc>
                <a:spcPct val="150000"/>
              </a:lnSpc>
              <a:spcBef>
                <a:spcPts val="0"/>
              </a:spcBef>
              <a:buClr>
                <a:schemeClr val="hlink"/>
              </a:buClr>
              <a:buNone/>
            </a:pPr>
            <a:r>
              <a:rPr lang="zh-CN" altLang="zh-CN" sz="2200" dirty="0"/>
              <a:t>“目前全球最大的一个电子计算机互联网，是由美国的</a:t>
            </a:r>
            <a:r>
              <a:rPr lang="en-US" altLang="zh-CN" sz="2200" dirty="0"/>
              <a:t>ARPA</a:t>
            </a:r>
            <a:r>
              <a:rPr lang="zh-CN" altLang="zh-CN" sz="2200" dirty="0"/>
              <a:t>网发展演变而来的”</a:t>
            </a:r>
            <a:r>
              <a:rPr lang="zh-CN" altLang="en-US" sz="2200" dirty="0"/>
              <a:t>。</a:t>
            </a:r>
            <a:endParaRPr lang="en-US" altLang="zh-CN" sz="2200" dirty="0"/>
          </a:p>
          <a:p>
            <a:pPr marL="457189" lvl="3" indent="0">
              <a:lnSpc>
                <a:spcPct val="150000"/>
              </a:lnSpc>
              <a:spcBef>
                <a:spcPts val="0"/>
              </a:spcBef>
              <a:buClr>
                <a:schemeClr val="hlink"/>
              </a:buClr>
              <a:buNone/>
            </a:pPr>
            <a:r>
              <a:rPr lang="en-US" altLang="zh-CN" sz="2200" dirty="0"/>
              <a:t>Internet</a:t>
            </a:r>
            <a:r>
              <a:rPr lang="zh-CN" altLang="zh-CN" sz="2200" dirty="0"/>
              <a:t>已经超越了一个网络的含义，可以说</a:t>
            </a:r>
            <a:r>
              <a:rPr lang="en-US" altLang="zh-CN" sz="2200" dirty="0"/>
              <a:t>Internet</a:t>
            </a:r>
            <a:r>
              <a:rPr lang="zh-CN" altLang="zh-CN" sz="2200" dirty="0"/>
              <a:t>既是一个多媒体的通信媒介，又是一个无限的全球信息资源总汇。它已成为一个信息社会的缩影无所不在</a:t>
            </a:r>
            <a:r>
              <a:rPr lang="zh-CN" altLang="en-US" sz="2200" dirty="0"/>
              <a:t>。</a:t>
            </a:r>
            <a:endParaRPr lang="en-US" altLang="zh-CN" sz="22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14</a:t>
            </a:fld>
            <a:endParaRPr lang="en-US" altLang="zh-CN"/>
          </a:p>
        </p:txBody>
      </p:sp>
      <p:pic>
        <p:nvPicPr>
          <p:cNvPr id="5" name="图片 4">
            <a:extLst>
              <a:ext uri="{FF2B5EF4-FFF2-40B4-BE49-F238E27FC236}">
                <a16:creationId xmlns:a16="http://schemas.microsoft.com/office/drawing/2014/main" id="{1893A604-0C72-417C-94BC-8B9EB12A0B5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256076" y="980728"/>
            <a:ext cx="3417911" cy="2252965"/>
          </a:xfrm>
          <a:prstGeom prst="ellipse">
            <a:avLst/>
          </a:prstGeom>
          <a:ln>
            <a:noFill/>
          </a:ln>
          <a:effectLst>
            <a:softEdge rad="112500"/>
          </a:effectLst>
        </p:spPr>
      </p:pic>
    </p:spTree>
    <p:extLst>
      <p:ext uri="{BB962C8B-B14F-4D97-AF65-F5344CB8AC3E}">
        <p14:creationId xmlns:p14="http://schemas.microsoft.com/office/powerpoint/2010/main" val="44667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653B186-39CB-4BED-BF9C-1398209C9F53}"/>
              </a:ext>
            </a:extLst>
          </p:cNvPr>
          <p:cNvPicPr>
            <a:picLocks noChangeAspect="1"/>
          </p:cNvPicPr>
          <p:nvPr/>
        </p:nvPicPr>
        <p:blipFill rotWithShape="1">
          <a:blip r:embed="rId2" cstate="print">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3">
                    <a14:imgEffect>
                      <a14:saturation sat="15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l="24423" t="32176" r="23905" b="34187"/>
          <a:stretch/>
        </p:blipFill>
        <p:spPr>
          <a:xfrm>
            <a:off x="10054150" y="1199471"/>
            <a:ext cx="1130838" cy="621908"/>
          </a:xfrm>
          <a:prstGeom prst="rect">
            <a:avLst/>
          </a:prstGeom>
        </p:spPr>
      </p:pic>
      <p:sp>
        <p:nvSpPr>
          <p:cNvPr id="90114" name="Rectangle 2"/>
          <p:cNvSpPr>
            <a:spLocks noGrp="1" noChangeArrowheads="1"/>
          </p:cNvSpPr>
          <p:nvPr>
            <p:ph type="title"/>
          </p:nvPr>
        </p:nvSpPr>
        <p:spPr>
          <a:xfrm>
            <a:off x="1719256" y="92013"/>
            <a:ext cx="8151652" cy="563563"/>
          </a:xfrm>
        </p:spPr>
        <p:txBody>
          <a:bodyPr>
            <a:normAutofit fontScale="90000"/>
          </a:bodyPr>
          <a:lstStyle/>
          <a:p>
            <a:r>
              <a:rPr lang="en-US" altLang="zh-CN" dirty="0"/>
              <a:t>TCP/IP</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519435" y="1097262"/>
            <a:ext cx="9537005" cy="5084375"/>
          </a:xfrm>
        </p:spPr>
        <p:txBody>
          <a:bodyPr/>
          <a:lstStyle/>
          <a:p>
            <a:pPr>
              <a:lnSpc>
                <a:spcPct val="80000"/>
              </a:lnSpc>
            </a:pPr>
            <a:r>
              <a:rPr lang="zh-CN" altLang="zh-CN" sz="3200" b="1" dirty="0">
                <a:solidFill>
                  <a:schemeClr val="tx1">
                    <a:lumMod val="60000"/>
                    <a:lumOff val="40000"/>
                  </a:schemeClr>
                </a:solidFill>
              </a:rPr>
              <a:t>网络协议</a:t>
            </a:r>
            <a:r>
              <a:rPr lang="zh-CN" altLang="zh-CN" sz="3200" dirty="0"/>
              <a:t>（</a:t>
            </a:r>
            <a:r>
              <a:rPr lang="en-US" altLang="zh-CN" sz="3200" dirty="0"/>
              <a:t>Network Protocol</a:t>
            </a:r>
            <a:r>
              <a:rPr lang="zh-CN" altLang="zh-CN" sz="3200" dirty="0"/>
              <a:t>）</a:t>
            </a:r>
            <a:endParaRPr lang="en-US" altLang="zh-CN" sz="3200" dirty="0"/>
          </a:p>
          <a:p>
            <a:pPr lvl="1" indent="-342900">
              <a:lnSpc>
                <a:spcPct val="80000"/>
              </a:lnSpc>
              <a:spcBef>
                <a:spcPts val="1200"/>
              </a:spcBef>
              <a:spcAft>
                <a:spcPts val="1200"/>
              </a:spcAft>
            </a:pPr>
            <a:r>
              <a:rPr lang="zh-CN" altLang="zh-CN" sz="2400" dirty="0"/>
              <a:t>计算机网络中进行数据交换而建立的规则、标准或约定的集合</a:t>
            </a:r>
            <a:endParaRPr lang="en-US" altLang="zh-CN" sz="2400" dirty="0"/>
          </a:p>
          <a:p>
            <a:r>
              <a:rPr kumimoji="1" lang="zh-CN" altLang="en-US" sz="3200" b="1" dirty="0">
                <a:latin typeface="Times New Roman" panose="02020603050405020304" pitchFamily="18" charset="0"/>
              </a:rPr>
              <a:t> </a:t>
            </a:r>
            <a:r>
              <a:rPr lang="en-US" altLang="zh-CN" sz="3200" b="1" dirty="0">
                <a:solidFill>
                  <a:schemeClr val="tx1">
                    <a:lumMod val="60000"/>
                    <a:lumOff val="40000"/>
                  </a:schemeClr>
                </a:solidFill>
              </a:rPr>
              <a:t>TCP/IP</a:t>
            </a:r>
            <a:r>
              <a:rPr lang="zh-CN" altLang="zh-CN" sz="3200" b="1" dirty="0">
                <a:solidFill>
                  <a:schemeClr val="tx1">
                    <a:lumMod val="60000"/>
                    <a:lumOff val="40000"/>
                  </a:schemeClr>
                </a:solidFill>
              </a:rPr>
              <a:t>协议</a:t>
            </a:r>
            <a:endParaRPr lang="en-US" altLang="zh-CN" sz="3200" b="1" dirty="0">
              <a:solidFill>
                <a:schemeClr val="tx1">
                  <a:lumMod val="60000"/>
                  <a:lumOff val="40000"/>
                </a:schemeClr>
              </a:solidFill>
            </a:endParaRPr>
          </a:p>
          <a:p>
            <a:pPr lvl="1"/>
            <a:r>
              <a:rPr lang="en-US" altLang="zh-CN" sz="2800" dirty="0"/>
              <a:t>TCP/IP</a:t>
            </a:r>
            <a:r>
              <a:rPr lang="zh-CN" altLang="zh-CN" sz="2800" dirty="0"/>
              <a:t>是</a:t>
            </a:r>
            <a:r>
              <a:rPr lang="en-US" altLang="zh-CN" sz="2800" dirty="0"/>
              <a:t>Internet</a:t>
            </a:r>
            <a:r>
              <a:rPr lang="zh-CN" altLang="zh-CN" sz="2800" dirty="0"/>
              <a:t>最基本的协议</a:t>
            </a:r>
            <a:endParaRPr lang="en-US" altLang="zh-CN" sz="2800" dirty="0"/>
          </a:p>
          <a:p>
            <a:pPr marL="0" indent="0">
              <a:lnSpc>
                <a:spcPts val="3500"/>
              </a:lnSpc>
              <a:spcBef>
                <a:spcPts val="600"/>
              </a:spcBef>
              <a:spcAft>
                <a:spcPts val="600"/>
              </a:spcAft>
              <a:buNone/>
            </a:pPr>
            <a:r>
              <a:rPr lang="en-US" altLang="zh-CN" sz="2400" dirty="0">
                <a:latin typeface="Arial" panose="020B0604020202020204" pitchFamily="34" charset="0"/>
              </a:rPr>
              <a:t>TCP/IP</a:t>
            </a:r>
            <a:r>
              <a:rPr lang="zh-CN" altLang="zh-CN" sz="2400" dirty="0">
                <a:latin typeface="Arial" panose="020B0604020202020204" pitchFamily="34" charset="0"/>
              </a:rPr>
              <a:t>不仅指</a:t>
            </a:r>
            <a:r>
              <a:rPr lang="en-US" altLang="zh-CN" sz="2400" dirty="0">
                <a:latin typeface="Arial" panose="020B0604020202020204" pitchFamily="34" charset="0"/>
              </a:rPr>
              <a:t>TCP</a:t>
            </a:r>
            <a:r>
              <a:rPr lang="zh-CN" altLang="zh-CN" sz="2400" dirty="0">
                <a:latin typeface="Arial" panose="020B0604020202020204" pitchFamily="34" charset="0"/>
              </a:rPr>
              <a:t>和</a:t>
            </a:r>
            <a:r>
              <a:rPr lang="en-US" altLang="zh-CN" sz="2400" dirty="0">
                <a:latin typeface="Arial" panose="020B0604020202020204" pitchFamily="34" charset="0"/>
              </a:rPr>
              <a:t>IP</a:t>
            </a:r>
            <a:r>
              <a:rPr lang="zh-CN" altLang="zh-CN" sz="2400" dirty="0">
                <a:latin typeface="Arial" panose="020B0604020202020204" pitchFamily="34" charset="0"/>
              </a:rPr>
              <a:t>两个协议，而是由</a:t>
            </a:r>
            <a:r>
              <a:rPr lang="en-US" altLang="zh-CN" sz="2400" dirty="0">
                <a:latin typeface="Arial" panose="020B0604020202020204" pitchFamily="34" charset="0"/>
              </a:rPr>
              <a:t>FTP</a:t>
            </a:r>
            <a:r>
              <a:rPr lang="zh-CN" altLang="zh-CN" sz="2400" dirty="0">
                <a:latin typeface="Arial" panose="020B0604020202020204" pitchFamily="34" charset="0"/>
              </a:rPr>
              <a:t>、</a:t>
            </a:r>
            <a:r>
              <a:rPr lang="en-US" altLang="zh-CN" sz="2400" dirty="0">
                <a:latin typeface="Arial" panose="020B0604020202020204" pitchFamily="34" charset="0"/>
              </a:rPr>
              <a:t>SMTP</a:t>
            </a:r>
            <a:r>
              <a:rPr lang="zh-CN" altLang="zh-CN" sz="2400" dirty="0">
                <a:latin typeface="Arial" panose="020B0604020202020204" pitchFamily="34" charset="0"/>
              </a:rPr>
              <a:t>、</a:t>
            </a:r>
            <a:r>
              <a:rPr lang="en-US" altLang="zh-CN" sz="2400" dirty="0">
                <a:latin typeface="Arial" panose="020B0604020202020204" pitchFamily="34" charset="0"/>
              </a:rPr>
              <a:t>TCP</a:t>
            </a:r>
            <a:r>
              <a:rPr lang="zh-CN" altLang="zh-CN" sz="2400" dirty="0">
                <a:latin typeface="Arial" panose="020B0604020202020204" pitchFamily="34" charset="0"/>
              </a:rPr>
              <a:t>、</a:t>
            </a:r>
            <a:r>
              <a:rPr lang="en-US" altLang="zh-CN" sz="2400" dirty="0">
                <a:latin typeface="Arial" panose="020B0604020202020204" pitchFamily="34" charset="0"/>
              </a:rPr>
              <a:t>UDP</a:t>
            </a:r>
            <a:r>
              <a:rPr lang="zh-CN" altLang="zh-CN" sz="2400" dirty="0">
                <a:latin typeface="Arial" panose="020B0604020202020204" pitchFamily="34" charset="0"/>
              </a:rPr>
              <a:t>、</a:t>
            </a:r>
            <a:r>
              <a:rPr lang="en-US" altLang="zh-CN" sz="2400" dirty="0">
                <a:latin typeface="Arial" panose="020B0604020202020204" pitchFamily="34" charset="0"/>
              </a:rPr>
              <a:t>IP</a:t>
            </a:r>
            <a:r>
              <a:rPr lang="zh-CN" altLang="zh-CN" sz="2400" dirty="0">
                <a:latin typeface="Arial" panose="020B0604020202020204" pitchFamily="34" charset="0"/>
              </a:rPr>
              <a:t>等系列协议构成的协议簇，</a:t>
            </a:r>
            <a:r>
              <a:rPr lang="en-US" altLang="zh-CN" sz="2400" dirty="0">
                <a:latin typeface="Arial" panose="020B0604020202020204" pitchFamily="34" charset="0"/>
              </a:rPr>
              <a:t>TCP</a:t>
            </a:r>
            <a:r>
              <a:rPr lang="zh-CN" altLang="zh-CN" sz="2400" dirty="0">
                <a:latin typeface="Arial" panose="020B0604020202020204" pitchFamily="34" charset="0"/>
              </a:rPr>
              <a:t>和</a:t>
            </a:r>
            <a:r>
              <a:rPr lang="en-US" altLang="zh-CN" sz="2400" dirty="0">
                <a:latin typeface="Arial" panose="020B0604020202020204" pitchFamily="34" charset="0"/>
              </a:rPr>
              <a:t>IP</a:t>
            </a:r>
            <a:r>
              <a:rPr lang="zh-CN" altLang="en-US" sz="2400" dirty="0">
                <a:latin typeface="Arial" panose="020B0604020202020204" pitchFamily="34" charset="0"/>
              </a:rPr>
              <a:t>在</a:t>
            </a:r>
            <a:r>
              <a:rPr lang="zh-CN" altLang="zh-CN" sz="2400" dirty="0">
                <a:latin typeface="Arial" panose="020B0604020202020204" pitchFamily="34" charset="0"/>
              </a:rPr>
              <a:t>协议簇中最具代表性，</a:t>
            </a:r>
            <a:r>
              <a:rPr lang="zh-CN" altLang="en-US" sz="2400" dirty="0">
                <a:latin typeface="Arial" panose="020B0604020202020204" pitchFamily="34" charset="0"/>
              </a:rPr>
              <a:t>故</a:t>
            </a:r>
            <a:r>
              <a:rPr lang="zh-CN" altLang="zh-CN" sz="2400" dirty="0">
                <a:latin typeface="Arial" panose="020B0604020202020204" pitchFamily="34" charset="0"/>
              </a:rPr>
              <a:t>称</a:t>
            </a:r>
            <a:r>
              <a:rPr lang="en-US" altLang="zh-CN" sz="2400" dirty="0">
                <a:latin typeface="Arial" panose="020B0604020202020204" pitchFamily="34" charset="0"/>
              </a:rPr>
              <a:t>TCP/IP</a:t>
            </a:r>
            <a:r>
              <a:rPr lang="zh-CN" altLang="zh-CN" sz="2400" dirty="0">
                <a:latin typeface="Arial" panose="020B0604020202020204" pitchFamily="34" charset="0"/>
              </a:rPr>
              <a:t>协议。</a:t>
            </a:r>
            <a:endParaRPr lang="en-US" altLang="zh-CN" sz="2400" dirty="0">
              <a:latin typeface="Arial" panose="020B0604020202020204" pitchFamily="34" charset="0"/>
            </a:endParaRPr>
          </a:p>
          <a:p>
            <a:pPr marL="0" indent="0">
              <a:lnSpc>
                <a:spcPts val="3500"/>
              </a:lnSpc>
              <a:spcBef>
                <a:spcPts val="0"/>
              </a:spcBef>
              <a:spcAft>
                <a:spcPts val="1200"/>
              </a:spcAft>
              <a:buNone/>
            </a:pPr>
            <a:r>
              <a:rPr lang="en-US" altLang="zh-CN" sz="2400" dirty="0">
                <a:latin typeface="Arial" panose="020B0604020202020204" pitchFamily="34" charset="0"/>
              </a:rPr>
              <a:t>    </a:t>
            </a:r>
            <a:r>
              <a:rPr lang="zh-CN" altLang="zh-CN" sz="2400" dirty="0">
                <a:latin typeface="Arial" panose="020B0604020202020204" pitchFamily="34" charset="0"/>
              </a:rPr>
              <a:t>现在不论是局域网还是广域网，</a:t>
            </a:r>
            <a:r>
              <a:rPr lang="en-US" altLang="zh-CN" sz="2400" dirty="0">
                <a:latin typeface="Arial" panose="020B0604020202020204" pitchFamily="34" charset="0"/>
              </a:rPr>
              <a:t>TCP/IP</a:t>
            </a:r>
            <a:r>
              <a:rPr lang="zh-CN" altLang="en-US" sz="2400" dirty="0">
                <a:latin typeface="Arial" panose="020B0604020202020204" pitchFamily="34" charset="0"/>
              </a:rPr>
              <a:t>已</a:t>
            </a:r>
            <a:r>
              <a:rPr lang="zh-CN" altLang="zh-CN" sz="2400" dirty="0">
                <a:latin typeface="Arial" panose="020B0604020202020204" pitchFamily="34" charset="0"/>
              </a:rPr>
              <a:t>广泛应用于各种网络。</a:t>
            </a:r>
          </a:p>
          <a:p>
            <a:pPr marL="400041" lvl="1" indent="0">
              <a:lnSpc>
                <a:spcPts val="3000"/>
              </a:lnSpc>
              <a:spcAft>
                <a:spcPts val="1800"/>
              </a:spcAft>
              <a:buNone/>
            </a:pP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15</a:t>
            </a:fld>
            <a:endParaRPr lang="en-US" altLang="zh-CN" dirty="0"/>
          </a:p>
        </p:txBody>
      </p:sp>
      <p:pic>
        <p:nvPicPr>
          <p:cNvPr id="17" name="图片 16">
            <a:extLst>
              <a:ext uri="{FF2B5EF4-FFF2-40B4-BE49-F238E27FC236}">
                <a16:creationId xmlns:a16="http://schemas.microsoft.com/office/drawing/2014/main" id="{F6198B63-62FE-4DE4-A829-3445BAAD67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47" y="1923587"/>
            <a:ext cx="2028618" cy="1350299"/>
          </a:xfrm>
          <a:prstGeom prst="rect">
            <a:avLst/>
          </a:prstGeom>
        </p:spPr>
      </p:pic>
    </p:spTree>
    <p:extLst>
      <p:ext uri="{BB962C8B-B14F-4D97-AF65-F5344CB8AC3E}">
        <p14:creationId xmlns:p14="http://schemas.microsoft.com/office/powerpoint/2010/main" val="734463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ltLang="zh-CN" dirty="0"/>
              <a:t>TCP/IP</a:t>
            </a:r>
            <a:r>
              <a:rPr lang="zh-CN" altLang="zh-CN" dirty="0"/>
              <a:t>层次结构</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16</a:t>
            </a:fld>
            <a:endParaRPr lang="en-US" altLang="zh-CN"/>
          </a:p>
        </p:txBody>
      </p:sp>
      <p:grpSp>
        <p:nvGrpSpPr>
          <p:cNvPr id="109598" name="Group 30"/>
          <p:cNvGrpSpPr>
            <a:grpSpLocks/>
          </p:cNvGrpSpPr>
          <p:nvPr/>
        </p:nvGrpSpPr>
        <p:grpSpPr bwMode="auto">
          <a:xfrm>
            <a:off x="1271464" y="2351230"/>
            <a:ext cx="10160537" cy="4160839"/>
            <a:chOff x="12" y="930"/>
            <a:chExt cx="6254" cy="2621"/>
          </a:xfrm>
        </p:grpSpPr>
        <p:sp>
          <p:nvSpPr>
            <p:cNvPr id="109571" name="Line 3"/>
            <p:cNvSpPr>
              <a:spLocks noChangeShapeType="1"/>
            </p:cNvSpPr>
            <p:nvPr/>
          </p:nvSpPr>
          <p:spPr bwMode="gray">
            <a:xfrm flipH="1">
              <a:off x="28" y="3541"/>
              <a:ext cx="1566" cy="1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2" name="Line 4"/>
            <p:cNvSpPr>
              <a:spLocks noChangeShapeType="1"/>
            </p:cNvSpPr>
            <p:nvPr/>
          </p:nvSpPr>
          <p:spPr bwMode="gray">
            <a:xfrm flipH="1" flipV="1">
              <a:off x="30" y="3003"/>
              <a:ext cx="2056" cy="1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3" name="Line 5"/>
            <p:cNvSpPr>
              <a:spLocks noChangeShapeType="1"/>
            </p:cNvSpPr>
            <p:nvPr/>
          </p:nvSpPr>
          <p:spPr bwMode="gray">
            <a:xfrm flipH="1">
              <a:off x="12" y="2490"/>
              <a:ext cx="2650" cy="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4" name="Line 6"/>
            <p:cNvSpPr>
              <a:spLocks noChangeShapeType="1"/>
            </p:cNvSpPr>
            <p:nvPr/>
          </p:nvSpPr>
          <p:spPr bwMode="gray">
            <a:xfrm flipH="1" flipV="1">
              <a:off x="28" y="1938"/>
              <a:ext cx="3146" cy="3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75" name="Line 7"/>
            <p:cNvSpPr>
              <a:spLocks noChangeShapeType="1"/>
            </p:cNvSpPr>
            <p:nvPr/>
          </p:nvSpPr>
          <p:spPr bwMode="gray">
            <a:xfrm flipH="1">
              <a:off x="28" y="1438"/>
              <a:ext cx="3693" cy="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09580" name="Text Box 12"/>
            <p:cNvSpPr txBox="1">
              <a:spLocks noChangeArrowheads="1"/>
            </p:cNvSpPr>
            <p:nvPr/>
          </p:nvSpPr>
          <p:spPr bwMode="gray">
            <a:xfrm>
              <a:off x="14" y="1665"/>
              <a:ext cx="15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TCP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UDP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SCTP</a:t>
              </a:r>
            </a:p>
          </p:txBody>
        </p:sp>
        <p:sp>
          <p:nvSpPr>
            <p:cNvPr id="109581" name="Text Box 13"/>
            <p:cNvSpPr txBox="1">
              <a:spLocks noChangeArrowheads="1"/>
            </p:cNvSpPr>
            <p:nvPr/>
          </p:nvSpPr>
          <p:spPr bwMode="gray">
            <a:xfrm>
              <a:off x="12" y="2186"/>
              <a:ext cx="238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IP(IPv4)</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 IPv6</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ARP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RARP</a:t>
              </a:r>
            </a:p>
          </p:txBody>
        </p:sp>
        <p:sp>
          <p:nvSpPr>
            <p:cNvPr id="109582" name="Text Box 14"/>
            <p:cNvSpPr txBox="1">
              <a:spLocks noChangeArrowheads="1"/>
            </p:cNvSpPr>
            <p:nvPr/>
          </p:nvSpPr>
          <p:spPr bwMode="gray">
            <a:xfrm>
              <a:off x="12" y="2730"/>
              <a:ext cx="230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Ethernet</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Frame</a:t>
              </a:r>
              <a:r>
                <a:rPr lang="zh-CN" altLang="en-US" dirty="0">
                  <a:solidFill>
                    <a:schemeClr val="tx2"/>
                  </a:solidFill>
                  <a:latin typeface="Verdana" panose="020B0604030504040204" pitchFamily="34" charset="0"/>
                  <a:ea typeface="宋体" panose="02010600030101010101" pitchFamily="2" charset="-122"/>
                </a:rPr>
                <a:t>、</a:t>
              </a:r>
              <a:r>
                <a:rPr lang="en-US" altLang="zh-CN" dirty="0" err="1">
                  <a:solidFill>
                    <a:schemeClr val="tx2"/>
                  </a:solidFill>
                  <a:latin typeface="Verdana" panose="020B0604030504040204" pitchFamily="34" charset="0"/>
                  <a:ea typeface="宋体" panose="02010600030101010101" pitchFamily="2" charset="-122"/>
                </a:rPr>
                <a:t>WiFi</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ATM</a:t>
              </a:r>
            </a:p>
          </p:txBody>
        </p:sp>
        <p:sp>
          <p:nvSpPr>
            <p:cNvPr id="109583" name="Text Box 15"/>
            <p:cNvSpPr txBox="1">
              <a:spLocks noChangeArrowheads="1"/>
            </p:cNvSpPr>
            <p:nvPr/>
          </p:nvSpPr>
          <p:spPr bwMode="gray">
            <a:xfrm>
              <a:off x="312" y="3149"/>
              <a:ext cx="1293" cy="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endParaRPr lang="en-US" altLang="zh-CN" dirty="0">
                <a:solidFill>
                  <a:schemeClr val="tx2"/>
                </a:solidFill>
                <a:latin typeface="Verdana" panose="020B0604030504040204" pitchFamily="34" charset="0"/>
                <a:ea typeface="宋体" panose="02010600030101010101" pitchFamily="2" charset="-122"/>
              </a:endParaRPr>
            </a:p>
          </p:txBody>
        </p:sp>
        <p:grpSp>
          <p:nvGrpSpPr>
            <p:cNvPr id="109584" name="Group 16"/>
            <p:cNvGrpSpPr>
              <a:grpSpLocks/>
            </p:cNvGrpSpPr>
            <p:nvPr/>
          </p:nvGrpSpPr>
          <p:grpSpPr bwMode="auto">
            <a:xfrm>
              <a:off x="1633" y="930"/>
              <a:ext cx="4633" cy="2608"/>
              <a:chOff x="1515" y="936"/>
              <a:chExt cx="4633" cy="2608"/>
            </a:xfrm>
          </p:grpSpPr>
          <p:sp>
            <p:nvSpPr>
              <p:cNvPr id="109585" name="Freeform 17"/>
              <p:cNvSpPr>
                <a:spLocks/>
              </p:cNvSpPr>
              <p:nvPr/>
            </p:nvSpPr>
            <p:spPr bwMode="gray">
              <a:xfrm>
                <a:off x="4817" y="1446"/>
                <a:ext cx="363" cy="533"/>
              </a:xfrm>
              <a:custGeom>
                <a:avLst/>
                <a:gdLst>
                  <a:gd name="T0" fmla="*/ 308 w 308"/>
                  <a:gd name="T1" fmla="*/ 120 h 444"/>
                  <a:gd name="T2" fmla="*/ 0 w 308"/>
                  <a:gd name="T3" fmla="*/ 444 h 444"/>
                  <a:gd name="T4" fmla="*/ 0 w 308"/>
                  <a:gd name="T5" fmla="*/ 286 h 444"/>
                  <a:gd name="T6" fmla="*/ 308 w 308"/>
                  <a:gd name="T7" fmla="*/ 0 h 444"/>
                  <a:gd name="T8" fmla="*/ 308 w 308"/>
                  <a:gd name="T9" fmla="*/ 120 h 444"/>
                </a:gdLst>
                <a:ahLst/>
                <a:cxnLst>
                  <a:cxn ang="0">
                    <a:pos x="T0" y="T1"/>
                  </a:cxn>
                  <a:cxn ang="0">
                    <a:pos x="T2" y="T3"/>
                  </a:cxn>
                  <a:cxn ang="0">
                    <a:pos x="T4" y="T5"/>
                  </a:cxn>
                  <a:cxn ang="0">
                    <a:pos x="T6" y="T7"/>
                  </a:cxn>
                  <a:cxn ang="0">
                    <a:pos x="T8" y="T9"/>
                  </a:cxn>
                </a:cxnLst>
                <a:rect l="0" t="0" r="r" b="b"/>
                <a:pathLst>
                  <a:path w="308" h="444">
                    <a:moveTo>
                      <a:pt x="308" y="120"/>
                    </a:moveTo>
                    <a:lnTo>
                      <a:pt x="0" y="444"/>
                    </a:lnTo>
                    <a:lnTo>
                      <a:pt x="0" y="286"/>
                    </a:lnTo>
                    <a:lnTo>
                      <a:pt x="308" y="0"/>
                    </a:lnTo>
                    <a:lnTo>
                      <a:pt x="308" y="120"/>
                    </a:lnTo>
                    <a:close/>
                  </a:path>
                </a:pathLst>
              </a:custGeom>
              <a:gradFill rotWithShape="1">
                <a:gsLst>
                  <a:gs pos="0">
                    <a:schemeClr val="accent2">
                      <a:gamma/>
                      <a:shade val="46275"/>
                      <a:invGamma/>
                    </a:schemeClr>
                  </a:gs>
                  <a:gs pos="50000">
                    <a:schemeClr val="accent2"/>
                  </a:gs>
                  <a:gs pos="100000">
                    <a:schemeClr val="accent2">
                      <a:gamma/>
                      <a:shade val="46275"/>
                      <a:invGamma/>
                    </a:schemeClr>
                  </a:gs>
                </a:gsLst>
                <a:lin ang="2700000" scaled="1"/>
              </a:gra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86" name="Freeform 18"/>
              <p:cNvSpPr>
                <a:spLocks/>
              </p:cNvSpPr>
              <p:nvPr/>
            </p:nvSpPr>
            <p:spPr bwMode="gray">
              <a:xfrm>
                <a:off x="3078" y="1446"/>
                <a:ext cx="2106" cy="341"/>
              </a:xfrm>
              <a:custGeom>
                <a:avLst/>
                <a:gdLst>
                  <a:gd name="T0" fmla="*/ 1478 w 1786"/>
                  <a:gd name="T1" fmla="*/ 284 h 284"/>
                  <a:gd name="T2" fmla="*/ 0 w 1786"/>
                  <a:gd name="T3" fmla="*/ 284 h 284"/>
                  <a:gd name="T4" fmla="*/ 446 w 1786"/>
                  <a:gd name="T5" fmla="*/ 0 h 284"/>
                  <a:gd name="T6" fmla="*/ 1786 w 1786"/>
                  <a:gd name="T7" fmla="*/ 0 h 284"/>
                  <a:gd name="T8" fmla="*/ 1478 w 1786"/>
                  <a:gd name="T9" fmla="*/ 284 h 284"/>
                </a:gdLst>
                <a:ahLst/>
                <a:cxnLst>
                  <a:cxn ang="0">
                    <a:pos x="T0" y="T1"/>
                  </a:cxn>
                  <a:cxn ang="0">
                    <a:pos x="T2" y="T3"/>
                  </a:cxn>
                  <a:cxn ang="0">
                    <a:pos x="T4" y="T5"/>
                  </a:cxn>
                  <a:cxn ang="0">
                    <a:pos x="T6" y="T7"/>
                  </a:cxn>
                  <a:cxn ang="0">
                    <a:pos x="T8" y="T9"/>
                  </a:cxn>
                </a:cxnLst>
                <a:rect l="0" t="0" r="r" b="b"/>
                <a:pathLst>
                  <a:path w="1786" h="284">
                    <a:moveTo>
                      <a:pt x="1478" y="284"/>
                    </a:moveTo>
                    <a:lnTo>
                      <a:pt x="0" y="284"/>
                    </a:lnTo>
                    <a:lnTo>
                      <a:pt x="446" y="0"/>
                    </a:lnTo>
                    <a:lnTo>
                      <a:pt x="1786" y="0"/>
                    </a:lnTo>
                    <a:lnTo>
                      <a:pt x="1478" y="284"/>
                    </a:lnTo>
                    <a:close/>
                  </a:path>
                </a:pathLst>
              </a:custGeom>
              <a:solidFill>
                <a:schemeClr val="accent2"/>
              </a:soli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87" name="Freeform 19"/>
              <p:cNvSpPr>
                <a:spLocks/>
              </p:cNvSpPr>
              <p:nvPr/>
            </p:nvSpPr>
            <p:spPr bwMode="gray">
              <a:xfrm>
                <a:off x="4452" y="1970"/>
                <a:ext cx="363" cy="530"/>
              </a:xfrm>
              <a:custGeom>
                <a:avLst/>
                <a:gdLst>
                  <a:gd name="T0" fmla="*/ 308 w 308"/>
                  <a:gd name="T1" fmla="*/ 120 h 442"/>
                  <a:gd name="T2" fmla="*/ 0 w 308"/>
                  <a:gd name="T3" fmla="*/ 442 h 442"/>
                  <a:gd name="T4" fmla="*/ 0 w 308"/>
                  <a:gd name="T5" fmla="*/ 286 h 442"/>
                  <a:gd name="T6" fmla="*/ 308 w 308"/>
                  <a:gd name="T7" fmla="*/ 0 h 442"/>
                  <a:gd name="T8" fmla="*/ 308 w 308"/>
                  <a:gd name="T9" fmla="*/ 120 h 442"/>
                </a:gdLst>
                <a:ahLst/>
                <a:cxnLst>
                  <a:cxn ang="0">
                    <a:pos x="T0" y="T1"/>
                  </a:cxn>
                  <a:cxn ang="0">
                    <a:pos x="T2" y="T3"/>
                  </a:cxn>
                  <a:cxn ang="0">
                    <a:pos x="T4" y="T5"/>
                  </a:cxn>
                  <a:cxn ang="0">
                    <a:pos x="T6" y="T7"/>
                  </a:cxn>
                  <a:cxn ang="0">
                    <a:pos x="T8" y="T9"/>
                  </a:cxn>
                </a:cxnLst>
                <a:rect l="0" t="0" r="r" b="b"/>
                <a:pathLst>
                  <a:path w="308" h="442">
                    <a:moveTo>
                      <a:pt x="308" y="120"/>
                    </a:moveTo>
                    <a:lnTo>
                      <a:pt x="0" y="442"/>
                    </a:lnTo>
                    <a:lnTo>
                      <a:pt x="0" y="286"/>
                    </a:lnTo>
                    <a:lnTo>
                      <a:pt x="308" y="0"/>
                    </a:lnTo>
                    <a:lnTo>
                      <a:pt x="308" y="120"/>
                    </a:lnTo>
                    <a:close/>
                  </a:path>
                </a:pathLst>
              </a:custGeom>
              <a:gradFill rotWithShape="1">
                <a:gsLst>
                  <a:gs pos="0">
                    <a:schemeClr val="hlink">
                      <a:gamma/>
                      <a:shade val="46275"/>
                      <a:invGamma/>
                    </a:schemeClr>
                  </a:gs>
                  <a:gs pos="50000">
                    <a:schemeClr val="hlink"/>
                  </a:gs>
                  <a:gs pos="100000">
                    <a:schemeClr val="hlink">
                      <a:gamma/>
                      <a:shade val="46275"/>
                      <a:invGamma/>
                    </a:schemeClr>
                  </a:gs>
                </a:gsLst>
                <a:lin ang="2700000" scaled="1"/>
              </a:gra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88" name="Freeform 20"/>
              <p:cNvSpPr>
                <a:spLocks/>
              </p:cNvSpPr>
              <p:nvPr/>
            </p:nvSpPr>
            <p:spPr bwMode="gray">
              <a:xfrm>
                <a:off x="2555" y="1970"/>
                <a:ext cx="2264" cy="340"/>
              </a:xfrm>
              <a:custGeom>
                <a:avLst/>
                <a:gdLst>
                  <a:gd name="T0" fmla="*/ 1612 w 1920"/>
                  <a:gd name="T1" fmla="*/ 284 h 284"/>
                  <a:gd name="T2" fmla="*/ 0 w 1920"/>
                  <a:gd name="T3" fmla="*/ 284 h 284"/>
                  <a:gd name="T4" fmla="*/ 446 w 1920"/>
                  <a:gd name="T5" fmla="*/ 0 h 284"/>
                  <a:gd name="T6" fmla="*/ 1920 w 1920"/>
                  <a:gd name="T7" fmla="*/ 0 h 284"/>
                  <a:gd name="T8" fmla="*/ 1612 w 1920"/>
                  <a:gd name="T9" fmla="*/ 284 h 284"/>
                </a:gdLst>
                <a:ahLst/>
                <a:cxnLst>
                  <a:cxn ang="0">
                    <a:pos x="T0" y="T1"/>
                  </a:cxn>
                  <a:cxn ang="0">
                    <a:pos x="T2" y="T3"/>
                  </a:cxn>
                  <a:cxn ang="0">
                    <a:pos x="T4" y="T5"/>
                  </a:cxn>
                  <a:cxn ang="0">
                    <a:pos x="T6" y="T7"/>
                  </a:cxn>
                  <a:cxn ang="0">
                    <a:pos x="T8" y="T9"/>
                  </a:cxn>
                </a:cxnLst>
                <a:rect l="0" t="0" r="r" b="b"/>
                <a:pathLst>
                  <a:path w="1920" h="284">
                    <a:moveTo>
                      <a:pt x="1612" y="284"/>
                    </a:moveTo>
                    <a:lnTo>
                      <a:pt x="0" y="284"/>
                    </a:lnTo>
                    <a:lnTo>
                      <a:pt x="446" y="0"/>
                    </a:lnTo>
                    <a:lnTo>
                      <a:pt x="1920" y="0"/>
                    </a:lnTo>
                    <a:lnTo>
                      <a:pt x="1612" y="284"/>
                    </a:lnTo>
                    <a:close/>
                  </a:path>
                </a:pathLst>
              </a:custGeom>
              <a:solidFill>
                <a:schemeClr val="hlink"/>
              </a:soli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89" name="Freeform 21"/>
              <p:cNvSpPr>
                <a:spLocks/>
              </p:cNvSpPr>
              <p:nvPr/>
            </p:nvSpPr>
            <p:spPr bwMode="gray">
              <a:xfrm>
                <a:off x="4086" y="2494"/>
                <a:ext cx="361" cy="532"/>
              </a:xfrm>
              <a:custGeom>
                <a:avLst/>
                <a:gdLst>
                  <a:gd name="T0" fmla="*/ 306 w 306"/>
                  <a:gd name="T1" fmla="*/ 122 h 444"/>
                  <a:gd name="T2" fmla="*/ 0 w 306"/>
                  <a:gd name="T3" fmla="*/ 444 h 444"/>
                  <a:gd name="T4" fmla="*/ 0 w 306"/>
                  <a:gd name="T5" fmla="*/ 286 h 444"/>
                  <a:gd name="T6" fmla="*/ 306 w 306"/>
                  <a:gd name="T7" fmla="*/ 0 h 444"/>
                  <a:gd name="T8" fmla="*/ 306 w 306"/>
                  <a:gd name="T9" fmla="*/ 122 h 444"/>
                </a:gdLst>
                <a:ahLst/>
                <a:cxnLst>
                  <a:cxn ang="0">
                    <a:pos x="T0" y="T1"/>
                  </a:cxn>
                  <a:cxn ang="0">
                    <a:pos x="T2" y="T3"/>
                  </a:cxn>
                  <a:cxn ang="0">
                    <a:pos x="T4" y="T5"/>
                  </a:cxn>
                  <a:cxn ang="0">
                    <a:pos x="T6" y="T7"/>
                  </a:cxn>
                  <a:cxn ang="0">
                    <a:pos x="T8" y="T9"/>
                  </a:cxn>
                </a:cxnLst>
                <a:rect l="0" t="0" r="r" b="b"/>
                <a:pathLst>
                  <a:path w="306" h="444">
                    <a:moveTo>
                      <a:pt x="306" y="122"/>
                    </a:moveTo>
                    <a:lnTo>
                      <a:pt x="0" y="444"/>
                    </a:lnTo>
                    <a:lnTo>
                      <a:pt x="0" y="286"/>
                    </a:lnTo>
                    <a:lnTo>
                      <a:pt x="306" y="0"/>
                    </a:lnTo>
                    <a:lnTo>
                      <a:pt x="306" y="122"/>
                    </a:lnTo>
                    <a:close/>
                  </a:path>
                </a:pathLst>
              </a:custGeom>
              <a:gradFill rotWithShape="1">
                <a:gsLst>
                  <a:gs pos="0">
                    <a:schemeClr val="folHlink">
                      <a:gamma/>
                      <a:shade val="46275"/>
                      <a:invGamma/>
                    </a:schemeClr>
                  </a:gs>
                  <a:gs pos="50000">
                    <a:schemeClr val="folHlink"/>
                  </a:gs>
                  <a:gs pos="100000">
                    <a:schemeClr val="folHlink">
                      <a:gamma/>
                      <a:shade val="46275"/>
                      <a:invGamma/>
                    </a:schemeClr>
                  </a:gs>
                </a:gsLst>
                <a:lin ang="2700000" scaled="1"/>
              </a:gra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90" name="Freeform 22"/>
              <p:cNvSpPr>
                <a:spLocks/>
              </p:cNvSpPr>
              <p:nvPr/>
            </p:nvSpPr>
            <p:spPr bwMode="gray">
              <a:xfrm>
                <a:off x="3729" y="3009"/>
                <a:ext cx="364" cy="533"/>
              </a:xfrm>
              <a:custGeom>
                <a:avLst/>
                <a:gdLst>
                  <a:gd name="T0" fmla="*/ 308 w 308"/>
                  <a:gd name="T1" fmla="*/ 122 h 444"/>
                  <a:gd name="T2" fmla="*/ 0 w 308"/>
                  <a:gd name="T3" fmla="*/ 444 h 444"/>
                  <a:gd name="T4" fmla="*/ 0 w 308"/>
                  <a:gd name="T5" fmla="*/ 286 h 444"/>
                  <a:gd name="T6" fmla="*/ 308 w 308"/>
                  <a:gd name="T7" fmla="*/ 0 h 444"/>
                  <a:gd name="T8" fmla="*/ 308 w 308"/>
                  <a:gd name="T9" fmla="*/ 122 h 444"/>
                </a:gdLst>
                <a:ahLst/>
                <a:cxnLst>
                  <a:cxn ang="0">
                    <a:pos x="T0" y="T1"/>
                  </a:cxn>
                  <a:cxn ang="0">
                    <a:pos x="T2" y="T3"/>
                  </a:cxn>
                  <a:cxn ang="0">
                    <a:pos x="T4" y="T5"/>
                  </a:cxn>
                  <a:cxn ang="0">
                    <a:pos x="T6" y="T7"/>
                  </a:cxn>
                  <a:cxn ang="0">
                    <a:pos x="T8" y="T9"/>
                  </a:cxn>
                </a:cxnLst>
                <a:rect l="0" t="0" r="r" b="b"/>
                <a:pathLst>
                  <a:path w="308" h="444">
                    <a:moveTo>
                      <a:pt x="308" y="122"/>
                    </a:moveTo>
                    <a:lnTo>
                      <a:pt x="0" y="444"/>
                    </a:lnTo>
                    <a:lnTo>
                      <a:pt x="0" y="286"/>
                    </a:lnTo>
                    <a:lnTo>
                      <a:pt x="308" y="0"/>
                    </a:lnTo>
                    <a:lnTo>
                      <a:pt x="308" y="122"/>
                    </a:lnTo>
                    <a:close/>
                  </a:path>
                </a:pathLst>
              </a:custGeom>
              <a:solidFill>
                <a:schemeClr val="bg2">
                  <a:lumMod val="75000"/>
                </a:schemeClr>
              </a:soli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a:p>
            </p:txBody>
          </p:sp>
          <p:sp>
            <p:nvSpPr>
              <p:cNvPr id="109591" name="Freeform 23"/>
              <p:cNvSpPr>
                <a:spLocks/>
              </p:cNvSpPr>
              <p:nvPr/>
            </p:nvSpPr>
            <p:spPr bwMode="gray">
              <a:xfrm>
                <a:off x="1515" y="3022"/>
                <a:ext cx="2571" cy="340"/>
              </a:xfrm>
              <a:custGeom>
                <a:avLst/>
                <a:gdLst>
                  <a:gd name="T0" fmla="*/ 1872 w 2180"/>
                  <a:gd name="T1" fmla="*/ 284 h 284"/>
                  <a:gd name="T2" fmla="*/ 0 w 2180"/>
                  <a:gd name="T3" fmla="*/ 284 h 284"/>
                  <a:gd name="T4" fmla="*/ 446 w 2180"/>
                  <a:gd name="T5" fmla="*/ 0 h 284"/>
                  <a:gd name="T6" fmla="*/ 2180 w 2180"/>
                  <a:gd name="T7" fmla="*/ 0 h 284"/>
                  <a:gd name="T8" fmla="*/ 1872 w 2180"/>
                  <a:gd name="T9" fmla="*/ 284 h 284"/>
                </a:gdLst>
                <a:ahLst/>
                <a:cxnLst>
                  <a:cxn ang="0">
                    <a:pos x="T0" y="T1"/>
                  </a:cxn>
                  <a:cxn ang="0">
                    <a:pos x="T2" y="T3"/>
                  </a:cxn>
                  <a:cxn ang="0">
                    <a:pos x="T4" y="T5"/>
                  </a:cxn>
                  <a:cxn ang="0">
                    <a:pos x="T6" y="T7"/>
                  </a:cxn>
                  <a:cxn ang="0">
                    <a:pos x="T8" y="T9"/>
                  </a:cxn>
                </a:cxnLst>
                <a:rect l="0" t="0" r="r" b="b"/>
                <a:pathLst>
                  <a:path w="2180" h="284">
                    <a:moveTo>
                      <a:pt x="1872" y="284"/>
                    </a:moveTo>
                    <a:lnTo>
                      <a:pt x="0" y="284"/>
                    </a:lnTo>
                    <a:lnTo>
                      <a:pt x="446" y="0"/>
                    </a:lnTo>
                    <a:lnTo>
                      <a:pt x="2180" y="0"/>
                    </a:lnTo>
                    <a:lnTo>
                      <a:pt x="1872" y="284"/>
                    </a:lnTo>
                    <a:close/>
                  </a:path>
                </a:pathLst>
              </a:custGeom>
              <a:gradFill flip="none" rotWithShape="1">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lin ang="0" scaled="1"/>
                <a:tileRect/>
              </a:gra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92" name="Freeform 24"/>
              <p:cNvSpPr>
                <a:spLocks/>
              </p:cNvSpPr>
              <p:nvPr/>
            </p:nvSpPr>
            <p:spPr bwMode="gray">
              <a:xfrm>
                <a:off x="4670" y="1430"/>
                <a:ext cx="1478" cy="2070"/>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gradFill rotWithShape="1">
                <a:gsLst>
                  <a:gs pos="0">
                    <a:srgbClr val="D11364"/>
                  </a:gs>
                  <a:gs pos="100000">
                    <a:srgbClr val="D11364">
                      <a:gamma/>
                      <a:shade val="46275"/>
                      <a:invGamma/>
                    </a:srgbClr>
                  </a:gs>
                </a:gsLst>
                <a:lin ang="5400000" scaled="1"/>
              </a:gradFill>
              <a:ln>
                <a:noFill/>
              </a:ln>
              <a:extLst>
                <a:ext uri="{91240B29-F687-4F45-9708-019B960494DF}">
                  <a14:hiddenLine xmlns:a14="http://schemas.microsoft.com/office/drawing/2010/main" w="0">
                    <a:solidFill>
                      <a:srgbClr val="FACD69"/>
                    </a:solidFill>
                    <a:prstDash val="solid"/>
                    <a:round/>
                    <a:headEnd/>
                    <a:tailEnd/>
                  </a14:hiddenLine>
                </a:ext>
              </a:extLst>
            </p:spPr>
            <p:txBody>
              <a:bodyPr/>
              <a:lstStyle/>
              <a:p>
                <a:endParaRPr lang="zh-CN" altLang="en-US"/>
              </a:p>
            </p:txBody>
          </p:sp>
          <p:sp>
            <p:nvSpPr>
              <p:cNvPr id="109593" name="Rectangle 25"/>
              <p:cNvSpPr>
                <a:spLocks noChangeArrowheads="1"/>
              </p:cNvSpPr>
              <p:nvPr/>
            </p:nvSpPr>
            <p:spPr bwMode="gray">
              <a:xfrm>
                <a:off x="3082" y="1787"/>
                <a:ext cx="1743" cy="192"/>
              </a:xfrm>
              <a:prstGeom prst="rect">
                <a:avLst/>
              </a:prstGeom>
              <a:gradFill rotWithShape="1">
                <a:gsLst>
                  <a:gs pos="0">
                    <a:schemeClr val="accent2">
                      <a:gamma/>
                      <a:shade val="72549"/>
                      <a:invGamma/>
                    </a:schemeClr>
                  </a:gs>
                  <a:gs pos="50000">
                    <a:schemeClr val="accent2"/>
                  </a:gs>
                  <a:gs pos="100000">
                    <a:schemeClr val="accent2">
                      <a:gamma/>
                      <a:shade val="72549"/>
                      <a:invGamma/>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传输层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109594" name="Rectangle 26"/>
              <p:cNvSpPr>
                <a:spLocks noChangeArrowheads="1"/>
              </p:cNvSpPr>
              <p:nvPr/>
            </p:nvSpPr>
            <p:spPr bwMode="gray">
              <a:xfrm>
                <a:off x="2556" y="2310"/>
                <a:ext cx="1900" cy="188"/>
              </a:xfrm>
              <a:prstGeom prst="rect">
                <a:avLst/>
              </a:prstGeom>
              <a:gradFill rotWithShape="1">
                <a:gsLst>
                  <a:gs pos="0">
                    <a:schemeClr val="hlink">
                      <a:gamma/>
                      <a:shade val="72549"/>
                      <a:invGamma/>
                    </a:schemeClr>
                  </a:gs>
                  <a:gs pos="50000">
                    <a:schemeClr val="hlink"/>
                  </a:gs>
                  <a:gs pos="100000">
                    <a:schemeClr val="hlink">
                      <a:gamma/>
                      <a:shade val="72549"/>
                      <a:invGamma/>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网络层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109595" name="Freeform 27"/>
              <p:cNvSpPr>
                <a:spLocks/>
              </p:cNvSpPr>
              <p:nvPr/>
            </p:nvSpPr>
            <p:spPr bwMode="gray">
              <a:xfrm>
                <a:off x="2036" y="2494"/>
                <a:ext cx="2415" cy="343"/>
              </a:xfrm>
              <a:custGeom>
                <a:avLst/>
                <a:gdLst>
                  <a:gd name="T0" fmla="*/ 1742 w 2048"/>
                  <a:gd name="T1" fmla="*/ 286 h 286"/>
                  <a:gd name="T2" fmla="*/ 0 w 2048"/>
                  <a:gd name="T3" fmla="*/ 286 h 286"/>
                  <a:gd name="T4" fmla="*/ 446 w 2048"/>
                  <a:gd name="T5" fmla="*/ 0 h 286"/>
                  <a:gd name="T6" fmla="*/ 2048 w 2048"/>
                  <a:gd name="T7" fmla="*/ 0 h 286"/>
                  <a:gd name="T8" fmla="*/ 1742 w 2048"/>
                  <a:gd name="T9" fmla="*/ 286 h 286"/>
                </a:gdLst>
                <a:ahLst/>
                <a:cxnLst>
                  <a:cxn ang="0">
                    <a:pos x="T0" y="T1"/>
                  </a:cxn>
                  <a:cxn ang="0">
                    <a:pos x="T2" y="T3"/>
                  </a:cxn>
                  <a:cxn ang="0">
                    <a:pos x="T4" y="T5"/>
                  </a:cxn>
                  <a:cxn ang="0">
                    <a:pos x="T6" y="T7"/>
                  </a:cxn>
                  <a:cxn ang="0">
                    <a:pos x="T8" y="T9"/>
                  </a:cxn>
                </a:cxnLst>
                <a:rect l="0" t="0" r="r" b="b"/>
                <a:pathLst>
                  <a:path w="2048" h="286">
                    <a:moveTo>
                      <a:pt x="1742" y="286"/>
                    </a:moveTo>
                    <a:lnTo>
                      <a:pt x="0" y="286"/>
                    </a:lnTo>
                    <a:lnTo>
                      <a:pt x="446" y="0"/>
                    </a:lnTo>
                    <a:lnTo>
                      <a:pt x="2048" y="0"/>
                    </a:lnTo>
                    <a:lnTo>
                      <a:pt x="1742" y="286"/>
                    </a:lnTo>
                    <a:close/>
                  </a:path>
                </a:pathLst>
              </a:custGeom>
              <a:solidFill>
                <a:schemeClr val="folHlink"/>
              </a:soli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109596" name="Rectangle 28"/>
              <p:cNvSpPr>
                <a:spLocks noChangeArrowheads="1"/>
              </p:cNvSpPr>
              <p:nvPr/>
            </p:nvSpPr>
            <p:spPr bwMode="gray">
              <a:xfrm>
                <a:off x="2031" y="2835"/>
                <a:ext cx="2056" cy="188"/>
              </a:xfrm>
              <a:prstGeom prst="rect">
                <a:avLst/>
              </a:prstGeom>
              <a:gradFill rotWithShape="1">
                <a:gsLst>
                  <a:gs pos="0">
                    <a:schemeClr val="folHlink">
                      <a:gamma/>
                      <a:shade val="72549"/>
                      <a:invGamma/>
                    </a:schemeClr>
                  </a:gs>
                  <a:gs pos="50000">
                    <a:schemeClr val="folHlink"/>
                  </a:gs>
                  <a:gs pos="100000">
                    <a:schemeClr val="folHlink">
                      <a:gamma/>
                      <a:shade val="72549"/>
                      <a:invGamma/>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链路层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109597" name="Rectangle 29"/>
              <p:cNvSpPr>
                <a:spLocks noChangeArrowheads="1"/>
              </p:cNvSpPr>
              <p:nvPr/>
            </p:nvSpPr>
            <p:spPr bwMode="gray">
              <a:xfrm>
                <a:off x="1516" y="3357"/>
                <a:ext cx="2213" cy="187"/>
              </a:xfrm>
              <a:prstGeom prst="rect">
                <a:avLst/>
              </a:prstGeom>
              <a:solidFill>
                <a:schemeClr val="bg2">
                  <a:lumMod val="7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物理层</a:t>
                </a:r>
                <a:endParaRPr lang="en-US" altLang="zh-CN" sz="2000" b="1" dirty="0">
                  <a:solidFill>
                    <a:srgbClr val="FFFFFF"/>
                  </a:solidFill>
                  <a:latin typeface="黑体" panose="02010609060101010101" pitchFamily="49" charset="-122"/>
                  <a:ea typeface="黑体" panose="02010609060101010101" pitchFamily="49" charset="-122"/>
                </a:endParaRPr>
              </a:p>
            </p:txBody>
          </p:sp>
          <p:sp>
            <p:nvSpPr>
              <p:cNvPr id="73" name="Freeform 17">
                <a:extLst>
                  <a:ext uri="{FF2B5EF4-FFF2-40B4-BE49-F238E27FC236}">
                    <a16:creationId xmlns:a16="http://schemas.microsoft.com/office/drawing/2014/main" id="{FC2EB316-7260-412B-925F-DA5900DC13DF}"/>
                  </a:ext>
                </a:extLst>
              </p:cNvPr>
              <p:cNvSpPr>
                <a:spLocks/>
              </p:cNvSpPr>
              <p:nvPr/>
            </p:nvSpPr>
            <p:spPr bwMode="gray">
              <a:xfrm>
                <a:off x="5164" y="946"/>
                <a:ext cx="363" cy="533"/>
              </a:xfrm>
              <a:custGeom>
                <a:avLst/>
                <a:gdLst>
                  <a:gd name="T0" fmla="*/ 308 w 308"/>
                  <a:gd name="T1" fmla="*/ 120 h 444"/>
                  <a:gd name="T2" fmla="*/ 0 w 308"/>
                  <a:gd name="T3" fmla="*/ 444 h 444"/>
                  <a:gd name="T4" fmla="*/ 0 w 308"/>
                  <a:gd name="T5" fmla="*/ 286 h 444"/>
                  <a:gd name="T6" fmla="*/ 308 w 308"/>
                  <a:gd name="T7" fmla="*/ 0 h 444"/>
                  <a:gd name="T8" fmla="*/ 308 w 308"/>
                  <a:gd name="T9" fmla="*/ 120 h 444"/>
                </a:gdLst>
                <a:ahLst/>
                <a:cxnLst>
                  <a:cxn ang="0">
                    <a:pos x="T0" y="T1"/>
                  </a:cxn>
                  <a:cxn ang="0">
                    <a:pos x="T2" y="T3"/>
                  </a:cxn>
                  <a:cxn ang="0">
                    <a:pos x="T4" y="T5"/>
                  </a:cxn>
                  <a:cxn ang="0">
                    <a:pos x="T6" y="T7"/>
                  </a:cxn>
                  <a:cxn ang="0">
                    <a:pos x="T8" y="T9"/>
                  </a:cxn>
                </a:cxnLst>
                <a:rect l="0" t="0" r="r" b="b"/>
                <a:pathLst>
                  <a:path w="308" h="444">
                    <a:moveTo>
                      <a:pt x="308" y="120"/>
                    </a:moveTo>
                    <a:lnTo>
                      <a:pt x="0" y="444"/>
                    </a:lnTo>
                    <a:lnTo>
                      <a:pt x="0" y="286"/>
                    </a:lnTo>
                    <a:lnTo>
                      <a:pt x="308" y="0"/>
                    </a:lnTo>
                    <a:lnTo>
                      <a:pt x="308" y="120"/>
                    </a:lnTo>
                    <a:close/>
                  </a:path>
                </a:pathLst>
              </a:custGeom>
              <a:solidFill>
                <a:srgbClr val="0070C0"/>
              </a:solidFill>
              <a:ln>
                <a:noFill/>
              </a:ln>
              <a:extLst>
                <a:ext uri="{91240B29-F687-4F45-9708-019B960494DF}">
                  <a14:hiddenLine xmlns:a14="http://schemas.microsoft.com/office/drawing/2010/main" w="0">
                    <a:solidFill>
                      <a:srgbClr val="D1D1D1"/>
                    </a:solidFill>
                    <a:prstDash val="solid"/>
                    <a:round/>
                    <a:headEnd/>
                    <a:tailEnd/>
                  </a14:hiddenLine>
                </a:ext>
              </a:extLst>
            </p:spPr>
            <p:txBody>
              <a:bodyPr/>
              <a:lstStyle/>
              <a:p>
                <a:endParaRPr lang="zh-CN" altLang="en-US" dirty="0"/>
              </a:p>
            </p:txBody>
          </p:sp>
          <p:sp>
            <p:nvSpPr>
              <p:cNvPr id="74" name="Freeform 18">
                <a:extLst>
                  <a:ext uri="{FF2B5EF4-FFF2-40B4-BE49-F238E27FC236}">
                    <a16:creationId xmlns:a16="http://schemas.microsoft.com/office/drawing/2014/main" id="{684488DB-C2EB-4FB1-A450-2E43C29F8E64}"/>
                  </a:ext>
                </a:extLst>
              </p:cNvPr>
              <p:cNvSpPr>
                <a:spLocks/>
              </p:cNvSpPr>
              <p:nvPr/>
            </p:nvSpPr>
            <p:spPr bwMode="gray">
              <a:xfrm>
                <a:off x="3598" y="936"/>
                <a:ext cx="1935" cy="329"/>
              </a:xfrm>
              <a:custGeom>
                <a:avLst/>
                <a:gdLst>
                  <a:gd name="T0" fmla="*/ 1478 w 1786"/>
                  <a:gd name="T1" fmla="*/ 284 h 284"/>
                  <a:gd name="T2" fmla="*/ 0 w 1786"/>
                  <a:gd name="T3" fmla="*/ 284 h 284"/>
                  <a:gd name="T4" fmla="*/ 446 w 1786"/>
                  <a:gd name="T5" fmla="*/ 0 h 284"/>
                  <a:gd name="T6" fmla="*/ 1786 w 1786"/>
                  <a:gd name="T7" fmla="*/ 0 h 284"/>
                  <a:gd name="T8" fmla="*/ 1478 w 1786"/>
                  <a:gd name="T9" fmla="*/ 284 h 284"/>
                </a:gdLst>
                <a:ahLst/>
                <a:cxnLst>
                  <a:cxn ang="0">
                    <a:pos x="T0" y="T1"/>
                  </a:cxn>
                  <a:cxn ang="0">
                    <a:pos x="T2" y="T3"/>
                  </a:cxn>
                  <a:cxn ang="0">
                    <a:pos x="T4" y="T5"/>
                  </a:cxn>
                  <a:cxn ang="0">
                    <a:pos x="T6" y="T7"/>
                  </a:cxn>
                  <a:cxn ang="0">
                    <a:pos x="T8" y="T9"/>
                  </a:cxn>
                </a:cxnLst>
                <a:rect l="0" t="0" r="r" b="b"/>
                <a:pathLst>
                  <a:path w="1786" h="284">
                    <a:moveTo>
                      <a:pt x="1478" y="284"/>
                    </a:moveTo>
                    <a:lnTo>
                      <a:pt x="0" y="284"/>
                    </a:lnTo>
                    <a:lnTo>
                      <a:pt x="446" y="0"/>
                    </a:lnTo>
                    <a:lnTo>
                      <a:pt x="1786" y="0"/>
                    </a:lnTo>
                    <a:lnTo>
                      <a:pt x="1478" y="284"/>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noFill/>
              </a:ln>
              <a:extLst>
                <a:ext uri="{91240B29-F687-4F45-9708-019B960494DF}">
                  <a14:hiddenLine xmlns:a14="http://schemas.microsoft.com/office/drawing/2010/main" w="0">
                    <a:solidFill>
                      <a:srgbClr val="808080"/>
                    </a:solidFill>
                    <a:prstDash val="solid"/>
                    <a:round/>
                    <a:headEnd/>
                    <a:tailEnd/>
                  </a14:hiddenLine>
                </a:ext>
              </a:extLst>
            </p:spPr>
            <p:txBody>
              <a:bodyPr/>
              <a:lstStyle/>
              <a:p>
                <a:endParaRPr lang="zh-CN" altLang="en-US"/>
              </a:p>
            </p:txBody>
          </p:sp>
          <p:sp>
            <p:nvSpPr>
              <p:cNvPr id="75" name="Rectangle 25">
                <a:extLst>
                  <a:ext uri="{FF2B5EF4-FFF2-40B4-BE49-F238E27FC236}">
                    <a16:creationId xmlns:a16="http://schemas.microsoft.com/office/drawing/2014/main" id="{C86CA207-CC51-4D71-A34F-D015AECA3122}"/>
                  </a:ext>
                </a:extLst>
              </p:cNvPr>
              <p:cNvSpPr>
                <a:spLocks noChangeArrowheads="1"/>
              </p:cNvSpPr>
              <p:nvPr/>
            </p:nvSpPr>
            <p:spPr bwMode="gray">
              <a:xfrm>
                <a:off x="3596" y="1266"/>
                <a:ext cx="1586" cy="184"/>
              </a:xfrm>
              <a:prstGeom prst="rect">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zh-CN" altLang="en-US" sz="2000" b="1" dirty="0">
                    <a:solidFill>
                      <a:srgbClr val="FFFFFF"/>
                    </a:solidFill>
                    <a:latin typeface="黑体" panose="02010609060101010101" pitchFamily="49" charset="-122"/>
                    <a:ea typeface="黑体" panose="02010609060101010101" pitchFamily="49" charset="-122"/>
                  </a:rPr>
                  <a:t>应用层</a:t>
                </a:r>
                <a:endParaRPr lang="en-US" altLang="zh-CN" sz="2000" b="1" dirty="0">
                  <a:solidFill>
                    <a:srgbClr val="FFFFFF"/>
                  </a:solidFill>
                  <a:latin typeface="黑体" panose="02010609060101010101" pitchFamily="49" charset="-122"/>
                  <a:ea typeface="黑体" panose="02010609060101010101" pitchFamily="49" charset="-122"/>
                </a:endParaRPr>
              </a:p>
            </p:txBody>
          </p:sp>
        </p:grpSp>
        <p:sp>
          <p:nvSpPr>
            <p:cNvPr id="67" name="Text Box 12">
              <a:extLst>
                <a:ext uri="{FF2B5EF4-FFF2-40B4-BE49-F238E27FC236}">
                  <a16:creationId xmlns:a16="http://schemas.microsoft.com/office/drawing/2014/main" id="{77FF7DAB-000E-43C9-A996-6788435DC1CA}"/>
                </a:ext>
              </a:extLst>
            </p:cNvPr>
            <p:cNvSpPr txBox="1">
              <a:spLocks noChangeArrowheads="1"/>
            </p:cNvSpPr>
            <p:nvPr/>
          </p:nvSpPr>
          <p:spPr bwMode="gray">
            <a:xfrm>
              <a:off x="14" y="1164"/>
              <a:ext cx="343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dirty="0">
                  <a:solidFill>
                    <a:schemeClr val="tx2"/>
                  </a:solidFill>
                  <a:latin typeface="Verdana" panose="020B0604030504040204" pitchFamily="34" charset="0"/>
                  <a:ea typeface="宋体" panose="02010600030101010101" pitchFamily="2" charset="-122"/>
                </a:rPr>
                <a:t>HTTP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FTP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SMTP</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DNS</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TELNET</a:t>
              </a:r>
              <a:r>
                <a:rPr lang="zh-CN" altLang="en-US" dirty="0">
                  <a:solidFill>
                    <a:schemeClr val="tx2"/>
                  </a:solidFill>
                  <a:latin typeface="Verdana" panose="020B0604030504040204" pitchFamily="34" charset="0"/>
                  <a:ea typeface="宋体" panose="02010600030101010101" pitchFamily="2" charset="-122"/>
                </a:rPr>
                <a:t>、</a:t>
              </a:r>
              <a:r>
                <a:rPr lang="en-US" altLang="zh-CN" dirty="0">
                  <a:solidFill>
                    <a:schemeClr val="tx2"/>
                  </a:solidFill>
                  <a:latin typeface="Verdana" panose="020B0604030504040204" pitchFamily="34" charset="0"/>
                  <a:ea typeface="宋体" panose="02010600030101010101" pitchFamily="2" charset="-122"/>
                </a:rPr>
                <a:t>DHCP...</a:t>
              </a:r>
            </a:p>
          </p:txBody>
        </p:sp>
      </p:grpSp>
      <p:sp>
        <p:nvSpPr>
          <p:cNvPr id="77" name="Rectangle 3">
            <a:extLst>
              <a:ext uri="{FF2B5EF4-FFF2-40B4-BE49-F238E27FC236}">
                <a16:creationId xmlns:a16="http://schemas.microsoft.com/office/drawing/2014/main" id="{7281ABDD-4BF9-4043-AD59-106857E97C85}"/>
              </a:ext>
            </a:extLst>
          </p:cNvPr>
          <p:cNvSpPr>
            <a:spLocks noGrp="1" noChangeArrowheads="1"/>
          </p:cNvSpPr>
          <p:nvPr>
            <p:ph idx="1"/>
          </p:nvPr>
        </p:nvSpPr>
        <p:spPr>
          <a:xfrm>
            <a:off x="519032" y="897700"/>
            <a:ext cx="8448600" cy="1249969"/>
          </a:xfrm>
        </p:spPr>
        <p:txBody>
          <a:bodyPr/>
          <a:lstStyle/>
          <a:p>
            <a:pPr>
              <a:lnSpc>
                <a:spcPct val="150000"/>
              </a:lnSpc>
            </a:pPr>
            <a:r>
              <a:rPr lang="zh-CN" altLang="en-US" sz="2800" dirty="0"/>
              <a:t>计算机网络的体系结构是网络各层及其协议的集合。</a:t>
            </a:r>
            <a:r>
              <a:rPr lang="en-US" altLang="zh-CN" sz="2800" b="1" dirty="0"/>
              <a:t>TCP/IP</a:t>
            </a:r>
            <a:r>
              <a:rPr lang="zh-CN" altLang="en-US" sz="2800" b="1" dirty="0"/>
              <a:t>五层协议的体系结构</a:t>
            </a:r>
            <a:r>
              <a:rPr lang="zh-CN" altLang="en-US" sz="2800" dirty="0"/>
              <a:t>：</a:t>
            </a:r>
            <a:br>
              <a:rPr lang="en-US" altLang="zh-CN" sz="1700" dirty="0">
                <a:ea typeface="宋体" panose="02010600030101010101" pitchFamily="2" charset="-122"/>
              </a:rPr>
            </a:br>
            <a:endParaRPr lang="en-US" altLang="zh-CN" sz="1700" dirty="0">
              <a:ea typeface="宋体" panose="02010600030101010101" pitchFamily="2" charset="-122"/>
            </a:endParaRPr>
          </a:p>
          <a:p>
            <a:pPr marL="457189" lvl="1" indent="0">
              <a:lnSpc>
                <a:spcPct val="80000"/>
              </a:lnSpc>
              <a:buNone/>
            </a:pPr>
            <a:endParaRPr lang="en-US" altLang="zh-CN" sz="2900" dirty="0">
              <a:ea typeface="宋体" panose="02010600030101010101" pitchFamily="2" charset="-122"/>
            </a:endParaRPr>
          </a:p>
        </p:txBody>
      </p:sp>
    </p:spTree>
    <p:extLst>
      <p:ext uri="{BB962C8B-B14F-4D97-AF65-F5344CB8AC3E}">
        <p14:creationId xmlns:p14="http://schemas.microsoft.com/office/powerpoint/2010/main" val="2386897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77446" y="13"/>
            <a:ext cx="8151652" cy="563563"/>
          </a:xfrm>
        </p:spPr>
        <p:txBody>
          <a:bodyPr>
            <a:normAutofit fontScale="90000"/>
          </a:bodyPr>
          <a:lstStyle/>
          <a:p>
            <a:r>
              <a:rPr lang="en-US" altLang="zh-CN" dirty="0"/>
              <a:t>MAC</a:t>
            </a:r>
            <a:r>
              <a:rPr lang="zh-CN" altLang="zh-CN" dirty="0"/>
              <a:t>地址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580646" y="1234337"/>
            <a:ext cx="8396122" cy="5084375"/>
          </a:xfrm>
        </p:spPr>
        <p:txBody>
          <a:bodyPr/>
          <a:lstStyle/>
          <a:p>
            <a:pPr>
              <a:lnSpc>
                <a:spcPts val="3500"/>
              </a:lnSpc>
              <a:spcBef>
                <a:spcPts val="0"/>
              </a:spcBef>
              <a:buFont typeface="Wingdings" panose="05000000000000000000" pitchFamily="2" charset="2"/>
              <a:buChar char="Ø"/>
            </a:pPr>
            <a:r>
              <a:rPr lang="en-US" altLang="zh-CN" sz="3200" b="1" dirty="0">
                <a:solidFill>
                  <a:schemeClr val="tx1">
                    <a:lumMod val="60000"/>
                    <a:lumOff val="40000"/>
                  </a:schemeClr>
                </a:solidFill>
              </a:rPr>
              <a:t>MAC</a:t>
            </a:r>
            <a:r>
              <a:rPr lang="zh-CN" altLang="zh-CN" sz="2400" dirty="0">
                <a:latin typeface="Arial" panose="020B0604020202020204" pitchFamily="34" charset="0"/>
              </a:rPr>
              <a:t>地址</a:t>
            </a:r>
            <a:r>
              <a:rPr lang="zh-CN" altLang="en-US" sz="2400" dirty="0">
                <a:latin typeface="Arial" panose="020B0604020202020204" pitchFamily="34" charset="0"/>
              </a:rPr>
              <a:t>：</a:t>
            </a:r>
            <a:r>
              <a:rPr lang="zh-CN" altLang="zh-CN" sz="2400" dirty="0">
                <a:latin typeface="Arial" panose="020B0604020202020204" pitchFamily="34" charset="0"/>
              </a:rPr>
              <a:t>每块网卡的身份，用</a:t>
            </a:r>
            <a:r>
              <a:rPr lang="zh-CN" altLang="en-US" sz="2400" dirty="0">
                <a:latin typeface="Arial" panose="020B0604020202020204" pitchFamily="34" charset="0"/>
              </a:rPr>
              <a:t>于</a:t>
            </a:r>
            <a:r>
              <a:rPr lang="zh-CN" altLang="zh-CN" sz="2400" dirty="0">
                <a:latin typeface="Arial" panose="020B0604020202020204" pitchFamily="34" charset="0"/>
              </a:rPr>
              <a:t>标识以太网上某个单独设备或一组设备。</a:t>
            </a:r>
            <a:r>
              <a:rPr kumimoji="1" lang="zh-CN" altLang="en-US" sz="3200" b="1" dirty="0">
                <a:latin typeface="Times New Roman" panose="02020603050405020304" pitchFamily="18" charset="0"/>
              </a:rPr>
              <a:t> </a:t>
            </a:r>
            <a:endParaRPr kumimoji="1" lang="en-US" altLang="zh-CN" sz="3200" b="1" dirty="0">
              <a:latin typeface="Times New Roman" panose="02020603050405020304" pitchFamily="18" charset="0"/>
            </a:endParaRPr>
          </a:p>
          <a:p>
            <a:pPr>
              <a:lnSpc>
                <a:spcPct val="150000"/>
              </a:lnSpc>
              <a:buFont typeface="Wingdings" panose="05000000000000000000" pitchFamily="2" charset="2"/>
              <a:buChar char="Ø"/>
            </a:pPr>
            <a:r>
              <a:rPr lang="en-US" altLang="zh-CN" sz="2400" dirty="0">
                <a:latin typeface="Arial" panose="020B0604020202020204" pitchFamily="34" charset="0"/>
              </a:rPr>
              <a:t>MAC</a:t>
            </a:r>
            <a:r>
              <a:rPr lang="zh-CN" altLang="zh-CN" sz="2400" dirty="0">
                <a:latin typeface="Arial" panose="020B0604020202020204" pitchFamily="34" charset="0"/>
              </a:rPr>
              <a:t>通常采用</a:t>
            </a:r>
            <a:r>
              <a:rPr lang="en-US" altLang="zh-CN" sz="2400" dirty="0">
                <a:latin typeface="Arial" panose="020B0604020202020204" pitchFamily="34" charset="0"/>
              </a:rPr>
              <a:t>6</a:t>
            </a:r>
            <a:r>
              <a:rPr lang="zh-CN" altLang="zh-CN" sz="2400" dirty="0">
                <a:latin typeface="Arial" panose="020B0604020202020204" pitchFamily="34" charset="0"/>
              </a:rPr>
              <a:t>个字节</a:t>
            </a:r>
            <a:r>
              <a:rPr lang="zh-CN" altLang="en-US" sz="2400" dirty="0">
                <a:latin typeface="Arial" panose="020B0604020202020204" pitchFamily="34" charset="0"/>
              </a:rPr>
              <a:t>的</a:t>
            </a:r>
            <a:r>
              <a:rPr lang="zh-CN" altLang="zh-CN" sz="2400" dirty="0">
                <a:latin typeface="Arial" panose="020B0604020202020204" pitchFamily="34" charset="0"/>
              </a:rPr>
              <a:t>十六进制数字串标识</a:t>
            </a:r>
            <a:r>
              <a:rPr lang="zh-CN" altLang="en-US" sz="2400" dirty="0">
                <a:latin typeface="Arial" panose="020B0604020202020204" pitchFamily="34" charset="0"/>
              </a:rPr>
              <a:t>，其</a:t>
            </a:r>
            <a:r>
              <a:rPr lang="zh-CN" altLang="zh-CN" sz="2400" dirty="0">
                <a:latin typeface="Arial" panose="020B0604020202020204" pitchFamily="34" charset="0"/>
              </a:rPr>
              <a:t>固化在网卡</a:t>
            </a:r>
            <a:r>
              <a:rPr lang="en-US" altLang="zh-CN" sz="2400" dirty="0">
                <a:latin typeface="Arial" panose="020B0604020202020204" pitchFamily="34" charset="0"/>
              </a:rPr>
              <a:t>ROM</a:t>
            </a:r>
            <a:r>
              <a:rPr lang="zh-CN" altLang="zh-CN" sz="2400" dirty="0">
                <a:latin typeface="Arial" panose="020B0604020202020204" pitchFamily="34" charset="0"/>
              </a:rPr>
              <a:t>芯片上</a:t>
            </a:r>
            <a:r>
              <a:rPr lang="zh-CN" altLang="en-US" sz="2400" dirty="0">
                <a:latin typeface="Arial" panose="020B0604020202020204" pitchFamily="34" charset="0"/>
              </a:rPr>
              <a:t>。</a:t>
            </a:r>
            <a:endParaRPr lang="en-US" altLang="zh-CN" sz="2400" dirty="0">
              <a:latin typeface="Arial" panose="020B0604020202020204" pitchFamily="34" charset="0"/>
            </a:endParaRPr>
          </a:p>
          <a:p>
            <a:pPr marL="0" indent="0">
              <a:lnSpc>
                <a:spcPts val="3840"/>
              </a:lnSpc>
              <a:spcBef>
                <a:spcPts val="0"/>
              </a:spcBef>
              <a:buNone/>
            </a:pPr>
            <a:r>
              <a:rPr lang="en-US" altLang="zh-CN" sz="2400" dirty="0">
                <a:latin typeface="Arial" panose="020B0604020202020204" pitchFamily="34" charset="0"/>
              </a:rPr>
              <a:t>    </a:t>
            </a:r>
            <a:r>
              <a:rPr lang="zh-CN" altLang="zh-CN" sz="2400" dirty="0">
                <a:latin typeface="Arial" panose="020B0604020202020204" pitchFamily="34" charset="0"/>
              </a:rPr>
              <a:t>如：</a:t>
            </a:r>
            <a:r>
              <a:rPr lang="en-US" altLang="zh-CN" sz="2400" dirty="0">
                <a:latin typeface="Arial" panose="020B0604020202020204" pitchFamily="34" charset="0"/>
              </a:rPr>
              <a:t>8C-16-EA-D2-3C-19</a:t>
            </a:r>
            <a:r>
              <a:rPr lang="zh-CN" altLang="zh-CN" sz="2400" dirty="0">
                <a:latin typeface="Arial" panose="020B0604020202020204" pitchFamily="34" charset="0"/>
              </a:rPr>
              <a:t>。前</a:t>
            </a:r>
            <a:r>
              <a:rPr lang="en-US" altLang="zh-CN" sz="2400" dirty="0">
                <a:latin typeface="Arial" panose="020B0604020202020204" pitchFamily="34" charset="0"/>
              </a:rPr>
              <a:t>3</a:t>
            </a:r>
            <a:r>
              <a:rPr lang="zh-CN" altLang="zh-CN" sz="2400" dirty="0">
                <a:latin typeface="Arial" panose="020B0604020202020204" pitchFamily="34" charset="0"/>
              </a:rPr>
              <a:t>字节厂商编号，由</a:t>
            </a:r>
            <a:r>
              <a:rPr lang="en-US" altLang="zh-CN" sz="2400" dirty="0">
                <a:latin typeface="Arial" panose="020B0604020202020204" pitchFamily="34" charset="0"/>
              </a:rPr>
              <a:t>IEEE</a:t>
            </a:r>
            <a:r>
              <a:rPr lang="zh-CN" altLang="zh-CN" sz="2400" dirty="0">
                <a:latin typeface="Arial" panose="020B0604020202020204" pitchFamily="34" charset="0"/>
              </a:rPr>
              <a:t>（电子和电器工程协会）提供</a:t>
            </a:r>
            <a:r>
              <a:rPr lang="zh-CN" altLang="en-US" sz="2400" dirty="0">
                <a:latin typeface="Arial" panose="020B0604020202020204" pitchFamily="34" charset="0"/>
              </a:rPr>
              <a:t>；</a:t>
            </a:r>
            <a:r>
              <a:rPr lang="zh-CN" altLang="zh-CN" sz="2400" dirty="0">
                <a:latin typeface="Arial" panose="020B0604020202020204" pitchFamily="34" charset="0"/>
              </a:rPr>
              <a:t>后</a:t>
            </a:r>
            <a:r>
              <a:rPr lang="en-US" altLang="zh-CN" sz="2400" dirty="0">
                <a:latin typeface="Arial" panose="020B0604020202020204" pitchFamily="34" charset="0"/>
              </a:rPr>
              <a:t>3</a:t>
            </a:r>
            <a:r>
              <a:rPr lang="zh-CN" altLang="zh-CN" sz="2400" dirty="0">
                <a:latin typeface="Arial" panose="020B0604020202020204" pitchFamily="34" charset="0"/>
              </a:rPr>
              <a:t>节设备编号。</a:t>
            </a:r>
            <a:endParaRPr lang="en-US" altLang="zh-CN" sz="2400" dirty="0">
              <a:latin typeface="Arial" panose="020B0604020202020204" pitchFamily="34" charset="0"/>
            </a:endParaRPr>
          </a:p>
          <a:p>
            <a:pPr>
              <a:lnSpc>
                <a:spcPts val="3800"/>
              </a:lnSpc>
              <a:spcBef>
                <a:spcPts val="600"/>
              </a:spcBef>
              <a:buFont typeface="Wingdings" panose="05000000000000000000" pitchFamily="2" charset="2"/>
              <a:buChar char="Ø"/>
            </a:pPr>
            <a:r>
              <a:rPr lang="zh-CN" altLang="zh-CN" sz="2400" dirty="0">
                <a:latin typeface="Arial" panose="020B0604020202020204" pitchFamily="34" charset="0"/>
              </a:rPr>
              <a:t>链路层</a:t>
            </a:r>
            <a:r>
              <a:rPr lang="en-US" altLang="zh-CN" sz="2400" dirty="0">
                <a:latin typeface="Arial" panose="020B0604020202020204" pitchFamily="34" charset="0"/>
              </a:rPr>
              <a:t>MAC</a:t>
            </a:r>
            <a:r>
              <a:rPr lang="zh-CN" altLang="zh-CN" sz="2400" dirty="0">
                <a:latin typeface="Arial" panose="020B0604020202020204" pitchFamily="34" charset="0"/>
              </a:rPr>
              <a:t>地址</a:t>
            </a:r>
            <a:r>
              <a:rPr lang="zh-CN" altLang="en-US" sz="2400" dirty="0">
                <a:latin typeface="Arial" panose="020B0604020202020204" pitchFamily="34" charset="0"/>
              </a:rPr>
              <a:t>唯一</a:t>
            </a:r>
            <a:r>
              <a:rPr lang="zh-CN" altLang="zh-CN" sz="2400" dirty="0">
                <a:latin typeface="Arial" panose="020B0604020202020204" pitchFamily="34" charset="0"/>
              </a:rPr>
              <a:t>标识了网络设备上的每个物理网络连接，因而</a:t>
            </a:r>
            <a:r>
              <a:rPr lang="en-US" altLang="zh-CN" sz="2400" dirty="0">
                <a:latin typeface="Arial" panose="020B0604020202020204" pitchFamily="34" charset="0"/>
              </a:rPr>
              <a:t> MAC</a:t>
            </a:r>
            <a:r>
              <a:rPr lang="zh-CN" altLang="zh-CN" sz="2400" dirty="0">
                <a:latin typeface="Arial" panose="020B0604020202020204" pitchFamily="34" charset="0"/>
              </a:rPr>
              <a:t>地址也称为</a:t>
            </a:r>
            <a:r>
              <a:rPr lang="zh-CN" altLang="zh-CN" sz="2400" b="1" dirty="0">
                <a:latin typeface="Arial" panose="020B0604020202020204" pitchFamily="34" charset="0"/>
              </a:rPr>
              <a:t>物理地址</a:t>
            </a:r>
            <a:r>
              <a:rPr lang="zh-CN" altLang="zh-CN" sz="2400" dirty="0">
                <a:latin typeface="Arial" panose="020B0604020202020204" pitchFamily="34" charset="0"/>
              </a:rPr>
              <a:t>或硬件地址。</a:t>
            </a:r>
          </a:p>
          <a:p>
            <a:pPr marL="457189" lvl="1" indent="0">
              <a:lnSpc>
                <a:spcPct val="80000"/>
              </a:lnSpc>
              <a:buNone/>
            </a:pPr>
            <a:endParaRPr lang="en-US" altLang="zh-CN" sz="29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17</a:t>
            </a:fld>
            <a:endParaRPr lang="en-US" altLang="zh-CN"/>
          </a:p>
        </p:txBody>
      </p:sp>
      <p:pic>
        <p:nvPicPr>
          <p:cNvPr id="4" name="图片 3">
            <a:extLst>
              <a:ext uri="{FF2B5EF4-FFF2-40B4-BE49-F238E27FC236}">
                <a16:creationId xmlns:a16="http://schemas.microsoft.com/office/drawing/2014/main" id="{97EAC3D9-A25A-4861-A5F2-38B3AE6BD46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44251">
            <a:off x="9164757" y="1129591"/>
            <a:ext cx="1823181" cy="1823181"/>
          </a:xfrm>
          <a:prstGeom prst="rect">
            <a:avLst/>
          </a:prstGeom>
        </p:spPr>
      </p:pic>
      <p:pic>
        <p:nvPicPr>
          <p:cNvPr id="7" name="图片 6">
            <a:extLst>
              <a:ext uri="{FF2B5EF4-FFF2-40B4-BE49-F238E27FC236}">
                <a16:creationId xmlns:a16="http://schemas.microsoft.com/office/drawing/2014/main" id="{F3BBD600-A7B6-4E5C-993B-73740A8F06F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822166">
            <a:off x="9809685" y="2657168"/>
            <a:ext cx="1956532" cy="1814479"/>
          </a:xfrm>
          <a:prstGeom prst="rect">
            <a:avLst/>
          </a:prstGeom>
        </p:spPr>
      </p:pic>
      <p:pic>
        <p:nvPicPr>
          <p:cNvPr id="11" name="图片 10">
            <a:extLst>
              <a:ext uri="{FF2B5EF4-FFF2-40B4-BE49-F238E27FC236}">
                <a16:creationId xmlns:a16="http://schemas.microsoft.com/office/drawing/2014/main" id="{2F88B13D-6687-49C7-8F36-EB5DF8BB3AB4}"/>
              </a:ext>
            </a:extLst>
          </p:cNvPr>
          <p:cNvPicPr>
            <a:picLocks noChangeAspect="1"/>
          </p:cNvPicPr>
          <p:nvPr/>
        </p:nvPicPr>
        <p:blipFill>
          <a:blip r:embed="rId4" cstate="print">
            <a:clrChange>
              <a:clrFrom>
                <a:srgbClr val="010000"/>
              </a:clrFrom>
              <a:clrTo>
                <a:srgbClr val="010000">
                  <a:alpha val="0"/>
                </a:srgbClr>
              </a:clrTo>
            </a:clrChange>
            <a:extLst>
              <a:ext uri="{28A0092B-C50C-407E-A947-70E740481C1C}">
                <a14:useLocalDpi xmlns:a14="http://schemas.microsoft.com/office/drawing/2010/main" val="0"/>
              </a:ext>
            </a:extLst>
          </a:blip>
          <a:stretch>
            <a:fillRect/>
          </a:stretch>
        </p:blipFill>
        <p:spPr>
          <a:xfrm rot="2646156">
            <a:off x="10865920" y="1147360"/>
            <a:ext cx="576004" cy="779483"/>
          </a:xfrm>
          <a:prstGeom prst="rect">
            <a:avLst/>
          </a:prstGeom>
        </p:spPr>
      </p:pic>
      <p:sp>
        <p:nvSpPr>
          <p:cNvPr id="12" name="文本框 11">
            <a:extLst>
              <a:ext uri="{FF2B5EF4-FFF2-40B4-BE49-F238E27FC236}">
                <a16:creationId xmlns:a16="http://schemas.microsoft.com/office/drawing/2014/main" id="{6E0CB4BD-38C3-46B9-8D73-F76DC8A772DD}"/>
              </a:ext>
            </a:extLst>
          </p:cNvPr>
          <p:cNvSpPr txBox="1"/>
          <p:nvPr/>
        </p:nvSpPr>
        <p:spPr>
          <a:xfrm>
            <a:off x="10787950" y="1959225"/>
            <a:ext cx="1214096" cy="523220"/>
          </a:xfrm>
          <a:prstGeom prst="rect">
            <a:avLst/>
          </a:prstGeom>
          <a:noFill/>
        </p:spPr>
        <p:txBody>
          <a:bodyPr wrap="square" rtlCol="0">
            <a:spAutoFit/>
          </a:bodyPr>
          <a:lstStyle/>
          <a:p>
            <a:r>
              <a:rPr lang="zh-CN" altLang="en-US" sz="1400" dirty="0"/>
              <a:t>笔记本网卡</a:t>
            </a:r>
            <a:endParaRPr lang="en-US" altLang="zh-CN" sz="1400" dirty="0"/>
          </a:p>
          <a:p>
            <a:r>
              <a:rPr lang="zh-CN" altLang="en-US" sz="1400" dirty="0"/>
              <a:t>尺寸</a:t>
            </a:r>
            <a:r>
              <a:rPr lang="en-US" altLang="zh-CN" sz="1400" dirty="0"/>
              <a:t>~2</a:t>
            </a:r>
            <a:r>
              <a:rPr lang="zh-CN" altLang="en-US" sz="1400" dirty="0"/>
              <a:t>*</a:t>
            </a:r>
            <a:r>
              <a:rPr lang="en-US" altLang="zh-CN" sz="1400" dirty="0"/>
              <a:t>3CM</a:t>
            </a:r>
            <a:endParaRPr lang="zh-CN" altLang="en-US" sz="1400" dirty="0"/>
          </a:p>
        </p:txBody>
      </p:sp>
      <p:pic>
        <p:nvPicPr>
          <p:cNvPr id="15" name="图片 14">
            <a:extLst>
              <a:ext uri="{FF2B5EF4-FFF2-40B4-BE49-F238E27FC236}">
                <a16:creationId xmlns:a16="http://schemas.microsoft.com/office/drawing/2014/main" id="{000774ED-4A97-47F5-82E0-11EC392C57B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rcRect l="75185" t="4610" r="2466" b="19072"/>
          <a:stretch/>
        </p:blipFill>
        <p:spPr>
          <a:xfrm>
            <a:off x="9185805" y="4672008"/>
            <a:ext cx="1200279" cy="1707338"/>
          </a:xfrm>
          <a:prstGeom prst="rect">
            <a:avLst/>
          </a:prstGeom>
        </p:spPr>
      </p:pic>
    </p:spTree>
    <p:extLst>
      <p:ext uri="{BB962C8B-B14F-4D97-AF65-F5344CB8AC3E}">
        <p14:creationId xmlns:p14="http://schemas.microsoft.com/office/powerpoint/2010/main" val="1917908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77446" y="13"/>
            <a:ext cx="8151652" cy="563563"/>
          </a:xfrm>
        </p:spPr>
        <p:txBody>
          <a:bodyPr>
            <a:normAutofit fontScale="90000"/>
          </a:bodyPr>
          <a:lstStyle/>
          <a:p>
            <a:r>
              <a:rPr lang="en-US" altLang="zh-CN" dirty="0"/>
              <a:t>IP</a:t>
            </a:r>
            <a:r>
              <a:rPr lang="zh-CN" altLang="zh-CN" dirty="0"/>
              <a:t>地址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367135" y="1017607"/>
            <a:ext cx="9329265" cy="2131773"/>
          </a:xfrm>
        </p:spPr>
        <p:txBody>
          <a:bodyPr/>
          <a:lstStyle/>
          <a:p>
            <a:r>
              <a:rPr lang="en-US" altLang="zh-CN" sz="3200" b="1" dirty="0">
                <a:solidFill>
                  <a:schemeClr val="tx1">
                    <a:lumMod val="60000"/>
                    <a:lumOff val="40000"/>
                  </a:schemeClr>
                </a:solidFill>
              </a:rPr>
              <a:t>IP</a:t>
            </a:r>
            <a:r>
              <a:rPr lang="zh-CN" altLang="en-US" sz="3200" b="1" dirty="0">
                <a:solidFill>
                  <a:schemeClr val="tx1">
                    <a:lumMod val="60000"/>
                    <a:lumOff val="40000"/>
                  </a:schemeClr>
                </a:solidFill>
              </a:rPr>
              <a:t>协议</a:t>
            </a:r>
            <a:r>
              <a:rPr lang="zh-CN" altLang="zh-CN" sz="2400" dirty="0">
                <a:latin typeface="Arial" panose="020B0604020202020204" pitchFamily="34" charset="0"/>
              </a:rPr>
              <a:t>（</a:t>
            </a:r>
            <a:r>
              <a:rPr lang="en-US" altLang="zh-CN" sz="2400" dirty="0">
                <a:latin typeface="Arial" panose="020B0604020202020204" pitchFamily="34" charset="0"/>
              </a:rPr>
              <a:t>Internet Protocol</a:t>
            </a:r>
            <a:r>
              <a:rPr lang="zh-CN" altLang="zh-CN" sz="2400" dirty="0">
                <a:latin typeface="Arial" panose="020B0604020202020204" pitchFamily="34" charset="0"/>
              </a:rPr>
              <a:t>）</a:t>
            </a:r>
            <a:r>
              <a:rPr lang="zh-CN" altLang="en-US" sz="2200" dirty="0">
                <a:latin typeface="Arial" panose="020B0604020202020204" pitchFamily="34" charset="0"/>
              </a:rPr>
              <a:t>规定</a:t>
            </a:r>
            <a:r>
              <a:rPr lang="zh-CN" altLang="zh-CN" sz="2200" dirty="0">
                <a:latin typeface="Arial" panose="020B0604020202020204" pitchFamily="34" charset="0"/>
              </a:rPr>
              <a:t>每一台</a:t>
            </a:r>
            <a:r>
              <a:rPr lang="zh-CN" altLang="en-US" sz="2200" dirty="0">
                <a:latin typeface="Arial" panose="020B0604020202020204" pitchFamily="34" charset="0"/>
              </a:rPr>
              <a:t>入</a:t>
            </a:r>
            <a:r>
              <a:rPr lang="zh-CN" altLang="zh-CN" sz="2200" dirty="0">
                <a:latin typeface="Arial" panose="020B0604020202020204" pitchFamily="34" charset="0"/>
              </a:rPr>
              <a:t>网</a:t>
            </a:r>
            <a:r>
              <a:rPr lang="zh-CN" altLang="en-US" sz="2200" dirty="0">
                <a:latin typeface="Arial" panose="020B0604020202020204" pitchFamily="34" charset="0"/>
              </a:rPr>
              <a:t>的</a:t>
            </a:r>
            <a:r>
              <a:rPr lang="zh-CN" altLang="zh-CN" sz="2200" dirty="0">
                <a:latin typeface="Arial" panose="020B0604020202020204" pitchFamily="34" charset="0"/>
              </a:rPr>
              <a:t>计算机都</a:t>
            </a:r>
            <a:r>
              <a:rPr lang="zh-CN" altLang="en-US" sz="2200" dirty="0">
                <a:latin typeface="Arial" panose="020B0604020202020204" pitchFamily="34" charset="0"/>
              </a:rPr>
              <a:t>必须有</a:t>
            </a:r>
            <a:r>
              <a:rPr lang="zh-CN" altLang="zh-CN" sz="2200" dirty="0">
                <a:latin typeface="Arial" panose="020B0604020202020204" pitchFamily="34" charset="0"/>
              </a:rPr>
              <a:t>一个唯一标识的</a:t>
            </a:r>
            <a:r>
              <a:rPr lang="zh-CN" altLang="en-US" sz="2200" dirty="0">
                <a:latin typeface="Arial" panose="020B0604020202020204" pitchFamily="34" charset="0"/>
              </a:rPr>
              <a:t>网络地址，即</a:t>
            </a:r>
            <a:r>
              <a:rPr lang="en-US" altLang="zh-CN" sz="2200" b="1" dirty="0">
                <a:latin typeface="Arial" panose="020B0604020202020204" pitchFamily="34" charset="0"/>
              </a:rPr>
              <a:t>IP</a:t>
            </a:r>
            <a:r>
              <a:rPr lang="zh-CN" altLang="zh-CN" sz="2200" b="1" dirty="0">
                <a:latin typeface="Arial" panose="020B0604020202020204" pitchFamily="34" charset="0"/>
              </a:rPr>
              <a:t>地址</a:t>
            </a:r>
            <a:r>
              <a:rPr lang="zh-CN" altLang="en-US" sz="2200" dirty="0">
                <a:latin typeface="Arial" panose="020B0604020202020204" pitchFamily="34" charset="0"/>
              </a:rPr>
              <a:t>（</a:t>
            </a:r>
            <a:r>
              <a:rPr lang="en-US" altLang="zh-CN" sz="2200" dirty="0">
                <a:latin typeface="Arial" panose="020B0604020202020204" pitchFamily="34" charset="0"/>
              </a:rPr>
              <a:t>IP Address</a:t>
            </a:r>
            <a:r>
              <a:rPr lang="zh-CN" altLang="en-US" sz="2200" dirty="0">
                <a:latin typeface="Arial" panose="020B0604020202020204" pitchFamily="34" charset="0"/>
              </a:rPr>
              <a:t>）</a:t>
            </a:r>
            <a:endParaRPr lang="en-US" altLang="zh-CN" sz="2200" dirty="0">
              <a:latin typeface="Arial" panose="020B0604020202020204" pitchFamily="34" charset="0"/>
            </a:endParaRPr>
          </a:p>
          <a:p>
            <a:r>
              <a:rPr lang="en-US" altLang="zh-CN" sz="2400" dirty="0">
                <a:latin typeface="Arial" panose="020B0604020202020204" pitchFamily="34" charset="0"/>
              </a:rPr>
              <a:t>IP</a:t>
            </a:r>
            <a:r>
              <a:rPr lang="zh-CN" altLang="zh-CN" sz="2400" dirty="0">
                <a:latin typeface="Arial" panose="020B0604020202020204" pitchFamily="34" charset="0"/>
              </a:rPr>
              <a:t>协议目前</a:t>
            </a:r>
            <a:r>
              <a:rPr lang="en-US" altLang="zh-CN" sz="2400" dirty="0">
                <a:latin typeface="Arial" panose="020B0604020202020204" pitchFamily="34" charset="0"/>
              </a:rPr>
              <a:t>IPv4</a:t>
            </a:r>
            <a:r>
              <a:rPr lang="zh-CN" altLang="en-US" sz="2400" dirty="0">
                <a:latin typeface="Arial" panose="020B0604020202020204" pitchFamily="34" charset="0"/>
              </a:rPr>
              <a:t>、</a:t>
            </a:r>
            <a:r>
              <a:rPr lang="en-US" altLang="zh-CN" sz="2400" dirty="0">
                <a:latin typeface="Arial" panose="020B0604020202020204" pitchFamily="34" charset="0"/>
              </a:rPr>
              <a:t>IPv6</a:t>
            </a:r>
            <a:r>
              <a:rPr lang="zh-CN" altLang="en-US" sz="2400" dirty="0">
                <a:latin typeface="Arial" panose="020B0604020202020204" pitchFamily="34" charset="0"/>
              </a:rPr>
              <a:t>二个</a:t>
            </a:r>
            <a:r>
              <a:rPr lang="zh-CN" altLang="zh-CN" sz="2400" dirty="0">
                <a:latin typeface="Arial" panose="020B0604020202020204" pitchFamily="34" charset="0"/>
              </a:rPr>
              <a:t>版本共存</a:t>
            </a:r>
            <a:r>
              <a:rPr lang="zh-CN" altLang="en-US" sz="2400" dirty="0">
                <a:latin typeface="Arial" panose="020B0604020202020204" pitchFamily="34" charset="0"/>
              </a:rPr>
              <a:t>：</a:t>
            </a:r>
            <a:endParaRPr lang="en-US" altLang="zh-CN" sz="2400" dirty="0">
              <a:latin typeface="Arial" panose="020B0604020202020204" pitchFamily="34" charset="0"/>
            </a:endParaRPr>
          </a:p>
          <a:p>
            <a:pPr>
              <a:spcBef>
                <a:spcPts val="1000"/>
              </a:spcBef>
              <a:buFont typeface="Wingdings" panose="05000000000000000000" pitchFamily="2" charset="2"/>
              <a:buChar char="Ø"/>
            </a:pPr>
            <a:r>
              <a:rPr lang="en-US" altLang="zh-CN" sz="2800" b="1" dirty="0">
                <a:latin typeface="Arial" panose="020B0604020202020204" pitchFamily="34" charset="0"/>
              </a:rPr>
              <a:t>IPv4</a:t>
            </a:r>
            <a:r>
              <a:rPr lang="zh-CN" altLang="en-US" sz="2400" dirty="0">
                <a:latin typeface="Arial" panose="020B0604020202020204" pitchFamily="34" charset="0"/>
              </a:rPr>
              <a:t>：</a:t>
            </a:r>
            <a:r>
              <a:rPr lang="zh-CN" altLang="zh-CN" sz="2200" dirty="0">
                <a:latin typeface="Arial" panose="020B0604020202020204" pitchFamily="34" charset="0"/>
              </a:rPr>
              <a:t>采用</a:t>
            </a:r>
            <a:r>
              <a:rPr lang="en-US" altLang="zh-CN" sz="2200" dirty="0">
                <a:latin typeface="Arial" panose="020B0604020202020204" pitchFamily="34" charset="0"/>
              </a:rPr>
              <a:t>32</a:t>
            </a:r>
            <a:r>
              <a:rPr lang="zh-CN" altLang="zh-CN" sz="2200" dirty="0">
                <a:latin typeface="Arial" panose="020B0604020202020204" pitchFamily="34" charset="0"/>
              </a:rPr>
              <a:t>位二进制表示。用点分十进制标记法，每个字节用</a:t>
            </a:r>
            <a:r>
              <a:rPr lang="en-US" altLang="zh-CN" sz="4000" dirty="0">
                <a:latin typeface="Arial" panose="020B0604020202020204" pitchFamily="34" charset="0"/>
              </a:rPr>
              <a:t>.</a:t>
            </a:r>
            <a:r>
              <a:rPr lang="zh-CN" altLang="zh-CN" sz="2200" dirty="0">
                <a:latin typeface="Arial" panose="020B0604020202020204" pitchFamily="34" charset="0"/>
              </a:rPr>
              <a:t>隔开如写成：</a:t>
            </a:r>
            <a:endParaRPr lang="en-US" altLang="zh-CN" sz="2200" dirty="0">
              <a:latin typeface="Arial" panose="020B0604020202020204" pitchFamily="34" charset="0"/>
            </a:endParaRPr>
          </a:p>
          <a:p>
            <a:pPr marL="0" indent="0">
              <a:buNone/>
            </a:pPr>
            <a:endParaRPr lang="zh-CN" altLang="zh-CN" sz="2400" dirty="0">
              <a:latin typeface="Arial" panose="020B0604020202020204" pitchFamily="34" charset="0"/>
            </a:endParaRPr>
          </a:p>
          <a:p>
            <a:pPr marL="0" indent="0">
              <a:lnSpc>
                <a:spcPct val="150000"/>
              </a:lnSpc>
              <a:buNone/>
            </a:pPr>
            <a:endParaRPr lang="en-US" altLang="zh-CN" sz="2400" dirty="0">
              <a:latin typeface="Arial" panose="020B0604020202020204" pitchFamily="34" charset="0"/>
            </a:endParaRPr>
          </a:p>
          <a:p>
            <a:pPr marL="0" indent="0">
              <a:lnSpc>
                <a:spcPct val="150000"/>
              </a:lnSpc>
              <a:buNone/>
            </a:pPr>
            <a:endParaRPr lang="zh-CN" altLang="zh-CN" sz="2400" dirty="0">
              <a:latin typeface="Arial" panose="020B0604020202020204" pitchFamily="34" charset="0"/>
            </a:endParaRPr>
          </a:p>
          <a:p>
            <a:pPr marL="457189" lvl="1" indent="0">
              <a:lnSpc>
                <a:spcPct val="80000"/>
              </a:lnSpc>
              <a:buNone/>
            </a:pPr>
            <a:endParaRPr lang="en-US" altLang="zh-CN" sz="29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18</a:t>
            </a:fld>
            <a:endParaRPr lang="en-US" altLang="zh-CN"/>
          </a:p>
        </p:txBody>
      </p:sp>
      <p:pic>
        <p:nvPicPr>
          <p:cNvPr id="10" name="图片 9">
            <a:extLst>
              <a:ext uri="{FF2B5EF4-FFF2-40B4-BE49-F238E27FC236}">
                <a16:creationId xmlns:a16="http://schemas.microsoft.com/office/drawing/2014/main" id="{4C199ECB-CB9C-4823-9EE7-F9B1BECA1C6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47928" y="3240958"/>
            <a:ext cx="2938160" cy="1523780"/>
          </a:xfrm>
          <a:prstGeom prst="rect">
            <a:avLst/>
          </a:prstGeom>
        </p:spPr>
      </p:pic>
      <p:pic>
        <p:nvPicPr>
          <p:cNvPr id="13" name="图片 12">
            <a:extLst>
              <a:ext uri="{FF2B5EF4-FFF2-40B4-BE49-F238E27FC236}">
                <a16:creationId xmlns:a16="http://schemas.microsoft.com/office/drawing/2014/main" id="{4B1DB1DD-235A-4678-AFCA-5089E71701D0}"/>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5958"/>
          <a:stretch/>
        </p:blipFill>
        <p:spPr>
          <a:xfrm>
            <a:off x="1631504" y="3212976"/>
            <a:ext cx="3554760" cy="1792501"/>
          </a:xfrm>
          <a:prstGeom prst="rect">
            <a:avLst/>
          </a:prstGeom>
        </p:spPr>
      </p:pic>
      <p:sp>
        <p:nvSpPr>
          <p:cNvPr id="3" name="文本框 2">
            <a:extLst>
              <a:ext uri="{FF2B5EF4-FFF2-40B4-BE49-F238E27FC236}">
                <a16:creationId xmlns:a16="http://schemas.microsoft.com/office/drawing/2014/main" id="{6AC5FC50-8B4E-4F7B-BD51-0CB18CB37F64}"/>
              </a:ext>
            </a:extLst>
          </p:cNvPr>
          <p:cNvSpPr txBox="1"/>
          <p:nvPr/>
        </p:nvSpPr>
        <p:spPr>
          <a:xfrm>
            <a:off x="479376" y="4941881"/>
            <a:ext cx="10585176" cy="1200329"/>
          </a:xfrm>
          <a:prstGeom prst="rect">
            <a:avLst/>
          </a:prstGeom>
          <a:noFill/>
        </p:spPr>
        <p:txBody>
          <a:bodyPr wrap="square" rtlCol="0">
            <a:spAutoFit/>
          </a:bodyPr>
          <a:lstStyle/>
          <a:p>
            <a:pPr marL="285750" indent="-285750">
              <a:buFont typeface="Wingdings" panose="05000000000000000000" pitchFamily="2" charset="2"/>
              <a:buChar char="Ø"/>
            </a:pPr>
            <a:r>
              <a:rPr lang="en-US" altLang="zh-CN" sz="2800" b="1" dirty="0"/>
              <a:t>IPv6</a:t>
            </a:r>
            <a:r>
              <a:rPr lang="zh-CN" altLang="en-US" sz="2400" dirty="0"/>
              <a:t>：</a:t>
            </a:r>
            <a:r>
              <a:rPr lang="zh-CN" altLang="zh-CN" sz="2200" dirty="0"/>
              <a:t>采用</a:t>
            </a:r>
            <a:r>
              <a:rPr lang="en-US" altLang="zh-CN" sz="2200" dirty="0"/>
              <a:t>128</a:t>
            </a:r>
            <a:r>
              <a:rPr lang="zh-CN" altLang="zh-CN" sz="2200" dirty="0"/>
              <a:t>位二进制，地址扩大</a:t>
            </a:r>
            <a:r>
              <a:rPr lang="en-US" altLang="zh-CN" sz="2200" dirty="0"/>
              <a:t>2</a:t>
            </a:r>
            <a:r>
              <a:rPr lang="en-US" altLang="zh-CN" sz="2200" baseline="30000" dirty="0"/>
              <a:t>96</a:t>
            </a:r>
            <a:r>
              <a:rPr lang="zh-CN" altLang="zh-CN" sz="2200" dirty="0"/>
              <a:t>倍，号称可以“给地球每颗沙子一个</a:t>
            </a:r>
            <a:r>
              <a:rPr lang="en-US" altLang="zh-CN" sz="2200" dirty="0"/>
              <a:t>IP</a:t>
            </a:r>
            <a:r>
              <a:rPr lang="zh-CN" altLang="zh-CN" sz="2200" dirty="0"/>
              <a:t>”的数百亿地址容量。用冒号十六进制表示法，整个地址分为</a:t>
            </a:r>
            <a:r>
              <a:rPr lang="en-US" altLang="zh-CN" sz="2200" dirty="0"/>
              <a:t>8</a:t>
            </a:r>
            <a:r>
              <a:rPr lang="zh-CN" altLang="zh-CN" sz="2200" dirty="0"/>
              <a:t>组，每组</a:t>
            </a:r>
            <a:r>
              <a:rPr lang="en-US" altLang="zh-CN" sz="2200" dirty="0"/>
              <a:t>4</a:t>
            </a:r>
            <a:r>
              <a:rPr lang="zh-CN" altLang="zh-CN" sz="2200" dirty="0"/>
              <a:t>个十六进制数形式。如：</a:t>
            </a:r>
            <a:r>
              <a:rPr lang="en-US" altLang="zh-CN" sz="2200" dirty="0"/>
              <a:t>3afe:3201:1401:1280:c8fa:fe4d:db39:1980</a:t>
            </a:r>
            <a:endParaRPr lang="zh-CN" altLang="en-US" sz="2200" dirty="0"/>
          </a:p>
        </p:txBody>
      </p:sp>
      <p:pic>
        <p:nvPicPr>
          <p:cNvPr id="21" name="图片 20">
            <a:extLst>
              <a:ext uri="{FF2B5EF4-FFF2-40B4-BE49-F238E27FC236}">
                <a16:creationId xmlns:a16="http://schemas.microsoft.com/office/drawing/2014/main" id="{104E5520-13A1-461A-B15E-128AA04926E8}"/>
              </a:ext>
            </a:extLst>
          </p:cNvPr>
          <p:cNvPicPr>
            <a:picLocks noChangeAspect="1"/>
          </p:cNvPicPr>
          <p:nvPr/>
        </p:nvPicPr>
        <p:blipFill>
          <a:blip r:embed="rId6">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580467" y="3149380"/>
            <a:ext cx="1954171" cy="1480896"/>
          </a:xfrm>
          <a:prstGeom prst="rect">
            <a:avLst/>
          </a:prstGeom>
        </p:spPr>
      </p:pic>
      <p:pic>
        <p:nvPicPr>
          <p:cNvPr id="27" name="图片 26">
            <a:extLst>
              <a:ext uri="{FF2B5EF4-FFF2-40B4-BE49-F238E27FC236}">
                <a16:creationId xmlns:a16="http://schemas.microsoft.com/office/drawing/2014/main" id="{5DB06573-B16E-476D-A38A-4F6B5A8BF07A}"/>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l="14238"/>
          <a:stretch/>
        </p:blipFill>
        <p:spPr>
          <a:xfrm>
            <a:off x="9605864" y="1430569"/>
            <a:ext cx="1903379" cy="1478102"/>
          </a:xfrm>
          <a:prstGeom prst="rect">
            <a:avLst/>
          </a:prstGeom>
        </p:spPr>
      </p:pic>
    </p:spTree>
    <p:extLst>
      <p:ext uri="{BB962C8B-B14F-4D97-AF65-F5344CB8AC3E}">
        <p14:creationId xmlns:p14="http://schemas.microsoft.com/office/powerpoint/2010/main" val="1414276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719256" y="92013"/>
            <a:ext cx="8151652" cy="563563"/>
          </a:xfrm>
        </p:spPr>
        <p:txBody>
          <a:bodyPr>
            <a:normAutofit fontScale="90000"/>
          </a:bodyPr>
          <a:lstStyle/>
          <a:p>
            <a:r>
              <a:rPr lang="en-US" altLang="zh-CN" dirty="0"/>
              <a:t>IP</a:t>
            </a:r>
            <a:r>
              <a:rPr lang="zh-CN" altLang="zh-CN" dirty="0"/>
              <a:t>地址</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767408" y="1060653"/>
            <a:ext cx="8212657" cy="5705334"/>
          </a:xfrm>
        </p:spPr>
        <p:txBody>
          <a:bodyPr/>
          <a:lstStyle/>
          <a:p>
            <a:pPr>
              <a:lnSpc>
                <a:spcPct val="80000"/>
              </a:lnSpc>
            </a:pPr>
            <a:r>
              <a:rPr lang="en-US" altLang="zh-CN" sz="3200" dirty="0">
                <a:latin typeface="Arial" panose="020B0604020202020204" pitchFamily="34" charset="0"/>
              </a:rPr>
              <a:t>IP</a:t>
            </a:r>
            <a:r>
              <a:rPr lang="zh-CN" altLang="zh-CN" sz="3200" dirty="0">
                <a:latin typeface="Arial" panose="020B0604020202020204" pitchFamily="34" charset="0"/>
              </a:rPr>
              <a:t>地址</a:t>
            </a:r>
            <a:r>
              <a:rPr lang="zh-CN" altLang="zh-CN" sz="3200" dirty="0"/>
              <a:t>获取</a:t>
            </a:r>
            <a:endParaRPr lang="en-US" altLang="zh-CN" sz="3200" dirty="0">
              <a:latin typeface="Arial" panose="020B0604020202020204" pitchFamily="34" charset="0"/>
            </a:endParaRPr>
          </a:p>
          <a:p>
            <a:pPr>
              <a:lnSpc>
                <a:spcPct val="150000"/>
              </a:lnSpc>
              <a:spcBef>
                <a:spcPts val="0"/>
              </a:spcBef>
              <a:buFont typeface="Wingdings" panose="05000000000000000000" pitchFamily="2" charset="2"/>
              <a:buChar char="Ø"/>
            </a:pPr>
            <a:r>
              <a:rPr lang="en-US" altLang="zh-CN" sz="2200" dirty="0">
                <a:latin typeface="Arial" panose="020B0604020202020204" pitchFamily="34" charset="0"/>
              </a:rPr>
              <a:t>ICANN</a:t>
            </a:r>
            <a:r>
              <a:rPr lang="zh-CN" altLang="en-US" sz="2200" dirty="0">
                <a:latin typeface="Arial" panose="020B0604020202020204" pitchFamily="34" charset="0"/>
              </a:rPr>
              <a:t>：</a:t>
            </a:r>
            <a:r>
              <a:rPr lang="zh-CN" altLang="zh-CN" sz="2200" dirty="0">
                <a:latin typeface="Arial" panose="020B0604020202020204" pitchFamily="34" charset="0"/>
              </a:rPr>
              <a:t>互联网名称与数字地址分配机构</a:t>
            </a:r>
            <a:r>
              <a:rPr lang="zh-CN" altLang="en-US" sz="2200" dirty="0">
                <a:latin typeface="Arial" panose="020B0604020202020204" pitchFamily="34" charset="0"/>
              </a:rPr>
              <a:t>，非营利性国际组织，负责</a:t>
            </a:r>
            <a:r>
              <a:rPr lang="en-US" altLang="zh-CN" sz="2200" dirty="0">
                <a:latin typeface="Arial" panose="020B0604020202020204" pitchFamily="34" charset="0"/>
              </a:rPr>
              <a:t>IP</a:t>
            </a:r>
            <a:r>
              <a:rPr lang="zh-CN" altLang="en-US" sz="2200" dirty="0">
                <a:latin typeface="Arial" panose="020B0604020202020204" pitchFamily="34" charset="0"/>
              </a:rPr>
              <a:t>地址空间的</a:t>
            </a:r>
            <a:r>
              <a:rPr lang="zh-CN" altLang="zh-CN" sz="2200" dirty="0">
                <a:latin typeface="Arial" panose="020B0604020202020204" pitchFamily="34" charset="0"/>
              </a:rPr>
              <a:t>协调和</a:t>
            </a:r>
            <a:r>
              <a:rPr lang="zh-CN" altLang="en-US" sz="2200" dirty="0">
                <a:latin typeface="Arial" panose="020B0604020202020204" pitchFamily="34" charset="0"/>
              </a:rPr>
              <a:t>分配</a:t>
            </a:r>
            <a:endParaRPr lang="en-US" altLang="zh-CN" sz="2200" dirty="0">
              <a:latin typeface="Arial" panose="020B0604020202020204" pitchFamily="34" charset="0"/>
            </a:endParaRPr>
          </a:p>
          <a:p>
            <a:pPr>
              <a:lnSpc>
                <a:spcPct val="150000"/>
              </a:lnSpc>
              <a:spcBef>
                <a:spcPts val="0"/>
              </a:spcBef>
              <a:buFont typeface="Wingdings" panose="05000000000000000000" pitchFamily="2" charset="2"/>
              <a:buChar char="Ø"/>
            </a:pPr>
            <a:r>
              <a:rPr lang="en-US" altLang="zh-CN" sz="2200" dirty="0">
                <a:latin typeface="Arial" panose="020B0604020202020204" pitchFamily="34" charset="0"/>
              </a:rPr>
              <a:t>CNNIC</a:t>
            </a:r>
            <a:r>
              <a:rPr lang="zh-CN" altLang="en-US" sz="2200" dirty="0">
                <a:latin typeface="Arial" panose="020B0604020202020204" pitchFamily="34" charset="0"/>
              </a:rPr>
              <a:t>：亚太互联网络信息中心</a:t>
            </a:r>
            <a:r>
              <a:rPr lang="en-US" altLang="zh-CN" sz="2200" dirty="0">
                <a:latin typeface="Arial" panose="020B0604020202020204" pitchFamily="34" charset="0"/>
              </a:rPr>
              <a:t>(APNIC)</a:t>
            </a:r>
            <a:r>
              <a:rPr lang="zh-CN" altLang="en-US" sz="2200" dirty="0">
                <a:latin typeface="Arial" panose="020B0604020202020204" pitchFamily="34" charset="0"/>
              </a:rPr>
              <a:t>的国家级</a:t>
            </a:r>
            <a:r>
              <a:rPr lang="en-US" altLang="zh-CN" sz="2200" dirty="0">
                <a:latin typeface="Arial" panose="020B0604020202020204" pitchFamily="34" charset="0"/>
              </a:rPr>
              <a:t>IP</a:t>
            </a:r>
            <a:r>
              <a:rPr lang="zh-CN" altLang="en-US" sz="2200" dirty="0">
                <a:latin typeface="Arial" panose="020B0604020202020204" pitchFamily="34" charset="0"/>
              </a:rPr>
              <a:t>地址注册机构成员。负责我国</a:t>
            </a:r>
            <a:r>
              <a:rPr lang="en-US" altLang="zh-CN" sz="2200" dirty="0">
                <a:latin typeface="Arial" panose="020B0604020202020204" pitchFamily="34" charset="0"/>
              </a:rPr>
              <a:t>ISP</a:t>
            </a:r>
            <a:r>
              <a:rPr lang="zh-CN" altLang="en-US" sz="2200" dirty="0">
                <a:latin typeface="Arial" panose="020B0604020202020204" pitchFamily="34" charset="0"/>
              </a:rPr>
              <a:t>和网络用户</a:t>
            </a:r>
            <a:r>
              <a:rPr lang="en-US" altLang="zh-CN" sz="2200" dirty="0">
                <a:latin typeface="Arial" panose="020B0604020202020204" pitchFamily="34" charset="0"/>
              </a:rPr>
              <a:t>IP</a:t>
            </a:r>
            <a:r>
              <a:rPr lang="zh-CN" altLang="en-US" sz="2200" dirty="0">
                <a:latin typeface="Arial" panose="020B0604020202020204" pitchFamily="34" charset="0"/>
              </a:rPr>
              <a:t>地址分配和管理</a:t>
            </a:r>
            <a:endParaRPr lang="en-US" altLang="zh-CN" sz="2200" dirty="0">
              <a:latin typeface="Arial" panose="020B0604020202020204" pitchFamily="34" charset="0"/>
            </a:endParaRPr>
          </a:p>
          <a:p>
            <a:pPr>
              <a:lnSpc>
                <a:spcPct val="150000"/>
              </a:lnSpc>
              <a:spcBef>
                <a:spcPts val="0"/>
              </a:spcBef>
              <a:buFont typeface="Wingdings" panose="05000000000000000000" pitchFamily="2" charset="2"/>
              <a:buChar char="Ø"/>
            </a:pPr>
            <a:r>
              <a:rPr lang="en-US" altLang="zh-CN" sz="2200" dirty="0">
                <a:latin typeface="Arial" panose="020B0604020202020204" pitchFamily="34" charset="0"/>
              </a:rPr>
              <a:t>ISP</a:t>
            </a:r>
            <a:r>
              <a:rPr lang="zh-CN" altLang="en-US" sz="2200" dirty="0">
                <a:latin typeface="Arial" panose="020B0604020202020204" pitchFamily="34" charset="0"/>
              </a:rPr>
              <a:t>：</a:t>
            </a:r>
            <a:r>
              <a:rPr lang="zh-CN" altLang="zh-CN" sz="2200" dirty="0">
                <a:latin typeface="Arial" panose="020B0604020202020204" pitchFamily="34" charset="0"/>
              </a:rPr>
              <a:t>互联网服务提供商</a:t>
            </a:r>
            <a:r>
              <a:rPr lang="zh-CN" altLang="en-US" sz="2200" dirty="0">
                <a:latin typeface="Arial" panose="020B0604020202020204" pitchFamily="34" charset="0"/>
              </a:rPr>
              <a:t>，</a:t>
            </a:r>
            <a:r>
              <a:rPr lang="zh-CN" altLang="zh-CN" sz="2200" dirty="0">
                <a:latin typeface="Arial" panose="020B0604020202020204" pitchFamily="34" charset="0"/>
              </a:rPr>
              <a:t>一般单位或个体只需向当地</a:t>
            </a:r>
            <a:r>
              <a:rPr lang="en-US" altLang="zh-CN" sz="2200" dirty="0">
                <a:latin typeface="Arial" panose="020B0604020202020204" pitchFamily="34" charset="0"/>
              </a:rPr>
              <a:t>ISP</a:t>
            </a:r>
            <a:r>
              <a:rPr lang="zh-CN" altLang="zh-CN" sz="2200" dirty="0">
                <a:latin typeface="Arial" panose="020B0604020202020204" pitchFamily="34" charset="0"/>
              </a:rPr>
              <a:t>提出申请或</a:t>
            </a:r>
            <a:r>
              <a:rPr lang="zh-CN" altLang="en-US" sz="2200" dirty="0">
                <a:latin typeface="Arial" panose="020B0604020202020204" pitchFamily="34" charset="0"/>
              </a:rPr>
              <a:t>由</a:t>
            </a:r>
            <a:r>
              <a:rPr lang="zh-CN" altLang="zh-CN" sz="2200" dirty="0">
                <a:latin typeface="Arial" panose="020B0604020202020204" pitchFamily="34" charset="0"/>
              </a:rPr>
              <a:t>系统管理员指定</a:t>
            </a:r>
            <a:endParaRPr lang="en-US" altLang="zh-CN" sz="2200" dirty="0">
              <a:latin typeface="Arial" panose="020B0604020202020204" pitchFamily="34" charset="0"/>
            </a:endParaRPr>
          </a:p>
          <a:p>
            <a:pPr>
              <a:lnSpc>
                <a:spcPct val="80000"/>
              </a:lnSpc>
              <a:spcBef>
                <a:spcPts val="1800"/>
              </a:spcBef>
            </a:pPr>
            <a:r>
              <a:rPr lang="en-US" altLang="zh-CN" sz="3200" dirty="0"/>
              <a:t>IP</a:t>
            </a:r>
            <a:r>
              <a:rPr lang="zh-CN" altLang="zh-CN" sz="3200" dirty="0"/>
              <a:t>地址分配</a:t>
            </a:r>
            <a:r>
              <a:rPr lang="zh-CN" altLang="en-US" sz="3200" dirty="0"/>
              <a:t>的二</a:t>
            </a:r>
            <a:r>
              <a:rPr lang="zh-CN" altLang="zh-CN" sz="3200" dirty="0"/>
              <a:t>种方式</a:t>
            </a:r>
            <a:endParaRPr lang="en-US" altLang="zh-CN" sz="3200" dirty="0"/>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静态</a:t>
            </a:r>
            <a:r>
              <a:rPr lang="en-US" altLang="zh-CN" sz="2200" b="1" dirty="0">
                <a:latin typeface="Arial" panose="020B0604020202020204" pitchFamily="34" charset="0"/>
              </a:rPr>
              <a:t>IP</a:t>
            </a:r>
            <a:r>
              <a:rPr lang="zh-CN" altLang="zh-CN" sz="2200" dirty="0">
                <a:latin typeface="Arial" panose="020B0604020202020204" pitchFamily="34" charset="0"/>
              </a:rPr>
              <a:t>地址</a:t>
            </a:r>
            <a:r>
              <a:rPr lang="zh-CN" altLang="en-US" sz="2200" dirty="0">
                <a:latin typeface="Arial" panose="020B0604020202020204" pitchFamily="34" charset="0"/>
              </a:rPr>
              <a:t>：</a:t>
            </a:r>
            <a:r>
              <a:rPr lang="zh-CN" altLang="zh-CN" sz="2200" dirty="0">
                <a:latin typeface="Arial" panose="020B0604020202020204" pitchFamily="34" charset="0"/>
              </a:rPr>
              <a:t>分配固定的</a:t>
            </a:r>
            <a:r>
              <a:rPr lang="en-US" altLang="zh-CN" sz="2200" dirty="0">
                <a:latin typeface="Arial" panose="020B0604020202020204" pitchFamily="34" charset="0"/>
              </a:rPr>
              <a:t>IP</a:t>
            </a:r>
            <a:r>
              <a:rPr lang="zh-CN" altLang="zh-CN" sz="2200" dirty="0">
                <a:latin typeface="Arial" panose="020B0604020202020204" pitchFamily="34" charset="0"/>
              </a:rPr>
              <a:t>地址</a:t>
            </a:r>
            <a:endParaRPr lang="en-US" altLang="zh-CN" sz="22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动态</a:t>
            </a:r>
            <a:r>
              <a:rPr lang="en-US" altLang="zh-CN" sz="2200" b="1" dirty="0">
                <a:latin typeface="Arial" panose="020B0604020202020204" pitchFamily="34" charset="0"/>
              </a:rPr>
              <a:t>IP</a:t>
            </a:r>
            <a:r>
              <a:rPr lang="zh-CN" altLang="zh-CN" sz="2200" dirty="0">
                <a:latin typeface="Arial" panose="020B0604020202020204" pitchFamily="34" charset="0"/>
              </a:rPr>
              <a:t>地址</a:t>
            </a:r>
            <a:r>
              <a:rPr lang="zh-CN" altLang="en-US" sz="2200" dirty="0">
                <a:latin typeface="Arial" panose="020B0604020202020204" pitchFamily="34" charset="0"/>
              </a:rPr>
              <a:t>：</a:t>
            </a:r>
            <a:r>
              <a:rPr lang="zh-CN" altLang="zh-CN" sz="2200" dirty="0">
                <a:latin typeface="Arial" panose="020B0604020202020204" pitchFamily="34" charset="0"/>
              </a:rPr>
              <a:t>每次随机分配</a:t>
            </a:r>
            <a:r>
              <a:rPr lang="en-US" altLang="zh-CN" sz="2200" dirty="0">
                <a:latin typeface="Arial" panose="020B0604020202020204" pitchFamily="34" charset="0"/>
              </a:rPr>
              <a:t>IP</a:t>
            </a:r>
            <a:r>
              <a:rPr lang="zh-CN" altLang="zh-CN" sz="2200" dirty="0">
                <a:latin typeface="Arial" panose="020B0604020202020204" pitchFamily="34" charset="0"/>
              </a:rPr>
              <a:t>地址</a:t>
            </a:r>
            <a:r>
              <a:rPr lang="en-US" altLang="zh-CN" sz="2400" dirty="0">
                <a:latin typeface="Arial" panose="020B0604020202020204" pitchFamily="34" charset="0"/>
              </a:rPr>
              <a:t>	</a:t>
            </a:r>
          </a:p>
          <a:p>
            <a:pPr marL="0" indent="0">
              <a:buNone/>
            </a:pPr>
            <a:r>
              <a:rPr lang="en-US" altLang="zh-CN" sz="2400" dirty="0">
                <a:latin typeface="Arial" panose="020B0604020202020204" pitchFamily="34" charset="0"/>
              </a:rPr>
              <a:t>		</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19</a:t>
            </a:fld>
            <a:endParaRPr lang="en-US" altLang="zh-CN"/>
          </a:p>
        </p:txBody>
      </p:sp>
      <p:pic>
        <p:nvPicPr>
          <p:cNvPr id="4" name="图片 3">
            <a:extLst>
              <a:ext uri="{FF2B5EF4-FFF2-40B4-BE49-F238E27FC236}">
                <a16:creationId xmlns:a16="http://schemas.microsoft.com/office/drawing/2014/main" id="{CFAC173C-0C34-4E3B-9C83-DFFB7F436D1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7773" t="153" r="12443" b="-153"/>
          <a:stretch/>
        </p:blipFill>
        <p:spPr>
          <a:xfrm>
            <a:off x="9408023" y="1408764"/>
            <a:ext cx="1246423" cy="1167851"/>
          </a:xfrm>
          <a:prstGeom prst="rect">
            <a:avLst/>
          </a:prstGeom>
        </p:spPr>
      </p:pic>
      <p:pic>
        <p:nvPicPr>
          <p:cNvPr id="6" name="图片 5">
            <a:extLst>
              <a:ext uri="{FF2B5EF4-FFF2-40B4-BE49-F238E27FC236}">
                <a16:creationId xmlns:a16="http://schemas.microsoft.com/office/drawing/2014/main" id="{36B64E0B-B83C-444F-9248-1E6E18D84ABF}"/>
              </a:ext>
            </a:extLst>
          </p:cNvPr>
          <p:cNvPicPr>
            <a:picLocks noChangeAspect="1"/>
          </p:cNvPicPr>
          <p:nvPr/>
        </p:nvPicPr>
        <p:blipFill>
          <a:blip r:embed="rId3">
            <a:clrChange>
              <a:clrFrom>
                <a:srgbClr val="FFFEF9"/>
              </a:clrFrom>
              <a:clrTo>
                <a:srgbClr val="FFFEF9">
                  <a:alpha val="0"/>
                </a:srgbClr>
              </a:clrTo>
            </a:clrChange>
            <a:extLst>
              <a:ext uri="{28A0092B-C50C-407E-A947-70E740481C1C}">
                <a14:useLocalDpi xmlns:a14="http://schemas.microsoft.com/office/drawing/2010/main" val="0"/>
              </a:ext>
            </a:extLst>
          </a:blip>
          <a:stretch>
            <a:fillRect/>
          </a:stretch>
        </p:blipFill>
        <p:spPr>
          <a:xfrm>
            <a:off x="8760295" y="2492896"/>
            <a:ext cx="2541878" cy="1146608"/>
          </a:xfrm>
          <a:prstGeom prst="rect">
            <a:avLst/>
          </a:prstGeom>
        </p:spPr>
      </p:pic>
    </p:spTree>
    <p:extLst>
      <p:ext uri="{BB962C8B-B14F-4D97-AF65-F5344CB8AC3E}">
        <p14:creationId xmlns:p14="http://schemas.microsoft.com/office/powerpoint/2010/main" val="3970766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zh-CN" altLang="zh-CN" dirty="0"/>
              <a:t>路由选择</a:t>
            </a:r>
            <a:endParaRPr lang="en-US" altLang="zh-CN" sz="2000" dirty="0">
              <a:ea typeface="宋体" panose="02010600030101010101" pitchFamily="2" charset="-122"/>
            </a:endParaRPr>
          </a:p>
        </p:txBody>
      </p:sp>
      <p:sp>
        <p:nvSpPr>
          <p:cNvPr id="39" name="Rectangle 3">
            <a:extLst>
              <a:ext uri="{FF2B5EF4-FFF2-40B4-BE49-F238E27FC236}">
                <a16:creationId xmlns:a16="http://schemas.microsoft.com/office/drawing/2014/main" id="{71FC07D5-08D9-43BD-86CC-7F1F3D02A5C4}"/>
              </a:ext>
            </a:extLst>
          </p:cNvPr>
          <p:cNvSpPr>
            <a:spLocks noGrp="1" noChangeArrowheads="1"/>
          </p:cNvSpPr>
          <p:nvPr>
            <p:ph sz="half" idx="1"/>
          </p:nvPr>
        </p:nvSpPr>
        <p:spPr>
          <a:xfrm>
            <a:off x="814917" y="1029569"/>
            <a:ext cx="5069416" cy="4559671"/>
          </a:xfrm>
        </p:spPr>
        <p:txBody>
          <a:bodyPr/>
          <a:lstStyle/>
          <a:p>
            <a:r>
              <a:rPr lang="zh-CN" altLang="zh-CN" sz="2400" b="1" dirty="0"/>
              <a:t>子网掩码</a:t>
            </a:r>
            <a:endParaRPr lang="en-US" altLang="zh-CN" sz="2400" b="1" dirty="0"/>
          </a:p>
          <a:p>
            <a:pPr>
              <a:buFont typeface="Wingdings" panose="05000000000000000000" pitchFamily="2" charset="2"/>
              <a:buChar char="Ø"/>
            </a:pPr>
            <a:r>
              <a:rPr lang="zh-CN" altLang="en-US" sz="2200" dirty="0">
                <a:latin typeface="Arial" panose="020B0604020202020204" pitchFamily="34" charset="0"/>
              </a:rPr>
              <a:t>主要作用：</a:t>
            </a:r>
            <a:endParaRPr lang="en-US" altLang="zh-CN" sz="2200" dirty="0">
              <a:latin typeface="Arial" panose="020B0604020202020204" pitchFamily="34" charset="0"/>
            </a:endParaRPr>
          </a:p>
          <a:p>
            <a:pPr marL="457200" indent="-457200">
              <a:buFont typeface="+mj-lt"/>
              <a:buAutoNum type="alphaLcParenR"/>
            </a:pPr>
            <a:r>
              <a:rPr lang="zh-CN" altLang="en-US" sz="2200" dirty="0">
                <a:latin typeface="Arial" panose="020B0604020202020204" pitchFamily="34" charset="0"/>
              </a:rPr>
              <a:t>将一个大的</a:t>
            </a:r>
            <a:r>
              <a:rPr lang="en-US" altLang="zh-CN" sz="2200" dirty="0">
                <a:latin typeface="Arial" panose="020B0604020202020204" pitchFamily="34" charset="0"/>
              </a:rPr>
              <a:t>IP</a:t>
            </a:r>
            <a:r>
              <a:rPr lang="zh-CN" altLang="en-US" sz="2200" dirty="0">
                <a:latin typeface="Arial" panose="020B0604020202020204" pitchFamily="34" charset="0"/>
              </a:rPr>
              <a:t>网络划分若干子网络，</a:t>
            </a:r>
            <a:r>
              <a:rPr lang="zh-CN" altLang="zh-CN" sz="2200" dirty="0">
                <a:latin typeface="Arial" panose="020B0604020202020204" pitchFamily="34" charset="0"/>
              </a:rPr>
              <a:t>节约</a:t>
            </a:r>
            <a:r>
              <a:rPr lang="en-US" altLang="zh-CN" sz="2200" dirty="0">
                <a:latin typeface="Arial" panose="020B0604020202020204" pitchFamily="34" charset="0"/>
              </a:rPr>
              <a:t>IP</a:t>
            </a:r>
            <a:r>
              <a:rPr lang="zh-CN" altLang="zh-CN" sz="2200" dirty="0">
                <a:latin typeface="Arial" panose="020B0604020202020204" pitchFamily="34" charset="0"/>
              </a:rPr>
              <a:t>地址分配</a:t>
            </a:r>
            <a:endParaRPr lang="en-US" altLang="zh-CN" sz="2200" dirty="0">
              <a:latin typeface="Arial" panose="020B0604020202020204" pitchFamily="34" charset="0"/>
            </a:endParaRPr>
          </a:p>
          <a:p>
            <a:pPr marL="457200" indent="-457200">
              <a:buFont typeface="+mj-lt"/>
              <a:buAutoNum type="alphaLcParenR"/>
            </a:pPr>
            <a:r>
              <a:rPr lang="en-US" altLang="zh-CN" sz="2200" dirty="0">
                <a:latin typeface="Arial" panose="020B0604020202020204" pitchFamily="34" charset="0"/>
              </a:rPr>
              <a:t>IP</a:t>
            </a:r>
            <a:r>
              <a:rPr lang="zh-CN" altLang="en-US" sz="2200" dirty="0">
                <a:latin typeface="Arial" panose="020B0604020202020204" pitchFamily="34" charset="0"/>
              </a:rPr>
              <a:t>地址和子网掩码共同</a:t>
            </a:r>
            <a:r>
              <a:rPr lang="zh-CN" altLang="zh-CN" sz="2200" dirty="0">
                <a:latin typeface="Arial" panose="020B0604020202020204" pitchFamily="34" charset="0"/>
              </a:rPr>
              <a:t>判断两台计算机是否属于同一个子网络</a:t>
            </a:r>
            <a:endParaRPr lang="en-US" altLang="zh-CN" sz="2200" dirty="0">
              <a:latin typeface="Arial" panose="020B0604020202020204" pitchFamily="34" charset="0"/>
            </a:endParaRPr>
          </a:p>
          <a:p>
            <a:pPr>
              <a:buFont typeface="Wingdings" panose="05000000000000000000" pitchFamily="2" charset="2"/>
              <a:buChar char="Ø"/>
            </a:pPr>
            <a:r>
              <a:rPr lang="zh-CN" altLang="zh-CN" sz="2200" dirty="0">
                <a:latin typeface="Arial" panose="020B0604020202020204" pitchFamily="34" charset="0"/>
              </a:rPr>
              <a:t>子网掩码编码规则</a:t>
            </a:r>
            <a:r>
              <a:rPr lang="zh-CN" altLang="en-US" sz="2200" dirty="0">
                <a:latin typeface="Arial" panose="020B0604020202020204" pitchFamily="34" charset="0"/>
              </a:rPr>
              <a:t>：</a:t>
            </a:r>
            <a:endParaRPr lang="en-US" altLang="zh-CN" sz="2200" dirty="0">
              <a:latin typeface="Arial" panose="020B0604020202020204" pitchFamily="34" charset="0"/>
            </a:endParaRPr>
          </a:p>
          <a:p>
            <a:pPr marL="0" indent="0">
              <a:buNone/>
            </a:pPr>
            <a:r>
              <a:rPr lang="en-US" altLang="zh-CN" sz="2200" dirty="0">
                <a:latin typeface="Arial" panose="020B0604020202020204" pitchFamily="34" charset="0"/>
              </a:rPr>
              <a:t>        32</a:t>
            </a:r>
            <a:r>
              <a:rPr lang="zh-CN" altLang="zh-CN" sz="2200" dirty="0">
                <a:latin typeface="Arial" panose="020B0604020202020204" pitchFamily="34" charset="0"/>
              </a:rPr>
              <a:t>位二进制编码，其</a:t>
            </a:r>
            <a:r>
              <a:rPr lang="zh-CN" altLang="en-US" sz="2200" dirty="0">
                <a:latin typeface="Arial" panose="020B0604020202020204" pitchFamily="34" charset="0"/>
              </a:rPr>
              <a:t>中</a:t>
            </a:r>
            <a:r>
              <a:rPr lang="zh-CN" altLang="zh-CN" sz="2200" dirty="0">
                <a:latin typeface="Arial" panose="020B0604020202020204" pitchFamily="34" charset="0"/>
              </a:rPr>
              <a:t>：</a:t>
            </a:r>
            <a:r>
              <a:rPr lang="en-US" altLang="zh-CN" sz="2200" dirty="0">
                <a:latin typeface="Arial" panose="020B0604020202020204" pitchFamily="34" charset="0"/>
              </a:rPr>
              <a:t>IP</a:t>
            </a:r>
            <a:r>
              <a:rPr lang="zh-CN" altLang="zh-CN" sz="2200" dirty="0">
                <a:latin typeface="Arial" panose="020B0604020202020204" pitchFamily="34" charset="0"/>
              </a:rPr>
              <a:t>地址中网络号部分全用“</a:t>
            </a:r>
            <a:r>
              <a:rPr lang="en-US" altLang="zh-CN" sz="2200" dirty="0">
                <a:latin typeface="Arial" panose="020B0604020202020204" pitchFamily="34" charset="0"/>
              </a:rPr>
              <a:t>1</a:t>
            </a:r>
            <a:r>
              <a:rPr lang="zh-CN" altLang="zh-CN" sz="2200" dirty="0">
                <a:latin typeface="Arial" panose="020B0604020202020204" pitchFamily="34" charset="0"/>
              </a:rPr>
              <a:t>”表示，主机号部分全用“</a:t>
            </a:r>
            <a:r>
              <a:rPr lang="en-US" altLang="zh-CN" sz="2200" dirty="0">
                <a:latin typeface="Arial" panose="020B0604020202020204" pitchFamily="34" charset="0"/>
              </a:rPr>
              <a:t>0</a:t>
            </a:r>
            <a:r>
              <a:rPr lang="zh-CN" altLang="zh-CN" sz="2200" dirty="0">
                <a:latin typeface="Arial" panose="020B0604020202020204" pitchFamily="34" charset="0"/>
              </a:rPr>
              <a:t>”表示。</a:t>
            </a:r>
            <a:r>
              <a:rPr lang="zh-CN" altLang="en-US" sz="2200" dirty="0">
                <a:latin typeface="Arial" panose="020B0604020202020204" pitchFamily="34" charset="0"/>
              </a:rPr>
              <a:t>如子网掩码十进制表示：</a:t>
            </a:r>
            <a:r>
              <a:rPr lang="en-US" altLang="zh-CN" sz="2200" dirty="0">
                <a:latin typeface="Arial" panose="020B0604020202020204" pitchFamily="34" charset="0"/>
              </a:rPr>
              <a:t>	255.255.255.0</a:t>
            </a:r>
          </a:p>
          <a:p>
            <a:pPr marL="0" indent="0">
              <a:buNone/>
            </a:pPr>
            <a:endParaRPr lang="en-US" altLang="zh-CN" sz="2400" dirty="0">
              <a:latin typeface="Arial" panose="020B0604020202020204" pitchFamily="34" charset="0"/>
            </a:endParaRPr>
          </a:p>
        </p:txBody>
      </p:sp>
      <p:sp>
        <p:nvSpPr>
          <p:cNvPr id="10" name="内容占位符 9">
            <a:extLst>
              <a:ext uri="{FF2B5EF4-FFF2-40B4-BE49-F238E27FC236}">
                <a16:creationId xmlns:a16="http://schemas.microsoft.com/office/drawing/2014/main" id="{B1E3C776-5476-4DB7-92A7-DABCC03D5CCB}"/>
              </a:ext>
            </a:extLst>
          </p:cNvPr>
          <p:cNvSpPr>
            <a:spLocks noGrp="1"/>
          </p:cNvSpPr>
          <p:nvPr>
            <p:ph sz="half" idx="2"/>
          </p:nvPr>
        </p:nvSpPr>
        <p:spPr>
          <a:xfrm>
            <a:off x="6307668" y="1347789"/>
            <a:ext cx="4872431" cy="3955348"/>
          </a:xfrm>
        </p:spPr>
        <p:txBody>
          <a:bodyPr/>
          <a:lstStyle/>
          <a:p>
            <a:r>
              <a:rPr lang="zh-CN" altLang="zh-CN" sz="2400" b="1" dirty="0"/>
              <a:t>路由</a:t>
            </a:r>
            <a:r>
              <a:rPr lang="zh-CN" altLang="en-US" sz="2200" dirty="0">
                <a:latin typeface="Arial" panose="020B0604020202020204" pitchFamily="34" charset="0"/>
              </a:rPr>
              <a:t>：</a:t>
            </a:r>
            <a:r>
              <a:rPr lang="zh-CN" altLang="zh-CN" sz="2200" dirty="0">
                <a:latin typeface="Arial" panose="020B0604020202020204" pitchFamily="34" charset="0"/>
              </a:rPr>
              <a:t>将数据包从源地址发送到目标地址所经路径。</a:t>
            </a:r>
            <a:endParaRPr lang="en-US" altLang="zh-CN" sz="2200" dirty="0">
              <a:latin typeface="Arial" panose="020B0604020202020204" pitchFamily="34" charset="0"/>
            </a:endParaRPr>
          </a:p>
          <a:p>
            <a:r>
              <a:rPr lang="zh-CN" altLang="zh-CN" sz="2400" b="1" dirty="0"/>
              <a:t>路由选择</a:t>
            </a:r>
            <a:r>
              <a:rPr lang="zh-CN" altLang="en-US" sz="2200" dirty="0">
                <a:latin typeface="Arial" panose="020B0604020202020204" pitchFamily="34" charset="0"/>
              </a:rPr>
              <a:t>：</a:t>
            </a:r>
            <a:r>
              <a:rPr lang="zh-CN" altLang="zh-CN" sz="2200" dirty="0">
                <a:latin typeface="Arial" panose="020B0604020202020204" pitchFamily="34" charset="0"/>
              </a:rPr>
              <a:t>利用</a:t>
            </a:r>
            <a:r>
              <a:rPr lang="zh-CN" altLang="zh-CN" sz="2200" b="1" dirty="0">
                <a:latin typeface="Arial" panose="020B0604020202020204" pitchFamily="34" charset="0"/>
              </a:rPr>
              <a:t>路由器</a:t>
            </a:r>
            <a:r>
              <a:rPr lang="zh-CN" altLang="zh-CN" sz="2200" dirty="0">
                <a:latin typeface="Arial" panose="020B0604020202020204" pitchFamily="34" charset="0"/>
              </a:rPr>
              <a:t>这个网络层互连设备，判断</a:t>
            </a:r>
            <a:r>
              <a:rPr lang="en-US" altLang="zh-CN" sz="2200" dirty="0">
                <a:latin typeface="Arial" panose="020B0604020202020204" pitchFamily="34" charset="0"/>
              </a:rPr>
              <a:t>IP</a:t>
            </a:r>
            <a:r>
              <a:rPr lang="zh-CN" altLang="zh-CN" sz="2200" dirty="0">
                <a:latin typeface="Arial" panose="020B0604020202020204" pitchFamily="34" charset="0"/>
              </a:rPr>
              <a:t>地址是否属于本网段</a:t>
            </a:r>
            <a:r>
              <a:rPr lang="zh-CN" altLang="en-US" sz="2200" dirty="0">
                <a:latin typeface="Arial" panose="020B0604020202020204" pitchFamily="34" charset="0"/>
              </a:rPr>
              <a:t>。</a:t>
            </a:r>
            <a:r>
              <a:rPr lang="zh-CN" altLang="zh-CN" sz="2200" dirty="0">
                <a:latin typeface="Arial" panose="020B0604020202020204" pitchFamily="34" charset="0"/>
              </a:rPr>
              <a:t>与其它网段的计算机进行通信，通过路由选择算法，经过路由器找寻一条最佳传输路径，以便有效传送到目的站点。</a:t>
            </a:r>
            <a:endParaRPr lang="en-US" altLang="zh-CN" sz="2200" dirty="0">
              <a:latin typeface="Arial" panose="020B0604020202020204" pitchFamily="34" charset="0"/>
            </a:endParaRPr>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20</a:t>
            </a:fld>
            <a:endParaRPr lang="en-US" altLang="zh-CN"/>
          </a:p>
        </p:txBody>
      </p:sp>
      <p:pic>
        <p:nvPicPr>
          <p:cNvPr id="5" name="图片 4">
            <a:extLst>
              <a:ext uri="{FF2B5EF4-FFF2-40B4-BE49-F238E27FC236}">
                <a16:creationId xmlns:a16="http://schemas.microsoft.com/office/drawing/2014/main" id="{85B4CA15-821D-4E36-A94D-0B7A15F1825B}"/>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16080" y="4899023"/>
            <a:ext cx="1553254" cy="1471356"/>
          </a:xfrm>
          <a:prstGeom prst="rect">
            <a:avLst/>
          </a:prstGeom>
        </p:spPr>
      </p:pic>
      <p:pic>
        <p:nvPicPr>
          <p:cNvPr id="7" name="图片 6">
            <a:extLst>
              <a:ext uri="{FF2B5EF4-FFF2-40B4-BE49-F238E27FC236}">
                <a16:creationId xmlns:a16="http://schemas.microsoft.com/office/drawing/2014/main" id="{88CE3540-9842-41C6-8F0A-36844876C59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95996" y="4404974"/>
            <a:ext cx="3440466" cy="1105237"/>
          </a:xfrm>
          <a:prstGeom prst="rect">
            <a:avLst/>
          </a:prstGeom>
        </p:spPr>
      </p:pic>
      <p:pic>
        <p:nvPicPr>
          <p:cNvPr id="9" name="图片 8">
            <a:extLst>
              <a:ext uri="{FF2B5EF4-FFF2-40B4-BE49-F238E27FC236}">
                <a16:creationId xmlns:a16="http://schemas.microsoft.com/office/drawing/2014/main" id="{88B76349-B111-4FDA-93D8-A0B0875EC981}"/>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1011901" y="5251884"/>
            <a:ext cx="4712175" cy="1169066"/>
          </a:xfrm>
          <a:prstGeom prst="rect">
            <a:avLst/>
          </a:prstGeom>
        </p:spPr>
      </p:pic>
    </p:spTree>
    <p:extLst>
      <p:ext uri="{BB962C8B-B14F-4D97-AF65-F5344CB8AC3E}">
        <p14:creationId xmlns:p14="http://schemas.microsoft.com/office/powerpoint/2010/main" val="80426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1069564" y="87305"/>
            <a:ext cx="8151652" cy="563563"/>
          </a:xfrm>
        </p:spPr>
        <p:txBody>
          <a:bodyPr>
            <a:normAutofit fontScale="90000"/>
          </a:bodyPr>
          <a:lstStyle/>
          <a:p>
            <a:r>
              <a:rPr lang="en-US" altLang="zh-CN" dirty="0"/>
              <a:t>TCP</a:t>
            </a:r>
            <a:r>
              <a:rPr lang="zh-CN" altLang="zh-CN" dirty="0"/>
              <a:t>传输控制协议</a:t>
            </a:r>
            <a:r>
              <a:rPr lang="en-US" altLang="zh-CN" dirty="0"/>
              <a:t>_</a:t>
            </a:r>
            <a:r>
              <a:rPr lang="zh-CN" altLang="zh-CN" dirty="0"/>
              <a:t>传输层</a:t>
            </a:r>
            <a:r>
              <a:rPr lang="zh-CN" altLang="en-US" dirty="0"/>
              <a:t>主要协议</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21</a:t>
            </a:fld>
            <a:endParaRPr lang="en-US" altLang="zh-CN" dirty="0"/>
          </a:p>
        </p:txBody>
      </p:sp>
      <p:grpSp>
        <p:nvGrpSpPr>
          <p:cNvPr id="113712" name="Group 48"/>
          <p:cNvGrpSpPr>
            <a:grpSpLocks/>
          </p:cNvGrpSpPr>
          <p:nvPr/>
        </p:nvGrpSpPr>
        <p:grpSpPr bwMode="auto">
          <a:xfrm>
            <a:off x="1271464" y="1738508"/>
            <a:ext cx="2804102" cy="3960440"/>
            <a:chOff x="768" y="1157"/>
            <a:chExt cx="1363" cy="1991"/>
          </a:xfrm>
        </p:grpSpPr>
        <p:sp>
          <p:nvSpPr>
            <p:cNvPr id="113713" name="AutoShape 49"/>
            <p:cNvSpPr>
              <a:spLocks noChangeArrowheads="1"/>
            </p:cNvSpPr>
            <p:nvPr/>
          </p:nvSpPr>
          <p:spPr bwMode="gray">
            <a:xfrm>
              <a:off x="768" y="1348"/>
              <a:ext cx="1363" cy="1800"/>
            </a:xfrm>
            <a:prstGeom prst="roundRect">
              <a:avLst>
                <a:gd name="adj" fmla="val 17509"/>
              </a:avLst>
            </a:prstGeom>
            <a:gradFill rotWithShape="1">
              <a:gsLst>
                <a:gs pos="0">
                  <a:srgbClr val="4E91D4"/>
                </a:gs>
                <a:gs pos="100000">
                  <a:srgbClr val="3477A4"/>
                </a:gs>
              </a:gsLst>
              <a:lin ang="2700000" scaled="1"/>
            </a:gradFill>
            <a:ln>
              <a:noFill/>
            </a:ln>
            <a:effectLst>
              <a:prstShdw prst="shdw12">
                <a:schemeClr val="bg2">
                  <a:alpha val="50000"/>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zh-CN" altLang="en-US"/>
            </a:p>
          </p:txBody>
        </p:sp>
        <p:sp>
          <p:nvSpPr>
            <p:cNvPr id="113714" name="AutoShape 50"/>
            <p:cNvSpPr>
              <a:spLocks noChangeArrowheads="1"/>
            </p:cNvSpPr>
            <p:nvPr/>
          </p:nvSpPr>
          <p:spPr bwMode="gray">
            <a:xfrm>
              <a:off x="789" y="1353"/>
              <a:ext cx="1322" cy="1766"/>
            </a:xfrm>
            <a:prstGeom prst="roundRect">
              <a:avLst>
                <a:gd name="adj" fmla="val 16667"/>
              </a:avLst>
            </a:prstGeom>
            <a:solidFill>
              <a:srgbClr val="3CA1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15" name="AutoShape 51"/>
            <p:cNvSpPr>
              <a:spLocks noChangeArrowheads="1"/>
            </p:cNvSpPr>
            <p:nvPr/>
          </p:nvSpPr>
          <p:spPr bwMode="gray">
            <a:xfrm>
              <a:off x="785" y="2654"/>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16" name="AutoShape 52"/>
            <p:cNvSpPr>
              <a:spLocks noChangeArrowheads="1"/>
            </p:cNvSpPr>
            <p:nvPr/>
          </p:nvSpPr>
          <p:spPr bwMode="gray">
            <a:xfrm>
              <a:off x="800" y="1367"/>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p>
          </p:txBody>
        </p:sp>
        <p:grpSp>
          <p:nvGrpSpPr>
            <p:cNvPr id="113717" name="Group 53"/>
            <p:cNvGrpSpPr>
              <a:grpSpLocks/>
            </p:cNvGrpSpPr>
            <p:nvPr/>
          </p:nvGrpSpPr>
          <p:grpSpPr bwMode="auto">
            <a:xfrm>
              <a:off x="1237" y="1157"/>
              <a:ext cx="405" cy="392"/>
              <a:chOff x="1289" y="587"/>
              <a:chExt cx="668" cy="647"/>
            </a:xfrm>
          </p:grpSpPr>
          <p:sp>
            <p:nvSpPr>
              <p:cNvPr id="113718" name="Oval 54"/>
              <p:cNvSpPr>
                <a:spLocks noChangeArrowheads="1"/>
              </p:cNvSpPr>
              <p:nvPr/>
            </p:nvSpPr>
            <p:spPr bwMode="gray">
              <a:xfrm>
                <a:off x="1289" y="647"/>
                <a:ext cx="668" cy="540"/>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113719" name="Oval 55"/>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20" name="Oval 56"/>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21" name="Oval 57"/>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22" name="Oval 58"/>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13723" name="Text Box 59"/>
            <p:cNvSpPr txBox="1">
              <a:spLocks noChangeArrowheads="1"/>
            </p:cNvSpPr>
            <p:nvPr/>
          </p:nvSpPr>
          <p:spPr bwMode="gray">
            <a:xfrm>
              <a:off x="1323" y="1212"/>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a:solidFill>
                    <a:srgbClr val="000000"/>
                  </a:solidFill>
                  <a:ea typeface="宋体" panose="02010600030101010101" pitchFamily="2" charset="-122"/>
                </a:rPr>
                <a:t>1</a:t>
              </a:r>
              <a:endParaRPr lang="en-US" altLang="zh-CN">
                <a:ea typeface="宋体" panose="02010600030101010101" pitchFamily="2" charset="-122"/>
              </a:endParaRPr>
            </a:p>
          </p:txBody>
        </p:sp>
        <p:sp>
          <p:nvSpPr>
            <p:cNvPr id="113724" name="Text Box 60"/>
            <p:cNvSpPr txBox="1">
              <a:spLocks noChangeArrowheads="1"/>
            </p:cNvSpPr>
            <p:nvPr/>
          </p:nvSpPr>
          <p:spPr bwMode="gray">
            <a:xfrm>
              <a:off x="903" y="1508"/>
              <a:ext cx="1177" cy="1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mn-ea"/>
                </a:rPr>
                <a:t>UDP</a:t>
              </a:r>
            </a:p>
            <a:p>
              <a:r>
                <a:rPr lang="zh-CN" altLang="zh-CN" sz="2200" dirty="0"/>
                <a:t>用户数据报协议</a:t>
              </a:r>
              <a:endParaRPr lang="en-US" altLang="zh-CN" sz="2200" dirty="0"/>
            </a:p>
            <a:p>
              <a:r>
                <a:rPr lang="en-US" altLang="zh-CN" sz="2200" dirty="0"/>
                <a:t>(</a:t>
              </a:r>
              <a:r>
                <a:rPr lang="en-US" altLang="zh-CN" sz="2000" dirty="0"/>
                <a:t>User Datagram Protocol)</a:t>
              </a:r>
            </a:p>
            <a:p>
              <a:r>
                <a:rPr lang="zh-CN" altLang="zh-CN" sz="2000" dirty="0"/>
                <a:t>是在数据包的数据前面加入端口信息，提供简单快速信息传送</a:t>
              </a:r>
              <a:endParaRPr lang="en-US" altLang="zh-CN" sz="2000" dirty="0"/>
            </a:p>
          </p:txBody>
        </p:sp>
      </p:grpSp>
      <p:grpSp>
        <p:nvGrpSpPr>
          <p:cNvPr id="113725" name="Group 61"/>
          <p:cNvGrpSpPr>
            <a:grpSpLocks/>
          </p:cNvGrpSpPr>
          <p:nvPr/>
        </p:nvGrpSpPr>
        <p:grpSpPr bwMode="auto">
          <a:xfrm>
            <a:off x="7739752" y="1721628"/>
            <a:ext cx="2820744" cy="4036109"/>
            <a:chOff x="3748" y="1155"/>
            <a:chExt cx="1390" cy="1991"/>
          </a:xfrm>
        </p:grpSpPr>
        <p:sp>
          <p:nvSpPr>
            <p:cNvPr id="113726" name="AutoShape 62"/>
            <p:cNvSpPr>
              <a:spLocks noChangeArrowheads="1"/>
            </p:cNvSpPr>
            <p:nvPr/>
          </p:nvSpPr>
          <p:spPr bwMode="gray">
            <a:xfrm>
              <a:off x="3748" y="1346"/>
              <a:ext cx="1363" cy="1800"/>
            </a:xfrm>
            <a:prstGeom prst="roundRect">
              <a:avLst>
                <a:gd name="adj" fmla="val 17509"/>
              </a:avLst>
            </a:prstGeom>
            <a:gradFill rotWithShape="1">
              <a:gsLst>
                <a:gs pos="0">
                  <a:srgbClr val="B59F43"/>
                </a:gs>
                <a:gs pos="100000">
                  <a:srgbClr val="8F8849"/>
                </a:gs>
              </a:gsLst>
              <a:lin ang="2700000" scaled="1"/>
            </a:gradFill>
            <a:ln>
              <a:noFill/>
            </a:ln>
            <a:effectLst>
              <a:prstShdw prst="shdw11">
                <a:schemeClr val="bg2">
                  <a:alpha val="50000"/>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zh-CN" altLang="en-US"/>
            </a:p>
          </p:txBody>
        </p:sp>
        <p:sp>
          <p:nvSpPr>
            <p:cNvPr id="113727" name="AutoShape 63"/>
            <p:cNvSpPr>
              <a:spLocks noChangeArrowheads="1"/>
            </p:cNvSpPr>
            <p:nvPr/>
          </p:nvSpPr>
          <p:spPr bwMode="gray">
            <a:xfrm>
              <a:off x="3769" y="1351"/>
              <a:ext cx="1322" cy="1766"/>
            </a:xfrm>
            <a:prstGeom prst="roundRect">
              <a:avLst>
                <a:gd name="adj" fmla="val 16667"/>
              </a:avLst>
            </a:prstGeom>
            <a:solidFill>
              <a:srgbClr val="E9E06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28" name="AutoShape 64"/>
            <p:cNvSpPr>
              <a:spLocks noChangeArrowheads="1"/>
            </p:cNvSpPr>
            <p:nvPr/>
          </p:nvSpPr>
          <p:spPr bwMode="gray">
            <a:xfrm>
              <a:off x="3780" y="2651"/>
              <a:ext cx="1304" cy="447"/>
            </a:xfrm>
            <a:prstGeom prst="roundRect">
              <a:avLst>
                <a:gd name="adj" fmla="val 50000"/>
              </a:avLst>
            </a:prstGeom>
            <a:gradFill rotWithShape="1">
              <a:gsLst>
                <a:gs pos="0">
                  <a:srgbClr val="E9E065"/>
                </a:gs>
                <a:gs pos="100000">
                  <a:srgbClr val="E9E065">
                    <a:gamma/>
                    <a:tint val="57647"/>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29" name="AutoShape 65"/>
            <p:cNvSpPr>
              <a:spLocks noChangeArrowheads="1"/>
            </p:cNvSpPr>
            <p:nvPr/>
          </p:nvSpPr>
          <p:spPr bwMode="gray">
            <a:xfrm>
              <a:off x="3780" y="1365"/>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13730" name="Group 66"/>
            <p:cNvGrpSpPr>
              <a:grpSpLocks/>
            </p:cNvGrpSpPr>
            <p:nvPr/>
          </p:nvGrpSpPr>
          <p:grpSpPr bwMode="auto">
            <a:xfrm>
              <a:off x="4217" y="1155"/>
              <a:ext cx="405" cy="392"/>
              <a:chOff x="1289" y="587"/>
              <a:chExt cx="668" cy="647"/>
            </a:xfrm>
          </p:grpSpPr>
          <p:sp>
            <p:nvSpPr>
              <p:cNvPr id="113731" name="Oval 67"/>
              <p:cNvSpPr>
                <a:spLocks noChangeArrowheads="1"/>
              </p:cNvSpPr>
              <p:nvPr/>
            </p:nvSpPr>
            <p:spPr bwMode="gray">
              <a:xfrm>
                <a:off x="1289" y="647"/>
                <a:ext cx="668" cy="540"/>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113732" name="Oval 68"/>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33" name="Oval 69"/>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34" name="Oval 70"/>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35" name="Oval 71"/>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13736" name="Text Box 72"/>
            <p:cNvSpPr txBox="1">
              <a:spLocks noChangeArrowheads="1"/>
            </p:cNvSpPr>
            <p:nvPr/>
          </p:nvSpPr>
          <p:spPr bwMode="gray">
            <a:xfrm>
              <a:off x="4303" y="1210"/>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a:solidFill>
                    <a:srgbClr val="000000"/>
                  </a:solidFill>
                  <a:ea typeface="宋体" panose="02010600030101010101" pitchFamily="2" charset="-122"/>
                </a:rPr>
                <a:t>3</a:t>
              </a:r>
              <a:endParaRPr lang="en-US" altLang="zh-CN">
                <a:ea typeface="宋体" panose="02010600030101010101" pitchFamily="2" charset="-122"/>
              </a:endParaRPr>
            </a:p>
          </p:txBody>
        </p:sp>
        <p:sp>
          <p:nvSpPr>
            <p:cNvPr id="113737" name="Text Box 73"/>
            <p:cNvSpPr txBox="1">
              <a:spLocks noChangeArrowheads="1"/>
            </p:cNvSpPr>
            <p:nvPr/>
          </p:nvSpPr>
          <p:spPr bwMode="gray">
            <a:xfrm>
              <a:off x="3816" y="1466"/>
              <a:ext cx="1322" cy="1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mn-ea"/>
                </a:rPr>
                <a:t>SCTP</a:t>
              </a:r>
            </a:p>
            <a:p>
              <a:r>
                <a:rPr lang="zh-CN" altLang="en-US" sz="2200" dirty="0"/>
                <a:t>流控制传输协议</a:t>
              </a:r>
              <a:r>
                <a:rPr lang="en-US" altLang="zh-CN" sz="2200" dirty="0"/>
                <a:t>(</a:t>
              </a:r>
              <a:r>
                <a:rPr lang="en-US" altLang="zh-CN" dirty="0"/>
                <a:t>Stream Control Transmission Protocol</a:t>
              </a:r>
              <a:r>
                <a:rPr lang="en-US" altLang="zh-CN" sz="2200" dirty="0"/>
                <a:t>)</a:t>
              </a:r>
              <a:r>
                <a:rPr lang="zh-CN" altLang="zh-CN" sz="2000" dirty="0"/>
                <a:t>一种新的协议，结合</a:t>
              </a:r>
              <a:r>
                <a:rPr lang="en-US" altLang="zh-CN" sz="2000" dirty="0"/>
                <a:t>TCP</a:t>
              </a:r>
              <a:r>
                <a:rPr lang="zh-CN" altLang="zh-CN" sz="2000" dirty="0"/>
                <a:t>和</a:t>
              </a:r>
              <a:r>
                <a:rPr lang="en-US" altLang="zh-CN" sz="2000" dirty="0"/>
                <a:t>UDP</a:t>
              </a:r>
              <a:r>
                <a:rPr lang="zh-CN" altLang="zh-CN" sz="2000" dirty="0"/>
                <a:t>优点，像</a:t>
              </a:r>
              <a:r>
                <a:rPr lang="en-US" altLang="zh-CN" sz="2000" dirty="0"/>
                <a:t>UDP</a:t>
              </a:r>
              <a:r>
                <a:rPr lang="zh-CN" altLang="zh-CN" sz="2000" dirty="0"/>
                <a:t>适合于音频和视频实时传输，像</a:t>
              </a:r>
              <a:r>
                <a:rPr lang="en-US" altLang="zh-CN" sz="2000" dirty="0"/>
                <a:t>TCP</a:t>
              </a:r>
              <a:r>
                <a:rPr lang="zh-CN" altLang="zh-CN" sz="2000" dirty="0"/>
                <a:t>可靠控制</a:t>
              </a:r>
            </a:p>
          </p:txBody>
        </p:sp>
      </p:grpSp>
      <p:grpSp>
        <p:nvGrpSpPr>
          <p:cNvPr id="113738" name="Group 74"/>
          <p:cNvGrpSpPr>
            <a:grpSpLocks/>
          </p:cNvGrpSpPr>
          <p:nvPr/>
        </p:nvGrpSpPr>
        <p:grpSpPr bwMode="auto">
          <a:xfrm>
            <a:off x="4373514" y="1365379"/>
            <a:ext cx="3066932" cy="4365983"/>
            <a:chOff x="2256" y="1157"/>
            <a:chExt cx="1363" cy="1991"/>
          </a:xfrm>
        </p:grpSpPr>
        <p:sp>
          <p:nvSpPr>
            <p:cNvPr id="113739" name="AutoShape 75"/>
            <p:cNvSpPr>
              <a:spLocks noChangeArrowheads="1"/>
            </p:cNvSpPr>
            <p:nvPr/>
          </p:nvSpPr>
          <p:spPr bwMode="gray">
            <a:xfrm>
              <a:off x="2256" y="1348"/>
              <a:ext cx="1363" cy="1800"/>
            </a:xfrm>
            <a:prstGeom prst="roundRect">
              <a:avLst>
                <a:gd name="adj" fmla="val 17509"/>
              </a:avLst>
            </a:prstGeom>
            <a:gradFill rotWithShape="1">
              <a:gsLst>
                <a:gs pos="0">
                  <a:srgbClr val="34B034"/>
                </a:gs>
                <a:gs pos="100000">
                  <a:srgbClr val="3F8B4A"/>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0" name="AutoShape 76"/>
            <p:cNvSpPr>
              <a:spLocks noChangeArrowheads="1"/>
            </p:cNvSpPr>
            <p:nvPr/>
          </p:nvSpPr>
          <p:spPr bwMode="gray">
            <a:xfrm>
              <a:off x="2277" y="1353"/>
              <a:ext cx="1322" cy="1766"/>
            </a:xfrm>
            <a:prstGeom prst="roundRect">
              <a:avLst>
                <a:gd name="adj" fmla="val 16667"/>
              </a:avLst>
            </a:prstGeom>
            <a:solidFill>
              <a:srgbClr val="73E77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1" name="AutoShape 77"/>
            <p:cNvSpPr>
              <a:spLocks noChangeArrowheads="1"/>
            </p:cNvSpPr>
            <p:nvPr/>
          </p:nvSpPr>
          <p:spPr bwMode="gray">
            <a:xfrm>
              <a:off x="2288" y="2653"/>
              <a:ext cx="1304" cy="447"/>
            </a:xfrm>
            <a:prstGeom prst="roundRect">
              <a:avLst>
                <a:gd name="adj" fmla="val 50000"/>
              </a:avLst>
            </a:prstGeom>
            <a:gradFill rotWithShape="1">
              <a:gsLst>
                <a:gs pos="0">
                  <a:srgbClr val="73E77E"/>
                </a:gs>
                <a:gs pos="100000">
                  <a:srgbClr val="73E77E">
                    <a:gamma/>
                    <a:tint val="54510"/>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2" name="AutoShape 78"/>
            <p:cNvSpPr>
              <a:spLocks noChangeArrowheads="1"/>
            </p:cNvSpPr>
            <p:nvPr/>
          </p:nvSpPr>
          <p:spPr bwMode="gray">
            <a:xfrm>
              <a:off x="2288" y="1367"/>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3743" name="Oval 79"/>
            <p:cNvSpPr>
              <a:spLocks noChangeArrowheads="1"/>
            </p:cNvSpPr>
            <p:nvPr/>
          </p:nvSpPr>
          <p:spPr bwMode="gray">
            <a:xfrm>
              <a:off x="2725" y="1193"/>
              <a:ext cx="405" cy="327"/>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113744" name="Oval 80"/>
            <p:cNvSpPr>
              <a:spLocks noChangeArrowheads="1"/>
            </p:cNvSpPr>
            <p:nvPr/>
          </p:nvSpPr>
          <p:spPr bwMode="gray">
            <a:xfrm>
              <a:off x="2729" y="1157"/>
              <a:ext cx="392" cy="39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5" name="Oval 81"/>
            <p:cNvSpPr>
              <a:spLocks noChangeArrowheads="1"/>
            </p:cNvSpPr>
            <p:nvPr/>
          </p:nvSpPr>
          <p:spPr bwMode="gray">
            <a:xfrm>
              <a:off x="2734" y="1159"/>
              <a:ext cx="383" cy="383"/>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6" name="Oval 82"/>
            <p:cNvSpPr>
              <a:spLocks noChangeArrowheads="1"/>
            </p:cNvSpPr>
            <p:nvPr/>
          </p:nvSpPr>
          <p:spPr bwMode="gray">
            <a:xfrm>
              <a:off x="2738" y="1163"/>
              <a:ext cx="364" cy="357"/>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7" name="Oval 83"/>
            <p:cNvSpPr>
              <a:spLocks noChangeArrowheads="1"/>
            </p:cNvSpPr>
            <p:nvPr/>
          </p:nvSpPr>
          <p:spPr bwMode="gray">
            <a:xfrm>
              <a:off x="2760" y="1173"/>
              <a:ext cx="323" cy="290"/>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3748" name="Text Box 84"/>
            <p:cNvSpPr txBox="1">
              <a:spLocks noChangeArrowheads="1"/>
            </p:cNvSpPr>
            <p:nvPr/>
          </p:nvSpPr>
          <p:spPr bwMode="gray">
            <a:xfrm>
              <a:off x="2811" y="1212"/>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dirty="0">
                  <a:solidFill>
                    <a:srgbClr val="000000"/>
                  </a:solidFill>
                  <a:ea typeface="宋体" panose="02010600030101010101" pitchFamily="2" charset="-122"/>
                </a:rPr>
                <a:t>2</a:t>
              </a:r>
              <a:endParaRPr lang="en-US" altLang="zh-CN" dirty="0">
                <a:ea typeface="宋体" panose="02010600030101010101" pitchFamily="2" charset="-122"/>
              </a:endParaRPr>
            </a:p>
          </p:txBody>
        </p:sp>
        <p:sp>
          <p:nvSpPr>
            <p:cNvPr id="113749" name="Text Box 85"/>
            <p:cNvSpPr txBox="1">
              <a:spLocks noChangeArrowheads="1"/>
            </p:cNvSpPr>
            <p:nvPr/>
          </p:nvSpPr>
          <p:spPr bwMode="gray">
            <a:xfrm>
              <a:off x="2394" y="1606"/>
              <a:ext cx="1180"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b="1" dirty="0">
                  <a:latin typeface="+mn-ea"/>
                </a:rPr>
                <a:t>TCP</a:t>
              </a:r>
            </a:p>
            <a:p>
              <a:r>
                <a:rPr lang="zh-CN" altLang="zh-CN" sz="2200" dirty="0"/>
                <a:t>传输控制协议</a:t>
              </a:r>
              <a:r>
                <a:rPr lang="en-US" altLang="zh-CN" sz="2000" dirty="0"/>
                <a:t>(Transmission Control Protocol)</a:t>
              </a:r>
            </a:p>
            <a:p>
              <a:r>
                <a:rPr lang="zh-CN" altLang="zh-CN" sz="2000" dirty="0"/>
                <a:t>为两台主机提供面向连接的、可靠的、基于字节流的数据传输服务</a:t>
              </a:r>
              <a:endParaRPr lang="en-US" altLang="zh-CN" sz="2000" dirty="0"/>
            </a:p>
            <a:p>
              <a:endParaRPr lang="en-US" altLang="zh-CN" dirty="0">
                <a:ea typeface="宋体" panose="02010600030101010101" pitchFamily="2" charset="-122"/>
              </a:endParaRPr>
            </a:p>
          </p:txBody>
        </p:sp>
      </p:grpSp>
    </p:spTree>
    <p:extLst>
      <p:ext uri="{BB962C8B-B14F-4D97-AF65-F5344CB8AC3E}">
        <p14:creationId xmlns:p14="http://schemas.microsoft.com/office/powerpoint/2010/main" val="1234999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630573" y="55840"/>
            <a:ext cx="8151652" cy="563563"/>
          </a:xfrm>
        </p:spPr>
        <p:txBody>
          <a:bodyPr>
            <a:normAutofit fontScale="90000"/>
          </a:bodyPr>
          <a:lstStyle/>
          <a:p>
            <a:r>
              <a:rPr lang="zh-CN" altLang="zh-CN" dirty="0"/>
              <a:t>常用应用层协议</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1271464" y="4632203"/>
            <a:ext cx="9937104" cy="1389085"/>
          </a:xfrm>
        </p:spPr>
        <p:txBody>
          <a:bodyPr/>
          <a:lstStyle/>
          <a:p>
            <a:pPr marL="0" indent="0">
              <a:lnSpc>
                <a:spcPct val="150000"/>
              </a:lnSpc>
              <a:spcBef>
                <a:spcPts val="0"/>
              </a:spcBef>
              <a:buNone/>
            </a:pPr>
            <a:r>
              <a:rPr lang="en-US" altLang="zh-CN" sz="2400" b="1" dirty="0"/>
              <a:t>WWW</a:t>
            </a:r>
            <a:r>
              <a:rPr lang="zh-CN" altLang="en-US" sz="2000" dirty="0"/>
              <a:t>：</a:t>
            </a:r>
            <a:r>
              <a:rPr lang="en-US" altLang="zh-CN" sz="2000" dirty="0"/>
              <a:t>World Wide Web</a:t>
            </a:r>
            <a:r>
              <a:rPr lang="zh-CN" altLang="zh-CN" sz="2000" dirty="0"/>
              <a:t>的简称</a:t>
            </a:r>
            <a:endParaRPr lang="en-US" altLang="zh-CN" sz="2000" dirty="0"/>
          </a:p>
          <a:p>
            <a:pPr marL="0" indent="0">
              <a:lnSpc>
                <a:spcPct val="150000"/>
              </a:lnSpc>
              <a:spcBef>
                <a:spcPts val="0"/>
              </a:spcBef>
              <a:buNone/>
            </a:pPr>
            <a:r>
              <a:rPr lang="en-US" altLang="zh-CN" sz="2400" b="1" dirty="0"/>
              <a:t>HTML</a:t>
            </a:r>
            <a:r>
              <a:rPr lang="zh-CN" altLang="en-US" sz="2000" dirty="0"/>
              <a:t>：</a:t>
            </a:r>
            <a:r>
              <a:rPr lang="zh-CN" altLang="zh-CN" sz="2000" dirty="0"/>
              <a:t>超文本标记语言</a:t>
            </a:r>
            <a:r>
              <a:rPr lang="zh-CN" altLang="en-US" sz="2000" dirty="0"/>
              <a:t>；</a:t>
            </a:r>
            <a:r>
              <a:rPr lang="en-US" altLang="zh-CN" sz="2400" b="1" dirty="0"/>
              <a:t>HTTP</a:t>
            </a:r>
            <a:r>
              <a:rPr lang="zh-CN" altLang="en-US" sz="2000" dirty="0"/>
              <a:t>：</a:t>
            </a:r>
            <a:r>
              <a:rPr lang="zh-CN" altLang="zh-CN" sz="2000" dirty="0"/>
              <a:t>超文本传输协议</a:t>
            </a:r>
            <a:r>
              <a:rPr lang="en-US" altLang="zh-CN" sz="2000" dirty="0"/>
              <a:t> </a:t>
            </a:r>
            <a:r>
              <a:rPr lang="zh-CN" altLang="zh-CN" sz="2000" dirty="0"/>
              <a:t>是在网络上传输</a:t>
            </a:r>
            <a:r>
              <a:rPr lang="en-US" altLang="zh-CN" sz="2000" dirty="0"/>
              <a:t>HTML</a:t>
            </a:r>
            <a:r>
              <a:rPr lang="zh-CN" altLang="zh-CN" sz="2000" dirty="0"/>
              <a:t>的协议</a:t>
            </a:r>
            <a:endParaRPr lang="en-US" altLang="zh-CN" sz="2000" dirty="0"/>
          </a:p>
          <a:p>
            <a:pPr marL="0" indent="0">
              <a:lnSpc>
                <a:spcPct val="150000"/>
              </a:lnSpc>
              <a:spcBef>
                <a:spcPts val="0"/>
              </a:spcBef>
              <a:buNone/>
            </a:pPr>
            <a:r>
              <a:rPr lang="en-US" altLang="zh-CN" sz="2400" b="1" dirty="0"/>
              <a:t>HTTPS</a:t>
            </a:r>
            <a:r>
              <a:rPr lang="zh-CN" altLang="en-US" sz="2000" dirty="0"/>
              <a:t>：</a:t>
            </a:r>
            <a:r>
              <a:rPr lang="zh-CN" altLang="zh-CN" sz="2000" dirty="0"/>
              <a:t>在</a:t>
            </a:r>
            <a:r>
              <a:rPr lang="en-US" altLang="zh-CN" sz="2000" dirty="0"/>
              <a:t>HTTP</a:t>
            </a:r>
            <a:r>
              <a:rPr lang="zh-CN" altLang="zh-CN" sz="2000" dirty="0"/>
              <a:t>基础上增加了加密传输和身份认证</a:t>
            </a:r>
            <a:endParaRPr lang="en-US" altLang="zh-CN"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22</a:t>
            </a:fld>
            <a:endParaRPr lang="en-US" altLang="zh-CN"/>
          </a:p>
        </p:txBody>
      </p:sp>
      <p:graphicFrame>
        <p:nvGraphicFramePr>
          <p:cNvPr id="4" name="表格 3">
            <a:extLst>
              <a:ext uri="{FF2B5EF4-FFF2-40B4-BE49-F238E27FC236}">
                <a16:creationId xmlns:a16="http://schemas.microsoft.com/office/drawing/2014/main" id="{95B8F1F2-5575-475E-9B9E-CDF397600FC4}"/>
              </a:ext>
            </a:extLst>
          </p:cNvPr>
          <p:cNvGraphicFramePr>
            <a:graphicFrameLocks noGrp="1"/>
          </p:cNvGraphicFramePr>
          <p:nvPr>
            <p:extLst>
              <p:ext uri="{D42A27DB-BD31-4B8C-83A1-F6EECF244321}">
                <p14:modId xmlns:p14="http://schemas.microsoft.com/office/powerpoint/2010/main" val="1952516730"/>
              </p:ext>
            </p:extLst>
          </p:nvPr>
        </p:nvGraphicFramePr>
        <p:xfrm>
          <a:off x="2646059" y="980728"/>
          <a:ext cx="6357900" cy="3651472"/>
        </p:xfrm>
        <a:graphic>
          <a:graphicData uri="http://schemas.openxmlformats.org/drawingml/2006/table">
            <a:tbl>
              <a:tblPr firstRow="1" firstCol="1" bandRow="1">
                <a:tableStyleId>{3C2FFA5D-87B4-456A-9821-1D502468CF0F}</a:tableStyleId>
              </a:tblPr>
              <a:tblGrid>
                <a:gridCol w="2503603">
                  <a:extLst>
                    <a:ext uri="{9D8B030D-6E8A-4147-A177-3AD203B41FA5}">
                      <a16:colId xmlns:a16="http://schemas.microsoft.com/office/drawing/2014/main" val="3730561260"/>
                    </a:ext>
                  </a:extLst>
                </a:gridCol>
                <a:gridCol w="3854297">
                  <a:extLst>
                    <a:ext uri="{9D8B030D-6E8A-4147-A177-3AD203B41FA5}">
                      <a16:colId xmlns:a16="http://schemas.microsoft.com/office/drawing/2014/main" val="1107085702"/>
                    </a:ext>
                  </a:extLst>
                </a:gridCol>
              </a:tblGrid>
              <a:tr h="456434">
                <a:tc>
                  <a:txBody>
                    <a:bodyPr/>
                    <a:lstStyle/>
                    <a:p>
                      <a:pPr algn="ctr">
                        <a:lnSpc>
                          <a:spcPts val="1200"/>
                        </a:lnSpc>
                        <a:spcAft>
                          <a:spcPts val="0"/>
                        </a:spcAft>
                      </a:pPr>
                      <a:r>
                        <a:rPr lang="zh-CN" sz="1400" kern="1050" dirty="0">
                          <a:solidFill>
                            <a:schemeClr val="bg2">
                              <a:lumMod val="20000"/>
                              <a:lumOff val="80000"/>
                            </a:schemeClr>
                          </a:solidFill>
                          <a:effectLst/>
                        </a:rPr>
                        <a:t>应用</a:t>
                      </a:r>
                      <a:endParaRPr lang="zh-CN" sz="1400" kern="100" dirty="0">
                        <a:solidFill>
                          <a:schemeClr val="bg2">
                            <a:lumMod val="20000"/>
                            <a:lumOff val="80000"/>
                          </a:schemeClr>
                        </a:solidFill>
                        <a:effectLst/>
                        <a:latin typeface="Times New Roman" panose="02020603050405020304" pitchFamily="18" charset="0"/>
                        <a:ea typeface="宋体" panose="02010600030101010101" pitchFamily="2" charset="-122"/>
                      </a:endParaRPr>
                    </a:p>
                  </a:txBody>
                  <a:tcPr marL="68580" marR="68580" marT="0" marB="0" anchor="ctr">
                    <a:solidFill>
                      <a:srgbClr val="426E48"/>
                    </a:solidFill>
                  </a:tcPr>
                </a:tc>
                <a:tc>
                  <a:txBody>
                    <a:bodyPr/>
                    <a:lstStyle/>
                    <a:p>
                      <a:pPr algn="ctr">
                        <a:lnSpc>
                          <a:spcPts val="1200"/>
                        </a:lnSpc>
                        <a:spcAft>
                          <a:spcPts val="0"/>
                        </a:spcAft>
                      </a:pPr>
                      <a:r>
                        <a:rPr lang="zh-CN" sz="1400" kern="1050" dirty="0">
                          <a:solidFill>
                            <a:schemeClr val="bg2">
                              <a:lumMod val="20000"/>
                              <a:lumOff val="80000"/>
                            </a:schemeClr>
                          </a:solidFill>
                          <a:effectLst/>
                        </a:rPr>
                        <a:t>协议</a:t>
                      </a:r>
                      <a:endParaRPr lang="zh-CN" sz="1400" kern="100" dirty="0">
                        <a:solidFill>
                          <a:schemeClr val="bg2">
                            <a:lumMod val="20000"/>
                            <a:lumOff val="80000"/>
                          </a:schemeClr>
                        </a:solidFill>
                        <a:effectLst/>
                        <a:latin typeface="Times New Roman" panose="02020603050405020304" pitchFamily="18" charset="0"/>
                        <a:ea typeface="宋体" panose="02010600030101010101" pitchFamily="2" charset="-122"/>
                      </a:endParaRPr>
                    </a:p>
                  </a:txBody>
                  <a:tcPr marL="68580" marR="68580" marT="0" marB="0" anchor="ctr">
                    <a:solidFill>
                      <a:srgbClr val="426E48"/>
                    </a:solidFill>
                  </a:tcPr>
                </a:tc>
                <a:extLst>
                  <a:ext uri="{0D108BD9-81ED-4DB2-BD59-A6C34878D82A}">
                    <a16:rowId xmlns:a16="http://schemas.microsoft.com/office/drawing/2014/main" val="1754970508"/>
                  </a:ext>
                </a:extLst>
              </a:tr>
              <a:tr h="456434">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WWW</a:t>
                      </a:r>
                      <a:r>
                        <a:rPr lang="zh-CN" sz="1400" b="0" kern="1050" dirty="0">
                          <a:solidFill>
                            <a:srgbClr val="FFFFFF"/>
                          </a:solidFill>
                          <a:effectLst/>
                          <a:latin typeface="黑体" panose="02010609060101010101" pitchFamily="49" charset="-122"/>
                          <a:ea typeface="黑体" panose="02010609060101010101" pitchFamily="49" charset="-122"/>
                        </a:rPr>
                        <a:t>万维网服务</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HTTP</a:t>
                      </a:r>
                      <a:r>
                        <a:rPr lang="zh-CN" sz="1400" b="0" kern="1050" dirty="0">
                          <a:solidFill>
                            <a:srgbClr val="FFFFFF"/>
                          </a:solidFill>
                          <a:effectLst/>
                          <a:latin typeface="黑体" panose="02010609060101010101" pitchFamily="49" charset="-122"/>
                          <a:ea typeface="黑体" panose="02010609060101010101" pitchFamily="49" charset="-122"/>
                        </a:rPr>
                        <a:t>，超文本传输协议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val="4135892190"/>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文件传输</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FTP</a:t>
                      </a:r>
                      <a:r>
                        <a:rPr lang="zh-CN" sz="1400" b="0" kern="1050" dirty="0">
                          <a:solidFill>
                            <a:srgbClr val="FFFFFF"/>
                          </a:solidFill>
                          <a:effectLst/>
                          <a:latin typeface="黑体" panose="02010609060101010101" pitchFamily="49" charset="-122"/>
                          <a:ea typeface="黑体" panose="02010609060101010101" pitchFamily="49" charset="-122"/>
                        </a:rPr>
                        <a:t>，文件传输协议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val="1175096663"/>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电子邮件</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SMTP</a:t>
                      </a:r>
                      <a:r>
                        <a:rPr lang="zh-CN" sz="1400" b="0" kern="1050" dirty="0">
                          <a:solidFill>
                            <a:srgbClr val="FFFFFF"/>
                          </a:solidFill>
                          <a:effectLst/>
                          <a:latin typeface="黑体" panose="02010609060101010101" pitchFamily="49" charset="-122"/>
                          <a:ea typeface="黑体" panose="02010609060101010101" pitchFamily="49" charset="-122"/>
                        </a:rPr>
                        <a:t>，简单邮件传输协议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val="1171710051"/>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域名解析</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DNS</a:t>
                      </a:r>
                      <a:r>
                        <a:rPr lang="zh-CN" sz="1400" b="0" kern="1050" dirty="0">
                          <a:solidFill>
                            <a:srgbClr val="FFFFFF"/>
                          </a:solidFill>
                          <a:effectLst/>
                          <a:latin typeface="黑体" panose="02010609060101010101" pitchFamily="49" charset="-122"/>
                          <a:ea typeface="黑体" panose="02010609060101010101" pitchFamily="49" charset="-122"/>
                        </a:rPr>
                        <a:t>，域名系统</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val="2289915944"/>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视频会议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RTP</a:t>
                      </a:r>
                      <a:r>
                        <a:rPr lang="zh-CN" sz="1400" b="0" kern="1050" dirty="0">
                          <a:solidFill>
                            <a:srgbClr val="FFFFFF"/>
                          </a:solidFill>
                          <a:effectLst/>
                          <a:latin typeface="黑体" panose="02010609060101010101" pitchFamily="49" charset="-122"/>
                          <a:ea typeface="黑体" panose="02010609060101010101" pitchFamily="49" charset="-122"/>
                        </a:rPr>
                        <a:t>，实时传输协议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val="3522763493"/>
                  </a:ext>
                </a:extLst>
              </a:tr>
              <a:tr h="456434">
                <a:tc>
                  <a:txBody>
                    <a:bodyPr/>
                    <a:lstStyle/>
                    <a:p>
                      <a:pPr algn="ctr">
                        <a:lnSpc>
                          <a:spcPts val="1200"/>
                        </a:lnSpc>
                        <a:spcAft>
                          <a:spcPts val="0"/>
                        </a:spcAft>
                      </a:pPr>
                      <a:r>
                        <a:rPr lang="zh-CN" sz="1400" b="0" kern="1050" dirty="0">
                          <a:solidFill>
                            <a:srgbClr val="FFFFFF"/>
                          </a:solidFill>
                          <a:effectLst/>
                          <a:latin typeface="黑体" panose="02010609060101010101" pitchFamily="49" charset="-122"/>
                          <a:ea typeface="黑体" panose="02010609060101010101" pitchFamily="49" charset="-122"/>
                        </a:rPr>
                        <a:t>远程终端访问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Telnet</a:t>
                      </a:r>
                      <a:r>
                        <a:rPr lang="zh-CN" sz="1400" b="0" kern="1050" dirty="0">
                          <a:solidFill>
                            <a:srgbClr val="FFFFFF"/>
                          </a:solidFill>
                          <a:effectLst/>
                          <a:latin typeface="黑体" panose="02010609060101010101" pitchFamily="49" charset="-122"/>
                          <a:ea typeface="黑体" panose="02010609060101010101" pitchFamily="49" charset="-122"/>
                        </a:rPr>
                        <a:t>，远程登录</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356"/>
                    </a:solidFill>
                  </a:tcPr>
                </a:tc>
                <a:extLst>
                  <a:ext uri="{0D108BD9-81ED-4DB2-BD59-A6C34878D82A}">
                    <a16:rowId xmlns:a16="http://schemas.microsoft.com/office/drawing/2014/main" val="2149113659"/>
                  </a:ext>
                </a:extLst>
              </a:tr>
              <a:tr h="456434">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IP</a:t>
                      </a:r>
                      <a:r>
                        <a:rPr lang="zh-CN" sz="1400" b="0" kern="1050" dirty="0">
                          <a:solidFill>
                            <a:srgbClr val="FFFFFF"/>
                          </a:solidFill>
                          <a:effectLst/>
                          <a:latin typeface="黑体" panose="02010609060101010101" pitchFamily="49" charset="-122"/>
                          <a:ea typeface="黑体" panose="02010609060101010101" pitchFamily="49" charset="-122"/>
                        </a:rPr>
                        <a:t>动态配置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solidFill>
                      <a:srgbClr val="4F8356"/>
                    </a:solidFill>
                  </a:tcPr>
                </a:tc>
                <a:tc>
                  <a:txBody>
                    <a:bodyPr/>
                    <a:lstStyle/>
                    <a:p>
                      <a:pPr algn="ctr">
                        <a:lnSpc>
                          <a:spcPts val="1200"/>
                        </a:lnSpc>
                        <a:spcAft>
                          <a:spcPts val="0"/>
                        </a:spcAft>
                      </a:pPr>
                      <a:r>
                        <a:rPr lang="en-US" sz="1400" b="0" kern="1050" dirty="0">
                          <a:solidFill>
                            <a:srgbClr val="FFFFFF"/>
                          </a:solidFill>
                          <a:effectLst/>
                          <a:latin typeface="黑体" panose="02010609060101010101" pitchFamily="49" charset="-122"/>
                          <a:ea typeface="黑体" panose="02010609060101010101" pitchFamily="49" charset="-122"/>
                        </a:rPr>
                        <a:t>DHCP</a:t>
                      </a:r>
                      <a:r>
                        <a:rPr lang="zh-CN" sz="1400" b="0" kern="1050" dirty="0">
                          <a:solidFill>
                            <a:srgbClr val="FFFFFF"/>
                          </a:solidFill>
                          <a:effectLst/>
                          <a:latin typeface="黑体" panose="02010609060101010101" pitchFamily="49" charset="-122"/>
                          <a:ea typeface="黑体" panose="02010609060101010101" pitchFamily="49" charset="-122"/>
                        </a:rPr>
                        <a:t>，动态主机配置协议</a:t>
                      </a:r>
                      <a:endParaRPr lang="zh-CN" sz="1400" b="0" kern="100" dirty="0">
                        <a:solidFill>
                          <a:srgbClr val="FFFFFF"/>
                        </a:solidFill>
                        <a:effectLst/>
                        <a:latin typeface="黑体" panose="02010609060101010101" pitchFamily="49" charset="-122"/>
                        <a:ea typeface="黑体" panose="02010609060101010101" pitchFamily="49" charset="-122"/>
                      </a:endParaRPr>
                    </a:p>
                  </a:txBody>
                  <a:tcPr marL="68580" marR="6858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solidFill>
                      <a:srgbClr val="4F8356"/>
                    </a:solidFill>
                  </a:tcPr>
                </a:tc>
                <a:extLst>
                  <a:ext uri="{0D108BD9-81ED-4DB2-BD59-A6C34878D82A}">
                    <a16:rowId xmlns:a16="http://schemas.microsoft.com/office/drawing/2014/main" val="1017196554"/>
                  </a:ext>
                </a:extLst>
              </a:tr>
            </a:tbl>
          </a:graphicData>
        </a:graphic>
      </p:graphicFrame>
    </p:spTree>
    <p:extLst>
      <p:ext uri="{BB962C8B-B14F-4D97-AF65-F5344CB8AC3E}">
        <p14:creationId xmlns:p14="http://schemas.microsoft.com/office/powerpoint/2010/main" val="3367100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zh-CN" altLang="en-US" dirty="0"/>
              <a:t>其他应用</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1131193" y="1216951"/>
            <a:ext cx="7848872" cy="4744611"/>
          </a:xfrm>
        </p:spPr>
        <p:txBody>
          <a:bodyPr/>
          <a:lstStyle/>
          <a:p>
            <a:pPr>
              <a:lnSpc>
                <a:spcPct val="80000"/>
              </a:lnSpc>
            </a:pPr>
            <a:r>
              <a:rPr lang="zh-CN" altLang="en-US" sz="2400" b="1" dirty="0"/>
              <a:t>电子邮件</a:t>
            </a:r>
            <a:endParaRPr lang="en-US" altLang="zh-CN" sz="2400" b="1" dirty="0"/>
          </a:p>
          <a:p>
            <a:pPr>
              <a:lnSpc>
                <a:spcPct val="150000"/>
              </a:lnSpc>
              <a:spcBef>
                <a:spcPts val="0"/>
              </a:spcBef>
              <a:buFont typeface="Wingdings" panose="05000000000000000000" pitchFamily="2" charset="2"/>
              <a:buChar char="Ø"/>
            </a:pPr>
            <a:r>
              <a:rPr lang="zh-CN" altLang="en-US" sz="2200" dirty="0">
                <a:latin typeface="Arial" panose="020B0604020202020204" pitchFamily="34" charset="0"/>
              </a:rPr>
              <a:t>发送：</a:t>
            </a:r>
            <a:r>
              <a:rPr lang="en-US" altLang="zh-CN" sz="2200" dirty="0">
                <a:latin typeface="Arial" panose="020B0604020202020204" pitchFamily="34" charset="0"/>
              </a:rPr>
              <a:t>SMTP</a:t>
            </a:r>
            <a:r>
              <a:rPr lang="zh-CN" altLang="zh-CN" sz="2200" dirty="0">
                <a:latin typeface="Arial" panose="020B0604020202020204" pitchFamily="34" charset="0"/>
              </a:rPr>
              <a:t>，简单邮件传输协议</a:t>
            </a:r>
            <a:endParaRPr lang="en-US" altLang="zh-CN" sz="22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en-US" sz="2200" dirty="0">
                <a:latin typeface="Arial" panose="020B0604020202020204" pitchFamily="34" charset="0"/>
              </a:rPr>
              <a:t>接收：</a:t>
            </a:r>
            <a:r>
              <a:rPr lang="en-US" altLang="zh-CN" sz="2200" dirty="0">
                <a:latin typeface="Arial" panose="020B0604020202020204" pitchFamily="34" charset="0"/>
              </a:rPr>
              <a:t>POP</a:t>
            </a:r>
            <a:r>
              <a:rPr lang="zh-CN" altLang="zh-CN" sz="2200" dirty="0">
                <a:latin typeface="Arial" panose="020B0604020202020204" pitchFamily="34" charset="0"/>
              </a:rPr>
              <a:t> ，</a:t>
            </a:r>
            <a:r>
              <a:rPr lang="zh-CN" altLang="en-US" sz="2200" dirty="0">
                <a:latin typeface="Arial" panose="020B0604020202020204" pitchFamily="34" charset="0"/>
              </a:rPr>
              <a:t>邮局协议</a:t>
            </a:r>
            <a:endParaRPr lang="en-US" altLang="zh-CN" sz="22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en-US" sz="2200" dirty="0">
                <a:latin typeface="Arial" panose="020B0604020202020204" pitchFamily="34" charset="0"/>
              </a:rPr>
              <a:t>电子信箱：用户名</a:t>
            </a:r>
            <a:r>
              <a:rPr lang="en-US" altLang="zh-CN" sz="2200" dirty="0">
                <a:latin typeface="Arial" panose="020B0604020202020204" pitchFamily="34" charset="0"/>
              </a:rPr>
              <a:t>@</a:t>
            </a:r>
            <a:r>
              <a:rPr lang="zh-CN" altLang="en-US" sz="2200" dirty="0">
                <a:latin typeface="Arial" panose="020B0604020202020204" pitchFamily="34" charset="0"/>
              </a:rPr>
              <a:t>邮件服务器域名 </a:t>
            </a:r>
            <a:endParaRPr lang="en-US" altLang="zh-CN" sz="2200" dirty="0">
              <a:latin typeface="Arial" panose="020B0604020202020204" pitchFamily="34" charset="0"/>
            </a:endParaRPr>
          </a:p>
          <a:p>
            <a:pPr>
              <a:lnSpc>
                <a:spcPct val="80000"/>
              </a:lnSpc>
              <a:spcBef>
                <a:spcPts val="1800"/>
              </a:spcBef>
            </a:pPr>
            <a:r>
              <a:rPr lang="en-US" altLang="zh-CN" sz="2400" b="1" dirty="0"/>
              <a:t>FTP</a:t>
            </a:r>
            <a:r>
              <a:rPr lang="zh-CN" altLang="en-US" sz="2800" dirty="0">
                <a:latin typeface="Arial" panose="020B0604020202020204" pitchFamily="34" charset="0"/>
              </a:rPr>
              <a:t>：</a:t>
            </a:r>
            <a:r>
              <a:rPr lang="zh-CN" altLang="zh-CN" sz="2800" dirty="0">
                <a:latin typeface="Arial" panose="020B0604020202020204" pitchFamily="34" charset="0"/>
              </a:rPr>
              <a:t>文件传输协议</a:t>
            </a:r>
            <a:endParaRPr lang="en-US" altLang="zh-CN" sz="28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dirty="0">
                <a:latin typeface="Arial" panose="020B0604020202020204" pitchFamily="34" charset="0"/>
              </a:rPr>
              <a:t>基本功能</a:t>
            </a:r>
            <a:r>
              <a:rPr lang="zh-CN" altLang="en-US" sz="2200" dirty="0">
                <a:latin typeface="Arial" panose="020B0604020202020204" pitchFamily="34" charset="0"/>
              </a:rPr>
              <a:t>：</a:t>
            </a:r>
            <a:r>
              <a:rPr lang="zh-CN" altLang="zh-CN" sz="2200" dirty="0">
                <a:latin typeface="Arial" panose="020B0604020202020204" pitchFamily="34" charset="0"/>
              </a:rPr>
              <a:t>实现文件的下载和上传。</a:t>
            </a:r>
            <a:endParaRPr lang="en-US" altLang="zh-CN" sz="22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dirty="0">
                <a:latin typeface="Arial" panose="020B0604020202020204" pitchFamily="34" charset="0"/>
              </a:rPr>
              <a:t>下载（</a:t>
            </a:r>
            <a:r>
              <a:rPr lang="en-US" altLang="zh-CN" sz="2200" dirty="0">
                <a:latin typeface="Arial" panose="020B0604020202020204" pitchFamily="34" charset="0"/>
              </a:rPr>
              <a:t>Download</a:t>
            </a:r>
            <a:r>
              <a:rPr lang="zh-CN" altLang="zh-CN" sz="2200" dirty="0">
                <a:latin typeface="Arial" panose="020B0604020202020204" pitchFamily="34" charset="0"/>
              </a:rPr>
              <a:t>）将文件从远程计算机拷贝到自己计算机</a:t>
            </a:r>
            <a:r>
              <a:rPr lang="en-US" altLang="zh-CN" sz="2200" dirty="0">
                <a:latin typeface="Arial" panose="020B0604020202020204" pitchFamily="34" charset="0"/>
              </a:rPr>
              <a:t>(</a:t>
            </a:r>
            <a:r>
              <a:rPr lang="zh-CN" altLang="zh-CN" sz="2200" dirty="0">
                <a:latin typeface="Arial" panose="020B0604020202020204" pitchFamily="34" charset="0"/>
              </a:rPr>
              <a:t>本地计算机</a:t>
            </a:r>
            <a:r>
              <a:rPr lang="en-US" altLang="zh-CN" sz="2200" dirty="0">
                <a:latin typeface="Arial" panose="020B0604020202020204" pitchFamily="34" charset="0"/>
              </a:rPr>
              <a:t>)</a:t>
            </a:r>
          </a:p>
          <a:p>
            <a:pPr>
              <a:lnSpc>
                <a:spcPct val="150000"/>
              </a:lnSpc>
              <a:spcBef>
                <a:spcPts val="0"/>
              </a:spcBef>
              <a:buFont typeface="Wingdings" panose="05000000000000000000" pitchFamily="2" charset="2"/>
              <a:buChar char="Ø"/>
            </a:pPr>
            <a:r>
              <a:rPr lang="zh-CN" altLang="zh-CN" sz="2200" dirty="0">
                <a:latin typeface="Arial" panose="020B0604020202020204" pitchFamily="34" charset="0"/>
              </a:rPr>
              <a:t>上传（</a:t>
            </a:r>
            <a:r>
              <a:rPr lang="en-US" altLang="zh-CN" sz="2200" dirty="0">
                <a:latin typeface="Arial" panose="020B0604020202020204" pitchFamily="34" charset="0"/>
              </a:rPr>
              <a:t>Upload</a:t>
            </a:r>
            <a:r>
              <a:rPr lang="zh-CN" altLang="zh-CN" sz="2200" dirty="0">
                <a:latin typeface="Arial" panose="020B0604020202020204" pitchFamily="34" charset="0"/>
              </a:rPr>
              <a:t>）将本地计算机上的文件复制到远程计算机上</a:t>
            </a:r>
            <a:endParaRPr lang="en-US" altLang="zh-CN" sz="2200" dirty="0">
              <a:latin typeface="Arial" panose="020B0604020202020204" pitchFamily="34" charset="0"/>
            </a:endParaRPr>
          </a:p>
          <a:p>
            <a:pPr marL="0" indent="0">
              <a:buNone/>
            </a:pPr>
            <a:r>
              <a:rPr lang="en-US" altLang="zh-CN" sz="2400" dirty="0">
                <a:latin typeface="Arial" panose="020B0604020202020204" pitchFamily="34" charset="0"/>
              </a:rPr>
              <a:t>		</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23</a:t>
            </a:fld>
            <a:endParaRPr lang="en-US" altLang="zh-CN"/>
          </a:p>
        </p:txBody>
      </p:sp>
      <p:pic>
        <p:nvPicPr>
          <p:cNvPr id="7" name="图片 6">
            <a:extLst>
              <a:ext uri="{FF2B5EF4-FFF2-40B4-BE49-F238E27FC236}">
                <a16:creationId xmlns:a16="http://schemas.microsoft.com/office/drawing/2014/main" id="{2E68E31A-4323-4B87-BA7C-14CA125D1DBA}"/>
              </a:ext>
            </a:extLst>
          </p:cNvPr>
          <p:cNvPicPr>
            <a:picLocks noChangeAspect="1"/>
          </p:cNvPicPr>
          <p:nvPr/>
        </p:nvPicPr>
        <p:blipFill rotWithShape="1">
          <a:blip r:embed="rId2">
            <a:clrChange>
              <a:clrFrom>
                <a:srgbClr val="E9E9E9"/>
              </a:clrFrom>
              <a:clrTo>
                <a:srgbClr val="E9E9E9">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666" t="23257" r="29121"/>
          <a:stretch/>
        </p:blipFill>
        <p:spPr>
          <a:xfrm>
            <a:off x="8832304" y="3209019"/>
            <a:ext cx="2068866" cy="2432030"/>
          </a:xfrm>
          <a:prstGeom prst="rect">
            <a:avLst/>
          </a:prstGeom>
        </p:spPr>
      </p:pic>
      <p:pic>
        <p:nvPicPr>
          <p:cNvPr id="5" name="图片 4">
            <a:extLst>
              <a:ext uri="{FF2B5EF4-FFF2-40B4-BE49-F238E27FC236}">
                <a16:creationId xmlns:a16="http://schemas.microsoft.com/office/drawing/2014/main" id="{E9AAB230-F66E-4687-BA6F-36E455348CFF}"/>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974668" y="1484783"/>
            <a:ext cx="1474603" cy="1795329"/>
          </a:xfrm>
          <a:prstGeom prst="rect">
            <a:avLst/>
          </a:prstGeom>
        </p:spPr>
      </p:pic>
    </p:spTree>
    <p:extLst>
      <p:ext uri="{BB962C8B-B14F-4D97-AF65-F5344CB8AC3E}">
        <p14:creationId xmlns:p14="http://schemas.microsoft.com/office/powerpoint/2010/main" val="630625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630573" y="55840"/>
            <a:ext cx="8151652" cy="563563"/>
          </a:xfrm>
        </p:spPr>
        <p:txBody>
          <a:bodyPr>
            <a:normAutofit fontScale="90000"/>
          </a:bodyPr>
          <a:lstStyle/>
          <a:p>
            <a:r>
              <a:rPr lang="zh-CN" altLang="zh-CN" dirty="0"/>
              <a:t>常用应用层协议</a:t>
            </a:r>
            <a:endParaRPr lang="zh-CN" altLang="zh-CN"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24</a:t>
            </a:fld>
            <a:endParaRPr lang="en-US" altLang="zh-CN"/>
          </a:p>
        </p:txBody>
      </p:sp>
      <p:pic>
        <p:nvPicPr>
          <p:cNvPr id="8" name="图片 7">
            <a:extLst>
              <a:ext uri="{FF2B5EF4-FFF2-40B4-BE49-F238E27FC236}">
                <a16:creationId xmlns:a16="http://schemas.microsoft.com/office/drawing/2014/main" id="{39B0970E-E5B7-4C69-B56C-814A85325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2344" y="1196752"/>
            <a:ext cx="1999052" cy="1922165"/>
          </a:xfrm>
          <a:prstGeom prst="ellipse">
            <a:avLst/>
          </a:prstGeom>
          <a:ln>
            <a:noFill/>
          </a:ln>
          <a:effectLst>
            <a:softEdge rad="112500"/>
          </a:effectLst>
        </p:spPr>
      </p:pic>
      <p:pic>
        <p:nvPicPr>
          <p:cNvPr id="5" name="图片 4">
            <a:extLst>
              <a:ext uri="{FF2B5EF4-FFF2-40B4-BE49-F238E27FC236}">
                <a16:creationId xmlns:a16="http://schemas.microsoft.com/office/drawing/2014/main" id="{59D92D3F-A6D0-4A74-BD54-4C272ACFD10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73644" y="2260674"/>
            <a:ext cx="7147840" cy="4206101"/>
          </a:xfrm>
          <a:prstGeom prst="rect">
            <a:avLst/>
          </a:prstGeom>
        </p:spPr>
      </p:pic>
      <p:sp>
        <p:nvSpPr>
          <p:cNvPr id="10" name="Rectangle 3">
            <a:extLst>
              <a:ext uri="{FF2B5EF4-FFF2-40B4-BE49-F238E27FC236}">
                <a16:creationId xmlns:a16="http://schemas.microsoft.com/office/drawing/2014/main" id="{89F9C150-180C-4B52-9BED-A51F9B040498}"/>
              </a:ext>
            </a:extLst>
          </p:cNvPr>
          <p:cNvSpPr>
            <a:spLocks noGrp="1" noChangeArrowheads="1"/>
          </p:cNvSpPr>
          <p:nvPr>
            <p:ph idx="1"/>
          </p:nvPr>
        </p:nvSpPr>
        <p:spPr>
          <a:xfrm>
            <a:off x="2135560" y="1052736"/>
            <a:ext cx="6785924" cy="1263695"/>
          </a:xfrm>
        </p:spPr>
        <p:txBody>
          <a:bodyPr/>
          <a:lstStyle/>
          <a:p>
            <a:pPr marL="0" indent="0">
              <a:lnSpc>
                <a:spcPct val="150000"/>
              </a:lnSpc>
              <a:buNone/>
            </a:pPr>
            <a:r>
              <a:rPr lang="en-US" altLang="zh-CN" sz="2400" b="1" dirty="0"/>
              <a:t>URL</a:t>
            </a:r>
            <a:r>
              <a:rPr lang="zh-CN" altLang="en-US" sz="2000" dirty="0"/>
              <a:t>：</a:t>
            </a:r>
            <a:r>
              <a:rPr lang="zh-CN" altLang="zh-CN" sz="2400" dirty="0"/>
              <a:t>统一资源定位符</a:t>
            </a:r>
            <a:r>
              <a:rPr lang="zh-CN" altLang="en-US" sz="2400" dirty="0"/>
              <a:t>，</a:t>
            </a:r>
            <a:r>
              <a:rPr lang="zh-CN" altLang="zh-CN" sz="2400" dirty="0"/>
              <a:t>也被称为网页地址</a:t>
            </a:r>
            <a:endParaRPr lang="en-US" altLang="zh-CN" sz="2400" dirty="0"/>
          </a:p>
          <a:p>
            <a:pPr marL="0" indent="0">
              <a:lnSpc>
                <a:spcPct val="150000"/>
              </a:lnSpc>
              <a:spcBef>
                <a:spcPts val="0"/>
              </a:spcBef>
              <a:buNone/>
            </a:pPr>
            <a:r>
              <a:rPr lang="en-US" altLang="zh-CN" sz="2400" dirty="0"/>
              <a:t>URL</a:t>
            </a:r>
            <a:r>
              <a:rPr lang="zh-CN" altLang="zh-CN" sz="2400" dirty="0"/>
              <a:t>一般格式</a:t>
            </a:r>
            <a:r>
              <a:rPr lang="zh-CN" altLang="zh-CN" sz="2000" dirty="0"/>
              <a:t>：</a:t>
            </a:r>
            <a:r>
              <a:rPr lang="en-US" altLang="zh-CN" sz="2000" b="1" dirty="0"/>
              <a:t>protocol://hostname/path</a:t>
            </a:r>
          </a:p>
        </p:txBody>
      </p:sp>
    </p:spTree>
    <p:extLst>
      <p:ext uri="{BB962C8B-B14F-4D97-AF65-F5344CB8AC3E}">
        <p14:creationId xmlns:p14="http://schemas.microsoft.com/office/powerpoint/2010/main" val="1839401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719256" y="92013"/>
            <a:ext cx="8151652" cy="563563"/>
          </a:xfrm>
        </p:spPr>
        <p:txBody>
          <a:bodyPr>
            <a:normAutofit fontScale="90000"/>
          </a:bodyPr>
          <a:lstStyle/>
          <a:p>
            <a:r>
              <a:rPr lang="en-US" altLang="zh-CN" dirty="0"/>
              <a:t>DNS</a:t>
            </a:r>
            <a:r>
              <a:rPr lang="zh-CN" altLang="zh-CN" dirty="0"/>
              <a:t>服务</a:t>
            </a:r>
            <a:endParaRPr lang="zh-CN" altLang="zh-CN" dirty="0">
              <a:solidFill>
                <a:schemeClr val="tx2"/>
              </a:solidFill>
              <a:ea typeface="宋体" panose="02010600030101010101" pitchFamily="2" charset="-122"/>
            </a:endParaRPr>
          </a:p>
        </p:txBody>
      </p:sp>
      <p:sp>
        <p:nvSpPr>
          <p:cNvPr id="90115" name="Rectangle 3"/>
          <p:cNvSpPr>
            <a:spLocks noGrp="1" noChangeArrowheads="1"/>
          </p:cNvSpPr>
          <p:nvPr>
            <p:ph idx="1"/>
          </p:nvPr>
        </p:nvSpPr>
        <p:spPr>
          <a:xfrm>
            <a:off x="1919536" y="836712"/>
            <a:ext cx="8609944" cy="1800200"/>
          </a:xfrm>
        </p:spPr>
        <p:txBody>
          <a:bodyPr/>
          <a:lstStyle/>
          <a:p>
            <a:pPr marL="0" indent="0">
              <a:lnSpc>
                <a:spcPct val="150000"/>
              </a:lnSpc>
              <a:spcBef>
                <a:spcPts val="0"/>
              </a:spcBef>
              <a:buNone/>
            </a:pPr>
            <a:r>
              <a:rPr lang="zh-CN" altLang="zh-CN" sz="2200" dirty="0"/>
              <a:t>应用层</a:t>
            </a:r>
            <a:r>
              <a:rPr lang="zh-CN" altLang="en-US" sz="2200" dirty="0"/>
              <a:t>利</a:t>
            </a:r>
            <a:r>
              <a:rPr lang="zh-CN" altLang="zh-CN" sz="2200" dirty="0"/>
              <a:t>用便于记忆的字符串</a:t>
            </a:r>
            <a:r>
              <a:rPr lang="zh-CN" altLang="en-US" sz="2200" dirty="0"/>
              <a:t>作为</a:t>
            </a:r>
            <a:r>
              <a:rPr lang="zh-CN" altLang="zh-CN" sz="2200" dirty="0"/>
              <a:t>域名表示</a:t>
            </a:r>
            <a:r>
              <a:rPr lang="en-US" altLang="zh-CN" sz="2200" dirty="0"/>
              <a:t>Internet</a:t>
            </a:r>
            <a:r>
              <a:rPr lang="zh-CN" altLang="en-US" sz="2200" dirty="0"/>
              <a:t>上</a:t>
            </a:r>
            <a:r>
              <a:rPr lang="zh-CN" altLang="zh-CN" sz="2200" dirty="0"/>
              <a:t>主机</a:t>
            </a:r>
            <a:endParaRPr lang="en-US" altLang="zh-CN" sz="2200" dirty="0">
              <a:latin typeface="Arial" panose="020B0604020202020204" pitchFamily="34" charset="0"/>
            </a:endParaRPr>
          </a:p>
          <a:p>
            <a:pPr marL="0" indent="0">
              <a:lnSpc>
                <a:spcPct val="150000"/>
              </a:lnSpc>
              <a:spcBef>
                <a:spcPts val="0"/>
              </a:spcBef>
              <a:buNone/>
            </a:pPr>
            <a:r>
              <a:rPr lang="zh-CN" altLang="zh-CN" sz="2200" dirty="0"/>
              <a:t>域名采用层次结构命名：</a:t>
            </a:r>
            <a:r>
              <a:rPr lang="zh-CN" altLang="zh-CN" sz="2400" b="1" dirty="0"/>
              <a:t>主机名</a:t>
            </a:r>
            <a:r>
              <a:rPr lang="en-US" altLang="zh-CN" sz="2400" b="1" dirty="0"/>
              <a:t>.</a:t>
            </a:r>
            <a:r>
              <a:rPr lang="zh-CN" altLang="zh-CN" sz="2400" b="1" dirty="0"/>
              <a:t>…</a:t>
            </a:r>
            <a:r>
              <a:rPr lang="en-US" altLang="zh-CN" sz="2400" b="1" dirty="0"/>
              <a:t>.</a:t>
            </a:r>
            <a:r>
              <a:rPr lang="zh-CN" altLang="zh-CN" sz="2400" b="1" dirty="0"/>
              <a:t>二级域名</a:t>
            </a:r>
            <a:r>
              <a:rPr lang="en-US" altLang="zh-CN" sz="2400" b="1" dirty="0"/>
              <a:t>.</a:t>
            </a:r>
            <a:r>
              <a:rPr lang="zh-CN" altLang="zh-CN" sz="2400" b="1" dirty="0"/>
              <a:t>顶级域名</a:t>
            </a:r>
            <a:r>
              <a:rPr lang="en-US" altLang="zh-CN" sz="2200" dirty="0">
                <a:latin typeface="Arial" panose="020B0604020202020204" pitchFamily="34" charset="0"/>
              </a:rPr>
              <a:t>	</a:t>
            </a:r>
            <a:r>
              <a:rPr lang="en-US" altLang="zh-CN" sz="2400" dirty="0">
                <a:latin typeface="Arial" panose="020B0604020202020204" pitchFamily="34" charset="0"/>
              </a:rPr>
              <a:t>	</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25</a:t>
            </a:fld>
            <a:endParaRPr lang="en-US" altLang="zh-CN"/>
          </a:p>
        </p:txBody>
      </p:sp>
      <p:graphicFrame>
        <p:nvGraphicFramePr>
          <p:cNvPr id="3" name="表格 2">
            <a:extLst>
              <a:ext uri="{FF2B5EF4-FFF2-40B4-BE49-F238E27FC236}">
                <a16:creationId xmlns:a16="http://schemas.microsoft.com/office/drawing/2014/main" id="{6C78D789-57D9-4147-989C-1E604D63B9E9}"/>
              </a:ext>
            </a:extLst>
          </p:cNvPr>
          <p:cNvGraphicFramePr>
            <a:graphicFrameLocks noGrp="1"/>
          </p:cNvGraphicFramePr>
          <p:nvPr>
            <p:extLst>
              <p:ext uri="{D42A27DB-BD31-4B8C-83A1-F6EECF244321}">
                <p14:modId xmlns:p14="http://schemas.microsoft.com/office/powerpoint/2010/main" val="3438620281"/>
              </p:ext>
            </p:extLst>
          </p:nvPr>
        </p:nvGraphicFramePr>
        <p:xfrm>
          <a:off x="1546937" y="1988840"/>
          <a:ext cx="8365487" cy="4473279"/>
        </p:xfrm>
        <a:graphic>
          <a:graphicData uri="http://schemas.openxmlformats.org/drawingml/2006/table">
            <a:tbl>
              <a:tblPr firstRow="1" firstCol="1" bandRow="1">
                <a:tableStyleId>{5C22544A-7EE6-4342-B048-85BDC9FD1C3A}</a:tableStyleId>
              </a:tblPr>
              <a:tblGrid>
                <a:gridCol w="1778860">
                  <a:extLst>
                    <a:ext uri="{9D8B030D-6E8A-4147-A177-3AD203B41FA5}">
                      <a16:colId xmlns:a16="http://schemas.microsoft.com/office/drawing/2014/main" val="3817182249"/>
                    </a:ext>
                  </a:extLst>
                </a:gridCol>
                <a:gridCol w="2770203">
                  <a:extLst>
                    <a:ext uri="{9D8B030D-6E8A-4147-A177-3AD203B41FA5}">
                      <a16:colId xmlns:a16="http://schemas.microsoft.com/office/drawing/2014/main" val="504807254"/>
                    </a:ext>
                  </a:extLst>
                </a:gridCol>
                <a:gridCol w="1656184">
                  <a:extLst>
                    <a:ext uri="{9D8B030D-6E8A-4147-A177-3AD203B41FA5}">
                      <a16:colId xmlns:a16="http://schemas.microsoft.com/office/drawing/2014/main" val="3723104095"/>
                    </a:ext>
                  </a:extLst>
                </a:gridCol>
                <a:gridCol w="2160240">
                  <a:extLst>
                    <a:ext uri="{9D8B030D-6E8A-4147-A177-3AD203B41FA5}">
                      <a16:colId xmlns:a16="http://schemas.microsoft.com/office/drawing/2014/main" val="3685099289"/>
                    </a:ext>
                  </a:extLst>
                </a:gridCol>
              </a:tblGrid>
              <a:tr h="407160">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国际顶级域名</a:t>
                      </a:r>
                    </a:p>
                  </a:txBody>
                  <a:tcPr marL="68580" marR="68580" marT="0" marB="0" anchor="ctr">
                    <a:solidFill>
                      <a:schemeClr val="accent3">
                        <a:lumMod val="50000"/>
                      </a:schemeClr>
                    </a:solidFill>
                  </a:tcPr>
                </a:tc>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含义</a:t>
                      </a:r>
                    </a:p>
                  </a:txBody>
                  <a:tcPr marL="68580" marR="68580" marT="0" marB="0" anchor="ctr">
                    <a:solidFill>
                      <a:schemeClr val="accent3">
                        <a:lumMod val="50000"/>
                      </a:schemeClr>
                    </a:solidFill>
                  </a:tcPr>
                </a:tc>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国家顶级域名</a:t>
                      </a:r>
                    </a:p>
                  </a:txBody>
                  <a:tcPr marL="68580" marR="68580" marT="0" marB="0" anchor="ctr">
                    <a:solidFill>
                      <a:schemeClr val="accent3">
                        <a:lumMod val="50000"/>
                      </a:schemeClr>
                    </a:solidFill>
                  </a:tcPr>
                </a:tc>
                <a:tc>
                  <a:txBody>
                    <a:bodyPr/>
                    <a:lstStyle/>
                    <a:p>
                      <a:pPr algn="ctr">
                        <a:lnSpc>
                          <a:spcPts val="1200"/>
                        </a:lnSpc>
                        <a:spcAft>
                          <a:spcPts val="0"/>
                        </a:spcAft>
                      </a:pPr>
                      <a:r>
                        <a:rPr lang="zh-CN" sz="1800" b="1" kern="100" baseline="0" dirty="0">
                          <a:solidFill>
                            <a:srgbClr val="FFFFFF"/>
                          </a:solidFill>
                          <a:effectLst/>
                          <a:latin typeface="黑体" panose="02010609060101010101" pitchFamily="49" charset="-122"/>
                          <a:ea typeface="黑体" panose="02010609060101010101" pitchFamily="49" charset="-122"/>
                        </a:rPr>
                        <a:t>含义</a:t>
                      </a:r>
                    </a:p>
                  </a:txBody>
                  <a:tcPr marL="68580" marR="68580" marT="0" marB="0" anchor="ctr">
                    <a:solidFill>
                      <a:schemeClr val="accent3">
                        <a:lumMod val="50000"/>
                      </a:schemeClr>
                    </a:solidFill>
                  </a:tcPr>
                </a:tc>
                <a:extLst>
                  <a:ext uri="{0D108BD9-81ED-4DB2-BD59-A6C34878D82A}">
                    <a16:rowId xmlns:a16="http://schemas.microsoft.com/office/drawing/2014/main" val="3576248028"/>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.com</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商业机构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cn</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2421923360"/>
                  </a:ext>
                </a:extLst>
              </a:tr>
              <a:tr h="407160">
                <a:tc>
                  <a:txBody>
                    <a:bodyPr/>
                    <a:lstStyle/>
                    <a:p>
                      <a:pPr algn="ctr">
                        <a:lnSpc>
                          <a:spcPts val="1200"/>
                        </a:lnSpc>
                        <a:spcAft>
                          <a:spcPts val="0"/>
                        </a:spcAft>
                      </a:pPr>
                      <a:r>
                        <a:rPr lang="en-US" sz="1800" b="0" kern="1050" baseline="0" dirty="0" err="1">
                          <a:solidFill>
                            <a:srgbClr val="FFFFFF"/>
                          </a:solidFill>
                          <a:effectLst/>
                          <a:latin typeface="黑体" panose="02010609060101010101" pitchFamily="49" charset="-122"/>
                          <a:ea typeface="黑体" panose="02010609060101010101" pitchFamily="49" charset="-122"/>
                        </a:rPr>
                        <a:t>.net</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网络服务机构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hk</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中国香港</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2185193108"/>
                  </a:ext>
                </a:extLst>
              </a:tr>
              <a:tr h="401679">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edu</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教育机构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.us</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美国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477750505"/>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.gov</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政府机构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mo</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中国澳门</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733701499"/>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.org</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非营利组织协会</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tw</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中国台湾</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2974005271"/>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.int</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国际组织</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jp</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日本</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459895841"/>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.mil</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军事机构</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uk</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英国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558390939"/>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.name</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个人网站专用</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t>
                      </a:r>
                      <a:r>
                        <a:rPr lang="en-US" sz="1800" b="0" kern="1050" baseline="0" dirty="0" err="1">
                          <a:solidFill>
                            <a:srgbClr val="FFFFFF"/>
                          </a:solidFill>
                          <a:effectLst/>
                          <a:latin typeface="黑体" panose="02010609060101010101" pitchFamily="49" charset="-122"/>
                          <a:ea typeface="黑体" panose="02010609060101010101" pitchFamily="49" charset="-122"/>
                        </a:rPr>
                        <a:t>fr</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法国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2898952228"/>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.pro</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会计、医生和律师等专用</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.de</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德国</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4108851229"/>
                  </a:ext>
                </a:extLst>
              </a:tr>
              <a:tr h="407160">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.top</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顶级、高端、首席</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tc>
                  <a:txBody>
                    <a:bodyPr/>
                    <a:lstStyle/>
                    <a:p>
                      <a:pPr algn="ctr">
                        <a:lnSpc>
                          <a:spcPts val="1200"/>
                        </a:lnSpc>
                        <a:spcAft>
                          <a:spcPts val="0"/>
                        </a:spcAft>
                      </a:pPr>
                      <a:r>
                        <a:rPr lang="en-US" sz="1800" b="0" kern="1050" baseline="0" dirty="0">
                          <a:solidFill>
                            <a:srgbClr val="FFFFFF"/>
                          </a:solidFill>
                          <a:effectLst/>
                          <a:latin typeface="黑体" panose="02010609060101010101" pitchFamily="49" charset="-122"/>
                          <a:ea typeface="黑体" panose="02010609060101010101" pitchFamily="49" charset="-122"/>
                        </a:rPr>
                        <a:t>.au</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26E48"/>
                    </a:solidFill>
                  </a:tcPr>
                </a:tc>
                <a:tc>
                  <a:txBody>
                    <a:bodyPr/>
                    <a:lstStyle/>
                    <a:p>
                      <a:pPr algn="ctr">
                        <a:lnSpc>
                          <a:spcPts val="1200"/>
                        </a:lnSpc>
                        <a:spcAft>
                          <a:spcPts val="0"/>
                        </a:spcAft>
                      </a:pPr>
                      <a:r>
                        <a:rPr lang="zh-CN" sz="1800" b="0" kern="1050" baseline="0" dirty="0">
                          <a:solidFill>
                            <a:srgbClr val="FFFFFF"/>
                          </a:solidFill>
                          <a:effectLst/>
                          <a:latin typeface="黑体" panose="02010609060101010101" pitchFamily="49" charset="-122"/>
                          <a:ea typeface="黑体" panose="02010609060101010101" pitchFamily="49" charset="-122"/>
                        </a:rPr>
                        <a:t>澳大利亚</a:t>
                      </a:r>
                      <a:endParaRPr lang="zh-CN" sz="1800" b="0" kern="100" baseline="0" dirty="0">
                        <a:solidFill>
                          <a:srgbClr val="FFFFFF"/>
                        </a:solidFill>
                        <a:effectLst/>
                        <a:latin typeface="黑体" panose="02010609060101010101" pitchFamily="49" charset="-122"/>
                        <a:ea typeface="黑体" panose="02010609060101010101" pitchFamily="49" charset="-122"/>
                      </a:endParaRPr>
                    </a:p>
                  </a:txBody>
                  <a:tcPr marL="68580" marR="68580" marT="0" marB="0" anchor="ctr">
                    <a:solidFill>
                      <a:srgbClr val="41914E"/>
                    </a:solidFill>
                  </a:tcPr>
                </a:tc>
                <a:extLst>
                  <a:ext uri="{0D108BD9-81ED-4DB2-BD59-A6C34878D82A}">
                    <a16:rowId xmlns:a16="http://schemas.microsoft.com/office/drawing/2014/main" val="1077538"/>
                  </a:ext>
                </a:extLst>
              </a:tr>
            </a:tbl>
          </a:graphicData>
        </a:graphic>
      </p:graphicFrame>
    </p:spTree>
    <p:extLst>
      <p:ext uri="{BB962C8B-B14F-4D97-AF65-F5344CB8AC3E}">
        <p14:creationId xmlns:p14="http://schemas.microsoft.com/office/powerpoint/2010/main" val="4159984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ltLang="zh-CN" dirty="0"/>
              <a:t>7.3  </a:t>
            </a:r>
            <a:r>
              <a:rPr lang="zh-CN" altLang="zh-CN" dirty="0"/>
              <a:t>互联网新技术</a:t>
            </a:r>
            <a:endParaRPr lang="en-US" altLang="zh-CN" dirty="0">
              <a:ea typeface="宋体" panose="02010600030101010101" pitchFamily="2" charset="-122"/>
            </a:endParaRPr>
          </a:p>
        </p:txBody>
      </p:sp>
      <p:sp>
        <p:nvSpPr>
          <p:cNvPr id="2" name="Slide Number Placeholder 1"/>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26</a:t>
            </a:fld>
            <a:endParaRPr lang="en-US" altLang="zh-CN" dirty="0"/>
          </a:p>
        </p:txBody>
      </p:sp>
      <p:grpSp>
        <p:nvGrpSpPr>
          <p:cNvPr id="122910" name="Group 30"/>
          <p:cNvGrpSpPr>
            <a:grpSpLocks/>
          </p:cNvGrpSpPr>
          <p:nvPr/>
        </p:nvGrpSpPr>
        <p:grpSpPr bwMode="auto">
          <a:xfrm>
            <a:off x="2438400" y="1447816"/>
            <a:ext cx="7391400" cy="4156075"/>
            <a:chOff x="576" y="912"/>
            <a:chExt cx="4656" cy="2618"/>
          </a:xfrm>
        </p:grpSpPr>
        <p:sp>
          <p:nvSpPr>
            <p:cNvPr id="122883" name="AutoShape 3"/>
            <p:cNvSpPr>
              <a:spLocks noChangeArrowheads="1"/>
            </p:cNvSpPr>
            <p:nvPr/>
          </p:nvSpPr>
          <p:spPr bwMode="gray">
            <a:xfrm>
              <a:off x="1200" y="1392"/>
              <a:ext cx="3484" cy="1728"/>
            </a:xfrm>
            <a:prstGeom prst="upArrow">
              <a:avLst>
                <a:gd name="adj1" fmla="val 57824"/>
                <a:gd name="adj2" fmla="val 54398"/>
              </a:avLst>
            </a:prstGeom>
            <a:gradFill rotWithShape="1">
              <a:gsLst>
                <a:gs pos="0">
                  <a:schemeClr val="hlink"/>
                </a:gs>
                <a:gs pos="100000">
                  <a:schemeClr val="hlink">
                    <a:gamma/>
                    <a:tint val="39216"/>
                    <a:invGamma/>
                    <a:alpha val="0"/>
                  </a:schemeClr>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22884" name="AutoShape 4"/>
            <p:cNvSpPr>
              <a:spLocks noChangeArrowheads="1"/>
            </p:cNvSpPr>
            <p:nvPr/>
          </p:nvSpPr>
          <p:spPr bwMode="gray">
            <a:xfrm>
              <a:off x="1536" y="912"/>
              <a:ext cx="2784" cy="362"/>
            </a:xfrm>
            <a:prstGeom prst="roundRect">
              <a:avLst>
                <a:gd name="adj" fmla="val 50000"/>
              </a:avLst>
            </a:prstGeom>
            <a:gradFill rotWithShape="1">
              <a:gsLst>
                <a:gs pos="0">
                  <a:schemeClr val="accent1"/>
                </a:gs>
                <a:gs pos="50000">
                  <a:schemeClr val="accent1">
                    <a:gamma/>
                    <a:tint val="24314"/>
                    <a:invGamma/>
                  </a:schemeClr>
                </a:gs>
                <a:gs pos="100000">
                  <a:schemeClr val="accent1"/>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0" hangingPunct="0"/>
              <a:r>
                <a:rPr lang="zh-CN" altLang="en-US" sz="2000" dirty="0">
                  <a:effectLst>
                    <a:outerShdw blurRad="38100" dist="38100" dir="2700000" algn="tl">
                      <a:srgbClr val="000000"/>
                    </a:outerShdw>
                  </a:effectLst>
                  <a:latin typeface="Verdana" panose="020B0604030504040204" pitchFamily="34" charset="0"/>
                  <a:ea typeface="宋体" panose="02010600030101010101" pitchFamily="2" charset="-122"/>
                </a:rPr>
                <a:t>新兴技术发展</a:t>
              </a:r>
              <a:endParaRPr lang="en-US" altLang="zh-CN" sz="2000" dirty="0">
                <a:effectLst>
                  <a:outerShdw blurRad="38100" dist="38100" dir="2700000" algn="tl">
                    <a:srgbClr val="000000"/>
                  </a:outerShdw>
                </a:effectLst>
                <a:latin typeface="Verdana" panose="020B0604030504040204" pitchFamily="34" charset="0"/>
                <a:ea typeface="宋体" panose="02010600030101010101" pitchFamily="2" charset="-122"/>
              </a:endParaRPr>
            </a:p>
          </p:txBody>
        </p:sp>
        <p:sp>
          <p:nvSpPr>
            <p:cNvPr id="122885" name="Text Box 5"/>
            <p:cNvSpPr txBox="1">
              <a:spLocks noChangeArrowheads="1"/>
            </p:cNvSpPr>
            <p:nvPr/>
          </p:nvSpPr>
          <p:spPr bwMode="gray">
            <a:xfrm>
              <a:off x="2572" y="1776"/>
              <a:ext cx="60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dirty="0">
                  <a:solidFill>
                    <a:schemeClr val="bg2">
                      <a:lumMod val="20000"/>
                      <a:lumOff val="80000"/>
                    </a:schemeClr>
                  </a:solidFill>
                  <a:ea typeface="宋体" panose="02010600030101010101" pitchFamily="2" charset="-122"/>
                </a:rPr>
                <a:t>新动向</a:t>
              </a:r>
              <a:endParaRPr lang="en-US" altLang="zh-CN" sz="2000" dirty="0">
                <a:solidFill>
                  <a:schemeClr val="bg2">
                    <a:lumMod val="20000"/>
                    <a:lumOff val="80000"/>
                  </a:schemeClr>
                </a:solidFill>
                <a:ea typeface="宋体" panose="02010600030101010101" pitchFamily="2" charset="-122"/>
              </a:endParaRPr>
            </a:p>
          </p:txBody>
        </p:sp>
        <p:grpSp>
          <p:nvGrpSpPr>
            <p:cNvPr id="122886" name="Group 6"/>
            <p:cNvGrpSpPr>
              <a:grpSpLocks/>
            </p:cNvGrpSpPr>
            <p:nvPr/>
          </p:nvGrpSpPr>
          <p:grpSpPr bwMode="auto">
            <a:xfrm>
              <a:off x="576" y="2572"/>
              <a:ext cx="936" cy="954"/>
              <a:chOff x="624" y="1584"/>
              <a:chExt cx="1248" cy="1296"/>
            </a:xfrm>
          </p:grpSpPr>
          <p:grpSp>
            <p:nvGrpSpPr>
              <p:cNvPr id="122887" name="Group 7"/>
              <p:cNvGrpSpPr>
                <a:grpSpLocks/>
              </p:cNvGrpSpPr>
              <p:nvPr/>
            </p:nvGrpSpPr>
            <p:grpSpPr bwMode="auto">
              <a:xfrm>
                <a:off x="624" y="1584"/>
                <a:ext cx="1248" cy="1296"/>
                <a:chOff x="2016" y="1920"/>
                <a:chExt cx="1680" cy="1680"/>
              </a:xfrm>
            </p:grpSpPr>
            <p:sp>
              <p:nvSpPr>
                <p:cNvPr id="122888" name="Oval 8"/>
                <p:cNvSpPr>
                  <a:spLocks noChangeArrowheads="1"/>
                </p:cNvSpPr>
                <p:nvPr/>
              </p:nvSpPr>
              <p:spPr bwMode="gray">
                <a:xfrm>
                  <a:off x="2016" y="1920"/>
                  <a:ext cx="1680" cy="1680"/>
                </a:xfrm>
                <a:prstGeom prst="ellipse">
                  <a:avLst/>
                </a:prstGeom>
                <a:gradFill rotWithShape="1">
                  <a:gsLst>
                    <a:gs pos="0">
                      <a:schemeClr val="accent2"/>
                    </a:gs>
                    <a:gs pos="100000">
                      <a:schemeClr val="accent2">
                        <a:gamma/>
                        <a:shade val="63529"/>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89" name="Freeform 9"/>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0" name="Text Box 10"/>
              <p:cNvSpPr txBox="1">
                <a:spLocks noChangeArrowheads="1"/>
              </p:cNvSpPr>
              <p:nvPr/>
            </p:nvSpPr>
            <p:spPr bwMode="gray">
              <a:xfrm>
                <a:off x="843" y="2244"/>
                <a:ext cx="801" cy="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zh-CN" sz="2000" b="1" dirty="0">
                    <a:solidFill>
                      <a:srgbClr val="FFFFFF"/>
                    </a:solidFill>
                    <a:effectLst>
                      <a:outerShdw blurRad="38100" dist="38100" dir="2700000" algn="tl">
                        <a:srgbClr val="000000"/>
                      </a:outerShdw>
                    </a:effectLst>
                    <a:ea typeface="宋体" panose="02010600030101010101" pitchFamily="2" charset="-122"/>
                  </a:rPr>
                  <a:t>物联网</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892" name="Group 12"/>
            <p:cNvGrpSpPr>
              <a:grpSpLocks/>
            </p:cNvGrpSpPr>
            <p:nvPr/>
          </p:nvGrpSpPr>
          <p:grpSpPr bwMode="auto">
            <a:xfrm>
              <a:off x="4272" y="2544"/>
              <a:ext cx="960" cy="965"/>
              <a:chOff x="2400" y="1488"/>
              <a:chExt cx="1152" cy="1152"/>
            </a:xfrm>
          </p:grpSpPr>
          <p:grpSp>
            <p:nvGrpSpPr>
              <p:cNvPr id="122893" name="Group 13"/>
              <p:cNvGrpSpPr>
                <a:grpSpLocks/>
              </p:cNvGrpSpPr>
              <p:nvPr/>
            </p:nvGrpSpPr>
            <p:grpSpPr bwMode="auto">
              <a:xfrm>
                <a:off x="2400" y="1488"/>
                <a:ext cx="1152" cy="1152"/>
                <a:chOff x="2016" y="1920"/>
                <a:chExt cx="1680" cy="1680"/>
              </a:xfrm>
            </p:grpSpPr>
            <p:sp>
              <p:nvSpPr>
                <p:cNvPr id="122894" name="Oval 14"/>
                <p:cNvSpPr>
                  <a:spLocks noChangeArrowheads="1"/>
                </p:cNvSpPr>
                <p:nvPr/>
              </p:nvSpPr>
              <p:spPr bwMode="gray">
                <a:xfrm>
                  <a:off x="2016" y="1920"/>
                  <a:ext cx="1680" cy="1680"/>
                </a:xfrm>
                <a:prstGeom prst="ellipse">
                  <a:avLst/>
                </a:prstGeom>
                <a:gradFill rotWithShape="1">
                  <a:gsLst>
                    <a:gs pos="0">
                      <a:schemeClr val="folHlink"/>
                    </a:gs>
                    <a:gs pos="100000">
                      <a:schemeClr val="folHlink">
                        <a:gamma/>
                        <a:shade val="24314"/>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95" name="Freeform 15"/>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folHlink"/>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6" name="Text Box 16"/>
              <p:cNvSpPr txBox="1">
                <a:spLocks noChangeArrowheads="1"/>
              </p:cNvSpPr>
              <p:nvPr/>
            </p:nvSpPr>
            <p:spPr bwMode="gray">
              <a:xfrm>
                <a:off x="2503" y="2025"/>
                <a:ext cx="920"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rgbClr val="FFFFFF"/>
                    </a:solidFill>
                    <a:effectLst>
                      <a:outerShdw blurRad="38100" dist="38100" dir="2700000" algn="tl">
                        <a:srgbClr val="000000"/>
                      </a:outerShdw>
                    </a:effectLst>
                    <a:ea typeface="宋体" panose="02010600030101010101" pitchFamily="2" charset="-122"/>
                  </a:rPr>
                  <a:t>人工智能</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9" name="Group 29"/>
            <p:cNvGrpSpPr>
              <a:grpSpLocks/>
            </p:cNvGrpSpPr>
            <p:nvPr/>
          </p:nvGrpSpPr>
          <p:grpSpPr bwMode="auto">
            <a:xfrm>
              <a:off x="1759" y="2572"/>
              <a:ext cx="977" cy="958"/>
              <a:chOff x="1759" y="2572"/>
              <a:chExt cx="977" cy="958"/>
            </a:xfrm>
          </p:grpSpPr>
          <p:grpSp>
            <p:nvGrpSpPr>
              <p:cNvPr id="122898" name="Group 18"/>
              <p:cNvGrpSpPr>
                <a:grpSpLocks/>
              </p:cNvGrpSpPr>
              <p:nvPr/>
            </p:nvGrpSpPr>
            <p:grpSpPr bwMode="auto">
              <a:xfrm>
                <a:off x="1776" y="2572"/>
                <a:ext cx="960" cy="958"/>
                <a:chOff x="2016" y="1920"/>
                <a:chExt cx="1680" cy="1680"/>
              </a:xfrm>
            </p:grpSpPr>
            <p:sp>
              <p:nvSpPr>
                <p:cNvPr id="122899" name="Oval 19"/>
                <p:cNvSpPr>
                  <a:spLocks noChangeArrowheads="1"/>
                </p:cNvSpPr>
                <p:nvPr/>
              </p:nvSpPr>
              <p:spPr bwMode="gray">
                <a:xfrm>
                  <a:off x="2016" y="1920"/>
                  <a:ext cx="1680" cy="1680"/>
                </a:xfrm>
                <a:prstGeom prst="ellipse">
                  <a:avLst/>
                </a:prstGeom>
                <a:gradFill rotWithShape="1">
                  <a:gsLst>
                    <a:gs pos="0">
                      <a:schemeClr val="hlink"/>
                    </a:gs>
                    <a:gs pos="100000">
                      <a:schemeClr val="hlink">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0" name="Freeform 20"/>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1" name="Text Box 21"/>
              <p:cNvSpPr txBox="1">
                <a:spLocks noChangeArrowheads="1"/>
              </p:cNvSpPr>
              <p:nvPr/>
            </p:nvSpPr>
            <p:spPr bwMode="gray">
              <a:xfrm>
                <a:off x="1759" y="3023"/>
                <a:ext cx="86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CN" altLang="zh-CN" sz="2000" b="1" dirty="0">
                    <a:solidFill>
                      <a:srgbClr val="FFFFFF"/>
                    </a:solidFill>
                    <a:effectLst>
                      <a:outerShdw blurRad="38100" dist="38100" dir="2700000" algn="tl">
                        <a:srgbClr val="000000"/>
                      </a:outerShdw>
                    </a:effectLst>
                    <a:ea typeface="宋体" panose="02010600030101010101" pitchFamily="2" charset="-122"/>
                  </a:rPr>
                  <a:t>云计算</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3" name="Group 23"/>
            <p:cNvGrpSpPr>
              <a:grpSpLocks/>
            </p:cNvGrpSpPr>
            <p:nvPr/>
          </p:nvGrpSpPr>
          <p:grpSpPr bwMode="auto">
            <a:xfrm>
              <a:off x="3072" y="2544"/>
              <a:ext cx="960" cy="958"/>
              <a:chOff x="3072" y="2544"/>
              <a:chExt cx="960" cy="958"/>
            </a:xfrm>
          </p:grpSpPr>
          <p:grpSp>
            <p:nvGrpSpPr>
              <p:cNvPr id="122904" name="Group 24"/>
              <p:cNvGrpSpPr>
                <a:grpSpLocks/>
              </p:cNvGrpSpPr>
              <p:nvPr/>
            </p:nvGrpSpPr>
            <p:grpSpPr bwMode="auto">
              <a:xfrm>
                <a:off x="3072" y="2544"/>
                <a:ext cx="960" cy="958"/>
                <a:chOff x="2016" y="1920"/>
                <a:chExt cx="1680" cy="1680"/>
              </a:xfrm>
            </p:grpSpPr>
            <p:sp>
              <p:nvSpPr>
                <p:cNvPr id="122905" name="Oval 25"/>
                <p:cNvSpPr>
                  <a:spLocks noChangeArrowheads="1"/>
                </p:cNvSpPr>
                <p:nvPr/>
              </p:nvSpPr>
              <p:spPr bwMode="gray">
                <a:xfrm>
                  <a:off x="2016" y="1920"/>
                  <a:ext cx="1680" cy="1680"/>
                </a:xfrm>
                <a:prstGeom prst="ellipse">
                  <a:avLst/>
                </a:prstGeom>
                <a:gradFill rotWithShape="1">
                  <a:gsLst>
                    <a:gs pos="0">
                      <a:schemeClr val="accent1"/>
                    </a:gs>
                    <a:gs pos="100000">
                      <a:schemeClr val="accent1">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6" name="Freeform 26"/>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7" name="Text Box 27"/>
              <p:cNvSpPr txBox="1">
                <a:spLocks noChangeArrowheads="1"/>
              </p:cNvSpPr>
              <p:nvPr/>
            </p:nvSpPr>
            <p:spPr bwMode="gray">
              <a:xfrm>
                <a:off x="3120" y="3004"/>
                <a:ext cx="86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CN" altLang="en-US" sz="2000" b="1" dirty="0">
                    <a:solidFill>
                      <a:srgbClr val="FFFFFF"/>
                    </a:solidFill>
                    <a:effectLst>
                      <a:outerShdw blurRad="38100" dist="38100" dir="2700000" algn="tl">
                        <a:srgbClr val="000000"/>
                      </a:outerShdw>
                    </a:effectLst>
                    <a:ea typeface="宋体" panose="02010600030101010101" pitchFamily="2" charset="-122"/>
                  </a:rPr>
                  <a:t>大数据</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spTree>
    <p:extLst>
      <p:ext uri="{BB962C8B-B14F-4D97-AF65-F5344CB8AC3E}">
        <p14:creationId xmlns:p14="http://schemas.microsoft.com/office/powerpoint/2010/main" val="344013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847528" y="85551"/>
            <a:ext cx="8151652" cy="563563"/>
          </a:xfrm>
        </p:spPr>
        <p:txBody>
          <a:bodyPr>
            <a:normAutofit fontScale="90000"/>
          </a:bodyPr>
          <a:lstStyle/>
          <a:p>
            <a:r>
              <a:rPr lang="zh-CN" altLang="en-US" dirty="0"/>
              <a:t>物联网</a:t>
            </a:r>
            <a:r>
              <a:rPr lang="zh-CN" altLang="en-US" dirty="0">
                <a:latin typeface="Arial" panose="020B0604020202020204" pitchFamily="34" charset="0"/>
              </a:rPr>
              <a:t>概念</a:t>
            </a:r>
            <a:endParaRPr lang="zh-CN" altLang="zh-CN" dirty="0"/>
          </a:p>
        </p:txBody>
      </p:sp>
      <p:sp>
        <p:nvSpPr>
          <p:cNvPr id="90115" name="Rectangle 3"/>
          <p:cNvSpPr>
            <a:spLocks noGrp="1" noChangeArrowheads="1"/>
          </p:cNvSpPr>
          <p:nvPr>
            <p:ph idx="1"/>
          </p:nvPr>
        </p:nvSpPr>
        <p:spPr>
          <a:xfrm>
            <a:off x="3697107" y="1168882"/>
            <a:ext cx="8151652" cy="1740327"/>
          </a:xfrm>
        </p:spPr>
        <p:txBody>
          <a:bodyPr/>
          <a:lstStyle/>
          <a:p>
            <a:pPr>
              <a:lnSpc>
                <a:spcPct val="150000"/>
              </a:lnSpc>
              <a:spcBef>
                <a:spcPts val="0"/>
              </a:spcBef>
            </a:pPr>
            <a:r>
              <a:rPr lang="zh-CN" altLang="zh-CN" sz="2400" dirty="0">
                <a:latin typeface="Arial" panose="020B0604020202020204" pitchFamily="34" charset="0"/>
              </a:rPr>
              <a:t>物联网</a:t>
            </a:r>
            <a:r>
              <a:rPr lang="zh-CN" altLang="en-US" sz="2000" dirty="0">
                <a:latin typeface="Arial" panose="020B0604020202020204" pitchFamily="34" charset="0"/>
              </a:rPr>
              <a:t>（</a:t>
            </a:r>
            <a:r>
              <a:rPr lang="en-US" altLang="zh-CN" sz="2000" dirty="0">
                <a:latin typeface="Arial" panose="020B0604020202020204" pitchFamily="34" charset="0"/>
              </a:rPr>
              <a:t>Internet of things</a:t>
            </a:r>
            <a:r>
              <a:rPr lang="zh-CN" altLang="en-US" sz="2000" dirty="0">
                <a:latin typeface="Arial" panose="020B0604020202020204" pitchFamily="34" charset="0"/>
              </a:rPr>
              <a:t>，</a:t>
            </a:r>
            <a:r>
              <a:rPr lang="en-US" altLang="zh-CN" sz="2000" dirty="0">
                <a:latin typeface="Arial" panose="020B0604020202020204" pitchFamily="34" charset="0"/>
              </a:rPr>
              <a:t>IoT</a:t>
            </a:r>
            <a:r>
              <a:rPr lang="zh-CN" altLang="en-US" sz="2000" dirty="0">
                <a:latin typeface="Arial" panose="020B0604020202020204" pitchFamily="34" charset="0"/>
              </a:rPr>
              <a:t>）</a:t>
            </a:r>
            <a:r>
              <a:rPr lang="zh-CN" altLang="zh-CN" sz="2000" dirty="0">
                <a:latin typeface="Arial" panose="020B0604020202020204" pitchFamily="34" charset="0"/>
              </a:rPr>
              <a:t>顾名思义</a:t>
            </a:r>
            <a:r>
              <a:rPr lang="zh-CN" altLang="en-US" sz="2000" dirty="0">
                <a:latin typeface="Arial" panose="020B0604020202020204" pitchFamily="34" charset="0"/>
              </a:rPr>
              <a:t>，</a:t>
            </a:r>
            <a:r>
              <a:rPr lang="zh-CN" altLang="zh-CN" sz="2000" dirty="0">
                <a:latin typeface="Arial" panose="020B0604020202020204" pitchFamily="34" charset="0"/>
              </a:rPr>
              <a:t>是物物相连的互联网</a:t>
            </a:r>
            <a:endParaRPr lang="en-US" altLang="zh-CN" sz="2000" dirty="0">
              <a:latin typeface="Arial" panose="020B0604020202020204" pitchFamily="34" charset="0"/>
            </a:endParaRPr>
          </a:p>
          <a:p>
            <a:pPr marL="0" indent="0">
              <a:lnSpc>
                <a:spcPct val="150000"/>
              </a:lnSpc>
              <a:spcBef>
                <a:spcPts val="0"/>
              </a:spcBef>
              <a:buNone/>
            </a:pPr>
            <a:r>
              <a:rPr lang="en-US" altLang="zh-CN" sz="2000" dirty="0">
                <a:latin typeface="Arial" panose="020B0604020202020204" pitchFamily="34" charset="0"/>
              </a:rPr>
              <a:t>        </a:t>
            </a:r>
            <a:r>
              <a:rPr lang="zh-CN" altLang="zh-CN" sz="2000" dirty="0">
                <a:latin typeface="Arial" panose="020B0604020202020204" pitchFamily="34" charset="0"/>
              </a:rPr>
              <a:t>物联网的核心和基础仍是互联网</a:t>
            </a:r>
            <a:r>
              <a:rPr lang="zh-CN" altLang="en-US" sz="2000" dirty="0">
                <a:latin typeface="Arial" panose="020B0604020202020204" pitchFamily="34" charset="0"/>
              </a:rPr>
              <a:t>；</a:t>
            </a:r>
            <a:r>
              <a:rPr lang="zh-CN" altLang="zh-CN" sz="2000" dirty="0">
                <a:latin typeface="Arial" panose="020B0604020202020204" pitchFamily="34" charset="0"/>
              </a:rPr>
              <a:t>用户端延伸扩展到任何物品</a:t>
            </a:r>
            <a:endParaRPr lang="en-US" altLang="zh-CN" sz="2000" dirty="0">
              <a:latin typeface="Arial" panose="020B0604020202020204" pitchFamily="34" charset="0"/>
            </a:endParaRPr>
          </a:p>
          <a:p>
            <a:pPr marL="0" indent="0">
              <a:lnSpc>
                <a:spcPct val="150000"/>
              </a:lnSpc>
              <a:spcBef>
                <a:spcPts val="0"/>
              </a:spcBef>
              <a:buNone/>
            </a:pPr>
            <a:r>
              <a:rPr lang="zh-CN" altLang="en-US" sz="2000" dirty="0">
                <a:latin typeface="Arial" panose="020B0604020202020204" pitchFamily="34" charset="0"/>
              </a:rPr>
              <a:t>               </a:t>
            </a:r>
            <a:r>
              <a:rPr lang="zh-CN" altLang="en-US" sz="1800" dirty="0">
                <a:latin typeface="Arial" panose="020B0604020202020204" pitchFamily="34" charset="0"/>
              </a:rPr>
              <a:t>凯文</a:t>
            </a:r>
            <a:r>
              <a:rPr lang="en-US" altLang="zh-CN" sz="1800" dirty="0">
                <a:latin typeface="Arial" panose="020B0604020202020204" pitchFamily="34" charset="0"/>
              </a:rPr>
              <a:t>·</a:t>
            </a:r>
            <a:r>
              <a:rPr lang="zh-CN" altLang="en-US" sz="1800" dirty="0">
                <a:latin typeface="Arial" panose="020B0604020202020204" pitchFamily="34" charset="0"/>
              </a:rPr>
              <a:t>阿什顿，</a:t>
            </a:r>
            <a:r>
              <a:rPr lang="en-US" altLang="zh-CN" sz="1800" dirty="0">
                <a:latin typeface="Arial" panose="020B0604020202020204" pitchFamily="34" charset="0"/>
              </a:rPr>
              <a:t>1999</a:t>
            </a:r>
            <a:r>
              <a:rPr lang="zh-CN" altLang="en-US" sz="1800" dirty="0">
                <a:latin typeface="Arial" panose="020B0604020202020204" pitchFamily="34" charset="0"/>
              </a:rPr>
              <a:t>年提出物联网概念，被称为“物联网之父”</a:t>
            </a:r>
            <a:endParaRPr lang="en-US" altLang="zh-CN" sz="1800" dirty="0">
              <a:latin typeface="Arial" panose="020B0604020202020204" pitchFamily="34" charset="0"/>
            </a:endParaRPr>
          </a:p>
          <a:p>
            <a:pPr marL="0" indent="0">
              <a:lnSpc>
                <a:spcPct val="150000"/>
              </a:lnSpc>
              <a:spcBef>
                <a:spcPts val="0"/>
              </a:spcBef>
              <a:buNone/>
            </a:pPr>
            <a:r>
              <a:rPr lang="en-US" altLang="zh-CN" sz="2000" dirty="0">
                <a:latin typeface="Arial" panose="020B0604020202020204" pitchFamily="34" charset="0"/>
              </a:rPr>
              <a:t>	</a:t>
            </a:r>
            <a:r>
              <a:rPr lang="en-US" altLang="zh-CN" sz="2400" dirty="0">
                <a:latin typeface="Arial" panose="020B0604020202020204" pitchFamily="34" charset="0"/>
              </a:rPr>
              <a:t>	</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27</a:t>
            </a:fld>
            <a:endParaRPr lang="en-US" altLang="zh-CN"/>
          </a:p>
        </p:txBody>
      </p:sp>
      <p:sp>
        <p:nvSpPr>
          <p:cNvPr id="5" name="文本框 4">
            <a:extLst>
              <a:ext uri="{FF2B5EF4-FFF2-40B4-BE49-F238E27FC236}">
                <a16:creationId xmlns:a16="http://schemas.microsoft.com/office/drawing/2014/main" id="{5A6558B7-0B1B-41EE-B7DF-31C7CFDFE2B7}"/>
              </a:ext>
            </a:extLst>
          </p:cNvPr>
          <p:cNvSpPr txBox="1"/>
          <p:nvPr/>
        </p:nvSpPr>
        <p:spPr>
          <a:xfrm>
            <a:off x="748284" y="3005310"/>
            <a:ext cx="5688632" cy="3592265"/>
          </a:xfrm>
          <a:prstGeom prst="rect">
            <a:avLst/>
          </a:prstGeom>
          <a:noFill/>
        </p:spPr>
        <p:txBody>
          <a:bodyPr wrap="square" rtlCol="0">
            <a:spAutoFit/>
          </a:bodyPr>
          <a:lstStyle/>
          <a:p>
            <a:pPr marL="342900" indent="-342900">
              <a:lnSpc>
                <a:spcPct val="150000"/>
              </a:lnSpc>
              <a:spcBef>
                <a:spcPts val="0"/>
              </a:spcBef>
              <a:buClr>
                <a:schemeClr val="hlink"/>
              </a:buClr>
              <a:buFont typeface="Wingdings" panose="05000000000000000000" pitchFamily="2" charset="2"/>
              <a:buChar char="v"/>
            </a:pPr>
            <a:r>
              <a:rPr lang="zh-CN" altLang="zh-CN" sz="2200" dirty="0"/>
              <a:t>国际电信联盟定义</a:t>
            </a:r>
            <a:r>
              <a:rPr lang="zh-CN" altLang="en-US" sz="2200" dirty="0"/>
              <a:t>：</a:t>
            </a:r>
            <a:endParaRPr lang="en-US" altLang="zh-CN" sz="2200" dirty="0"/>
          </a:p>
          <a:p>
            <a:pPr marL="0" indent="0">
              <a:lnSpc>
                <a:spcPct val="150000"/>
              </a:lnSpc>
              <a:spcBef>
                <a:spcPts val="0"/>
              </a:spcBef>
              <a:buNone/>
            </a:pPr>
            <a:r>
              <a:rPr lang="en-US" altLang="zh-CN" sz="2000" dirty="0"/>
              <a:t>       </a:t>
            </a:r>
            <a:r>
              <a:rPr lang="zh-CN" altLang="zh-CN" sz="2800" b="1" dirty="0">
                <a:solidFill>
                  <a:schemeClr val="tx1">
                    <a:lumMod val="60000"/>
                    <a:lumOff val="40000"/>
                  </a:schemeClr>
                </a:solidFill>
                <a:latin typeface="+mn-lt"/>
              </a:rPr>
              <a:t>物联网</a:t>
            </a:r>
            <a:r>
              <a:rPr lang="zh-CN" altLang="zh-CN" sz="2000" dirty="0"/>
              <a:t>是通过二维码识读设备、射频识别装置、红外感应器、全球定位系统和激光扫描器等信息传感设备，按约定的协议，把任何物品与互联网连接起来，进行信息交换和通信，以实现对物品的智能化识别、定位、跟踪、分析、监控和管理的一种网络。</a:t>
            </a:r>
            <a:endParaRPr lang="zh-CN" altLang="en-US" sz="2000" dirty="0"/>
          </a:p>
        </p:txBody>
      </p:sp>
      <p:pic>
        <p:nvPicPr>
          <p:cNvPr id="7" name="图片 6">
            <a:extLst>
              <a:ext uri="{FF2B5EF4-FFF2-40B4-BE49-F238E27FC236}">
                <a16:creationId xmlns:a16="http://schemas.microsoft.com/office/drawing/2014/main" id="{26477209-3EBD-4109-8991-B473E18DAF25}"/>
              </a:ext>
            </a:extLst>
          </p:cNvPr>
          <p:cNvPicPr>
            <a:picLocks noChangeAspect="1"/>
          </p:cNvPicPr>
          <p:nvPr/>
        </p:nvPicPr>
        <p:blipFill rotWithShape="1">
          <a:blip r:embed="rId2">
            <a:extLst>
              <a:ext uri="{28A0092B-C50C-407E-A947-70E740481C1C}">
                <a14:useLocalDpi xmlns:a14="http://schemas.microsoft.com/office/drawing/2010/main" val="0"/>
              </a:ext>
            </a:extLst>
          </a:blip>
          <a:srcRect l="8000" b="16728"/>
          <a:stretch/>
        </p:blipFill>
        <p:spPr>
          <a:xfrm>
            <a:off x="1775520" y="976679"/>
            <a:ext cx="1728192" cy="1932530"/>
          </a:xfrm>
          <a:prstGeom prst="rect">
            <a:avLst/>
          </a:prstGeom>
        </p:spPr>
      </p:pic>
      <p:pic>
        <p:nvPicPr>
          <p:cNvPr id="6" name="图片 5">
            <a:extLst>
              <a:ext uri="{FF2B5EF4-FFF2-40B4-BE49-F238E27FC236}">
                <a16:creationId xmlns:a16="http://schemas.microsoft.com/office/drawing/2014/main" id="{420F118B-2FD9-40CF-9E01-19621BDBAB2A}"/>
              </a:ext>
            </a:extLst>
          </p:cNvPr>
          <p:cNvPicPr>
            <a:picLocks noChangeAspect="1"/>
          </p:cNvPicPr>
          <p:nvPr/>
        </p:nvPicPr>
        <p:blipFill>
          <a:blip r:embed="rId3">
            <a:clrChange>
              <a:clrFrom>
                <a:srgbClr val="E0E6F4"/>
              </a:clrFrom>
              <a:clrTo>
                <a:srgbClr val="E0E6F4">
                  <a:alpha val="0"/>
                </a:srgbClr>
              </a:clrTo>
            </a:clrChange>
            <a:extLst>
              <a:ext uri="{28A0092B-C50C-407E-A947-70E740481C1C}">
                <a14:useLocalDpi xmlns:a14="http://schemas.microsoft.com/office/drawing/2010/main" val="0"/>
              </a:ext>
            </a:extLst>
          </a:blip>
          <a:stretch>
            <a:fillRect/>
          </a:stretch>
        </p:blipFill>
        <p:spPr>
          <a:xfrm>
            <a:off x="6470397" y="3356992"/>
            <a:ext cx="5067124" cy="2733341"/>
          </a:xfrm>
          <a:prstGeom prst="rect">
            <a:avLst/>
          </a:prstGeom>
        </p:spPr>
      </p:pic>
    </p:spTree>
    <p:extLst>
      <p:ext uri="{BB962C8B-B14F-4D97-AF65-F5344CB8AC3E}">
        <p14:creationId xmlns:p14="http://schemas.microsoft.com/office/powerpoint/2010/main" val="825069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zh-CN" altLang="zh-CN" dirty="0"/>
              <a:t>物联网体系架构</a:t>
            </a:r>
          </a:p>
        </p:txBody>
      </p:sp>
      <p:sp>
        <p:nvSpPr>
          <p:cNvPr id="90115" name="Rectangle 3"/>
          <p:cNvSpPr>
            <a:spLocks noGrp="1" noChangeArrowheads="1"/>
          </p:cNvSpPr>
          <p:nvPr>
            <p:ph idx="1"/>
          </p:nvPr>
        </p:nvSpPr>
        <p:spPr>
          <a:xfrm>
            <a:off x="806449" y="1218197"/>
            <a:ext cx="5198647" cy="3673311"/>
          </a:xfrm>
        </p:spPr>
        <p:txBody>
          <a:bodyPr/>
          <a:lstStyle/>
          <a:p>
            <a:pPr>
              <a:lnSpc>
                <a:spcPct val="150000"/>
              </a:lnSpc>
              <a:spcBef>
                <a:spcPts val="0"/>
              </a:spcBef>
            </a:pPr>
            <a:r>
              <a:rPr lang="zh-CN" altLang="zh-CN" sz="2400" dirty="0">
                <a:latin typeface="Arial" panose="020B0604020202020204" pitchFamily="34" charset="0"/>
              </a:rPr>
              <a:t>物联网体系架构分为三个层次：</a:t>
            </a:r>
            <a:endParaRPr lang="en-US" altLang="zh-CN" sz="24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感知层</a:t>
            </a:r>
            <a:r>
              <a:rPr lang="zh-CN" altLang="en-US" sz="2400" dirty="0">
                <a:latin typeface="Arial" panose="020B0604020202020204" pitchFamily="34" charset="0"/>
              </a:rPr>
              <a:t>：</a:t>
            </a:r>
            <a:r>
              <a:rPr lang="zh-CN" altLang="zh-CN" sz="2000" dirty="0">
                <a:latin typeface="Arial" panose="020B0604020202020204" pitchFamily="34" charset="0"/>
              </a:rPr>
              <a:t>完成智能感知识别、信息采集处理和自动控制</a:t>
            </a:r>
            <a:endParaRPr lang="en-US" altLang="zh-CN" sz="20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网络层</a:t>
            </a:r>
            <a:r>
              <a:rPr lang="zh-CN" altLang="en-US" sz="2400" dirty="0">
                <a:latin typeface="Arial" panose="020B0604020202020204" pitchFamily="34" charset="0"/>
              </a:rPr>
              <a:t>：</a:t>
            </a:r>
            <a:r>
              <a:rPr lang="zh-CN" altLang="zh-CN" sz="2000" dirty="0">
                <a:latin typeface="Arial" panose="020B0604020202020204" pitchFamily="34" charset="0"/>
              </a:rPr>
              <a:t>负责对感知层和应用层之间的数据传输</a:t>
            </a:r>
            <a:endParaRPr lang="en-US" altLang="zh-CN" sz="2000" dirty="0">
              <a:latin typeface="Arial" panose="020B0604020202020204" pitchFamily="34" charset="0"/>
            </a:endParaRPr>
          </a:p>
          <a:p>
            <a:pPr>
              <a:lnSpc>
                <a:spcPct val="150000"/>
              </a:lnSpc>
              <a:spcBef>
                <a:spcPts val="0"/>
              </a:spcBef>
              <a:buFont typeface="Wingdings" panose="05000000000000000000" pitchFamily="2" charset="2"/>
              <a:buChar char="Ø"/>
            </a:pPr>
            <a:r>
              <a:rPr lang="zh-CN" altLang="zh-CN" sz="2200" b="1" dirty="0">
                <a:latin typeface="Arial" panose="020B0604020202020204" pitchFamily="34" charset="0"/>
              </a:rPr>
              <a:t>应用层</a:t>
            </a:r>
            <a:r>
              <a:rPr lang="zh-CN" altLang="en-US" sz="2400" dirty="0">
                <a:latin typeface="Arial" panose="020B0604020202020204" pitchFamily="34" charset="0"/>
              </a:rPr>
              <a:t>：</a:t>
            </a:r>
            <a:r>
              <a:rPr lang="zh-CN" altLang="zh-CN" sz="2000" dirty="0">
                <a:latin typeface="Arial" panose="020B0604020202020204" pitchFamily="34" charset="0"/>
              </a:rPr>
              <a:t>解决信息处理和人机交互问题</a:t>
            </a:r>
            <a:endParaRPr lang="en-US" altLang="zh-CN" sz="2000" dirty="0">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28</a:t>
            </a:fld>
            <a:endParaRPr lang="en-US" altLang="zh-CN"/>
          </a:p>
        </p:txBody>
      </p:sp>
      <p:pic>
        <p:nvPicPr>
          <p:cNvPr id="5122" name="图片 129">
            <a:extLst>
              <a:ext uri="{FF2B5EF4-FFF2-40B4-BE49-F238E27FC236}">
                <a16:creationId xmlns:a16="http://schemas.microsoft.com/office/drawing/2014/main" id="{33942505-C220-4CE1-BD5C-B8400ACE2A25}"/>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338" t="1590" r="1504" b="3295"/>
          <a:stretch/>
        </p:blipFill>
        <p:spPr bwMode="auto">
          <a:xfrm>
            <a:off x="6573244" y="1484784"/>
            <a:ext cx="4995364" cy="293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59">
            <a:extLst>
              <a:ext uri="{FF2B5EF4-FFF2-40B4-BE49-F238E27FC236}">
                <a16:creationId xmlns:a16="http://schemas.microsoft.com/office/drawing/2014/main" id="{7D1FC057-2837-49F0-8A97-C87288218745}"/>
              </a:ext>
            </a:extLst>
          </p:cNvPr>
          <p:cNvGrpSpPr>
            <a:grpSpLocks/>
          </p:cNvGrpSpPr>
          <p:nvPr/>
        </p:nvGrpSpPr>
        <p:grpSpPr bwMode="auto">
          <a:xfrm rot="21321188">
            <a:off x="3713460" y="4648415"/>
            <a:ext cx="4951747" cy="1737632"/>
            <a:chOff x="624" y="962"/>
            <a:chExt cx="4137" cy="2830"/>
          </a:xfrm>
        </p:grpSpPr>
        <p:sp>
          <p:nvSpPr>
            <p:cNvPr id="10" name="Freeform 3">
              <a:extLst>
                <a:ext uri="{FF2B5EF4-FFF2-40B4-BE49-F238E27FC236}">
                  <a16:creationId xmlns:a16="http://schemas.microsoft.com/office/drawing/2014/main" id="{38A7B0B5-84DE-408F-BB4C-5C85299F42FB}"/>
                </a:ext>
              </a:extLst>
            </p:cNvPr>
            <p:cNvSpPr>
              <a:spLocks noEditPoints="1"/>
            </p:cNvSpPr>
            <p:nvPr/>
          </p:nvSpPr>
          <p:spPr bwMode="gray">
            <a:xfrm>
              <a:off x="624" y="1274"/>
              <a:ext cx="3744" cy="2518"/>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rotWithShape="1">
              <a:gsLst>
                <a:gs pos="0">
                  <a:schemeClr val="hlink"/>
                </a:gs>
                <a:gs pos="100000">
                  <a:schemeClr val="accent1"/>
                </a:gs>
              </a:gsLst>
              <a:lin ang="5400000" scaled="1"/>
            </a:gradFill>
            <a:ln>
              <a:noFill/>
            </a:ln>
            <a:effectLst>
              <a:outerShdw dist="206741" dir="8249373" algn="ctr" rotWithShape="0">
                <a:schemeClr val="bg2">
                  <a:alpha val="50000"/>
                </a:scheme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sz="1400"/>
            </a:p>
          </p:txBody>
        </p:sp>
        <p:sp>
          <p:nvSpPr>
            <p:cNvPr id="11" name="Text Box 32">
              <a:extLst>
                <a:ext uri="{FF2B5EF4-FFF2-40B4-BE49-F238E27FC236}">
                  <a16:creationId xmlns:a16="http://schemas.microsoft.com/office/drawing/2014/main" id="{8ABAB8C2-03E3-47C2-BD12-7F21B2FC14FF}"/>
                </a:ext>
              </a:extLst>
            </p:cNvPr>
            <p:cNvSpPr txBox="1">
              <a:spLocks noChangeArrowheads="1"/>
            </p:cNvSpPr>
            <p:nvPr/>
          </p:nvSpPr>
          <p:spPr bwMode="auto">
            <a:xfrm>
              <a:off x="3922" y="1806"/>
              <a:ext cx="839" cy="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zh-CN" sz="1400" dirty="0"/>
                <a:t>物联网的基本特征</a:t>
              </a:r>
              <a:endParaRPr lang="en-US" altLang="zh-CN" sz="1400" dirty="0">
                <a:solidFill>
                  <a:schemeClr val="tx2"/>
                </a:solidFill>
                <a:ea typeface="宋体" panose="02010600030101010101" pitchFamily="2" charset="-122"/>
              </a:endParaRPr>
            </a:p>
          </p:txBody>
        </p:sp>
        <p:sp>
          <p:nvSpPr>
            <p:cNvPr id="12" name="Oval 34">
              <a:extLst>
                <a:ext uri="{FF2B5EF4-FFF2-40B4-BE49-F238E27FC236}">
                  <a16:creationId xmlns:a16="http://schemas.microsoft.com/office/drawing/2014/main" id="{7123850A-A850-4306-8448-82E265C4561F}"/>
                </a:ext>
              </a:extLst>
            </p:cNvPr>
            <p:cNvSpPr>
              <a:spLocks noChangeArrowheads="1"/>
            </p:cNvSpPr>
            <p:nvPr/>
          </p:nvSpPr>
          <p:spPr bwMode="gray">
            <a:xfrm rot="-723406">
              <a:off x="1977" y="3120"/>
              <a:ext cx="906" cy="420"/>
            </a:xfrm>
            <a:prstGeom prst="ellipse">
              <a:avLst/>
            </a:prstGeom>
            <a:solidFill>
              <a:srgbClr val="0F2145">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13" name="Oval 35">
              <a:extLst>
                <a:ext uri="{FF2B5EF4-FFF2-40B4-BE49-F238E27FC236}">
                  <a16:creationId xmlns:a16="http://schemas.microsoft.com/office/drawing/2014/main" id="{4AD91FDB-FCE7-4352-B1C1-9E31D1312747}"/>
                </a:ext>
              </a:extLst>
            </p:cNvPr>
            <p:cNvSpPr>
              <a:spLocks noChangeArrowheads="1"/>
            </p:cNvSpPr>
            <p:nvPr/>
          </p:nvSpPr>
          <p:spPr bwMode="gray">
            <a:xfrm>
              <a:off x="1934" y="2352"/>
              <a:ext cx="1074" cy="1075"/>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4" name="Oval 36">
              <a:extLst>
                <a:ext uri="{FF2B5EF4-FFF2-40B4-BE49-F238E27FC236}">
                  <a16:creationId xmlns:a16="http://schemas.microsoft.com/office/drawing/2014/main" id="{0C33BF42-B1C0-4F3A-BCE6-796F7E4AF570}"/>
                </a:ext>
              </a:extLst>
            </p:cNvPr>
            <p:cNvSpPr>
              <a:spLocks noChangeArrowheads="1"/>
            </p:cNvSpPr>
            <p:nvPr/>
          </p:nvSpPr>
          <p:spPr bwMode="gray">
            <a:xfrm>
              <a:off x="1947" y="2358"/>
              <a:ext cx="1049" cy="1048"/>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5" name="Oval 37">
              <a:extLst>
                <a:ext uri="{FF2B5EF4-FFF2-40B4-BE49-F238E27FC236}">
                  <a16:creationId xmlns:a16="http://schemas.microsoft.com/office/drawing/2014/main" id="{AE22E38B-2BEB-4E84-AF6A-2893053B056F}"/>
                </a:ext>
              </a:extLst>
            </p:cNvPr>
            <p:cNvSpPr>
              <a:spLocks noChangeArrowheads="1"/>
            </p:cNvSpPr>
            <p:nvPr/>
          </p:nvSpPr>
          <p:spPr bwMode="gray">
            <a:xfrm>
              <a:off x="2047" y="2460"/>
              <a:ext cx="909" cy="888"/>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6" name="Oval 38">
              <a:extLst>
                <a:ext uri="{FF2B5EF4-FFF2-40B4-BE49-F238E27FC236}">
                  <a16:creationId xmlns:a16="http://schemas.microsoft.com/office/drawing/2014/main" id="{D60B451F-7B29-4CD0-92D1-76C34DEE17EE}"/>
                </a:ext>
              </a:extLst>
            </p:cNvPr>
            <p:cNvSpPr>
              <a:spLocks noChangeArrowheads="1"/>
            </p:cNvSpPr>
            <p:nvPr/>
          </p:nvSpPr>
          <p:spPr bwMode="gray">
            <a:xfrm>
              <a:off x="2016" y="2396"/>
              <a:ext cx="888" cy="795"/>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17" name="Text Box 39">
              <a:extLst>
                <a:ext uri="{FF2B5EF4-FFF2-40B4-BE49-F238E27FC236}">
                  <a16:creationId xmlns:a16="http://schemas.microsoft.com/office/drawing/2014/main" id="{7EEC2920-2B76-4441-B55F-1CCBA102A703}"/>
                </a:ext>
              </a:extLst>
            </p:cNvPr>
            <p:cNvSpPr txBox="1">
              <a:spLocks noChangeArrowheads="1"/>
            </p:cNvSpPr>
            <p:nvPr/>
          </p:nvSpPr>
          <p:spPr bwMode="gray">
            <a:xfrm>
              <a:off x="1990" y="2747"/>
              <a:ext cx="963" cy="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400" dirty="0"/>
                <a:t>智能处理</a:t>
              </a:r>
              <a:endParaRPr lang="en-US" altLang="zh-CN" sz="1400" dirty="0">
                <a:ea typeface="宋体" panose="02010600030101010101" pitchFamily="2" charset="-122"/>
              </a:endParaRPr>
            </a:p>
          </p:txBody>
        </p:sp>
        <p:sp>
          <p:nvSpPr>
            <p:cNvPr id="18" name="Oval 40">
              <a:extLst>
                <a:ext uri="{FF2B5EF4-FFF2-40B4-BE49-F238E27FC236}">
                  <a16:creationId xmlns:a16="http://schemas.microsoft.com/office/drawing/2014/main" id="{AAB34BB2-2C46-4E6E-9771-A2106E259480}"/>
                </a:ext>
              </a:extLst>
            </p:cNvPr>
            <p:cNvSpPr>
              <a:spLocks noChangeArrowheads="1"/>
            </p:cNvSpPr>
            <p:nvPr/>
          </p:nvSpPr>
          <p:spPr bwMode="gray">
            <a:xfrm rot="-772996">
              <a:off x="816" y="2736"/>
              <a:ext cx="714" cy="384"/>
            </a:xfrm>
            <a:prstGeom prst="ellipse">
              <a:avLst/>
            </a:prstGeom>
            <a:solidFill>
              <a:srgbClr val="0F2145">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grpSp>
          <p:nvGrpSpPr>
            <p:cNvPr id="19" name="Group 41">
              <a:extLst>
                <a:ext uri="{FF2B5EF4-FFF2-40B4-BE49-F238E27FC236}">
                  <a16:creationId xmlns:a16="http://schemas.microsoft.com/office/drawing/2014/main" id="{F3959D82-F327-463B-87D9-B73E744285E3}"/>
                </a:ext>
              </a:extLst>
            </p:cNvPr>
            <p:cNvGrpSpPr>
              <a:grpSpLocks/>
            </p:cNvGrpSpPr>
            <p:nvPr/>
          </p:nvGrpSpPr>
          <p:grpSpPr bwMode="auto">
            <a:xfrm>
              <a:off x="707" y="2112"/>
              <a:ext cx="964" cy="908"/>
              <a:chOff x="672" y="2112"/>
              <a:chExt cx="939" cy="860"/>
            </a:xfrm>
          </p:grpSpPr>
          <p:sp>
            <p:nvSpPr>
              <p:cNvPr id="27" name="Oval 42">
                <a:extLst>
                  <a:ext uri="{FF2B5EF4-FFF2-40B4-BE49-F238E27FC236}">
                    <a16:creationId xmlns:a16="http://schemas.microsoft.com/office/drawing/2014/main" id="{71BCACF3-CB61-4CD3-949D-D0800811EC65}"/>
                  </a:ext>
                </a:extLst>
              </p:cNvPr>
              <p:cNvSpPr>
                <a:spLocks noChangeArrowheads="1"/>
              </p:cNvSpPr>
              <p:nvPr/>
            </p:nvSpPr>
            <p:spPr bwMode="gray">
              <a:xfrm>
                <a:off x="732" y="2112"/>
                <a:ext cx="842" cy="860"/>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8" name="Oval 43">
                <a:extLst>
                  <a:ext uri="{FF2B5EF4-FFF2-40B4-BE49-F238E27FC236}">
                    <a16:creationId xmlns:a16="http://schemas.microsoft.com/office/drawing/2014/main" id="{FCD3D016-5404-4560-952F-35793A65B0C0}"/>
                  </a:ext>
                </a:extLst>
              </p:cNvPr>
              <p:cNvSpPr>
                <a:spLocks noChangeArrowheads="1"/>
              </p:cNvSpPr>
              <p:nvPr/>
            </p:nvSpPr>
            <p:spPr bwMode="gray">
              <a:xfrm>
                <a:off x="743" y="2117"/>
                <a:ext cx="821" cy="838"/>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9" name="Oval 44">
                <a:extLst>
                  <a:ext uri="{FF2B5EF4-FFF2-40B4-BE49-F238E27FC236}">
                    <a16:creationId xmlns:a16="http://schemas.microsoft.com/office/drawing/2014/main" id="{215ACBCE-20B6-4FA8-BD96-9E1B94475D12}"/>
                  </a:ext>
                </a:extLst>
              </p:cNvPr>
              <p:cNvSpPr>
                <a:spLocks noChangeArrowheads="1"/>
              </p:cNvSpPr>
              <p:nvPr/>
            </p:nvSpPr>
            <p:spPr bwMode="gray">
              <a:xfrm>
                <a:off x="751" y="2125"/>
                <a:ext cx="781" cy="784"/>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30" name="Oval 45">
                <a:extLst>
                  <a:ext uri="{FF2B5EF4-FFF2-40B4-BE49-F238E27FC236}">
                    <a16:creationId xmlns:a16="http://schemas.microsoft.com/office/drawing/2014/main" id="{E2BA1663-97A0-48C9-946A-C69D8C140910}"/>
                  </a:ext>
                </a:extLst>
              </p:cNvPr>
              <p:cNvSpPr>
                <a:spLocks noChangeArrowheads="1"/>
              </p:cNvSpPr>
              <p:nvPr/>
            </p:nvSpPr>
            <p:spPr bwMode="gray">
              <a:xfrm>
                <a:off x="795" y="2147"/>
                <a:ext cx="695" cy="63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31" name="Text Box 46">
                <a:extLst>
                  <a:ext uri="{FF2B5EF4-FFF2-40B4-BE49-F238E27FC236}">
                    <a16:creationId xmlns:a16="http://schemas.microsoft.com/office/drawing/2014/main" id="{22847C9E-B83F-4608-860C-DA435ACC57FF}"/>
                  </a:ext>
                </a:extLst>
              </p:cNvPr>
              <p:cNvSpPr txBox="1">
                <a:spLocks noChangeArrowheads="1"/>
              </p:cNvSpPr>
              <p:nvPr/>
            </p:nvSpPr>
            <p:spPr bwMode="gray">
              <a:xfrm>
                <a:off x="672" y="2414"/>
                <a:ext cx="939" cy="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400" dirty="0"/>
                  <a:t>可靠传输</a:t>
                </a:r>
                <a:endParaRPr lang="en-US" altLang="zh-CN" sz="1400" dirty="0">
                  <a:ea typeface="宋体" panose="02010600030101010101" pitchFamily="2" charset="-122"/>
                </a:endParaRPr>
              </a:p>
            </p:txBody>
          </p:sp>
        </p:grpSp>
        <p:sp>
          <p:nvSpPr>
            <p:cNvPr id="20" name="Oval 47">
              <a:extLst>
                <a:ext uri="{FF2B5EF4-FFF2-40B4-BE49-F238E27FC236}">
                  <a16:creationId xmlns:a16="http://schemas.microsoft.com/office/drawing/2014/main" id="{097AB64F-87A2-4352-B258-FEE60270DB13}"/>
                </a:ext>
              </a:extLst>
            </p:cNvPr>
            <p:cNvSpPr>
              <a:spLocks noChangeArrowheads="1"/>
            </p:cNvSpPr>
            <p:nvPr/>
          </p:nvSpPr>
          <p:spPr bwMode="gray">
            <a:xfrm>
              <a:off x="833" y="1470"/>
              <a:ext cx="576" cy="336"/>
            </a:xfrm>
            <a:prstGeom prst="ellipse">
              <a:avLst/>
            </a:prstGeom>
            <a:solidFill>
              <a:srgbClr val="0F2145">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21" name="Oval 48">
              <a:extLst>
                <a:ext uri="{FF2B5EF4-FFF2-40B4-BE49-F238E27FC236}">
                  <a16:creationId xmlns:a16="http://schemas.microsoft.com/office/drawing/2014/main" id="{9D0864D7-97FB-4024-8F65-5A206823F85D}"/>
                </a:ext>
              </a:extLst>
            </p:cNvPr>
            <p:cNvSpPr>
              <a:spLocks noChangeArrowheads="1"/>
            </p:cNvSpPr>
            <p:nvPr/>
          </p:nvSpPr>
          <p:spPr bwMode="gray">
            <a:xfrm>
              <a:off x="860" y="1071"/>
              <a:ext cx="795" cy="823"/>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2" name="Oval 49">
              <a:extLst>
                <a:ext uri="{FF2B5EF4-FFF2-40B4-BE49-F238E27FC236}">
                  <a16:creationId xmlns:a16="http://schemas.microsoft.com/office/drawing/2014/main" id="{86A3AC95-8D4B-48CD-BC01-80BAF6EE94EB}"/>
                </a:ext>
              </a:extLst>
            </p:cNvPr>
            <p:cNvSpPr>
              <a:spLocks noChangeArrowheads="1"/>
            </p:cNvSpPr>
            <p:nvPr/>
          </p:nvSpPr>
          <p:spPr bwMode="gray">
            <a:xfrm>
              <a:off x="924" y="1164"/>
              <a:ext cx="731" cy="586"/>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3" name="Oval 50">
              <a:extLst>
                <a:ext uri="{FF2B5EF4-FFF2-40B4-BE49-F238E27FC236}">
                  <a16:creationId xmlns:a16="http://schemas.microsoft.com/office/drawing/2014/main" id="{DB28211B-16D9-4423-AACC-01D0212FCCA1}"/>
                </a:ext>
              </a:extLst>
            </p:cNvPr>
            <p:cNvSpPr>
              <a:spLocks noChangeArrowheads="1"/>
            </p:cNvSpPr>
            <p:nvPr/>
          </p:nvSpPr>
          <p:spPr bwMode="gray">
            <a:xfrm>
              <a:off x="889" y="1051"/>
              <a:ext cx="734" cy="755"/>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4" name="Oval 51">
              <a:extLst>
                <a:ext uri="{FF2B5EF4-FFF2-40B4-BE49-F238E27FC236}">
                  <a16:creationId xmlns:a16="http://schemas.microsoft.com/office/drawing/2014/main" id="{8F484E73-313D-4779-AD70-F0102511F220}"/>
                </a:ext>
              </a:extLst>
            </p:cNvPr>
            <p:cNvSpPr>
              <a:spLocks noChangeArrowheads="1"/>
            </p:cNvSpPr>
            <p:nvPr/>
          </p:nvSpPr>
          <p:spPr bwMode="gray">
            <a:xfrm>
              <a:off x="935" y="1162"/>
              <a:ext cx="637" cy="644"/>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25" name="Text Box 52">
              <a:extLst>
                <a:ext uri="{FF2B5EF4-FFF2-40B4-BE49-F238E27FC236}">
                  <a16:creationId xmlns:a16="http://schemas.microsoft.com/office/drawing/2014/main" id="{B13220DA-A2D4-4C51-A624-5A021B97D5BB}"/>
                </a:ext>
              </a:extLst>
            </p:cNvPr>
            <p:cNvSpPr txBox="1">
              <a:spLocks noChangeArrowheads="1"/>
            </p:cNvSpPr>
            <p:nvPr/>
          </p:nvSpPr>
          <p:spPr bwMode="gray">
            <a:xfrm>
              <a:off x="786" y="1246"/>
              <a:ext cx="935" cy="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zh-CN" sz="1400" dirty="0"/>
                <a:t>全面感知</a:t>
              </a:r>
              <a:endParaRPr lang="en-US" altLang="zh-CN" sz="1400" dirty="0">
                <a:ea typeface="宋体" panose="02010600030101010101" pitchFamily="2" charset="-122"/>
              </a:endParaRPr>
            </a:p>
          </p:txBody>
        </p:sp>
        <p:sp>
          <p:nvSpPr>
            <p:cNvPr id="26" name="Oval 55">
              <a:extLst>
                <a:ext uri="{FF2B5EF4-FFF2-40B4-BE49-F238E27FC236}">
                  <a16:creationId xmlns:a16="http://schemas.microsoft.com/office/drawing/2014/main" id="{A6B0BABB-37F9-4681-BC40-31BB60A1EAC9}"/>
                </a:ext>
              </a:extLst>
            </p:cNvPr>
            <p:cNvSpPr>
              <a:spLocks noChangeArrowheads="1"/>
            </p:cNvSpPr>
            <p:nvPr/>
          </p:nvSpPr>
          <p:spPr bwMode="gray">
            <a:xfrm>
              <a:off x="1628" y="962"/>
              <a:ext cx="419" cy="420"/>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grpSp>
    </p:spTree>
    <p:extLst>
      <p:ext uri="{BB962C8B-B14F-4D97-AF65-F5344CB8AC3E}">
        <p14:creationId xmlns:p14="http://schemas.microsoft.com/office/powerpoint/2010/main" val="3884078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61565" y="79504"/>
            <a:ext cx="10868869" cy="563563"/>
          </a:xfrm>
        </p:spPr>
        <p:txBody>
          <a:bodyPr/>
          <a:lstStyle/>
          <a:p>
            <a:r>
              <a:rPr lang="zh-CN" altLang="zh-CN" dirty="0"/>
              <a:t>物联网关键技术</a:t>
            </a:r>
            <a:endParaRPr lang="en-US" altLang="zh-CN"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29</a:t>
            </a:fld>
            <a:endParaRPr lang="en-US" altLang="zh-CN"/>
          </a:p>
        </p:txBody>
      </p:sp>
      <p:grpSp>
        <p:nvGrpSpPr>
          <p:cNvPr id="47" name="Group 30">
            <a:extLst>
              <a:ext uri="{FF2B5EF4-FFF2-40B4-BE49-F238E27FC236}">
                <a16:creationId xmlns:a16="http://schemas.microsoft.com/office/drawing/2014/main" id="{176F6DE1-D6C5-41C0-AAD4-9BF51D7D152E}"/>
              </a:ext>
            </a:extLst>
          </p:cNvPr>
          <p:cNvGrpSpPr>
            <a:grpSpLocks/>
          </p:cNvGrpSpPr>
          <p:nvPr/>
        </p:nvGrpSpPr>
        <p:grpSpPr bwMode="auto">
          <a:xfrm>
            <a:off x="4123547" y="2656027"/>
            <a:ext cx="1692000" cy="579438"/>
            <a:chOff x="1945" y="890"/>
            <a:chExt cx="1162" cy="365"/>
          </a:xfrm>
        </p:grpSpPr>
        <p:sp>
          <p:nvSpPr>
            <p:cNvPr id="48" name="AutoShape 17">
              <a:extLst>
                <a:ext uri="{FF2B5EF4-FFF2-40B4-BE49-F238E27FC236}">
                  <a16:creationId xmlns:a16="http://schemas.microsoft.com/office/drawing/2014/main" id="{BA3E9C0C-AF7D-4AA9-B2F5-9FE173AFC2EC}"/>
                </a:ext>
              </a:extLst>
            </p:cNvPr>
            <p:cNvSpPr>
              <a:spLocks noChangeArrowheads="1"/>
            </p:cNvSpPr>
            <p:nvPr/>
          </p:nvSpPr>
          <p:spPr bwMode="gray">
            <a:xfrm>
              <a:off x="1945" y="890"/>
              <a:ext cx="1162"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49" name="Text Box 19">
              <a:extLst>
                <a:ext uri="{FF2B5EF4-FFF2-40B4-BE49-F238E27FC236}">
                  <a16:creationId xmlns:a16="http://schemas.microsoft.com/office/drawing/2014/main" id="{ACEB2711-5E31-4794-B7F9-DD4E5ECE6B06}"/>
                </a:ext>
              </a:extLst>
            </p:cNvPr>
            <p:cNvSpPr txBox="1">
              <a:spLocks noChangeArrowheads="1"/>
            </p:cNvSpPr>
            <p:nvPr/>
          </p:nvSpPr>
          <p:spPr bwMode="gray">
            <a:xfrm>
              <a:off x="2043" y="977"/>
              <a:ext cx="1030"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2200" dirty="0">
                  <a:solidFill>
                    <a:schemeClr val="bg2">
                      <a:lumMod val="20000"/>
                      <a:lumOff val="80000"/>
                    </a:schemeClr>
                  </a:solidFill>
                </a:rPr>
                <a:t>传感器技术</a:t>
              </a:r>
              <a:endParaRPr lang="zh-CN" altLang="en-US" sz="2200" dirty="0">
                <a:solidFill>
                  <a:schemeClr val="bg2">
                    <a:lumMod val="20000"/>
                    <a:lumOff val="80000"/>
                  </a:schemeClr>
                </a:solidFill>
              </a:endParaRPr>
            </a:p>
          </p:txBody>
        </p:sp>
      </p:grpSp>
      <p:grpSp>
        <p:nvGrpSpPr>
          <p:cNvPr id="52" name="Group 30">
            <a:extLst>
              <a:ext uri="{FF2B5EF4-FFF2-40B4-BE49-F238E27FC236}">
                <a16:creationId xmlns:a16="http://schemas.microsoft.com/office/drawing/2014/main" id="{18B11925-6F87-424A-AC0A-FDED510DFB8A}"/>
              </a:ext>
            </a:extLst>
          </p:cNvPr>
          <p:cNvGrpSpPr>
            <a:grpSpLocks/>
          </p:cNvGrpSpPr>
          <p:nvPr/>
        </p:nvGrpSpPr>
        <p:grpSpPr bwMode="auto">
          <a:xfrm>
            <a:off x="1611508" y="2645539"/>
            <a:ext cx="1692000" cy="579438"/>
            <a:chOff x="1945" y="890"/>
            <a:chExt cx="1162" cy="365"/>
          </a:xfrm>
        </p:grpSpPr>
        <p:sp>
          <p:nvSpPr>
            <p:cNvPr id="53" name="AutoShape 17">
              <a:extLst>
                <a:ext uri="{FF2B5EF4-FFF2-40B4-BE49-F238E27FC236}">
                  <a16:creationId xmlns:a16="http://schemas.microsoft.com/office/drawing/2014/main" id="{21564482-0C38-4CE1-A65B-0703685EE9A0}"/>
                </a:ext>
              </a:extLst>
            </p:cNvPr>
            <p:cNvSpPr>
              <a:spLocks noChangeArrowheads="1"/>
            </p:cNvSpPr>
            <p:nvPr/>
          </p:nvSpPr>
          <p:spPr bwMode="gray">
            <a:xfrm>
              <a:off x="1945" y="890"/>
              <a:ext cx="1162"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54" name="Text Box 19">
              <a:extLst>
                <a:ext uri="{FF2B5EF4-FFF2-40B4-BE49-F238E27FC236}">
                  <a16:creationId xmlns:a16="http://schemas.microsoft.com/office/drawing/2014/main" id="{735E369F-903E-4309-98D9-0869198F0711}"/>
                </a:ext>
              </a:extLst>
            </p:cNvPr>
            <p:cNvSpPr txBox="1">
              <a:spLocks noChangeArrowheads="1"/>
            </p:cNvSpPr>
            <p:nvPr/>
          </p:nvSpPr>
          <p:spPr bwMode="gray">
            <a:xfrm>
              <a:off x="2116" y="977"/>
              <a:ext cx="848" cy="2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2200" dirty="0">
                  <a:solidFill>
                    <a:schemeClr val="bg2">
                      <a:lumMod val="20000"/>
                      <a:lumOff val="80000"/>
                    </a:schemeClr>
                  </a:solidFill>
                </a:rPr>
                <a:t>识别技术</a:t>
              </a:r>
              <a:endParaRPr lang="zh-CN" altLang="en-US" sz="2200" dirty="0">
                <a:solidFill>
                  <a:schemeClr val="bg2">
                    <a:lumMod val="20000"/>
                    <a:lumOff val="80000"/>
                  </a:schemeClr>
                </a:solidFill>
                <a:latin typeface="楷体_GB2312" pitchFamily="49" charset="-122"/>
                <a:ea typeface="楷体_GB2312" pitchFamily="49" charset="-122"/>
              </a:endParaRPr>
            </a:p>
          </p:txBody>
        </p:sp>
      </p:grpSp>
      <p:sp>
        <p:nvSpPr>
          <p:cNvPr id="58" name="AutoShape 12">
            <a:extLst>
              <a:ext uri="{FF2B5EF4-FFF2-40B4-BE49-F238E27FC236}">
                <a16:creationId xmlns:a16="http://schemas.microsoft.com/office/drawing/2014/main" id="{0B3BAE63-72AA-41A4-A109-AC178D1A9AE4}"/>
              </a:ext>
            </a:extLst>
          </p:cNvPr>
          <p:cNvSpPr>
            <a:spLocks noChangeArrowheads="1"/>
          </p:cNvSpPr>
          <p:nvPr/>
        </p:nvSpPr>
        <p:spPr bwMode="auto">
          <a:xfrm>
            <a:off x="3871537" y="3359026"/>
            <a:ext cx="2276475" cy="2719824"/>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sp>
        <p:nvSpPr>
          <p:cNvPr id="59" name="Text Box 32">
            <a:extLst>
              <a:ext uri="{FF2B5EF4-FFF2-40B4-BE49-F238E27FC236}">
                <a16:creationId xmlns:a16="http://schemas.microsoft.com/office/drawing/2014/main" id="{3358FC3A-D66A-4E13-A4A6-6544A7E41D3C}"/>
              </a:ext>
            </a:extLst>
          </p:cNvPr>
          <p:cNvSpPr txBox="1">
            <a:spLocks noChangeArrowheads="1"/>
          </p:cNvSpPr>
          <p:nvPr/>
        </p:nvSpPr>
        <p:spPr bwMode="auto">
          <a:xfrm>
            <a:off x="3936283" y="3483017"/>
            <a:ext cx="2159717" cy="2308324"/>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zh-CN" altLang="zh-CN" dirty="0">
                <a:solidFill>
                  <a:srgbClr val="001D3A"/>
                </a:solidFill>
                <a:latin typeface="楷体" panose="02010609060101010101" pitchFamily="49" charset="-122"/>
                <a:ea typeface="楷体" panose="02010609060101010101" pitchFamily="49" charset="-122"/>
              </a:rPr>
              <a:t>传感器是能感受到被测信息</a:t>
            </a:r>
            <a:r>
              <a:rPr lang="zh-CN" altLang="en-US" dirty="0">
                <a:solidFill>
                  <a:srgbClr val="001D3A"/>
                </a:solidFill>
                <a:latin typeface="楷体" panose="02010609060101010101" pitchFamily="49" charset="-122"/>
                <a:ea typeface="楷体" panose="02010609060101010101" pitchFamily="49" charset="-122"/>
              </a:rPr>
              <a:t>，</a:t>
            </a:r>
            <a:r>
              <a:rPr lang="zh-CN" altLang="zh-CN" dirty="0">
                <a:solidFill>
                  <a:srgbClr val="001D3A"/>
                </a:solidFill>
                <a:latin typeface="楷体" panose="02010609060101010101" pitchFamily="49" charset="-122"/>
                <a:ea typeface="楷体" panose="02010609060101010101" pitchFamily="49" charset="-122"/>
              </a:rPr>
              <a:t>并按一定规律转换成可用输出信号</a:t>
            </a:r>
            <a:r>
              <a:rPr lang="zh-CN" altLang="en-US" dirty="0">
                <a:solidFill>
                  <a:srgbClr val="001D3A"/>
                </a:solidFill>
                <a:latin typeface="楷体" panose="02010609060101010101" pitchFamily="49" charset="-122"/>
                <a:ea typeface="楷体" panose="02010609060101010101" pitchFamily="49" charset="-122"/>
              </a:rPr>
              <a:t>的器件或</a:t>
            </a:r>
            <a:r>
              <a:rPr lang="zh-CN" altLang="zh-CN" dirty="0">
                <a:solidFill>
                  <a:srgbClr val="001D3A"/>
                </a:solidFill>
                <a:latin typeface="楷体" panose="02010609060101010101" pitchFamily="49" charset="-122"/>
                <a:ea typeface="楷体" panose="02010609060101010101" pitchFamily="49" charset="-122"/>
              </a:rPr>
              <a:t>装置</a:t>
            </a:r>
            <a:r>
              <a:rPr lang="zh-CN" altLang="en-US" dirty="0">
                <a:solidFill>
                  <a:srgbClr val="001D3A"/>
                </a:solidFill>
                <a:latin typeface="楷体" panose="02010609060101010101" pitchFamily="49" charset="-122"/>
                <a:ea typeface="楷体" panose="02010609060101010101" pitchFamily="49" charset="-122"/>
              </a:rPr>
              <a:t>。</a:t>
            </a:r>
            <a:endParaRPr lang="en-US" altLang="zh-CN" dirty="0">
              <a:solidFill>
                <a:srgbClr val="001D3A"/>
              </a:solidFill>
              <a:latin typeface="楷体" panose="02010609060101010101" pitchFamily="49" charset="-122"/>
              <a:ea typeface="楷体" panose="02010609060101010101" pitchFamily="49" charset="-122"/>
            </a:endParaRPr>
          </a:p>
          <a:p>
            <a:pPr marL="0" indent="0" eaLnBrk="1" hangingPunct="1"/>
            <a:r>
              <a:rPr lang="zh-CN" altLang="en-US" dirty="0">
                <a:solidFill>
                  <a:srgbClr val="001D3A"/>
                </a:solidFill>
                <a:latin typeface="楷体" panose="02010609060101010101" pitchFamily="49" charset="-122"/>
                <a:ea typeface="楷体" panose="02010609060101010101" pitchFamily="49" charset="-122"/>
              </a:rPr>
              <a:t>它</a:t>
            </a:r>
            <a:r>
              <a:rPr lang="zh-CN" altLang="zh-CN" dirty="0">
                <a:solidFill>
                  <a:srgbClr val="001D3A"/>
                </a:solidFill>
                <a:latin typeface="楷体" panose="02010609060101010101" pitchFamily="49" charset="-122"/>
                <a:ea typeface="楷体" panose="02010609060101010101" pitchFamily="49" charset="-122"/>
              </a:rPr>
              <a:t>作为物联网触手</a:t>
            </a:r>
            <a:r>
              <a:rPr lang="zh-CN" altLang="en-US" dirty="0">
                <a:solidFill>
                  <a:srgbClr val="001D3A"/>
                </a:solidFill>
                <a:latin typeface="楷体" panose="02010609060101010101" pitchFamily="49" charset="-122"/>
                <a:ea typeface="楷体" panose="02010609060101010101" pitchFamily="49" charset="-122"/>
              </a:rPr>
              <a:t>，让物体有了触觉、味觉和嗅觉等感官</a:t>
            </a:r>
          </a:p>
        </p:txBody>
      </p:sp>
      <p:sp>
        <p:nvSpPr>
          <p:cNvPr id="60" name="AutoShape 12">
            <a:extLst>
              <a:ext uri="{FF2B5EF4-FFF2-40B4-BE49-F238E27FC236}">
                <a16:creationId xmlns:a16="http://schemas.microsoft.com/office/drawing/2014/main" id="{B71264CF-74ED-46A1-A06A-12C68E5EDCC5}"/>
              </a:ext>
            </a:extLst>
          </p:cNvPr>
          <p:cNvSpPr>
            <a:spLocks noChangeArrowheads="1"/>
          </p:cNvSpPr>
          <p:nvPr/>
        </p:nvSpPr>
        <p:spPr bwMode="auto">
          <a:xfrm>
            <a:off x="1277410" y="3378999"/>
            <a:ext cx="2239659" cy="2699851"/>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sp>
        <p:nvSpPr>
          <p:cNvPr id="61" name="Text Box 32">
            <a:extLst>
              <a:ext uri="{FF2B5EF4-FFF2-40B4-BE49-F238E27FC236}">
                <a16:creationId xmlns:a16="http://schemas.microsoft.com/office/drawing/2014/main" id="{CD36ACD3-1A84-4921-B068-9231E8BB2B4E}"/>
              </a:ext>
            </a:extLst>
          </p:cNvPr>
          <p:cNvSpPr txBox="1">
            <a:spLocks noChangeArrowheads="1"/>
          </p:cNvSpPr>
          <p:nvPr/>
        </p:nvSpPr>
        <p:spPr bwMode="auto">
          <a:xfrm>
            <a:off x="1388630" y="3493527"/>
            <a:ext cx="2178525" cy="2308324"/>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zh-CN" altLang="zh-CN" dirty="0">
                <a:solidFill>
                  <a:srgbClr val="001D3A"/>
                </a:solidFill>
                <a:latin typeface="楷体" panose="02010609060101010101" pitchFamily="49" charset="-122"/>
                <a:ea typeface="楷体" panose="02010609060101010101" pitchFamily="49" charset="-122"/>
              </a:rPr>
              <a:t>涵盖物体识别、位置识别和地理识别</a:t>
            </a:r>
            <a:r>
              <a:rPr lang="zh-CN" altLang="en-US" dirty="0">
                <a:solidFill>
                  <a:srgbClr val="001D3A"/>
                </a:solidFill>
                <a:latin typeface="楷体" panose="02010609060101010101" pitchFamily="49" charset="-122"/>
                <a:ea typeface="楷体" panose="02010609060101010101" pitchFamily="49" charset="-122"/>
              </a:rPr>
              <a:t>。</a:t>
            </a:r>
          </a:p>
          <a:p>
            <a:pPr marL="0" indent="0" eaLnBrk="1" hangingPunct="1"/>
            <a:r>
              <a:rPr lang="zh-CN" altLang="en-US" dirty="0">
                <a:solidFill>
                  <a:srgbClr val="001D3A"/>
                </a:solidFill>
                <a:latin typeface="楷体" panose="02010609060101010101" pitchFamily="49" charset="-122"/>
                <a:ea typeface="楷体" panose="02010609060101010101" pitchFamily="49" charset="-122"/>
              </a:rPr>
              <a:t>如：</a:t>
            </a:r>
            <a:r>
              <a:rPr lang="zh-CN" altLang="zh-CN" dirty="0">
                <a:solidFill>
                  <a:srgbClr val="001D3A"/>
                </a:solidFill>
                <a:latin typeface="楷体" panose="02010609060101010101" pitchFamily="49" charset="-122"/>
                <a:ea typeface="楷体" panose="02010609060101010101" pitchFamily="49" charset="-122"/>
              </a:rPr>
              <a:t>二维码</a:t>
            </a:r>
            <a:r>
              <a:rPr lang="zh-CN" altLang="en-US" dirty="0">
                <a:solidFill>
                  <a:srgbClr val="001D3A"/>
                </a:solidFill>
                <a:latin typeface="楷体" panose="02010609060101010101" pitchFamily="49" charset="-122"/>
                <a:ea typeface="楷体" panose="02010609060101010101" pitchFamily="49" charset="-122"/>
              </a:rPr>
              <a:t>，</a:t>
            </a:r>
            <a:r>
              <a:rPr lang="zh-CN" altLang="zh-CN" dirty="0">
                <a:solidFill>
                  <a:srgbClr val="001D3A"/>
                </a:solidFill>
                <a:latin typeface="楷体" panose="02010609060101010101" pitchFamily="49" charset="-122"/>
                <a:ea typeface="楷体" panose="02010609060101010101" pitchFamily="49" charset="-122"/>
              </a:rPr>
              <a:t>支付应用、网络链接等信息读取</a:t>
            </a:r>
            <a:r>
              <a:rPr lang="zh-CN" altLang="en-US" dirty="0">
                <a:solidFill>
                  <a:srgbClr val="001D3A"/>
                </a:solidFill>
                <a:latin typeface="楷体" panose="02010609060101010101" pitchFamily="49" charset="-122"/>
                <a:ea typeface="楷体" panose="02010609060101010101" pitchFamily="49" charset="-122"/>
              </a:rPr>
              <a:t>。</a:t>
            </a:r>
            <a:r>
              <a:rPr lang="en-US" altLang="zh-CN" dirty="0">
                <a:solidFill>
                  <a:srgbClr val="001D3A"/>
                </a:solidFill>
                <a:latin typeface="楷体" panose="02010609060101010101" pitchFamily="49" charset="-122"/>
                <a:ea typeface="楷体" panose="02010609060101010101" pitchFamily="49" charset="-122"/>
              </a:rPr>
              <a:t>RFID</a:t>
            </a:r>
            <a:r>
              <a:rPr lang="zh-CN" altLang="zh-CN" dirty="0"/>
              <a:t>射频识别</a:t>
            </a:r>
            <a:r>
              <a:rPr lang="zh-CN" altLang="en-US" dirty="0">
                <a:solidFill>
                  <a:srgbClr val="001D3A"/>
                </a:solidFill>
                <a:latin typeface="楷体" panose="02010609060101010101" pitchFamily="49" charset="-122"/>
                <a:ea typeface="楷体" panose="02010609060101010101" pitchFamily="49" charset="-122"/>
              </a:rPr>
              <a:t>，</a:t>
            </a:r>
            <a:r>
              <a:rPr lang="zh-CN" altLang="zh-CN" dirty="0">
                <a:solidFill>
                  <a:srgbClr val="001D3A"/>
                </a:solidFill>
                <a:latin typeface="楷体" panose="02010609060101010101" pitchFamily="49" charset="-122"/>
                <a:ea typeface="楷体" panose="02010609060101010101" pitchFamily="49" charset="-122"/>
              </a:rPr>
              <a:t>身份证、校园卡、动物晶片、门禁等</a:t>
            </a:r>
            <a:endParaRPr lang="zh-CN" altLang="en-US" dirty="0">
              <a:solidFill>
                <a:srgbClr val="001D3A"/>
              </a:solidFill>
              <a:latin typeface="楷体" panose="02010609060101010101" pitchFamily="49" charset="-122"/>
              <a:ea typeface="楷体" panose="02010609060101010101" pitchFamily="49" charset="-122"/>
            </a:endParaRPr>
          </a:p>
        </p:txBody>
      </p:sp>
      <p:pic>
        <p:nvPicPr>
          <p:cNvPr id="6" name="图片 5">
            <a:extLst>
              <a:ext uri="{FF2B5EF4-FFF2-40B4-BE49-F238E27FC236}">
                <a16:creationId xmlns:a16="http://schemas.microsoft.com/office/drawing/2014/main" id="{1C23FC0D-3D7D-4EE0-B113-911BB869B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144" y="1605382"/>
            <a:ext cx="1004570" cy="1004570"/>
          </a:xfrm>
          <a:prstGeom prst="rect">
            <a:avLst/>
          </a:prstGeom>
        </p:spPr>
      </p:pic>
      <p:pic>
        <p:nvPicPr>
          <p:cNvPr id="8" name="图片 7">
            <a:extLst>
              <a:ext uri="{FF2B5EF4-FFF2-40B4-BE49-F238E27FC236}">
                <a16:creationId xmlns:a16="http://schemas.microsoft.com/office/drawing/2014/main" id="{B339F4D6-D35A-44B6-929A-2ACE21A33D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33" r="8733" b="4640"/>
          <a:stretch/>
        </p:blipFill>
        <p:spPr>
          <a:xfrm>
            <a:off x="8336784" y="1600504"/>
            <a:ext cx="1371897" cy="951049"/>
          </a:xfrm>
          <a:prstGeom prst="rect">
            <a:avLst/>
          </a:prstGeom>
        </p:spPr>
      </p:pic>
      <p:pic>
        <p:nvPicPr>
          <p:cNvPr id="14" name="图片 13">
            <a:extLst>
              <a:ext uri="{FF2B5EF4-FFF2-40B4-BE49-F238E27FC236}">
                <a16:creationId xmlns:a16="http://schemas.microsoft.com/office/drawing/2014/main" id="{DF3B1CE9-737E-4ABE-83E6-52A3A1E7B2B4}"/>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243206">
            <a:off x="6273631" y="2825521"/>
            <a:ext cx="1093509" cy="449000"/>
          </a:xfrm>
          <a:prstGeom prst="rect">
            <a:avLst/>
          </a:prstGeom>
        </p:spPr>
      </p:pic>
      <p:pic>
        <p:nvPicPr>
          <p:cNvPr id="16" name="图片 15">
            <a:extLst>
              <a:ext uri="{FF2B5EF4-FFF2-40B4-BE49-F238E27FC236}">
                <a16:creationId xmlns:a16="http://schemas.microsoft.com/office/drawing/2014/main" id="{2DD50E93-1B33-40EB-BB4A-28E7DFD993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4432" y="1582806"/>
            <a:ext cx="1060439" cy="1037633"/>
          </a:xfrm>
          <a:prstGeom prst="rect">
            <a:avLst/>
          </a:prstGeom>
        </p:spPr>
      </p:pic>
      <p:pic>
        <p:nvPicPr>
          <p:cNvPr id="18" name="图片 17">
            <a:extLst>
              <a:ext uri="{FF2B5EF4-FFF2-40B4-BE49-F238E27FC236}">
                <a16:creationId xmlns:a16="http://schemas.microsoft.com/office/drawing/2014/main" id="{7559BF4B-CE47-4E3B-905D-F04673D0FFCE}"/>
              </a:ext>
            </a:extLst>
          </p:cNvPr>
          <p:cNvPicPr>
            <a:picLocks noChangeAspect="1"/>
          </p:cNvPicPr>
          <p:nvPr/>
        </p:nvPicPr>
        <p:blipFill>
          <a:blip r:embed="rId6">
            <a:clrChange>
              <a:clrFrom>
                <a:srgbClr val="E8EAE7"/>
              </a:clrFrom>
              <a:clrTo>
                <a:srgbClr val="E8EAE7">
                  <a:alpha val="0"/>
                </a:srgbClr>
              </a:clrTo>
            </a:clrChange>
            <a:extLst>
              <a:ext uri="{28A0092B-C50C-407E-A947-70E740481C1C}">
                <a14:useLocalDpi xmlns:a14="http://schemas.microsoft.com/office/drawing/2010/main" val="0"/>
              </a:ext>
            </a:extLst>
          </a:blip>
          <a:stretch>
            <a:fillRect/>
          </a:stretch>
        </p:blipFill>
        <p:spPr>
          <a:xfrm>
            <a:off x="6982991" y="3050022"/>
            <a:ext cx="4512144" cy="3158500"/>
          </a:xfrm>
          <a:prstGeom prst="rect">
            <a:avLst/>
          </a:prstGeom>
        </p:spPr>
      </p:pic>
      <p:sp>
        <p:nvSpPr>
          <p:cNvPr id="21" name="文本框 20">
            <a:extLst>
              <a:ext uri="{FF2B5EF4-FFF2-40B4-BE49-F238E27FC236}">
                <a16:creationId xmlns:a16="http://schemas.microsoft.com/office/drawing/2014/main" id="{E72271F5-6E82-4AD1-9358-B7D650631909}"/>
              </a:ext>
            </a:extLst>
          </p:cNvPr>
          <p:cNvSpPr txBox="1"/>
          <p:nvPr/>
        </p:nvSpPr>
        <p:spPr>
          <a:xfrm>
            <a:off x="1441675" y="1035467"/>
            <a:ext cx="4741893" cy="1231106"/>
          </a:xfrm>
          <a:prstGeom prst="rect">
            <a:avLst/>
          </a:prstGeom>
          <a:noFill/>
        </p:spPr>
        <p:txBody>
          <a:bodyPr wrap="square" rtlCol="0">
            <a:spAutoFit/>
          </a:bodyPr>
          <a:lstStyle/>
          <a:p>
            <a:pPr marL="342900" indent="-342900">
              <a:lnSpc>
                <a:spcPts val="3600"/>
              </a:lnSpc>
              <a:spcBef>
                <a:spcPts val="0"/>
              </a:spcBef>
              <a:buClr>
                <a:schemeClr val="hlink"/>
              </a:buClr>
              <a:buFont typeface="Wingdings" panose="05000000000000000000" pitchFamily="2" charset="2"/>
              <a:buChar char="v"/>
            </a:pPr>
            <a:r>
              <a:rPr lang="zh-CN" altLang="zh-CN" sz="2200" b="1" dirty="0"/>
              <a:t>物联网关键技术</a:t>
            </a:r>
            <a:endParaRPr lang="en-US" altLang="zh-CN" sz="2200" b="1" dirty="0"/>
          </a:p>
          <a:p>
            <a:r>
              <a:rPr lang="en-US" altLang="zh-CN" sz="2200" dirty="0"/>
              <a:t>        </a:t>
            </a:r>
            <a:r>
              <a:rPr lang="zh-CN" altLang="zh-CN" sz="2200" dirty="0"/>
              <a:t>射频识别技术、传感器技术、</a:t>
            </a:r>
            <a:r>
              <a:rPr lang="en-US" altLang="zh-CN" sz="2200" dirty="0"/>
              <a:t>M2M</a:t>
            </a:r>
            <a:r>
              <a:rPr lang="zh-CN" altLang="zh-CN" sz="2200" dirty="0"/>
              <a:t>技术、云计算、嵌入式技术等</a:t>
            </a:r>
            <a:endParaRPr lang="zh-CN" altLang="en-US" sz="2200" dirty="0"/>
          </a:p>
        </p:txBody>
      </p:sp>
    </p:spTree>
    <p:extLst>
      <p:ext uri="{BB962C8B-B14F-4D97-AF65-F5344CB8AC3E}">
        <p14:creationId xmlns:p14="http://schemas.microsoft.com/office/powerpoint/2010/main" val="3108052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61565" y="79504"/>
            <a:ext cx="10868869" cy="563563"/>
          </a:xfrm>
        </p:spPr>
        <p:txBody>
          <a:bodyPr/>
          <a:lstStyle/>
          <a:p>
            <a:r>
              <a:rPr lang="zh-CN" altLang="zh-CN" dirty="0"/>
              <a:t>物联网关键技术</a:t>
            </a:r>
            <a:endParaRPr lang="en-US" altLang="zh-CN"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30</a:t>
            </a:fld>
            <a:endParaRPr lang="en-US" altLang="zh-CN"/>
          </a:p>
        </p:txBody>
      </p:sp>
      <p:grpSp>
        <p:nvGrpSpPr>
          <p:cNvPr id="37" name="Group 30">
            <a:extLst>
              <a:ext uri="{FF2B5EF4-FFF2-40B4-BE49-F238E27FC236}">
                <a16:creationId xmlns:a16="http://schemas.microsoft.com/office/drawing/2014/main" id="{2FEB9E5D-65BA-4C41-9481-B0A0A8B506DA}"/>
              </a:ext>
            </a:extLst>
          </p:cNvPr>
          <p:cNvGrpSpPr>
            <a:grpSpLocks/>
          </p:cNvGrpSpPr>
          <p:nvPr/>
        </p:nvGrpSpPr>
        <p:grpSpPr bwMode="auto">
          <a:xfrm>
            <a:off x="6445759" y="1340768"/>
            <a:ext cx="1656000" cy="579438"/>
            <a:chOff x="2093" y="911"/>
            <a:chExt cx="1162" cy="365"/>
          </a:xfrm>
        </p:grpSpPr>
        <p:sp>
          <p:nvSpPr>
            <p:cNvPr id="38" name="AutoShape 17">
              <a:extLst>
                <a:ext uri="{FF2B5EF4-FFF2-40B4-BE49-F238E27FC236}">
                  <a16:creationId xmlns:a16="http://schemas.microsoft.com/office/drawing/2014/main" id="{BA2EF49C-FA7A-445E-8A98-6F51C626D1E4}"/>
                </a:ext>
              </a:extLst>
            </p:cNvPr>
            <p:cNvSpPr>
              <a:spLocks noChangeArrowheads="1"/>
            </p:cNvSpPr>
            <p:nvPr/>
          </p:nvSpPr>
          <p:spPr bwMode="gray">
            <a:xfrm>
              <a:off x="2093" y="911"/>
              <a:ext cx="1162"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39" name="Text Box 19">
              <a:extLst>
                <a:ext uri="{FF2B5EF4-FFF2-40B4-BE49-F238E27FC236}">
                  <a16:creationId xmlns:a16="http://schemas.microsoft.com/office/drawing/2014/main" id="{0B09429A-75B0-4367-A03C-0B91477400AC}"/>
                </a:ext>
              </a:extLst>
            </p:cNvPr>
            <p:cNvSpPr txBox="1">
              <a:spLocks noChangeArrowheads="1"/>
            </p:cNvSpPr>
            <p:nvPr/>
          </p:nvSpPr>
          <p:spPr bwMode="gray">
            <a:xfrm>
              <a:off x="2160" y="996"/>
              <a:ext cx="1030"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2200" dirty="0">
                  <a:solidFill>
                    <a:schemeClr val="bg2">
                      <a:lumMod val="20000"/>
                      <a:lumOff val="80000"/>
                    </a:schemeClr>
                  </a:solidFill>
                </a:rPr>
                <a:t>云计算技术</a:t>
              </a:r>
              <a:endParaRPr lang="zh-CN" altLang="en-US" sz="2200" dirty="0">
                <a:solidFill>
                  <a:schemeClr val="bg2">
                    <a:lumMod val="20000"/>
                    <a:lumOff val="80000"/>
                  </a:schemeClr>
                </a:solidFill>
              </a:endParaRPr>
            </a:p>
          </p:txBody>
        </p:sp>
      </p:grpSp>
      <p:sp>
        <p:nvSpPr>
          <p:cNvPr id="41" name="AutoShape 12">
            <a:extLst>
              <a:ext uri="{FF2B5EF4-FFF2-40B4-BE49-F238E27FC236}">
                <a16:creationId xmlns:a16="http://schemas.microsoft.com/office/drawing/2014/main" id="{19B00C43-39F1-4C79-939C-87DF44F954CF}"/>
              </a:ext>
            </a:extLst>
          </p:cNvPr>
          <p:cNvSpPr>
            <a:spLocks noChangeArrowheads="1"/>
          </p:cNvSpPr>
          <p:nvPr/>
        </p:nvSpPr>
        <p:spPr bwMode="auto">
          <a:xfrm>
            <a:off x="3678643" y="2080103"/>
            <a:ext cx="2276475" cy="2746820"/>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grpSp>
        <p:nvGrpSpPr>
          <p:cNvPr id="42" name="Group 30">
            <a:extLst>
              <a:ext uri="{FF2B5EF4-FFF2-40B4-BE49-F238E27FC236}">
                <a16:creationId xmlns:a16="http://schemas.microsoft.com/office/drawing/2014/main" id="{ECDD9E02-5FD9-48B7-9190-3AE6FE7CF3FC}"/>
              </a:ext>
            </a:extLst>
          </p:cNvPr>
          <p:cNvGrpSpPr>
            <a:grpSpLocks/>
          </p:cNvGrpSpPr>
          <p:nvPr/>
        </p:nvGrpSpPr>
        <p:grpSpPr bwMode="auto">
          <a:xfrm>
            <a:off x="3978404" y="1361481"/>
            <a:ext cx="1692000" cy="579438"/>
            <a:chOff x="1906" y="890"/>
            <a:chExt cx="956" cy="365"/>
          </a:xfrm>
        </p:grpSpPr>
        <p:sp>
          <p:nvSpPr>
            <p:cNvPr id="43" name="AutoShape 17">
              <a:extLst>
                <a:ext uri="{FF2B5EF4-FFF2-40B4-BE49-F238E27FC236}">
                  <a16:creationId xmlns:a16="http://schemas.microsoft.com/office/drawing/2014/main" id="{4A2339F3-331B-40D8-93A7-AF93944E788F}"/>
                </a:ext>
              </a:extLst>
            </p:cNvPr>
            <p:cNvSpPr>
              <a:spLocks noChangeArrowheads="1"/>
            </p:cNvSpPr>
            <p:nvPr/>
          </p:nvSpPr>
          <p:spPr bwMode="gray">
            <a:xfrm>
              <a:off x="1906" y="890"/>
              <a:ext cx="956" cy="365"/>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Arial" charset="0"/>
              </a:endParaRPr>
            </a:p>
          </p:txBody>
        </p:sp>
        <p:sp>
          <p:nvSpPr>
            <p:cNvPr id="44" name="Text Box 19">
              <a:extLst>
                <a:ext uri="{FF2B5EF4-FFF2-40B4-BE49-F238E27FC236}">
                  <a16:creationId xmlns:a16="http://schemas.microsoft.com/office/drawing/2014/main" id="{1B0B928C-63F3-4362-9CD8-6F3BF9A80ACB}"/>
                </a:ext>
              </a:extLst>
            </p:cNvPr>
            <p:cNvSpPr txBox="1">
              <a:spLocks noChangeArrowheads="1"/>
            </p:cNvSpPr>
            <p:nvPr/>
          </p:nvSpPr>
          <p:spPr bwMode="gray">
            <a:xfrm>
              <a:off x="2062" y="964"/>
              <a:ext cx="731"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200" dirty="0">
                  <a:solidFill>
                    <a:schemeClr val="bg2">
                      <a:lumMod val="20000"/>
                      <a:lumOff val="80000"/>
                    </a:schemeClr>
                  </a:solidFill>
                </a:rPr>
                <a:t>M2M</a:t>
              </a:r>
              <a:r>
                <a:rPr lang="zh-CN" altLang="zh-CN" sz="2200" dirty="0">
                  <a:solidFill>
                    <a:schemeClr val="bg2">
                      <a:lumMod val="20000"/>
                      <a:lumOff val="80000"/>
                    </a:schemeClr>
                  </a:solidFill>
                </a:rPr>
                <a:t>技术</a:t>
              </a:r>
              <a:endParaRPr lang="zh-CN" altLang="en-US" sz="2200" dirty="0">
                <a:solidFill>
                  <a:schemeClr val="bg2">
                    <a:lumMod val="20000"/>
                    <a:lumOff val="80000"/>
                  </a:schemeClr>
                </a:solidFill>
              </a:endParaRPr>
            </a:p>
          </p:txBody>
        </p:sp>
      </p:grpSp>
      <p:sp>
        <p:nvSpPr>
          <p:cNvPr id="45" name="Text Box 32">
            <a:extLst>
              <a:ext uri="{FF2B5EF4-FFF2-40B4-BE49-F238E27FC236}">
                <a16:creationId xmlns:a16="http://schemas.microsoft.com/office/drawing/2014/main" id="{253FE107-5051-4EA0-839B-A7CDE6187C6B}"/>
              </a:ext>
            </a:extLst>
          </p:cNvPr>
          <p:cNvSpPr txBox="1">
            <a:spLocks noChangeArrowheads="1"/>
          </p:cNvSpPr>
          <p:nvPr/>
        </p:nvSpPr>
        <p:spPr bwMode="auto">
          <a:xfrm>
            <a:off x="3792415" y="2231090"/>
            <a:ext cx="2144310" cy="2308324"/>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en-US" altLang="zh-CN" dirty="0">
                <a:solidFill>
                  <a:srgbClr val="001D3A"/>
                </a:solidFill>
                <a:latin typeface="楷体" panose="02010609060101010101" pitchFamily="49" charset="-122"/>
                <a:ea typeface="楷体" panose="02010609060101010101" pitchFamily="49" charset="-122"/>
              </a:rPr>
              <a:t>M2M ,Machine-to-Machine/Man</a:t>
            </a:r>
            <a:r>
              <a:rPr lang="zh-CN" altLang="zh-CN" dirty="0">
                <a:solidFill>
                  <a:srgbClr val="001D3A"/>
                </a:solidFill>
                <a:latin typeface="楷体" panose="02010609060101010101" pitchFamily="49" charset="-122"/>
                <a:ea typeface="楷体" panose="02010609060101010101" pitchFamily="49" charset="-122"/>
              </a:rPr>
              <a:t>简称</a:t>
            </a:r>
            <a:r>
              <a:rPr lang="zh-CN" altLang="en-US" dirty="0">
                <a:solidFill>
                  <a:srgbClr val="001D3A"/>
                </a:solidFill>
                <a:latin typeface="楷体" panose="02010609060101010101" pitchFamily="49" charset="-122"/>
                <a:ea typeface="楷体" panose="02010609060101010101" pitchFamily="49" charset="-122"/>
              </a:rPr>
              <a:t>。</a:t>
            </a:r>
            <a:endParaRPr lang="en-US" altLang="zh-CN" dirty="0">
              <a:solidFill>
                <a:srgbClr val="001D3A"/>
              </a:solidFill>
              <a:latin typeface="楷体" panose="02010609060101010101" pitchFamily="49" charset="-122"/>
              <a:ea typeface="楷体" panose="02010609060101010101" pitchFamily="49" charset="-122"/>
            </a:endParaRPr>
          </a:p>
          <a:p>
            <a:pPr marL="0" indent="0" eaLnBrk="1" hangingPunct="1"/>
            <a:r>
              <a:rPr lang="zh-CN" altLang="zh-CN" dirty="0">
                <a:solidFill>
                  <a:srgbClr val="001D3A"/>
                </a:solidFill>
                <a:latin typeface="楷体" panose="02010609060101010101" pitchFamily="49" charset="-122"/>
                <a:ea typeface="楷体" panose="02010609060101010101" pitchFamily="49" charset="-122"/>
              </a:rPr>
              <a:t>是构成物联网网络层重要技术之一</a:t>
            </a:r>
            <a:r>
              <a:rPr lang="zh-CN" altLang="en-US" dirty="0">
                <a:solidFill>
                  <a:srgbClr val="001D3A"/>
                </a:solidFill>
                <a:latin typeface="楷体" panose="02010609060101010101" pitchFamily="49" charset="-122"/>
                <a:ea typeface="楷体" panose="02010609060101010101" pitchFamily="49" charset="-122"/>
              </a:rPr>
              <a:t>。</a:t>
            </a:r>
            <a:endParaRPr lang="en-US" altLang="zh-CN" dirty="0">
              <a:solidFill>
                <a:srgbClr val="001D3A"/>
              </a:solidFill>
              <a:latin typeface="楷体" panose="02010609060101010101" pitchFamily="49" charset="-122"/>
              <a:ea typeface="楷体" panose="02010609060101010101" pitchFamily="49" charset="-122"/>
            </a:endParaRPr>
          </a:p>
          <a:p>
            <a:pPr marL="0" indent="0" eaLnBrk="1" hangingPunct="1"/>
            <a:r>
              <a:rPr lang="zh-CN" altLang="zh-CN" dirty="0">
                <a:solidFill>
                  <a:srgbClr val="001D3A"/>
                </a:solidFill>
                <a:latin typeface="楷体" panose="02010609060101010101" pitchFamily="49" charset="-122"/>
                <a:ea typeface="楷体" panose="02010609060101010101" pitchFamily="49" charset="-122"/>
              </a:rPr>
              <a:t>目标是使机器设备不再是信息孤岛，所有机器设备都具备连网和通信能力</a:t>
            </a:r>
            <a:endParaRPr lang="zh-CN" altLang="en-US" dirty="0">
              <a:solidFill>
                <a:srgbClr val="001D3A"/>
              </a:solidFill>
              <a:latin typeface="楷体" panose="02010609060101010101" pitchFamily="49" charset="-122"/>
              <a:ea typeface="楷体" panose="02010609060101010101" pitchFamily="49" charset="-122"/>
            </a:endParaRPr>
          </a:p>
        </p:txBody>
      </p:sp>
      <p:sp>
        <p:nvSpPr>
          <p:cNvPr id="56" name="AutoShape 12">
            <a:extLst>
              <a:ext uri="{FF2B5EF4-FFF2-40B4-BE49-F238E27FC236}">
                <a16:creationId xmlns:a16="http://schemas.microsoft.com/office/drawing/2014/main" id="{F8129F65-00A2-4711-87FD-D8136297C9D0}"/>
              </a:ext>
            </a:extLst>
          </p:cNvPr>
          <p:cNvSpPr>
            <a:spLocks noChangeArrowheads="1"/>
          </p:cNvSpPr>
          <p:nvPr/>
        </p:nvSpPr>
        <p:spPr bwMode="auto">
          <a:xfrm>
            <a:off x="6185508" y="2040678"/>
            <a:ext cx="2276475" cy="2768906"/>
          </a:xfrm>
          <a:prstGeom prst="roundRect">
            <a:avLst>
              <a:gd name="adj" fmla="val 16667"/>
            </a:avLst>
          </a:prstGeom>
          <a:noFill/>
          <a:ln w="38100">
            <a:solidFill>
              <a:schemeClr val="bg2"/>
            </a:solidFill>
            <a:round/>
            <a:headEnd/>
            <a:tailEnd/>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latin typeface="楷体_GB2312" pitchFamily="49" charset="-122"/>
              <a:ea typeface="楷体_GB2312" pitchFamily="49" charset="-122"/>
            </a:endParaRPr>
          </a:p>
        </p:txBody>
      </p:sp>
      <p:sp>
        <p:nvSpPr>
          <p:cNvPr id="57" name="Text Box 32">
            <a:extLst>
              <a:ext uri="{FF2B5EF4-FFF2-40B4-BE49-F238E27FC236}">
                <a16:creationId xmlns:a16="http://schemas.microsoft.com/office/drawing/2014/main" id="{7CE1F071-ABE4-4079-8FE5-2288EFFDBAC2}"/>
              </a:ext>
            </a:extLst>
          </p:cNvPr>
          <p:cNvSpPr txBox="1">
            <a:spLocks noChangeArrowheads="1"/>
          </p:cNvSpPr>
          <p:nvPr/>
        </p:nvSpPr>
        <p:spPr bwMode="auto">
          <a:xfrm>
            <a:off x="6339579" y="2344222"/>
            <a:ext cx="2016531" cy="2031325"/>
          </a:xfrm>
          <a:prstGeom prst="rect">
            <a:avLst/>
          </a:prstGeom>
          <a:noFill/>
          <a:ln>
            <a:noFill/>
          </a:ln>
          <a:effectLst/>
          <a:extLst>
            <a:ext uri="{909E8E84-426E-40DD-AFC4-6F175D3DCCD1}">
              <a14:hiddenFill xmlns:a14="http://schemas.microsoft.com/office/drawing/2010/main">
                <a:gradFill rotWithShape="1">
                  <a:gsLst>
                    <a:gs pos="0">
                      <a:schemeClr val="tx2"/>
                    </a:gs>
                    <a:gs pos="100000">
                      <a:srgbClr val="9C9C9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r>
              <a:rPr lang="zh-CN" altLang="zh-CN" dirty="0">
                <a:solidFill>
                  <a:srgbClr val="001D3A"/>
                </a:solidFill>
                <a:latin typeface="楷体" panose="02010609060101010101" pitchFamily="49" charset="-122"/>
                <a:ea typeface="楷体" panose="02010609060101010101" pitchFamily="49" charset="-122"/>
              </a:rPr>
              <a:t>物联网采集的数据具有海量性、时效性、多态性等特点，云计算技术运用到物联网的传输层和应用层，很大程度上提高运作效率</a:t>
            </a:r>
            <a:endParaRPr lang="zh-CN" altLang="en-US" dirty="0">
              <a:solidFill>
                <a:srgbClr val="001D3A"/>
              </a:solidFill>
              <a:latin typeface="楷体" panose="02010609060101010101" pitchFamily="49" charset="-122"/>
              <a:ea typeface="楷体" panose="02010609060101010101" pitchFamily="49" charset="-122"/>
            </a:endParaRPr>
          </a:p>
        </p:txBody>
      </p:sp>
      <p:pic>
        <p:nvPicPr>
          <p:cNvPr id="20" name="图片 19">
            <a:extLst>
              <a:ext uri="{FF2B5EF4-FFF2-40B4-BE49-F238E27FC236}">
                <a16:creationId xmlns:a16="http://schemas.microsoft.com/office/drawing/2014/main" id="{00E31167-6DE7-4A40-9B02-ADB5001F34C7}"/>
              </a:ext>
            </a:extLst>
          </p:cNvPr>
          <p:cNvPicPr>
            <a:picLocks noChangeAspect="1"/>
          </p:cNvPicPr>
          <p:nvPr/>
        </p:nvPicPr>
        <p:blipFill>
          <a:blip r:embed="rId2">
            <a:clrChange>
              <a:clrFrom>
                <a:srgbClr val="477BC7"/>
              </a:clrFrom>
              <a:clrTo>
                <a:srgbClr val="477BC7">
                  <a:alpha val="0"/>
                </a:srgbClr>
              </a:clrTo>
            </a:clrChange>
            <a:extLst>
              <a:ext uri="{28A0092B-C50C-407E-A947-70E740481C1C}">
                <a14:useLocalDpi xmlns:a14="http://schemas.microsoft.com/office/drawing/2010/main" val="0"/>
              </a:ext>
            </a:extLst>
          </a:blip>
          <a:stretch>
            <a:fillRect/>
          </a:stretch>
        </p:blipFill>
        <p:spPr>
          <a:xfrm>
            <a:off x="8356110" y="3575794"/>
            <a:ext cx="3421028" cy="2390949"/>
          </a:xfrm>
          <a:prstGeom prst="rect">
            <a:avLst/>
          </a:prstGeom>
        </p:spPr>
      </p:pic>
      <p:pic>
        <p:nvPicPr>
          <p:cNvPr id="4" name="图片 3">
            <a:extLst>
              <a:ext uri="{FF2B5EF4-FFF2-40B4-BE49-F238E27FC236}">
                <a16:creationId xmlns:a16="http://schemas.microsoft.com/office/drawing/2014/main" id="{39F44FDC-E34C-48EF-9C12-9206A9F75AA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7437" y="3548933"/>
            <a:ext cx="3214320" cy="2628965"/>
          </a:xfrm>
          <a:prstGeom prst="rect">
            <a:avLst/>
          </a:prstGeom>
        </p:spPr>
      </p:pic>
    </p:spTree>
    <p:extLst>
      <p:ext uri="{BB962C8B-B14F-4D97-AF65-F5344CB8AC3E}">
        <p14:creationId xmlns:p14="http://schemas.microsoft.com/office/powerpoint/2010/main" val="2349737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a:extLst>
              <a:ext uri="{FF2B5EF4-FFF2-40B4-BE49-F238E27FC236}">
                <a16:creationId xmlns:a16="http://schemas.microsoft.com/office/drawing/2014/main" id="{42369D4E-98BD-4EAB-B70D-E80AEFBAAB0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373256" y="1052735"/>
            <a:ext cx="11451609" cy="5544617"/>
          </a:xfrm>
        </p:spPr>
      </p:pic>
      <p:sp>
        <p:nvSpPr>
          <p:cNvPr id="90114" name="Rectangle 2"/>
          <p:cNvSpPr>
            <a:spLocks noGrp="1" noChangeArrowheads="1"/>
          </p:cNvSpPr>
          <p:nvPr>
            <p:ph type="title"/>
          </p:nvPr>
        </p:nvSpPr>
        <p:spPr>
          <a:xfrm>
            <a:off x="1775520" y="23942"/>
            <a:ext cx="8151652" cy="563563"/>
          </a:xfrm>
        </p:spPr>
        <p:txBody>
          <a:bodyPr>
            <a:normAutofit fontScale="90000"/>
          </a:bodyPr>
          <a:lstStyle/>
          <a:p>
            <a:r>
              <a:rPr lang="zh-CN" altLang="zh-CN" dirty="0"/>
              <a:t>物联网的应用</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31</a:t>
            </a:fld>
            <a:endParaRPr lang="en-US" altLang="zh-CN"/>
          </a:p>
        </p:txBody>
      </p:sp>
    </p:spTree>
    <p:extLst>
      <p:ext uri="{BB962C8B-B14F-4D97-AF65-F5344CB8AC3E}">
        <p14:creationId xmlns:p14="http://schemas.microsoft.com/office/powerpoint/2010/main" val="4261026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zh-CN" altLang="zh-CN" dirty="0"/>
              <a:t>云计算</a:t>
            </a:r>
          </a:p>
        </p:txBody>
      </p:sp>
      <p:sp>
        <p:nvSpPr>
          <p:cNvPr id="90115" name="Rectangle 3"/>
          <p:cNvSpPr>
            <a:spLocks noGrp="1" noChangeArrowheads="1"/>
          </p:cNvSpPr>
          <p:nvPr>
            <p:ph idx="1"/>
          </p:nvPr>
        </p:nvSpPr>
        <p:spPr>
          <a:xfrm>
            <a:off x="623392" y="1196752"/>
            <a:ext cx="6585708" cy="4824536"/>
          </a:xfrm>
        </p:spPr>
        <p:txBody>
          <a:bodyPr/>
          <a:lstStyle/>
          <a:p>
            <a:pPr>
              <a:lnSpc>
                <a:spcPts val="3600"/>
              </a:lnSpc>
              <a:spcBef>
                <a:spcPts val="0"/>
              </a:spcBef>
            </a:pPr>
            <a:r>
              <a:rPr lang="zh-CN" altLang="zh-CN" sz="3200" b="1" dirty="0">
                <a:solidFill>
                  <a:schemeClr val="tx1">
                    <a:lumMod val="60000"/>
                    <a:lumOff val="40000"/>
                  </a:schemeClr>
                </a:solidFill>
              </a:rPr>
              <a:t>云计算</a:t>
            </a:r>
            <a:r>
              <a:rPr lang="zh-CN" altLang="en-US" sz="2200" dirty="0">
                <a:latin typeface="Arial" panose="020B0604020202020204" pitchFamily="34" charset="0"/>
              </a:rPr>
              <a:t>：</a:t>
            </a:r>
            <a:r>
              <a:rPr lang="zh-CN" altLang="zh-CN" sz="2200" dirty="0">
                <a:latin typeface="Arial" panose="020B0604020202020204" pitchFamily="34" charset="0"/>
              </a:rPr>
              <a:t>是一种按使用量付费的模式，可以实现随时随地、随需、便捷地的从可配置的计算资源共享池中获取资源（包括网络，服务器，存储，应用软件，服务），这些资源能够快速供应并释放，使管理资源的工作量或与服务提供商的交互减少到最低。</a:t>
            </a:r>
            <a:endParaRPr lang="en-US" altLang="zh-CN" sz="2200" dirty="0">
              <a:latin typeface="Arial" panose="020B0604020202020204" pitchFamily="34" charset="0"/>
            </a:endParaRPr>
          </a:p>
          <a:p>
            <a:pPr>
              <a:lnSpc>
                <a:spcPts val="3600"/>
              </a:lnSpc>
              <a:spcBef>
                <a:spcPts val="0"/>
              </a:spcBef>
              <a:buFont typeface="Wingdings" panose="05000000000000000000" pitchFamily="2" charset="2"/>
              <a:buChar char="Ø"/>
            </a:pPr>
            <a:r>
              <a:rPr lang="zh-CN" altLang="zh-CN" sz="2200" dirty="0">
                <a:latin typeface="Arial" panose="020B0604020202020204" pitchFamily="34" charset="0"/>
              </a:rPr>
              <a:t>通俗说，云计算让计算、存储、网络、数据、算法、应用等软硬件资源像水电一样，随时随地即插即用。</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32</a:t>
            </a:fld>
            <a:endParaRPr lang="en-US" altLang="zh-CN"/>
          </a:p>
        </p:txBody>
      </p:sp>
      <p:pic>
        <p:nvPicPr>
          <p:cNvPr id="10" name="图片 9">
            <a:extLst>
              <a:ext uri="{FF2B5EF4-FFF2-40B4-BE49-F238E27FC236}">
                <a16:creationId xmlns:a16="http://schemas.microsoft.com/office/drawing/2014/main" id="{1AA08CF7-8A02-41D3-87C8-E9C17CD58A00}"/>
              </a:ext>
            </a:extLst>
          </p:cNvPr>
          <p:cNvPicPr>
            <a:picLocks noChangeAspect="1"/>
          </p:cNvPicPr>
          <p:nvPr/>
        </p:nvPicPr>
        <p:blipFill rotWithShape="1">
          <a:blip r:embed="rId2">
            <a:extLst>
              <a:ext uri="{28A0092B-C50C-407E-A947-70E740481C1C}">
                <a14:useLocalDpi xmlns:a14="http://schemas.microsoft.com/office/drawing/2010/main" val="0"/>
              </a:ext>
            </a:extLst>
          </a:blip>
          <a:srcRect l="1470" t="2063" r="1571" b="2135"/>
          <a:stretch/>
        </p:blipFill>
        <p:spPr>
          <a:xfrm>
            <a:off x="7392144" y="2420888"/>
            <a:ext cx="4049597" cy="3006519"/>
          </a:xfrm>
          <a:prstGeom prst="rect">
            <a:avLst/>
          </a:prstGeom>
          <a:ln>
            <a:noFill/>
          </a:ln>
          <a:effectLst>
            <a:softEdge rad="112500"/>
          </a:effectLst>
        </p:spPr>
      </p:pic>
      <p:sp>
        <p:nvSpPr>
          <p:cNvPr id="12" name="思想气泡: 云 11">
            <a:extLst>
              <a:ext uri="{FF2B5EF4-FFF2-40B4-BE49-F238E27FC236}">
                <a16:creationId xmlns:a16="http://schemas.microsoft.com/office/drawing/2014/main" id="{B7AA8AC5-20B0-4361-9B78-3C30E4F02827}"/>
              </a:ext>
            </a:extLst>
          </p:cNvPr>
          <p:cNvSpPr/>
          <p:nvPr/>
        </p:nvSpPr>
        <p:spPr>
          <a:xfrm>
            <a:off x="9592940" y="1176890"/>
            <a:ext cx="1997233" cy="1169105"/>
          </a:xfrm>
          <a:prstGeom prst="cloudCallout">
            <a:avLst>
              <a:gd name="adj1" fmla="val -47660"/>
              <a:gd name="adj2" fmla="val 61018"/>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dirty="0">
                <a:solidFill>
                  <a:schemeClr val="tx1"/>
                </a:solidFill>
              </a:rPr>
              <a:t> “云”</a:t>
            </a:r>
            <a:endParaRPr lang="en-US" altLang="zh-CN" dirty="0">
              <a:solidFill>
                <a:schemeClr val="tx1"/>
              </a:solidFill>
            </a:endParaRPr>
          </a:p>
          <a:p>
            <a:pPr algn="ctr"/>
            <a:r>
              <a:rPr lang="zh-CN" altLang="en-US" dirty="0">
                <a:solidFill>
                  <a:schemeClr val="tx1"/>
                </a:solidFill>
              </a:rPr>
              <a:t>计算资源共享池</a:t>
            </a:r>
            <a:endParaRPr lang="en-US" altLang="zh-CN" dirty="0">
              <a:solidFill>
                <a:schemeClr val="tx1"/>
              </a:solidFill>
            </a:endParaRPr>
          </a:p>
        </p:txBody>
      </p:sp>
    </p:spTree>
    <p:extLst>
      <p:ext uri="{BB962C8B-B14F-4D97-AF65-F5344CB8AC3E}">
        <p14:creationId xmlns:p14="http://schemas.microsoft.com/office/powerpoint/2010/main" val="997062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699CFB-CD02-4FFB-9376-CC715F6F5EF5}"/>
              </a:ext>
            </a:extLst>
          </p:cNvPr>
          <p:cNvSpPr>
            <a:spLocks noGrp="1"/>
          </p:cNvSpPr>
          <p:nvPr>
            <p:ph type="title"/>
          </p:nvPr>
        </p:nvSpPr>
        <p:spPr>
          <a:xfrm>
            <a:off x="335360" y="30089"/>
            <a:ext cx="10868869" cy="563563"/>
          </a:xfrm>
        </p:spPr>
        <p:txBody>
          <a:bodyPr/>
          <a:lstStyle/>
          <a:p>
            <a:r>
              <a:rPr lang="zh-CN" altLang="en-US" dirty="0"/>
              <a:t>云服务</a:t>
            </a:r>
            <a:r>
              <a:rPr lang="en-US" altLang="zh-CN" dirty="0"/>
              <a:t>_</a:t>
            </a:r>
            <a:r>
              <a:rPr lang="zh-CN" altLang="en-US" dirty="0"/>
              <a:t>满足互联网用户新需求</a:t>
            </a:r>
          </a:p>
        </p:txBody>
      </p:sp>
      <p:sp>
        <p:nvSpPr>
          <p:cNvPr id="4" name="灯片编号占位符 3">
            <a:extLst>
              <a:ext uri="{FF2B5EF4-FFF2-40B4-BE49-F238E27FC236}">
                <a16:creationId xmlns:a16="http://schemas.microsoft.com/office/drawing/2014/main" id="{47E62248-AAE1-4F4F-BE7F-88F2367529C5}"/>
              </a:ext>
            </a:extLst>
          </p:cNvPr>
          <p:cNvSpPr>
            <a:spLocks noGrp="1"/>
          </p:cNvSpPr>
          <p:nvPr>
            <p:ph type="sldNum" sz="quarter" idx="12"/>
          </p:nvPr>
        </p:nvSpPr>
        <p:spPr/>
        <p:txBody>
          <a:bodyPr/>
          <a:lstStyle/>
          <a:p>
            <a:fld id="{7AF33C28-A71A-4459-B48B-0CF3BFDAB261}" type="slidenum">
              <a:rPr lang="en-US" altLang="zh-CN" smtClean="0"/>
              <a:pPr/>
              <a:t>33</a:t>
            </a:fld>
            <a:endParaRPr lang="en-US" altLang="zh-CN"/>
          </a:p>
        </p:txBody>
      </p:sp>
      <p:graphicFrame>
        <p:nvGraphicFramePr>
          <p:cNvPr id="11" name="图示 10">
            <a:extLst>
              <a:ext uri="{FF2B5EF4-FFF2-40B4-BE49-F238E27FC236}">
                <a16:creationId xmlns:a16="http://schemas.microsoft.com/office/drawing/2014/main" id="{249B906B-E437-4618-A577-2154F727B216}"/>
              </a:ext>
            </a:extLst>
          </p:cNvPr>
          <p:cNvGraphicFramePr/>
          <p:nvPr>
            <p:extLst>
              <p:ext uri="{D42A27DB-BD31-4B8C-83A1-F6EECF244321}">
                <p14:modId xmlns:p14="http://schemas.microsoft.com/office/powerpoint/2010/main" val="2459157589"/>
              </p:ext>
            </p:extLst>
          </p:nvPr>
        </p:nvGraphicFramePr>
        <p:xfrm>
          <a:off x="1212418" y="1700808"/>
          <a:ext cx="7899774" cy="4101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思想气泡: 云 11">
            <a:extLst>
              <a:ext uri="{FF2B5EF4-FFF2-40B4-BE49-F238E27FC236}">
                <a16:creationId xmlns:a16="http://schemas.microsoft.com/office/drawing/2014/main" id="{F463E825-4526-44CA-A321-1FEEFDE44DB8}"/>
              </a:ext>
            </a:extLst>
          </p:cNvPr>
          <p:cNvSpPr/>
          <p:nvPr/>
        </p:nvSpPr>
        <p:spPr>
          <a:xfrm>
            <a:off x="9112192" y="1055455"/>
            <a:ext cx="2736304" cy="1591359"/>
          </a:xfrm>
          <a:prstGeom prst="cloudCallout">
            <a:avLst>
              <a:gd name="adj1" fmla="val -38060"/>
              <a:gd name="adj2" fmla="val 71360"/>
            </a:avLst>
          </a:prstGeom>
          <a:gradFill flip="none" rotWithShape="1">
            <a:gsLst>
              <a:gs pos="0">
                <a:schemeClr val="lt1">
                  <a:shade val="30000"/>
                  <a:satMod val="115000"/>
                </a:schemeClr>
              </a:gs>
              <a:gs pos="24000">
                <a:schemeClr val="lt1">
                  <a:shade val="67500"/>
                  <a:satMod val="115000"/>
                </a:schemeClr>
              </a:gs>
              <a:gs pos="42000">
                <a:srgbClr val="C7D5AC">
                  <a:lumMod val="64000"/>
                  <a:lumOff val="36000"/>
                </a:srgbClr>
              </a:gs>
              <a:gs pos="100000">
                <a:srgbClr val="FFFFFF"/>
              </a:gs>
            </a:gsLst>
            <a:lin ang="10800000" scaled="1"/>
            <a:tileRect/>
          </a:gradFill>
          <a:effectLst>
            <a:outerShdw blurRad="50800" dist="38100" dir="16200000"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a:t>云计算为互联网用户的新需求</a:t>
            </a:r>
            <a:endParaRPr lang="en-US" altLang="zh-CN" dirty="0"/>
          </a:p>
          <a:p>
            <a:pPr algn="ctr"/>
            <a:r>
              <a:rPr lang="zh-CN" altLang="en-US" dirty="0"/>
              <a:t>提供了服务基础</a:t>
            </a:r>
            <a:r>
              <a:rPr lang="zh-CN" altLang="en-US" b="1" dirty="0"/>
              <a:t>！</a:t>
            </a:r>
          </a:p>
        </p:txBody>
      </p:sp>
    </p:spTree>
    <p:extLst>
      <p:ext uri="{BB962C8B-B14F-4D97-AF65-F5344CB8AC3E}">
        <p14:creationId xmlns:p14="http://schemas.microsoft.com/office/powerpoint/2010/main" val="783157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0329" y="20044"/>
            <a:ext cx="10868869" cy="563563"/>
          </a:xfrm>
        </p:spPr>
        <p:txBody>
          <a:bodyPr/>
          <a:lstStyle/>
          <a:p>
            <a:r>
              <a:rPr lang="zh-CN" altLang="zh-CN" dirty="0"/>
              <a:t>云计算的特点</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34</a:t>
            </a:fld>
            <a:endParaRPr lang="en-US" altLang="zh-CN"/>
          </a:p>
        </p:txBody>
      </p:sp>
      <p:grpSp>
        <p:nvGrpSpPr>
          <p:cNvPr id="99449" name="Group 121"/>
          <p:cNvGrpSpPr>
            <a:grpSpLocks/>
          </p:cNvGrpSpPr>
          <p:nvPr/>
        </p:nvGrpSpPr>
        <p:grpSpPr bwMode="auto">
          <a:xfrm>
            <a:off x="1631504" y="1844824"/>
            <a:ext cx="6159442" cy="4099657"/>
            <a:chOff x="645" y="1104"/>
            <a:chExt cx="4054" cy="2732"/>
          </a:xfrm>
        </p:grpSpPr>
        <p:sp>
          <p:nvSpPr>
            <p:cNvPr id="99419" name="AutoShape 91"/>
            <p:cNvSpPr>
              <a:spLocks noChangeArrowheads="1"/>
            </p:cNvSpPr>
            <p:nvPr/>
          </p:nvSpPr>
          <p:spPr bwMode="gray">
            <a:xfrm rot="39573186">
              <a:off x="2899" y="1551"/>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0" name="AutoShape 92"/>
            <p:cNvSpPr>
              <a:spLocks noChangeArrowheads="1"/>
            </p:cNvSpPr>
            <p:nvPr/>
          </p:nvSpPr>
          <p:spPr bwMode="gray">
            <a:xfrm rot="3465783">
              <a:off x="2984" y="2814"/>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1" name="AutoShape 93"/>
            <p:cNvSpPr>
              <a:spLocks noChangeArrowheads="1"/>
            </p:cNvSpPr>
            <p:nvPr/>
          </p:nvSpPr>
          <p:spPr bwMode="gray">
            <a:xfrm rot="35969022">
              <a:off x="2163" y="1565"/>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2" name="AutoShape 94"/>
            <p:cNvSpPr>
              <a:spLocks noChangeArrowheads="1"/>
            </p:cNvSpPr>
            <p:nvPr/>
          </p:nvSpPr>
          <p:spPr bwMode="gray">
            <a:xfrm rot="7535209">
              <a:off x="2058" y="2766"/>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dirty="0"/>
            </a:p>
          </p:txBody>
        </p:sp>
        <p:sp>
          <p:nvSpPr>
            <p:cNvPr id="99423" name="AutoShape 95"/>
            <p:cNvSpPr>
              <a:spLocks noChangeArrowheads="1"/>
            </p:cNvSpPr>
            <p:nvPr/>
          </p:nvSpPr>
          <p:spPr bwMode="gray">
            <a:xfrm>
              <a:off x="3296" y="2147"/>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4" name="AutoShape 96"/>
            <p:cNvSpPr>
              <a:spLocks noChangeArrowheads="1"/>
            </p:cNvSpPr>
            <p:nvPr/>
          </p:nvSpPr>
          <p:spPr bwMode="gray">
            <a:xfrm rot="10800000">
              <a:off x="1734" y="2172"/>
              <a:ext cx="489" cy="167"/>
            </a:xfrm>
            <a:prstGeom prst="rightArrow">
              <a:avLst>
                <a:gd name="adj1" fmla="val 35167"/>
                <a:gd name="adj2" fmla="val 121041"/>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99426" name="Text Box 98"/>
            <p:cNvSpPr txBox="1">
              <a:spLocks noChangeArrowheads="1"/>
            </p:cNvSpPr>
            <p:nvPr/>
          </p:nvSpPr>
          <p:spPr bwMode="auto">
            <a:xfrm>
              <a:off x="3458" y="1104"/>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超大规模</a:t>
              </a:r>
              <a:endParaRPr lang="en-US" altLang="zh-CN" sz="2200" dirty="0"/>
            </a:p>
          </p:txBody>
        </p:sp>
        <p:sp>
          <p:nvSpPr>
            <p:cNvPr id="99427" name="Text Box 99"/>
            <p:cNvSpPr txBox="1">
              <a:spLocks noChangeArrowheads="1"/>
            </p:cNvSpPr>
            <p:nvPr/>
          </p:nvSpPr>
          <p:spPr bwMode="auto">
            <a:xfrm>
              <a:off x="1198" y="1104"/>
              <a:ext cx="8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200" dirty="0"/>
                <a:t>极其</a:t>
              </a:r>
              <a:r>
                <a:rPr lang="zh-CN" altLang="zh-CN" sz="2200" dirty="0"/>
                <a:t>廉价</a:t>
              </a:r>
              <a:endParaRPr lang="en-US" altLang="zh-CN" sz="2200" b="1" dirty="0">
                <a:ea typeface="宋体" panose="02010600030101010101" pitchFamily="2" charset="-122"/>
              </a:endParaRPr>
            </a:p>
          </p:txBody>
        </p:sp>
        <p:sp>
          <p:nvSpPr>
            <p:cNvPr id="99428" name="Text Box 100"/>
            <p:cNvSpPr txBox="1">
              <a:spLocks noChangeArrowheads="1"/>
            </p:cNvSpPr>
            <p:nvPr/>
          </p:nvSpPr>
          <p:spPr bwMode="auto">
            <a:xfrm>
              <a:off x="4050" y="2148"/>
              <a:ext cx="649"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虚拟化</a:t>
              </a:r>
              <a:endParaRPr lang="en-US" altLang="zh-CN" sz="2200" dirty="0"/>
            </a:p>
          </p:txBody>
        </p:sp>
        <p:sp>
          <p:nvSpPr>
            <p:cNvPr id="99429" name="Text Box 101"/>
            <p:cNvSpPr txBox="1">
              <a:spLocks noChangeArrowheads="1"/>
            </p:cNvSpPr>
            <p:nvPr/>
          </p:nvSpPr>
          <p:spPr bwMode="auto">
            <a:xfrm>
              <a:off x="3515" y="3216"/>
              <a:ext cx="811"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zh-CN" sz="2200" dirty="0"/>
                <a:t>扩展性</a:t>
              </a:r>
              <a:r>
                <a:rPr lang="zh-CN" altLang="zh-CN" sz="2000" dirty="0"/>
                <a:t>强</a:t>
              </a:r>
              <a:endParaRPr lang="en-US" altLang="zh-CN" sz="2000" b="1" dirty="0">
                <a:ea typeface="宋体" panose="02010600030101010101" pitchFamily="2" charset="-122"/>
              </a:endParaRPr>
            </a:p>
          </p:txBody>
        </p:sp>
        <p:sp>
          <p:nvSpPr>
            <p:cNvPr id="99430" name="Text Box 102"/>
            <p:cNvSpPr txBox="1">
              <a:spLocks noChangeArrowheads="1"/>
            </p:cNvSpPr>
            <p:nvPr/>
          </p:nvSpPr>
          <p:spPr bwMode="auto">
            <a:xfrm>
              <a:off x="645" y="2102"/>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通用性强</a:t>
              </a:r>
              <a:endParaRPr lang="en-US" altLang="zh-CN" sz="2200" dirty="0"/>
            </a:p>
          </p:txBody>
        </p:sp>
        <p:sp>
          <p:nvSpPr>
            <p:cNvPr id="99431" name="Text Box 103"/>
            <p:cNvSpPr txBox="1">
              <a:spLocks noChangeArrowheads="1"/>
            </p:cNvSpPr>
            <p:nvPr/>
          </p:nvSpPr>
          <p:spPr bwMode="auto">
            <a:xfrm>
              <a:off x="1187" y="3177"/>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高可靠性</a:t>
              </a:r>
              <a:endParaRPr lang="en-US" altLang="zh-CN" sz="2200" dirty="0"/>
            </a:p>
          </p:txBody>
        </p:sp>
        <p:sp>
          <p:nvSpPr>
            <p:cNvPr id="99432" name="Oval 104"/>
            <p:cNvSpPr>
              <a:spLocks noChangeArrowheads="1"/>
            </p:cNvSpPr>
            <p:nvPr/>
          </p:nvSpPr>
          <p:spPr bwMode="gray">
            <a:xfrm>
              <a:off x="1512" y="2174"/>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3" name="Oval 105"/>
            <p:cNvSpPr>
              <a:spLocks noChangeArrowheads="1"/>
            </p:cNvSpPr>
            <p:nvPr/>
          </p:nvSpPr>
          <p:spPr bwMode="gray">
            <a:xfrm>
              <a:off x="20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4" name="Oval 106"/>
            <p:cNvSpPr>
              <a:spLocks noChangeArrowheads="1"/>
            </p:cNvSpPr>
            <p:nvPr/>
          </p:nvSpPr>
          <p:spPr bwMode="gray">
            <a:xfrm>
              <a:off x="32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5" name="Oval 107"/>
            <p:cNvSpPr>
              <a:spLocks noChangeArrowheads="1"/>
            </p:cNvSpPr>
            <p:nvPr/>
          </p:nvSpPr>
          <p:spPr bwMode="gray">
            <a:xfrm>
              <a:off x="1939" y="3024"/>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6" name="Oval 108"/>
            <p:cNvSpPr>
              <a:spLocks noChangeArrowheads="1"/>
            </p:cNvSpPr>
            <p:nvPr/>
          </p:nvSpPr>
          <p:spPr bwMode="gray">
            <a:xfrm>
              <a:off x="3372" y="310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7" name="Oval 109"/>
            <p:cNvSpPr>
              <a:spLocks noChangeArrowheads="1"/>
            </p:cNvSpPr>
            <p:nvPr/>
          </p:nvSpPr>
          <p:spPr bwMode="gray">
            <a:xfrm>
              <a:off x="3864" y="2172"/>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438" name="Oval 110"/>
            <p:cNvSpPr>
              <a:spLocks noChangeArrowheads="1"/>
            </p:cNvSpPr>
            <p:nvPr/>
          </p:nvSpPr>
          <p:spPr bwMode="gray">
            <a:xfrm>
              <a:off x="2257" y="2137"/>
              <a:ext cx="164" cy="32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99439" name="Oval 111"/>
            <p:cNvSpPr>
              <a:spLocks noChangeArrowheads="1"/>
            </p:cNvSpPr>
            <p:nvPr/>
          </p:nvSpPr>
          <p:spPr bwMode="gray">
            <a:xfrm>
              <a:off x="2223" y="2102"/>
              <a:ext cx="164" cy="32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99440" name="Oval 112"/>
            <p:cNvSpPr>
              <a:spLocks noChangeArrowheads="1"/>
            </p:cNvSpPr>
            <p:nvPr/>
          </p:nvSpPr>
          <p:spPr bwMode="gray">
            <a:xfrm>
              <a:off x="2327" y="2136"/>
              <a:ext cx="933" cy="327"/>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99441" name="Oval 113"/>
            <p:cNvSpPr>
              <a:spLocks noChangeArrowheads="1"/>
            </p:cNvSpPr>
            <p:nvPr/>
          </p:nvSpPr>
          <p:spPr bwMode="gray">
            <a:xfrm>
              <a:off x="2328" y="2138"/>
              <a:ext cx="933" cy="327"/>
            </a:xfrm>
            <a:prstGeom prst="ellipse">
              <a:avLst/>
            </a:prstGeom>
            <a:gradFill rotWithShape="1">
              <a:gsLst>
                <a:gs pos="0">
                  <a:schemeClr val="folHlink">
                    <a:gamma/>
                    <a:shade val="63529"/>
                    <a:invGamma/>
                  </a:schemeClr>
                </a:gs>
                <a:gs pos="100000">
                  <a:schemeClr val="folHlink">
                    <a:alpha val="0"/>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99442" name="Oval 114"/>
            <p:cNvSpPr>
              <a:spLocks noChangeArrowheads="1"/>
            </p:cNvSpPr>
            <p:nvPr/>
          </p:nvSpPr>
          <p:spPr bwMode="gray">
            <a:xfrm>
              <a:off x="3073" y="2070"/>
              <a:ext cx="299" cy="327"/>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square" anchor="ctr">
              <a:spAutoFit/>
            </a:bodyPr>
            <a:lstStyle/>
            <a:p>
              <a:endParaRPr lang="zh-CN" altLang="en-US"/>
            </a:p>
          </p:txBody>
        </p:sp>
        <p:grpSp>
          <p:nvGrpSpPr>
            <p:cNvPr id="99443" name="Group 115"/>
            <p:cNvGrpSpPr>
              <a:grpSpLocks/>
            </p:cNvGrpSpPr>
            <p:nvPr/>
          </p:nvGrpSpPr>
          <p:grpSpPr bwMode="auto">
            <a:xfrm>
              <a:off x="2316" y="1839"/>
              <a:ext cx="952" cy="899"/>
              <a:chOff x="4057" y="1615"/>
              <a:chExt cx="1466" cy="1398"/>
            </a:xfrm>
          </p:grpSpPr>
          <p:sp>
            <p:nvSpPr>
              <p:cNvPr id="99444" name="Oval 116"/>
              <p:cNvSpPr>
                <a:spLocks noChangeArrowheads="1"/>
              </p:cNvSpPr>
              <p:nvPr/>
            </p:nvSpPr>
            <p:spPr bwMode="gray">
              <a:xfrm>
                <a:off x="4057" y="1615"/>
                <a:ext cx="1466" cy="1398"/>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9445" name="Oval 117"/>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9446" name="Oval 118"/>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9447" name="Oval 119"/>
              <p:cNvSpPr>
                <a:spLocks noChangeArrowheads="1"/>
              </p:cNvSpPr>
              <p:nvPr/>
            </p:nvSpPr>
            <p:spPr bwMode="gray">
              <a:xfrm>
                <a:off x="4154" y="1666"/>
                <a:ext cx="1210" cy="1034"/>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99448" name="Text Box 120"/>
            <p:cNvSpPr txBox="1">
              <a:spLocks noChangeArrowheads="1"/>
            </p:cNvSpPr>
            <p:nvPr/>
          </p:nvSpPr>
          <p:spPr bwMode="gray">
            <a:xfrm>
              <a:off x="2477" y="2105"/>
              <a:ext cx="601"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zh-CN" sz="2000" b="1" dirty="0"/>
                <a:t>云计算</a:t>
              </a:r>
              <a:endParaRPr lang="en-US" altLang="zh-CN" sz="2000" b="1" dirty="0"/>
            </a:p>
            <a:p>
              <a:pPr algn="ctr" eaLnBrk="0" hangingPunct="0"/>
              <a:r>
                <a:rPr lang="zh-CN" altLang="zh-CN" sz="2000" b="1" dirty="0"/>
                <a:t>特点</a:t>
              </a:r>
              <a:endParaRPr lang="en-US" altLang="zh-CN" sz="2000" dirty="0">
                <a:solidFill>
                  <a:srgbClr val="000000"/>
                </a:solidFill>
                <a:ea typeface="宋体" panose="02010600030101010101" pitchFamily="2" charset="-122"/>
              </a:endParaRPr>
            </a:p>
          </p:txBody>
        </p:sp>
        <p:sp>
          <p:nvSpPr>
            <p:cNvPr id="36" name="AutoShape 94">
              <a:extLst>
                <a:ext uri="{FF2B5EF4-FFF2-40B4-BE49-F238E27FC236}">
                  <a16:creationId xmlns:a16="http://schemas.microsoft.com/office/drawing/2014/main" id="{6D1866A5-CBF4-4520-B7FB-E6766F148C6F}"/>
                </a:ext>
              </a:extLst>
            </p:cNvPr>
            <p:cNvSpPr>
              <a:spLocks noChangeArrowheads="1"/>
            </p:cNvSpPr>
            <p:nvPr/>
          </p:nvSpPr>
          <p:spPr bwMode="gray">
            <a:xfrm rot="5400000">
              <a:off x="2502" y="2925"/>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dirty="0"/>
            </a:p>
          </p:txBody>
        </p:sp>
        <p:sp>
          <p:nvSpPr>
            <p:cNvPr id="37" name="Oval 107">
              <a:extLst>
                <a:ext uri="{FF2B5EF4-FFF2-40B4-BE49-F238E27FC236}">
                  <a16:creationId xmlns:a16="http://schemas.microsoft.com/office/drawing/2014/main" id="{01E62EB8-BFDC-428E-A7CF-D44552CFA6A9}"/>
                </a:ext>
              </a:extLst>
            </p:cNvPr>
            <p:cNvSpPr>
              <a:spLocks noChangeArrowheads="1"/>
            </p:cNvSpPr>
            <p:nvPr/>
          </p:nvSpPr>
          <p:spPr bwMode="gray">
            <a:xfrm>
              <a:off x="2660" y="3324"/>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Text Box 103">
              <a:extLst>
                <a:ext uri="{FF2B5EF4-FFF2-40B4-BE49-F238E27FC236}">
                  <a16:creationId xmlns:a16="http://schemas.microsoft.com/office/drawing/2014/main" id="{F850C50C-D555-4760-86BC-093FA6A1062F}"/>
                </a:ext>
              </a:extLst>
            </p:cNvPr>
            <p:cNvSpPr txBox="1">
              <a:spLocks noChangeArrowheads="1"/>
            </p:cNvSpPr>
            <p:nvPr/>
          </p:nvSpPr>
          <p:spPr bwMode="auto">
            <a:xfrm>
              <a:off x="2321" y="3565"/>
              <a:ext cx="827"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2200" dirty="0"/>
                <a:t>按需服务</a:t>
              </a:r>
              <a:endParaRPr lang="en-US" altLang="zh-CN" sz="2200" dirty="0"/>
            </a:p>
          </p:txBody>
        </p:sp>
      </p:grpSp>
      <p:pic>
        <p:nvPicPr>
          <p:cNvPr id="9" name="图片 8">
            <a:extLst>
              <a:ext uri="{FF2B5EF4-FFF2-40B4-BE49-F238E27FC236}">
                <a16:creationId xmlns:a16="http://schemas.microsoft.com/office/drawing/2014/main" id="{8F87133F-5B17-4D3F-B234-64D5D22A6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23757">
            <a:off x="8549255" y="1259364"/>
            <a:ext cx="2389297" cy="1638581"/>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2752596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699CFB-CD02-4FFB-9376-CC715F6F5EF5}"/>
              </a:ext>
            </a:extLst>
          </p:cNvPr>
          <p:cNvSpPr>
            <a:spLocks noGrp="1"/>
          </p:cNvSpPr>
          <p:nvPr>
            <p:ph type="title"/>
          </p:nvPr>
        </p:nvSpPr>
        <p:spPr>
          <a:xfrm>
            <a:off x="551384" y="91682"/>
            <a:ext cx="10868869" cy="563563"/>
          </a:xfrm>
        </p:spPr>
        <p:txBody>
          <a:bodyPr/>
          <a:lstStyle/>
          <a:p>
            <a:r>
              <a:rPr lang="zh-CN" altLang="zh-CN" dirty="0"/>
              <a:t>云计算的服务模式</a:t>
            </a:r>
            <a:endParaRPr lang="zh-CN" altLang="en-US" dirty="0"/>
          </a:p>
        </p:txBody>
      </p:sp>
      <p:sp>
        <p:nvSpPr>
          <p:cNvPr id="4" name="灯片编号占位符 3">
            <a:extLst>
              <a:ext uri="{FF2B5EF4-FFF2-40B4-BE49-F238E27FC236}">
                <a16:creationId xmlns:a16="http://schemas.microsoft.com/office/drawing/2014/main" id="{47E62248-AAE1-4F4F-BE7F-88F2367529C5}"/>
              </a:ext>
            </a:extLst>
          </p:cNvPr>
          <p:cNvSpPr>
            <a:spLocks noGrp="1"/>
          </p:cNvSpPr>
          <p:nvPr>
            <p:ph type="sldNum" sz="quarter" idx="12"/>
          </p:nvPr>
        </p:nvSpPr>
        <p:spPr/>
        <p:txBody>
          <a:bodyPr/>
          <a:lstStyle/>
          <a:p>
            <a:fld id="{7AF33C28-A71A-4459-B48B-0CF3BFDAB261}" type="slidenum">
              <a:rPr lang="en-US" altLang="zh-CN" smtClean="0"/>
              <a:pPr/>
              <a:t>35</a:t>
            </a:fld>
            <a:endParaRPr lang="en-US" altLang="zh-CN"/>
          </a:p>
        </p:txBody>
      </p:sp>
      <p:sp>
        <p:nvSpPr>
          <p:cNvPr id="10" name="文本框 9">
            <a:extLst>
              <a:ext uri="{FF2B5EF4-FFF2-40B4-BE49-F238E27FC236}">
                <a16:creationId xmlns:a16="http://schemas.microsoft.com/office/drawing/2014/main" id="{3B68BA91-EE18-4549-AAA5-32F94BDDFEA9}"/>
              </a:ext>
            </a:extLst>
          </p:cNvPr>
          <p:cNvSpPr txBox="1"/>
          <p:nvPr/>
        </p:nvSpPr>
        <p:spPr>
          <a:xfrm>
            <a:off x="1199456" y="1068280"/>
            <a:ext cx="9417963" cy="461665"/>
          </a:xfrm>
          <a:prstGeom prst="rect">
            <a:avLst/>
          </a:prstGeom>
          <a:noFill/>
        </p:spPr>
        <p:txBody>
          <a:bodyPr wrap="none" rtlCol="0">
            <a:spAutoFit/>
          </a:bodyPr>
          <a:lstStyle/>
          <a:p>
            <a:r>
              <a:rPr lang="zh-CN" altLang="zh-CN" sz="2400" dirty="0"/>
              <a:t>云计算按照部署模式和服务对象可以分为私有云、公有云和混合云</a:t>
            </a:r>
          </a:p>
        </p:txBody>
      </p:sp>
      <p:pic>
        <p:nvPicPr>
          <p:cNvPr id="12" name="图片 11">
            <a:extLst>
              <a:ext uri="{FF2B5EF4-FFF2-40B4-BE49-F238E27FC236}">
                <a16:creationId xmlns:a16="http://schemas.microsoft.com/office/drawing/2014/main" id="{76B49FA6-9768-4416-BD65-0103D719C66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69869" y="1920210"/>
            <a:ext cx="6624736" cy="4442812"/>
          </a:xfrm>
          <a:prstGeom prst="rect">
            <a:avLst/>
          </a:prstGeom>
        </p:spPr>
      </p:pic>
    </p:spTree>
    <p:extLst>
      <p:ext uri="{BB962C8B-B14F-4D97-AF65-F5344CB8AC3E}">
        <p14:creationId xmlns:p14="http://schemas.microsoft.com/office/powerpoint/2010/main" val="3996012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699CFB-CD02-4FFB-9376-CC715F6F5EF5}"/>
              </a:ext>
            </a:extLst>
          </p:cNvPr>
          <p:cNvSpPr>
            <a:spLocks noGrp="1"/>
          </p:cNvSpPr>
          <p:nvPr>
            <p:ph type="title"/>
          </p:nvPr>
        </p:nvSpPr>
        <p:spPr>
          <a:xfrm>
            <a:off x="335360" y="92014"/>
            <a:ext cx="10868869" cy="563563"/>
          </a:xfrm>
        </p:spPr>
        <p:txBody>
          <a:bodyPr/>
          <a:lstStyle/>
          <a:p>
            <a:r>
              <a:rPr lang="zh-CN" altLang="zh-CN" dirty="0"/>
              <a:t>云计算的服务类型和服务层次</a:t>
            </a:r>
            <a:endParaRPr lang="zh-CN" altLang="en-US" dirty="0"/>
          </a:p>
        </p:txBody>
      </p:sp>
      <p:sp>
        <p:nvSpPr>
          <p:cNvPr id="4" name="灯片编号占位符 3">
            <a:extLst>
              <a:ext uri="{FF2B5EF4-FFF2-40B4-BE49-F238E27FC236}">
                <a16:creationId xmlns:a16="http://schemas.microsoft.com/office/drawing/2014/main" id="{47E62248-AAE1-4F4F-BE7F-88F2367529C5}"/>
              </a:ext>
            </a:extLst>
          </p:cNvPr>
          <p:cNvSpPr>
            <a:spLocks noGrp="1"/>
          </p:cNvSpPr>
          <p:nvPr>
            <p:ph type="sldNum" sz="quarter" idx="12"/>
          </p:nvPr>
        </p:nvSpPr>
        <p:spPr/>
        <p:txBody>
          <a:bodyPr/>
          <a:lstStyle/>
          <a:p>
            <a:fld id="{7AF33C28-A71A-4459-B48B-0CF3BFDAB261}" type="slidenum">
              <a:rPr lang="en-US" altLang="zh-CN" smtClean="0"/>
              <a:pPr/>
              <a:t>36</a:t>
            </a:fld>
            <a:endParaRPr lang="en-US" altLang="zh-CN"/>
          </a:p>
        </p:txBody>
      </p:sp>
      <p:sp>
        <p:nvSpPr>
          <p:cNvPr id="10" name="文本框 9">
            <a:extLst>
              <a:ext uri="{FF2B5EF4-FFF2-40B4-BE49-F238E27FC236}">
                <a16:creationId xmlns:a16="http://schemas.microsoft.com/office/drawing/2014/main" id="{3B68BA91-EE18-4549-AAA5-32F94BDDFEA9}"/>
              </a:ext>
            </a:extLst>
          </p:cNvPr>
          <p:cNvSpPr txBox="1"/>
          <p:nvPr/>
        </p:nvSpPr>
        <p:spPr>
          <a:xfrm>
            <a:off x="2129355" y="932472"/>
            <a:ext cx="6517162" cy="1554272"/>
          </a:xfrm>
          <a:prstGeom prst="rect">
            <a:avLst/>
          </a:prstGeom>
          <a:noFill/>
        </p:spPr>
        <p:txBody>
          <a:bodyPr wrap="square" rtlCol="0">
            <a:spAutoFit/>
          </a:bodyPr>
          <a:lstStyle/>
          <a:p>
            <a:pPr marL="342900" indent="-342900">
              <a:lnSpc>
                <a:spcPts val="3600"/>
              </a:lnSpc>
              <a:spcBef>
                <a:spcPts val="1200"/>
              </a:spcBef>
              <a:spcAft>
                <a:spcPts val="600"/>
              </a:spcAft>
              <a:buClr>
                <a:schemeClr val="hlink"/>
              </a:buClr>
              <a:buFont typeface="Wingdings" panose="05000000000000000000" pitchFamily="2" charset="2"/>
              <a:buChar char="v"/>
            </a:pPr>
            <a:r>
              <a:rPr lang="zh-CN" altLang="zh-CN" sz="2200" dirty="0"/>
              <a:t>云计算按照服务类型分为</a:t>
            </a:r>
            <a:r>
              <a:rPr lang="en-US" altLang="zh-CN" sz="2200" dirty="0"/>
              <a:t>3</a:t>
            </a:r>
            <a:r>
              <a:rPr lang="zh-CN" altLang="zh-CN" sz="2200" dirty="0"/>
              <a:t>个层次：</a:t>
            </a:r>
            <a:endParaRPr lang="en-US" altLang="zh-CN" sz="2200" dirty="0"/>
          </a:p>
          <a:p>
            <a:pPr marL="342900" indent="-342900">
              <a:buFont typeface="Wingdings" panose="05000000000000000000" pitchFamily="2" charset="2"/>
              <a:buChar char="Ø"/>
            </a:pPr>
            <a:r>
              <a:rPr lang="zh-CN" altLang="zh-CN" sz="2000" dirty="0"/>
              <a:t>软件即服务</a:t>
            </a:r>
            <a:r>
              <a:rPr lang="en-US" altLang="zh-CN" sz="2000" dirty="0"/>
              <a:t>(Software as a </a:t>
            </a:r>
            <a:r>
              <a:rPr lang="en-US" altLang="zh-CN" sz="2000" dirty="0" err="1"/>
              <a:t>Service,SaaS</a:t>
            </a:r>
            <a:r>
              <a:rPr lang="en-US" altLang="zh-CN" sz="2000" dirty="0"/>
              <a:t>)</a:t>
            </a:r>
            <a:endParaRPr lang="zh-CN" altLang="zh-CN" sz="2000" dirty="0"/>
          </a:p>
          <a:p>
            <a:pPr marL="342900" indent="-342900">
              <a:buFont typeface="Wingdings" panose="05000000000000000000" pitchFamily="2" charset="2"/>
              <a:buChar char="Ø"/>
            </a:pPr>
            <a:r>
              <a:rPr lang="zh-CN" altLang="zh-CN" sz="2000" dirty="0"/>
              <a:t>平台即服务</a:t>
            </a:r>
            <a:r>
              <a:rPr lang="en-US" altLang="zh-CN" sz="2000" dirty="0"/>
              <a:t>(Platform as a </a:t>
            </a:r>
            <a:r>
              <a:rPr lang="en-US" altLang="zh-CN" sz="2000" dirty="0" err="1"/>
              <a:t>Service,PaaS</a:t>
            </a:r>
            <a:r>
              <a:rPr lang="en-US" altLang="zh-CN" sz="2000" dirty="0"/>
              <a:t>)</a:t>
            </a:r>
          </a:p>
          <a:p>
            <a:pPr marL="342900" indent="-342900">
              <a:buFont typeface="Wingdings" panose="05000000000000000000" pitchFamily="2" charset="2"/>
              <a:buChar char="Ø"/>
            </a:pPr>
            <a:r>
              <a:rPr lang="zh-CN" altLang="zh-CN" sz="2000" dirty="0"/>
              <a:t>基础设施即服务</a:t>
            </a:r>
            <a:r>
              <a:rPr lang="en-US" altLang="zh-CN" sz="2000" dirty="0"/>
              <a:t>(Infrastructure as a </a:t>
            </a:r>
            <a:r>
              <a:rPr lang="en-US" altLang="zh-CN" sz="2000" dirty="0" err="1"/>
              <a:t>Service,IaaS</a:t>
            </a:r>
            <a:r>
              <a:rPr lang="en-US" altLang="zh-CN" sz="2000" dirty="0"/>
              <a:t>)</a:t>
            </a:r>
          </a:p>
        </p:txBody>
      </p:sp>
      <p:graphicFrame>
        <p:nvGraphicFramePr>
          <p:cNvPr id="3" name="表格 2">
            <a:extLst>
              <a:ext uri="{FF2B5EF4-FFF2-40B4-BE49-F238E27FC236}">
                <a16:creationId xmlns:a16="http://schemas.microsoft.com/office/drawing/2014/main" id="{2E25D618-207B-4763-8301-B5B2D1F75A51}"/>
              </a:ext>
            </a:extLst>
          </p:cNvPr>
          <p:cNvGraphicFramePr>
            <a:graphicFrameLocks noGrp="1"/>
          </p:cNvGraphicFramePr>
          <p:nvPr>
            <p:extLst>
              <p:ext uri="{D42A27DB-BD31-4B8C-83A1-F6EECF244321}">
                <p14:modId xmlns:p14="http://schemas.microsoft.com/office/powerpoint/2010/main" val="1915065791"/>
              </p:ext>
            </p:extLst>
          </p:nvPr>
        </p:nvGraphicFramePr>
        <p:xfrm>
          <a:off x="911425" y="2486744"/>
          <a:ext cx="8737000" cy="3894584"/>
        </p:xfrm>
        <a:graphic>
          <a:graphicData uri="http://schemas.openxmlformats.org/drawingml/2006/table">
            <a:tbl>
              <a:tblPr firstRow="1" firstCol="1" bandRow="1">
                <a:tableStyleId>{5C22544A-7EE6-4342-B048-85BDC9FD1C3A}</a:tableStyleId>
              </a:tblPr>
              <a:tblGrid>
                <a:gridCol w="943883">
                  <a:extLst>
                    <a:ext uri="{9D8B030D-6E8A-4147-A177-3AD203B41FA5}">
                      <a16:colId xmlns:a16="http://schemas.microsoft.com/office/drawing/2014/main" val="1971777488"/>
                    </a:ext>
                  </a:extLst>
                </a:gridCol>
                <a:gridCol w="1022191">
                  <a:extLst>
                    <a:ext uri="{9D8B030D-6E8A-4147-A177-3AD203B41FA5}">
                      <a16:colId xmlns:a16="http://schemas.microsoft.com/office/drawing/2014/main" val="1290576450"/>
                    </a:ext>
                  </a:extLst>
                </a:gridCol>
                <a:gridCol w="1887766">
                  <a:extLst>
                    <a:ext uri="{9D8B030D-6E8A-4147-A177-3AD203B41FA5}">
                      <a16:colId xmlns:a16="http://schemas.microsoft.com/office/drawing/2014/main" val="1325373106"/>
                    </a:ext>
                  </a:extLst>
                </a:gridCol>
                <a:gridCol w="1074967">
                  <a:extLst>
                    <a:ext uri="{9D8B030D-6E8A-4147-A177-3AD203B41FA5}">
                      <a16:colId xmlns:a16="http://schemas.microsoft.com/office/drawing/2014/main" val="2762711319"/>
                    </a:ext>
                  </a:extLst>
                </a:gridCol>
                <a:gridCol w="2323405">
                  <a:extLst>
                    <a:ext uri="{9D8B030D-6E8A-4147-A177-3AD203B41FA5}">
                      <a16:colId xmlns:a16="http://schemas.microsoft.com/office/drawing/2014/main" val="1494257876"/>
                    </a:ext>
                  </a:extLst>
                </a:gridCol>
                <a:gridCol w="1484788">
                  <a:extLst>
                    <a:ext uri="{9D8B030D-6E8A-4147-A177-3AD203B41FA5}">
                      <a16:colId xmlns:a16="http://schemas.microsoft.com/office/drawing/2014/main" val="2166072123"/>
                    </a:ext>
                  </a:extLst>
                </a:gridCol>
              </a:tblGrid>
              <a:tr h="968696">
                <a:tc>
                  <a:txBody>
                    <a:bodyPr/>
                    <a:lstStyle/>
                    <a:p>
                      <a:pPr algn="ctr">
                        <a:lnSpc>
                          <a:spcPts val="1800"/>
                        </a:lnSpc>
                        <a:spcAft>
                          <a:spcPts val="0"/>
                        </a:spcAft>
                      </a:pPr>
                      <a:r>
                        <a:rPr lang="zh-CN" sz="1600" kern="100" dirty="0">
                          <a:solidFill>
                            <a:srgbClr val="FFFFFF"/>
                          </a:solidFill>
                          <a:effectLst/>
                        </a:rPr>
                        <a:t>服务</a:t>
                      </a:r>
                      <a:endParaRPr lang="en-US" altLang="zh-CN" sz="1600" kern="100" dirty="0">
                        <a:solidFill>
                          <a:srgbClr val="FFFFFF"/>
                        </a:solidFill>
                        <a:effectLst/>
                      </a:endParaRPr>
                    </a:p>
                    <a:p>
                      <a:pPr algn="ctr">
                        <a:lnSpc>
                          <a:spcPts val="1800"/>
                        </a:lnSpc>
                        <a:spcAft>
                          <a:spcPts val="0"/>
                        </a:spcAft>
                      </a:pPr>
                      <a:r>
                        <a:rPr lang="zh-CN" sz="1600" kern="100" dirty="0">
                          <a:solidFill>
                            <a:srgbClr val="FFFFFF"/>
                          </a:solidFill>
                          <a:effectLst/>
                        </a:rPr>
                        <a:t>类型</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释义</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云提供者</a:t>
                      </a:r>
                    </a:p>
                    <a:p>
                      <a:pPr algn="ctr">
                        <a:lnSpc>
                          <a:spcPts val="1800"/>
                        </a:lnSpc>
                        <a:spcAft>
                          <a:spcPts val="0"/>
                        </a:spcAft>
                      </a:pPr>
                      <a:r>
                        <a:rPr lang="zh-CN" sz="1600" kern="100" dirty="0">
                          <a:solidFill>
                            <a:srgbClr val="FFFFFF"/>
                          </a:solidFill>
                          <a:effectLst/>
                        </a:rPr>
                        <a:t>服务内容</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服务</a:t>
                      </a:r>
                    </a:p>
                    <a:p>
                      <a:pPr algn="ctr">
                        <a:lnSpc>
                          <a:spcPts val="1800"/>
                        </a:lnSpc>
                        <a:spcAft>
                          <a:spcPts val="0"/>
                        </a:spcAft>
                      </a:pPr>
                      <a:r>
                        <a:rPr lang="zh-CN" sz="1600" kern="100" dirty="0">
                          <a:solidFill>
                            <a:srgbClr val="FFFFFF"/>
                          </a:solidFill>
                          <a:effectLst/>
                        </a:rPr>
                        <a:t>对象</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云用户</a:t>
                      </a:r>
                    </a:p>
                    <a:p>
                      <a:pPr algn="ctr">
                        <a:lnSpc>
                          <a:spcPts val="1800"/>
                        </a:lnSpc>
                        <a:spcAft>
                          <a:spcPts val="0"/>
                        </a:spcAft>
                      </a:pPr>
                      <a:r>
                        <a:rPr lang="zh-CN" sz="1600" kern="100" dirty="0">
                          <a:solidFill>
                            <a:srgbClr val="FFFFFF"/>
                          </a:solidFill>
                          <a:effectLst/>
                        </a:rPr>
                        <a:t>使用方式</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600" kern="100" dirty="0">
                          <a:solidFill>
                            <a:srgbClr val="FFFFFF"/>
                          </a:solidFill>
                          <a:effectLst/>
                        </a:rPr>
                        <a:t>产品举例</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217690252"/>
                  </a:ext>
                </a:extLst>
              </a:tr>
              <a:tr h="971104">
                <a:tc>
                  <a:txBody>
                    <a:bodyPr/>
                    <a:lstStyle/>
                    <a:p>
                      <a:pPr algn="ctr">
                        <a:lnSpc>
                          <a:spcPts val="1000"/>
                        </a:lnSpc>
                        <a:spcAft>
                          <a:spcPts val="0"/>
                        </a:spcAft>
                      </a:pPr>
                      <a:r>
                        <a:rPr lang="en-US" sz="1600" kern="100" dirty="0">
                          <a:solidFill>
                            <a:srgbClr val="FFFFFF"/>
                          </a:solidFill>
                          <a:effectLst/>
                        </a:rPr>
                        <a:t>SaaS</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软件即</a:t>
                      </a:r>
                      <a:endParaRPr lang="en-US" altLang="zh-CN" sz="1400" kern="100" dirty="0">
                        <a:effectLst/>
                      </a:endParaRPr>
                    </a:p>
                    <a:p>
                      <a:pPr algn="ctr">
                        <a:lnSpc>
                          <a:spcPts val="1800"/>
                        </a:lnSpc>
                        <a:spcAft>
                          <a:spcPts val="0"/>
                        </a:spcAft>
                      </a:pPr>
                      <a:r>
                        <a:rPr lang="zh-CN" sz="1400" kern="100" dirty="0">
                          <a:effectLst/>
                        </a:rPr>
                        <a:t>服务</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SaaS</a:t>
                      </a:r>
                      <a:r>
                        <a:rPr lang="zh-CN" sz="1400" kern="100" dirty="0">
                          <a:effectLst/>
                        </a:rPr>
                        <a:t>公司提供</a:t>
                      </a:r>
                      <a:endParaRPr lang="en-US" altLang="zh-CN" sz="1400" kern="100" dirty="0">
                        <a:effectLst/>
                      </a:endParaRPr>
                    </a:p>
                    <a:p>
                      <a:pPr algn="ctr">
                        <a:lnSpc>
                          <a:spcPts val="1800"/>
                        </a:lnSpc>
                        <a:spcAft>
                          <a:spcPts val="0"/>
                        </a:spcAft>
                      </a:pPr>
                      <a:r>
                        <a:rPr lang="zh-CN" sz="1400" kern="100" dirty="0">
                          <a:effectLst/>
                        </a:rPr>
                        <a:t>完整的可直接使用的应用程序</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软件应用</a:t>
                      </a:r>
                    </a:p>
                    <a:p>
                      <a:pPr algn="ctr">
                        <a:lnSpc>
                          <a:spcPts val="1800"/>
                        </a:lnSpc>
                        <a:spcAft>
                          <a:spcPts val="0"/>
                        </a:spcAft>
                      </a:pPr>
                      <a:r>
                        <a:rPr lang="zh-CN" sz="1400" kern="100" dirty="0">
                          <a:effectLst/>
                        </a:rPr>
                        <a:t>的终端用户</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通常用户登录浏览</a:t>
                      </a:r>
                    </a:p>
                    <a:p>
                      <a:pPr algn="ctr">
                        <a:lnSpc>
                          <a:spcPts val="1800"/>
                        </a:lnSpc>
                        <a:spcAft>
                          <a:spcPts val="0"/>
                        </a:spcAft>
                      </a:pPr>
                      <a:r>
                        <a:rPr lang="zh-CN" sz="1400" kern="100" dirty="0">
                          <a:effectLst/>
                        </a:rPr>
                        <a:t>器即可打开软件</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Google Apps</a:t>
                      </a:r>
                      <a:r>
                        <a:rPr lang="zh-CN" sz="1400" kern="100" dirty="0">
                          <a:effectLst/>
                        </a:rPr>
                        <a:t>，</a:t>
                      </a:r>
                    </a:p>
                    <a:p>
                      <a:pPr algn="ctr">
                        <a:lnSpc>
                          <a:spcPts val="1800"/>
                        </a:lnSpc>
                        <a:spcAft>
                          <a:spcPts val="0"/>
                        </a:spcAft>
                      </a:pPr>
                      <a:r>
                        <a:rPr lang="en-US" sz="1400" kern="100" dirty="0">
                          <a:effectLst/>
                        </a:rPr>
                        <a:t>Salesforce CRM</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849367672"/>
                  </a:ext>
                </a:extLst>
              </a:tr>
              <a:tr h="977392">
                <a:tc>
                  <a:txBody>
                    <a:bodyPr/>
                    <a:lstStyle/>
                    <a:p>
                      <a:pPr algn="ctr">
                        <a:lnSpc>
                          <a:spcPts val="1000"/>
                        </a:lnSpc>
                        <a:spcAft>
                          <a:spcPts val="0"/>
                        </a:spcAft>
                      </a:pPr>
                      <a:r>
                        <a:rPr lang="en-US" sz="1600" kern="100" dirty="0">
                          <a:solidFill>
                            <a:srgbClr val="FFFFFF"/>
                          </a:solidFill>
                          <a:effectLst/>
                        </a:rPr>
                        <a:t>PaaS</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平台即</a:t>
                      </a:r>
                      <a:endParaRPr lang="en-US" altLang="zh-CN" sz="1400" kern="100" dirty="0">
                        <a:effectLst/>
                      </a:endParaRPr>
                    </a:p>
                    <a:p>
                      <a:pPr algn="ctr">
                        <a:lnSpc>
                          <a:spcPts val="1800"/>
                        </a:lnSpc>
                        <a:spcAft>
                          <a:spcPts val="0"/>
                        </a:spcAft>
                      </a:pPr>
                      <a:r>
                        <a:rPr lang="zh-CN" sz="1400" kern="100" dirty="0">
                          <a:effectLst/>
                        </a:rPr>
                        <a:t>服务</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PaaS</a:t>
                      </a:r>
                      <a:r>
                        <a:rPr lang="zh-CN" sz="1400" kern="100" dirty="0">
                          <a:effectLst/>
                        </a:rPr>
                        <a:t>公司提供应用程序开发环境、</a:t>
                      </a:r>
                      <a:endParaRPr lang="en-US" altLang="zh-CN" sz="1400" kern="100" dirty="0">
                        <a:effectLst/>
                      </a:endParaRPr>
                    </a:p>
                    <a:p>
                      <a:pPr algn="ctr">
                        <a:lnSpc>
                          <a:spcPts val="1800"/>
                        </a:lnSpc>
                        <a:spcAft>
                          <a:spcPts val="0"/>
                        </a:spcAft>
                      </a:pPr>
                      <a:r>
                        <a:rPr lang="zh-CN" sz="1400" kern="100" dirty="0">
                          <a:effectLst/>
                        </a:rPr>
                        <a:t>或部分应用</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程序开发</a:t>
                      </a:r>
                      <a:endParaRPr lang="en-US" altLang="zh-CN" sz="1400" kern="100" dirty="0">
                        <a:effectLst/>
                      </a:endParaRPr>
                    </a:p>
                    <a:p>
                      <a:pPr algn="ctr">
                        <a:lnSpc>
                          <a:spcPts val="1800"/>
                        </a:lnSpc>
                        <a:spcAft>
                          <a:spcPts val="0"/>
                        </a:spcAft>
                      </a:pPr>
                      <a:r>
                        <a:rPr lang="zh-CN" sz="1400" kern="100" dirty="0">
                          <a:effectLst/>
                        </a:rPr>
                        <a:t>用户</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用户自行开发部分或全部应用程序、自行上传数据</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Google App Engine,</a:t>
                      </a:r>
                      <a:endParaRPr lang="zh-CN" sz="1400" kern="100" dirty="0">
                        <a:effectLst/>
                      </a:endParaRPr>
                    </a:p>
                    <a:p>
                      <a:pPr algn="ctr">
                        <a:lnSpc>
                          <a:spcPts val="1800"/>
                        </a:lnSpc>
                        <a:spcAft>
                          <a:spcPts val="0"/>
                        </a:spcAft>
                      </a:pPr>
                      <a:r>
                        <a:rPr lang="en-US" sz="1400" kern="100" dirty="0">
                          <a:effectLst/>
                        </a:rPr>
                        <a:t>Hadoop</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065717819"/>
                  </a:ext>
                </a:extLst>
              </a:tr>
              <a:tr h="977392">
                <a:tc>
                  <a:txBody>
                    <a:bodyPr/>
                    <a:lstStyle/>
                    <a:p>
                      <a:pPr algn="ctr">
                        <a:lnSpc>
                          <a:spcPts val="1000"/>
                        </a:lnSpc>
                        <a:spcAft>
                          <a:spcPts val="0"/>
                        </a:spcAft>
                      </a:pPr>
                      <a:r>
                        <a:rPr lang="en-US" sz="1600" kern="100" dirty="0">
                          <a:solidFill>
                            <a:srgbClr val="FFFFFF"/>
                          </a:solidFill>
                          <a:effectLst/>
                        </a:rPr>
                        <a:t>IaaS</a:t>
                      </a:r>
                      <a:endParaRPr lang="zh-CN" sz="16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基础设施即服务</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IaaS</a:t>
                      </a:r>
                      <a:r>
                        <a:rPr lang="zh-CN" sz="1400" kern="100" dirty="0">
                          <a:effectLst/>
                        </a:rPr>
                        <a:t>公司提供务器、</a:t>
                      </a:r>
                    </a:p>
                    <a:p>
                      <a:pPr algn="ctr">
                        <a:lnSpc>
                          <a:spcPts val="1800"/>
                        </a:lnSpc>
                        <a:spcAft>
                          <a:spcPts val="0"/>
                        </a:spcAft>
                      </a:pPr>
                      <a:r>
                        <a:rPr lang="zh-CN" sz="1400" kern="100" dirty="0">
                          <a:effectLst/>
                        </a:rPr>
                        <a:t>存储和网络硬件等</a:t>
                      </a:r>
                      <a:endParaRPr lang="en-US" altLang="zh-CN" sz="1400" kern="100" dirty="0">
                        <a:effectLst/>
                      </a:endParaRPr>
                    </a:p>
                    <a:p>
                      <a:pPr algn="ctr">
                        <a:lnSpc>
                          <a:spcPts val="1800"/>
                        </a:lnSpc>
                        <a:spcAft>
                          <a:spcPts val="0"/>
                        </a:spcAft>
                      </a:pPr>
                      <a:r>
                        <a:rPr lang="zh-CN" altLang="zh-CN" sz="1400" kern="100" dirty="0">
                          <a:solidFill>
                            <a:schemeClr val="dk1"/>
                          </a:solidFill>
                          <a:effectLst/>
                          <a:latin typeface="+mn-lt"/>
                          <a:ea typeface="+mn-ea"/>
                          <a:cs typeface="+mn-cs"/>
                        </a:rPr>
                        <a:t>设施</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1800"/>
                        </a:lnSpc>
                        <a:spcAft>
                          <a:spcPts val="0"/>
                        </a:spcAft>
                      </a:pPr>
                      <a:r>
                        <a:rPr lang="zh-CN" sz="1400" kern="100" dirty="0">
                          <a:effectLst/>
                        </a:rPr>
                        <a:t>硬件资源</a:t>
                      </a:r>
                      <a:endParaRPr lang="en-US" altLang="zh-CN" sz="1400" kern="100" dirty="0">
                        <a:effectLst/>
                      </a:endParaRPr>
                    </a:p>
                    <a:p>
                      <a:pPr algn="ctr">
                        <a:lnSpc>
                          <a:spcPts val="1800"/>
                        </a:lnSpc>
                        <a:spcAft>
                          <a:spcPts val="0"/>
                        </a:spcAft>
                      </a:pPr>
                      <a:r>
                        <a:rPr lang="zh-CN" sz="1400" kern="100" dirty="0">
                          <a:effectLst/>
                        </a:rPr>
                        <a:t>用户</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zh-CN" sz="1400" kern="100" dirty="0">
                          <a:effectLst/>
                        </a:rPr>
                        <a:t>所有环境配备、上传数据、应用程序开发都自己完成</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800"/>
                        </a:lnSpc>
                        <a:spcAft>
                          <a:spcPts val="0"/>
                        </a:spcAft>
                      </a:pPr>
                      <a:r>
                        <a:rPr lang="en-US" sz="1400" kern="100" dirty="0">
                          <a:effectLst/>
                        </a:rPr>
                        <a:t>Amazon EC2</a:t>
                      </a:r>
                      <a:r>
                        <a:rPr lang="zh-CN" sz="1400" kern="100" dirty="0">
                          <a:effectLst/>
                        </a:rPr>
                        <a:t>，</a:t>
                      </a:r>
                    </a:p>
                    <a:p>
                      <a:pPr algn="ctr">
                        <a:lnSpc>
                          <a:spcPts val="1800"/>
                        </a:lnSpc>
                        <a:spcAft>
                          <a:spcPts val="0"/>
                        </a:spcAft>
                      </a:pPr>
                      <a:r>
                        <a:rPr lang="zh-CN" sz="1400" kern="100" dirty="0">
                          <a:effectLst/>
                        </a:rPr>
                        <a:t>阿里云</a:t>
                      </a:r>
                      <a:endParaRPr lang="zh-CN" sz="14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203093181"/>
                  </a:ext>
                </a:extLst>
              </a:tr>
            </a:tbl>
          </a:graphicData>
        </a:graphic>
      </p:graphicFrame>
      <p:pic>
        <p:nvPicPr>
          <p:cNvPr id="6" name="图片 5">
            <a:extLst>
              <a:ext uri="{FF2B5EF4-FFF2-40B4-BE49-F238E27FC236}">
                <a16:creationId xmlns:a16="http://schemas.microsoft.com/office/drawing/2014/main" id="{D20FCD8A-D937-4AEC-96A9-0E87E2F27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7739" y="3436361"/>
            <a:ext cx="1667594" cy="479250"/>
          </a:xfrm>
          <a:prstGeom prst="rect">
            <a:avLst/>
          </a:prstGeom>
        </p:spPr>
      </p:pic>
      <p:pic>
        <p:nvPicPr>
          <p:cNvPr id="11" name="图片 10">
            <a:extLst>
              <a:ext uri="{FF2B5EF4-FFF2-40B4-BE49-F238E27FC236}">
                <a16:creationId xmlns:a16="http://schemas.microsoft.com/office/drawing/2014/main" id="{BC98B3E2-F5F4-4D12-A656-C1601B890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4431" y="4057673"/>
            <a:ext cx="998269" cy="330170"/>
          </a:xfrm>
          <a:prstGeom prst="rect">
            <a:avLst/>
          </a:prstGeom>
        </p:spPr>
      </p:pic>
      <p:pic>
        <p:nvPicPr>
          <p:cNvPr id="14" name="图片 13">
            <a:extLst>
              <a:ext uri="{FF2B5EF4-FFF2-40B4-BE49-F238E27FC236}">
                <a16:creationId xmlns:a16="http://schemas.microsoft.com/office/drawing/2014/main" id="{B7119F92-31DE-4255-8864-8BA466DD210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97739" y="5382752"/>
            <a:ext cx="1771763" cy="847178"/>
          </a:xfrm>
          <a:prstGeom prst="rect">
            <a:avLst/>
          </a:prstGeom>
        </p:spPr>
      </p:pic>
      <p:pic>
        <p:nvPicPr>
          <p:cNvPr id="16" name="图片 15">
            <a:extLst>
              <a:ext uri="{FF2B5EF4-FFF2-40B4-BE49-F238E27FC236}">
                <a16:creationId xmlns:a16="http://schemas.microsoft.com/office/drawing/2014/main" id="{07613D73-0721-4395-838D-22B73B17CF6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59156" y="4426077"/>
            <a:ext cx="1139220" cy="918441"/>
          </a:xfrm>
          <a:prstGeom prst="rect">
            <a:avLst/>
          </a:prstGeom>
        </p:spPr>
      </p:pic>
    </p:spTree>
    <p:extLst>
      <p:ext uri="{BB962C8B-B14F-4D97-AF65-F5344CB8AC3E}">
        <p14:creationId xmlns:p14="http://schemas.microsoft.com/office/powerpoint/2010/main" val="3272409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zh-CN" altLang="zh-CN" dirty="0"/>
              <a:t>云计算的应用</a:t>
            </a:r>
            <a:endParaRPr lang="en-US" altLang="zh-CN" dirty="0">
              <a:ea typeface="宋体" panose="02010600030101010101" pitchFamily="2" charset="-122"/>
            </a:endParaRPr>
          </a:p>
        </p:txBody>
      </p:sp>
      <p:sp>
        <p:nvSpPr>
          <p:cNvPr id="2" name="Slide Number Placeholder 1"/>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37</a:t>
            </a:fld>
            <a:endParaRPr lang="en-US" altLang="zh-CN" dirty="0"/>
          </a:p>
        </p:txBody>
      </p:sp>
      <p:grpSp>
        <p:nvGrpSpPr>
          <p:cNvPr id="92184" name="Group 24"/>
          <p:cNvGrpSpPr>
            <a:grpSpLocks/>
          </p:cNvGrpSpPr>
          <p:nvPr/>
        </p:nvGrpSpPr>
        <p:grpSpPr bwMode="auto">
          <a:xfrm>
            <a:off x="963387" y="2058734"/>
            <a:ext cx="5599109" cy="4250586"/>
            <a:chOff x="559" y="1234"/>
            <a:chExt cx="4226" cy="2510"/>
          </a:xfrm>
        </p:grpSpPr>
        <p:sp>
          <p:nvSpPr>
            <p:cNvPr id="92164" name="Freeform 4"/>
            <p:cNvSpPr>
              <a:spLocks noEditPoints="1"/>
            </p:cNvSpPr>
            <p:nvPr/>
          </p:nvSpPr>
          <p:spPr bwMode="gray">
            <a:xfrm rot="-1358056">
              <a:off x="877" y="1765"/>
              <a:ext cx="3839" cy="1527"/>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zh-CN" altLang="en-US"/>
            </a:p>
          </p:txBody>
        </p:sp>
        <p:sp>
          <p:nvSpPr>
            <p:cNvPr id="92165" name="Oval 5"/>
            <p:cNvSpPr>
              <a:spLocks noChangeArrowheads="1"/>
            </p:cNvSpPr>
            <p:nvPr/>
          </p:nvSpPr>
          <p:spPr bwMode="gray">
            <a:xfrm>
              <a:off x="2407" y="1296"/>
              <a:ext cx="720" cy="694"/>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6" name="Oval 6"/>
            <p:cNvSpPr>
              <a:spLocks noChangeArrowheads="1"/>
            </p:cNvSpPr>
            <p:nvPr/>
          </p:nvSpPr>
          <p:spPr bwMode="gray">
            <a:xfrm>
              <a:off x="999" y="2126"/>
              <a:ext cx="719" cy="694"/>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7" name="Oval 7"/>
            <p:cNvSpPr>
              <a:spLocks noChangeArrowheads="1"/>
            </p:cNvSpPr>
            <p:nvPr/>
          </p:nvSpPr>
          <p:spPr bwMode="gray">
            <a:xfrm>
              <a:off x="1493" y="3050"/>
              <a:ext cx="719" cy="69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8" name="Oval 8"/>
            <p:cNvSpPr>
              <a:spLocks noChangeArrowheads="1"/>
            </p:cNvSpPr>
            <p:nvPr/>
          </p:nvSpPr>
          <p:spPr bwMode="gray">
            <a:xfrm>
              <a:off x="3048" y="2707"/>
              <a:ext cx="719" cy="694"/>
            </a:xfrm>
            <a:prstGeom prst="ellipse">
              <a:avLst/>
            </a:prstGeom>
            <a:gradFill rotWithShape="1">
              <a:gsLst>
                <a:gs pos="0">
                  <a:schemeClr val="bg2"/>
                </a:gs>
                <a:gs pos="100000">
                  <a:schemeClr val="bg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9" name="Oval 9"/>
            <p:cNvSpPr>
              <a:spLocks noChangeArrowheads="1"/>
            </p:cNvSpPr>
            <p:nvPr/>
          </p:nvSpPr>
          <p:spPr bwMode="gray">
            <a:xfrm>
              <a:off x="4072" y="1420"/>
              <a:ext cx="680" cy="695"/>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70" name="Text Box 10"/>
            <p:cNvSpPr txBox="1">
              <a:spLocks noChangeArrowheads="1"/>
            </p:cNvSpPr>
            <p:nvPr/>
          </p:nvSpPr>
          <p:spPr bwMode="white">
            <a:xfrm>
              <a:off x="934" y="2341"/>
              <a:ext cx="799"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sz="1600" b="1" dirty="0">
                  <a:solidFill>
                    <a:srgbClr val="FFFFFF"/>
                  </a:solidFill>
                </a:rPr>
                <a:t>地图导航</a:t>
              </a:r>
              <a:endParaRPr lang="en-US" altLang="zh-CN" sz="1600" b="1" dirty="0">
                <a:solidFill>
                  <a:srgbClr val="FFFFFF"/>
                </a:solidFill>
              </a:endParaRPr>
            </a:p>
          </p:txBody>
        </p:sp>
        <p:sp>
          <p:nvSpPr>
            <p:cNvPr id="92171" name="Text Box 11"/>
            <p:cNvSpPr txBox="1">
              <a:spLocks noChangeArrowheads="1"/>
            </p:cNvSpPr>
            <p:nvPr/>
          </p:nvSpPr>
          <p:spPr bwMode="white">
            <a:xfrm>
              <a:off x="2446" y="1525"/>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存储云</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2" name="Text Box 12"/>
            <p:cNvSpPr txBox="1">
              <a:spLocks noChangeArrowheads="1"/>
            </p:cNvSpPr>
            <p:nvPr/>
          </p:nvSpPr>
          <p:spPr bwMode="white">
            <a:xfrm>
              <a:off x="4123" y="1628"/>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教育云</a:t>
              </a:r>
              <a:endParaRPr lang="en-US" altLang="zh-CN" b="1" dirty="0">
                <a:solidFill>
                  <a:srgbClr val="FFFFFF"/>
                </a:solidFill>
              </a:endParaRPr>
            </a:p>
          </p:txBody>
        </p:sp>
        <p:sp>
          <p:nvSpPr>
            <p:cNvPr id="92173" name="Text Box 13"/>
            <p:cNvSpPr txBox="1">
              <a:spLocks noChangeArrowheads="1"/>
            </p:cNvSpPr>
            <p:nvPr/>
          </p:nvSpPr>
          <p:spPr bwMode="white">
            <a:xfrm>
              <a:off x="3069" y="2939"/>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医疗云</a:t>
              </a:r>
              <a:endParaRPr lang="en-US" altLang="zh-CN" b="1" dirty="0">
                <a:solidFill>
                  <a:srgbClr val="FFFFFF"/>
                </a:solidFill>
              </a:endParaRPr>
            </a:p>
          </p:txBody>
        </p:sp>
        <p:sp>
          <p:nvSpPr>
            <p:cNvPr id="92174" name="Text Box 14"/>
            <p:cNvSpPr txBox="1">
              <a:spLocks noChangeArrowheads="1"/>
            </p:cNvSpPr>
            <p:nvPr/>
          </p:nvSpPr>
          <p:spPr bwMode="white">
            <a:xfrm>
              <a:off x="1522" y="3298"/>
              <a:ext cx="66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zh-CN" altLang="zh-CN" b="1" dirty="0">
                  <a:solidFill>
                    <a:srgbClr val="FFFFFF"/>
                  </a:solidFill>
                </a:rPr>
                <a:t>金融云</a:t>
              </a:r>
              <a:endParaRPr lang="en-US" altLang="zh-CN" b="1" dirty="0">
                <a:solidFill>
                  <a:srgbClr val="FFFFFF"/>
                </a:solidFill>
              </a:endParaRPr>
            </a:p>
          </p:txBody>
        </p:sp>
        <p:sp>
          <p:nvSpPr>
            <p:cNvPr id="92175" name="Text Box 15"/>
            <p:cNvSpPr txBox="1">
              <a:spLocks noChangeArrowheads="1"/>
            </p:cNvSpPr>
            <p:nvPr/>
          </p:nvSpPr>
          <p:spPr bwMode="auto">
            <a:xfrm>
              <a:off x="2160" y="2304"/>
              <a:ext cx="1452" cy="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r>
                <a:rPr lang="zh-CN" altLang="zh-CN" sz="2400" dirty="0"/>
                <a:t>行业应用</a:t>
              </a:r>
              <a:endParaRPr lang="en-US" altLang="zh-CN" sz="2400" b="1" dirty="0">
                <a:ea typeface="宋体" panose="02010600030101010101" pitchFamily="2" charset="-122"/>
              </a:endParaRPr>
            </a:p>
          </p:txBody>
        </p:sp>
        <p:sp>
          <p:nvSpPr>
            <p:cNvPr id="92176" name="Line 16"/>
            <p:cNvSpPr>
              <a:spLocks noChangeShapeType="1"/>
            </p:cNvSpPr>
            <p:nvPr/>
          </p:nvSpPr>
          <p:spPr bwMode="black">
            <a:xfrm>
              <a:off x="1639" y="1545"/>
              <a:ext cx="1025" cy="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cxnSp>
          <p:nvCxnSpPr>
            <p:cNvPr id="92177" name="AutoShape 17"/>
            <p:cNvCxnSpPr>
              <a:cxnSpLocks noChangeShapeType="1"/>
            </p:cNvCxnSpPr>
            <p:nvPr/>
          </p:nvCxnSpPr>
          <p:spPr bwMode="black">
            <a:xfrm flipH="1">
              <a:off x="559" y="1545"/>
              <a:ext cx="1087"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cxnSp>
        <p:sp>
          <p:nvSpPr>
            <p:cNvPr id="92178" name="Text Box 18"/>
            <p:cNvSpPr txBox="1">
              <a:spLocks noChangeArrowheads="1"/>
            </p:cNvSpPr>
            <p:nvPr/>
          </p:nvSpPr>
          <p:spPr bwMode="auto">
            <a:xfrm>
              <a:off x="638" y="1234"/>
              <a:ext cx="1296"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CN" altLang="zh-CN" sz="2000" dirty="0"/>
                <a:t>云计算</a:t>
              </a:r>
              <a:endParaRPr lang="en-US" altLang="zh-CN" sz="2000" dirty="0"/>
            </a:p>
          </p:txBody>
        </p:sp>
      </p:grpSp>
      <p:sp>
        <p:nvSpPr>
          <p:cNvPr id="21" name="文本框 20">
            <a:extLst>
              <a:ext uri="{FF2B5EF4-FFF2-40B4-BE49-F238E27FC236}">
                <a16:creationId xmlns:a16="http://schemas.microsoft.com/office/drawing/2014/main" id="{43A22701-71B6-4045-B481-8F06D972A362}"/>
              </a:ext>
            </a:extLst>
          </p:cNvPr>
          <p:cNvSpPr txBox="1"/>
          <p:nvPr/>
        </p:nvSpPr>
        <p:spPr>
          <a:xfrm>
            <a:off x="1240472" y="1192356"/>
            <a:ext cx="5760640" cy="461665"/>
          </a:xfrm>
          <a:prstGeom prst="rect">
            <a:avLst/>
          </a:prstGeom>
          <a:noFill/>
        </p:spPr>
        <p:txBody>
          <a:bodyPr wrap="square" rtlCol="0">
            <a:spAutoFit/>
          </a:bodyPr>
          <a:lstStyle/>
          <a:p>
            <a:r>
              <a:rPr lang="zh-CN" altLang="zh-CN" sz="2400" dirty="0"/>
              <a:t>目前，云计算的典型行业应用</a:t>
            </a:r>
            <a:r>
              <a:rPr lang="zh-CN" altLang="en-US" sz="2400" dirty="0"/>
              <a:t>有：</a:t>
            </a:r>
            <a:endParaRPr lang="zh-CN" altLang="zh-CN" sz="2400" dirty="0"/>
          </a:p>
        </p:txBody>
      </p:sp>
      <p:pic>
        <p:nvPicPr>
          <p:cNvPr id="6" name="图片 5">
            <a:extLst>
              <a:ext uri="{FF2B5EF4-FFF2-40B4-BE49-F238E27FC236}">
                <a16:creationId xmlns:a16="http://schemas.microsoft.com/office/drawing/2014/main" id="{7304A722-E0B1-481F-B69F-921C6E7AF00B}"/>
              </a:ext>
            </a:extLst>
          </p:cNvPr>
          <p:cNvPicPr>
            <a:picLocks noChangeAspect="1"/>
          </p:cNvPicPr>
          <p:nvPr/>
        </p:nvPicPr>
        <p:blipFill rotWithShape="1">
          <a:blip r:embed="rId2">
            <a:extLst>
              <a:ext uri="{28A0092B-C50C-407E-A947-70E740481C1C}">
                <a14:useLocalDpi xmlns:a14="http://schemas.microsoft.com/office/drawing/2010/main" val="0"/>
              </a:ext>
            </a:extLst>
          </a:blip>
          <a:srcRect t="13876" b="15945"/>
          <a:stretch/>
        </p:blipFill>
        <p:spPr>
          <a:xfrm>
            <a:off x="7392144" y="1953304"/>
            <a:ext cx="1000093" cy="701857"/>
          </a:xfrm>
          <a:prstGeom prst="rect">
            <a:avLst/>
          </a:prstGeom>
        </p:spPr>
      </p:pic>
      <p:pic>
        <p:nvPicPr>
          <p:cNvPr id="8" name="图片 7">
            <a:extLst>
              <a:ext uri="{FF2B5EF4-FFF2-40B4-BE49-F238E27FC236}">
                <a16:creationId xmlns:a16="http://schemas.microsoft.com/office/drawing/2014/main" id="{1F3E1275-775C-4746-9B03-EC85B311B411}"/>
              </a:ext>
            </a:extLst>
          </p:cNvPr>
          <p:cNvPicPr>
            <a:picLocks noChangeAspect="1"/>
          </p:cNvPicPr>
          <p:nvPr/>
        </p:nvPicPr>
        <p:blipFill rotWithShape="1">
          <a:blip r:embed="rId3">
            <a:extLst>
              <a:ext uri="{28A0092B-C50C-407E-A947-70E740481C1C}">
                <a14:useLocalDpi xmlns:a14="http://schemas.microsoft.com/office/drawing/2010/main" val="0"/>
              </a:ext>
            </a:extLst>
          </a:blip>
          <a:srcRect l="19726" t="18998" r="19033" b="26704"/>
          <a:stretch/>
        </p:blipFill>
        <p:spPr>
          <a:xfrm>
            <a:off x="9005118" y="1953723"/>
            <a:ext cx="1420438" cy="709586"/>
          </a:xfrm>
          <a:prstGeom prst="rect">
            <a:avLst/>
          </a:prstGeom>
        </p:spPr>
      </p:pic>
      <p:pic>
        <p:nvPicPr>
          <p:cNvPr id="10" name="图片 9">
            <a:extLst>
              <a:ext uri="{FF2B5EF4-FFF2-40B4-BE49-F238E27FC236}">
                <a16:creationId xmlns:a16="http://schemas.microsoft.com/office/drawing/2014/main" id="{7175BCF2-FB2E-4F3C-B02A-B0B7E718CC82}"/>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13283" y="2919554"/>
            <a:ext cx="1717284" cy="1054412"/>
          </a:xfrm>
          <a:prstGeom prst="rect">
            <a:avLst/>
          </a:prstGeom>
        </p:spPr>
      </p:pic>
      <p:pic>
        <p:nvPicPr>
          <p:cNvPr id="12" name="图片 11">
            <a:extLst>
              <a:ext uri="{FF2B5EF4-FFF2-40B4-BE49-F238E27FC236}">
                <a16:creationId xmlns:a16="http://schemas.microsoft.com/office/drawing/2014/main" id="{7E132DD7-DAA1-4275-83FD-B4544122BA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3452" y="3139257"/>
            <a:ext cx="1202946" cy="590631"/>
          </a:xfrm>
          <a:prstGeom prst="rect">
            <a:avLst/>
          </a:prstGeom>
        </p:spPr>
      </p:pic>
      <p:pic>
        <p:nvPicPr>
          <p:cNvPr id="14" name="图片 13">
            <a:extLst>
              <a:ext uri="{FF2B5EF4-FFF2-40B4-BE49-F238E27FC236}">
                <a16:creationId xmlns:a16="http://schemas.microsoft.com/office/drawing/2014/main" id="{997F2465-053C-4DDF-B283-BD4D81AD13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9234" y="4367172"/>
            <a:ext cx="1191381" cy="492263"/>
          </a:xfrm>
          <a:prstGeom prst="rect">
            <a:avLst/>
          </a:prstGeom>
        </p:spPr>
      </p:pic>
      <p:pic>
        <p:nvPicPr>
          <p:cNvPr id="16" name="图片 15">
            <a:extLst>
              <a:ext uri="{FF2B5EF4-FFF2-40B4-BE49-F238E27FC236}">
                <a16:creationId xmlns:a16="http://schemas.microsoft.com/office/drawing/2014/main" id="{81D997F0-9822-40EF-B1BF-C1A84CD3A0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26900" y="4453327"/>
            <a:ext cx="1458124" cy="492263"/>
          </a:xfrm>
          <a:prstGeom prst="rect">
            <a:avLst/>
          </a:prstGeom>
        </p:spPr>
      </p:pic>
      <p:pic>
        <p:nvPicPr>
          <p:cNvPr id="18" name="图片 17">
            <a:extLst>
              <a:ext uri="{FF2B5EF4-FFF2-40B4-BE49-F238E27FC236}">
                <a16:creationId xmlns:a16="http://schemas.microsoft.com/office/drawing/2014/main" id="{5AABC458-A28A-4E49-94B6-AC1865285F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3452" y="5357083"/>
            <a:ext cx="1280388" cy="512619"/>
          </a:xfrm>
          <a:prstGeom prst="rect">
            <a:avLst/>
          </a:prstGeom>
        </p:spPr>
      </p:pic>
      <p:pic>
        <p:nvPicPr>
          <p:cNvPr id="22" name="图片 21">
            <a:extLst>
              <a:ext uri="{FF2B5EF4-FFF2-40B4-BE49-F238E27FC236}">
                <a16:creationId xmlns:a16="http://schemas.microsoft.com/office/drawing/2014/main" id="{6883A1BE-F86C-4083-9C21-896A880753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26875" y="5280368"/>
            <a:ext cx="1444080" cy="596904"/>
          </a:xfrm>
          <a:prstGeom prst="rect">
            <a:avLst/>
          </a:prstGeom>
        </p:spPr>
      </p:pic>
    </p:spTree>
    <p:extLst>
      <p:ext uri="{BB962C8B-B14F-4D97-AF65-F5344CB8AC3E}">
        <p14:creationId xmlns:p14="http://schemas.microsoft.com/office/powerpoint/2010/main" val="3190444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zh-CN" altLang="zh-CN" dirty="0"/>
              <a:t>大数据</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id="{2361CB95-9734-4E9F-B3D6-41FC4F580CEA}"/>
              </a:ext>
            </a:extLst>
          </p:cNvPr>
          <p:cNvSpPr txBox="1"/>
          <p:nvPr/>
        </p:nvSpPr>
        <p:spPr>
          <a:xfrm>
            <a:off x="1168400" y="1139338"/>
            <a:ext cx="6470697" cy="2505686"/>
          </a:xfrm>
          <a:prstGeom prst="rect">
            <a:avLst/>
          </a:prstGeom>
          <a:noFill/>
        </p:spPr>
        <p:txBody>
          <a:bodyPr wrap="square" rtlCol="0">
            <a:spAutoFit/>
          </a:bodyPr>
          <a:lstStyle/>
          <a:p>
            <a:pPr marL="342900" indent="-342900">
              <a:lnSpc>
                <a:spcPts val="3600"/>
              </a:lnSpc>
              <a:spcBef>
                <a:spcPts val="0"/>
              </a:spcBef>
              <a:spcAft>
                <a:spcPts val="1200"/>
              </a:spcAft>
              <a:buClr>
                <a:schemeClr val="hlink"/>
              </a:buClr>
              <a:buFont typeface="Wingdings" panose="05000000000000000000" pitchFamily="2" charset="2"/>
              <a:buChar char="v"/>
            </a:pPr>
            <a:r>
              <a:rPr lang="zh-CN" altLang="zh-CN" sz="3200" b="1" dirty="0">
                <a:solidFill>
                  <a:schemeClr val="tx1">
                    <a:lumMod val="60000"/>
                    <a:lumOff val="40000"/>
                  </a:schemeClr>
                </a:solidFill>
                <a:latin typeface="+mn-lt"/>
              </a:rPr>
              <a:t>大数据</a:t>
            </a:r>
            <a:r>
              <a:rPr lang="zh-CN" altLang="zh-CN" sz="2800" dirty="0"/>
              <a:t>（</a:t>
            </a:r>
            <a:r>
              <a:rPr lang="en-US" altLang="zh-CN" sz="2800" dirty="0"/>
              <a:t>big data</a:t>
            </a:r>
            <a:r>
              <a:rPr lang="zh-CN" altLang="zh-CN" sz="2800" dirty="0"/>
              <a:t>）</a:t>
            </a:r>
            <a:endParaRPr lang="en-US" altLang="zh-CN" sz="2800" dirty="0"/>
          </a:p>
          <a:p>
            <a:pPr>
              <a:lnSpc>
                <a:spcPts val="3600"/>
              </a:lnSpc>
              <a:spcBef>
                <a:spcPts val="0"/>
              </a:spcBef>
              <a:buClr>
                <a:schemeClr val="hlink"/>
              </a:buClr>
            </a:pPr>
            <a:r>
              <a:rPr lang="zh-CN" altLang="zh-CN" sz="2200" dirty="0"/>
              <a:t>指无法在一定时间范围内用常规软件工具进行捕捉、管理和处理的数据集合，是需要新处理模式才能具有更强的决策力、洞察发现力和流程优化能力的海量、高增长率和多样化的信息资产。</a:t>
            </a:r>
            <a:endParaRPr lang="zh-CN" altLang="en-US" sz="2200" dirty="0"/>
          </a:p>
        </p:txBody>
      </p:sp>
      <p:pic>
        <p:nvPicPr>
          <p:cNvPr id="7" name="图片 6">
            <a:extLst>
              <a:ext uri="{FF2B5EF4-FFF2-40B4-BE49-F238E27FC236}">
                <a16:creationId xmlns:a16="http://schemas.microsoft.com/office/drawing/2014/main" id="{461DC948-9D15-4986-AA4A-43CCABB4389E}"/>
              </a:ext>
            </a:extLst>
          </p:cNvPr>
          <p:cNvPicPr>
            <a:picLocks noChangeAspect="1"/>
          </p:cNvPicPr>
          <p:nvPr/>
        </p:nvPicPr>
        <p:blipFill>
          <a:blip r:embed="rId2" cstate="print">
            <a:clrChange>
              <a:clrFrom>
                <a:srgbClr val="648FA0"/>
              </a:clrFrom>
              <a:clrTo>
                <a:srgbClr val="648FA0">
                  <a:alpha val="0"/>
                </a:srgbClr>
              </a:clrTo>
            </a:clrChange>
            <a:extLst>
              <a:ext uri="{28A0092B-C50C-407E-A947-70E740481C1C}">
                <a14:useLocalDpi xmlns:a14="http://schemas.microsoft.com/office/drawing/2010/main" val="0"/>
              </a:ext>
            </a:extLst>
          </a:blip>
          <a:stretch>
            <a:fillRect/>
          </a:stretch>
        </p:blipFill>
        <p:spPr>
          <a:xfrm>
            <a:off x="4325081" y="3692298"/>
            <a:ext cx="3744416" cy="2808312"/>
          </a:xfrm>
          <a:prstGeom prst="rect">
            <a:avLst/>
          </a:prstGeom>
        </p:spPr>
      </p:pic>
      <p:sp>
        <p:nvSpPr>
          <p:cNvPr id="11" name="矩形 10">
            <a:extLst>
              <a:ext uri="{FF2B5EF4-FFF2-40B4-BE49-F238E27FC236}">
                <a16:creationId xmlns:a16="http://schemas.microsoft.com/office/drawing/2014/main" id="{C2CD7476-E2B4-40D5-B82F-78BCDF6E056D}"/>
              </a:ext>
            </a:extLst>
          </p:cNvPr>
          <p:cNvSpPr/>
          <p:nvPr/>
        </p:nvSpPr>
        <p:spPr>
          <a:xfrm rot="1529632">
            <a:off x="8415755" y="4341660"/>
            <a:ext cx="3508584" cy="120032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bodyPr>
          <a:lstStyle/>
          <a:p>
            <a:pPr algn="ctr"/>
            <a:r>
              <a:rPr lang="zh-CN" altLang="zh-CN" sz="3600" b="1" dirty="0">
                <a:ln w="12700">
                  <a:solidFill>
                    <a:schemeClr val="accent5"/>
                  </a:solidFill>
                  <a:prstDash val="solid"/>
                </a:ln>
                <a:pattFill prst="ltDnDiag">
                  <a:fgClr>
                    <a:schemeClr val="accent5">
                      <a:lumMod val="60000"/>
                      <a:lumOff val="40000"/>
                    </a:schemeClr>
                  </a:fgClr>
                  <a:bgClr>
                    <a:schemeClr val="bg1"/>
                  </a:bgClr>
                </a:pattFill>
              </a:rPr>
              <a:t>大数据</a:t>
            </a:r>
            <a:endParaRPr lang="en-US" altLang="zh-CN" sz="3600" b="1" dirty="0">
              <a:ln w="12700">
                <a:solidFill>
                  <a:schemeClr val="accent5"/>
                </a:solidFill>
                <a:prstDash val="solid"/>
              </a:ln>
              <a:pattFill prst="ltDnDiag">
                <a:fgClr>
                  <a:schemeClr val="accent5">
                    <a:lumMod val="60000"/>
                    <a:lumOff val="40000"/>
                  </a:schemeClr>
                </a:fgClr>
                <a:bgClr>
                  <a:schemeClr val="bg1"/>
                </a:bgClr>
              </a:pattFill>
            </a:endParaRPr>
          </a:p>
          <a:p>
            <a:pPr algn="ctr"/>
            <a:r>
              <a:rPr lang="zh-CN" altLang="en-US" sz="3600" b="1" dirty="0">
                <a:ln w="12700">
                  <a:solidFill>
                    <a:schemeClr val="accent5"/>
                  </a:solidFill>
                  <a:prstDash val="solid"/>
                </a:ln>
                <a:pattFill prst="ltDnDiag">
                  <a:fgClr>
                    <a:schemeClr val="accent5">
                      <a:lumMod val="60000"/>
                      <a:lumOff val="40000"/>
                    </a:schemeClr>
                  </a:fgClr>
                  <a:bgClr>
                    <a:schemeClr val="bg1"/>
                  </a:bgClr>
                </a:pattFill>
              </a:rPr>
              <a:t>是未来</a:t>
            </a:r>
            <a:r>
              <a:rPr lang="zh-CN" altLang="zh-CN" sz="3600" b="1" dirty="0">
                <a:ln w="12700">
                  <a:solidFill>
                    <a:schemeClr val="accent5"/>
                  </a:solidFill>
                  <a:prstDash val="solid"/>
                </a:ln>
                <a:pattFill prst="ltDnDiag">
                  <a:fgClr>
                    <a:schemeClr val="accent5">
                      <a:lumMod val="60000"/>
                      <a:lumOff val="40000"/>
                    </a:schemeClr>
                  </a:fgClr>
                  <a:bgClr>
                    <a:schemeClr val="bg1"/>
                  </a:bgClr>
                </a:pattFill>
              </a:rPr>
              <a:t>的石油</a:t>
            </a:r>
            <a:endParaRPr lang="zh-CN" altLang="en-US" sz="36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38" name="矩形 37">
            <a:extLst>
              <a:ext uri="{FF2B5EF4-FFF2-40B4-BE49-F238E27FC236}">
                <a16:creationId xmlns:a16="http://schemas.microsoft.com/office/drawing/2014/main" id="{DC1110F3-E444-499A-877C-75FCC117CB84}"/>
              </a:ext>
            </a:extLst>
          </p:cNvPr>
          <p:cNvSpPr/>
          <p:nvPr/>
        </p:nvSpPr>
        <p:spPr>
          <a:xfrm rot="1529632">
            <a:off x="519666" y="4773289"/>
            <a:ext cx="3508584" cy="64633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bodyPr>
          <a:lstStyle/>
          <a:p>
            <a:pPr algn="ctr"/>
            <a:r>
              <a:rPr lang="zh-CN" altLang="zh-CN" sz="3600" b="1" dirty="0">
                <a:ln w="12700">
                  <a:solidFill>
                    <a:schemeClr val="accent5"/>
                  </a:solidFill>
                  <a:prstDash val="solid"/>
                </a:ln>
                <a:pattFill prst="ltDnDiag">
                  <a:fgClr>
                    <a:schemeClr val="accent5">
                      <a:lumMod val="60000"/>
                      <a:lumOff val="40000"/>
                    </a:schemeClr>
                  </a:fgClr>
                  <a:bgClr>
                    <a:schemeClr val="bg1"/>
                  </a:bgClr>
                </a:pattFill>
              </a:rPr>
              <a:t>巨量</a:t>
            </a:r>
            <a:r>
              <a:rPr lang="zh-CN" altLang="en-US" sz="3600" b="1" dirty="0">
                <a:ln w="12700">
                  <a:solidFill>
                    <a:schemeClr val="accent5"/>
                  </a:solidFill>
                  <a:prstDash val="solid"/>
                </a:ln>
                <a:pattFill prst="ltDnDiag">
                  <a:fgClr>
                    <a:schemeClr val="accent5">
                      <a:lumMod val="60000"/>
                      <a:lumOff val="40000"/>
                    </a:schemeClr>
                  </a:fgClr>
                  <a:bgClr>
                    <a:schemeClr val="bg1"/>
                  </a:bgClr>
                </a:pattFill>
              </a:rPr>
              <a:t>‘</a:t>
            </a:r>
            <a:r>
              <a:rPr lang="zh-CN" altLang="zh-CN" sz="3600" b="1" dirty="0">
                <a:ln w="12700">
                  <a:solidFill>
                    <a:schemeClr val="accent5"/>
                  </a:solidFill>
                  <a:prstDash val="solid"/>
                </a:ln>
                <a:pattFill prst="ltDnDiag">
                  <a:fgClr>
                    <a:schemeClr val="accent5">
                      <a:lumMod val="60000"/>
                      <a:lumOff val="40000"/>
                    </a:schemeClr>
                  </a:fgClr>
                  <a:bgClr>
                    <a:schemeClr val="bg1"/>
                  </a:bgClr>
                </a:pattFill>
              </a:rPr>
              <a:t>数据集合</a:t>
            </a:r>
            <a:endParaRPr lang="zh-CN" altLang="en-US" sz="36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41" name="Slide Number Placeholder 1">
            <a:extLst>
              <a:ext uri="{FF2B5EF4-FFF2-40B4-BE49-F238E27FC236}">
                <a16:creationId xmlns:a16="http://schemas.microsoft.com/office/drawing/2014/main" id="{EE405779-78E6-4110-9C9A-840D14FCC886}"/>
              </a:ext>
            </a:extLst>
          </p:cNvPr>
          <p:cNvSpPr>
            <a:spLocks noGrp="1"/>
          </p:cNvSpPr>
          <p:nvPr>
            <p:ph type="sldNum" sz="quarter" idx="4"/>
          </p:nvPr>
        </p:nvSpPr>
        <p:spPr>
          <a:xfrm>
            <a:off x="9227864" y="6381328"/>
            <a:ext cx="2844800" cy="320675"/>
          </a:xfrm>
        </p:spPr>
        <p:txBody>
          <a:bodyPr/>
          <a:lstStyle/>
          <a:p>
            <a:fld id="{DA4B5A7A-C1F9-424D-947B-90EDE0F0E62C}" type="slidenum">
              <a:rPr lang="en-US" altLang="zh-CN" smtClean="0"/>
              <a:pPr/>
              <a:t>38</a:t>
            </a:fld>
            <a:endParaRPr lang="en-US" altLang="zh-CN" dirty="0"/>
          </a:p>
        </p:txBody>
      </p:sp>
      <p:pic>
        <p:nvPicPr>
          <p:cNvPr id="5" name="图片 4">
            <a:extLst>
              <a:ext uri="{FF2B5EF4-FFF2-40B4-BE49-F238E27FC236}">
                <a16:creationId xmlns:a16="http://schemas.microsoft.com/office/drawing/2014/main" id="{6C38CE0A-1521-4D7F-BB60-8CFCCD2702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2184" y="1249192"/>
            <a:ext cx="3090761" cy="2293924"/>
          </a:xfrm>
          <a:prstGeom prst="rect">
            <a:avLst/>
          </a:prstGeom>
        </p:spPr>
      </p:pic>
    </p:spTree>
    <p:extLst>
      <p:ext uri="{BB962C8B-B14F-4D97-AF65-F5344CB8AC3E}">
        <p14:creationId xmlns:p14="http://schemas.microsoft.com/office/powerpoint/2010/main" val="3187286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zh-CN" altLang="zh-CN" dirty="0"/>
              <a:t>大数据的特征</a:t>
            </a:r>
            <a:endParaRPr lang="en-US" altLang="zh-CN" dirty="0">
              <a:ea typeface="宋体" panose="02010600030101010101" pitchFamily="2" charset="-122"/>
            </a:endParaRPr>
          </a:p>
        </p:txBody>
      </p:sp>
      <p:sp>
        <p:nvSpPr>
          <p:cNvPr id="2" name="Slide Number Placeholder 1"/>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39</a:t>
            </a:fld>
            <a:endParaRPr lang="en-US" altLang="zh-CN" dirty="0"/>
          </a:p>
        </p:txBody>
      </p:sp>
      <p:grpSp>
        <p:nvGrpSpPr>
          <p:cNvPr id="92184" name="Group 24"/>
          <p:cNvGrpSpPr>
            <a:grpSpLocks/>
          </p:cNvGrpSpPr>
          <p:nvPr/>
        </p:nvGrpSpPr>
        <p:grpSpPr bwMode="auto">
          <a:xfrm>
            <a:off x="983432" y="1937589"/>
            <a:ext cx="6552729" cy="3867675"/>
            <a:chOff x="559" y="1245"/>
            <a:chExt cx="4193" cy="2499"/>
          </a:xfrm>
        </p:grpSpPr>
        <p:sp>
          <p:nvSpPr>
            <p:cNvPr id="92164" name="Freeform 4"/>
            <p:cNvSpPr>
              <a:spLocks noEditPoints="1"/>
            </p:cNvSpPr>
            <p:nvPr/>
          </p:nvSpPr>
          <p:spPr bwMode="gray">
            <a:xfrm rot="-1358056">
              <a:off x="877" y="1765"/>
              <a:ext cx="3839" cy="1527"/>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zh-CN" altLang="en-US"/>
            </a:p>
          </p:txBody>
        </p:sp>
        <p:sp>
          <p:nvSpPr>
            <p:cNvPr id="92165" name="Oval 5"/>
            <p:cNvSpPr>
              <a:spLocks noChangeArrowheads="1"/>
            </p:cNvSpPr>
            <p:nvPr/>
          </p:nvSpPr>
          <p:spPr bwMode="gray">
            <a:xfrm>
              <a:off x="2407" y="1296"/>
              <a:ext cx="720" cy="694"/>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6" name="Oval 6"/>
            <p:cNvSpPr>
              <a:spLocks noChangeArrowheads="1"/>
            </p:cNvSpPr>
            <p:nvPr/>
          </p:nvSpPr>
          <p:spPr bwMode="gray">
            <a:xfrm>
              <a:off x="1156" y="1968"/>
              <a:ext cx="719" cy="694"/>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7" name="Oval 7"/>
            <p:cNvSpPr>
              <a:spLocks noChangeArrowheads="1"/>
            </p:cNvSpPr>
            <p:nvPr/>
          </p:nvSpPr>
          <p:spPr bwMode="gray">
            <a:xfrm>
              <a:off x="1493" y="3050"/>
              <a:ext cx="719" cy="69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8" name="Oval 8"/>
            <p:cNvSpPr>
              <a:spLocks noChangeArrowheads="1"/>
            </p:cNvSpPr>
            <p:nvPr/>
          </p:nvSpPr>
          <p:spPr bwMode="gray">
            <a:xfrm>
              <a:off x="3048" y="2707"/>
              <a:ext cx="719" cy="694"/>
            </a:xfrm>
            <a:prstGeom prst="ellipse">
              <a:avLst/>
            </a:prstGeom>
            <a:gradFill rotWithShape="1">
              <a:gsLst>
                <a:gs pos="0">
                  <a:schemeClr val="bg2"/>
                </a:gs>
                <a:gs pos="100000">
                  <a:schemeClr val="bg2">
                    <a:gamma/>
                    <a:shade val="35686"/>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69" name="Oval 9"/>
            <p:cNvSpPr>
              <a:spLocks noChangeArrowheads="1"/>
            </p:cNvSpPr>
            <p:nvPr/>
          </p:nvSpPr>
          <p:spPr bwMode="gray">
            <a:xfrm>
              <a:off x="4072" y="1420"/>
              <a:ext cx="680" cy="695"/>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a:endParaRPr lang="zh-CN" altLang="zh-CN"/>
            </a:p>
          </p:txBody>
        </p:sp>
        <p:sp>
          <p:nvSpPr>
            <p:cNvPr id="92170" name="Text Box 10"/>
            <p:cNvSpPr txBox="1">
              <a:spLocks noChangeArrowheads="1"/>
            </p:cNvSpPr>
            <p:nvPr/>
          </p:nvSpPr>
          <p:spPr bwMode="white">
            <a:xfrm>
              <a:off x="1143" y="2090"/>
              <a:ext cx="633"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Veracity</a:t>
              </a:r>
            </a:p>
            <a:p>
              <a:pPr eaLnBrk="0" hangingPunct="0"/>
              <a:r>
                <a:rPr lang="en-US" altLang="zh-CN" dirty="0">
                  <a:solidFill>
                    <a:srgbClr val="FFFFFF"/>
                  </a:solidFill>
                </a:rPr>
                <a:t>  </a:t>
              </a:r>
              <a:r>
                <a:rPr lang="zh-CN" altLang="zh-CN" dirty="0">
                  <a:solidFill>
                    <a:srgbClr val="FFFFFF"/>
                  </a:solidFill>
                </a:rPr>
                <a:t>真实性</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1" name="Text Box 11"/>
            <p:cNvSpPr txBox="1">
              <a:spLocks noChangeArrowheads="1"/>
            </p:cNvSpPr>
            <p:nvPr/>
          </p:nvSpPr>
          <p:spPr bwMode="white">
            <a:xfrm>
              <a:off x="2447" y="1439"/>
              <a:ext cx="627"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Velocity</a:t>
              </a:r>
            </a:p>
            <a:p>
              <a:pPr eaLnBrk="0" hangingPunct="0"/>
              <a:r>
                <a:rPr lang="zh-CN" altLang="zh-CN" dirty="0">
                  <a:solidFill>
                    <a:srgbClr val="FFFFFF"/>
                  </a:solidFill>
                </a:rPr>
                <a:t>高速</a:t>
              </a:r>
              <a:r>
                <a:rPr lang="zh-CN" altLang="en-US" dirty="0">
                  <a:solidFill>
                    <a:srgbClr val="FFFFFF"/>
                  </a:solidFill>
                </a:rPr>
                <a:t>化</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2" name="Text Box 12"/>
            <p:cNvSpPr txBox="1">
              <a:spLocks noChangeArrowheads="1"/>
            </p:cNvSpPr>
            <p:nvPr/>
          </p:nvSpPr>
          <p:spPr bwMode="white">
            <a:xfrm>
              <a:off x="4080" y="1561"/>
              <a:ext cx="627"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Volume</a:t>
              </a:r>
            </a:p>
            <a:p>
              <a:pPr eaLnBrk="0" hangingPunct="0"/>
              <a:r>
                <a:rPr lang="en-US" altLang="zh-CN" dirty="0">
                  <a:solidFill>
                    <a:srgbClr val="FFFFFF"/>
                  </a:solidFill>
                </a:rPr>
                <a:t> </a:t>
              </a:r>
              <a:r>
                <a:rPr lang="zh-CN" altLang="zh-CN" dirty="0">
                  <a:solidFill>
                    <a:srgbClr val="FFFFFF"/>
                  </a:solidFill>
                </a:rPr>
                <a:t>大</a:t>
              </a:r>
              <a:r>
                <a:rPr lang="zh-CN" altLang="en-US" dirty="0">
                  <a:solidFill>
                    <a:srgbClr val="FFFFFF"/>
                  </a:solidFill>
                </a:rPr>
                <a:t>体</a:t>
              </a:r>
              <a:r>
                <a:rPr lang="zh-CN" altLang="zh-CN" dirty="0">
                  <a:solidFill>
                    <a:srgbClr val="FFFFFF"/>
                  </a:solidFill>
                </a:rPr>
                <a:t>量</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3" name="Text Box 13"/>
            <p:cNvSpPr txBox="1">
              <a:spLocks noChangeArrowheads="1"/>
            </p:cNvSpPr>
            <p:nvPr/>
          </p:nvSpPr>
          <p:spPr bwMode="white">
            <a:xfrm>
              <a:off x="3128" y="2846"/>
              <a:ext cx="558"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none">
              <a:spAutoFit/>
            </a:bodyPr>
            <a:lstStyle/>
            <a:p>
              <a:pPr eaLnBrk="0" hangingPunct="0"/>
              <a:r>
                <a:rPr lang="en-US" altLang="zh-CN" dirty="0">
                  <a:solidFill>
                    <a:srgbClr val="FFFFFF"/>
                  </a:solidFill>
                </a:rPr>
                <a:t>Variety</a:t>
              </a:r>
            </a:p>
            <a:p>
              <a:pPr eaLnBrk="0" hangingPunct="0"/>
              <a:r>
                <a:rPr lang="zh-CN" altLang="zh-CN" dirty="0">
                  <a:solidFill>
                    <a:srgbClr val="FFFFFF"/>
                  </a:solidFill>
                </a:rPr>
                <a:t>多样</a:t>
              </a:r>
              <a:r>
                <a:rPr lang="zh-CN" altLang="en-US" dirty="0">
                  <a:solidFill>
                    <a:srgbClr val="FFFFFF"/>
                  </a:solidFill>
                </a:rPr>
                <a:t>化</a:t>
              </a:r>
              <a:endParaRPr lang="en-US" altLang="zh-CN" b="1" dirty="0">
                <a:solidFill>
                  <a:srgbClr val="FFFFFF"/>
                </a:solidFill>
                <a:latin typeface="Verdana" panose="020B0604030504040204" pitchFamily="34" charset="0"/>
                <a:ea typeface="宋体" panose="02010600030101010101" pitchFamily="2" charset="-122"/>
              </a:endParaRPr>
            </a:p>
          </p:txBody>
        </p:sp>
        <p:sp>
          <p:nvSpPr>
            <p:cNvPr id="92174" name="Text Box 14"/>
            <p:cNvSpPr txBox="1">
              <a:spLocks noChangeArrowheads="1"/>
            </p:cNvSpPr>
            <p:nvPr/>
          </p:nvSpPr>
          <p:spPr bwMode="white">
            <a:xfrm>
              <a:off x="1598" y="3129"/>
              <a:ext cx="719"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chemeClr val="bg2"/>
                    </a:outerShdw>
                  </a:effectLst>
                </a14:hiddenEffects>
              </a:ext>
            </a:extLst>
          </p:spPr>
          <p:txBody>
            <a:bodyPr wrap="square">
              <a:spAutoFit/>
            </a:bodyPr>
            <a:lstStyle/>
            <a:p>
              <a:pPr eaLnBrk="0" hangingPunct="0"/>
              <a:r>
                <a:rPr lang="en-US" altLang="zh-CN" dirty="0">
                  <a:solidFill>
                    <a:srgbClr val="FFFFFF"/>
                  </a:solidFill>
                </a:rPr>
                <a:t>Value</a:t>
              </a:r>
            </a:p>
            <a:p>
              <a:pPr eaLnBrk="0" hangingPunct="0"/>
              <a:r>
                <a:rPr lang="en-US" altLang="zh-CN" sz="1600" dirty="0">
                  <a:solidFill>
                    <a:srgbClr val="FFFFFF"/>
                  </a:solidFill>
                </a:rPr>
                <a:t>  </a:t>
              </a:r>
              <a:r>
                <a:rPr lang="zh-CN" altLang="zh-CN" sz="1600" dirty="0">
                  <a:solidFill>
                    <a:srgbClr val="FFFFFF"/>
                  </a:solidFill>
                </a:rPr>
                <a:t>价值</a:t>
              </a:r>
              <a:endParaRPr lang="en-US" altLang="zh-CN" sz="1600" dirty="0">
                <a:solidFill>
                  <a:srgbClr val="FFFFFF"/>
                </a:solidFill>
              </a:endParaRPr>
            </a:p>
            <a:p>
              <a:pPr eaLnBrk="0" hangingPunct="0"/>
              <a:r>
                <a:rPr lang="zh-CN" altLang="zh-CN" sz="1600" dirty="0">
                  <a:solidFill>
                    <a:srgbClr val="FFFFFF"/>
                  </a:solidFill>
                </a:rPr>
                <a:t>密度低</a:t>
              </a:r>
              <a:endParaRPr lang="en-US" altLang="zh-CN" sz="1600" b="1" dirty="0">
                <a:solidFill>
                  <a:srgbClr val="FFFFFF"/>
                </a:solidFill>
                <a:latin typeface="Verdana" panose="020B0604030504040204" pitchFamily="34" charset="0"/>
                <a:ea typeface="宋体" panose="02010600030101010101" pitchFamily="2" charset="-122"/>
              </a:endParaRPr>
            </a:p>
          </p:txBody>
        </p:sp>
        <p:sp>
          <p:nvSpPr>
            <p:cNvPr id="92175" name="Text Box 15"/>
            <p:cNvSpPr txBox="1">
              <a:spLocks noChangeArrowheads="1"/>
            </p:cNvSpPr>
            <p:nvPr/>
          </p:nvSpPr>
          <p:spPr bwMode="auto">
            <a:xfrm>
              <a:off x="2175" y="2285"/>
              <a:ext cx="1452"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lgn="ctr" eaLnBrk="0" hangingPunct="0"/>
              <a:r>
                <a:rPr lang="en-US" altLang="zh-CN" sz="2800" b="1" dirty="0"/>
                <a:t>5V</a:t>
              </a:r>
              <a:r>
                <a:rPr lang="zh-CN" altLang="zh-CN" sz="2800" b="1" dirty="0"/>
                <a:t>特征</a:t>
              </a:r>
              <a:endParaRPr lang="en-US" altLang="zh-CN" sz="2800" b="1" dirty="0">
                <a:ea typeface="宋体" panose="02010600030101010101" pitchFamily="2" charset="-122"/>
              </a:endParaRPr>
            </a:p>
          </p:txBody>
        </p:sp>
        <p:sp>
          <p:nvSpPr>
            <p:cNvPr id="92176" name="Line 16"/>
            <p:cNvSpPr>
              <a:spLocks noChangeShapeType="1"/>
            </p:cNvSpPr>
            <p:nvPr/>
          </p:nvSpPr>
          <p:spPr bwMode="black">
            <a:xfrm>
              <a:off x="1639" y="1545"/>
              <a:ext cx="1025" cy="7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cxnSp>
          <p:nvCxnSpPr>
            <p:cNvPr id="92177" name="AutoShape 17"/>
            <p:cNvCxnSpPr>
              <a:cxnSpLocks noChangeShapeType="1"/>
            </p:cNvCxnSpPr>
            <p:nvPr/>
          </p:nvCxnSpPr>
          <p:spPr bwMode="black">
            <a:xfrm flipH="1">
              <a:off x="559" y="1545"/>
              <a:ext cx="1087"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cxnSp>
        <p:sp>
          <p:nvSpPr>
            <p:cNvPr id="92178" name="Text Box 18"/>
            <p:cNvSpPr txBox="1">
              <a:spLocks noChangeArrowheads="1"/>
            </p:cNvSpPr>
            <p:nvPr/>
          </p:nvSpPr>
          <p:spPr bwMode="auto">
            <a:xfrm>
              <a:off x="672" y="1245"/>
              <a:ext cx="122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sz="2400" dirty="0"/>
                <a:t>大数据</a:t>
              </a:r>
              <a:endParaRPr lang="en-US" altLang="zh-CN" sz="2400" dirty="0"/>
            </a:p>
          </p:txBody>
        </p:sp>
      </p:grpSp>
      <p:sp>
        <p:nvSpPr>
          <p:cNvPr id="3" name="星形: 八角 2">
            <a:extLst>
              <a:ext uri="{FF2B5EF4-FFF2-40B4-BE49-F238E27FC236}">
                <a16:creationId xmlns:a16="http://schemas.microsoft.com/office/drawing/2014/main" id="{0645C955-6D77-4CA1-BB62-C1B9177E350F}"/>
              </a:ext>
            </a:extLst>
          </p:cNvPr>
          <p:cNvSpPr/>
          <p:nvPr/>
        </p:nvSpPr>
        <p:spPr>
          <a:xfrm>
            <a:off x="6995566" y="3020136"/>
            <a:ext cx="2122610" cy="1054099"/>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起量单位</a:t>
            </a:r>
            <a:r>
              <a:rPr lang="en-US" altLang="zh-CN" sz="1400" dirty="0">
                <a:solidFill>
                  <a:schemeClr val="tx1"/>
                </a:solidFill>
              </a:rPr>
              <a:t>TB</a:t>
            </a:r>
            <a:r>
              <a:rPr lang="zh-CN" altLang="zh-CN" sz="1400" dirty="0">
                <a:solidFill>
                  <a:schemeClr val="tx1"/>
                </a:solidFill>
              </a:rPr>
              <a:t>级别到</a:t>
            </a:r>
            <a:r>
              <a:rPr lang="en-US" altLang="zh-CN" sz="1400" dirty="0">
                <a:solidFill>
                  <a:schemeClr val="tx1"/>
                </a:solidFill>
              </a:rPr>
              <a:t>EB</a:t>
            </a:r>
            <a:r>
              <a:rPr lang="zh-CN" altLang="zh-CN" sz="1400" dirty="0">
                <a:solidFill>
                  <a:schemeClr val="tx1"/>
                </a:solidFill>
              </a:rPr>
              <a:t>，甚至跃升到</a:t>
            </a:r>
            <a:r>
              <a:rPr lang="en-US" altLang="zh-CN" sz="1400" dirty="0">
                <a:solidFill>
                  <a:schemeClr val="tx1"/>
                </a:solidFill>
              </a:rPr>
              <a:t>ZB</a:t>
            </a:r>
            <a:r>
              <a:rPr lang="zh-CN" altLang="zh-CN" sz="1400" dirty="0">
                <a:solidFill>
                  <a:schemeClr val="tx1"/>
                </a:solidFill>
              </a:rPr>
              <a:t>规模</a:t>
            </a:r>
            <a:endParaRPr lang="zh-CN" altLang="en-US" sz="1400" dirty="0">
              <a:solidFill>
                <a:schemeClr val="tx1"/>
              </a:solidFill>
            </a:endParaRPr>
          </a:p>
        </p:txBody>
      </p:sp>
      <p:sp>
        <p:nvSpPr>
          <p:cNvPr id="24" name="星形: 八角 23">
            <a:extLst>
              <a:ext uri="{FF2B5EF4-FFF2-40B4-BE49-F238E27FC236}">
                <a16:creationId xmlns:a16="http://schemas.microsoft.com/office/drawing/2014/main" id="{2B03033F-1FED-4714-A799-0E956C8709B1}"/>
              </a:ext>
            </a:extLst>
          </p:cNvPr>
          <p:cNvSpPr/>
          <p:nvPr/>
        </p:nvSpPr>
        <p:spPr>
          <a:xfrm>
            <a:off x="4509492" y="1342013"/>
            <a:ext cx="1827358" cy="926503"/>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增长速度快</a:t>
            </a:r>
            <a:endParaRPr lang="en-US" altLang="zh-CN" sz="1400" dirty="0">
              <a:solidFill>
                <a:schemeClr val="tx1"/>
              </a:solidFill>
            </a:endParaRPr>
          </a:p>
          <a:p>
            <a:pPr algn="ctr"/>
            <a:r>
              <a:rPr lang="zh-CN" altLang="zh-CN" sz="1400" dirty="0">
                <a:solidFill>
                  <a:schemeClr val="tx1"/>
                </a:solidFill>
              </a:rPr>
              <a:t>时效性要求高</a:t>
            </a:r>
            <a:endParaRPr lang="zh-CN" altLang="en-US" sz="1400" dirty="0">
              <a:solidFill>
                <a:schemeClr val="tx1"/>
              </a:solidFill>
            </a:endParaRPr>
          </a:p>
        </p:txBody>
      </p:sp>
      <p:sp>
        <p:nvSpPr>
          <p:cNvPr id="25" name="星形: 八角 24">
            <a:extLst>
              <a:ext uri="{FF2B5EF4-FFF2-40B4-BE49-F238E27FC236}">
                <a16:creationId xmlns:a16="http://schemas.microsoft.com/office/drawing/2014/main" id="{F0FBB38D-1BCF-42F7-8866-C454C10AD1A7}"/>
              </a:ext>
            </a:extLst>
          </p:cNvPr>
          <p:cNvSpPr/>
          <p:nvPr/>
        </p:nvSpPr>
        <p:spPr>
          <a:xfrm>
            <a:off x="5816411" y="4672126"/>
            <a:ext cx="1591145" cy="1048384"/>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数据</a:t>
            </a:r>
            <a:endParaRPr lang="en-US" altLang="zh-CN" sz="1400" dirty="0">
              <a:solidFill>
                <a:schemeClr val="tx1"/>
              </a:solidFill>
            </a:endParaRPr>
          </a:p>
          <a:p>
            <a:pPr algn="ctr"/>
            <a:r>
              <a:rPr lang="zh-CN" altLang="zh-CN" sz="1400" dirty="0">
                <a:solidFill>
                  <a:schemeClr val="tx1"/>
                </a:solidFill>
              </a:rPr>
              <a:t>来源</a:t>
            </a:r>
            <a:r>
              <a:rPr lang="zh-CN" altLang="en-US" sz="1400" dirty="0">
                <a:solidFill>
                  <a:schemeClr val="tx1"/>
                </a:solidFill>
              </a:rPr>
              <a:t>、类型</a:t>
            </a:r>
            <a:r>
              <a:rPr lang="zh-CN" altLang="zh-CN" sz="1400" dirty="0">
                <a:solidFill>
                  <a:schemeClr val="tx1"/>
                </a:solidFill>
              </a:rPr>
              <a:t>多样化</a:t>
            </a:r>
            <a:endParaRPr lang="en-US" altLang="zh-CN" sz="1400" dirty="0">
              <a:solidFill>
                <a:schemeClr val="tx1"/>
              </a:solidFill>
            </a:endParaRPr>
          </a:p>
        </p:txBody>
      </p:sp>
      <p:sp>
        <p:nvSpPr>
          <p:cNvPr id="26" name="星形: 八角 25">
            <a:extLst>
              <a:ext uri="{FF2B5EF4-FFF2-40B4-BE49-F238E27FC236}">
                <a16:creationId xmlns:a16="http://schemas.microsoft.com/office/drawing/2014/main" id="{23E82194-23CB-41B9-921B-812BA8FBC2B8}"/>
              </a:ext>
            </a:extLst>
          </p:cNvPr>
          <p:cNvSpPr/>
          <p:nvPr/>
        </p:nvSpPr>
        <p:spPr>
          <a:xfrm>
            <a:off x="3285199" y="5422439"/>
            <a:ext cx="1499246" cy="974923"/>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信息海量，犹如浪里淘金</a:t>
            </a:r>
            <a:endParaRPr lang="zh-CN" altLang="en-US" sz="1400" dirty="0">
              <a:solidFill>
                <a:schemeClr val="tx1"/>
              </a:solidFill>
            </a:endParaRPr>
          </a:p>
        </p:txBody>
      </p:sp>
      <p:sp>
        <p:nvSpPr>
          <p:cNvPr id="27" name="星形: 八角 26">
            <a:extLst>
              <a:ext uri="{FF2B5EF4-FFF2-40B4-BE49-F238E27FC236}">
                <a16:creationId xmlns:a16="http://schemas.microsoft.com/office/drawing/2014/main" id="{689D234C-BA25-4F3C-AC15-289D565FAC71}"/>
              </a:ext>
            </a:extLst>
          </p:cNvPr>
          <p:cNvSpPr/>
          <p:nvPr/>
        </p:nvSpPr>
        <p:spPr>
          <a:xfrm>
            <a:off x="882077" y="3827648"/>
            <a:ext cx="1348515" cy="863045"/>
          </a:xfrm>
          <a:prstGeom prst="star8">
            <a:avLst/>
          </a:prstGeom>
          <a:solidFill>
            <a:srgbClr val="F3F7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400" dirty="0">
                <a:solidFill>
                  <a:schemeClr val="tx1"/>
                </a:solidFill>
              </a:rPr>
              <a:t>数据</a:t>
            </a:r>
            <a:endParaRPr lang="en-US" altLang="zh-CN" sz="1400" dirty="0">
              <a:solidFill>
                <a:schemeClr val="tx1"/>
              </a:solidFill>
            </a:endParaRPr>
          </a:p>
          <a:p>
            <a:pPr algn="ctr"/>
            <a:r>
              <a:rPr lang="zh-CN" altLang="zh-CN" sz="1400" dirty="0">
                <a:solidFill>
                  <a:schemeClr val="tx1"/>
                </a:solidFill>
              </a:rPr>
              <a:t>结果</a:t>
            </a:r>
            <a:r>
              <a:rPr lang="zh-CN" altLang="en-US" sz="1400" dirty="0">
                <a:solidFill>
                  <a:schemeClr val="tx1"/>
                </a:solidFill>
              </a:rPr>
              <a:t>质量</a:t>
            </a:r>
            <a:r>
              <a:rPr lang="zh-CN" altLang="zh-CN" sz="1400" dirty="0">
                <a:solidFill>
                  <a:schemeClr val="tx1"/>
                </a:solidFill>
              </a:rPr>
              <a:t>可信赖</a:t>
            </a:r>
            <a:endParaRPr lang="zh-CN" altLang="en-US" sz="1400" dirty="0">
              <a:solidFill>
                <a:schemeClr val="tx1"/>
              </a:solidFill>
            </a:endParaRPr>
          </a:p>
        </p:txBody>
      </p:sp>
      <p:sp>
        <p:nvSpPr>
          <p:cNvPr id="32" name="矩形 31">
            <a:extLst>
              <a:ext uri="{FF2B5EF4-FFF2-40B4-BE49-F238E27FC236}">
                <a16:creationId xmlns:a16="http://schemas.microsoft.com/office/drawing/2014/main" id="{FD45BB4F-715D-412E-B1CA-68BCC67F3EE9}"/>
              </a:ext>
            </a:extLst>
          </p:cNvPr>
          <p:cNvSpPr/>
          <p:nvPr/>
        </p:nvSpPr>
        <p:spPr>
          <a:xfrm>
            <a:off x="8024975" y="4035986"/>
            <a:ext cx="1142390" cy="984885"/>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lIns="91440" tIns="45720" rIns="91440" bIns="45720">
            <a:spAutoFit/>
          </a:bodyPr>
          <a:lstStyle/>
          <a:p>
            <a:pPr algn="ctr"/>
            <a:r>
              <a:rPr lang="en-US" altLang="zh-CN" sz="1600" dirty="0">
                <a:ln w="0"/>
                <a:solidFill>
                  <a:schemeClr val="tx1"/>
                </a:solidFill>
                <a:effectLst>
                  <a:outerShdw blurRad="38100" dist="19050" dir="2700000" algn="tl" rotWithShape="0">
                    <a:schemeClr val="dk1">
                      <a:alpha val="40000"/>
                    </a:schemeClr>
                  </a:outerShdw>
                </a:effectLst>
                <a:latin typeface="Adobe Garamond Pro" panose="02020502060506020403" pitchFamily="18" charset="0"/>
              </a:rPr>
              <a:t>1</a:t>
            </a:r>
            <a:r>
              <a:rPr lang="en-US" altLang="zh-CN" sz="160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ZB</a:t>
            </a:r>
            <a:r>
              <a:rPr lang="zh-CN" altLang="en-US" sz="1600" dirty="0">
                <a:ln w="0"/>
                <a:solidFill>
                  <a:schemeClr val="tx1"/>
                </a:solidFill>
                <a:effectLst>
                  <a:outerShdw blurRad="38100" dist="19050" dir="2700000" algn="tl" rotWithShape="0">
                    <a:schemeClr val="dk1">
                      <a:alpha val="40000"/>
                    </a:schemeClr>
                  </a:outerShdw>
                </a:effectLst>
                <a:latin typeface="Adobe Garamond Pro" panose="02020502060506020403" pitchFamily="18" charset="0"/>
              </a:rPr>
              <a:t>有多大？</a:t>
            </a:r>
            <a:endParaRPr lang="en-US" altLang="zh-CN" sz="1600" dirty="0">
              <a:ln w="0"/>
              <a:solidFill>
                <a:schemeClr val="tx1"/>
              </a:solidFill>
              <a:effectLst>
                <a:outerShdw blurRad="38100" dist="19050" dir="2700000" algn="tl" rotWithShape="0">
                  <a:schemeClr val="dk1">
                    <a:alpha val="40000"/>
                  </a:schemeClr>
                </a:outerShdw>
              </a:effectLst>
              <a:latin typeface="Adobe Garamond Pro" panose="02020502060506020403" pitchFamily="18" charset="0"/>
            </a:endParaRPr>
          </a:p>
          <a:p>
            <a:pPr algn="ctr"/>
            <a:r>
              <a:rPr lang="zh-CN" altLang="en-US" sz="1400" b="1" dirty="0">
                <a:ln w="6600">
                  <a:solidFill>
                    <a:schemeClr val="accent2"/>
                  </a:solidFill>
                  <a:prstDash val="solid"/>
                </a:ln>
                <a:effectLst>
                  <a:outerShdw dist="38100" dir="2700000" algn="tl" rotWithShape="0">
                    <a:schemeClr val="accent2"/>
                  </a:outerShdw>
                </a:effectLst>
              </a:rPr>
              <a:t> </a:t>
            </a:r>
            <a:r>
              <a:rPr lang="zh-CN" altLang="en-US" sz="1400" dirty="0">
                <a:ln w="0"/>
                <a:solidFill>
                  <a:schemeClr val="accent2">
                    <a:lumMod val="75000"/>
                  </a:schemeClr>
                </a:solidFill>
                <a:effectLst>
                  <a:outerShdw blurRad="38100" dist="25400" dir="5400000" algn="ctr" rotWithShape="0">
                    <a:srgbClr val="6E747A">
                      <a:alpha val="43000"/>
                    </a:srgbClr>
                  </a:outerShdw>
                </a:effectLst>
                <a:latin typeface="华文宋体" panose="02010600040101010101" pitchFamily="2" charset="-122"/>
                <a:ea typeface="华文宋体" panose="02010600040101010101" pitchFamily="2" charset="-122"/>
              </a:rPr>
              <a:t>如同全世界      海滩上沙子数量总和</a:t>
            </a:r>
          </a:p>
        </p:txBody>
      </p:sp>
      <p:pic>
        <p:nvPicPr>
          <p:cNvPr id="5" name="图片 4">
            <a:extLst>
              <a:ext uri="{FF2B5EF4-FFF2-40B4-BE49-F238E27FC236}">
                <a16:creationId xmlns:a16="http://schemas.microsoft.com/office/drawing/2014/main" id="{23CBD825-E7C4-4185-A950-61B1C83F6501}"/>
              </a:ext>
            </a:extLst>
          </p:cNvPr>
          <p:cNvPicPr>
            <a:picLocks noChangeAspect="1"/>
          </p:cNvPicPr>
          <p:nvPr/>
        </p:nvPicPr>
        <p:blipFill>
          <a:blip r:embed="rId2"/>
          <a:stretch>
            <a:fillRect/>
          </a:stretch>
        </p:blipFill>
        <p:spPr>
          <a:xfrm>
            <a:off x="9336359" y="2214079"/>
            <a:ext cx="2371119" cy="3733598"/>
          </a:xfrm>
          <a:prstGeom prst="rect">
            <a:avLst/>
          </a:prstGeom>
        </p:spPr>
      </p:pic>
    </p:spTree>
    <p:extLst>
      <p:ext uri="{BB962C8B-B14F-4D97-AF65-F5344CB8AC3E}">
        <p14:creationId xmlns:p14="http://schemas.microsoft.com/office/powerpoint/2010/main" val="1583449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95400" y="107119"/>
            <a:ext cx="9855200" cy="563563"/>
          </a:xfrm>
        </p:spPr>
        <p:txBody>
          <a:bodyPr/>
          <a:lstStyle/>
          <a:p>
            <a:r>
              <a:rPr lang="zh-CN" altLang="zh-CN" dirty="0"/>
              <a:t>大数据的数据结构</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id="{2361CB95-9734-4E9F-B3D6-41FC4F580CEA}"/>
              </a:ext>
            </a:extLst>
          </p:cNvPr>
          <p:cNvSpPr txBox="1"/>
          <p:nvPr/>
        </p:nvSpPr>
        <p:spPr>
          <a:xfrm>
            <a:off x="1847528" y="1249417"/>
            <a:ext cx="2988333" cy="966803"/>
          </a:xfrm>
          <a:prstGeom prst="rect">
            <a:avLst/>
          </a:prstGeom>
          <a:noFill/>
        </p:spPr>
        <p:txBody>
          <a:bodyPr wrap="square" rtlCol="0">
            <a:spAutoFit/>
          </a:bodyPr>
          <a:lstStyle/>
          <a:p>
            <a:pPr marL="342900" indent="-342900">
              <a:lnSpc>
                <a:spcPts val="3600"/>
              </a:lnSpc>
              <a:spcBef>
                <a:spcPts val="1200"/>
              </a:spcBef>
              <a:spcAft>
                <a:spcPts val="600"/>
              </a:spcAft>
              <a:buClr>
                <a:schemeClr val="hlink"/>
              </a:buClr>
              <a:buFont typeface="Wingdings" panose="05000000000000000000" pitchFamily="2" charset="2"/>
              <a:buChar char="v"/>
            </a:pPr>
            <a:r>
              <a:rPr lang="zh-CN" altLang="zh-CN" sz="2400" dirty="0"/>
              <a:t>大数据</a:t>
            </a:r>
            <a:r>
              <a:rPr lang="zh-CN" altLang="en-US" sz="2400" dirty="0"/>
              <a:t>结构</a:t>
            </a:r>
            <a:r>
              <a:rPr lang="zh-CN" altLang="zh-CN" sz="2400" dirty="0"/>
              <a:t>按特征可分为三大类</a:t>
            </a:r>
            <a:endParaRPr lang="zh-CN" altLang="en-US" sz="2400" dirty="0"/>
          </a:p>
        </p:txBody>
      </p:sp>
      <p:pic>
        <p:nvPicPr>
          <p:cNvPr id="3" name="图片 2">
            <a:extLst>
              <a:ext uri="{FF2B5EF4-FFF2-40B4-BE49-F238E27FC236}">
                <a16:creationId xmlns:a16="http://schemas.microsoft.com/office/drawing/2014/main" id="{762C4114-C970-4E66-BF7A-8F92370C9025}"/>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722781" y="2206981"/>
            <a:ext cx="3526292" cy="3536573"/>
          </a:xfrm>
          <a:prstGeom prst="rect">
            <a:avLst/>
          </a:prstGeom>
        </p:spPr>
      </p:pic>
      <p:sp>
        <p:nvSpPr>
          <p:cNvPr id="13" name="文本框 12">
            <a:extLst>
              <a:ext uri="{FF2B5EF4-FFF2-40B4-BE49-F238E27FC236}">
                <a16:creationId xmlns:a16="http://schemas.microsoft.com/office/drawing/2014/main" id="{753822F2-5E7D-4956-BC01-A7DA30809FC7}"/>
              </a:ext>
            </a:extLst>
          </p:cNvPr>
          <p:cNvSpPr txBox="1"/>
          <p:nvPr/>
        </p:nvSpPr>
        <p:spPr>
          <a:xfrm>
            <a:off x="6237917" y="1369930"/>
            <a:ext cx="3960440" cy="966803"/>
          </a:xfrm>
          <a:prstGeom prst="rect">
            <a:avLst/>
          </a:prstGeom>
          <a:noFill/>
        </p:spPr>
        <p:txBody>
          <a:bodyPr wrap="square" rtlCol="0">
            <a:spAutoFit/>
          </a:bodyPr>
          <a:lstStyle/>
          <a:p>
            <a:pPr marL="342900" indent="-342900">
              <a:lnSpc>
                <a:spcPts val="3600"/>
              </a:lnSpc>
              <a:spcBef>
                <a:spcPts val="0"/>
              </a:spcBef>
              <a:spcAft>
                <a:spcPts val="1200"/>
              </a:spcAft>
              <a:buClr>
                <a:schemeClr val="hlink"/>
              </a:buClr>
              <a:buFont typeface="Wingdings" panose="05000000000000000000" pitchFamily="2" charset="2"/>
              <a:buChar char="v"/>
            </a:pPr>
            <a:r>
              <a:rPr lang="zh-CN" altLang="zh-CN" sz="2200" dirty="0"/>
              <a:t>海量数据中，非结构化数据越来越成为数据的主要部分</a:t>
            </a:r>
            <a:endParaRPr lang="zh-CN" altLang="en-US" sz="2200" dirty="0"/>
          </a:p>
        </p:txBody>
      </p:sp>
      <p:grpSp>
        <p:nvGrpSpPr>
          <p:cNvPr id="2" name="组合 1">
            <a:extLst>
              <a:ext uri="{FF2B5EF4-FFF2-40B4-BE49-F238E27FC236}">
                <a16:creationId xmlns:a16="http://schemas.microsoft.com/office/drawing/2014/main" id="{AE919C35-1B99-45AE-B465-DCD8F5B71B1A}"/>
              </a:ext>
            </a:extLst>
          </p:cNvPr>
          <p:cNvGrpSpPr/>
          <p:nvPr/>
        </p:nvGrpSpPr>
        <p:grpSpPr>
          <a:xfrm>
            <a:off x="5798072" y="2621696"/>
            <a:ext cx="4752528" cy="2707142"/>
            <a:chOff x="5803770" y="2780928"/>
            <a:chExt cx="5368794" cy="3107450"/>
          </a:xfrm>
        </p:grpSpPr>
        <p:pic>
          <p:nvPicPr>
            <p:cNvPr id="5" name="图片 4">
              <a:extLst>
                <a:ext uri="{FF2B5EF4-FFF2-40B4-BE49-F238E27FC236}">
                  <a16:creationId xmlns:a16="http://schemas.microsoft.com/office/drawing/2014/main" id="{0FCCAE76-B4F6-41BD-8D68-CFFFE94F31C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03770" y="2780928"/>
              <a:ext cx="4828734" cy="3107450"/>
            </a:xfrm>
            <a:prstGeom prst="rect">
              <a:avLst/>
            </a:prstGeom>
          </p:spPr>
        </p:pic>
        <p:pic>
          <p:nvPicPr>
            <p:cNvPr id="9" name="图片 8">
              <a:extLst>
                <a:ext uri="{FF2B5EF4-FFF2-40B4-BE49-F238E27FC236}">
                  <a16:creationId xmlns:a16="http://schemas.microsoft.com/office/drawing/2014/main" id="{888EA91A-23C5-4A11-B0C7-12F022B031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92444" y="4089573"/>
              <a:ext cx="1080120" cy="820891"/>
            </a:xfrm>
            <a:prstGeom prst="rect">
              <a:avLst/>
            </a:prstGeom>
          </p:spPr>
        </p:pic>
      </p:grpSp>
      <p:sp>
        <p:nvSpPr>
          <p:cNvPr id="10" name="Slide Number Placeholder 1">
            <a:extLst>
              <a:ext uri="{FF2B5EF4-FFF2-40B4-BE49-F238E27FC236}">
                <a16:creationId xmlns:a16="http://schemas.microsoft.com/office/drawing/2014/main" id="{F5042A90-5CE6-48F7-9819-A7AC7F96E824}"/>
              </a:ext>
            </a:extLst>
          </p:cNvPr>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40</a:t>
            </a:fld>
            <a:endParaRPr lang="en-US" altLang="zh-CN" dirty="0"/>
          </a:p>
        </p:txBody>
      </p:sp>
    </p:spTree>
    <p:extLst>
      <p:ext uri="{BB962C8B-B14F-4D97-AF65-F5344CB8AC3E}">
        <p14:creationId xmlns:p14="http://schemas.microsoft.com/office/powerpoint/2010/main" val="3222208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64090" y="21931"/>
            <a:ext cx="9855200" cy="563563"/>
          </a:xfrm>
        </p:spPr>
        <p:txBody>
          <a:bodyPr/>
          <a:lstStyle/>
          <a:p>
            <a:r>
              <a:rPr lang="zh-CN" altLang="zh-CN" dirty="0"/>
              <a:t>大数据的来源</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id="{2361CB95-9734-4E9F-B3D6-41FC4F580CEA}"/>
              </a:ext>
            </a:extLst>
          </p:cNvPr>
          <p:cNvSpPr txBox="1"/>
          <p:nvPr/>
        </p:nvSpPr>
        <p:spPr>
          <a:xfrm>
            <a:off x="6416067" y="1081650"/>
            <a:ext cx="4303223" cy="1755481"/>
          </a:xfrm>
          <a:prstGeom prst="rect">
            <a:avLst/>
          </a:prstGeom>
          <a:noFill/>
        </p:spPr>
        <p:txBody>
          <a:bodyPr wrap="square" rtlCol="0">
            <a:spAutoFit/>
          </a:bodyPr>
          <a:lstStyle/>
          <a:p>
            <a:pPr marL="342900" indent="-342900">
              <a:lnSpc>
                <a:spcPct val="150000"/>
              </a:lnSpc>
              <a:spcBef>
                <a:spcPts val="0"/>
              </a:spcBef>
              <a:spcAft>
                <a:spcPts val="1200"/>
              </a:spcAft>
              <a:buClr>
                <a:schemeClr val="hlink"/>
              </a:buClr>
              <a:buFont typeface="Wingdings" panose="05000000000000000000" pitchFamily="2" charset="2"/>
              <a:buChar char="v"/>
            </a:pPr>
            <a:r>
              <a:rPr lang="zh-CN" altLang="zh-CN" sz="2400" dirty="0"/>
              <a:t>大数据</a:t>
            </a:r>
            <a:r>
              <a:rPr lang="zh-CN" altLang="en-US" sz="2400" dirty="0"/>
              <a:t>采集 导入 爬取工具：</a:t>
            </a:r>
            <a:endParaRPr lang="en-US" altLang="zh-CN" sz="2400" dirty="0"/>
          </a:p>
          <a:p>
            <a:pPr>
              <a:lnSpc>
                <a:spcPct val="150000"/>
              </a:lnSpc>
              <a:spcBef>
                <a:spcPts val="0"/>
              </a:spcBef>
              <a:spcAft>
                <a:spcPts val="1200"/>
              </a:spcAft>
              <a:buClr>
                <a:schemeClr val="hlink"/>
              </a:buClr>
            </a:pPr>
            <a:r>
              <a:rPr lang="en-US" altLang="zh-CN" sz="2200" dirty="0"/>
              <a:t>Apache Flume</a:t>
            </a:r>
            <a:r>
              <a:rPr lang="zh-CN" altLang="en-US" sz="2200" dirty="0"/>
              <a:t>、</a:t>
            </a:r>
            <a:r>
              <a:rPr lang="en-US" altLang="zh-CN" sz="2200" dirty="0"/>
              <a:t>Apache Kafka</a:t>
            </a:r>
            <a:r>
              <a:rPr lang="zh-CN" altLang="en-US" sz="2200" dirty="0"/>
              <a:t>、           </a:t>
            </a:r>
            <a:r>
              <a:rPr lang="en-US" altLang="zh-CN" sz="2200" dirty="0"/>
              <a:t>Apache </a:t>
            </a:r>
            <a:r>
              <a:rPr lang="en-US" altLang="zh-CN" sz="2200" dirty="0" err="1"/>
              <a:t>sqoop</a:t>
            </a:r>
            <a:r>
              <a:rPr lang="zh-CN" altLang="en-US" sz="2200" dirty="0"/>
              <a:t>、网页爬虫程序</a:t>
            </a:r>
            <a:endParaRPr lang="en-US" altLang="zh-CN" sz="2200" dirty="0"/>
          </a:p>
        </p:txBody>
      </p:sp>
      <p:sp>
        <p:nvSpPr>
          <p:cNvPr id="17" name="Slide Number Placeholder 1">
            <a:extLst>
              <a:ext uri="{FF2B5EF4-FFF2-40B4-BE49-F238E27FC236}">
                <a16:creationId xmlns:a16="http://schemas.microsoft.com/office/drawing/2014/main" id="{F1A090E3-6C0D-4CDE-AC01-2853C0DFC178}"/>
              </a:ext>
            </a:extLst>
          </p:cNvPr>
          <p:cNvSpPr>
            <a:spLocks noGrp="1"/>
          </p:cNvSpPr>
          <p:nvPr>
            <p:ph type="sldNum" sz="quarter" idx="4"/>
          </p:nvPr>
        </p:nvSpPr>
        <p:spPr>
          <a:xfrm>
            <a:off x="9227864" y="6381328"/>
            <a:ext cx="2844800" cy="320675"/>
          </a:xfrm>
        </p:spPr>
        <p:txBody>
          <a:bodyPr/>
          <a:lstStyle/>
          <a:p>
            <a:fld id="{DA4B5A7A-C1F9-424D-947B-90EDE0F0E62C}" type="slidenum">
              <a:rPr lang="en-US" altLang="zh-CN" smtClean="0"/>
              <a:pPr/>
              <a:t>41</a:t>
            </a:fld>
            <a:endParaRPr lang="en-US" altLang="zh-CN" dirty="0"/>
          </a:p>
        </p:txBody>
      </p:sp>
      <p:sp>
        <p:nvSpPr>
          <p:cNvPr id="14" name="文本框 13">
            <a:extLst>
              <a:ext uri="{FF2B5EF4-FFF2-40B4-BE49-F238E27FC236}">
                <a16:creationId xmlns:a16="http://schemas.microsoft.com/office/drawing/2014/main" id="{BACD9FE4-28A9-4757-ADAE-527B40163EBD}"/>
              </a:ext>
            </a:extLst>
          </p:cNvPr>
          <p:cNvSpPr txBox="1"/>
          <p:nvPr/>
        </p:nvSpPr>
        <p:spPr>
          <a:xfrm>
            <a:off x="1891157" y="1085706"/>
            <a:ext cx="3225476" cy="1077218"/>
          </a:xfrm>
          <a:prstGeom prst="rect">
            <a:avLst/>
          </a:prstGeom>
          <a:noFill/>
        </p:spPr>
        <p:txBody>
          <a:bodyPr wrap="square" rtlCol="0">
            <a:spAutoFit/>
          </a:bodyPr>
          <a:lstStyle/>
          <a:p>
            <a:pPr marL="342900" indent="-342900">
              <a:lnSpc>
                <a:spcPct val="150000"/>
              </a:lnSpc>
              <a:spcBef>
                <a:spcPts val="0"/>
              </a:spcBef>
              <a:spcAft>
                <a:spcPts val="1200"/>
              </a:spcAft>
              <a:buClr>
                <a:schemeClr val="hlink"/>
              </a:buClr>
              <a:buFont typeface="Wingdings" panose="05000000000000000000" pitchFamily="2" charset="2"/>
              <a:buChar char="v"/>
            </a:pPr>
            <a:r>
              <a:rPr lang="zh-CN" altLang="zh-CN" sz="2400" dirty="0"/>
              <a:t>大数据的来源</a:t>
            </a:r>
            <a:r>
              <a:rPr lang="en-US" altLang="zh-CN" sz="2400" dirty="0"/>
              <a:t>:</a:t>
            </a:r>
          </a:p>
          <a:p>
            <a:endParaRPr lang="zh-CN" altLang="en-US" dirty="0"/>
          </a:p>
        </p:txBody>
      </p:sp>
      <p:grpSp>
        <p:nvGrpSpPr>
          <p:cNvPr id="12" name="Group 121">
            <a:extLst>
              <a:ext uri="{FF2B5EF4-FFF2-40B4-BE49-F238E27FC236}">
                <a16:creationId xmlns:a16="http://schemas.microsoft.com/office/drawing/2014/main" id="{F5D9967E-08DF-440C-8F40-7E7544567DFE}"/>
              </a:ext>
            </a:extLst>
          </p:cNvPr>
          <p:cNvGrpSpPr>
            <a:grpSpLocks/>
          </p:cNvGrpSpPr>
          <p:nvPr/>
        </p:nvGrpSpPr>
        <p:grpSpPr bwMode="auto">
          <a:xfrm>
            <a:off x="1156182" y="2162200"/>
            <a:ext cx="4445662" cy="3283023"/>
            <a:chOff x="1057" y="1200"/>
            <a:chExt cx="3499" cy="2208"/>
          </a:xfrm>
        </p:grpSpPr>
        <p:sp>
          <p:nvSpPr>
            <p:cNvPr id="13" name="AutoShape 91">
              <a:extLst>
                <a:ext uri="{FF2B5EF4-FFF2-40B4-BE49-F238E27FC236}">
                  <a16:creationId xmlns:a16="http://schemas.microsoft.com/office/drawing/2014/main" id="{6E03C82B-9A6D-46BB-ACE2-40F8D10A8949}"/>
                </a:ext>
              </a:extLst>
            </p:cNvPr>
            <p:cNvSpPr>
              <a:spLocks noChangeArrowheads="1"/>
            </p:cNvSpPr>
            <p:nvPr/>
          </p:nvSpPr>
          <p:spPr bwMode="gray">
            <a:xfrm rot="39573186">
              <a:off x="2899" y="1551"/>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1400"/>
            </a:p>
          </p:txBody>
        </p:sp>
        <p:sp>
          <p:nvSpPr>
            <p:cNvPr id="15" name="AutoShape 92">
              <a:extLst>
                <a:ext uri="{FF2B5EF4-FFF2-40B4-BE49-F238E27FC236}">
                  <a16:creationId xmlns:a16="http://schemas.microsoft.com/office/drawing/2014/main" id="{FABB513A-23E2-4E1A-A14D-E4DE1BFBD2F7}"/>
                </a:ext>
              </a:extLst>
            </p:cNvPr>
            <p:cNvSpPr>
              <a:spLocks noChangeArrowheads="1"/>
            </p:cNvSpPr>
            <p:nvPr/>
          </p:nvSpPr>
          <p:spPr bwMode="gray">
            <a:xfrm rot="3465783">
              <a:off x="2931" y="2880"/>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1400"/>
            </a:p>
          </p:txBody>
        </p:sp>
        <p:sp>
          <p:nvSpPr>
            <p:cNvPr id="16" name="AutoShape 93">
              <a:extLst>
                <a:ext uri="{FF2B5EF4-FFF2-40B4-BE49-F238E27FC236}">
                  <a16:creationId xmlns:a16="http://schemas.microsoft.com/office/drawing/2014/main" id="{A83A7F24-5435-414E-9D0A-E092C4F171DC}"/>
                </a:ext>
              </a:extLst>
            </p:cNvPr>
            <p:cNvSpPr>
              <a:spLocks noChangeArrowheads="1"/>
            </p:cNvSpPr>
            <p:nvPr/>
          </p:nvSpPr>
          <p:spPr bwMode="gray">
            <a:xfrm rot="35969022">
              <a:off x="2163" y="1565"/>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1400"/>
            </a:p>
          </p:txBody>
        </p:sp>
        <p:sp>
          <p:nvSpPr>
            <p:cNvPr id="18" name="AutoShape 94">
              <a:extLst>
                <a:ext uri="{FF2B5EF4-FFF2-40B4-BE49-F238E27FC236}">
                  <a16:creationId xmlns:a16="http://schemas.microsoft.com/office/drawing/2014/main" id="{A3878B02-2229-4221-B367-84CF516B04BF}"/>
                </a:ext>
              </a:extLst>
            </p:cNvPr>
            <p:cNvSpPr>
              <a:spLocks noChangeArrowheads="1"/>
            </p:cNvSpPr>
            <p:nvPr/>
          </p:nvSpPr>
          <p:spPr bwMode="gray">
            <a:xfrm rot="7535209">
              <a:off x="2139" y="2859"/>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1400"/>
            </a:p>
          </p:txBody>
        </p:sp>
        <p:sp>
          <p:nvSpPr>
            <p:cNvPr id="19" name="AutoShape 95">
              <a:extLst>
                <a:ext uri="{FF2B5EF4-FFF2-40B4-BE49-F238E27FC236}">
                  <a16:creationId xmlns:a16="http://schemas.microsoft.com/office/drawing/2014/main" id="{254AF34D-A30A-43A5-80B7-2FF268AAD39E}"/>
                </a:ext>
              </a:extLst>
            </p:cNvPr>
            <p:cNvSpPr>
              <a:spLocks noChangeArrowheads="1"/>
            </p:cNvSpPr>
            <p:nvPr/>
          </p:nvSpPr>
          <p:spPr bwMode="gray">
            <a:xfrm>
              <a:off x="3296" y="2227"/>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1400"/>
            </a:p>
          </p:txBody>
        </p:sp>
        <p:sp>
          <p:nvSpPr>
            <p:cNvPr id="20" name="AutoShape 96">
              <a:extLst>
                <a:ext uri="{FF2B5EF4-FFF2-40B4-BE49-F238E27FC236}">
                  <a16:creationId xmlns:a16="http://schemas.microsoft.com/office/drawing/2014/main" id="{01874947-3156-4BFD-8410-9388AC7C3C63}"/>
                </a:ext>
              </a:extLst>
            </p:cNvPr>
            <p:cNvSpPr>
              <a:spLocks noChangeArrowheads="1"/>
            </p:cNvSpPr>
            <p:nvPr/>
          </p:nvSpPr>
          <p:spPr bwMode="gray">
            <a:xfrm rot="-10800000">
              <a:off x="1778" y="2223"/>
              <a:ext cx="544" cy="182"/>
            </a:xfrm>
            <a:prstGeom prst="rightArrow">
              <a:avLst>
                <a:gd name="adj1" fmla="val 35167"/>
                <a:gd name="adj2" fmla="val 121041"/>
              </a:avLst>
            </a:prstGeom>
            <a:solidFill>
              <a:schemeClr val="tx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1400"/>
            </a:p>
          </p:txBody>
        </p:sp>
        <p:sp>
          <p:nvSpPr>
            <p:cNvPr id="21" name="Oval 97">
              <a:extLst>
                <a:ext uri="{FF2B5EF4-FFF2-40B4-BE49-F238E27FC236}">
                  <a16:creationId xmlns:a16="http://schemas.microsoft.com/office/drawing/2014/main" id="{6B32D18C-2405-4550-B9BA-515926223926}"/>
                </a:ext>
              </a:extLst>
            </p:cNvPr>
            <p:cNvSpPr>
              <a:spLocks noChangeArrowheads="1"/>
            </p:cNvSpPr>
            <p:nvPr/>
          </p:nvSpPr>
          <p:spPr bwMode="auto">
            <a:xfrm>
              <a:off x="1602" y="2078"/>
              <a:ext cx="2358" cy="444"/>
            </a:xfrm>
            <a:prstGeom prst="ellipse">
              <a:avLst/>
            </a:prstGeom>
            <a:noFill/>
            <a:ln w="38100" algn="ctr">
              <a:solidFill>
                <a:schemeClr val="bg2"/>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1400"/>
            </a:p>
          </p:txBody>
        </p:sp>
        <p:sp>
          <p:nvSpPr>
            <p:cNvPr id="22" name="Text Box 98">
              <a:extLst>
                <a:ext uri="{FF2B5EF4-FFF2-40B4-BE49-F238E27FC236}">
                  <a16:creationId xmlns:a16="http://schemas.microsoft.com/office/drawing/2014/main" id="{65C7BA1A-53E0-4214-BA47-7A8B0941F816}"/>
                </a:ext>
              </a:extLst>
            </p:cNvPr>
            <p:cNvSpPr txBox="1">
              <a:spLocks noChangeArrowheads="1"/>
            </p:cNvSpPr>
            <p:nvPr/>
          </p:nvSpPr>
          <p:spPr bwMode="auto">
            <a:xfrm>
              <a:off x="3337" y="1322"/>
              <a:ext cx="82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zh-CN" altLang="zh-CN" sz="1400" dirty="0"/>
                <a:t>政府</a:t>
              </a:r>
              <a:r>
                <a:rPr lang="zh-CN" altLang="en-US" sz="1400" dirty="0"/>
                <a:t>部门</a:t>
              </a:r>
              <a:endParaRPr lang="en-US" altLang="zh-CN" sz="1400" dirty="0"/>
            </a:p>
          </p:txBody>
        </p:sp>
        <p:sp>
          <p:nvSpPr>
            <p:cNvPr id="23" name="Text Box 99">
              <a:extLst>
                <a:ext uri="{FF2B5EF4-FFF2-40B4-BE49-F238E27FC236}">
                  <a16:creationId xmlns:a16="http://schemas.microsoft.com/office/drawing/2014/main" id="{A2E91127-6E84-409E-9864-C078A276D6B9}"/>
                </a:ext>
              </a:extLst>
            </p:cNvPr>
            <p:cNvSpPr txBox="1">
              <a:spLocks noChangeArrowheads="1"/>
            </p:cNvSpPr>
            <p:nvPr/>
          </p:nvSpPr>
          <p:spPr bwMode="auto">
            <a:xfrm>
              <a:off x="1313" y="1397"/>
              <a:ext cx="905"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1400" dirty="0"/>
                <a:t>互联网</a:t>
              </a:r>
              <a:r>
                <a:rPr lang="zh-CN" altLang="en-US" sz="1400" dirty="0"/>
                <a:t>数据</a:t>
              </a:r>
              <a:endParaRPr lang="en-US" altLang="zh-CN" sz="1400" b="1" dirty="0">
                <a:ea typeface="宋体" panose="02010600030101010101" pitchFamily="2" charset="-122"/>
              </a:endParaRPr>
            </a:p>
          </p:txBody>
        </p:sp>
        <p:sp>
          <p:nvSpPr>
            <p:cNvPr id="24" name="Text Box 100">
              <a:extLst>
                <a:ext uri="{FF2B5EF4-FFF2-40B4-BE49-F238E27FC236}">
                  <a16:creationId xmlns:a16="http://schemas.microsoft.com/office/drawing/2014/main" id="{FD80EA10-880C-49F3-9ECA-3AE3AF62B324}"/>
                </a:ext>
              </a:extLst>
            </p:cNvPr>
            <p:cNvSpPr txBox="1">
              <a:spLocks noChangeArrowheads="1"/>
            </p:cNvSpPr>
            <p:nvPr/>
          </p:nvSpPr>
          <p:spPr bwMode="auto">
            <a:xfrm>
              <a:off x="3623" y="1990"/>
              <a:ext cx="93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zh-CN" altLang="en-US" sz="1400" dirty="0"/>
                <a:t>企业业务</a:t>
              </a:r>
              <a:endParaRPr lang="en-US" altLang="zh-CN" sz="1400" dirty="0"/>
            </a:p>
          </p:txBody>
        </p:sp>
        <p:sp>
          <p:nvSpPr>
            <p:cNvPr id="25" name="Text Box 101">
              <a:extLst>
                <a:ext uri="{FF2B5EF4-FFF2-40B4-BE49-F238E27FC236}">
                  <a16:creationId xmlns:a16="http://schemas.microsoft.com/office/drawing/2014/main" id="{2FF376B6-D634-461F-B395-4CFE8034B8BB}"/>
                </a:ext>
              </a:extLst>
            </p:cNvPr>
            <p:cNvSpPr txBox="1">
              <a:spLocks noChangeArrowheads="1"/>
            </p:cNvSpPr>
            <p:nvPr/>
          </p:nvSpPr>
          <p:spPr bwMode="auto">
            <a:xfrm>
              <a:off x="3255" y="3047"/>
              <a:ext cx="115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zh-CN" altLang="zh-CN" sz="1400" dirty="0"/>
                <a:t>社交媒体爬取</a:t>
              </a:r>
              <a:endParaRPr lang="en-US" altLang="zh-CN" sz="1400" dirty="0"/>
            </a:p>
          </p:txBody>
        </p:sp>
        <p:sp>
          <p:nvSpPr>
            <p:cNvPr id="26" name="Text Box 102">
              <a:extLst>
                <a:ext uri="{FF2B5EF4-FFF2-40B4-BE49-F238E27FC236}">
                  <a16:creationId xmlns:a16="http://schemas.microsoft.com/office/drawing/2014/main" id="{220A4A61-00F6-469D-9329-B80A76CFCAD2}"/>
                </a:ext>
              </a:extLst>
            </p:cNvPr>
            <p:cNvSpPr txBox="1">
              <a:spLocks noChangeArrowheads="1"/>
            </p:cNvSpPr>
            <p:nvPr/>
          </p:nvSpPr>
          <p:spPr bwMode="auto">
            <a:xfrm>
              <a:off x="1057" y="1990"/>
              <a:ext cx="7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zh-CN" altLang="zh-CN" sz="1400" dirty="0"/>
                <a:t>传感器</a:t>
              </a:r>
              <a:endParaRPr lang="en-US" altLang="zh-CN" sz="1400" dirty="0"/>
            </a:p>
          </p:txBody>
        </p:sp>
        <p:sp>
          <p:nvSpPr>
            <p:cNvPr id="27" name="Text Box 103">
              <a:extLst>
                <a:ext uri="{FF2B5EF4-FFF2-40B4-BE49-F238E27FC236}">
                  <a16:creationId xmlns:a16="http://schemas.microsoft.com/office/drawing/2014/main" id="{B34703F7-35DD-4C99-BF2D-BE2DDAEF2040}"/>
                </a:ext>
              </a:extLst>
            </p:cNvPr>
            <p:cNvSpPr txBox="1">
              <a:spLocks noChangeArrowheads="1"/>
            </p:cNvSpPr>
            <p:nvPr/>
          </p:nvSpPr>
          <p:spPr bwMode="auto">
            <a:xfrm>
              <a:off x="1279" y="2987"/>
              <a:ext cx="905"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zh-CN" sz="1400" dirty="0"/>
                <a:t>各网站</a:t>
              </a:r>
              <a:r>
                <a:rPr lang="zh-CN" altLang="en-US" sz="1400" dirty="0"/>
                <a:t>日志</a:t>
              </a:r>
              <a:endParaRPr lang="en-US" altLang="zh-CN" sz="1400" dirty="0"/>
            </a:p>
          </p:txBody>
        </p:sp>
        <p:sp>
          <p:nvSpPr>
            <p:cNvPr id="28" name="Oval 104">
              <a:extLst>
                <a:ext uri="{FF2B5EF4-FFF2-40B4-BE49-F238E27FC236}">
                  <a16:creationId xmlns:a16="http://schemas.microsoft.com/office/drawing/2014/main" id="{619A9D33-35B8-4068-83F9-2231746376B6}"/>
                </a:ext>
              </a:extLst>
            </p:cNvPr>
            <p:cNvSpPr>
              <a:spLocks noChangeArrowheads="1"/>
            </p:cNvSpPr>
            <p:nvPr/>
          </p:nvSpPr>
          <p:spPr bwMode="gray">
            <a:xfrm>
              <a:off x="1512" y="224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30" name="Oval 105">
              <a:extLst>
                <a:ext uri="{FF2B5EF4-FFF2-40B4-BE49-F238E27FC236}">
                  <a16:creationId xmlns:a16="http://schemas.microsoft.com/office/drawing/2014/main" id="{28E6F67E-427A-4BD1-8B5A-9CCEDAB09D3C}"/>
                </a:ext>
              </a:extLst>
            </p:cNvPr>
            <p:cNvSpPr>
              <a:spLocks noChangeArrowheads="1"/>
            </p:cNvSpPr>
            <p:nvPr/>
          </p:nvSpPr>
          <p:spPr bwMode="gray">
            <a:xfrm>
              <a:off x="20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31" name="Oval 106">
              <a:extLst>
                <a:ext uri="{FF2B5EF4-FFF2-40B4-BE49-F238E27FC236}">
                  <a16:creationId xmlns:a16="http://schemas.microsoft.com/office/drawing/2014/main" id="{EBF937EB-6674-4C71-B18B-E67B97A76051}"/>
                </a:ext>
              </a:extLst>
            </p:cNvPr>
            <p:cNvSpPr>
              <a:spLocks noChangeArrowheads="1"/>
            </p:cNvSpPr>
            <p:nvPr/>
          </p:nvSpPr>
          <p:spPr bwMode="gray">
            <a:xfrm>
              <a:off x="32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32" name="Oval 107">
              <a:extLst>
                <a:ext uri="{FF2B5EF4-FFF2-40B4-BE49-F238E27FC236}">
                  <a16:creationId xmlns:a16="http://schemas.microsoft.com/office/drawing/2014/main" id="{B6BB895E-E8AC-4059-8EC6-FB6CFF919731}"/>
                </a:ext>
              </a:extLst>
            </p:cNvPr>
            <p:cNvSpPr>
              <a:spLocks noChangeArrowheads="1"/>
            </p:cNvSpPr>
            <p:nvPr/>
          </p:nvSpPr>
          <p:spPr bwMode="gray">
            <a:xfrm>
              <a:off x="2040" y="321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33" name="Oval 108">
              <a:extLst>
                <a:ext uri="{FF2B5EF4-FFF2-40B4-BE49-F238E27FC236}">
                  <a16:creationId xmlns:a16="http://schemas.microsoft.com/office/drawing/2014/main" id="{72484C0A-A0E5-456D-906A-2D199E144CD3}"/>
                </a:ext>
              </a:extLst>
            </p:cNvPr>
            <p:cNvSpPr>
              <a:spLocks noChangeArrowheads="1"/>
            </p:cNvSpPr>
            <p:nvPr/>
          </p:nvSpPr>
          <p:spPr bwMode="gray">
            <a:xfrm>
              <a:off x="3288" y="321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34" name="Oval 109">
              <a:extLst>
                <a:ext uri="{FF2B5EF4-FFF2-40B4-BE49-F238E27FC236}">
                  <a16:creationId xmlns:a16="http://schemas.microsoft.com/office/drawing/2014/main" id="{AADADEB0-DCDA-4690-B892-0E95F04DF510}"/>
                </a:ext>
              </a:extLst>
            </p:cNvPr>
            <p:cNvSpPr>
              <a:spLocks noChangeArrowheads="1"/>
            </p:cNvSpPr>
            <p:nvPr/>
          </p:nvSpPr>
          <p:spPr bwMode="gray">
            <a:xfrm>
              <a:off x="3864" y="2232"/>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35" name="Oval 110">
              <a:extLst>
                <a:ext uri="{FF2B5EF4-FFF2-40B4-BE49-F238E27FC236}">
                  <a16:creationId xmlns:a16="http://schemas.microsoft.com/office/drawing/2014/main" id="{F38CED44-8109-4C13-A2E5-9D975D216657}"/>
                </a:ext>
              </a:extLst>
            </p:cNvPr>
            <p:cNvSpPr>
              <a:spLocks noChangeArrowheads="1"/>
            </p:cNvSpPr>
            <p:nvPr/>
          </p:nvSpPr>
          <p:spPr bwMode="gray">
            <a:xfrm>
              <a:off x="2257" y="2079"/>
              <a:ext cx="308" cy="444"/>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sz="1400"/>
            </a:p>
          </p:txBody>
        </p:sp>
        <p:sp>
          <p:nvSpPr>
            <p:cNvPr id="36" name="Oval 111">
              <a:extLst>
                <a:ext uri="{FF2B5EF4-FFF2-40B4-BE49-F238E27FC236}">
                  <a16:creationId xmlns:a16="http://schemas.microsoft.com/office/drawing/2014/main" id="{B3E87D5B-B992-4A0F-B1B4-DDE7F9519239}"/>
                </a:ext>
              </a:extLst>
            </p:cNvPr>
            <p:cNvSpPr>
              <a:spLocks noChangeArrowheads="1"/>
            </p:cNvSpPr>
            <p:nvPr/>
          </p:nvSpPr>
          <p:spPr bwMode="gray">
            <a:xfrm>
              <a:off x="2257" y="2079"/>
              <a:ext cx="308" cy="444"/>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sz="1400"/>
            </a:p>
          </p:txBody>
        </p:sp>
        <p:sp>
          <p:nvSpPr>
            <p:cNvPr id="37" name="Oval 112">
              <a:extLst>
                <a:ext uri="{FF2B5EF4-FFF2-40B4-BE49-F238E27FC236}">
                  <a16:creationId xmlns:a16="http://schemas.microsoft.com/office/drawing/2014/main" id="{6F55DA76-4B6A-4858-9EF6-0882CE02A51E}"/>
                </a:ext>
              </a:extLst>
            </p:cNvPr>
            <p:cNvSpPr>
              <a:spLocks noChangeArrowheads="1"/>
            </p:cNvSpPr>
            <p:nvPr/>
          </p:nvSpPr>
          <p:spPr bwMode="gray">
            <a:xfrm>
              <a:off x="2327" y="2078"/>
              <a:ext cx="933" cy="444"/>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1400"/>
            </a:p>
          </p:txBody>
        </p:sp>
        <p:sp>
          <p:nvSpPr>
            <p:cNvPr id="38" name="Oval 113">
              <a:extLst>
                <a:ext uri="{FF2B5EF4-FFF2-40B4-BE49-F238E27FC236}">
                  <a16:creationId xmlns:a16="http://schemas.microsoft.com/office/drawing/2014/main" id="{4E14478F-B7F1-4ED2-94C1-1A35B9F56D6A}"/>
                </a:ext>
              </a:extLst>
            </p:cNvPr>
            <p:cNvSpPr>
              <a:spLocks noChangeArrowheads="1"/>
            </p:cNvSpPr>
            <p:nvPr/>
          </p:nvSpPr>
          <p:spPr bwMode="gray">
            <a:xfrm>
              <a:off x="2328" y="2080"/>
              <a:ext cx="933" cy="444"/>
            </a:xfrm>
            <a:prstGeom prst="ellipse">
              <a:avLst/>
            </a:prstGeom>
            <a:gradFill rotWithShape="1">
              <a:gsLst>
                <a:gs pos="0">
                  <a:schemeClr val="folHlink">
                    <a:gamma/>
                    <a:shade val="63529"/>
                    <a:invGamma/>
                  </a:schemeClr>
                </a:gs>
                <a:gs pos="100000">
                  <a:schemeClr val="folHlink">
                    <a:alpha val="0"/>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1400"/>
            </a:p>
          </p:txBody>
        </p:sp>
        <p:sp>
          <p:nvSpPr>
            <p:cNvPr id="39" name="Oval 114">
              <a:extLst>
                <a:ext uri="{FF2B5EF4-FFF2-40B4-BE49-F238E27FC236}">
                  <a16:creationId xmlns:a16="http://schemas.microsoft.com/office/drawing/2014/main" id="{7BCA9806-5EA5-45C8-94B2-316AFB0FC128}"/>
                </a:ext>
              </a:extLst>
            </p:cNvPr>
            <p:cNvSpPr>
              <a:spLocks noChangeArrowheads="1"/>
            </p:cNvSpPr>
            <p:nvPr/>
          </p:nvSpPr>
          <p:spPr bwMode="gray">
            <a:xfrm>
              <a:off x="2374" y="2079"/>
              <a:ext cx="840" cy="444"/>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1400"/>
            </a:p>
          </p:txBody>
        </p:sp>
        <p:grpSp>
          <p:nvGrpSpPr>
            <p:cNvPr id="40" name="Group 115">
              <a:extLst>
                <a:ext uri="{FF2B5EF4-FFF2-40B4-BE49-F238E27FC236}">
                  <a16:creationId xmlns:a16="http://schemas.microsoft.com/office/drawing/2014/main" id="{7113C99D-ED67-4E9D-9522-D07779F500C1}"/>
                </a:ext>
              </a:extLst>
            </p:cNvPr>
            <p:cNvGrpSpPr>
              <a:grpSpLocks/>
            </p:cNvGrpSpPr>
            <p:nvPr/>
          </p:nvGrpSpPr>
          <p:grpSpPr bwMode="auto">
            <a:xfrm>
              <a:off x="2387" y="1897"/>
              <a:ext cx="813" cy="805"/>
              <a:chOff x="4166" y="1706"/>
              <a:chExt cx="1252" cy="1252"/>
            </a:xfrm>
          </p:grpSpPr>
          <p:sp>
            <p:nvSpPr>
              <p:cNvPr id="42" name="Oval 116">
                <a:extLst>
                  <a:ext uri="{FF2B5EF4-FFF2-40B4-BE49-F238E27FC236}">
                    <a16:creationId xmlns:a16="http://schemas.microsoft.com/office/drawing/2014/main" id="{92233A93-8982-4FEA-A900-360D0D4B2442}"/>
                  </a:ext>
                </a:extLst>
              </p:cNvPr>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43" name="Oval 117">
                <a:extLst>
                  <a:ext uri="{FF2B5EF4-FFF2-40B4-BE49-F238E27FC236}">
                    <a16:creationId xmlns:a16="http://schemas.microsoft.com/office/drawing/2014/main" id="{7587DA60-506C-4C06-B11B-DDC96C6BE5DB}"/>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44" name="Oval 118">
                <a:extLst>
                  <a:ext uri="{FF2B5EF4-FFF2-40B4-BE49-F238E27FC236}">
                    <a16:creationId xmlns:a16="http://schemas.microsoft.com/office/drawing/2014/main" id="{9B21E50D-96BA-4ED9-B19A-2126FC905F07}"/>
                  </a:ext>
                </a:extLst>
              </p:cNvPr>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sp>
            <p:nvSpPr>
              <p:cNvPr id="45" name="Oval 119">
                <a:extLst>
                  <a:ext uri="{FF2B5EF4-FFF2-40B4-BE49-F238E27FC236}">
                    <a16:creationId xmlns:a16="http://schemas.microsoft.com/office/drawing/2014/main" id="{9A427297-95DE-45ED-8611-E41CC274D5D9}"/>
                  </a:ext>
                </a:extLst>
              </p:cNvPr>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400"/>
              </a:p>
            </p:txBody>
          </p:sp>
        </p:grpSp>
        <p:sp>
          <p:nvSpPr>
            <p:cNvPr id="41" name="Text Box 120">
              <a:extLst>
                <a:ext uri="{FF2B5EF4-FFF2-40B4-BE49-F238E27FC236}">
                  <a16:creationId xmlns:a16="http://schemas.microsoft.com/office/drawing/2014/main" id="{3996392A-8483-4008-9EF4-81D0369ED421}"/>
                </a:ext>
              </a:extLst>
            </p:cNvPr>
            <p:cNvSpPr txBox="1">
              <a:spLocks noChangeArrowheads="1"/>
            </p:cNvSpPr>
            <p:nvPr/>
          </p:nvSpPr>
          <p:spPr bwMode="gray">
            <a:xfrm>
              <a:off x="2348" y="2105"/>
              <a:ext cx="859" cy="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zh-CN" sz="1400" dirty="0"/>
                <a:t>大数据</a:t>
              </a:r>
              <a:endParaRPr lang="en-US" altLang="zh-CN" sz="1400" dirty="0"/>
            </a:p>
            <a:p>
              <a:pPr algn="ctr" eaLnBrk="0" hangingPunct="0"/>
              <a:r>
                <a:rPr lang="zh-CN" altLang="zh-CN" sz="1400" dirty="0"/>
                <a:t>来源</a:t>
              </a:r>
              <a:endParaRPr lang="en-US" altLang="zh-CN" sz="1400" dirty="0">
                <a:solidFill>
                  <a:srgbClr val="000000"/>
                </a:solidFill>
                <a:ea typeface="宋体" panose="02010600030101010101" pitchFamily="2" charset="-122"/>
              </a:endParaRPr>
            </a:p>
          </p:txBody>
        </p:sp>
      </p:grpSp>
      <p:pic>
        <p:nvPicPr>
          <p:cNvPr id="4" name="图片 3">
            <a:extLst>
              <a:ext uri="{FF2B5EF4-FFF2-40B4-BE49-F238E27FC236}">
                <a16:creationId xmlns:a16="http://schemas.microsoft.com/office/drawing/2014/main" id="{6F5A7D1F-C9D3-41A4-98DD-A2B7FD793F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0157" y="2997332"/>
            <a:ext cx="1619250" cy="1619250"/>
          </a:xfrm>
          <a:prstGeom prst="rect">
            <a:avLst/>
          </a:prstGeom>
        </p:spPr>
      </p:pic>
      <p:pic>
        <p:nvPicPr>
          <p:cNvPr id="8" name="图片 7">
            <a:extLst>
              <a:ext uri="{FF2B5EF4-FFF2-40B4-BE49-F238E27FC236}">
                <a16:creationId xmlns:a16="http://schemas.microsoft.com/office/drawing/2014/main" id="{81E3729F-A4B9-4E8A-A15F-ECC50A51C1C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60856" y="4821773"/>
            <a:ext cx="1804285" cy="978995"/>
          </a:xfrm>
          <a:prstGeom prst="rect">
            <a:avLst/>
          </a:prstGeom>
        </p:spPr>
      </p:pic>
      <p:pic>
        <p:nvPicPr>
          <p:cNvPr id="46" name="图片 45">
            <a:extLst>
              <a:ext uri="{FF2B5EF4-FFF2-40B4-BE49-F238E27FC236}">
                <a16:creationId xmlns:a16="http://schemas.microsoft.com/office/drawing/2014/main" id="{4BD75142-3F55-47EF-9167-0D1FC4070DD3}"/>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62999" y="3476258"/>
            <a:ext cx="1909587" cy="870589"/>
          </a:xfrm>
          <a:prstGeom prst="rect">
            <a:avLst/>
          </a:prstGeom>
        </p:spPr>
      </p:pic>
    </p:spTree>
    <p:extLst>
      <p:ext uri="{BB962C8B-B14F-4D97-AF65-F5344CB8AC3E}">
        <p14:creationId xmlns:p14="http://schemas.microsoft.com/office/powerpoint/2010/main" val="1176889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911424" y="90074"/>
            <a:ext cx="9855200" cy="563563"/>
          </a:xfrm>
        </p:spPr>
        <p:txBody>
          <a:bodyPr/>
          <a:lstStyle/>
          <a:p>
            <a:r>
              <a:rPr lang="zh-CN" altLang="zh-CN" dirty="0"/>
              <a:t>大数据的存储</a:t>
            </a:r>
            <a:r>
              <a:rPr lang="zh-CN" altLang="en-US" dirty="0"/>
              <a:t>和管理</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id="{2361CB95-9734-4E9F-B3D6-41FC4F580CEA}"/>
              </a:ext>
            </a:extLst>
          </p:cNvPr>
          <p:cNvSpPr txBox="1"/>
          <p:nvPr/>
        </p:nvSpPr>
        <p:spPr>
          <a:xfrm>
            <a:off x="270584" y="1249247"/>
            <a:ext cx="5949900" cy="4654095"/>
          </a:xfrm>
          <a:prstGeom prst="rect">
            <a:avLst/>
          </a:prstGeom>
          <a:noFill/>
        </p:spPr>
        <p:txBody>
          <a:bodyPr wrap="square" rtlCol="0">
            <a:spAutoFit/>
          </a:bodyPr>
          <a:lstStyle/>
          <a:p>
            <a:pPr marL="342900" indent="-342900">
              <a:lnSpc>
                <a:spcPct val="150000"/>
              </a:lnSpc>
              <a:spcBef>
                <a:spcPts val="0"/>
              </a:spcBef>
              <a:spcAft>
                <a:spcPts val="0"/>
              </a:spcAft>
              <a:buClr>
                <a:schemeClr val="hlink"/>
              </a:buClr>
              <a:buFont typeface="Wingdings" panose="05000000000000000000" pitchFamily="2" charset="2"/>
              <a:buChar char="v"/>
            </a:pPr>
            <a:r>
              <a:rPr lang="zh-CN" altLang="en-US" sz="2000" dirty="0"/>
              <a:t>利</a:t>
            </a:r>
            <a:r>
              <a:rPr lang="zh-CN" altLang="zh-CN" sz="2000" dirty="0"/>
              <a:t>用分布式文件系统</a:t>
            </a:r>
            <a:r>
              <a:rPr lang="zh-CN" altLang="en-US" sz="2000" dirty="0"/>
              <a:t>、分布式数据库、关系数据库、</a:t>
            </a:r>
            <a:r>
              <a:rPr lang="en-US" altLang="zh-CN" sz="2000" dirty="0"/>
              <a:t>NoSQL</a:t>
            </a:r>
            <a:r>
              <a:rPr lang="zh-CN" altLang="en-US" sz="2000" dirty="0"/>
              <a:t>数据库、云数据库等</a:t>
            </a:r>
            <a:r>
              <a:rPr lang="zh-CN" altLang="zh-CN" sz="2000" dirty="0"/>
              <a:t>进行存储</a:t>
            </a:r>
            <a:endParaRPr lang="en-US" altLang="zh-CN" sz="2000" dirty="0"/>
          </a:p>
          <a:p>
            <a:pPr marL="342900" indent="-342900">
              <a:lnSpc>
                <a:spcPct val="150000"/>
              </a:lnSpc>
              <a:spcBef>
                <a:spcPts val="0"/>
              </a:spcBef>
              <a:spcAft>
                <a:spcPts val="0"/>
              </a:spcAft>
              <a:buClr>
                <a:schemeClr val="hlink"/>
              </a:buClr>
              <a:buFont typeface="Wingdings" panose="05000000000000000000" pitchFamily="2" charset="2"/>
              <a:buChar char="Ø"/>
            </a:pPr>
            <a:r>
              <a:rPr lang="zh-CN" altLang="en-US" sz="2000" dirty="0"/>
              <a:t>分布式文件系统：文件分布存储到网络计算机多个节点上，形成巨大的计算机节点构成的集群</a:t>
            </a:r>
            <a:endParaRPr lang="en-US" altLang="zh-CN" sz="2000" dirty="0"/>
          </a:p>
          <a:p>
            <a:pPr marL="342900" indent="-342900">
              <a:lnSpc>
                <a:spcPct val="150000"/>
              </a:lnSpc>
              <a:spcBef>
                <a:spcPts val="0"/>
              </a:spcBef>
              <a:spcAft>
                <a:spcPts val="0"/>
              </a:spcAft>
              <a:buClr>
                <a:schemeClr val="hlink"/>
              </a:buClr>
              <a:buFont typeface="Wingdings" panose="05000000000000000000" pitchFamily="2" charset="2"/>
              <a:buChar char="l"/>
            </a:pPr>
            <a:r>
              <a:rPr lang="en-US" altLang="zh-CN" sz="2000" dirty="0"/>
              <a:t>HDFS</a:t>
            </a:r>
            <a:r>
              <a:rPr lang="zh-CN" altLang="en-US" sz="2000" dirty="0"/>
              <a:t>：大数据分布式文件系统。适合大文件、海量数据存储</a:t>
            </a:r>
            <a:endParaRPr lang="en-US" altLang="zh-CN" sz="2000" dirty="0"/>
          </a:p>
          <a:p>
            <a:pPr marL="342900" indent="-342900">
              <a:lnSpc>
                <a:spcPct val="150000"/>
              </a:lnSpc>
              <a:spcBef>
                <a:spcPts val="0"/>
              </a:spcBef>
              <a:spcAft>
                <a:spcPts val="0"/>
              </a:spcAft>
              <a:buClr>
                <a:schemeClr val="hlink"/>
              </a:buClr>
              <a:buFont typeface="Wingdings" panose="05000000000000000000" pitchFamily="2" charset="2"/>
              <a:buChar char="l"/>
            </a:pPr>
            <a:r>
              <a:rPr lang="en-US" altLang="zh-CN" sz="2000" dirty="0" err="1"/>
              <a:t>Hbase</a:t>
            </a:r>
            <a:r>
              <a:rPr lang="zh-CN" altLang="en-US" sz="2000" dirty="0"/>
              <a:t>：分布式数据库系统，</a:t>
            </a:r>
            <a:r>
              <a:rPr lang="zh-CN" altLang="zh-CN" sz="2000" dirty="0"/>
              <a:t>适于半结构化和非结构化数据存储</a:t>
            </a:r>
            <a:endParaRPr lang="en-US" altLang="zh-CN" sz="2000" dirty="0"/>
          </a:p>
          <a:p>
            <a:pPr marL="342900" indent="-342900">
              <a:lnSpc>
                <a:spcPct val="150000"/>
              </a:lnSpc>
              <a:spcBef>
                <a:spcPts val="0"/>
              </a:spcBef>
              <a:spcAft>
                <a:spcPts val="0"/>
              </a:spcAft>
              <a:buClr>
                <a:schemeClr val="hlink"/>
              </a:buClr>
              <a:buFont typeface="Wingdings" panose="05000000000000000000" pitchFamily="2" charset="2"/>
              <a:buChar char="l"/>
            </a:pPr>
            <a:r>
              <a:rPr lang="en-US" altLang="zh-CN" sz="2000" dirty="0" err="1"/>
              <a:t>GreenPlum</a:t>
            </a:r>
            <a:r>
              <a:rPr lang="zh-CN" altLang="en-US" sz="2000" dirty="0"/>
              <a:t>：基于开源数据库的</a:t>
            </a:r>
            <a:r>
              <a:rPr lang="zh-CN" altLang="zh-CN" sz="2000" dirty="0"/>
              <a:t>分布式</a:t>
            </a:r>
            <a:r>
              <a:rPr lang="zh-CN" altLang="en-US" sz="2000" dirty="0"/>
              <a:t>关系型数据库集群</a:t>
            </a:r>
            <a:r>
              <a:rPr lang="zh-CN" altLang="zh-CN" sz="2000" dirty="0"/>
              <a:t>，适合存储海量结构化数据</a:t>
            </a:r>
            <a:endParaRPr lang="en-US" altLang="zh-CN" sz="2000" dirty="0"/>
          </a:p>
        </p:txBody>
      </p:sp>
      <p:sp>
        <p:nvSpPr>
          <p:cNvPr id="17" name="Slide Number Placeholder 1">
            <a:extLst>
              <a:ext uri="{FF2B5EF4-FFF2-40B4-BE49-F238E27FC236}">
                <a16:creationId xmlns:a16="http://schemas.microsoft.com/office/drawing/2014/main" id="{F1A090E3-6C0D-4CDE-AC01-2853C0DFC178}"/>
              </a:ext>
            </a:extLst>
          </p:cNvPr>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42</a:t>
            </a:fld>
            <a:endParaRPr lang="en-US" altLang="zh-CN" dirty="0"/>
          </a:p>
        </p:txBody>
      </p:sp>
      <p:pic>
        <p:nvPicPr>
          <p:cNvPr id="27" name="图片 26">
            <a:extLst>
              <a:ext uri="{FF2B5EF4-FFF2-40B4-BE49-F238E27FC236}">
                <a16:creationId xmlns:a16="http://schemas.microsoft.com/office/drawing/2014/main" id="{D0798660-C6B6-4161-B724-D34B25E0A6D5}"/>
              </a:ext>
            </a:extLst>
          </p:cNvPr>
          <p:cNvPicPr>
            <a:picLocks noChangeAspect="1"/>
          </p:cNvPicPr>
          <p:nvPr/>
        </p:nvPicPr>
        <p:blipFill rotWithShape="1">
          <a:blip r:embed="rId2">
            <a:clrChange>
              <a:clrFrom>
                <a:srgbClr val="FDFDFC"/>
              </a:clrFrom>
              <a:clrTo>
                <a:srgbClr val="FDFDFC">
                  <a:alpha val="0"/>
                </a:srgbClr>
              </a:clrTo>
            </a:clrChange>
            <a:extLst>
              <a:ext uri="{28A0092B-C50C-407E-A947-70E740481C1C}">
                <a14:useLocalDpi xmlns:a14="http://schemas.microsoft.com/office/drawing/2010/main" val="0"/>
              </a:ext>
            </a:extLst>
          </a:blip>
          <a:srcRect t="3061"/>
          <a:stretch/>
        </p:blipFill>
        <p:spPr>
          <a:xfrm>
            <a:off x="5999345" y="1861228"/>
            <a:ext cx="5949900" cy="3672408"/>
          </a:xfrm>
          <a:prstGeom prst="rect">
            <a:avLst/>
          </a:prstGeom>
        </p:spPr>
      </p:pic>
    </p:spTree>
    <p:extLst>
      <p:ext uri="{BB962C8B-B14F-4D97-AF65-F5344CB8AC3E}">
        <p14:creationId xmlns:p14="http://schemas.microsoft.com/office/powerpoint/2010/main" val="615503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39416" y="99183"/>
            <a:ext cx="9855200" cy="563563"/>
          </a:xfrm>
        </p:spPr>
        <p:txBody>
          <a:bodyPr/>
          <a:lstStyle/>
          <a:p>
            <a:r>
              <a:rPr lang="zh-CN" altLang="zh-CN" dirty="0"/>
              <a:t>大数据处理模式</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id="{2361CB95-9734-4E9F-B3D6-41FC4F580CEA}"/>
              </a:ext>
            </a:extLst>
          </p:cNvPr>
          <p:cNvSpPr txBox="1"/>
          <p:nvPr/>
        </p:nvSpPr>
        <p:spPr>
          <a:xfrm>
            <a:off x="973336" y="1272639"/>
            <a:ext cx="4978648" cy="3940694"/>
          </a:xfrm>
          <a:prstGeom prst="rect">
            <a:avLst/>
          </a:prstGeom>
          <a:noFill/>
        </p:spPr>
        <p:txBody>
          <a:bodyPr wrap="square" rtlCol="0">
            <a:spAutoFit/>
          </a:bodyPr>
          <a:lstStyle/>
          <a:p>
            <a:pPr marL="342900" indent="-342900">
              <a:lnSpc>
                <a:spcPct val="150000"/>
              </a:lnSpc>
              <a:spcBef>
                <a:spcPts val="0"/>
              </a:spcBef>
              <a:spcAft>
                <a:spcPts val="1200"/>
              </a:spcAft>
              <a:buClr>
                <a:schemeClr val="hlink"/>
              </a:buClr>
              <a:buFont typeface="Wingdings" panose="05000000000000000000" pitchFamily="2" charset="2"/>
              <a:buChar char="v"/>
            </a:pPr>
            <a:r>
              <a:rPr lang="zh-CN" altLang="zh-CN" sz="2400" dirty="0"/>
              <a:t>大数据主要</a:t>
            </a:r>
            <a:r>
              <a:rPr lang="zh-CN" altLang="en-US" sz="2400" dirty="0"/>
              <a:t>的</a:t>
            </a:r>
            <a:r>
              <a:rPr lang="zh-CN" altLang="zh-CN" sz="2400" dirty="0"/>
              <a:t>处理模式</a:t>
            </a:r>
            <a:r>
              <a:rPr lang="zh-CN" altLang="en-US" sz="2400" dirty="0"/>
              <a:t>：</a:t>
            </a:r>
            <a:endParaRPr lang="en-US" altLang="zh-CN" sz="2400" dirty="0"/>
          </a:p>
          <a:p>
            <a:pPr marL="342900" indent="-342900">
              <a:lnSpc>
                <a:spcPct val="150000"/>
              </a:lnSpc>
              <a:spcBef>
                <a:spcPts val="0"/>
              </a:spcBef>
              <a:spcAft>
                <a:spcPts val="0"/>
              </a:spcAft>
              <a:buClr>
                <a:schemeClr val="hlink"/>
              </a:buClr>
              <a:buFont typeface="Wingdings" panose="05000000000000000000" pitchFamily="2" charset="2"/>
              <a:buChar char="Ø"/>
            </a:pPr>
            <a:r>
              <a:rPr lang="zh-CN" altLang="zh-CN" sz="2200" b="1" dirty="0"/>
              <a:t>批处理</a:t>
            </a:r>
            <a:r>
              <a:rPr lang="zh-CN" altLang="en-US" sz="2200" dirty="0"/>
              <a:t>：</a:t>
            </a:r>
            <a:r>
              <a:rPr lang="zh-CN" altLang="zh-CN" sz="2200" dirty="0"/>
              <a:t>离线批量处理系统，数据先被存储，随后离线分析</a:t>
            </a:r>
            <a:r>
              <a:rPr lang="zh-CN" altLang="en-US" sz="2200" dirty="0"/>
              <a:t>。</a:t>
            </a:r>
            <a:r>
              <a:rPr lang="zh-CN" altLang="zh-CN" sz="2200" dirty="0"/>
              <a:t>如</a:t>
            </a:r>
            <a:r>
              <a:rPr lang="zh-CN" altLang="en-US" sz="2200" dirty="0"/>
              <a:t>：</a:t>
            </a:r>
            <a:r>
              <a:rPr lang="zh-CN" altLang="zh-CN" sz="2200" dirty="0"/>
              <a:t>日志分析、支付宝花呗的还款账单</a:t>
            </a:r>
            <a:r>
              <a:rPr lang="zh-CN" altLang="en-US" sz="2200" dirty="0"/>
              <a:t>。</a:t>
            </a:r>
            <a:endParaRPr lang="en-US" altLang="zh-CN" sz="2200" dirty="0"/>
          </a:p>
          <a:p>
            <a:pPr marL="285750" indent="-285750">
              <a:lnSpc>
                <a:spcPct val="150000"/>
              </a:lnSpc>
              <a:spcBef>
                <a:spcPts val="1200"/>
              </a:spcBef>
              <a:spcAft>
                <a:spcPts val="0"/>
              </a:spcAft>
              <a:buClr>
                <a:schemeClr val="hlink"/>
              </a:buClr>
              <a:buFont typeface="Wingdings" panose="05000000000000000000" pitchFamily="2" charset="2"/>
              <a:buChar char="Ø"/>
            </a:pPr>
            <a:r>
              <a:rPr lang="zh-CN" altLang="zh-CN" sz="2200" b="1" dirty="0"/>
              <a:t>流处理</a:t>
            </a:r>
            <a:r>
              <a:rPr lang="zh-CN" altLang="en-US" sz="2200" dirty="0"/>
              <a:t>：</a:t>
            </a:r>
            <a:r>
              <a:rPr lang="zh-CN" altLang="zh-CN" sz="2200" dirty="0"/>
              <a:t>很强实效性</a:t>
            </a:r>
            <a:r>
              <a:rPr lang="zh-CN" altLang="en-US" sz="2200" dirty="0"/>
              <a:t>，尽可能快处理数据并得到结果。</a:t>
            </a:r>
            <a:r>
              <a:rPr lang="zh-CN" altLang="zh-CN" sz="2200" dirty="0"/>
              <a:t>如</a:t>
            </a:r>
            <a:r>
              <a:rPr lang="zh-CN" altLang="en-US" sz="2200" dirty="0"/>
              <a:t>：</a:t>
            </a:r>
            <a:r>
              <a:rPr lang="zh-CN" altLang="zh-CN" sz="2200" dirty="0"/>
              <a:t>天猫双十一，交易额实时动态更新</a:t>
            </a:r>
            <a:r>
              <a:rPr lang="zh-CN" altLang="en-US" sz="2200" dirty="0"/>
              <a:t>。</a:t>
            </a:r>
            <a:endParaRPr lang="en-US" altLang="zh-CN" sz="2200" dirty="0"/>
          </a:p>
        </p:txBody>
      </p:sp>
      <p:sp>
        <p:nvSpPr>
          <p:cNvPr id="17" name="Slide Number Placeholder 1">
            <a:extLst>
              <a:ext uri="{FF2B5EF4-FFF2-40B4-BE49-F238E27FC236}">
                <a16:creationId xmlns:a16="http://schemas.microsoft.com/office/drawing/2014/main" id="{F1A090E3-6C0D-4CDE-AC01-2853C0DFC178}"/>
              </a:ext>
            </a:extLst>
          </p:cNvPr>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43</a:t>
            </a:fld>
            <a:endParaRPr lang="en-US" altLang="zh-CN" dirty="0"/>
          </a:p>
        </p:txBody>
      </p:sp>
      <p:pic>
        <p:nvPicPr>
          <p:cNvPr id="3" name="图片 2">
            <a:extLst>
              <a:ext uri="{FF2B5EF4-FFF2-40B4-BE49-F238E27FC236}">
                <a16:creationId xmlns:a16="http://schemas.microsoft.com/office/drawing/2014/main" id="{08B412D2-D0BB-40D3-B06A-664EED612B8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78744" y="4823945"/>
            <a:ext cx="1612800" cy="672000"/>
          </a:xfrm>
          <a:prstGeom prst="rect">
            <a:avLst/>
          </a:prstGeom>
        </p:spPr>
      </p:pic>
      <p:pic>
        <p:nvPicPr>
          <p:cNvPr id="5" name="图片 4">
            <a:extLst>
              <a:ext uri="{FF2B5EF4-FFF2-40B4-BE49-F238E27FC236}">
                <a16:creationId xmlns:a16="http://schemas.microsoft.com/office/drawing/2014/main" id="{4742C935-5787-4D61-9C34-3956AA6F083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80838" y="3292876"/>
            <a:ext cx="2648935" cy="1011909"/>
          </a:xfrm>
          <a:prstGeom prst="rect">
            <a:avLst/>
          </a:prstGeom>
        </p:spPr>
      </p:pic>
      <p:pic>
        <p:nvPicPr>
          <p:cNvPr id="7" name="图片 6">
            <a:extLst>
              <a:ext uri="{FF2B5EF4-FFF2-40B4-BE49-F238E27FC236}">
                <a16:creationId xmlns:a16="http://schemas.microsoft.com/office/drawing/2014/main" id="{299319A3-E580-4F09-869E-3B1D0729FFE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25501" y="4767016"/>
            <a:ext cx="1940764" cy="934107"/>
          </a:xfrm>
          <a:prstGeom prst="rect">
            <a:avLst/>
          </a:prstGeom>
        </p:spPr>
      </p:pic>
      <p:pic>
        <p:nvPicPr>
          <p:cNvPr id="9" name="图片 8">
            <a:extLst>
              <a:ext uri="{FF2B5EF4-FFF2-40B4-BE49-F238E27FC236}">
                <a16:creationId xmlns:a16="http://schemas.microsoft.com/office/drawing/2014/main" id="{BD53B165-A423-4FE1-B20B-E7EE6497E3C7}"/>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76755" y="2253635"/>
            <a:ext cx="2648935" cy="625732"/>
          </a:xfrm>
          <a:prstGeom prst="rect">
            <a:avLst/>
          </a:prstGeom>
        </p:spPr>
      </p:pic>
      <p:pic>
        <p:nvPicPr>
          <p:cNvPr id="11" name="图片 10">
            <a:extLst>
              <a:ext uri="{FF2B5EF4-FFF2-40B4-BE49-F238E27FC236}">
                <a16:creationId xmlns:a16="http://schemas.microsoft.com/office/drawing/2014/main" id="{26CBDC57-5C65-4536-8A79-A63012B2E7F5}"/>
              </a:ext>
            </a:extLst>
          </p:cNvPr>
          <p:cNvPicPr>
            <a:picLocks noChangeAspect="1"/>
          </p:cNvPicPr>
          <p:nvPr/>
        </p:nvPicPr>
        <p:blipFill>
          <a:blip r:embed="rId6" cstate="print">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7752184" y="4733764"/>
            <a:ext cx="1819954" cy="1011909"/>
          </a:xfrm>
          <a:prstGeom prst="rect">
            <a:avLst/>
          </a:prstGeom>
        </p:spPr>
      </p:pic>
      <p:sp>
        <p:nvSpPr>
          <p:cNvPr id="14" name="文本框 13">
            <a:extLst>
              <a:ext uri="{FF2B5EF4-FFF2-40B4-BE49-F238E27FC236}">
                <a16:creationId xmlns:a16="http://schemas.microsoft.com/office/drawing/2014/main" id="{BACD9FE4-28A9-4757-ADAE-527B40163EBD}"/>
              </a:ext>
            </a:extLst>
          </p:cNvPr>
          <p:cNvSpPr txBox="1"/>
          <p:nvPr/>
        </p:nvSpPr>
        <p:spPr>
          <a:xfrm>
            <a:off x="5951984" y="1236198"/>
            <a:ext cx="4643899" cy="1077218"/>
          </a:xfrm>
          <a:prstGeom prst="rect">
            <a:avLst/>
          </a:prstGeom>
          <a:noFill/>
        </p:spPr>
        <p:txBody>
          <a:bodyPr wrap="square" rtlCol="0">
            <a:spAutoFit/>
          </a:bodyPr>
          <a:lstStyle/>
          <a:p>
            <a:pPr marL="342900" indent="-342900">
              <a:lnSpc>
                <a:spcPct val="150000"/>
              </a:lnSpc>
              <a:spcBef>
                <a:spcPts val="0"/>
              </a:spcBef>
              <a:spcAft>
                <a:spcPts val="1200"/>
              </a:spcAft>
              <a:buClr>
                <a:schemeClr val="hlink"/>
              </a:buClr>
              <a:buFont typeface="Wingdings" panose="05000000000000000000" pitchFamily="2" charset="2"/>
              <a:buChar char="v"/>
            </a:pPr>
            <a:r>
              <a:rPr lang="zh-CN" altLang="zh-CN" sz="2400" dirty="0"/>
              <a:t>代表性</a:t>
            </a:r>
            <a:r>
              <a:rPr lang="zh-CN" altLang="en-US" sz="2400" dirty="0"/>
              <a:t>的大数据处理分析技术</a:t>
            </a:r>
            <a:r>
              <a:rPr lang="en-US" altLang="zh-CN" sz="2400" dirty="0"/>
              <a:t>:</a:t>
            </a:r>
          </a:p>
          <a:p>
            <a:endParaRPr lang="zh-CN" altLang="en-US" dirty="0"/>
          </a:p>
        </p:txBody>
      </p:sp>
    </p:spTree>
    <p:extLst>
      <p:ext uri="{BB962C8B-B14F-4D97-AF65-F5344CB8AC3E}">
        <p14:creationId xmlns:p14="http://schemas.microsoft.com/office/powerpoint/2010/main" val="3020198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64090" y="21931"/>
            <a:ext cx="9855200" cy="563563"/>
          </a:xfrm>
        </p:spPr>
        <p:txBody>
          <a:bodyPr/>
          <a:lstStyle/>
          <a:p>
            <a:r>
              <a:rPr lang="zh-CN" altLang="zh-CN" dirty="0"/>
              <a:t>大数据处理的基本流程</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id="{2361CB95-9734-4E9F-B3D6-41FC4F580CEA}"/>
              </a:ext>
            </a:extLst>
          </p:cNvPr>
          <p:cNvSpPr txBox="1"/>
          <p:nvPr/>
        </p:nvSpPr>
        <p:spPr>
          <a:xfrm>
            <a:off x="572148" y="1070259"/>
            <a:ext cx="10276380" cy="1477328"/>
          </a:xfrm>
          <a:prstGeom prst="rect">
            <a:avLst/>
          </a:prstGeom>
          <a:noFill/>
        </p:spPr>
        <p:txBody>
          <a:bodyPr wrap="square" rtlCol="0">
            <a:spAutoFit/>
          </a:bodyPr>
          <a:lstStyle/>
          <a:p>
            <a:pPr marL="342900" indent="-342900">
              <a:lnSpc>
                <a:spcPct val="150000"/>
              </a:lnSpc>
              <a:spcBef>
                <a:spcPts val="0"/>
              </a:spcBef>
              <a:spcAft>
                <a:spcPts val="1200"/>
              </a:spcAft>
              <a:buClr>
                <a:schemeClr val="hlink"/>
              </a:buClr>
              <a:buFont typeface="Wingdings" panose="05000000000000000000" pitchFamily="2" charset="2"/>
              <a:buChar char="v"/>
            </a:pPr>
            <a:r>
              <a:rPr lang="zh-CN" altLang="zh-CN" sz="2400" dirty="0"/>
              <a:t>基本流程包括</a:t>
            </a:r>
            <a:r>
              <a:rPr lang="zh-CN" altLang="en-US" sz="2400" dirty="0"/>
              <a:t>：</a:t>
            </a:r>
            <a:r>
              <a:rPr lang="zh-CN" altLang="zh-CN" sz="2400" b="1" dirty="0"/>
              <a:t>数据抽取和整合、数据分析、数据解释</a:t>
            </a:r>
            <a:r>
              <a:rPr lang="zh-CN" altLang="zh-CN" sz="2400" dirty="0"/>
              <a:t>三个主要环节。</a:t>
            </a:r>
            <a:endParaRPr lang="en-US" altLang="zh-CN" sz="2400" dirty="0"/>
          </a:p>
          <a:p>
            <a:r>
              <a:rPr lang="zh-CN" altLang="zh-CN" sz="2200" dirty="0"/>
              <a:t>在适合工具辅助下，对数据源进行抽取和整合，按照一定标准统一存储</a:t>
            </a:r>
            <a:r>
              <a:rPr lang="zh-CN" altLang="en-US" sz="2200" dirty="0"/>
              <a:t>，</a:t>
            </a:r>
            <a:r>
              <a:rPr lang="zh-CN" altLang="zh-CN" sz="2200" dirty="0"/>
              <a:t>利用数据分析技术进行分析，从中提取有价值的知识并利用恰当方式展示给用户。</a:t>
            </a:r>
          </a:p>
        </p:txBody>
      </p:sp>
      <p:sp>
        <p:nvSpPr>
          <p:cNvPr id="17" name="Slide Number Placeholder 1">
            <a:extLst>
              <a:ext uri="{FF2B5EF4-FFF2-40B4-BE49-F238E27FC236}">
                <a16:creationId xmlns:a16="http://schemas.microsoft.com/office/drawing/2014/main" id="{F1A090E3-6C0D-4CDE-AC01-2853C0DFC178}"/>
              </a:ext>
            </a:extLst>
          </p:cNvPr>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44</a:t>
            </a:fld>
            <a:endParaRPr lang="en-US" altLang="zh-CN" dirty="0"/>
          </a:p>
        </p:txBody>
      </p:sp>
      <p:pic>
        <p:nvPicPr>
          <p:cNvPr id="7170" name="图片 13">
            <a:extLst>
              <a:ext uri="{FF2B5EF4-FFF2-40B4-BE49-F238E27FC236}">
                <a16:creationId xmlns:a16="http://schemas.microsoft.com/office/drawing/2014/main" id="{E48F0343-38EC-4286-9FF2-D5EB35CD869A}"/>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104" t="13721" r="1691" b="23732"/>
          <a:stretch>
            <a:fillRect/>
          </a:stretch>
        </p:blipFill>
        <p:spPr bwMode="auto">
          <a:xfrm>
            <a:off x="1271464" y="2631683"/>
            <a:ext cx="9303810" cy="3357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0363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zh-CN" altLang="zh-CN" dirty="0"/>
              <a:t>大数据应用实例</a:t>
            </a:r>
            <a:endParaRPr lang="en-US" altLang="zh-CN" sz="20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45</a:t>
            </a:fld>
            <a:endParaRPr lang="en-US" altLang="zh-CN"/>
          </a:p>
        </p:txBody>
      </p:sp>
      <p:pic>
        <p:nvPicPr>
          <p:cNvPr id="8194" name="图片 16">
            <a:extLst>
              <a:ext uri="{FF2B5EF4-FFF2-40B4-BE49-F238E27FC236}">
                <a16:creationId xmlns:a16="http://schemas.microsoft.com/office/drawing/2014/main" id="{B061170D-0A44-48C5-BAE6-051E97D14B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3587"/>
          <a:stretch>
            <a:fillRect/>
          </a:stretch>
        </p:blipFill>
        <p:spPr bwMode="auto">
          <a:xfrm>
            <a:off x="3729022" y="2303570"/>
            <a:ext cx="2959814" cy="36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图片 2">
            <a:extLst>
              <a:ext uri="{FF2B5EF4-FFF2-40B4-BE49-F238E27FC236}">
                <a16:creationId xmlns:a16="http://schemas.microsoft.com/office/drawing/2014/main" id="{A00D3CD9-6808-4947-BD7B-F450B7EEDF6B}"/>
              </a:ext>
            </a:extLst>
          </p:cNvPr>
          <p:cNvPicPr>
            <a:picLocks noChangeAspect="1" noChangeArrowheads="1"/>
          </p:cNvPicPr>
          <p:nvPr/>
        </p:nvPicPr>
        <p:blipFill>
          <a:blip r:embed="rId3">
            <a:clrChange>
              <a:clrFrom>
                <a:srgbClr val="FFFDFF"/>
              </a:clrFrom>
              <a:clrTo>
                <a:srgbClr val="FFFDFF">
                  <a:alpha val="0"/>
                </a:srgbClr>
              </a:clrTo>
            </a:clrChange>
            <a:extLst>
              <a:ext uri="{28A0092B-C50C-407E-A947-70E740481C1C}">
                <a14:useLocalDpi xmlns:a14="http://schemas.microsoft.com/office/drawing/2010/main" val="0"/>
              </a:ext>
            </a:extLst>
          </a:blip>
          <a:srcRect/>
          <a:stretch>
            <a:fillRect/>
          </a:stretch>
        </p:blipFill>
        <p:spPr bwMode="auto">
          <a:xfrm>
            <a:off x="648028" y="2171697"/>
            <a:ext cx="3102295" cy="36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图片 210">
            <a:extLst>
              <a:ext uri="{FF2B5EF4-FFF2-40B4-BE49-F238E27FC236}">
                <a16:creationId xmlns:a16="http://schemas.microsoft.com/office/drawing/2014/main" id="{82F2DD6B-9DF3-4CAB-A3BD-B57CEB26F6A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60096" y="2420888"/>
            <a:ext cx="4888663" cy="311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文本框 40">
            <a:extLst>
              <a:ext uri="{FF2B5EF4-FFF2-40B4-BE49-F238E27FC236}">
                <a16:creationId xmlns:a16="http://schemas.microsoft.com/office/drawing/2014/main" id="{19B372D8-FE40-4853-9833-99E0CB433A9F}"/>
              </a:ext>
            </a:extLst>
          </p:cNvPr>
          <p:cNvSpPr txBox="1"/>
          <p:nvPr/>
        </p:nvSpPr>
        <p:spPr>
          <a:xfrm>
            <a:off x="1271464" y="1352115"/>
            <a:ext cx="4536504" cy="458459"/>
          </a:xfrm>
          <a:prstGeom prst="rect">
            <a:avLst/>
          </a:prstGeom>
          <a:noFill/>
        </p:spPr>
        <p:txBody>
          <a:bodyPr wrap="square" rtlCol="0">
            <a:spAutoFit/>
          </a:bodyPr>
          <a:lstStyle/>
          <a:p>
            <a:pPr marL="342900" indent="-342900">
              <a:lnSpc>
                <a:spcPct val="150000"/>
              </a:lnSpc>
              <a:spcBef>
                <a:spcPts val="0"/>
              </a:spcBef>
              <a:spcAft>
                <a:spcPts val="1200"/>
              </a:spcAft>
              <a:buClr>
                <a:schemeClr val="hlink"/>
              </a:buClr>
              <a:buFont typeface="Wingdings" panose="05000000000000000000" pitchFamily="2" charset="2"/>
              <a:buChar char="v"/>
            </a:pPr>
            <a:r>
              <a:rPr lang="zh-CN" altLang="zh-CN" dirty="0"/>
              <a:t>百度迁徙大数据回溯武汉人口离汉去向</a:t>
            </a:r>
            <a:endParaRPr lang="zh-CN" altLang="en-US" dirty="0"/>
          </a:p>
        </p:txBody>
      </p:sp>
      <p:sp>
        <p:nvSpPr>
          <p:cNvPr id="42" name="文本框 41">
            <a:extLst>
              <a:ext uri="{FF2B5EF4-FFF2-40B4-BE49-F238E27FC236}">
                <a16:creationId xmlns:a16="http://schemas.microsoft.com/office/drawing/2014/main" id="{BF3F3C0B-CA34-4BBB-A82D-9116CA16E27A}"/>
              </a:ext>
            </a:extLst>
          </p:cNvPr>
          <p:cNvSpPr txBox="1"/>
          <p:nvPr/>
        </p:nvSpPr>
        <p:spPr>
          <a:xfrm>
            <a:off x="6888088" y="1378181"/>
            <a:ext cx="4503044" cy="458459"/>
          </a:xfrm>
          <a:prstGeom prst="rect">
            <a:avLst/>
          </a:prstGeom>
          <a:noFill/>
        </p:spPr>
        <p:txBody>
          <a:bodyPr wrap="square" rtlCol="0">
            <a:spAutoFit/>
          </a:bodyPr>
          <a:lstStyle/>
          <a:p>
            <a:pPr marL="342900" indent="-342900">
              <a:lnSpc>
                <a:spcPct val="150000"/>
              </a:lnSpc>
              <a:spcBef>
                <a:spcPts val="0"/>
              </a:spcBef>
              <a:spcAft>
                <a:spcPts val="1200"/>
              </a:spcAft>
              <a:buClr>
                <a:schemeClr val="hlink"/>
              </a:buClr>
              <a:buFont typeface="Wingdings" panose="05000000000000000000" pitchFamily="2" charset="2"/>
              <a:buChar char="v"/>
            </a:pPr>
            <a:r>
              <a:rPr lang="zh-CN" altLang="zh-CN" dirty="0"/>
              <a:t>大数据基于内容的个性化推荐系统应用</a:t>
            </a:r>
            <a:endParaRPr lang="zh-CN" altLang="en-US" dirty="0"/>
          </a:p>
        </p:txBody>
      </p:sp>
    </p:spTree>
    <p:extLst>
      <p:ext uri="{BB962C8B-B14F-4D97-AF65-F5344CB8AC3E}">
        <p14:creationId xmlns:p14="http://schemas.microsoft.com/office/powerpoint/2010/main" val="275923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39416" y="12144"/>
            <a:ext cx="9855200" cy="563563"/>
          </a:xfrm>
        </p:spPr>
        <p:txBody>
          <a:bodyPr/>
          <a:lstStyle/>
          <a:p>
            <a:r>
              <a:rPr lang="zh-CN" altLang="zh-CN" dirty="0"/>
              <a:t>人工智能</a:t>
            </a:r>
            <a:endParaRPr lang="en-US" altLang="zh-CN" dirty="0">
              <a:ea typeface="宋体" panose="02010600030101010101" pitchFamily="2" charset="-122"/>
            </a:endParaRPr>
          </a:p>
        </p:txBody>
      </p:sp>
      <p:sp>
        <p:nvSpPr>
          <p:cNvPr id="29" name="文本框 28">
            <a:extLst>
              <a:ext uri="{FF2B5EF4-FFF2-40B4-BE49-F238E27FC236}">
                <a16:creationId xmlns:a16="http://schemas.microsoft.com/office/drawing/2014/main" id="{2361CB95-9734-4E9F-B3D6-41FC4F580CEA}"/>
              </a:ext>
            </a:extLst>
          </p:cNvPr>
          <p:cNvSpPr txBox="1"/>
          <p:nvPr/>
        </p:nvSpPr>
        <p:spPr>
          <a:xfrm>
            <a:off x="4534429" y="1007985"/>
            <a:ext cx="6723542" cy="2294090"/>
          </a:xfrm>
          <a:prstGeom prst="rect">
            <a:avLst/>
          </a:prstGeom>
          <a:noFill/>
        </p:spPr>
        <p:txBody>
          <a:bodyPr wrap="square" rtlCol="0">
            <a:spAutoFit/>
          </a:bodyPr>
          <a:lstStyle/>
          <a:p>
            <a:pPr>
              <a:lnSpc>
                <a:spcPct val="150000"/>
              </a:lnSpc>
            </a:pPr>
            <a:r>
              <a:rPr lang="zh-CN" altLang="zh-CN" sz="3200" b="1" dirty="0">
                <a:solidFill>
                  <a:schemeClr val="tx1">
                    <a:lumMod val="60000"/>
                    <a:lumOff val="40000"/>
                  </a:schemeClr>
                </a:solidFill>
                <a:latin typeface="+mn-lt"/>
              </a:rPr>
              <a:t>人工智能</a:t>
            </a:r>
            <a:r>
              <a:rPr lang="zh-CN" altLang="en-US" sz="2400" dirty="0"/>
              <a:t>（</a:t>
            </a:r>
            <a:r>
              <a:rPr lang="en-US" altLang="zh-CN" sz="2400" dirty="0"/>
              <a:t>Artificial Intelligence</a:t>
            </a:r>
            <a:r>
              <a:rPr lang="zh-CN" altLang="en-US" sz="2400" dirty="0"/>
              <a:t>）</a:t>
            </a:r>
            <a:r>
              <a:rPr lang="zh-CN" altLang="zh-CN" sz="2200" dirty="0"/>
              <a:t>是研究构造智能机器或实现机器智能的学科，是研究、开发用于模拟、延伸和扩展人的智能的理论、方法、技术及应用系统的一门新的技术科学。</a:t>
            </a:r>
            <a:endParaRPr lang="en-US" altLang="zh-CN" sz="2200" dirty="0"/>
          </a:p>
        </p:txBody>
      </p:sp>
      <p:sp>
        <p:nvSpPr>
          <p:cNvPr id="17" name="Slide Number Placeholder 1">
            <a:extLst>
              <a:ext uri="{FF2B5EF4-FFF2-40B4-BE49-F238E27FC236}">
                <a16:creationId xmlns:a16="http://schemas.microsoft.com/office/drawing/2014/main" id="{F1A090E3-6C0D-4CDE-AC01-2853C0DFC178}"/>
              </a:ext>
            </a:extLst>
          </p:cNvPr>
          <p:cNvSpPr>
            <a:spLocks noGrp="1"/>
          </p:cNvSpPr>
          <p:nvPr>
            <p:ph type="sldNum" sz="quarter" idx="4"/>
          </p:nvPr>
        </p:nvSpPr>
        <p:spPr>
          <a:xfrm>
            <a:off x="9227864" y="6381328"/>
            <a:ext cx="2844800" cy="320675"/>
          </a:xfrm>
        </p:spPr>
        <p:txBody>
          <a:bodyPr/>
          <a:lstStyle/>
          <a:p>
            <a:fld id="{DA4B5A7A-C1F9-424D-947B-90EDE0F0E62C}" type="slidenum">
              <a:rPr lang="en-US" altLang="zh-CN" smtClean="0"/>
              <a:pPr/>
              <a:t>46</a:t>
            </a:fld>
            <a:endParaRPr lang="en-US" altLang="zh-CN" dirty="0"/>
          </a:p>
        </p:txBody>
      </p:sp>
      <p:pic>
        <p:nvPicPr>
          <p:cNvPr id="10" name="图片 9">
            <a:extLst>
              <a:ext uri="{FF2B5EF4-FFF2-40B4-BE49-F238E27FC236}">
                <a16:creationId xmlns:a16="http://schemas.microsoft.com/office/drawing/2014/main" id="{DDF95071-3BAE-4C16-B905-6A5864786AB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5440" y="1200423"/>
            <a:ext cx="3332897" cy="1838570"/>
          </a:xfrm>
          <a:prstGeom prst="rect">
            <a:avLst/>
          </a:prstGeom>
        </p:spPr>
      </p:pic>
      <p:sp>
        <p:nvSpPr>
          <p:cNvPr id="11" name="文本框 10">
            <a:extLst>
              <a:ext uri="{FF2B5EF4-FFF2-40B4-BE49-F238E27FC236}">
                <a16:creationId xmlns:a16="http://schemas.microsoft.com/office/drawing/2014/main" id="{3330A8C3-046A-46D4-B77D-97E014D40420}"/>
              </a:ext>
            </a:extLst>
          </p:cNvPr>
          <p:cNvSpPr txBox="1"/>
          <p:nvPr/>
        </p:nvSpPr>
        <p:spPr>
          <a:xfrm>
            <a:off x="1152129" y="3861048"/>
            <a:ext cx="6192688" cy="1555426"/>
          </a:xfrm>
          <a:prstGeom prst="rect">
            <a:avLst/>
          </a:prstGeom>
          <a:noFill/>
        </p:spPr>
        <p:txBody>
          <a:bodyPr wrap="square" rtlCol="0">
            <a:spAutoFit/>
          </a:bodyPr>
          <a:lstStyle/>
          <a:p>
            <a:pPr>
              <a:lnSpc>
                <a:spcPct val="150000"/>
              </a:lnSpc>
              <a:spcAft>
                <a:spcPts val="600"/>
              </a:spcAft>
            </a:pPr>
            <a:r>
              <a:rPr lang="zh-CN" altLang="zh-CN" sz="2200" dirty="0"/>
              <a:t>顾名思义</a:t>
            </a:r>
            <a:r>
              <a:rPr lang="zh-CN" altLang="en-US" sz="2200" dirty="0"/>
              <a:t>，</a:t>
            </a:r>
            <a:r>
              <a:rPr lang="en-US" altLang="zh-CN" sz="2200" dirty="0"/>
              <a:t>AI</a:t>
            </a:r>
            <a:r>
              <a:rPr lang="zh-CN" altLang="en-US" sz="2200" dirty="0"/>
              <a:t>是</a:t>
            </a:r>
            <a:r>
              <a:rPr lang="zh-CN" altLang="zh-CN" sz="2200" dirty="0"/>
              <a:t>用人工的方法在机器</a:t>
            </a:r>
            <a:r>
              <a:rPr lang="en-US" altLang="zh-CN" sz="2200" dirty="0"/>
              <a:t>(</a:t>
            </a:r>
            <a:r>
              <a:rPr lang="zh-CN" altLang="zh-CN" sz="2200" dirty="0"/>
              <a:t>计算机</a:t>
            </a:r>
            <a:r>
              <a:rPr lang="en-US" altLang="zh-CN" sz="2200" dirty="0"/>
              <a:t>)</a:t>
            </a:r>
            <a:r>
              <a:rPr lang="zh-CN" altLang="zh-CN" sz="2200" dirty="0"/>
              <a:t>上实现的智能</a:t>
            </a:r>
            <a:r>
              <a:rPr lang="zh-CN" altLang="en-US" sz="2200" dirty="0"/>
              <a:t>；机器“像人一样思考</a:t>
            </a:r>
            <a:r>
              <a:rPr lang="en-US" altLang="zh-CN" sz="2200" dirty="0"/>
              <a:t>”</a:t>
            </a:r>
            <a:r>
              <a:rPr lang="zh-CN" altLang="en-US" sz="2200" dirty="0"/>
              <a:t>，</a:t>
            </a:r>
            <a:r>
              <a:rPr lang="zh-CN" altLang="zh-CN" sz="2200" dirty="0"/>
              <a:t>实现更高层次的应用。</a:t>
            </a:r>
            <a:endParaRPr lang="en-US" altLang="zh-CN" sz="2200" dirty="0"/>
          </a:p>
        </p:txBody>
      </p:sp>
      <p:pic>
        <p:nvPicPr>
          <p:cNvPr id="3" name="图片 2">
            <a:extLst>
              <a:ext uri="{FF2B5EF4-FFF2-40B4-BE49-F238E27FC236}">
                <a16:creationId xmlns:a16="http://schemas.microsoft.com/office/drawing/2014/main" id="{DED19592-5092-4E0D-9AA9-A356ED65D0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1396" y="3995140"/>
            <a:ext cx="1782440" cy="2339453"/>
          </a:xfrm>
          <a:prstGeom prst="rect">
            <a:avLst/>
          </a:prstGeom>
        </p:spPr>
      </p:pic>
      <p:sp>
        <p:nvSpPr>
          <p:cNvPr id="12" name="文本框 11">
            <a:extLst>
              <a:ext uri="{FF2B5EF4-FFF2-40B4-BE49-F238E27FC236}">
                <a16:creationId xmlns:a16="http://schemas.microsoft.com/office/drawing/2014/main" id="{0B13DC60-5EB4-47C2-BACF-858384822BF0}"/>
              </a:ext>
            </a:extLst>
          </p:cNvPr>
          <p:cNvSpPr txBox="1"/>
          <p:nvPr/>
        </p:nvSpPr>
        <p:spPr>
          <a:xfrm>
            <a:off x="8040216" y="3302075"/>
            <a:ext cx="2844800" cy="646331"/>
          </a:xfrm>
          <a:prstGeom prst="rect">
            <a:avLst/>
          </a:prstGeom>
          <a:noFill/>
        </p:spPr>
        <p:txBody>
          <a:bodyPr wrap="square" rtlCol="0">
            <a:spAutoFit/>
          </a:bodyPr>
          <a:lstStyle/>
          <a:p>
            <a:pPr>
              <a:spcBef>
                <a:spcPts val="600"/>
              </a:spcBef>
              <a:spcAft>
                <a:spcPts val="600"/>
              </a:spcAft>
            </a:pPr>
            <a:r>
              <a:rPr lang="zh-CN" altLang="zh-CN" sz="1800" kern="100" spc="-120" dirty="0">
                <a:effectLst/>
                <a:latin typeface="Times New Roman" panose="02020603050405020304" pitchFamily="18" charset="0"/>
                <a:ea typeface="宋体" panose="02010600030101010101" pitchFamily="2" charset="-122"/>
                <a:cs typeface="Times New Roman" panose="02020603050405020304" pitchFamily="18" charset="0"/>
              </a:rPr>
              <a:t>约翰·麦卡锡（</a:t>
            </a:r>
            <a:r>
              <a:rPr lang="en-US" altLang="zh-CN" sz="1800" kern="100" spc="-120" dirty="0">
                <a:effectLst/>
                <a:latin typeface="Times New Roman" panose="02020603050405020304" pitchFamily="18" charset="0"/>
                <a:ea typeface="宋体" panose="02010600030101010101" pitchFamily="2" charset="-122"/>
              </a:rPr>
              <a:t>John McCarthy</a:t>
            </a:r>
            <a:r>
              <a:rPr lang="zh-CN" altLang="zh-CN" sz="1800" kern="100" spc="-120" dirty="0">
                <a:effectLst/>
                <a:latin typeface="Times New Roman" panose="02020603050405020304" pitchFamily="18" charset="0"/>
                <a:ea typeface="宋体" panose="02010600030101010101" pitchFamily="2" charset="-122"/>
                <a:cs typeface="Times New Roman" panose="02020603050405020304" pitchFamily="18" charset="0"/>
              </a:rPr>
              <a:t>）提出“人工智能”这一术语</a:t>
            </a:r>
            <a:endParaRPr lang="en-US" altLang="zh-CN" sz="2000" spc="-120" dirty="0"/>
          </a:p>
        </p:txBody>
      </p:sp>
    </p:spTree>
    <p:extLst>
      <p:ext uri="{BB962C8B-B14F-4D97-AF65-F5344CB8AC3E}">
        <p14:creationId xmlns:p14="http://schemas.microsoft.com/office/powerpoint/2010/main" val="3581953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A0BF94E-EECA-4A84-BCD3-2CDA25592D0B}"/>
              </a:ext>
            </a:extLst>
          </p:cNvPr>
          <p:cNvPicPr>
            <a:picLocks noChangeAspect="1"/>
          </p:cNvPicPr>
          <p:nvPr/>
        </p:nvPicPr>
        <p:blipFill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561" t="8324" r="36350" b="17645"/>
          <a:stretch/>
        </p:blipFill>
        <p:spPr>
          <a:xfrm>
            <a:off x="4786722" y="2204864"/>
            <a:ext cx="2533414" cy="2448272"/>
          </a:xfrm>
          <a:prstGeom prst="rect">
            <a:avLst/>
          </a:prstGeom>
        </p:spPr>
      </p:pic>
      <p:sp>
        <p:nvSpPr>
          <p:cNvPr id="92162" name="Rectangle 2"/>
          <p:cNvSpPr>
            <a:spLocks noGrp="1" noChangeArrowheads="1"/>
          </p:cNvSpPr>
          <p:nvPr>
            <p:ph type="title"/>
          </p:nvPr>
        </p:nvSpPr>
        <p:spPr>
          <a:xfrm>
            <a:off x="623392" y="87738"/>
            <a:ext cx="10467776" cy="563563"/>
          </a:xfrm>
        </p:spPr>
        <p:txBody>
          <a:bodyPr/>
          <a:lstStyle/>
          <a:p>
            <a:r>
              <a:rPr lang="zh-CN" altLang="en-US" dirty="0">
                <a:ea typeface="宋体" panose="02010600030101010101" pitchFamily="2" charset="-122"/>
              </a:rPr>
              <a:t>人工智能实力分类</a:t>
            </a:r>
            <a:endParaRPr lang="en-US" altLang="zh-CN" dirty="0">
              <a:ea typeface="宋体" panose="02010600030101010101" pitchFamily="2" charset="-122"/>
            </a:endParaRPr>
          </a:p>
        </p:txBody>
      </p:sp>
      <p:sp>
        <p:nvSpPr>
          <p:cNvPr id="2" name="内容占位符 1">
            <a:extLst>
              <a:ext uri="{FF2B5EF4-FFF2-40B4-BE49-F238E27FC236}">
                <a16:creationId xmlns:a16="http://schemas.microsoft.com/office/drawing/2014/main" id="{21B7C49F-26F7-4656-A4C5-541D45979665}"/>
              </a:ext>
            </a:extLst>
          </p:cNvPr>
          <p:cNvSpPr>
            <a:spLocks noGrp="1"/>
          </p:cNvSpPr>
          <p:nvPr>
            <p:ph sz="half" idx="1"/>
          </p:nvPr>
        </p:nvSpPr>
        <p:spPr>
          <a:xfrm>
            <a:off x="911423" y="1284747"/>
            <a:ext cx="3875299" cy="5101045"/>
          </a:xfrm>
        </p:spPr>
        <p:txBody>
          <a:bodyPr/>
          <a:lstStyle/>
          <a:p>
            <a:pPr>
              <a:spcBef>
                <a:spcPts val="600"/>
              </a:spcBef>
              <a:spcAft>
                <a:spcPts val="600"/>
              </a:spcAft>
            </a:pPr>
            <a:r>
              <a:rPr lang="zh-CN" altLang="zh-CN" sz="2200" b="1" dirty="0"/>
              <a:t>弱人工智能</a:t>
            </a:r>
            <a:endParaRPr lang="en-US" altLang="zh-CN" sz="2200" b="1" dirty="0"/>
          </a:p>
          <a:p>
            <a:pPr>
              <a:lnSpc>
                <a:spcPct val="150000"/>
              </a:lnSpc>
              <a:spcBef>
                <a:spcPts val="0"/>
              </a:spcBef>
              <a:buFont typeface="Wingdings" panose="05000000000000000000" pitchFamily="2" charset="2"/>
              <a:buChar char="Ø"/>
            </a:pPr>
            <a:r>
              <a:rPr lang="zh-CN" altLang="zh-CN" sz="2000" dirty="0"/>
              <a:t>指不能制造出真正推理和解决问题的智能机器，这些机器只是表面看是智能的，但并不真正拥有智能，不会有自主意识。</a:t>
            </a:r>
            <a:endParaRPr lang="en-US" altLang="zh-CN" sz="2000" dirty="0"/>
          </a:p>
          <a:p>
            <a:pPr>
              <a:lnSpc>
                <a:spcPct val="150000"/>
              </a:lnSpc>
              <a:spcBef>
                <a:spcPts val="0"/>
              </a:spcBef>
              <a:buFont typeface="Wingdings" panose="05000000000000000000" pitchFamily="2" charset="2"/>
              <a:buChar char="Ø"/>
            </a:pPr>
            <a:r>
              <a:rPr lang="zh-CN" altLang="en-US" sz="2000" dirty="0"/>
              <a:t>限定领域，解决特定问题。</a:t>
            </a:r>
            <a:endParaRPr lang="en-US" altLang="zh-CN" sz="2000" dirty="0"/>
          </a:p>
          <a:p>
            <a:pPr>
              <a:lnSpc>
                <a:spcPct val="150000"/>
              </a:lnSpc>
              <a:spcBef>
                <a:spcPts val="0"/>
              </a:spcBef>
              <a:buFont typeface="Wingdings" panose="05000000000000000000" pitchFamily="2" charset="2"/>
              <a:buChar char="Ø"/>
            </a:pPr>
            <a:r>
              <a:rPr lang="zh-CN" altLang="zh-CN" sz="2000" dirty="0"/>
              <a:t>如语音识别、图像处理、机器翻译等方面取得了重大突破，甚至可以接近或超越人类水平。</a:t>
            </a:r>
            <a:endParaRPr lang="zh-CN" altLang="en-US" sz="2000" dirty="0"/>
          </a:p>
        </p:txBody>
      </p:sp>
      <p:sp>
        <p:nvSpPr>
          <p:cNvPr id="3" name="内容占位符 2">
            <a:extLst>
              <a:ext uri="{FF2B5EF4-FFF2-40B4-BE49-F238E27FC236}">
                <a16:creationId xmlns:a16="http://schemas.microsoft.com/office/drawing/2014/main" id="{09838257-7B02-4170-BB66-B9928139A7AD}"/>
              </a:ext>
            </a:extLst>
          </p:cNvPr>
          <p:cNvSpPr>
            <a:spLocks noGrp="1"/>
          </p:cNvSpPr>
          <p:nvPr>
            <p:ph sz="half" idx="2"/>
          </p:nvPr>
        </p:nvSpPr>
        <p:spPr>
          <a:xfrm>
            <a:off x="7215868" y="1284747"/>
            <a:ext cx="3875299" cy="4952565"/>
          </a:xfrm>
        </p:spPr>
        <p:txBody>
          <a:bodyPr/>
          <a:lstStyle/>
          <a:p>
            <a:pPr>
              <a:spcBef>
                <a:spcPts val="600"/>
              </a:spcBef>
              <a:spcAft>
                <a:spcPts val="600"/>
              </a:spcAft>
            </a:pPr>
            <a:r>
              <a:rPr lang="zh-CN" altLang="zh-CN" sz="2200" b="1" dirty="0"/>
              <a:t>强人工智能</a:t>
            </a:r>
            <a:endParaRPr lang="en-US" altLang="zh-CN" sz="2200" b="1" dirty="0"/>
          </a:p>
          <a:p>
            <a:pPr>
              <a:lnSpc>
                <a:spcPct val="150000"/>
              </a:lnSpc>
              <a:spcBef>
                <a:spcPts val="0"/>
              </a:spcBef>
              <a:buFont typeface="Wingdings" panose="05000000000000000000" pitchFamily="2" charset="2"/>
              <a:buChar char="Ø"/>
            </a:pPr>
            <a:r>
              <a:rPr lang="zh-CN" altLang="en-US" sz="2000" dirty="0"/>
              <a:t>有可能制造出</a:t>
            </a:r>
            <a:r>
              <a:rPr lang="zh-CN" altLang="zh-CN" sz="2000" dirty="0"/>
              <a:t>真正能推理和</a:t>
            </a:r>
            <a:r>
              <a:rPr lang="zh-CN" altLang="en-US" sz="2000" dirty="0"/>
              <a:t>解决问题</a:t>
            </a:r>
            <a:r>
              <a:rPr lang="zh-CN" altLang="zh-CN" sz="2000" dirty="0"/>
              <a:t>的智能机器，并且机器有知觉、有自我意识。</a:t>
            </a:r>
            <a:endParaRPr lang="en-US" altLang="zh-CN" sz="2000" dirty="0"/>
          </a:p>
          <a:p>
            <a:pPr>
              <a:lnSpc>
                <a:spcPct val="150000"/>
              </a:lnSpc>
              <a:spcBef>
                <a:spcPts val="0"/>
              </a:spcBef>
              <a:buFont typeface="Wingdings" panose="05000000000000000000" pitchFamily="2" charset="2"/>
              <a:buChar char="Ø"/>
            </a:pPr>
            <a:r>
              <a:rPr lang="zh-CN" altLang="en-US" sz="2000" dirty="0"/>
              <a:t>通用领域，胜任人类所有工作。</a:t>
            </a:r>
            <a:endParaRPr lang="en-US" altLang="zh-CN" sz="2000" dirty="0"/>
          </a:p>
          <a:p>
            <a:pPr>
              <a:lnSpc>
                <a:spcPct val="150000"/>
              </a:lnSpc>
              <a:spcBef>
                <a:spcPts val="0"/>
              </a:spcBef>
              <a:buFont typeface="Wingdings" panose="05000000000000000000" pitchFamily="2" charset="2"/>
              <a:buChar char="Ø"/>
            </a:pPr>
            <a:r>
              <a:rPr lang="zh-CN" altLang="zh-CN" sz="2000" dirty="0"/>
              <a:t>可</a:t>
            </a:r>
            <a:r>
              <a:rPr lang="zh-CN" altLang="en-US" sz="2000" dirty="0"/>
              <a:t>再</a:t>
            </a:r>
            <a:r>
              <a:rPr lang="zh-CN" altLang="zh-CN" sz="2000" dirty="0"/>
              <a:t>分为两大类</a:t>
            </a:r>
            <a:r>
              <a:rPr lang="zh-CN" altLang="en-US" sz="2000" dirty="0"/>
              <a:t>：</a:t>
            </a:r>
            <a:r>
              <a:rPr lang="zh-CN" altLang="zh-CN" sz="2000" dirty="0"/>
              <a:t>类人（机器的思考和推理类似人的思维）与非类人（机器产生了和人完全不一样的知觉和意识，使用和人完全不一样的推理方式）</a:t>
            </a:r>
            <a:endParaRPr lang="zh-CN" altLang="en-US" sz="2000" dirty="0"/>
          </a:p>
        </p:txBody>
      </p:sp>
      <p:sp>
        <p:nvSpPr>
          <p:cNvPr id="17" name="Slide Number Placeholder 1">
            <a:extLst>
              <a:ext uri="{FF2B5EF4-FFF2-40B4-BE49-F238E27FC236}">
                <a16:creationId xmlns:a16="http://schemas.microsoft.com/office/drawing/2014/main" id="{F1A090E3-6C0D-4CDE-AC01-2853C0DFC178}"/>
              </a:ext>
            </a:extLst>
          </p:cNvPr>
          <p:cNvSpPr>
            <a:spLocks noGrp="1"/>
          </p:cNvSpPr>
          <p:nvPr>
            <p:ph type="sldNum" sz="quarter" idx="12"/>
          </p:nvPr>
        </p:nvSpPr>
        <p:spPr/>
        <p:txBody>
          <a:bodyPr/>
          <a:lstStyle/>
          <a:p>
            <a:fld id="{DA4B5A7A-C1F9-424D-947B-90EDE0F0E62C}" type="slidenum">
              <a:rPr lang="en-US" altLang="zh-CN" smtClean="0"/>
              <a:pPr/>
              <a:t>47</a:t>
            </a:fld>
            <a:endParaRPr lang="en-US" altLang="zh-CN" dirty="0"/>
          </a:p>
        </p:txBody>
      </p:sp>
    </p:spTree>
    <p:extLst>
      <p:ext uri="{BB962C8B-B14F-4D97-AF65-F5344CB8AC3E}">
        <p14:creationId xmlns:p14="http://schemas.microsoft.com/office/powerpoint/2010/main" val="3357333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64090" y="21931"/>
            <a:ext cx="9855200" cy="563563"/>
          </a:xfrm>
        </p:spPr>
        <p:txBody>
          <a:bodyPr/>
          <a:lstStyle/>
          <a:p>
            <a:r>
              <a:rPr lang="zh-CN" altLang="zh-CN" dirty="0"/>
              <a:t>人工智能的发展历程</a:t>
            </a:r>
            <a:endParaRPr lang="en-US" altLang="zh-CN" dirty="0">
              <a:ea typeface="宋体" panose="02010600030101010101" pitchFamily="2" charset="-122"/>
            </a:endParaRPr>
          </a:p>
        </p:txBody>
      </p:sp>
      <p:sp>
        <p:nvSpPr>
          <p:cNvPr id="17" name="Slide Number Placeholder 1">
            <a:extLst>
              <a:ext uri="{FF2B5EF4-FFF2-40B4-BE49-F238E27FC236}">
                <a16:creationId xmlns:a16="http://schemas.microsoft.com/office/drawing/2014/main" id="{F1A090E3-6C0D-4CDE-AC01-2853C0DFC178}"/>
              </a:ext>
            </a:extLst>
          </p:cNvPr>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48</a:t>
            </a:fld>
            <a:endParaRPr lang="en-US" altLang="zh-CN" dirty="0"/>
          </a:p>
        </p:txBody>
      </p:sp>
      <p:pic>
        <p:nvPicPr>
          <p:cNvPr id="3" name="图片 2">
            <a:extLst>
              <a:ext uri="{FF2B5EF4-FFF2-40B4-BE49-F238E27FC236}">
                <a16:creationId xmlns:a16="http://schemas.microsoft.com/office/drawing/2014/main" id="{114D30C4-5F12-4549-8EA8-42E41A59CC2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214"/>
          <a:stretch/>
        </p:blipFill>
        <p:spPr>
          <a:xfrm>
            <a:off x="695400" y="692696"/>
            <a:ext cx="10369151" cy="6013771"/>
          </a:xfrm>
          <a:prstGeom prst="rect">
            <a:avLst/>
          </a:prstGeom>
        </p:spPr>
      </p:pic>
    </p:spTree>
    <p:extLst>
      <p:ext uri="{BB962C8B-B14F-4D97-AF65-F5344CB8AC3E}">
        <p14:creationId xmlns:p14="http://schemas.microsoft.com/office/powerpoint/2010/main" val="42414912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765628" y="65103"/>
            <a:ext cx="9855200" cy="563563"/>
          </a:xfrm>
        </p:spPr>
        <p:txBody>
          <a:bodyPr/>
          <a:lstStyle/>
          <a:p>
            <a:r>
              <a:rPr lang="zh-CN" altLang="zh-CN" dirty="0"/>
              <a:t>人工智能的研究与应用领域</a:t>
            </a:r>
            <a:endParaRPr lang="en-US" altLang="zh-CN" dirty="0">
              <a:ea typeface="宋体" panose="02010600030101010101" pitchFamily="2" charset="-122"/>
            </a:endParaRPr>
          </a:p>
        </p:txBody>
      </p:sp>
      <p:sp>
        <p:nvSpPr>
          <p:cNvPr id="2" name="Slide Number Placeholder 1"/>
          <p:cNvSpPr>
            <a:spLocks noGrp="1"/>
          </p:cNvSpPr>
          <p:nvPr>
            <p:ph type="sldNum" sz="quarter" idx="4"/>
          </p:nvPr>
        </p:nvSpPr>
        <p:spPr>
          <a:xfrm>
            <a:off x="9227864" y="6348685"/>
            <a:ext cx="2844800" cy="320675"/>
          </a:xfrm>
        </p:spPr>
        <p:txBody>
          <a:bodyPr/>
          <a:lstStyle/>
          <a:p>
            <a:fld id="{DA4B5A7A-C1F9-424D-947B-90EDE0F0E62C}" type="slidenum">
              <a:rPr lang="en-US" altLang="zh-CN" smtClean="0"/>
              <a:pPr/>
              <a:t>49</a:t>
            </a:fld>
            <a:endParaRPr lang="en-US" altLang="zh-CN" dirty="0"/>
          </a:p>
        </p:txBody>
      </p:sp>
      <p:grpSp>
        <p:nvGrpSpPr>
          <p:cNvPr id="122910" name="Group 30"/>
          <p:cNvGrpSpPr>
            <a:grpSpLocks/>
          </p:cNvGrpSpPr>
          <p:nvPr/>
        </p:nvGrpSpPr>
        <p:grpSpPr bwMode="auto">
          <a:xfrm>
            <a:off x="2063552" y="1556792"/>
            <a:ext cx="8767763" cy="4090988"/>
            <a:chOff x="571" y="847"/>
            <a:chExt cx="5523" cy="2577"/>
          </a:xfrm>
        </p:grpSpPr>
        <p:sp>
          <p:nvSpPr>
            <p:cNvPr id="122883" name="AutoShape 3"/>
            <p:cNvSpPr>
              <a:spLocks noChangeArrowheads="1"/>
            </p:cNvSpPr>
            <p:nvPr/>
          </p:nvSpPr>
          <p:spPr bwMode="gray">
            <a:xfrm>
              <a:off x="1234" y="1259"/>
              <a:ext cx="3484" cy="1728"/>
            </a:xfrm>
            <a:prstGeom prst="upArrow">
              <a:avLst>
                <a:gd name="adj1" fmla="val 57824"/>
                <a:gd name="adj2" fmla="val 54398"/>
              </a:avLst>
            </a:prstGeom>
            <a:gradFill rotWithShape="1">
              <a:gsLst>
                <a:gs pos="0">
                  <a:schemeClr val="hlink"/>
                </a:gs>
                <a:gs pos="100000">
                  <a:schemeClr val="hlink">
                    <a:gamma/>
                    <a:tint val="39216"/>
                    <a:invGamma/>
                    <a:alpha val="0"/>
                  </a:schemeClr>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122884" name="AutoShape 4"/>
            <p:cNvSpPr>
              <a:spLocks noChangeArrowheads="1"/>
            </p:cNvSpPr>
            <p:nvPr/>
          </p:nvSpPr>
          <p:spPr bwMode="gray">
            <a:xfrm>
              <a:off x="1535" y="847"/>
              <a:ext cx="2784" cy="362"/>
            </a:xfrm>
            <a:prstGeom prst="roundRect">
              <a:avLst>
                <a:gd name="adj" fmla="val 50000"/>
              </a:avLst>
            </a:prstGeom>
            <a:gradFill rotWithShape="1">
              <a:gsLst>
                <a:gs pos="0">
                  <a:schemeClr val="accent1"/>
                </a:gs>
                <a:gs pos="50000">
                  <a:schemeClr val="accent1">
                    <a:gamma/>
                    <a:tint val="24314"/>
                    <a:invGamma/>
                  </a:schemeClr>
                </a:gs>
                <a:gs pos="100000">
                  <a:schemeClr val="accent1"/>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0" hangingPunct="0"/>
              <a:r>
                <a:rPr lang="zh-CN" altLang="zh-CN" sz="2000" b="1" dirty="0"/>
                <a:t>庞大的技术体系</a:t>
              </a:r>
              <a:endParaRPr lang="en-US" altLang="zh-CN" sz="2000" b="1" dirty="0">
                <a:effectLst>
                  <a:outerShdw blurRad="38100" dist="38100" dir="2700000" algn="tl">
                    <a:srgbClr val="000000"/>
                  </a:outerShdw>
                </a:effectLst>
                <a:latin typeface="Verdana" panose="020B0604030504040204" pitchFamily="34" charset="0"/>
                <a:ea typeface="宋体" panose="02010600030101010101" pitchFamily="2" charset="-122"/>
              </a:endParaRPr>
            </a:p>
          </p:txBody>
        </p:sp>
        <p:sp>
          <p:nvSpPr>
            <p:cNvPr id="122885" name="Text Box 5"/>
            <p:cNvSpPr txBox="1">
              <a:spLocks noChangeArrowheads="1"/>
            </p:cNvSpPr>
            <p:nvPr/>
          </p:nvSpPr>
          <p:spPr bwMode="gray">
            <a:xfrm>
              <a:off x="2366" y="1808"/>
              <a:ext cx="126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2000" dirty="0">
                  <a:solidFill>
                    <a:srgbClr val="002060"/>
                  </a:solidFill>
                  <a:ea typeface="宋体" panose="02010600030101010101" pitchFamily="2" charset="-122"/>
                </a:rPr>
                <a:t>。。。。。。</a:t>
              </a:r>
              <a:endParaRPr lang="en-US" altLang="zh-CN" sz="2000" dirty="0">
                <a:solidFill>
                  <a:srgbClr val="002060"/>
                </a:solidFill>
                <a:ea typeface="宋体" panose="02010600030101010101" pitchFamily="2" charset="-122"/>
              </a:endParaRPr>
            </a:p>
          </p:txBody>
        </p:sp>
        <p:grpSp>
          <p:nvGrpSpPr>
            <p:cNvPr id="122886" name="Group 6"/>
            <p:cNvGrpSpPr>
              <a:grpSpLocks/>
            </p:cNvGrpSpPr>
            <p:nvPr/>
          </p:nvGrpSpPr>
          <p:grpSpPr bwMode="auto">
            <a:xfrm>
              <a:off x="571" y="2601"/>
              <a:ext cx="1342" cy="823"/>
              <a:chOff x="617" y="1622"/>
              <a:chExt cx="1788" cy="1118"/>
            </a:xfrm>
          </p:grpSpPr>
          <p:grpSp>
            <p:nvGrpSpPr>
              <p:cNvPr id="122887" name="Group 7"/>
              <p:cNvGrpSpPr>
                <a:grpSpLocks/>
              </p:cNvGrpSpPr>
              <p:nvPr/>
            </p:nvGrpSpPr>
            <p:grpSpPr bwMode="auto">
              <a:xfrm>
                <a:off x="617" y="1622"/>
                <a:ext cx="1788" cy="1118"/>
                <a:chOff x="2009" y="1967"/>
                <a:chExt cx="2408" cy="1448"/>
              </a:xfrm>
            </p:grpSpPr>
            <p:sp>
              <p:nvSpPr>
                <p:cNvPr id="122888" name="Oval 8"/>
                <p:cNvSpPr>
                  <a:spLocks noChangeArrowheads="1"/>
                </p:cNvSpPr>
                <p:nvPr/>
              </p:nvSpPr>
              <p:spPr bwMode="gray">
                <a:xfrm>
                  <a:off x="3225" y="1967"/>
                  <a:ext cx="1192" cy="1427"/>
                </a:xfrm>
                <a:prstGeom prst="ellipse">
                  <a:avLst/>
                </a:prstGeom>
                <a:gradFill rotWithShape="1">
                  <a:gsLst>
                    <a:gs pos="0">
                      <a:schemeClr val="accent2"/>
                    </a:gs>
                    <a:gs pos="100000">
                      <a:schemeClr val="accent2">
                        <a:gamma/>
                        <a:shade val="63529"/>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89" name="Freeform 9"/>
                <p:cNvSpPr>
                  <a:spLocks/>
                </p:cNvSpPr>
                <p:nvPr/>
              </p:nvSpPr>
              <p:spPr bwMode="gray">
                <a:xfrm>
                  <a:off x="3366" y="1994"/>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sp>
              <p:nvSpPr>
                <p:cNvPr id="47" name="Oval 8">
                  <a:extLst>
                    <a:ext uri="{FF2B5EF4-FFF2-40B4-BE49-F238E27FC236}">
                      <a16:creationId xmlns:a16="http://schemas.microsoft.com/office/drawing/2014/main" id="{A1EE31D3-D595-4E6F-A4F9-C1F87F339D5D}"/>
                    </a:ext>
                  </a:extLst>
                </p:cNvPr>
                <p:cNvSpPr>
                  <a:spLocks noChangeArrowheads="1"/>
                </p:cNvSpPr>
                <p:nvPr/>
              </p:nvSpPr>
              <p:spPr bwMode="gray">
                <a:xfrm>
                  <a:off x="2009" y="1988"/>
                  <a:ext cx="1193" cy="1427"/>
                </a:xfrm>
                <a:prstGeom prst="ellipse">
                  <a:avLst/>
                </a:prstGeom>
                <a:gradFill rotWithShape="1">
                  <a:gsLst>
                    <a:gs pos="0">
                      <a:schemeClr val="accent2"/>
                    </a:gs>
                    <a:gs pos="100000">
                      <a:schemeClr val="accent2">
                        <a:gamma/>
                        <a:shade val="63529"/>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 name="Freeform 9">
                  <a:extLst>
                    <a:ext uri="{FF2B5EF4-FFF2-40B4-BE49-F238E27FC236}">
                      <a16:creationId xmlns:a16="http://schemas.microsoft.com/office/drawing/2014/main" id="{89C0B03A-9E50-4782-BDDF-44EFF534BFF9}"/>
                    </a:ext>
                  </a:extLst>
                </p:cNvPr>
                <p:cNvSpPr>
                  <a:spLocks/>
                </p:cNvSpPr>
                <p:nvPr/>
              </p:nvSpPr>
              <p:spPr bwMode="gray">
                <a:xfrm>
                  <a:off x="2163" y="2023"/>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0" name="Text Box 10"/>
              <p:cNvSpPr txBox="1">
                <a:spLocks noChangeArrowheads="1"/>
              </p:cNvSpPr>
              <p:nvPr/>
            </p:nvSpPr>
            <p:spPr bwMode="gray">
              <a:xfrm>
                <a:off x="1575" y="2014"/>
                <a:ext cx="747" cy="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自然语言处理</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49" name="Text Box 10">
                <a:extLst>
                  <a:ext uri="{FF2B5EF4-FFF2-40B4-BE49-F238E27FC236}">
                    <a16:creationId xmlns:a16="http://schemas.microsoft.com/office/drawing/2014/main" id="{112F0FC6-D7EB-4362-82F3-E336ED74E326}"/>
                  </a:ext>
                </a:extLst>
              </p:cNvPr>
              <p:cNvSpPr txBox="1">
                <a:spLocks noChangeArrowheads="1"/>
              </p:cNvSpPr>
              <p:nvPr/>
            </p:nvSpPr>
            <p:spPr bwMode="gray">
              <a:xfrm>
                <a:off x="698" y="1999"/>
                <a:ext cx="696" cy="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机器学习</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892" name="Group 12"/>
            <p:cNvGrpSpPr>
              <a:grpSpLocks/>
            </p:cNvGrpSpPr>
            <p:nvPr/>
          </p:nvGrpSpPr>
          <p:grpSpPr bwMode="auto">
            <a:xfrm>
              <a:off x="4713" y="2566"/>
              <a:ext cx="1381" cy="834"/>
              <a:chOff x="2930" y="1515"/>
              <a:chExt cx="1658" cy="995"/>
            </a:xfrm>
          </p:grpSpPr>
          <p:grpSp>
            <p:nvGrpSpPr>
              <p:cNvPr id="122893" name="Group 13"/>
              <p:cNvGrpSpPr>
                <a:grpSpLocks/>
              </p:cNvGrpSpPr>
              <p:nvPr/>
            </p:nvGrpSpPr>
            <p:grpSpPr bwMode="auto">
              <a:xfrm>
                <a:off x="2930" y="1515"/>
                <a:ext cx="1658" cy="995"/>
                <a:chOff x="2788" y="1957"/>
                <a:chExt cx="2418" cy="1449"/>
              </a:xfrm>
            </p:grpSpPr>
            <p:sp>
              <p:nvSpPr>
                <p:cNvPr id="122894" name="Oval 14"/>
                <p:cNvSpPr>
                  <a:spLocks noChangeArrowheads="1"/>
                </p:cNvSpPr>
                <p:nvPr/>
              </p:nvSpPr>
              <p:spPr bwMode="gray">
                <a:xfrm>
                  <a:off x="2788" y="1957"/>
                  <a:ext cx="1192" cy="1428"/>
                </a:xfrm>
                <a:prstGeom prst="ellipse">
                  <a:avLst/>
                </a:prstGeom>
                <a:gradFill rotWithShape="1">
                  <a:gsLst>
                    <a:gs pos="0">
                      <a:schemeClr val="folHlink"/>
                    </a:gs>
                    <a:gs pos="100000">
                      <a:schemeClr val="folHlink">
                        <a:gamma/>
                        <a:shade val="24314"/>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895" name="Freeform 15"/>
                <p:cNvSpPr>
                  <a:spLocks/>
                </p:cNvSpPr>
                <p:nvPr/>
              </p:nvSpPr>
              <p:spPr bwMode="gray">
                <a:xfrm>
                  <a:off x="2928" y="1980"/>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folHlink"/>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sp>
              <p:nvSpPr>
                <p:cNvPr id="32" name="Oval 14">
                  <a:extLst>
                    <a:ext uri="{FF2B5EF4-FFF2-40B4-BE49-F238E27FC236}">
                      <a16:creationId xmlns:a16="http://schemas.microsoft.com/office/drawing/2014/main" id="{33AC1FB7-C284-4A23-BE0A-872E958914ED}"/>
                    </a:ext>
                  </a:extLst>
                </p:cNvPr>
                <p:cNvSpPr>
                  <a:spLocks noChangeArrowheads="1"/>
                </p:cNvSpPr>
                <p:nvPr/>
              </p:nvSpPr>
              <p:spPr bwMode="gray">
                <a:xfrm>
                  <a:off x="4014" y="1978"/>
                  <a:ext cx="1192" cy="1428"/>
                </a:xfrm>
                <a:prstGeom prst="ellipse">
                  <a:avLst/>
                </a:prstGeom>
                <a:gradFill rotWithShape="1">
                  <a:gsLst>
                    <a:gs pos="0">
                      <a:schemeClr val="folHlink"/>
                    </a:gs>
                    <a:gs pos="100000">
                      <a:schemeClr val="folHlink">
                        <a:gamma/>
                        <a:shade val="24314"/>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Freeform 15">
                  <a:extLst>
                    <a:ext uri="{FF2B5EF4-FFF2-40B4-BE49-F238E27FC236}">
                      <a16:creationId xmlns:a16="http://schemas.microsoft.com/office/drawing/2014/main" id="{8F7D6903-F68B-4A52-B91F-32183B6BF5B1}"/>
                    </a:ext>
                  </a:extLst>
                </p:cNvPr>
                <p:cNvSpPr>
                  <a:spLocks/>
                </p:cNvSpPr>
                <p:nvPr/>
              </p:nvSpPr>
              <p:spPr bwMode="gray">
                <a:xfrm>
                  <a:off x="4140" y="2014"/>
                  <a:ext cx="920" cy="538"/>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folHlink"/>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22896" name="Text Box 16"/>
              <p:cNvSpPr txBox="1">
                <a:spLocks noChangeArrowheads="1"/>
              </p:cNvSpPr>
              <p:nvPr/>
            </p:nvSpPr>
            <p:spPr bwMode="gray">
              <a:xfrm>
                <a:off x="3021" y="1834"/>
                <a:ext cx="650" cy="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知识图谱</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34" name="Text Box 16">
                <a:extLst>
                  <a:ext uri="{FF2B5EF4-FFF2-40B4-BE49-F238E27FC236}">
                    <a16:creationId xmlns:a16="http://schemas.microsoft.com/office/drawing/2014/main" id="{A07AA24F-5A48-4357-9DF8-4409F311A85A}"/>
                  </a:ext>
                </a:extLst>
              </p:cNvPr>
              <p:cNvSpPr txBox="1">
                <a:spLocks noChangeArrowheads="1"/>
              </p:cNvSpPr>
              <p:nvPr/>
            </p:nvSpPr>
            <p:spPr bwMode="gray">
              <a:xfrm>
                <a:off x="3854" y="1834"/>
                <a:ext cx="650" cy="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dirty="0">
                    <a:solidFill>
                      <a:srgbClr val="FFFFFF"/>
                    </a:solidFill>
                  </a:rPr>
                  <a:t> VR /</a:t>
                </a:r>
              </a:p>
              <a:p>
                <a:pPr algn="ctr" eaLnBrk="0" hangingPunct="0"/>
                <a:r>
                  <a:rPr lang="en-US" altLang="zh-CN" dirty="0">
                    <a:solidFill>
                      <a:srgbClr val="FFFFFF"/>
                    </a:solidFill>
                  </a:rPr>
                  <a:t>AR</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9" name="Group 29"/>
            <p:cNvGrpSpPr>
              <a:grpSpLocks/>
            </p:cNvGrpSpPr>
            <p:nvPr/>
          </p:nvGrpSpPr>
          <p:grpSpPr bwMode="auto">
            <a:xfrm>
              <a:off x="1934" y="2558"/>
              <a:ext cx="1356" cy="843"/>
              <a:chOff x="1934" y="2558"/>
              <a:chExt cx="1356" cy="843"/>
            </a:xfrm>
          </p:grpSpPr>
          <p:grpSp>
            <p:nvGrpSpPr>
              <p:cNvPr id="122898" name="Group 18"/>
              <p:cNvGrpSpPr>
                <a:grpSpLocks/>
              </p:cNvGrpSpPr>
              <p:nvPr/>
            </p:nvGrpSpPr>
            <p:grpSpPr bwMode="auto">
              <a:xfrm>
                <a:off x="1934" y="2558"/>
                <a:ext cx="1356" cy="843"/>
                <a:chOff x="2291" y="1896"/>
                <a:chExt cx="2372" cy="1478"/>
              </a:xfrm>
            </p:grpSpPr>
            <p:sp>
              <p:nvSpPr>
                <p:cNvPr id="122899" name="Oval 19"/>
                <p:cNvSpPr>
                  <a:spLocks noChangeArrowheads="1"/>
                </p:cNvSpPr>
                <p:nvPr/>
              </p:nvSpPr>
              <p:spPr bwMode="gray">
                <a:xfrm>
                  <a:off x="2291" y="1947"/>
                  <a:ext cx="1192" cy="1427"/>
                </a:xfrm>
                <a:prstGeom prst="ellipse">
                  <a:avLst/>
                </a:prstGeom>
                <a:gradFill rotWithShape="1">
                  <a:gsLst>
                    <a:gs pos="0">
                      <a:schemeClr val="hlink"/>
                    </a:gs>
                    <a:gs pos="100000">
                      <a:schemeClr val="hlink">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0" name="Freeform 20"/>
                <p:cNvSpPr>
                  <a:spLocks/>
                </p:cNvSpPr>
                <p:nvPr/>
              </p:nvSpPr>
              <p:spPr bwMode="gray">
                <a:xfrm>
                  <a:off x="2414" y="1985"/>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5" name="Oval 19">
                  <a:extLst>
                    <a:ext uri="{FF2B5EF4-FFF2-40B4-BE49-F238E27FC236}">
                      <a16:creationId xmlns:a16="http://schemas.microsoft.com/office/drawing/2014/main" id="{2D1B1BFD-E69A-4371-8BE4-189FB77F371D}"/>
                    </a:ext>
                  </a:extLst>
                </p:cNvPr>
                <p:cNvSpPr>
                  <a:spLocks noChangeArrowheads="1"/>
                </p:cNvSpPr>
                <p:nvPr/>
              </p:nvSpPr>
              <p:spPr bwMode="gray">
                <a:xfrm>
                  <a:off x="3471" y="1896"/>
                  <a:ext cx="1192" cy="1428"/>
                </a:xfrm>
                <a:prstGeom prst="ellipse">
                  <a:avLst/>
                </a:prstGeom>
                <a:gradFill rotWithShape="1">
                  <a:gsLst>
                    <a:gs pos="0">
                      <a:schemeClr val="hlink"/>
                    </a:gs>
                    <a:gs pos="100000">
                      <a:schemeClr val="hlink">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36" name="Freeform 20">
                  <a:extLst>
                    <a:ext uri="{FF2B5EF4-FFF2-40B4-BE49-F238E27FC236}">
                      <a16:creationId xmlns:a16="http://schemas.microsoft.com/office/drawing/2014/main" id="{0BA6D46D-0ACE-41D1-A896-310115865B50}"/>
                    </a:ext>
                  </a:extLst>
                </p:cNvPr>
                <p:cNvSpPr>
                  <a:spLocks/>
                </p:cNvSpPr>
                <p:nvPr/>
              </p:nvSpPr>
              <p:spPr bwMode="gray">
                <a:xfrm>
                  <a:off x="3606" y="1959"/>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1" name="Text Box 21"/>
              <p:cNvSpPr txBox="1">
                <a:spLocks noChangeArrowheads="1"/>
              </p:cNvSpPr>
              <p:nvPr/>
            </p:nvSpPr>
            <p:spPr bwMode="gray">
              <a:xfrm>
                <a:off x="1979" y="2874"/>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专家</a:t>
                </a:r>
                <a:endParaRPr lang="en-US" altLang="zh-CN" dirty="0">
                  <a:solidFill>
                    <a:srgbClr val="FFFFFF"/>
                  </a:solidFill>
                </a:endParaRPr>
              </a:p>
              <a:p>
                <a:pPr algn="ctr" eaLnBrk="0" hangingPunct="0"/>
                <a:r>
                  <a:rPr lang="zh-CN" altLang="zh-CN" dirty="0">
                    <a:solidFill>
                      <a:srgbClr val="FFFFFF"/>
                    </a:solidFill>
                  </a:rPr>
                  <a:t>系统</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37" name="Text Box 21">
                <a:extLst>
                  <a:ext uri="{FF2B5EF4-FFF2-40B4-BE49-F238E27FC236}">
                    <a16:creationId xmlns:a16="http://schemas.microsoft.com/office/drawing/2014/main" id="{AB82D0EF-83F2-4269-A96E-09A120DCC130}"/>
                  </a:ext>
                </a:extLst>
              </p:cNvPr>
              <p:cNvSpPr txBox="1">
                <a:spLocks noChangeArrowheads="1"/>
              </p:cNvSpPr>
              <p:nvPr/>
            </p:nvSpPr>
            <p:spPr bwMode="gray">
              <a:xfrm>
                <a:off x="2620" y="2881"/>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计算机视觉</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nvGrpSpPr>
            <p:cNvPr id="122903" name="Group 23"/>
            <p:cNvGrpSpPr>
              <a:grpSpLocks/>
            </p:cNvGrpSpPr>
            <p:nvPr/>
          </p:nvGrpSpPr>
          <p:grpSpPr bwMode="auto">
            <a:xfrm>
              <a:off x="3309" y="2583"/>
              <a:ext cx="1383" cy="824"/>
              <a:chOff x="3309" y="2583"/>
              <a:chExt cx="1383" cy="824"/>
            </a:xfrm>
          </p:grpSpPr>
          <p:grpSp>
            <p:nvGrpSpPr>
              <p:cNvPr id="122904" name="Group 24"/>
              <p:cNvGrpSpPr>
                <a:grpSpLocks/>
              </p:cNvGrpSpPr>
              <p:nvPr/>
            </p:nvGrpSpPr>
            <p:grpSpPr bwMode="auto">
              <a:xfrm>
                <a:off x="3309" y="2583"/>
                <a:ext cx="1383" cy="824"/>
                <a:chOff x="2434" y="1986"/>
                <a:chExt cx="2421" cy="1444"/>
              </a:xfrm>
            </p:grpSpPr>
            <p:sp>
              <p:nvSpPr>
                <p:cNvPr id="122905" name="Oval 25"/>
                <p:cNvSpPr>
                  <a:spLocks noChangeArrowheads="1"/>
                </p:cNvSpPr>
                <p:nvPr/>
              </p:nvSpPr>
              <p:spPr bwMode="gray">
                <a:xfrm>
                  <a:off x="2434" y="2003"/>
                  <a:ext cx="1192" cy="1427"/>
                </a:xfrm>
                <a:prstGeom prst="ellipse">
                  <a:avLst/>
                </a:prstGeom>
                <a:gradFill rotWithShape="1">
                  <a:gsLst>
                    <a:gs pos="0">
                      <a:schemeClr val="accent1"/>
                    </a:gs>
                    <a:gs pos="100000">
                      <a:schemeClr val="accent1">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122906" name="Freeform 26"/>
                <p:cNvSpPr>
                  <a:spLocks/>
                </p:cNvSpPr>
                <p:nvPr/>
              </p:nvSpPr>
              <p:spPr bwMode="gray">
                <a:xfrm>
                  <a:off x="2540" y="2053"/>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 name="Oval 25">
                  <a:extLst>
                    <a:ext uri="{FF2B5EF4-FFF2-40B4-BE49-F238E27FC236}">
                      <a16:creationId xmlns:a16="http://schemas.microsoft.com/office/drawing/2014/main" id="{63FA3997-5451-446E-A39E-6B0C866860E7}"/>
                    </a:ext>
                  </a:extLst>
                </p:cNvPr>
                <p:cNvSpPr>
                  <a:spLocks noChangeArrowheads="1"/>
                </p:cNvSpPr>
                <p:nvPr/>
              </p:nvSpPr>
              <p:spPr bwMode="gray">
                <a:xfrm>
                  <a:off x="3663" y="1986"/>
                  <a:ext cx="1192" cy="1427"/>
                </a:xfrm>
                <a:prstGeom prst="ellipse">
                  <a:avLst/>
                </a:prstGeom>
                <a:gradFill rotWithShape="1">
                  <a:gsLst>
                    <a:gs pos="0">
                      <a:schemeClr val="accent1"/>
                    </a:gs>
                    <a:gs pos="100000">
                      <a:schemeClr val="accent1">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45" name="Freeform 26">
                  <a:extLst>
                    <a:ext uri="{FF2B5EF4-FFF2-40B4-BE49-F238E27FC236}">
                      <a16:creationId xmlns:a16="http://schemas.microsoft.com/office/drawing/2014/main" id="{17F63CDE-4A0C-45EC-9594-F215A51FEA95}"/>
                    </a:ext>
                  </a:extLst>
                </p:cNvPr>
                <p:cNvSpPr>
                  <a:spLocks/>
                </p:cNvSpPr>
                <p:nvPr/>
              </p:nvSpPr>
              <p:spPr bwMode="gray">
                <a:xfrm>
                  <a:off x="3798" y="2024"/>
                  <a:ext cx="919" cy="53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07" name="Text Box 27"/>
              <p:cNvSpPr txBox="1">
                <a:spLocks noChangeArrowheads="1"/>
              </p:cNvSpPr>
              <p:nvPr/>
            </p:nvSpPr>
            <p:spPr bwMode="gray">
              <a:xfrm>
                <a:off x="3335" y="2875"/>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生物特征识别</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sp>
            <p:nvSpPr>
              <p:cNvPr id="46" name="Text Box 27">
                <a:extLst>
                  <a:ext uri="{FF2B5EF4-FFF2-40B4-BE49-F238E27FC236}">
                    <a16:creationId xmlns:a16="http://schemas.microsoft.com/office/drawing/2014/main" id="{171093F5-BE1A-4B40-9349-B19CE4620EDA}"/>
                  </a:ext>
                </a:extLst>
              </p:cNvPr>
              <p:cNvSpPr txBox="1">
                <a:spLocks noChangeArrowheads="1"/>
              </p:cNvSpPr>
              <p:nvPr/>
            </p:nvSpPr>
            <p:spPr bwMode="gray">
              <a:xfrm>
                <a:off x="4053" y="2878"/>
                <a:ext cx="613"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zh-CN" dirty="0">
                    <a:solidFill>
                      <a:srgbClr val="FFFFFF"/>
                    </a:solidFill>
                  </a:rPr>
                  <a:t>人机</a:t>
                </a:r>
                <a:endParaRPr lang="en-US" altLang="zh-CN" dirty="0">
                  <a:solidFill>
                    <a:srgbClr val="FFFFFF"/>
                  </a:solidFill>
                </a:endParaRPr>
              </a:p>
              <a:p>
                <a:pPr algn="ctr" eaLnBrk="0" hangingPunct="0"/>
                <a:r>
                  <a:rPr lang="zh-CN" altLang="zh-CN" dirty="0">
                    <a:solidFill>
                      <a:srgbClr val="FFFFFF"/>
                    </a:solidFill>
                  </a:rPr>
                  <a:t>交互</a:t>
                </a:r>
                <a:endParaRPr lang="en-US" altLang="zh-CN" sz="2000" b="1" dirty="0">
                  <a:solidFill>
                    <a:srgbClr val="FFFFFF"/>
                  </a:solidFill>
                  <a:effectLst>
                    <a:outerShdw blurRad="38100" dist="38100" dir="2700000" algn="tl">
                      <a:srgbClr val="000000"/>
                    </a:outerShdw>
                  </a:effectLst>
                  <a:ea typeface="宋体" panose="02010600030101010101" pitchFamily="2" charset="-122"/>
                </a:endParaRPr>
              </a:p>
            </p:txBody>
          </p:sp>
        </p:grpSp>
      </p:grpSp>
    </p:spTree>
    <p:extLst>
      <p:ext uri="{BB962C8B-B14F-4D97-AF65-F5344CB8AC3E}">
        <p14:creationId xmlns:p14="http://schemas.microsoft.com/office/powerpoint/2010/main" val="15048492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(1) </a:t>
            </a:r>
            <a:r>
              <a:rPr lang="zh-CN" altLang="zh-CN" dirty="0"/>
              <a:t>机器学习</a:t>
            </a:r>
          </a:p>
        </p:txBody>
      </p:sp>
      <p:sp>
        <p:nvSpPr>
          <p:cNvPr id="90115" name="Rectangle 3"/>
          <p:cNvSpPr>
            <a:spLocks noGrp="1" noChangeArrowheads="1"/>
          </p:cNvSpPr>
          <p:nvPr>
            <p:ph idx="1"/>
          </p:nvPr>
        </p:nvSpPr>
        <p:spPr>
          <a:xfrm>
            <a:off x="659394" y="1220760"/>
            <a:ext cx="10873209" cy="4536504"/>
          </a:xfrm>
        </p:spPr>
        <p:txBody>
          <a:bodyPr/>
          <a:lstStyle/>
          <a:p>
            <a:pPr>
              <a:lnSpc>
                <a:spcPct val="150000"/>
              </a:lnSpc>
              <a:spcBef>
                <a:spcPts val="0"/>
              </a:spcBef>
            </a:pPr>
            <a:r>
              <a:rPr lang="zh-CN" altLang="zh-CN" sz="2800" b="1" dirty="0">
                <a:solidFill>
                  <a:schemeClr val="tx1">
                    <a:lumMod val="60000"/>
                    <a:lumOff val="40000"/>
                  </a:schemeClr>
                </a:solidFill>
              </a:rPr>
              <a:t>机器学习</a:t>
            </a:r>
            <a:r>
              <a:rPr lang="zh-CN" altLang="zh-CN" sz="2000" dirty="0"/>
              <a:t>（</a:t>
            </a:r>
            <a:r>
              <a:rPr lang="en-US" altLang="zh-CN" sz="2000" dirty="0"/>
              <a:t>Machine Learning</a:t>
            </a:r>
            <a:r>
              <a:rPr lang="zh-CN" altLang="zh-CN" sz="2000" dirty="0"/>
              <a:t>）研究如何使计算机模拟或实现人类的学习行为，以获取新的知识或技能，通过知识结构的不断改善来提升机器自身的性能。</a:t>
            </a:r>
          </a:p>
          <a:p>
            <a:pPr>
              <a:lnSpc>
                <a:spcPct val="150000"/>
              </a:lnSpc>
              <a:spcBef>
                <a:spcPts val="0"/>
              </a:spcBef>
              <a:buFont typeface="Wingdings" panose="05000000000000000000" pitchFamily="2" charset="2"/>
              <a:buChar char="Ø"/>
            </a:pPr>
            <a:r>
              <a:rPr lang="zh-CN" altLang="zh-CN" sz="2000" dirty="0"/>
              <a:t>是人工智能的一个核心研究领域。涉及统计学、系统辨识、逼近理论、神经网络、计算机科学、脑科学等诸多领域。</a:t>
            </a:r>
            <a:endParaRPr lang="en-US" altLang="zh-CN" sz="2000" dirty="0"/>
          </a:p>
          <a:p>
            <a:pPr>
              <a:lnSpc>
                <a:spcPct val="150000"/>
              </a:lnSpc>
              <a:spcBef>
                <a:spcPts val="0"/>
              </a:spcBef>
              <a:buFont typeface="Wingdings" panose="05000000000000000000" pitchFamily="2" charset="2"/>
              <a:buChar char="Ø"/>
            </a:pPr>
            <a:r>
              <a:rPr lang="zh-CN" altLang="zh-CN" sz="2000" dirty="0"/>
              <a:t>知识是智能的基础，要让计算机具有智能，就必须让它具有知识。</a:t>
            </a:r>
            <a:endParaRPr lang="en-US" altLang="zh-CN" sz="2000" dirty="0"/>
          </a:p>
          <a:p>
            <a:pPr>
              <a:lnSpc>
                <a:spcPct val="150000"/>
              </a:lnSpc>
              <a:spcBef>
                <a:spcPts val="0"/>
              </a:spcBef>
              <a:buFont typeface="Wingdings" panose="05000000000000000000" pitchFamily="2" charset="2"/>
              <a:buChar char="Ø"/>
            </a:pPr>
            <a:r>
              <a:rPr lang="en-US" altLang="zh-CN" sz="2000" dirty="0"/>
              <a:t>AlphaGo</a:t>
            </a:r>
            <a:r>
              <a:rPr lang="zh-CN" altLang="zh-CN" sz="2000" dirty="0"/>
              <a:t>深度学习的一个成功体现</a:t>
            </a:r>
            <a:endParaRPr lang="zh-CN" altLang="zh-CN"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50</a:t>
            </a:fld>
            <a:endParaRPr lang="en-US" altLang="zh-CN"/>
          </a:p>
        </p:txBody>
      </p:sp>
      <p:pic>
        <p:nvPicPr>
          <p:cNvPr id="4" name="图片 3">
            <a:extLst>
              <a:ext uri="{FF2B5EF4-FFF2-40B4-BE49-F238E27FC236}">
                <a16:creationId xmlns:a16="http://schemas.microsoft.com/office/drawing/2014/main" id="{90D14165-06CD-4325-9BC0-68C3FFD41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8738" flipH="1">
            <a:off x="6192861" y="3762032"/>
            <a:ext cx="4891530" cy="2590263"/>
          </a:xfrm>
          <a:prstGeom prst="ellipse">
            <a:avLst/>
          </a:prstGeom>
          <a:ln>
            <a:noFill/>
          </a:ln>
          <a:effectLst>
            <a:softEdge rad="112500"/>
          </a:effectLst>
        </p:spPr>
      </p:pic>
      <p:pic>
        <p:nvPicPr>
          <p:cNvPr id="8" name="图片 7">
            <a:extLst>
              <a:ext uri="{FF2B5EF4-FFF2-40B4-BE49-F238E27FC236}">
                <a16:creationId xmlns:a16="http://schemas.microsoft.com/office/drawing/2014/main" id="{F1AE44DE-7D23-4C8A-A68D-29B84C56A1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2417" y="4149080"/>
            <a:ext cx="3762232" cy="1977583"/>
          </a:xfrm>
          <a:prstGeom prst="rect">
            <a:avLst/>
          </a:prstGeom>
          <a:ln>
            <a:noFill/>
          </a:ln>
          <a:effectLst>
            <a:softEdge rad="112500"/>
          </a:effectLst>
        </p:spPr>
      </p:pic>
    </p:spTree>
    <p:extLst>
      <p:ext uri="{BB962C8B-B14F-4D97-AF65-F5344CB8AC3E}">
        <p14:creationId xmlns:p14="http://schemas.microsoft.com/office/powerpoint/2010/main" val="1705845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(2) </a:t>
            </a:r>
            <a:r>
              <a:rPr lang="zh-CN" altLang="zh-CN" dirty="0"/>
              <a:t>自然语言处理</a:t>
            </a:r>
          </a:p>
        </p:txBody>
      </p:sp>
      <p:sp>
        <p:nvSpPr>
          <p:cNvPr id="90115" name="Rectangle 3"/>
          <p:cNvSpPr>
            <a:spLocks noGrp="1" noChangeArrowheads="1"/>
          </p:cNvSpPr>
          <p:nvPr>
            <p:ph idx="1"/>
          </p:nvPr>
        </p:nvSpPr>
        <p:spPr>
          <a:xfrm>
            <a:off x="628545" y="1268760"/>
            <a:ext cx="6763599" cy="4728521"/>
          </a:xfrm>
        </p:spPr>
        <p:txBody>
          <a:bodyPr/>
          <a:lstStyle/>
          <a:p>
            <a:pPr>
              <a:lnSpc>
                <a:spcPct val="150000"/>
              </a:lnSpc>
              <a:spcBef>
                <a:spcPts val="0"/>
              </a:spcBef>
            </a:pPr>
            <a:r>
              <a:rPr lang="zh-CN" altLang="zh-CN" sz="2800" b="1" dirty="0">
                <a:solidFill>
                  <a:schemeClr val="tx1">
                    <a:lumMod val="60000"/>
                    <a:lumOff val="40000"/>
                  </a:schemeClr>
                </a:solidFill>
              </a:rPr>
              <a:t>自然语言处理</a:t>
            </a:r>
            <a:r>
              <a:rPr lang="zh-CN" altLang="zh-CN" sz="2000" dirty="0"/>
              <a:t>（</a:t>
            </a:r>
            <a:r>
              <a:rPr lang="en-US" altLang="zh-CN" sz="2000" dirty="0"/>
              <a:t>Natural Language Processing</a:t>
            </a:r>
            <a:r>
              <a:rPr lang="zh-CN" altLang="zh-CN" sz="2000" dirty="0"/>
              <a:t>，</a:t>
            </a:r>
            <a:r>
              <a:rPr lang="en-US" altLang="zh-CN" sz="2000" dirty="0"/>
              <a:t>NLP</a:t>
            </a:r>
            <a:r>
              <a:rPr lang="zh-CN" altLang="zh-CN" sz="2000" dirty="0"/>
              <a:t>）研究能够实现人与计算机之间用自然语言进行有效通信的各种理论和方法。</a:t>
            </a:r>
            <a:endParaRPr lang="en-US" altLang="zh-CN" sz="2000" dirty="0"/>
          </a:p>
          <a:p>
            <a:pPr>
              <a:lnSpc>
                <a:spcPct val="150000"/>
              </a:lnSpc>
              <a:spcBef>
                <a:spcPts val="0"/>
              </a:spcBef>
              <a:buFont typeface="Wingdings" panose="05000000000000000000" pitchFamily="2" charset="2"/>
              <a:buChar char="Ø"/>
            </a:pPr>
            <a:r>
              <a:rPr lang="zh-CN" altLang="en-US" sz="2000" dirty="0"/>
              <a:t>核心</a:t>
            </a:r>
            <a:r>
              <a:rPr lang="zh-CN" altLang="zh-CN" sz="2000" dirty="0"/>
              <a:t>问题</a:t>
            </a:r>
            <a:r>
              <a:rPr lang="zh-CN" altLang="en-US" sz="2000" dirty="0"/>
              <a:t>有：</a:t>
            </a:r>
            <a:r>
              <a:rPr lang="zh-CN" altLang="zh-CN" sz="2000" dirty="0"/>
              <a:t>机器翻译、机器阅读理解和问答系统等</a:t>
            </a:r>
          </a:p>
          <a:p>
            <a:pPr>
              <a:lnSpc>
                <a:spcPct val="150000"/>
              </a:lnSpc>
              <a:spcBef>
                <a:spcPts val="0"/>
              </a:spcBef>
              <a:buFont typeface="Wingdings" panose="05000000000000000000" pitchFamily="2" charset="2"/>
              <a:buChar char="Ø"/>
            </a:pPr>
            <a:r>
              <a:rPr lang="zh-CN" altLang="zh-CN" sz="2000" dirty="0"/>
              <a:t>自然语言处理系统包含</a:t>
            </a:r>
            <a:r>
              <a:rPr lang="zh-CN" altLang="en-US" sz="2000" dirty="0"/>
              <a:t>：</a:t>
            </a:r>
            <a:r>
              <a:rPr lang="zh-CN" altLang="zh-CN" sz="2000" dirty="0"/>
              <a:t>语音识别、语义识别、语音合成三部分。语义识别是当前发展瓶颈</a:t>
            </a:r>
            <a:r>
              <a:rPr lang="zh-CN" altLang="en-US" sz="2000" dirty="0"/>
              <a:t>。</a:t>
            </a:r>
            <a:endParaRPr lang="en-US" altLang="zh-CN" sz="2000" dirty="0"/>
          </a:p>
          <a:p>
            <a:pPr>
              <a:lnSpc>
                <a:spcPct val="150000"/>
              </a:lnSpc>
              <a:spcBef>
                <a:spcPts val="0"/>
              </a:spcBef>
              <a:buFont typeface="Wingdings" panose="05000000000000000000" pitchFamily="2" charset="2"/>
              <a:buChar char="Ø"/>
            </a:pPr>
            <a:r>
              <a:rPr lang="zh-CN" altLang="zh-CN" sz="2000" dirty="0"/>
              <a:t>语音识别和语音合成国内企业已处世界领先地位</a:t>
            </a:r>
            <a:r>
              <a:rPr lang="zh-CN" altLang="en-US" sz="2000" dirty="0"/>
              <a:t>。</a:t>
            </a:r>
            <a:r>
              <a:rPr lang="en-US" altLang="zh-CN" sz="2000" dirty="0"/>
              <a:t>2019</a:t>
            </a:r>
            <a:r>
              <a:rPr lang="zh-CN" altLang="zh-CN" sz="2000" dirty="0"/>
              <a:t>年科大讯飞连续</a:t>
            </a:r>
            <a:r>
              <a:rPr lang="en-US" altLang="zh-CN" sz="2000" dirty="0"/>
              <a:t>14</a:t>
            </a:r>
            <a:r>
              <a:rPr lang="zh-CN" altLang="zh-CN" sz="2000" dirty="0"/>
              <a:t>年赢得</a:t>
            </a:r>
            <a:r>
              <a:rPr lang="en-US" altLang="zh-CN" sz="2000" dirty="0"/>
              <a:t>Blizzard Challenge</a:t>
            </a:r>
            <a:r>
              <a:rPr lang="zh-CN" altLang="zh-CN" sz="2000" dirty="0"/>
              <a:t>（国际语音合成大赛）冠军</a:t>
            </a:r>
            <a:r>
              <a:rPr lang="zh-CN" altLang="en-US" sz="2000" dirty="0"/>
              <a:t>。</a:t>
            </a:r>
            <a:endParaRPr lang="zh-CN" altLang="zh-CN"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51</a:t>
            </a:fld>
            <a:endParaRPr lang="en-US" altLang="zh-CN"/>
          </a:p>
        </p:txBody>
      </p:sp>
      <p:pic>
        <p:nvPicPr>
          <p:cNvPr id="7" name="图片 6">
            <a:extLst>
              <a:ext uri="{FF2B5EF4-FFF2-40B4-BE49-F238E27FC236}">
                <a16:creationId xmlns:a16="http://schemas.microsoft.com/office/drawing/2014/main" id="{8B4CF149-F308-4FF9-A01F-4E5F5BFCED9E}"/>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49968" y="1700809"/>
            <a:ext cx="4016832" cy="2259468"/>
          </a:xfrm>
          <a:prstGeom prst="rect">
            <a:avLst/>
          </a:prstGeom>
          <a:ln>
            <a:noFill/>
          </a:ln>
          <a:effectLst>
            <a:softEdge rad="112500"/>
          </a:effectLst>
        </p:spPr>
      </p:pic>
      <p:pic>
        <p:nvPicPr>
          <p:cNvPr id="9" name="图片 8">
            <a:extLst>
              <a:ext uri="{FF2B5EF4-FFF2-40B4-BE49-F238E27FC236}">
                <a16:creationId xmlns:a16="http://schemas.microsoft.com/office/drawing/2014/main" id="{4A842584-69C8-4EC2-B46B-153578BEBE92}"/>
              </a:ext>
            </a:extLst>
          </p:cNvPr>
          <p:cNvPicPr>
            <a:picLocks noChangeAspect="1"/>
          </p:cNvPicPr>
          <p:nvPr/>
        </p:nvPicPr>
        <p:blipFill>
          <a:blip r:embed="rId3">
            <a:clrChange>
              <a:clrFrom>
                <a:srgbClr val="FBFFFF"/>
              </a:clrFrom>
              <a:clrTo>
                <a:srgbClr val="FBFFFF">
                  <a:alpha val="0"/>
                </a:srgbClr>
              </a:clrTo>
            </a:clrChange>
            <a:extLst>
              <a:ext uri="{28A0092B-C50C-407E-A947-70E740481C1C}">
                <a14:useLocalDpi xmlns:a14="http://schemas.microsoft.com/office/drawing/2010/main" val="0"/>
              </a:ext>
            </a:extLst>
          </a:blip>
          <a:stretch>
            <a:fillRect/>
          </a:stretch>
        </p:blipFill>
        <p:spPr>
          <a:xfrm>
            <a:off x="8312705" y="4671282"/>
            <a:ext cx="2376264" cy="751764"/>
          </a:xfrm>
          <a:prstGeom prst="rect">
            <a:avLst/>
          </a:prstGeom>
        </p:spPr>
      </p:pic>
    </p:spTree>
    <p:extLst>
      <p:ext uri="{BB962C8B-B14F-4D97-AF65-F5344CB8AC3E}">
        <p14:creationId xmlns:p14="http://schemas.microsoft.com/office/powerpoint/2010/main" val="1496977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(3) </a:t>
            </a:r>
            <a:r>
              <a:rPr lang="zh-CN" altLang="zh-CN" dirty="0"/>
              <a:t>专家系统</a:t>
            </a:r>
          </a:p>
        </p:txBody>
      </p:sp>
      <p:sp>
        <p:nvSpPr>
          <p:cNvPr id="90115" name="Rectangle 3"/>
          <p:cNvSpPr>
            <a:spLocks noGrp="1" noChangeArrowheads="1"/>
          </p:cNvSpPr>
          <p:nvPr>
            <p:ph idx="1"/>
          </p:nvPr>
        </p:nvSpPr>
        <p:spPr>
          <a:xfrm>
            <a:off x="623392" y="980728"/>
            <a:ext cx="11089232" cy="4896543"/>
          </a:xfrm>
        </p:spPr>
        <p:txBody>
          <a:bodyPr/>
          <a:lstStyle/>
          <a:p>
            <a:pPr>
              <a:lnSpc>
                <a:spcPct val="150000"/>
              </a:lnSpc>
              <a:spcBef>
                <a:spcPts val="0"/>
              </a:spcBef>
            </a:pPr>
            <a:r>
              <a:rPr lang="zh-CN" altLang="zh-CN" sz="2800" b="1" dirty="0">
                <a:solidFill>
                  <a:schemeClr val="tx1">
                    <a:lumMod val="60000"/>
                    <a:lumOff val="40000"/>
                  </a:schemeClr>
                </a:solidFill>
              </a:rPr>
              <a:t>专家系统</a:t>
            </a:r>
            <a:r>
              <a:rPr lang="zh-CN" altLang="zh-CN" sz="2000" dirty="0"/>
              <a:t>（</a:t>
            </a:r>
            <a:r>
              <a:rPr lang="en-US" altLang="zh-CN" sz="2000" dirty="0"/>
              <a:t>Expert System</a:t>
            </a:r>
            <a:r>
              <a:rPr lang="zh-CN" altLang="zh-CN" sz="2000" dirty="0"/>
              <a:t>）是一个具有大量专门知识与经验的智能程序系统，它应用人工智能中知识表示和推理技术，模拟某特定领域人类专家求解问题的思维过程处理各种复杂问题，其水平可以达到甚至超过人类专家的水平。</a:t>
            </a:r>
            <a:endParaRPr lang="en-US" altLang="zh-CN" sz="2000" dirty="0"/>
          </a:p>
          <a:p>
            <a:pPr>
              <a:lnSpc>
                <a:spcPct val="150000"/>
              </a:lnSpc>
              <a:spcBef>
                <a:spcPts val="0"/>
              </a:spcBef>
            </a:pPr>
            <a:r>
              <a:rPr lang="zh-CN" altLang="zh-CN" sz="2000" dirty="0"/>
              <a:t>简而言之，专家系统是一种智能的计算机程序，它运用知识和推理来解决只有专家才能解决的复杂问题。</a:t>
            </a:r>
            <a:endParaRPr lang="en-US" altLang="zh-CN" sz="2000" dirty="0"/>
          </a:p>
          <a:p>
            <a:pPr>
              <a:lnSpc>
                <a:spcPct val="150000"/>
              </a:lnSpc>
              <a:spcBef>
                <a:spcPts val="0"/>
              </a:spcBef>
            </a:pPr>
            <a:r>
              <a:rPr lang="zh-CN" altLang="zh-CN" sz="2000" dirty="0"/>
              <a:t>专家系统研究和应用遍及医疗、监督、预测、教学与军事等各方面。例如，帮助医生诊断细菌感染性疾病，并给出建议性诊断结果和处方的医学专家系统</a:t>
            </a:r>
            <a:r>
              <a:rPr lang="en-US" altLang="zh-CN" sz="2000" dirty="0"/>
              <a:t>MYCIN</a:t>
            </a:r>
            <a:endParaRPr lang="zh-CN" altLang="zh-CN"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52</a:t>
            </a:fld>
            <a:endParaRPr lang="en-US" altLang="zh-CN"/>
          </a:p>
        </p:txBody>
      </p:sp>
      <p:pic>
        <p:nvPicPr>
          <p:cNvPr id="4" name="图片 3">
            <a:extLst>
              <a:ext uri="{FF2B5EF4-FFF2-40B4-BE49-F238E27FC236}">
                <a16:creationId xmlns:a16="http://schemas.microsoft.com/office/drawing/2014/main" id="{74A1950E-994B-4151-B497-01DAA4554C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560" y="4392335"/>
            <a:ext cx="3551603" cy="2130961"/>
          </a:xfrm>
          <a:prstGeom prst="rect">
            <a:avLst/>
          </a:prstGeom>
          <a:ln>
            <a:noFill/>
          </a:ln>
          <a:effectLst>
            <a:softEdge rad="112500"/>
          </a:effectLst>
        </p:spPr>
      </p:pic>
      <p:pic>
        <p:nvPicPr>
          <p:cNvPr id="6" name="图片 5">
            <a:extLst>
              <a:ext uri="{FF2B5EF4-FFF2-40B4-BE49-F238E27FC236}">
                <a16:creationId xmlns:a16="http://schemas.microsoft.com/office/drawing/2014/main" id="{B31B20A9-6236-4AF9-A4E1-36C39E8E7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4072" y="4392239"/>
            <a:ext cx="3312368" cy="2131058"/>
          </a:xfrm>
          <a:prstGeom prst="rect">
            <a:avLst/>
          </a:prstGeom>
          <a:ln>
            <a:noFill/>
          </a:ln>
          <a:effectLst>
            <a:softEdge rad="112500"/>
          </a:effectLst>
        </p:spPr>
      </p:pic>
    </p:spTree>
    <p:extLst>
      <p:ext uri="{BB962C8B-B14F-4D97-AF65-F5344CB8AC3E}">
        <p14:creationId xmlns:p14="http://schemas.microsoft.com/office/powerpoint/2010/main" val="36868982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(4) </a:t>
            </a:r>
            <a:r>
              <a:rPr lang="zh-CN" altLang="zh-CN" dirty="0"/>
              <a:t>计算机视觉</a:t>
            </a:r>
          </a:p>
        </p:txBody>
      </p:sp>
      <p:sp>
        <p:nvSpPr>
          <p:cNvPr id="90115" name="Rectangle 3"/>
          <p:cNvSpPr>
            <a:spLocks noGrp="1" noChangeArrowheads="1"/>
          </p:cNvSpPr>
          <p:nvPr>
            <p:ph idx="1"/>
          </p:nvPr>
        </p:nvSpPr>
        <p:spPr>
          <a:xfrm>
            <a:off x="5231904" y="1953357"/>
            <a:ext cx="6120680" cy="4896543"/>
          </a:xfrm>
        </p:spPr>
        <p:txBody>
          <a:bodyPr/>
          <a:lstStyle/>
          <a:p>
            <a:pPr>
              <a:lnSpc>
                <a:spcPct val="150000"/>
              </a:lnSpc>
              <a:spcBef>
                <a:spcPts val="0"/>
              </a:spcBef>
            </a:pPr>
            <a:r>
              <a:rPr lang="zh-CN" altLang="zh-CN" sz="2800" b="1" dirty="0">
                <a:solidFill>
                  <a:schemeClr val="tx1">
                    <a:lumMod val="60000"/>
                    <a:lumOff val="40000"/>
                  </a:schemeClr>
                </a:solidFill>
              </a:rPr>
              <a:t>计算机视觉</a:t>
            </a:r>
            <a:r>
              <a:rPr lang="zh-CN" altLang="zh-CN" sz="2000" dirty="0"/>
              <a:t>（</a:t>
            </a:r>
            <a:r>
              <a:rPr lang="en-US" altLang="zh-CN" sz="2000" dirty="0"/>
              <a:t>Computer Vision</a:t>
            </a:r>
            <a:r>
              <a:rPr lang="zh-CN" altLang="zh-CN" sz="2000" dirty="0"/>
              <a:t>）是研究如何使计算机模仿人类视觉系统的科学，让计算机拥有类似人类提取、处理、理解、分析图像以及图像序列的能力。</a:t>
            </a:r>
            <a:endParaRPr lang="en-US" altLang="zh-CN" sz="2000" dirty="0"/>
          </a:p>
          <a:p>
            <a:pPr>
              <a:lnSpc>
                <a:spcPct val="150000"/>
              </a:lnSpc>
              <a:spcBef>
                <a:spcPts val="0"/>
              </a:spcBef>
              <a:buFont typeface="Wingdings" panose="05000000000000000000" pitchFamily="2" charset="2"/>
              <a:buChar char="Ø"/>
            </a:pPr>
            <a:r>
              <a:rPr lang="zh-CN" altLang="zh-CN" sz="2000" dirty="0"/>
              <a:t>根据解决的问题，计算机视觉可分为计算成像学、图像理解、三维视觉、动态视觉和视频编解码五大类。实现图像理解是计算机视觉的终极目标。</a:t>
            </a:r>
            <a:endParaRPr lang="en-US" altLang="zh-CN" sz="2000" dirty="0"/>
          </a:p>
          <a:p>
            <a:pPr>
              <a:lnSpc>
                <a:spcPct val="150000"/>
              </a:lnSpc>
              <a:spcBef>
                <a:spcPts val="0"/>
              </a:spcBef>
              <a:buFont typeface="Wingdings" panose="05000000000000000000" pitchFamily="2" charset="2"/>
              <a:buChar char="Ø"/>
            </a:pPr>
            <a:r>
              <a:rPr lang="zh-CN" altLang="zh-CN" sz="2000" dirty="0"/>
              <a:t>自动驾驶、机器人、智能医疗等领域均需要通过计算机视觉技术从视觉信号中提取并处理信息。</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53</a:t>
            </a:fld>
            <a:endParaRPr lang="en-US" altLang="zh-CN"/>
          </a:p>
        </p:txBody>
      </p:sp>
      <p:pic>
        <p:nvPicPr>
          <p:cNvPr id="5" name="图片 4">
            <a:extLst>
              <a:ext uri="{FF2B5EF4-FFF2-40B4-BE49-F238E27FC236}">
                <a16:creationId xmlns:a16="http://schemas.microsoft.com/office/drawing/2014/main" id="{8D68E608-A151-451B-8E74-8D1568274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736" y="1340768"/>
            <a:ext cx="4615160" cy="2889090"/>
          </a:xfrm>
          <a:prstGeom prst="rect">
            <a:avLst/>
          </a:prstGeom>
          <a:ln>
            <a:noFill/>
          </a:ln>
          <a:effectLst>
            <a:softEdge rad="112500"/>
          </a:effectLst>
        </p:spPr>
      </p:pic>
    </p:spTree>
    <p:extLst>
      <p:ext uri="{BB962C8B-B14F-4D97-AF65-F5344CB8AC3E}">
        <p14:creationId xmlns:p14="http://schemas.microsoft.com/office/powerpoint/2010/main" val="879635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(5) </a:t>
            </a:r>
            <a:r>
              <a:rPr lang="zh-CN" altLang="zh-CN" dirty="0"/>
              <a:t>生物特征识别</a:t>
            </a:r>
          </a:p>
        </p:txBody>
      </p:sp>
      <p:sp>
        <p:nvSpPr>
          <p:cNvPr id="90115" name="Rectangle 3"/>
          <p:cNvSpPr>
            <a:spLocks noGrp="1" noChangeArrowheads="1"/>
          </p:cNvSpPr>
          <p:nvPr>
            <p:ph idx="1"/>
          </p:nvPr>
        </p:nvSpPr>
        <p:spPr>
          <a:xfrm>
            <a:off x="691439" y="1148417"/>
            <a:ext cx="5404561" cy="4896543"/>
          </a:xfrm>
        </p:spPr>
        <p:txBody>
          <a:bodyPr/>
          <a:lstStyle/>
          <a:p>
            <a:pPr>
              <a:lnSpc>
                <a:spcPct val="150000"/>
              </a:lnSpc>
              <a:spcBef>
                <a:spcPts val="0"/>
              </a:spcBef>
            </a:pPr>
            <a:r>
              <a:rPr lang="zh-CN" altLang="zh-CN" sz="2800" b="1" dirty="0">
                <a:solidFill>
                  <a:schemeClr val="tx1">
                    <a:lumMod val="60000"/>
                    <a:lumOff val="40000"/>
                  </a:schemeClr>
                </a:solidFill>
              </a:rPr>
              <a:t>生物特征识别</a:t>
            </a:r>
            <a:r>
              <a:rPr lang="zh-CN" altLang="zh-CN" sz="2000" dirty="0"/>
              <a:t>（</a:t>
            </a:r>
            <a:r>
              <a:rPr lang="en-US" altLang="zh-CN" sz="2000" dirty="0"/>
              <a:t>Biometric Identification</a:t>
            </a:r>
            <a:r>
              <a:rPr lang="zh-CN" altLang="zh-CN" sz="2000" dirty="0"/>
              <a:t>）指利用个体独一无二的生理特征或行为特征进行身份识别认证。</a:t>
            </a:r>
            <a:endParaRPr lang="en-US" altLang="zh-CN" sz="2000" dirty="0"/>
          </a:p>
          <a:p>
            <a:pPr>
              <a:lnSpc>
                <a:spcPct val="150000"/>
              </a:lnSpc>
              <a:spcBef>
                <a:spcPts val="0"/>
              </a:spcBef>
              <a:buFont typeface="Wingdings" panose="05000000000000000000" pitchFamily="2" charset="2"/>
              <a:buChar char="Ø"/>
            </a:pPr>
            <a:r>
              <a:rPr lang="zh-CN" altLang="zh-CN" sz="2000" dirty="0"/>
              <a:t>生理特征</a:t>
            </a:r>
            <a:r>
              <a:rPr lang="zh-CN" altLang="en-US" sz="2000" dirty="0"/>
              <a:t>：</a:t>
            </a:r>
            <a:r>
              <a:rPr lang="zh-CN" altLang="zh-CN" sz="2000" dirty="0"/>
              <a:t>指纹、面像、虹膜、掌纹等</a:t>
            </a:r>
            <a:endParaRPr lang="en-US" altLang="zh-CN" sz="2000" dirty="0"/>
          </a:p>
          <a:p>
            <a:pPr>
              <a:lnSpc>
                <a:spcPct val="150000"/>
              </a:lnSpc>
              <a:spcBef>
                <a:spcPts val="0"/>
              </a:spcBef>
              <a:buFont typeface="Wingdings" panose="05000000000000000000" pitchFamily="2" charset="2"/>
              <a:buChar char="Ø"/>
            </a:pPr>
            <a:r>
              <a:rPr lang="zh-CN" altLang="zh-CN" sz="2000" dirty="0"/>
              <a:t>行为特征</a:t>
            </a:r>
            <a:r>
              <a:rPr lang="zh-CN" altLang="en-US" sz="2000" dirty="0"/>
              <a:t>：</a:t>
            </a:r>
            <a:r>
              <a:rPr lang="zh-CN" altLang="zh-CN" sz="2000" dirty="0"/>
              <a:t>步态、声音、笔迹等</a:t>
            </a:r>
          </a:p>
          <a:p>
            <a:pPr>
              <a:lnSpc>
                <a:spcPct val="150000"/>
              </a:lnSpc>
              <a:spcBef>
                <a:spcPts val="0"/>
              </a:spcBef>
              <a:buFont typeface="Wingdings" panose="05000000000000000000" pitchFamily="2" charset="2"/>
              <a:buChar char="Ø"/>
            </a:pPr>
            <a:r>
              <a:rPr lang="zh-CN" altLang="zh-CN" sz="2000" dirty="0"/>
              <a:t>涉及到图像处理、计算机视觉、语音识别、机器学习、计算机图形学等多项技术。</a:t>
            </a:r>
            <a:endParaRPr lang="en-US" altLang="zh-CN" sz="2000" dirty="0"/>
          </a:p>
          <a:p>
            <a:pPr>
              <a:lnSpc>
                <a:spcPct val="150000"/>
              </a:lnSpc>
              <a:spcBef>
                <a:spcPts val="0"/>
              </a:spcBef>
              <a:buFont typeface="Wingdings" panose="05000000000000000000" pitchFamily="2" charset="2"/>
              <a:buChar char="Ø"/>
            </a:pPr>
            <a:r>
              <a:rPr lang="zh-CN" altLang="zh-CN" sz="2000" dirty="0"/>
              <a:t>目前生物特征识别作为重要智能化身份认证技术，在金融、公共安全、教育、交通等领域广泛应用</a:t>
            </a:r>
          </a:p>
        </p:txBody>
      </p:sp>
      <p:sp>
        <p:nvSpPr>
          <p:cNvPr id="2" name="Slide Number Placeholder 1"/>
          <p:cNvSpPr>
            <a:spLocks noGrp="1"/>
          </p:cNvSpPr>
          <p:nvPr>
            <p:ph type="sldNum" sz="quarter" idx="12"/>
          </p:nvPr>
        </p:nvSpPr>
        <p:spPr>
          <a:xfrm>
            <a:off x="9227864" y="6348685"/>
            <a:ext cx="2844800" cy="320675"/>
          </a:xfrm>
        </p:spPr>
        <p:txBody>
          <a:bodyPr/>
          <a:lstStyle/>
          <a:p>
            <a:fld id="{9CA331A9-1DD5-4C34-BAC9-1026D4AF2589}" type="slidenum">
              <a:rPr lang="en-US" altLang="zh-CN" smtClean="0"/>
              <a:pPr/>
              <a:t>54</a:t>
            </a:fld>
            <a:endParaRPr lang="en-US" altLang="zh-CN" dirty="0"/>
          </a:p>
        </p:txBody>
      </p:sp>
      <p:pic>
        <p:nvPicPr>
          <p:cNvPr id="5" name="图片 4">
            <a:extLst>
              <a:ext uri="{FF2B5EF4-FFF2-40B4-BE49-F238E27FC236}">
                <a16:creationId xmlns:a16="http://schemas.microsoft.com/office/drawing/2014/main" id="{A6E63BF6-6525-41C2-944B-797B3137C366}"/>
              </a:ext>
            </a:extLst>
          </p:cNvPr>
          <p:cNvPicPr>
            <a:picLocks noChangeAspect="1"/>
          </p:cNvPicPr>
          <p:nvPr/>
        </p:nvPicPr>
        <p:blipFill rotWithShape="1">
          <a:blip r:embed="rId2">
            <a:extLst>
              <a:ext uri="{28A0092B-C50C-407E-A947-70E740481C1C}">
                <a14:useLocalDpi xmlns:a14="http://schemas.microsoft.com/office/drawing/2010/main" val="0"/>
              </a:ext>
            </a:extLst>
          </a:blip>
          <a:srcRect b="2401"/>
          <a:stretch/>
        </p:blipFill>
        <p:spPr>
          <a:xfrm>
            <a:off x="6501954" y="1155427"/>
            <a:ext cx="2906414" cy="3416926"/>
          </a:xfrm>
          <a:prstGeom prst="rect">
            <a:avLst/>
          </a:prstGeom>
        </p:spPr>
      </p:pic>
      <p:pic>
        <p:nvPicPr>
          <p:cNvPr id="9" name="图片 8">
            <a:extLst>
              <a:ext uri="{FF2B5EF4-FFF2-40B4-BE49-F238E27FC236}">
                <a16:creationId xmlns:a16="http://schemas.microsoft.com/office/drawing/2014/main" id="{0A1962E4-9475-440E-8070-282722827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1700" y="4663371"/>
            <a:ext cx="2890694" cy="1508942"/>
          </a:xfrm>
          <a:prstGeom prst="rect">
            <a:avLst/>
          </a:prstGeom>
        </p:spPr>
      </p:pic>
      <p:pic>
        <p:nvPicPr>
          <p:cNvPr id="11" name="图片 10">
            <a:extLst>
              <a:ext uri="{FF2B5EF4-FFF2-40B4-BE49-F238E27FC236}">
                <a16:creationId xmlns:a16="http://schemas.microsoft.com/office/drawing/2014/main" id="{45EBBEC5-DAE6-40D6-ADF5-85B732AF7A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7331" y="1170182"/>
            <a:ext cx="1701800" cy="3403600"/>
          </a:xfrm>
          <a:prstGeom prst="rect">
            <a:avLst/>
          </a:prstGeom>
        </p:spPr>
      </p:pic>
    </p:spTree>
    <p:extLst>
      <p:ext uri="{BB962C8B-B14F-4D97-AF65-F5344CB8AC3E}">
        <p14:creationId xmlns:p14="http://schemas.microsoft.com/office/powerpoint/2010/main" val="2882051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(6) </a:t>
            </a:r>
            <a:r>
              <a:rPr lang="zh-CN" altLang="zh-CN" dirty="0"/>
              <a:t>人机交互</a:t>
            </a:r>
          </a:p>
        </p:txBody>
      </p:sp>
      <p:sp>
        <p:nvSpPr>
          <p:cNvPr id="90115" name="Rectangle 3"/>
          <p:cNvSpPr>
            <a:spLocks noGrp="1" noChangeArrowheads="1"/>
          </p:cNvSpPr>
          <p:nvPr>
            <p:ph idx="1"/>
          </p:nvPr>
        </p:nvSpPr>
        <p:spPr>
          <a:xfrm>
            <a:off x="623392" y="980728"/>
            <a:ext cx="11089232" cy="4896543"/>
          </a:xfrm>
        </p:spPr>
        <p:txBody>
          <a:bodyPr/>
          <a:lstStyle/>
          <a:p>
            <a:pPr>
              <a:lnSpc>
                <a:spcPct val="150000"/>
              </a:lnSpc>
              <a:spcBef>
                <a:spcPts val="0"/>
              </a:spcBef>
            </a:pPr>
            <a:r>
              <a:rPr lang="zh-CN" altLang="zh-CN" sz="2800" b="1" dirty="0">
                <a:solidFill>
                  <a:schemeClr val="tx1">
                    <a:lumMod val="60000"/>
                    <a:lumOff val="40000"/>
                  </a:schemeClr>
                </a:solidFill>
              </a:rPr>
              <a:t>人机交互</a:t>
            </a:r>
            <a:r>
              <a:rPr lang="zh-CN" altLang="zh-CN" sz="2000" dirty="0"/>
              <a:t>（</a:t>
            </a:r>
            <a:r>
              <a:rPr lang="en-US" altLang="zh-CN" sz="2000" dirty="0"/>
              <a:t>Human-Computer Interaction</a:t>
            </a:r>
            <a:r>
              <a:rPr lang="zh-CN" altLang="zh-CN" sz="2000" dirty="0"/>
              <a:t>）主要研究人和计算机之间的信息交换，是人工智能领域的重要外围技术。</a:t>
            </a:r>
            <a:endParaRPr lang="en-US" altLang="zh-CN" sz="2000" dirty="0"/>
          </a:p>
          <a:p>
            <a:pPr>
              <a:lnSpc>
                <a:spcPct val="150000"/>
              </a:lnSpc>
              <a:spcBef>
                <a:spcPts val="0"/>
              </a:spcBef>
              <a:buFont typeface="Wingdings" panose="05000000000000000000" pitchFamily="2" charset="2"/>
              <a:buChar char="Ø"/>
            </a:pPr>
            <a:r>
              <a:rPr lang="zh-CN" altLang="zh-CN" sz="2000" dirty="0"/>
              <a:t>人机交互与认知学、人机工程学、多媒体技术、虚拟现实技术等密切相关。</a:t>
            </a:r>
            <a:endParaRPr lang="en-US" altLang="zh-CN" sz="2000" dirty="0"/>
          </a:p>
          <a:p>
            <a:pPr>
              <a:lnSpc>
                <a:spcPct val="150000"/>
              </a:lnSpc>
              <a:spcBef>
                <a:spcPts val="0"/>
              </a:spcBef>
              <a:buFont typeface="Wingdings" panose="05000000000000000000" pitchFamily="2" charset="2"/>
              <a:buChar char="Ø"/>
            </a:pPr>
            <a:r>
              <a:rPr lang="zh-CN" altLang="zh-CN" sz="2000" dirty="0"/>
              <a:t>传统的人与机交互设备，</a:t>
            </a:r>
            <a:r>
              <a:rPr lang="zh-CN" altLang="en-US" sz="2000" dirty="0"/>
              <a:t>如：</a:t>
            </a:r>
            <a:r>
              <a:rPr lang="zh-CN" altLang="zh-CN" sz="2000" dirty="0"/>
              <a:t>键盘、鼠标、操纵杆、数据服装、眼动跟踪器、位置跟踪器、数据手套、压力笔等输入设备</a:t>
            </a:r>
            <a:r>
              <a:rPr lang="zh-CN" altLang="en-US" sz="2000" dirty="0"/>
              <a:t>；</a:t>
            </a:r>
            <a:r>
              <a:rPr lang="zh-CN" altLang="zh-CN" sz="2000" dirty="0"/>
              <a:t>及打印机、绘图仪、显示器、头盔式显示器、音箱等输出设备</a:t>
            </a:r>
            <a:endParaRPr lang="en-US" altLang="zh-CN" sz="2000" dirty="0"/>
          </a:p>
          <a:p>
            <a:pPr>
              <a:lnSpc>
                <a:spcPct val="150000"/>
              </a:lnSpc>
              <a:spcBef>
                <a:spcPts val="0"/>
              </a:spcBef>
              <a:buFont typeface="Wingdings" panose="05000000000000000000" pitchFamily="2" charset="2"/>
              <a:buChar char="Ø"/>
            </a:pPr>
            <a:r>
              <a:rPr lang="zh-CN" altLang="zh-CN" sz="2000" dirty="0"/>
              <a:t>人机交互技术除了传统的基本交互和图形交互外，还包括语音交互、情感交互、体感交互及脑机交互等技术。</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55</a:t>
            </a:fld>
            <a:endParaRPr lang="en-US" altLang="zh-CN"/>
          </a:p>
        </p:txBody>
      </p:sp>
      <p:pic>
        <p:nvPicPr>
          <p:cNvPr id="5" name="图片 4">
            <a:extLst>
              <a:ext uri="{FF2B5EF4-FFF2-40B4-BE49-F238E27FC236}">
                <a16:creationId xmlns:a16="http://schemas.microsoft.com/office/drawing/2014/main" id="{9E7A60A3-6768-44F4-93BA-53908ADC4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8421" y="4184122"/>
            <a:ext cx="3774654" cy="2379862"/>
          </a:xfrm>
          <a:prstGeom prst="rect">
            <a:avLst/>
          </a:prstGeom>
          <a:ln>
            <a:noFill/>
          </a:ln>
          <a:effectLst>
            <a:softEdge rad="112500"/>
          </a:effectLst>
        </p:spPr>
      </p:pic>
      <p:pic>
        <p:nvPicPr>
          <p:cNvPr id="7" name="图片 6">
            <a:extLst>
              <a:ext uri="{FF2B5EF4-FFF2-40B4-BE49-F238E27FC236}">
                <a16:creationId xmlns:a16="http://schemas.microsoft.com/office/drawing/2014/main" id="{5BD66F1E-6633-4B16-B4F4-FAA801762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9656" y="4172649"/>
            <a:ext cx="3526955" cy="2449070"/>
          </a:xfrm>
          <a:prstGeom prst="rect">
            <a:avLst/>
          </a:prstGeom>
          <a:ln>
            <a:noFill/>
          </a:ln>
          <a:effectLst>
            <a:softEdge rad="112500"/>
          </a:effectLst>
        </p:spPr>
      </p:pic>
    </p:spTree>
    <p:extLst>
      <p:ext uri="{BB962C8B-B14F-4D97-AF65-F5344CB8AC3E}">
        <p14:creationId xmlns:p14="http://schemas.microsoft.com/office/powerpoint/2010/main" val="5247002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(7) </a:t>
            </a:r>
            <a:r>
              <a:rPr lang="zh-CN" altLang="zh-CN" dirty="0"/>
              <a:t>虚拟现实</a:t>
            </a:r>
            <a:r>
              <a:rPr lang="en-US" altLang="zh-CN" dirty="0"/>
              <a:t>/</a:t>
            </a:r>
            <a:r>
              <a:rPr lang="zh-CN" altLang="zh-CN" dirty="0"/>
              <a:t>增强现实</a:t>
            </a:r>
          </a:p>
        </p:txBody>
      </p:sp>
      <p:sp>
        <p:nvSpPr>
          <p:cNvPr id="90115" name="Rectangle 3"/>
          <p:cNvSpPr>
            <a:spLocks noGrp="1" noChangeArrowheads="1"/>
          </p:cNvSpPr>
          <p:nvPr>
            <p:ph idx="1"/>
          </p:nvPr>
        </p:nvSpPr>
        <p:spPr>
          <a:xfrm>
            <a:off x="4223792" y="980728"/>
            <a:ext cx="7272808" cy="5328592"/>
          </a:xfrm>
        </p:spPr>
        <p:txBody>
          <a:bodyPr/>
          <a:lstStyle/>
          <a:p>
            <a:pPr>
              <a:lnSpc>
                <a:spcPct val="150000"/>
              </a:lnSpc>
              <a:spcBef>
                <a:spcPts val="0"/>
              </a:spcBef>
            </a:pPr>
            <a:r>
              <a:rPr lang="zh-CN" altLang="zh-CN" sz="2800" b="1" dirty="0">
                <a:solidFill>
                  <a:schemeClr val="tx1">
                    <a:lumMod val="60000"/>
                    <a:lumOff val="40000"/>
                  </a:schemeClr>
                </a:solidFill>
              </a:rPr>
              <a:t>虚拟现实</a:t>
            </a:r>
            <a:r>
              <a:rPr lang="zh-CN" altLang="zh-CN" sz="2000" dirty="0"/>
              <a:t>（</a:t>
            </a:r>
            <a:r>
              <a:rPr lang="en-US" altLang="zh-CN" sz="2000" dirty="0"/>
              <a:t>Virtual </a:t>
            </a:r>
            <a:r>
              <a:rPr lang="en-US" altLang="zh-CN" sz="2000" dirty="0" err="1"/>
              <a:t>Reality,VR</a:t>
            </a:r>
            <a:r>
              <a:rPr lang="zh-CN" altLang="zh-CN" sz="2000" dirty="0"/>
              <a:t>）是可创建和体验虚拟世界的计算机仿真系统。在一定范围内生成与真实环境在视觉、听觉、触感等方面高度近似的数字化环境。</a:t>
            </a:r>
          </a:p>
          <a:p>
            <a:pPr>
              <a:lnSpc>
                <a:spcPct val="150000"/>
              </a:lnSpc>
              <a:spcBef>
                <a:spcPts val="0"/>
              </a:spcBef>
            </a:pPr>
            <a:r>
              <a:rPr lang="zh-CN" altLang="zh-CN" sz="2800" b="1" dirty="0">
                <a:solidFill>
                  <a:schemeClr val="tx1">
                    <a:lumMod val="60000"/>
                    <a:lumOff val="40000"/>
                  </a:schemeClr>
                </a:solidFill>
              </a:rPr>
              <a:t>增强现实</a:t>
            </a:r>
            <a:r>
              <a:rPr lang="zh-CN" altLang="zh-CN" sz="2000" dirty="0"/>
              <a:t>（</a:t>
            </a:r>
            <a:r>
              <a:rPr lang="en-US" altLang="zh-CN" sz="2000" dirty="0"/>
              <a:t>Augmented </a:t>
            </a:r>
            <a:r>
              <a:rPr lang="en-US" altLang="zh-CN" sz="2000" dirty="0" err="1"/>
              <a:t>Reality,AR</a:t>
            </a:r>
            <a:r>
              <a:rPr lang="zh-CN" altLang="zh-CN" sz="2000" dirty="0"/>
              <a:t>）是虚拟信息与真实世界巧妙融合的技术。将计算机生成的文字、图像、三维模型、音乐、视频等虚拟信息模拟仿真后，应用到真实世界中，实现超越现实的感官体验。</a:t>
            </a:r>
            <a:endParaRPr lang="en-US" altLang="zh-CN" sz="2000" dirty="0"/>
          </a:p>
          <a:p>
            <a:pPr>
              <a:lnSpc>
                <a:spcPct val="150000"/>
              </a:lnSpc>
              <a:spcBef>
                <a:spcPts val="0"/>
              </a:spcBef>
            </a:pPr>
            <a:r>
              <a:rPr lang="en-US" altLang="zh-CN" sz="2000" dirty="0"/>
              <a:t>VR/AR</a:t>
            </a:r>
            <a:r>
              <a:rPr lang="zh-CN" altLang="zh-CN" sz="2000" dirty="0"/>
              <a:t>难点是三维物理世界的数字化和模型化技术。</a:t>
            </a:r>
          </a:p>
          <a:p>
            <a:pPr>
              <a:lnSpc>
                <a:spcPct val="150000"/>
              </a:lnSpc>
              <a:spcBef>
                <a:spcPts val="0"/>
              </a:spcBef>
            </a:pPr>
            <a:r>
              <a:rPr lang="zh-CN" altLang="zh-CN" sz="2000" dirty="0"/>
              <a:t>如</a:t>
            </a:r>
            <a:r>
              <a:rPr lang="zh-CN" altLang="en-US" sz="2000" dirty="0"/>
              <a:t>：</a:t>
            </a:r>
            <a:r>
              <a:rPr lang="zh-CN" altLang="zh-CN" sz="2000" dirty="0"/>
              <a:t>虚拟现实游戏娱乐项目，带你身临其境，感受真正游戏里的魅力</a:t>
            </a:r>
            <a:r>
              <a:rPr lang="zh-CN" altLang="en-US" sz="2000" dirty="0"/>
              <a:t>；</a:t>
            </a:r>
            <a:r>
              <a:rPr lang="zh-CN" altLang="zh-CN" sz="2000" dirty="0"/>
              <a:t>日常购物、旅游等增强现实让你享受超越现实的感官体验</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56</a:t>
            </a:fld>
            <a:endParaRPr lang="en-US" altLang="zh-CN"/>
          </a:p>
        </p:txBody>
      </p:sp>
      <p:pic>
        <p:nvPicPr>
          <p:cNvPr id="5" name="图片 4">
            <a:extLst>
              <a:ext uri="{FF2B5EF4-FFF2-40B4-BE49-F238E27FC236}">
                <a16:creationId xmlns:a16="http://schemas.microsoft.com/office/drawing/2014/main" id="{C0A9CEC5-9066-4639-A21C-0F63F0ED8416}"/>
              </a:ext>
            </a:extLst>
          </p:cNvPr>
          <p:cNvPicPr>
            <a:picLocks noChangeAspect="1"/>
          </p:cNvPicPr>
          <p:nvPr/>
        </p:nvPicPr>
        <p:blipFill rotWithShape="1">
          <a:blip r:embed="rId2">
            <a:extLst>
              <a:ext uri="{28A0092B-C50C-407E-A947-70E740481C1C}">
                <a14:useLocalDpi xmlns:a14="http://schemas.microsoft.com/office/drawing/2010/main" val="0"/>
              </a:ext>
            </a:extLst>
          </a:blip>
          <a:srcRect l="3614"/>
          <a:stretch/>
        </p:blipFill>
        <p:spPr>
          <a:xfrm>
            <a:off x="991227" y="3867508"/>
            <a:ext cx="2970902" cy="2043968"/>
          </a:xfrm>
          <a:prstGeom prst="rect">
            <a:avLst/>
          </a:prstGeom>
        </p:spPr>
      </p:pic>
      <p:pic>
        <p:nvPicPr>
          <p:cNvPr id="9" name="图片 8">
            <a:extLst>
              <a:ext uri="{FF2B5EF4-FFF2-40B4-BE49-F238E27FC236}">
                <a16:creationId xmlns:a16="http://schemas.microsoft.com/office/drawing/2014/main" id="{5714E283-0B31-4462-BD46-590272D581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440" y="1412776"/>
            <a:ext cx="2842476" cy="2146443"/>
          </a:xfrm>
          <a:prstGeom prst="rect">
            <a:avLst/>
          </a:prstGeom>
        </p:spPr>
      </p:pic>
    </p:spTree>
    <p:extLst>
      <p:ext uri="{BB962C8B-B14F-4D97-AF65-F5344CB8AC3E}">
        <p14:creationId xmlns:p14="http://schemas.microsoft.com/office/powerpoint/2010/main" val="17797693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(9) </a:t>
            </a:r>
            <a:r>
              <a:rPr lang="zh-CN" altLang="zh-CN" dirty="0"/>
              <a:t>知识图谱</a:t>
            </a:r>
          </a:p>
        </p:txBody>
      </p:sp>
      <p:sp>
        <p:nvSpPr>
          <p:cNvPr id="90115" name="Rectangle 3"/>
          <p:cNvSpPr>
            <a:spLocks noGrp="1" noChangeArrowheads="1"/>
          </p:cNvSpPr>
          <p:nvPr>
            <p:ph idx="1"/>
          </p:nvPr>
        </p:nvSpPr>
        <p:spPr>
          <a:xfrm>
            <a:off x="623392" y="980728"/>
            <a:ext cx="5472608" cy="5405064"/>
          </a:xfrm>
        </p:spPr>
        <p:txBody>
          <a:bodyPr/>
          <a:lstStyle/>
          <a:p>
            <a:pPr>
              <a:lnSpc>
                <a:spcPct val="150000"/>
              </a:lnSpc>
              <a:spcBef>
                <a:spcPts val="0"/>
              </a:spcBef>
            </a:pPr>
            <a:r>
              <a:rPr lang="zh-CN" altLang="zh-CN" sz="2800" b="1" dirty="0">
                <a:solidFill>
                  <a:schemeClr val="tx1">
                    <a:lumMod val="60000"/>
                    <a:lumOff val="40000"/>
                  </a:schemeClr>
                </a:solidFill>
              </a:rPr>
              <a:t>知识图谱</a:t>
            </a:r>
            <a:r>
              <a:rPr lang="zh-CN" altLang="zh-CN" sz="2000" dirty="0"/>
              <a:t>（</a:t>
            </a:r>
            <a:r>
              <a:rPr lang="en-US" altLang="zh-CN" sz="2000" dirty="0"/>
              <a:t>Knowledge Graph</a:t>
            </a:r>
            <a:r>
              <a:rPr lang="zh-CN" altLang="zh-CN" sz="2000" dirty="0"/>
              <a:t>）本质上</a:t>
            </a:r>
            <a:r>
              <a:rPr lang="zh-CN" altLang="en-US" sz="2000" dirty="0"/>
              <a:t>是一种揭示实体之间关系的大型语义网络，旨在对现实世界事物及其相互关系进行形式化描述。</a:t>
            </a:r>
            <a:endParaRPr lang="en-US" altLang="zh-CN" sz="2000" dirty="0"/>
          </a:p>
          <a:p>
            <a:pPr>
              <a:lnSpc>
                <a:spcPct val="150000"/>
              </a:lnSpc>
              <a:spcBef>
                <a:spcPts val="0"/>
              </a:spcBef>
            </a:pPr>
            <a:r>
              <a:rPr lang="zh-CN" altLang="zh-CN" sz="2000" dirty="0"/>
              <a:t>知识图谱</a:t>
            </a:r>
            <a:r>
              <a:rPr lang="zh-CN" altLang="en-US" sz="2000" dirty="0"/>
              <a:t>这一</a:t>
            </a:r>
            <a:r>
              <a:rPr lang="zh-CN" altLang="zh-CN" sz="2000" dirty="0"/>
              <a:t>全新概念</a:t>
            </a:r>
            <a:r>
              <a:rPr lang="en-US" altLang="zh-CN" sz="2000" dirty="0"/>
              <a:t>2012</a:t>
            </a:r>
            <a:r>
              <a:rPr lang="zh-CN" altLang="zh-CN" sz="2000" dirty="0"/>
              <a:t>年</a:t>
            </a:r>
            <a:r>
              <a:rPr lang="zh-CN" altLang="en-US" sz="2000" dirty="0"/>
              <a:t>被</a:t>
            </a:r>
            <a:r>
              <a:rPr lang="zh-CN" altLang="zh-CN" sz="2000" dirty="0"/>
              <a:t>提出</a:t>
            </a:r>
            <a:r>
              <a:rPr lang="zh-CN" altLang="en-US" sz="2000" dirty="0"/>
              <a:t>，泛指各种大规模的知识库。</a:t>
            </a:r>
            <a:endParaRPr lang="en-US" altLang="zh-CN" sz="2000" dirty="0"/>
          </a:p>
          <a:p>
            <a:pPr>
              <a:lnSpc>
                <a:spcPct val="150000"/>
              </a:lnSpc>
              <a:spcBef>
                <a:spcPts val="0"/>
              </a:spcBef>
              <a:buFont typeface="Wingdings" panose="05000000000000000000" pitchFamily="2" charset="2"/>
              <a:buChar char="Ø"/>
            </a:pPr>
            <a:r>
              <a:rPr lang="zh-CN" altLang="en-US" sz="2000" dirty="0"/>
              <a:t>其重要性不仅是一个全局知识库，更是支撑智能搜索</a:t>
            </a:r>
            <a:r>
              <a:rPr lang="zh-CN" altLang="zh-CN" sz="2000" dirty="0"/>
              <a:t>、</a:t>
            </a:r>
            <a:r>
              <a:rPr lang="zh-CN" altLang="en-US" sz="2000" dirty="0"/>
              <a:t>知识推理和深度问答等智能应用的基础。</a:t>
            </a:r>
            <a:endParaRPr lang="en-US" altLang="zh-CN" sz="2000" dirty="0"/>
          </a:p>
          <a:p>
            <a:pPr>
              <a:lnSpc>
                <a:spcPct val="150000"/>
              </a:lnSpc>
              <a:spcBef>
                <a:spcPts val="0"/>
              </a:spcBef>
              <a:buFont typeface="Wingdings" panose="05000000000000000000" pitchFamily="2" charset="2"/>
              <a:buChar char="Ø"/>
            </a:pPr>
            <a:r>
              <a:rPr lang="zh-CN" altLang="en-US" sz="2000" dirty="0"/>
              <a:t>目前</a:t>
            </a:r>
            <a:r>
              <a:rPr lang="en-US" altLang="zh-CN" sz="2000" dirty="0"/>
              <a:t>,</a:t>
            </a:r>
            <a:r>
              <a:rPr lang="zh-CN" altLang="en-US" sz="2000" dirty="0"/>
              <a:t>已在</a:t>
            </a:r>
            <a:r>
              <a:rPr lang="zh-CN" altLang="zh-CN" sz="2000" dirty="0"/>
              <a:t>反欺诈、不一致性验证等安全保障领域</a:t>
            </a:r>
            <a:r>
              <a:rPr lang="zh-CN" altLang="en-US" sz="2000" dirty="0"/>
              <a:t>应用</a:t>
            </a:r>
            <a:r>
              <a:rPr lang="zh-CN" altLang="zh-CN" sz="2000" dirty="0"/>
              <a:t>。</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57</a:t>
            </a:fld>
            <a:endParaRPr lang="en-US" altLang="zh-CN"/>
          </a:p>
        </p:txBody>
      </p:sp>
      <p:pic>
        <p:nvPicPr>
          <p:cNvPr id="19" name="图片 18">
            <a:extLst>
              <a:ext uri="{FF2B5EF4-FFF2-40B4-BE49-F238E27FC236}">
                <a16:creationId xmlns:a16="http://schemas.microsoft.com/office/drawing/2014/main" id="{01539591-BB93-44F3-8311-87D8BF9C9A9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25031" y="836712"/>
            <a:ext cx="4785408" cy="3240360"/>
          </a:xfrm>
          <a:prstGeom prst="rect">
            <a:avLst/>
          </a:prstGeom>
        </p:spPr>
      </p:pic>
      <p:pic>
        <p:nvPicPr>
          <p:cNvPr id="21" name="图片 20">
            <a:extLst>
              <a:ext uri="{FF2B5EF4-FFF2-40B4-BE49-F238E27FC236}">
                <a16:creationId xmlns:a16="http://schemas.microsoft.com/office/drawing/2014/main" id="{47A18A79-2D4B-4DD9-A068-D1A60493F7BC}"/>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225031" y="3899730"/>
            <a:ext cx="4914440" cy="2793066"/>
          </a:xfrm>
          <a:prstGeom prst="rect">
            <a:avLst/>
          </a:prstGeom>
        </p:spPr>
      </p:pic>
    </p:spTree>
    <p:extLst>
      <p:ext uri="{BB962C8B-B14F-4D97-AF65-F5344CB8AC3E}">
        <p14:creationId xmlns:p14="http://schemas.microsoft.com/office/powerpoint/2010/main" val="3696446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349185" y="107854"/>
            <a:ext cx="8151652" cy="563563"/>
          </a:xfrm>
        </p:spPr>
        <p:txBody>
          <a:bodyPr>
            <a:normAutofit fontScale="90000"/>
          </a:bodyPr>
          <a:lstStyle/>
          <a:p>
            <a:r>
              <a:rPr lang="en-US" altLang="zh-CN" dirty="0"/>
              <a:t>(9) </a:t>
            </a:r>
            <a:r>
              <a:rPr lang="zh-CN" altLang="en-US" dirty="0"/>
              <a:t>机器人</a:t>
            </a:r>
            <a:endParaRPr lang="zh-CN" altLang="zh-CN" dirty="0"/>
          </a:p>
        </p:txBody>
      </p:sp>
      <p:sp>
        <p:nvSpPr>
          <p:cNvPr id="90115" name="Rectangle 3"/>
          <p:cNvSpPr>
            <a:spLocks noGrp="1" noChangeArrowheads="1"/>
          </p:cNvSpPr>
          <p:nvPr>
            <p:ph idx="1"/>
          </p:nvPr>
        </p:nvSpPr>
        <p:spPr>
          <a:xfrm>
            <a:off x="4223792" y="980728"/>
            <a:ext cx="7184654" cy="4118147"/>
          </a:xfrm>
        </p:spPr>
        <p:txBody>
          <a:bodyPr/>
          <a:lstStyle/>
          <a:p>
            <a:pPr>
              <a:lnSpc>
                <a:spcPct val="150000"/>
              </a:lnSpc>
              <a:spcBef>
                <a:spcPts val="0"/>
              </a:spcBef>
            </a:pPr>
            <a:r>
              <a:rPr lang="zh-CN" altLang="en-US" sz="2800" b="1" dirty="0">
                <a:solidFill>
                  <a:schemeClr val="tx1">
                    <a:lumMod val="60000"/>
                    <a:lumOff val="40000"/>
                  </a:schemeClr>
                </a:solidFill>
              </a:rPr>
              <a:t>机器人</a:t>
            </a:r>
            <a:r>
              <a:rPr lang="zh-CN" altLang="en-US" sz="2000" dirty="0"/>
              <a:t>（</a:t>
            </a:r>
            <a:r>
              <a:rPr lang="en-US" altLang="zh-CN" sz="2000" dirty="0"/>
              <a:t>Robot</a:t>
            </a:r>
            <a:r>
              <a:rPr lang="zh-CN" altLang="en-US" sz="2000" dirty="0"/>
              <a:t>）指可模拟人类行为的半自主或全自主工作的智能机器。</a:t>
            </a:r>
            <a:endParaRPr lang="en-US" altLang="zh-CN" sz="2000" dirty="0"/>
          </a:p>
          <a:p>
            <a:pPr>
              <a:lnSpc>
                <a:spcPct val="150000"/>
              </a:lnSpc>
              <a:spcBef>
                <a:spcPts val="0"/>
              </a:spcBef>
              <a:buFont typeface="Wingdings" panose="05000000000000000000" pitchFamily="2" charset="2"/>
              <a:buChar char="Ø"/>
            </a:pPr>
            <a:r>
              <a:rPr lang="zh-CN" altLang="en-US" sz="2000" dirty="0"/>
              <a:t>人工智能所有技术几乎都可以在它身上得到应用。所以说，机器人可作为人工智能理论、方法、技术的实验场地；同时，对机器人的研究又可大大推动人工智能研究的发展。</a:t>
            </a:r>
            <a:endParaRPr lang="en-US" altLang="zh-CN" sz="2000" dirty="0"/>
          </a:p>
          <a:p>
            <a:pPr>
              <a:lnSpc>
                <a:spcPct val="150000"/>
              </a:lnSpc>
              <a:spcBef>
                <a:spcPts val="0"/>
              </a:spcBef>
              <a:buFont typeface="Wingdings" panose="05000000000000000000" pitchFamily="2" charset="2"/>
              <a:buChar char="Ø"/>
            </a:pPr>
            <a:r>
              <a:rPr lang="zh-CN" altLang="en-US" sz="2000" dirty="0"/>
              <a:t>目前，机器人作为</a:t>
            </a:r>
            <a:r>
              <a:rPr lang="en-US" altLang="zh-CN" sz="2000" dirty="0"/>
              <a:t>AI</a:t>
            </a:r>
            <a:r>
              <a:rPr lang="zh-CN" altLang="en-US" sz="2000" dirty="0"/>
              <a:t>的一个重要落地标志已经离我们越来越近。如工业应用类机器人、物流系统货物搬运机器人、走向家庭的扫地机器人。</a:t>
            </a:r>
            <a:endParaRPr lang="en-US" altLang="zh-CN" sz="20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pPr/>
              <a:t>58</a:t>
            </a:fld>
            <a:endParaRPr lang="en-US" altLang="zh-CN"/>
          </a:p>
        </p:txBody>
      </p:sp>
      <p:pic>
        <p:nvPicPr>
          <p:cNvPr id="4" name="图片 3">
            <a:extLst>
              <a:ext uri="{FF2B5EF4-FFF2-40B4-BE49-F238E27FC236}">
                <a16:creationId xmlns:a16="http://schemas.microsoft.com/office/drawing/2014/main" id="{D7E67FEE-ECE3-42B9-B705-C0459397B69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384" y="883314"/>
            <a:ext cx="3317397" cy="3317397"/>
          </a:xfrm>
          <a:prstGeom prst="rect">
            <a:avLst/>
          </a:prstGeom>
        </p:spPr>
      </p:pic>
      <p:pic>
        <p:nvPicPr>
          <p:cNvPr id="8" name="图片 7">
            <a:extLst>
              <a:ext uri="{FF2B5EF4-FFF2-40B4-BE49-F238E27FC236}">
                <a16:creationId xmlns:a16="http://schemas.microsoft.com/office/drawing/2014/main" id="{28E0FF6C-2B13-4E6B-A842-C02A61FB1F2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23898" y="4845827"/>
            <a:ext cx="1828353" cy="1556792"/>
          </a:xfrm>
          <a:prstGeom prst="rect">
            <a:avLst/>
          </a:prstGeom>
        </p:spPr>
      </p:pic>
      <p:pic>
        <p:nvPicPr>
          <p:cNvPr id="10" name="图片 9">
            <a:extLst>
              <a:ext uri="{FF2B5EF4-FFF2-40B4-BE49-F238E27FC236}">
                <a16:creationId xmlns:a16="http://schemas.microsoft.com/office/drawing/2014/main" id="{4DEF23E7-D047-40D5-8014-4384BFF6AFC7}"/>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866814" y="4583716"/>
            <a:ext cx="3898609" cy="2081014"/>
          </a:xfrm>
          <a:prstGeom prst="rect">
            <a:avLst/>
          </a:prstGeom>
        </p:spPr>
      </p:pic>
      <p:pic>
        <p:nvPicPr>
          <p:cNvPr id="14" name="图片 13">
            <a:extLst>
              <a:ext uri="{FF2B5EF4-FFF2-40B4-BE49-F238E27FC236}">
                <a16:creationId xmlns:a16="http://schemas.microsoft.com/office/drawing/2014/main" id="{43102C11-F52F-445A-83F6-6BD9FAC6D5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64" y="4412608"/>
            <a:ext cx="3557522" cy="2084708"/>
          </a:xfrm>
          <a:prstGeom prst="rect">
            <a:avLst/>
          </a:prstGeom>
          <a:ln>
            <a:noFill/>
          </a:ln>
          <a:effectLst>
            <a:softEdge rad="112500"/>
          </a:effectLst>
        </p:spPr>
      </p:pic>
    </p:spTree>
    <p:extLst>
      <p:ext uri="{BB962C8B-B14F-4D97-AF65-F5344CB8AC3E}">
        <p14:creationId xmlns:p14="http://schemas.microsoft.com/office/powerpoint/2010/main" val="3427021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59</a:t>
            </a:fld>
            <a:endParaRPr lang="en-US" altLang="zh-CN"/>
          </a:p>
        </p:txBody>
      </p:sp>
      <p:sp>
        <p:nvSpPr>
          <p:cNvPr id="4" name="WordArt 3"/>
          <p:cNvSpPr>
            <a:spLocks noChangeArrowheads="1" noChangeShapeType="1" noTextEdit="1"/>
          </p:cNvSpPr>
          <p:nvPr/>
        </p:nvSpPr>
        <p:spPr bwMode="gray">
          <a:xfrm>
            <a:off x="1415480" y="4005064"/>
            <a:ext cx="4802187" cy="800100"/>
          </a:xfrm>
          <a:prstGeom prst="rect">
            <a:avLst/>
          </a:prstGeom>
        </p:spPr>
        <p:txBody>
          <a:bodyPr wrap="none" fromWordArt="1">
            <a:prstTxWarp prst="textDeflate">
              <a:avLst>
                <a:gd name="adj" fmla="val 0"/>
              </a:avLst>
            </a:prstTxWarp>
          </a:bodyPr>
          <a:lstStyle/>
          <a:p>
            <a:pPr algn="ctr"/>
            <a:r>
              <a:rPr lang="en-US" altLang="zh-CN"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Segoe UI Black" panose="020B0A02040204020203" pitchFamily="34" charset="0"/>
                <a:ea typeface="Segoe UI Black" panose="020B0A02040204020203" pitchFamily="34" charset="0"/>
              </a:rPr>
              <a:t>Thank You </a:t>
            </a:r>
            <a:r>
              <a:rPr lang="en-US" altLang="zh-CN"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a typeface="Verdana" panose="020B0604030504040204" pitchFamily="34" charset="0"/>
              </a:rPr>
              <a:t>!</a:t>
            </a:r>
            <a:endParaRPr lang="zh-CN" altLang="en-US"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ndParaRPr>
          </a:p>
        </p:txBody>
      </p:sp>
      <p:sp>
        <p:nvSpPr>
          <p:cNvPr id="2" name="Rectangle 1"/>
          <p:cNvSpPr/>
          <p:nvPr/>
        </p:nvSpPr>
        <p:spPr>
          <a:xfrm>
            <a:off x="2207568" y="5157192"/>
            <a:ext cx="2880917" cy="369332"/>
          </a:xfrm>
          <a:prstGeom prst="rect">
            <a:avLst/>
          </a:prstGeom>
        </p:spPr>
        <p:txBody>
          <a:bodyPr wrap="none">
            <a:spAutoFit/>
          </a:bodyPr>
          <a:lstStyle/>
          <a:p>
            <a:r>
              <a:rPr lang="en-US" altLang="zh-CN" dirty="0"/>
              <a:t>Email</a:t>
            </a:r>
            <a:r>
              <a:rPr lang="zh-CN" altLang="en-US" dirty="0"/>
              <a:t>：</a:t>
            </a:r>
            <a:r>
              <a:rPr lang="en-US" altLang="zh-CN" dirty="0"/>
              <a:t>8139754@qq.com</a:t>
            </a:r>
            <a:endParaRPr lang="zh-CN" altLang="en-US" dirty="0"/>
          </a:p>
        </p:txBody>
      </p:sp>
      <p:pic>
        <p:nvPicPr>
          <p:cNvPr id="5" name="图片 4">
            <a:extLst>
              <a:ext uri="{FF2B5EF4-FFF2-40B4-BE49-F238E27FC236}">
                <a16:creationId xmlns:a16="http://schemas.microsoft.com/office/drawing/2014/main" id="{ADF55706-6E7B-4580-8BB1-5BD1C49D0D7E}"/>
              </a:ext>
            </a:extLst>
          </p:cNvPr>
          <p:cNvPicPr>
            <a:picLocks noChangeAspect="1"/>
          </p:cNvPicPr>
          <p:nvPr/>
        </p:nvPicPr>
        <p:blipFill rotWithShape="1">
          <a:blip r:embed="rId2">
            <a:extLst>
              <a:ext uri="{28A0092B-C50C-407E-A947-70E740481C1C}">
                <a14:useLocalDpi xmlns:a14="http://schemas.microsoft.com/office/drawing/2010/main" val="0"/>
              </a:ext>
            </a:extLst>
          </a:blip>
          <a:srcRect b="4203"/>
          <a:stretch/>
        </p:blipFill>
        <p:spPr>
          <a:xfrm>
            <a:off x="3576316" y="1297772"/>
            <a:ext cx="3948593" cy="2203236"/>
          </a:xfrm>
          <a:prstGeom prst="rect">
            <a:avLst/>
          </a:prstGeom>
          <a:ln>
            <a:noFill/>
          </a:ln>
          <a:effectLst>
            <a:softEdge rad="112500"/>
          </a:effectLst>
        </p:spPr>
      </p:pic>
    </p:spTree>
    <p:extLst>
      <p:ext uri="{BB962C8B-B14F-4D97-AF65-F5344CB8AC3E}">
        <p14:creationId xmlns:p14="http://schemas.microsoft.com/office/powerpoint/2010/main" val="9858619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algn="ctr"/>
            <a:r>
              <a:rPr lang="zh-CN" altLang="en-US" dirty="0"/>
              <a:t>章节测试题</a:t>
            </a:r>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60</a:t>
            </a:fld>
            <a:endParaRPr lang="en-US" altLang="zh-CN" dirty="0"/>
          </a:p>
        </p:txBody>
      </p:sp>
    </p:spTree>
    <p:extLst>
      <p:ext uri="{BB962C8B-B14F-4D97-AF65-F5344CB8AC3E}">
        <p14:creationId xmlns:p14="http://schemas.microsoft.com/office/powerpoint/2010/main" val="26973569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E3F7BF7-13A8-49D0-8CD8-7BD2856EB4E6}"/>
              </a:ext>
            </a:extLst>
          </p:cNvPr>
          <p:cNvSpPr>
            <a:spLocks noGrp="1"/>
          </p:cNvSpPr>
          <p:nvPr>
            <p:ph type="sldNum" sz="quarter" idx="12"/>
          </p:nvPr>
        </p:nvSpPr>
        <p:spPr/>
        <p:txBody>
          <a:bodyPr/>
          <a:lstStyle/>
          <a:p>
            <a:fld id="{7AF33C28-A71A-4459-B48B-0CF3BFDAB261}" type="slidenum">
              <a:rPr lang="en-US" altLang="zh-CN" smtClean="0"/>
              <a:pPr/>
              <a:t>61</a:t>
            </a:fld>
            <a:endParaRPr lang="en-US" altLang="zh-CN" dirty="0"/>
          </a:p>
        </p:txBody>
      </p:sp>
      <p:sp>
        <p:nvSpPr>
          <p:cNvPr id="10" name="文本框 9">
            <a:extLst>
              <a:ext uri="{FF2B5EF4-FFF2-40B4-BE49-F238E27FC236}">
                <a16:creationId xmlns:a16="http://schemas.microsoft.com/office/drawing/2014/main" id="{C7387801-42A8-4F41-B381-C228F1D652FD}"/>
              </a:ext>
            </a:extLst>
          </p:cNvPr>
          <p:cNvSpPr txBox="1"/>
          <p:nvPr>
            <p:custDataLst>
              <p:tags r:id="rId2"/>
            </p:custDataLst>
          </p:nvPr>
        </p:nvSpPr>
        <p:spPr>
          <a:xfrm>
            <a:off x="1219200" y="1462723"/>
            <a:ext cx="67170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计算机网络是由主机、通信设备和</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构成。</a:t>
            </a:r>
          </a:p>
        </p:txBody>
      </p:sp>
      <p:sp>
        <p:nvSpPr>
          <p:cNvPr id="11" name="文本框 10">
            <a:extLst>
              <a:ext uri="{FF2B5EF4-FFF2-40B4-BE49-F238E27FC236}">
                <a16:creationId xmlns:a16="http://schemas.microsoft.com/office/drawing/2014/main" id="{69CC8DF1-F7AA-4D82-B75D-316E281B4F20}"/>
              </a:ext>
            </a:extLst>
          </p:cNvPr>
          <p:cNvSpPr txBox="1"/>
          <p:nvPr>
            <p:custDataLst>
              <p:tags r:id="rId3"/>
            </p:custDataLst>
          </p:nvPr>
        </p:nvSpPr>
        <p:spPr>
          <a:xfrm>
            <a:off x="2438400" y="286369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体系结构</a:t>
            </a:r>
          </a:p>
        </p:txBody>
      </p:sp>
      <p:sp>
        <p:nvSpPr>
          <p:cNvPr id="12" name="椭圆 11">
            <a:extLst>
              <a:ext uri="{FF2B5EF4-FFF2-40B4-BE49-F238E27FC236}">
                <a16:creationId xmlns:a16="http://schemas.microsoft.com/office/drawing/2014/main" id="{E07A050A-F582-4B55-9FFA-E10878D07B24}"/>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0DEA9A8F-46C1-4993-84C6-2DDA4AFE4ED1}"/>
              </a:ext>
            </a:extLst>
          </p:cNvPr>
          <p:cNvSpPr txBox="1"/>
          <p:nvPr>
            <p:custDataLst>
              <p:tags r:id="rId5"/>
            </p:custDataLst>
          </p:nvPr>
        </p:nvSpPr>
        <p:spPr>
          <a:xfrm>
            <a:off x="2438400" y="372094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传输介质</a:t>
            </a:r>
          </a:p>
        </p:txBody>
      </p:sp>
      <p:sp>
        <p:nvSpPr>
          <p:cNvPr id="14" name="椭圆 13">
            <a:extLst>
              <a:ext uri="{FF2B5EF4-FFF2-40B4-BE49-F238E27FC236}">
                <a16:creationId xmlns:a16="http://schemas.microsoft.com/office/drawing/2014/main" id="{544C8692-6FAA-4341-8E00-F257193C58CD}"/>
              </a:ext>
            </a:extLst>
          </p:cNvPr>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CE1135AA-BF14-4E22-8808-D37E4959E176}"/>
              </a:ext>
            </a:extLst>
          </p:cNvPr>
          <p:cNvSpPr txBox="1"/>
          <p:nvPr>
            <p:custDataLst>
              <p:tags r:id="rId7"/>
            </p:custDataLst>
          </p:nvPr>
        </p:nvSpPr>
        <p:spPr>
          <a:xfrm>
            <a:off x="2438400" y="457819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通信线路</a:t>
            </a:r>
          </a:p>
        </p:txBody>
      </p:sp>
      <p:sp>
        <p:nvSpPr>
          <p:cNvPr id="16" name="椭圆 15">
            <a:extLst>
              <a:ext uri="{FF2B5EF4-FFF2-40B4-BE49-F238E27FC236}">
                <a16:creationId xmlns:a16="http://schemas.microsoft.com/office/drawing/2014/main" id="{2E262D69-CCD4-4BB6-94D6-486061BFFCE0}"/>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F24E19D0-E674-40A7-8AC1-011C1BA02AC0}"/>
              </a:ext>
            </a:extLst>
          </p:cNvPr>
          <p:cNvSpPr txBox="1"/>
          <p:nvPr>
            <p:custDataLst>
              <p:tags r:id="rId9"/>
            </p:custDataLst>
          </p:nvPr>
        </p:nvSpPr>
        <p:spPr>
          <a:xfrm>
            <a:off x="2438400" y="543544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网络硬件</a:t>
            </a:r>
          </a:p>
        </p:txBody>
      </p:sp>
      <p:sp>
        <p:nvSpPr>
          <p:cNvPr id="18" name="椭圆 17">
            <a:extLst>
              <a:ext uri="{FF2B5EF4-FFF2-40B4-BE49-F238E27FC236}">
                <a16:creationId xmlns:a16="http://schemas.microsoft.com/office/drawing/2014/main" id="{09CBB987-FBB5-43ED-B56C-8BEA7C9F8C43}"/>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A021CB4C-6813-443C-AC8F-DDB5184B5402}"/>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6BE1A2E2-E3C1-4739-93E3-BE838E4FF40D}"/>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A31780C3-B926-4F41-9AE8-061D690BD3E4}"/>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681AC51E-1800-4DD1-BBEE-15CC7AFCC9F9}"/>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6CCBC2DF-B6F6-4380-819A-98DCB1BCEFC0}"/>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C052D03F-56C3-4EA7-838C-8F2654D9214F}"/>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ADD58F4A-AAE3-4FA0-A934-4C3712B78BF9}"/>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861137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4BD62CD-878C-4E79-B574-AD4991623104}"/>
              </a:ext>
            </a:extLst>
          </p:cNvPr>
          <p:cNvSpPr>
            <a:spLocks noGrp="1"/>
          </p:cNvSpPr>
          <p:nvPr>
            <p:ph type="sldNum" sz="quarter" idx="12"/>
          </p:nvPr>
        </p:nvSpPr>
        <p:spPr/>
        <p:txBody>
          <a:bodyPr/>
          <a:lstStyle/>
          <a:p>
            <a:fld id="{7AF33C28-A71A-4459-B48B-0CF3BFDAB261}" type="slidenum">
              <a:rPr lang="en-US" altLang="zh-CN" smtClean="0"/>
              <a:pPr/>
              <a:t>62</a:t>
            </a:fld>
            <a:endParaRPr lang="en-US" altLang="zh-CN" dirty="0"/>
          </a:p>
        </p:txBody>
      </p:sp>
      <p:sp>
        <p:nvSpPr>
          <p:cNvPr id="10" name="文本框 9">
            <a:extLst>
              <a:ext uri="{FF2B5EF4-FFF2-40B4-BE49-F238E27FC236}">
                <a16:creationId xmlns:a16="http://schemas.microsoft.com/office/drawing/2014/main" id="{94FBD523-0ED3-48E0-A26A-8D112FC17912}"/>
              </a:ext>
            </a:extLst>
          </p:cNvPr>
          <p:cNvSpPr txBox="1"/>
          <p:nvPr>
            <p:custDataLst>
              <p:tags r:id="rId2"/>
            </p:custDataLst>
          </p:nvPr>
        </p:nvSpPr>
        <p:spPr>
          <a:xfrm>
            <a:off x="1219200" y="1462723"/>
            <a:ext cx="975360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2.</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通常用比特率描述数字通信的速率</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比特率”的含义是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DEA96213-639F-46DD-BA3C-F1C5723EEB7F}"/>
              </a:ext>
            </a:extLst>
          </p:cNvPr>
          <p:cNvSpPr txBox="1"/>
          <p:nvPr>
            <p:custDataLst>
              <p:tags r:id="rId3"/>
            </p:custDataLst>
          </p:nvPr>
        </p:nvSpPr>
        <p:spPr>
          <a:xfrm>
            <a:off x="2438400" y="2863691"/>
            <a:ext cx="39135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每秒能传送的二进制位数</a:t>
            </a:r>
          </a:p>
        </p:txBody>
      </p:sp>
      <p:sp>
        <p:nvSpPr>
          <p:cNvPr id="12" name="椭圆 11">
            <a:extLst>
              <a:ext uri="{FF2B5EF4-FFF2-40B4-BE49-F238E27FC236}">
                <a16:creationId xmlns:a16="http://schemas.microsoft.com/office/drawing/2014/main" id="{58042692-78FB-43E4-9DA3-ED2DF44CA23C}"/>
              </a:ext>
            </a:extLst>
          </p:cNvPr>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B2478436-4A93-47EC-801A-4AC253F4DF6B}"/>
              </a:ext>
            </a:extLst>
          </p:cNvPr>
          <p:cNvSpPr txBox="1"/>
          <p:nvPr>
            <p:custDataLst>
              <p:tags r:id="rId5"/>
            </p:custDataLst>
          </p:nvPr>
        </p:nvSpPr>
        <p:spPr>
          <a:xfrm>
            <a:off x="2438400" y="3720941"/>
            <a:ext cx="3253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每秒能传送的字节数</a:t>
            </a:r>
          </a:p>
        </p:txBody>
      </p:sp>
      <p:sp>
        <p:nvSpPr>
          <p:cNvPr id="14" name="椭圆 13">
            <a:extLst>
              <a:ext uri="{FF2B5EF4-FFF2-40B4-BE49-F238E27FC236}">
                <a16:creationId xmlns:a16="http://schemas.microsoft.com/office/drawing/2014/main" id="{EB446ED6-FF6C-4D34-B200-BAB81303E129}"/>
              </a:ext>
            </a:extLst>
          </p:cNvPr>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F864F9DD-A30F-4C36-87EA-AF5C73B27632}"/>
              </a:ext>
            </a:extLst>
          </p:cNvPr>
          <p:cNvSpPr txBox="1"/>
          <p:nvPr>
            <p:custDataLst>
              <p:tags r:id="rId7"/>
            </p:custDataLst>
          </p:nvPr>
        </p:nvSpPr>
        <p:spPr>
          <a:xfrm>
            <a:off x="2438400" y="4578191"/>
            <a:ext cx="3253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每秒能传送的字符数</a:t>
            </a:r>
          </a:p>
        </p:txBody>
      </p:sp>
      <p:sp>
        <p:nvSpPr>
          <p:cNvPr id="16" name="椭圆 15">
            <a:extLst>
              <a:ext uri="{FF2B5EF4-FFF2-40B4-BE49-F238E27FC236}">
                <a16:creationId xmlns:a16="http://schemas.microsoft.com/office/drawing/2014/main" id="{CDF3C56C-8C34-43C8-8F33-A625E242E95C}"/>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2705EA9F-0373-414F-BE73-A10938BD3680}"/>
              </a:ext>
            </a:extLst>
          </p:cNvPr>
          <p:cNvSpPr txBox="1"/>
          <p:nvPr>
            <p:custDataLst>
              <p:tags r:id="rId9"/>
            </p:custDataLst>
          </p:nvPr>
        </p:nvSpPr>
        <p:spPr>
          <a:xfrm>
            <a:off x="2438400" y="5435441"/>
            <a:ext cx="4904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数字信号与模拟信号的转换频率</a:t>
            </a:r>
          </a:p>
        </p:txBody>
      </p:sp>
      <p:sp>
        <p:nvSpPr>
          <p:cNvPr id="18" name="椭圆 17">
            <a:extLst>
              <a:ext uri="{FF2B5EF4-FFF2-40B4-BE49-F238E27FC236}">
                <a16:creationId xmlns:a16="http://schemas.microsoft.com/office/drawing/2014/main" id="{8CB62067-ABBC-42D6-954E-1D6AC8E782A7}"/>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341A6FFA-BBBF-4526-8053-444F7AC9FF1E}"/>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F3F9DDEA-FB6F-413E-A763-39613F7FC116}"/>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ED2358B7-90BE-4293-AAAF-40540C3B380A}"/>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E0AC7B5D-5ECE-43AA-A62E-CAB9CCF6678A}"/>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AA721624-1731-4FDE-B1C0-284DD2507B97}"/>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E1053EF4-2AFF-4812-B1CF-5A142AA0A729}"/>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77F5F777-131A-4DC4-9577-1B15092F9095}"/>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22697375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5AE258C-71E5-4E86-8B7C-4ABDB9713380}"/>
              </a:ext>
            </a:extLst>
          </p:cNvPr>
          <p:cNvSpPr>
            <a:spLocks noGrp="1"/>
          </p:cNvSpPr>
          <p:nvPr>
            <p:ph type="sldNum" sz="quarter" idx="12"/>
          </p:nvPr>
        </p:nvSpPr>
        <p:spPr/>
        <p:txBody>
          <a:bodyPr/>
          <a:lstStyle/>
          <a:p>
            <a:fld id="{7AF33C28-A71A-4459-B48B-0CF3BFDAB261}" type="slidenum">
              <a:rPr lang="en-US" altLang="zh-CN" smtClean="0"/>
              <a:pPr/>
              <a:t>63</a:t>
            </a:fld>
            <a:endParaRPr lang="en-US" altLang="zh-CN" dirty="0"/>
          </a:p>
        </p:txBody>
      </p:sp>
      <p:sp>
        <p:nvSpPr>
          <p:cNvPr id="10" name="文本框 9">
            <a:extLst>
              <a:ext uri="{FF2B5EF4-FFF2-40B4-BE49-F238E27FC236}">
                <a16:creationId xmlns:a16="http://schemas.microsoft.com/office/drawing/2014/main" id="{A8D4C21E-8244-4D51-B824-406737F09C5C}"/>
              </a:ext>
            </a:extLst>
          </p:cNvPr>
          <p:cNvSpPr txBox="1"/>
          <p:nvPr>
            <p:custDataLst>
              <p:tags r:id="rId2"/>
            </p:custDataLst>
          </p:nvPr>
        </p:nvSpPr>
        <p:spPr>
          <a:xfrm>
            <a:off x="1219200" y="1462723"/>
            <a:ext cx="53962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3.</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以下不属于无线传输介质的是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EE14C460-3456-437D-A069-6DC650E59E8E}"/>
              </a:ext>
            </a:extLst>
          </p:cNvPr>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微波</a:t>
            </a:r>
          </a:p>
        </p:txBody>
      </p:sp>
      <p:sp>
        <p:nvSpPr>
          <p:cNvPr id="12" name="椭圆 11">
            <a:extLst>
              <a:ext uri="{FF2B5EF4-FFF2-40B4-BE49-F238E27FC236}">
                <a16:creationId xmlns:a16="http://schemas.microsoft.com/office/drawing/2014/main" id="{8FF194FA-98CB-434A-8CEF-4C71108C59E4}"/>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0B6E2092-A400-4F6D-A275-EC84F394E54D}"/>
              </a:ext>
            </a:extLst>
          </p:cNvPr>
          <p:cNvSpPr txBox="1"/>
          <p:nvPr>
            <p:custDataLst>
              <p:tags r:id="rId5"/>
            </p:custDataLst>
          </p:nvPr>
        </p:nvSpPr>
        <p:spPr>
          <a:xfrm>
            <a:off x="2438400" y="372094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光纤</a:t>
            </a:r>
          </a:p>
        </p:txBody>
      </p:sp>
      <p:sp>
        <p:nvSpPr>
          <p:cNvPr id="14" name="椭圆 13">
            <a:extLst>
              <a:ext uri="{FF2B5EF4-FFF2-40B4-BE49-F238E27FC236}">
                <a16:creationId xmlns:a16="http://schemas.microsoft.com/office/drawing/2014/main" id="{D3864FDA-C2EC-456F-81EB-C4572A388676}"/>
              </a:ext>
            </a:extLst>
          </p:cNvPr>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3BC712C5-5E21-451B-847E-B0A3906782A6}"/>
              </a:ext>
            </a:extLst>
          </p:cNvPr>
          <p:cNvSpPr txBox="1"/>
          <p:nvPr>
            <p:custDataLst>
              <p:tags r:id="rId7"/>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激光</a:t>
            </a:r>
          </a:p>
        </p:txBody>
      </p:sp>
      <p:sp>
        <p:nvSpPr>
          <p:cNvPr id="16" name="椭圆 15">
            <a:extLst>
              <a:ext uri="{FF2B5EF4-FFF2-40B4-BE49-F238E27FC236}">
                <a16:creationId xmlns:a16="http://schemas.microsoft.com/office/drawing/2014/main" id="{E1A4382D-2828-48A1-A468-032F199FD3D3}"/>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2521FDBE-BB3F-4B5D-B5C5-C43D3C3A4316}"/>
              </a:ext>
            </a:extLst>
          </p:cNvPr>
          <p:cNvSpPr txBox="1"/>
          <p:nvPr>
            <p:custDataLst>
              <p:tags r:id="rId9"/>
            </p:custDataLst>
          </p:nvPr>
        </p:nvSpPr>
        <p:spPr>
          <a:xfrm>
            <a:off x="2438400" y="543544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电磁波</a:t>
            </a:r>
          </a:p>
        </p:txBody>
      </p:sp>
      <p:sp>
        <p:nvSpPr>
          <p:cNvPr id="18" name="椭圆 17">
            <a:extLst>
              <a:ext uri="{FF2B5EF4-FFF2-40B4-BE49-F238E27FC236}">
                <a16:creationId xmlns:a16="http://schemas.microsoft.com/office/drawing/2014/main" id="{31FCC63C-948E-4724-B387-9AA5EBC7D1A0}"/>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D789D2F3-E455-448E-B97F-1A7E4DB694CC}"/>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A873D459-983C-428E-A423-33EE80182045}"/>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0143AD37-666C-48A2-81B6-566B2361F44E}"/>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F126A0B8-6729-4DF8-973A-E19C70D374A4}"/>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1D031B5B-CF2E-476F-9301-3D27994D6123}"/>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126F0345-8AAB-429C-9596-A0FBF23F02CC}"/>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D3BEDADA-B290-4EE3-883B-609C4C41A74E}"/>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8389893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D989771-D5CA-4DA1-9922-4B9EF943134A}"/>
              </a:ext>
            </a:extLst>
          </p:cNvPr>
          <p:cNvSpPr>
            <a:spLocks noGrp="1"/>
          </p:cNvSpPr>
          <p:nvPr>
            <p:ph type="sldNum" sz="quarter" idx="12"/>
          </p:nvPr>
        </p:nvSpPr>
        <p:spPr/>
        <p:txBody>
          <a:bodyPr/>
          <a:lstStyle/>
          <a:p>
            <a:fld id="{7AF33C28-A71A-4459-B48B-0CF3BFDAB261}" type="slidenum">
              <a:rPr lang="en-US" altLang="zh-CN" smtClean="0"/>
              <a:pPr/>
              <a:t>64</a:t>
            </a:fld>
            <a:endParaRPr lang="en-US" altLang="zh-CN" dirty="0"/>
          </a:p>
        </p:txBody>
      </p:sp>
      <p:sp>
        <p:nvSpPr>
          <p:cNvPr id="10" name="文本框 9">
            <a:extLst>
              <a:ext uri="{FF2B5EF4-FFF2-40B4-BE49-F238E27FC236}">
                <a16:creationId xmlns:a16="http://schemas.microsoft.com/office/drawing/2014/main" id="{36441444-281C-4F51-A165-24FAFE9E04BE}"/>
              </a:ext>
            </a:extLst>
          </p:cNvPr>
          <p:cNvSpPr txBox="1"/>
          <p:nvPr>
            <p:custDataLst>
              <p:tags r:id="rId2"/>
            </p:custDataLst>
          </p:nvPr>
        </p:nvSpPr>
        <p:spPr>
          <a:xfrm>
            <a:off x="1219200" y="1462723"/>
            <a:ext cx="54756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4.</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关于因特网</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下面的说法正确的是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7DCBE43E-2A29-4631-BB13-32BF59963314}"/>
              </a:ext>
            </a:extLst>
          </p:cNvPr>
          <p:cNvSpPr txBox="1"/>
          <p:nvPr>
            <p:custDataLst>
              <p:tags r:id="rId3"/>
            </p:custDataLst>
          </p:nvPr>
        </p:nvSpPr>
        <p:spPr>
          <a:xfrm>
            <a:off x="2438400" y="2863691"/>
            <a:ext cx="448799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互联网</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internet</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就是指因特网</a:t>
            </a:r>
          </a:p>
        </p:txBody>
      </p:sp>
      <p:sp>
        <p:nvSpPr>
          <p:cNvPr id="12" name="椭圆 11">
            <a:extLst>
              <a:ext uri="{FF2B5EF4-FFF2-40B4-BE49-F238E27FC236}">
                <a16:creationId xmlns:a16="http://schemas.microsoft.com/office/drawing/2014/main" id="{312B07BF-3F4E-49A7-8C20-F3F846F4046F}"/>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91C9113A-E176-4344-BA3E-39CE88B9ACF0}"/>
              </a:ext>
            </a:extLst>
          </p:cNvPr>
          <p:cNvSpPr txBox="1"/>
          <p:nvPr>
            <p:custDataLst>
              <p:tags r:id="rId5"/>
            </p:custDataLst>
          </p:nvPr>
        </p:nvSpPr>
        <p:spPr>
          <a:xfrm>
            <a:off x="2438400" y="3720941"/>
            <a:ext cx="82156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新一代因特网使用的</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IPv6</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标准是</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IPv5</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标准的升级与补充</a:t>
            </a:r>
          </a:p>
        </p:txBody>
      </p:sp>
      <p:sp>
        <p:nvSpPr>
          <p:cNvPr id="14" name="椭圆 13">
            <a:extLst>
              <a:ext uri="{FF2B5EF4-FFF2-40B4-BE49-F238E27FC236}">
                <a16:creationId xmlns:a16="http://schemas.microsoft.com/office/drawing/2014/main" id="{6ECFD33C-EB65-4326-9CE6-F965C04B675C}"/>
              </a:ext>
            </a:extLst>
          </p:cNvPr>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550AE58E-8824-402F-B2E4-3AFA7839B9E0}"/>
              </a:ext>
            </a:extLst>
          </p:cNvPr>
          <p:cNvSpPr txBox="1"/>
          <p:nvPr>
            <p:custDataLst>
              <p:tags r:id="rId7"/>
            </p:custDataLst>
          </p:nvPr>
        </p:nvSpPr>
        <p:spPr>
          <a:xfrm>
            <a:off x="2438400" y="4578191"/>
            <a:ext cx="4948492"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因特网的基础协议为</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TCP/IP</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协议</a:t>
            </a:r>
          </a:p>
        </p:txBody>
      </p:sp>
      <p:sp>
        <p:nvSpPr>
          <p:cNvPr id="16" name="椭圆 15">
            <a:extLst>
              <a:ext uri="{FF2B5EF4-FFF2-40B4-BE49-F238E27FC236}">
                <a16:creationId xmlns:a16="http://schemas.microsoft.com/office/drawing/2014/main" id="{F84228ED-A2C9-4A70-8C44-B8690149C968}"/>
              </a:ext>
            </a:extLst>
          </p:cNvPr>
          <p:cNvSpPr>
            <a:spLocks noChangeAspect="1"/>
          </p:cNvSpPr>
          <p:nvPr>
            <p:custDataLst>
              <p:tags r:id="rId8"/>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1C853F10-D49F-4DF1-B7A6-B91A7673486F}"/>
              </a:ext>
            </a:extLst>
          </p:cNvPr>
          <p:cNvSpPr txBox="1"/>
          <p:nvPr>
            <p:custDataLst>
              <p:tags r:id="rId9"/>
            </p:custDataLst>
          </p:nvPr>
        </p:nvSpPr>
        <p:spPr>
          <a:xfrm>
            <a:off x="2438400" y="5435441"/>
            <a:ext cx="71837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因特网的入网主机有了域名可以不再需要</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IP</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地址</a:t>
            </a:r>
          </a:p>
        </p:txBody>
      </p:sp>
      <p:sp>
        <p:nvSpPr>
          <p:cNvPr id="18" name="椭圆 17">
            <a:extLst>
              <a:ext uri="{FF2B5EF4-FFF2-40B4-BE49-F238E27FC236}">
                <a16:creationId xmlns:a16="http://schemas.microsoft.com/office/drawing/2014/main" id="{71F9E69D-B204-45F1-AB71-9F77A046982D}"/>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A8ACF860-140B-4728-9265-6354542D1A2A}"/>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428132AE-4F7B-42F8-A2ED-A18E721B2628}"/>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FA6E828B-A735-48C3-B606-A137B347C73C}"/>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721D3995-76AB-46CD-BE5A-53B2DEC40DBC}"/>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CBD84856-F126-49C3-A6AC-07B9CB040DFB}"/>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62990223-CE7D-4C5B-8F4E-65EF4280C817}"/>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63C8E8FD-230D-4797-B404-DF7B3B65F51E}"/>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7262565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F612DC5-DB31-4AF7-A840-BD213CE708B8}"/>
              </a:ext>
            </a:extLst>
          </p:cNvPr>
          <p:cNvSpPr>
            <a:spLocks noGrp="1"/>
          </p:cNvSpPr>
          <p:nvPr>
            <p:ph type="sldNum" sz="quarter" idx="12"/>
          </p:nvPr>
        </p:nvSpPr>
        <p:spPr/>
        <p:txBody>
          <a:bodyPr/>
          <a:lstStyle/>
          <a:p>
            <a:fld id="{7AF33C28-A71A-4459-B48B-0CF3BFDAB261}" type="slidenum">
              <a:rPr lang="en-US" altLang="zh-CN" smtClean="0"/>
              <a:pPr/>
              <a:t>65</a:t>
            </a:fld>
            <a:endParaRPr lang="en-US" altLang="zh-CN" dirty="0"/>
          </a:p>
        </p:txBody>
      </p:sp>
      <p:sp>
        <p:nvSpPr>
          <p:cNvPr id="10" name="文本框 9">
            <a:extLst>
              <a:ext uri="{FF2B5EF4-FFF2-40B4-BE49-F238E27FC236}">
                <a16:creationId xmlns:a16="http://schemas.microsoft.com/office/drawing/2014/main" id="{240739AF-E973-4B7B-B4B7-46311CC27AA8}"/>
              </a:ext>
            </a:extLst>
          </p:cNvPr>
          <p:cNvSpPr txBox="1"/>
          <p:nvPr>
            <p:custDataLst>
              <p:tags r:id="rId2"/>
            </p:custDataLst>
          </p:nvPr>
        </p:nvSpPr>
        <p:spPr>
          <a:xfrm>
            <a:off x="1219200" y="1462723"/>
            <a:ext cx="50660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5.</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下面关于域名的说法正确的是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B96C2AB4-4B3C-426E-A75F-80E5DCC8BD1C}"/>
              </a:ext>
            </a:extLst>
          </p:cNvPr>
          <p:cNvSpPr txBox="1"/>
          <p:nvPr>
            <p:custDataLst>
              <p:tags r:id="rId3"/>
            </p:custDataLst>
          </p:nvPr>
        </p:nvSpPr>
        <p:spPr>
          <a:xfrm>
            <a:off x="1995028" y="2799884"/>
            <a:ext cx="3253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域名可以自己任意取</a:t>
            </a:r>
          </a:p>
        </p:txBody>
      </p:sp>
      <p:sp>
        <p:nvSpPr>
          <p:cNvPr id="12" name="椭圆 11">
            <a:extLst>
              <a:ext uri="{FF2B5EF4-FFF2-40B4-BE49-F238E27FC236}">
                <a16:creationId xmlns:a16="http://schemas.microsoft.com/office/drawing/2014/main" id="{A5D480C7-D20E-48E0-96FC-C5E141CA64C8}"/>
              </a:ext>
            </a:extLst>
          </p:cNvPr>
          <p:cNvSpPr>
            <a:spLocks noChangeAspect="1"/>
          </p:cNvSpPr>
          <p:nvPr>
            <p:custDataLst>
              <p:tags r:id="rId4"/>
            </p:custDataLst>
          </p:nvPr>
        </p:nvSpPr>
        <p:spPr>
          <a:xfrm>
            <a:off x="1343472" y="2708920"/>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5110229D-9875-443F-97A2-2F65EB95D0D8}"/>
              </a:ext>
            </a:extLst>
          </p:cNvPr>
          <p:cNvSpPr txBox="1"/>
          <p:nvPr>
            <p:custDataLst>
              <p:tags r:id="rId5"/>
            </p:custDataLst>
          </p:nvPr>
        </p:nvSpPr>
        <p:spPr>
          <a:xfrm>
            <a:off x="1995028" y="3635543"/>
            <a:ext cx="4243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域名专指一个服务器的名字</a:t>
            </a:r>
          </a:p>
        </p:txBody>
      </p:sp>
      <p:sp>
        <p:nvSpPr>
          <p:cNvPr id="14" name="椭圆 13">
            <a:extLst>
              <a:ext uri="{FF2B5EF4-FFF2-40B4-BE49-F238E27FC236}">
                <a16:creationId xmlns:a16="http://schemas.microsoft.com/office/drawing/2014/main" id="{1358E803-5C2D-415A-8B4F-23BBB5FA3701}"/>
              </a:ext>
            </a:extLst>
          </p:cNvPr>
          <p:cNvSpPr>
            <a:spLocks noChangeAspect="1"/>
          </p:cNvSpPr>
          <p:nvPr>
            <p:custDataLst>
              <p:tags r:id="rId6"/>
            </p:custDataLst>
          </p:nvPr>
        </p:nvSpPr>
        <p:spPr>
          <a:xfrm>
            <a:off x="1343472" y="3566170"/>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C333903E-64EF-4EAF-A6D3-02DCC29982D3}"/>
              </a:ext>
            </a:extLst>
          </p:cNvPr>
          <p:cNvSpPr txBox="1"/>
          <p:nvPr>
            <p:custDataLst>
              <p:tags r:id="rId7"/>
            </p:custDataLst>
          </p:nvPr>
        </p:nvSpPr>
        <p:spPr>
          <a:xfrm>
            <a:off x="1982441" y="4456068"/>
            <a:ext cx="59423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域名就是网址</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网址不包括纯粹的</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地址</a:t>
            </a:r>
          </a:p>
        </p:txBody>
      </p:sp>
      <p:sp>
        <p:nvSpPr>
          <p:cNvPr id="16" name="椭圆 15">
            <a:extLst>
              <a:ext uri="{FF2B5EF4-FFF2-40B4-BE49-F238E27FC236}">
                <a16:creationId xmlns:a16="http://schemas.microsoft.com/office/drawing/2014/main" id="{3D157811-9C25-4382-BA0F-23E1BE9C80BA}"/>
              </a:ext>
            </a:extLst>
          </p:cNvPr>
          <p:cNvSpPr>
            <a:spLocks noChangeAspect="1"/>
          </p:cNvSpPr>
          <p:nvPr>
            <p:custDataLst>
              <p:tags r:id="rId8"/>
            </p:custDataLst>
          </p:nvPr>
        </p:nvSpPr>
        <p:spPr>
          <a:xfrm>
            <a:off x="1343472" y="4423420"/>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77794B5D-A43A-411B-81D5-2DCC1ACF532D}"/>
              </a:ext>
            </a:extLst>
          </p:cNvPr>
          <p:cNvSpPr txBox="1"/>
          <p:nvPr>
            <p:custDataLst>
              <p:tags r:id="rId9"/>
            </p:custDataLst>
          </p:nvPr>
        </p:nvSpPr>
        <p:spPr>
          <a:xfrm>
            <a:off x="1907407" y="5283889"/>
            <a:ext cx="9718054"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域名是因特网上一个服务器或一个网络系统的名字</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比如</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163.com</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8" name="椭圆 17">
            <a:extLst>
              <a:ext uri="{FF2B5EF4-FFF2-40B4-BE49-F238E27FC236}">
                <a16:creationId xmlns:a16="http://schemas.microsoft.com/office/drawing/2014/main" id="{3F4410F2-B220-4DB2-A684-EA95AC33FFDD}"/>
              </a:ext>
            </a:extLst>
          </p:cNvPr>
          <p:cNvSpPr>
            <a:spLocks noChangeAspect="1"/>
          </p:cNvSpPr>
          <p:nvPr>
            <p:custDataLst>
              <p:tags r:id="rId10"/>
            </p:custDataLst>
          </p:nvPr>
        </p:nvSpPr>
        <p:spPr>
          <a:xfrm>
            <a:off x="1343472" y="5280670"/>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F868751F-A1A3-4C72-8312-38206C88AE3E}"/>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ABD2D49D-F716-4A79-B462-FD322D32CE4A}"/>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3EB24339-4760-44D4-8E3F-368E799C4027}"/>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40AB5835-057F-46FB-99B4-03F0E515C965}"/>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4CB3BCAE-DB55-4F4A-B7D2-FA4EA9F544F6}"/>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5B5FE475-2D54-43AF-B3E1-BF4C7D39ADEF}"/>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9BA8B338-AD70-4CB6-B373-47E062B47A00}"/>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35696197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9F90FA6-D99A-4CF6-BC10-FE842778466D}"/>
              </a:ext>
            </a:extLst>
          </p:cNvPr>
          <p:cNvSpPr>
            <a:spLocks noGrp="1"/>
          </p:cNvSpPr>
          <p:nvPr>
            <p:ph type="sldNum" sz="quarter" idx="12"/>
          </p:nvPr>
        </p:nvSpPr>
        <p:spPr/>
        <p:txBody>
          <a:bodyPr/>
          <a:lstStyle/>
          <a:p>
            <a:fld id="{7AF33C28-A71A-4459-B48B-0CF3BFDAB261}" type="slidenum">
              <a:rPr lang="en-US" altLang="zh-CN" smtClean="0"/>
              <a:pPr/>
              <a:t>66</a:t>
            </a:fld>
            <a:endParaRPr lang="en-US" altLang="zh-CN" dirty="0"/>
          </a:p>
        </p:txBody>
      </p:sp>
      <p:sp>
        <p:nvSpPr>
          <p:cNvPr id="10" name="文本框 9">
            <a:extLst>
              <a:ext uri="{FF2B5EF4-FFF2-40B4-BE49-F238E27FC236}">
                <a16:creationId xmlns:a16="http://schemas.microsoft.com/office/drawing/2014/main" id="{7B8A7CAF-AA40-44EB-8E3E-956AEC030300}"/>
              </a:ext>
            </a:extLst>
          </p:cNvPr>
          <p:cNvSpPr txBox="1"/>
          <p:nvPr>
            <p:custDataLst>
              <p:tags r:id="rId2"/>
            </p:custDataLst>
          </p:nvPr>
        </p:nvSpPr>
        <p:spPr>
          <a:xfrm>
            <a:off x="1219200" y="1462723"/>
            <a:ext cx="56724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6.</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关于</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HTML</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下面哪种说法正确的是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50C21AC1-42C7-45EC-B18B-9FC03F1777D3}"/>
              </a:ext>
            </a:extLst>
          </p:cNvPr>
          <p:cNvSpPr txBox="1"/>
          <p:nvPr>
            <p:custDataLst>
              <p:tags r:id="rId3"/>
            </p:custDataLst>
          </p:nvPr>
        </p:nvSpPr>
        <p:spPr>
          <a:xfrm>
            <a:off x="2438400" y="2863691"/>
            <a:ext cx="38595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HTML</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不能编写动态网页</a:t>
            </a:r>
          </a:p>
        </p:txBody>
      </p:sp>
      <p:sp>
        <p:nvSpPr>
          <p:cNvPr id="12" name="椭圆 11">
            <a:extLst>
              <a:ext uri="{FF2B5EF4-FFF2-40B4-BE49-F238E27FC236}">
                <a16:creationId xmlns:a16="http://schemas.microsoft.com/office/drawing/2014/main" id="{D1B3BDEA-6A62-4C36-B3CF-40BEE6D15D40}"/>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F38D1B4C-EF25-4896-8279-4666B33187AF}"/>
              </a:ext>
            </a:extLst>
          </p:cNvPr>
          <p:cNvSpPr txBox="1"/>
          <p:nvPr>
            <p:custDataLst>
              <p:tags r:id="rId5"/>
            </p:custDataLst>
          </p:nvPr>
        </p:nvSpPr>
        <p:spPr>
          <a:xfrm>
            <a:off x="2438400" y="3720941"/>
            <a:ext cx="45199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HTML</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全称为超文本标记语言</a:t>
            </a:r>
          </a:p>
        </p:txBody>
      </p:sp>
      <p:sp>
        <p:nvSpPr>
          <p:cNvPr id="14" name="椭圆 13">
            <a:extLst>
              <a:ext uri="{FF2B5EF4-FFF2-40B4-BE49-F238E27FC236}">
                <a16:creationId xmlns:a16="http://schemas.microsoft.com/office/drawing/2014/main" id="{E207986C-BD10-4CB6-9BFE-0B124B119962}"/>
              </a:ext>
            </a:extLst>
          </p:cNvPr>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914675EE-B262-437F-BDFC-6D1E1CBA506D}"/>
              </a:ext>
            </a:extLst>
          </p:cNvPr>
          <p:cNvSpPr txBox="1"/>
          <p:nvPr>
            <p:custDataLst>
              <p:tags r:id="rId7"/>
            </p:custDataLst>
          </p:nvPr>
        </p:nvSpPr>
        <p:spPr>
          <a:xfrm>
            <a:off x="2438400" y="4578191"/>
            <a:ext cx="84823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HTML</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实现了文本、图形、声音乃至视频信息的统一编码</a:t>
            </a:r>
          </a:p>
        </p:txBody>
      </p:sp>
      <p:sp>
        <p:nvSpPr>
          <p:cNvPr id="16" name="椭圆 15">
            <a:extLst>
              <a:ext uri="{FF2B5EF4-FFF2-40B4-BE49-F238E27FC236}">
                <a16:creationId xmlns:a16="http://schemas.microsoft.com/office/drawing/2014/main" id="{29697A76-F94D-43F6-BD0F-518F8E38142E}"/>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5913BED7-E94E-4EA3-A34B-CBE6C6961DF0}"/>
              </a:ext>
            </a:extLst>
          </p:cNvPr>
          <p:cNvSpPr txBox="1"/>
          <p:nvPr>
            <p:custDataLst>
              <p:tags r:id="rId9"/>
            </p:custDataLst>
          </p:nvPr>
        </p:nvSpPr>
        <p:spPr>
          <a:xfrm>
            <a:off x="2438400" y="5435441"/>
            <a:ext cx="466121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Flash</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动画都是由</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HTML</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编写的</a:t>
            </a:r>
          </a:p>
        </p:txBody>
      </p:sp>
      <p:sp>
        <p:nvSpPr>
          <p:cNvPr id="18" name="椭圆 17">
            <a:extLst>
              <a:ext uri="{FF2B5EF4-FFF2-40B4-BE49-F238E27FC236}">
                <a16:creationId xmlns:a16="http://schemas.microsoft.com/office/drawing/2014/main" id="{9E2AF78C-0054-4911-B673-E9EA719683EB}"/>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3E29F780-D2BF-4288-B0FE-3D4D68215F4E}"/>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6D341DB3-9139-41F4-8129-F89CA88B0082}"/>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E7EB6359-AD15-43F1-8BEF-BD5BBD2A0D72}"/>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949B801D-0FA8-4E00-AAE2-7C7AB211AEBF}"/>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941ADCC3-689B-483E-91B9-1C2518F0DD48}"/>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87EB4769-11DD-4B00-B3C1-CC0FA91206D4}"/>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41E45EE8-F3F8-4E45-9750-1B2DB18E4F38}"/>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2473991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CB78628-5476-47F6-A63D-D6256A5CDEDF}"/>
              </a:ext>
            </a:extLst>
          </p:cNvPr>
          <p:cNvSpPr>
            <a:spLocks noGrp="1"/>
          </p:cNvSpPr>
          <p:nvPr>
            <p:ph type="sldNum" sz="quarter" idx="12"/>
          </p:nvPr>
        </p:nvSpPr>
        <p:spPr/>
        <p:txBody>
          <a:bodyPr/>
          <a:lstStyle/>
          <a:p>
            <a:fld id="{7AF33C28-A71A-4459-B48B-0CF3BFDAB261}" type="slidenum">
              <a:rPr lang="en-US" altLang="zh-CN" smtClean="0"/>
              <a:pPr/>
              <a:t>67</a:t>
            </a:fld>
            <a:endParaRPr lang="en-US" altLang="zh-CN" dirty="0"/>
          </a:p>
        </p:txBody>
      </p:sp>
      <p:sp>
        <p:nvSpPr>
          <p:cNvPr id="10" name="文本框 9">
            <a:extLst>
              <a:ext uri="{FF2B5EF4-FFF2-40B4-BE49-F238E27FC236}">
                <a16:creationId xmlns:a16="http://schemas.microsoft.com/office/drawing/2014/main" id="{9054B119-CF92-46A3-93F2-7F8651989473}"/>
              </a:ext>
            </a:extLst>
          </p:cNvPr>
          <p:cNvSpPr txBox="1"/>
          <p:nvPr>
            <p:custDataLst>
              <p:tags r:id="rId2"/>
            </p:custDataLst>
          </p:nvPr>
        </p:nvSpPr>
        <p:spPr>
          <a:xfrm>
            <a:off x="1219200" y="1462723"/>
            <a:ext cx="8025957"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7..</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将文件从</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FTP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服务器端传输到客户机的过程称为</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656A446D-D4EC-4645-92B9-FC7AB812CBB4}"/>
              </a:ext>
            </a:extLst>
          </p:cNvPr>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上传</a:t>
            </a:r>
          </a:p>
        </p:txBody>
      </p:sp>
      <p:sp>
        <p:nvSpPr>
          <p:cNvPr id="12" name="椭圆 11">
            <a:extLst>
              <a:ext uri="{FF2B5EF4-FFF2-40B4-BE49-F238E27FC236}">
                <a16:creationId xmlns:a16="http://schemas.microsoft.com/office/drawing/2014/main" id="{6C9F1D4C-8061-433C-8C7D-400E90FB26C5}"/>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21AD7191-B256-4EBA-A626-0CA4AC552A40}"/>
              </a:ext>
            </a:extLst>
          </p:cNvPr>
          <p:cNvSpPr txBox="1"/>
          <p:nvPr>
            <p:custDataLst>
              <p:tags r:id="rId5"/>
            </p:custDataLst>
          </p:nvPr>
        </p:nvSpPr>
        <p:spPr>
          <a:xfrm>
            <a:off x="2438400" y="372094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下载</a:t>
            </a:r>
          </a:p>
        </p:txBody>
      </p:sp>
      <p:sp>
        <p:nvSpPr>
          <p:cNvPr id="14" name="椭圆 13">
            <a:extLst>
              <a:ext uri="{FF2B5EF4-FFF2-40B4-BE49-F238E27FC236}">
                <a16:creationId xmlns:a16="http://schemas.microsoft.com/office/drawing/2014/main" id="{E0127AA0-E213-433D-9CBD-403295C667D9}"/>
              </a:ext>
            </a:extLst>
          </p:cNvPr>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F3E7F308-376A-4A61-A98A-9BEF163E6AB9}"/>
              </a:ext>
            </a:extLst>
          </p:cNvPr>
          <p:cNvSpPr txBox="1"/>
          <p:nvPr>
            <p:custDataLst>
              <p:tags r:id="rId7"/>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浏览</a:t>
            </a:r>
          </a:p>
        </p:txBody>
      </p:sp>
      <p:sp>
        <p:nvSpPr>
          <p:cNvPr id="16" name="椭圆 15">
            <a:extLst>
              <a:ext uri="{FF2B5EF4-FFF2-40B4-BE49-F238E27FC236}">
                <a16:creationId xmlns:a16="http://schemas.microsoft.com/office/drawing/2014/main" id="{3752FA9D-3CD4-40B6-B6C0-7447D5081C4F}"/>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FFC5DBD6-7E53-49DA-A02A-441457220C6B}"/>
              </a:ext>
            </a:extLst>
          </p:cNvPr>
          <p:cNvSpPr txBox="1"/>
          <p:nvPr>
            <p:custDataLst>
              <p:tags r:id="rId9"/>
            </p:custDataLst>
          </p:nvPr>
        </p:nvSpPr>
        <p:spPr>
          <a:xfrm>
            <a:off x="2438400" y="543544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即时通讯</a:t>
            </a:r>
          </a:p>
        </p:txBody>
      </p:sp>
      <p:sp>
        <p:nvSpPr>
          <p:cNvPr id="18" name="椭圆 17">
            <a:extLst>
              <a:ext uri="{FF2B5EF4-FFF2-40B4-BE49-F238E27FC236}">
                <a16:creationId xmlns:a16="http://schemas.microsoft.com/office/drawing/2014/main" id="{4F34BCF8-427C-4437-85A0-A2EB122B1540}"/>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9C65D56A-8C2C-4851-81F0-391895B2BCE7}"/>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4657485B-49FB-4F1C-948A-75C38A2A434D}"/>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F6A5F7EA-9735-4D2A-80C9-45A3D3C53E56}"/>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FD6514EB-A7E1-4A58-8CB6-C9C92DE1D510}"/>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2D362062-D739-4A7F-8D1E-7485FA4D533A}"/>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1E69E504-5C97-4B13-91D6-722018078FA0}"/>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BCEFD2F2-CAF8-4DE1-B112-D3293A4C3DEB}"/>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31573243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A62F894-DD16-4ED2-9C23-F8D4E5029932}"/>
              </a:ext>
            </a:extLst>
          </p:cNvPr>
          <p:cNvSpPr>
            <a:spLocks noGrp="1"/>
          </p:cNvSpPr>
          <p:nvPr>
            <p:ph type="sldNum" sz="quarter" idx="12"/>
          </p:nvPr>
        </p:nvSpPr>
        <p:spPr/>
        <p:txBody>
          <a:bodyPr/>
          <a:lstStyle/>
          <a:p>
            <a:fld id="{7AF33C28-A71A-4459-B48B-0CF3BFDAB261}" type="slidenum">
              <a:rPr lang="en-US" altLang="zh-CN" smtClean="0"/>
              <a:pPr/>
              <a:t>68</a:t>
            </a:fld>
            <a:endParaRPr lang="en-US" altLang="zh-CN" dirty="0"/>
          </a:p>
        </p:txBody>
      </p:sp>
      <p:sp>
        <p:nvSpPr>
          <p:cNvPr id="10" name="文本框 9">
            <a:extLst>
              <a:ext uri="{FF2B5EF4-FFF2-40B4-BE49-F238E27FC236}">
                <a16:creationId xmlns:a16="http://schemas.microsoft.com/office/drawing/2014/main" id="{A5528C20-3338-4481-A88A-64DA5EB209EF}"/>
              </a:ext>
            </a:extLst>
          </p:cNvPr>
          <p:cNvSpPr txBox="1"/>
          <p:nvPr>
            <p:custDataLst>
              <p:tags r:id="rId2"/>
            </p:custDataLst>
          </p:nvPr>
        </p:nvSpPr>
        <p:spPr>
          <a:xfrm>
            <a:off x="1219200" y="1462723"/>
            <a:ext cx="84474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8.</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在因特网体协结构中</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下列属于应用层协议的一组是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DB395200-4094-45B1-B2C2-F2A856194957}"/>
              </a:ext>
            </a:extLst>
          </p:cNvPr>
          <p:cNvSpPr txBox="1"/>
          <p:nvPr>
            <p:custDataLst>
              <p:tags r:id="rId3"/>
            </p:custDataLst>
          </p:nvPr>
        </p:nvSpPr>
        <p:spPr>
          <a:xfrm>
            <a:off x="2438400" y="2861310"/>
            <a:ext cx="4233664"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SMTP, HTTP, FTP</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2" name="椭圆 11">
            <a:extLst>
              <a:ext uri="{FF2B5EF4-FFF2-40B4-BE49-F238E27FC236}">
                <a16:creationId xmlns:a16="http://schemas.microsoft.com/office/drawing/2014/main" id="{A4E1E4B9-4C63-45C3-8FD3-02C81E88EFE2}"/>
              </a:ext>
            </a:extLst>
          </p:cNvPr>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CAC94420-9560-407F-8743-BCF3F077C54C}"/>
              </a:ext>
            </a:extLst>
          </p:cNvPr>
          <p:cNvSpPr txBox="1"/>
          <p:nvPr>
            <p:custDataLst>
              <p:tags r:id="rId5"/>
            </p:custDataLst>
          </p:nvPr>
        </p:nvSpPr>
        <p:spPr>
          <a:xfrm>
            <a:off x="2438400" y="3718560"/>
            <a:ext cx="3873624"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IP, ARP, SMTP</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4" name="椭圆 13">
            <a:extLst>
              <a:ext uri="{FF2B5EF4-FFF2-40B4-BE49-F238E27FC236}">
                <a16:creationId xmlns:a16="http://schemas.microsoft.com/office/drawing/2014/main" id="{6EF4077D-FE12-46F8-9B29-61AC7B4DD33C}"/>
              </a:ext>
            </a:extLst>
          </p:cNvPr>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F8BC17BD-BF1F-42CF-9C59-49DD7F6B0829}"/>
              </a:ext>
            </a:extLst>
          </p:cNvPr>
          <p:cNvSpPr txBox="1"/>
          <p:nvPr>
            <p:custDataLst>
              <p:tags r:id="rId7"/>
            </p:custDataLst>
          </p:nvPr>
        </p:nvSpPr>
        <p:spPr>
          <a:xfrm>
            <a:off x="2438400" y="4578191"/>
            <a:ext cx="3153544"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TCP, UDP, HTTP</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6" name="椭圆 15">
            <a:extLst>
              <a:ext uri="{FF2B5EF4-FFF2-40B4-BE49-F238E27FC236}">
                <a16:creationId xmlns:a16="http://schemas.microsoft.com/office/drawing/2014/main" id="{74CF86EF-5B12-4114-A8B5-3F075692F06E}"/>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B5EC1151-50BC-467C-8CBB-AE87333D294C}"/>
              </a:ext>
            </a:extLst>
          </p:cNvPr>
          <p:cNvSpPr txBox="1"/>
          <p:nvPr>
            <p:custDataLst>
              <p:tags r:id="rId9"/>
            </p:custDataLst>
          </p:nvPr>
        </p:nvSpPr>
        <p:spPr>
          <a:xfrm>
            <a:off x="2438400" y="5435441"/>
            <a:ext cx="2721496"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FTP, TCP, UDP</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8" name="椭圆 17">
            <a:extLst>
              <a:ext uri="{FF2B5EF4-FFF2-40B4-BE49-F238E27FC236}">
                <a16:creationId xmlns:a16="http://schemas.microsoft.com/office/drawing/2014/main" id="{D4BDF298-48B4-4DDF-804A-D1F6836DBEA0}"/>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A57D365F-BF8A-4D5A-87FC-20541E703EE5}"/>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8C695E02-07B5-47A8-990E-E283D34A798E}"/>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27DC999F-9793-4B31-A6C4-AEC8A598D918}"/>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2F7B6163-67A3-4C4C-B5BE-FF6C63A9E249}"/>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8F6A82E1-8E2D-473E-A6FA-57B2E6E11A44}"/>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DC82EAEF-1052-4739-8E0E-AE8A84D9AA74}"/>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7DA7484D-52F1-42AA-B1B0-85D6E0E0BEEF}"/>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086651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3C53C9D-D5C3-473D-9AB1-D143752B4D15}"/>
              </a:ext>
            </a:extLst>
          </p:cNvPr>
          <p:cNvSpPr>
            <a:spLocks noGrp="1"/>
          </p:cNvSpPr>
          <p:nvPr>
            <p:ph type="sldNum" sz="quarter" idx="12"/>
          </p:nvPr>
        </p:nvSpPr>
        <p:spPr/>
        <p:txBody>
          <a:bodyPr/>
          <a:lstStyle/>
          <a:p>
            <a:fld id="{7AF33C28-A71A-4459-B48B-0CF3BFDAB261}" type="slidenum">
              <a:rPr lang="en-US" altLang="zh-CN" smtClean="0"/>
              <a:pPr/>
              <a:t>69</a:t>
            </a:fld>
            <a:endParaRPr lang="en-US" altLang="zh-CN" dirty="0"/>
          </a:p>
        </p:txBody>
      </p:sp>
      <p:sp>
        <p:nvSpPr>
          <p:cNvPr id="10" name="文本框 9">
            <a:extLst>
              <a:ext uri="{FF2B5EF4-FFF2-40B4-BE49-F238E27FC236}">
                <a16:creationId xmlns:a16="http://schemas.microsoft.com/office/drawing/2014/main" id="{DBEDB69B-1979-4CF7-B832-C0B67D4239B6}"/>
              </a:ext>
            </a:extLst>
          </p:cNvPr>
          <p:cNvSpPr txBox="1"/>
          <p:nvPr>
            <p:custDataLst>
              <p:tags r:id="rId2"/>
            </p:custDataLst>
          </p:nvPr>
        </p:nvSpPr>
        <p:spPr>
          <a:xfrm>
            <a:off x="1219200" y="1462723"/>
            <a:ext cx="4314381"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9.</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匿名</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FTP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服务的含义是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BDBC8E61-2A1D-4E0D-812C-30D12946238A}"/>
              </a:ext>
            </a:extLst>
          </p:cNvPr>
          <p:cNvSpPr txBox="1"/>
          <p:nvPr>
            <p:custDataLst>
              <p:tags r:id="rId3"/>
            </p:custDataLst>
          </p:nvPr>
        </p:nvSpPr>
        <p:spPr>
          <a:xfrm>
            <a:off x="2438400" y="2863691"/>
            <a:ext cx="30022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只能上传</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不能下载</a:t>
            </a:r>
          </a:p>
        </p:txBody>
      </p:sp>
      <p:sp>
        <p:nvSpPr>
          <p:cNvPr id="12" name="椭圆 11">
            <a:extLst>
              <a:ext uri="{FF2B5EF4-FFF2-40B4-BE49-F238E27FC236}">
                <a16:creationId xmlns:a16="http://schemas.microsoft.com/office/drawing/2014/main" id="{473EF247-2DBB-43AD-9DA0-197574246655}"/>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A46CC268-8F07-4511-B50E-1E8F4B52F282}"/>
              </a:ext>
            </a:extLst>
          </p:cNvPr>
          <p:cNvSpPr txBox="1"/>
          <p:nvPr>
            <p:custDataLst>
              <p:tags r:id="rId5"/>
            </p:custDataLst>
          </p:nvPr>
        </p:nvSpPr>
        <p:spPr>
          <a:xfrm>
            <a:off x="2438400" y="3720941"/>
            <a:ext cx="7864032"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允许没有授权帐号的用户登录</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FTP</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服务器</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并下载文件</a:t>
            </a:r>
          </a:p>
        </p:txBody>
      </p:sp>
      <p:sp>
        <p:nvSpPr>
          <p:cNvPr id="14" name="椭圆 13">
            <a:extLst>
              <a:ext uri="{FF2B5EF4-FFF2-40B4-BE49-F238E27FC236}">
                <a16:creationId xmlns:a16="http://schemas.microsoft.com/office/drawing/2014/main" id="{51BAD364-BF04-45E9-B672-66106D5CBB96}"/>
              </a:ext>
            </a:extLst>
          </p:cNvPr>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BD927211-7198-4A9C-A9D7-DF1AFA40A5F9}"/>
              </a:ext>
            </a:extLst>
          </p:cNvPr>
          <p:cNvSpPr txBox="1"/>
          <p:nvPr>
            <p:custDataLst>
              <p:tags r:id="rId7"/>
            </p:custDataLst>
          </p:nvPr>
        </p:nvSpPr>
        <p:spPr>
          <a:xfrm>
            <a:off x="2438400" y="4578191"/>
            <a:ext cx="7533832"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有授权账号的用户才能登录</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FTP</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服务器</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并下载文件</a:t>
            </a:r>
          </a:p>
        </p:txBody>
      </p:sp>
      <p:sp>
        <p:nvSpPr>
          <p:cNvPr id="16" name="椭圆 15">
            <a:extLst>
              <a:ext uri="{FF2B5EF4-FFF2-40B4-BE49-F238E27FC236}">
                <a16:creationId xmlns:a16="http://schemas.microsoft.com/office/drawing/2014/main" id="{97FF3C4E-F15D-46F5-9F92-91A454768B65}"/>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9426A481-91FC-43B1-AE85-D43696237057}"/>
              </a:ext>
            </a:extLst>
          </p:cNvPr>
          <p:cNvSpPr txBox="1"/>
          <p:nvPr>
            <p:custDataLst>
              <p:tags r:id="rId9"/>
            </p:custDataLst>
          </p:nvPr>
        </p:nvSpPr>
        <p:spPr>
          <a:xfrm>
            <a:off x="2438400" y="5435441"/>
            <a:ext cx="539686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在</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Internet</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上隐藏地址的</a:t>
            </a:r>
            <a:r>
              <a:rPr lang="en-US" altLang="zh-CN"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FTP</a:t>
            </a:r>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服务器</a:t>
            </a:r>
          </a:p>
        </p:txBody>
      </p:sp>
      <p:sp>
        <p:nvSpPr>
          <p:cNvPr id="18" name="椭圆 17">
            <a:extLst>
              <a:ext uri="{FF2B5EF4-FFF2-40B4-BE49-F238E27FC236}">
                <a16:creationId xmlns:a16="http://schemas.microsoft.com/office/drawing/2014/main" id="{F8756EB1-0FC9-4C64-BB0D-F39C58DFFC49}"/>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83F4077D-F791-4857-99C2-4F3981ECC462}"/>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B754DEF0-476E-4F82-B22D-4D2DD3E5AC2C}"/>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A9C3E9F6-14EF-44E1-BFBA-41263C13E6F3}"/>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B937C3A4-6350-4D16-A744-0F82927FB4FE}"/>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074815B6-E861-4B29-9720-F6C6538E46F4}"/>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770354C2-5937-42E9-99D7-7E811A5AE68F}"/>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0B995699-898C-44D9-9E7B-1AC64DDF419A}"/>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21847172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0C1ABAD-39C6-4AE7-BE7E-2ED244D33F9B}"/>
              </a:ext>
            </a:extLst>
          </p:cNvPr>
          <p:cNvSpPr>
            <a:spLocks noGrp="1"/>
          </p:cNvSpPr>
          <p:nvPr>
            <p:ph type="sldNum" sz="quarter" idx="12"/>
          </p:nvPr>
        </p:nvSpPr>
        <p:spPr/>
        <p:txBody>
          <a:bodyPr/>
          <a:lstStyle/>
          <a:p>
            <a:fld id="{7AF33C28-A71A-4459-B48B-0CF3BFDAB261}" type="slidenum">
              <a:rPr lang="en-US" altLang="zh-CN" smtClean="0"/>
              <a:pPr/>
              <a:t>70</a:t>
            </a:fld>
            <a:endParaRPr lang="en-US" altLang="zh-CN" dirty="0"/>
          </a:p>
        </p:txBody>
      </p:sp>
      <p:sp>
        <p:nvSpPr>
          <p:cNvPr id="10" name="文本框 9">
            <a:extLst>
              <a:ext uri="{FF2B5EF4-FFF2-40B4-BE49-F238E27FC236}">
                <a16:creationId xmlns:a16="http://schemas.microsoft.com/office/drawing/2014/main" id="{3E654FD9-C6AF-434C-A87C-23976C4E502D}"/>
              </a:ext>
            </a:extLst>
          </p:cNvPr>
          <p:cNvSpPr txBox="1"/>
          <p:nvPr>
            <p:custDataLst>
              <p:tags r:id="rId2"/>
            </p:custDataLst>
          </p:nvPr>
        </p:nvSpPr>
        <p:spPr>
          <a:xfrm>
            <a:off x="1219200" y="1462723"/>
            <a:ext cx="426116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10.</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云计算</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IaaS</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的简称。</a:t>
            </a:r>
          </a:p>
        </p:txBody>
      </p:sp>
      <p:sp>
        <p:nvSpPr>
          <p:cNvPr id="11" name="文本框 10">
            <a:extLst>
              <a:ext uri="{FF2B5EF4-FFF2-40B4-BE49-F238E27FC236}">
                <a16:creationId xmlns:a16="http://schemas.microsoft.com/office/drawing/2014/main" id="{CF1F0B8F-4D15-4909-9947-C1E72AC6C293}"/>
              </a:ext>
            </a:extLst>
          </p:cNvPr>
          <p:cNvSpPr txBox="1"/>
          <p:nvPr>
            <p:custDataLst>
              <p:tags r:id="rId3"/>
            </p:custDataLst>
          </p:nvPr>
        </p:nvSpPr>
        <p:spPr>
          <a:xfrm>
            <a:off x="2438400" y="2863691"/>
            <a:ext cx="2592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基础设施即服务</a:t>
            </a:r>
          </a:p>
        </p:txBody>
      </p:sp>
      <p:sp>
        <p:nvSpPr>
          <p:cNvPr id="12" name="椭圆 11">
            <a:extLst>
              <a:ext uri="{FF2B5EF4-FFF2-40B4-BE49-F238E27FC236}">
                <a16:creationId xmlns:a16="http://schemas.microsoft.com/office/drawing/2014/main" id="{EA79DD9D-D677-49EF-B2C2-31A73BE5DBFC}"/>
              </a:ext>
            </a:extLst>
          </p:cNvPr>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4B604EF2-D34D-47FB-988E-6F5D0E8F7B9B}"/>
              </a:ext>
            </a:extLst>
          </p:cNvPr>
          <p:cNvSpPr txBox="1"/>
          <p:nvPr>
            <p:custDataLst>
              <p:tags r:id="rId5"/>
            </p:custDataLst>
          </p:nvPr>
        </p:nvSpPr>
        <p:spPr>
          <a:xfrm>
            <a:off x="2438400" y="3720941"/>
            <a:ext cx="19323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平台即服务</a:t>
            </a:r>
          </a:p>
        </p:txBody>
      </p:sp>
      <p:sp>
        <p:nvSpPr>
          <p:cNvPr id="14" name="椭圆 13">
            <a:extLst>
              <a:ext uri="{FF2B5EF4-FFF2-40B4-BE49-F238E27FC236}">
                <a16:creationId xmlns:a16="http://schemas.microsoft.com/office/drawing/2014/main" id="{DD89C368-0823-4A4D-9DC1-146F7ED12A90}"/>
              </a:ext>
            </a:extLst>
          </p:cNvPr>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E6F69BDA-68B8-4913-AD31-6C47A752EADE}"/>
              </a:ext>
            </a:extLst>
          </p:cNvPr>
          <p:cNvSpPr txBox="1"/>
          <p:nvPr>
            <p:custDataLst>
              <p:tags r:id="rId7"/>
            </p:custDataLst>
          </p:nvPr>
        </p:nvSpPr>
        <p:spPr>
          <a:xfrm>
            <a:off x="2438400" y="4578191"/>
            <a:ext cx="19323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软件即服务</a:t>
            </a:r>
          </a:p>
        </p:txBody>
      </p:sp>
      <p:sp>
        <p:nvSpPr>
          <p:cNvPr id="16" name="椭圆 15">
            <a:extLst>
              <a:ext uri="{FF2B5EF4-FFF2-40B4-BE49-F238E27FC236}">
                <a16:creationId xmlns:a16="http://schemas.microsoft.com/office/drawing/2014/main" id="{A0A2C918-4E62-4E5D-95CF-4D9FBE43737E}"/>
              </a:ext>
            </a:extLst>
          </p:cNvPr>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61EFB868-14A0-498E-A402-B6095FC4EEEB}"/>
              </a:ext>
            </a:extLst>
          </p:cNvPr>
          <p:cNvSpPr txBox="1"/>
          <p:nvPr>
            <p:custDataLst>
              <p:tags r:id="rId9"/>
            </p:custDataLst>
          </p:nvPr>
        </p:nvSpPr>
        <p:spPr>
          <a:xfrm>
            <a:off x="2438400" y="5435441"/>
            <a:ext cx="19323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硬件即服务</a:t>
            </a:r>
          </a:p>
        </p:txBody>
      </p:sp>
      <p:sp>
        <p:nvSpPr>
          <p:cNvPr id="18" name="椭圆 17">
            <a:extLst>
              <a:ext uri="{FF2B5EF4-FFF2-40B4-BE49-F238E27FC236}">
                <a16:creationId xmlns:a16="http://schemas.microsoft.com/office/drawing/2014/main" id="{A5292422-053A-4DA8-AEE6-962B76B7E578}"/>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A41F9C82-1798-43C0-93CB-677C7E1A948B}"/>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01267E9E-9321-493D-A138-D0A9C962A765}"/>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45EE2F6C-54E0-4DF5-A4AC-32B39052AA9A}"/>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6551A859-70A3-4CEA-B30D-B9307830042F}"/>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5D5A0C04-69B2-4BAC-BECB-DA35DEC88708}"/>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71A40219-DAA5-42D6-A2A8-34F4740BDBFA}"/>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3F4312A6-2837-459C-BF36-3DAC1B4D31B7}"/>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28528657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B6C16E1-763A-4104-8F27-D4A3F5C88DB5}"/>
              </a:ext>
            </a:extLst>
          </p:cNvPr>
          <p:cNvSpPr>
            <a:spLocks noGrp="1"/>
          </p:cNvSpPr>
          <p:nvPr>
            <p:ph type="sldNum" sz="quarter" idx="12"/>
          </p:nvPr>
        </p:nvSpPr>
        <p:spPr/>
        <p:txBody>
          <a:bodyPr/>
          <a:lstStyle/>
          <a:p>
            <a:fld id="{7AF33C28-A71A-4459-B48B-0CF3BFDAB261}" type="slidenum">
              <a:rPr lang="en-US" altLang="zh-CN" smtClean="0"/>
              <a:pPr/>
              <a:t>71</a:t>
            </a:fld>
            <a:endParaRPr lang="en-US" altLang="zh-CN" dirty="0"/>
          </a:p>
        </p:txBody>
      </p:sp>
      <p:sp>
        <p:nvSpPr>
          <p:cNvPr id="10" name="文本框 9">
            <a:extLst>
              <a:ext uri="{FF2B5EF4-FFF2-40B4-BE49-F238E27FC236}">
                <a16:creationId xmlns:a16="http://schemas.microsoft.com/office/drawing/2014/main" id="{890D7CC1-8585-40E6-9C07-FB481A847CF2}"/>
              </a:ext>
            </a:extLst>
          </p:cNvPr>
          <p:cNvSpPr txBox="1"/>
          <p:nvPr>
            <p:custDataLst>
              <p:tags r:id="rId2"/>
            </p:custDataLst>
          </p:nvPr>
        </p:nvSpPr>
        <p:spPr>
          <a:xfrm>
            <a:off x="1219200" y="1462723"/>
            <a:ext cx="79013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11.</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人工智能学科的研究领域中的主要内容不包括</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11973C45-D1D5-4F26-91D5-50E0AA5C95F4}"/>
              </a:ext>
            </a:extLst>
          </p:cNvPr>
          <p:cNvSpPr txBox="1"/>
          <p:nvPr>
            <p:custDataLst>
              <p:tags r:id="rId3"/>
            </p:custDataLst>
          </p:nvPr>
        </p:nvSpPr>
        <p:spPr>
          <a:xfrm>
            <a:off x="2438400" y="286369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人机交互</a:t>
            </a:r>
          </a:p>
        </p:txBody>
      </p:sp>
      <p:sp>
        <p:nvSpPr>
          <p:cNvPr id="12" name="椭圆 11">
            <a:extLst>
              <a:ext uri="{FF2B5EF4-FFF2-40B4-BE49-F238E27FC236}">
                <a16:creationId xmlns:a16="http://schemas.microsoft.com/office/drawing/2014/main" id="{D2875181-5512-43D5-AFB6-444D45148D71}"/>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50A0B12F-ACE9-4E4E-BB84-0E681497D5C8}"/>
              </a:ext>
            </a:extLst>
          </p:cNvPr>
          <p:cNvSpPr txBox="1"/>
          <p:nvPr>
            <p:custDataLst>
              <p:tags r:id="rId5"/>
            </p:custDataLst>
          </p:nvPr>
        </p:nvSpPr>
        <p:spPr>
          <a:xfrm>
            <a:off x="2438400" y="372094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机器学习</a:t>
            </a:r>
          </a:p>
        </p:txBody>
      </p:sp>
      <p:sp>
        <p:nvSpPr>
          <p:cNvPr id="14" name="椭圆 13">
            <a:extLst>
              <a:ext uri="{FF2B5EF4-FFF2-40B4-BE49-F238E27FC236}">
                <a16:creationId xmlns:a16="http://schemas.microsoft.com/office/drawing/2014/main" id="{C90CC410-D738-4EDA-8F0B-0FE9B1F8FE65}"/>
              </a:ext>
            </a:extLst>
          </p:cNvPr>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6CEF8C3C-4DD2-49F7-9070-7BB859EB3063}"/>
              </a:ext>
            </a:extLst>
          </p:cNvPr>
          <p:cNvSpPr txBox="1"/>
          <p:nvPr>
            <p:custDataLst>
              <p:tags r:id="rId7"/>
            </p:custDataLst>
          </p:nvPr>
        </p:nvSpPr>
        <p:spPr>
          <a:xfrm>
            <a:off x="2438400" y="4578191"/>
            <a:ext cx="22625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自动程序设计</a:t>
            </a:r>
          </a:p>
        </p:txBody>
      </p:sp>
      <p:sp>
        <p:nvSpPr>
          <p:cNvPr id="16" name="椭圆 15">
            <a:extLst>
              <a:ext uri="{FF2B5EF4-FFF2-40B4-BE49-F238E27FC236}">
                <a16:creationId xmlns:a16="http://schemas.microsoft.com/office/drawing/2014/main" id="{F225256D-11EB-446B-9577-DE4BE039526E}"/>
              </a:ext>
            </a:extLst>
          </p:cNvPr>
          <p:cNvSpPr>
            <a:spLocks noChangeAspect="1"/>
          </p:cNvSpPr>
          <p:nvPr>
            <p:custDataLst>
              <p:tags r:id="rId8"/>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A201FF12-9D6C-4B59-8921-1CCC32ED3A3B}"/>
              </a:ext>
            </a:extLst>
          </p:cNvPr>
          <p:cNvSpPr txBox="1"/>
          <p:nvPr>
            <p:custDataLst>
              <p:tags r:id="rId9"/>
            </p:custDataLst>
          </p:nvPr>
        </p:nvSpPr>
        <p:spPr>
          <a:xfrm>
            <a:off x="2438400" y="5435441"/>
            <a:ext cx="19323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计算机视觉</a:t>
            </a:r>
          </a:p>
        </p:txBody>
      </p:sp>
      <p:sp>
        <p:nvSpPr>
          <p:cNvPr id="18" name="椭圆 17">
            <a:extLst>
              <a:ext uri="{FF2B5EF4-FFF2-40B4-BE49-F238E27FC236}">
                <a16:creationId xmlns:a16="http://schemas.microsoft.com/office/drawing/2014/main" id="{B8816CB8-B11E-4B7D-BD9A-9113383D1061}"/>
              </a:ext>
            </a:extLst>
          </p:cNvPr>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矩形: 圆角 18">
            <a:extLst>
              <a:ext uri="{FF2B5EF4-FFF2-40B4-BE49-F238E27FC236}">
                <a16:creationId xmlns:a16="http://schemas.microsoft.com/office/drawing/2014/main" id="{136FE3F7-1D41-41A4-8063-AA649F9A08B7}"/>
              </a:ext>
            </a:extLst>
          </p:cNvPr>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CD081054-2B99-4C4E-89DD-E74E1BFF64A4}"/>
              </a:ext>
            </a:extLst>
          </p:cNvPr>
          <p:cNvGrpSpPr/>
          <p:nvPr>
            <p:custDataLst>
              <p:tags r:id="rId12"/>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9151473A-C358-4B28-BB88-08B95D42CCB4}"/>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C282B43A-088A-41A1-85F5-6C4DA248D089}"/>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37CA22A8-CFE2-4330-A682-B5BAF2607DBE}"/>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B452C7D5-A165-481C-B502-1D7A32DA5465}"/>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F2D0BD86-A08C-413E-AB0B-79FAE277A0E3}"/>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818958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DAC59CF-D3A2-402C-BB88-2D3BB9E99726}"/>
              </a:ext>
            </a:extLst>
          </p:cNvPr>
          <p:cNvSpPr>
            <a:spLocks noGrp="1"/>
          </p:cNvSpPr>
          <p:nvPr>
            <p:ph type="sldNum" sz="quarter" idx="12"/>
          </p:nvPr>
        </p:nvSpPr>
        <p:spPr/>
        <p:txBody>
          <a:bodyPr/>
          <a:lstStyle/>
          <a:p>
            <a:fld id="{7AF33C28-A71A-4459-B48B-0CF3BFDAB261}" type="slidenum">
              <a:rPr lang="en-US" altLang="zh-CN" smtClean="0"/>
              <a:pPr/>
              <a:t>72</a:t>
            </a:fld>
            <a:endParaRPr lang="en-US" altLang="zh-CN" dirty="0"/>
          </a:p>
        </p:txBody>
      </p:sp>
      <p:sp>
        <p:nvSpPr>
          <p:cNvPr id="10" name="文本框 9">
            <a:extLst>
              <a:ext uri="{FF2B5EF4-FFF2-40B4-BE49-F238E27FC236}">
                <a16:creationId xmlns:a16="http://schemas.microsoft.com/office/drawing/2014/main" id="{9307F10C-B3BB-408E-9EB7-000DAAA18DAD}"/>
              </a:ext>
            </a:extLst>
          </p:cNvPr>
          <p:cNvSpPr txBox="1"/>
          <p:nvPr>
            <p:custDataLst>
              <p:tags r:id="rId2"/>
            </p:custDataLst>
          </p:nvPr>
        </p:nvSpPr>
        <p:spPr>
          <a:xfrm>
            <a:off x="1219200" y="1462723"/>
            <a:ext cx="659796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12.DNS</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服务是将域名地址转换为</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地址。</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060D3A4A-BEFC-4CF6-833C-BCA6FF2EB643}"/>
              </a:ext>
            </a:extLst>
          </p:cNvPr>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正确</a:t>
            </a:r>
          </a:p>
        </p:txBody>
      </p:sp>
      <p:sp>
        <p:nvSpPr>
          <p:cNvPr id="12" name="椭圆 11">
            <a:extLst>
              <a:ext uri="{FF2B5EF4-FFF2-40B4-BE49-F238E27FC236}">
                <a16:creationId xmlns:a16="http://schemas.microsoft.com/office/drawing/2014/main" id="{F54897DE-72E9-4D24-9EDE-C0198503D3EF}"/>
              </a:ext>
            </a:extLst>
          </p:cNvPr>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C0CC3ED5-5A3F-4D1F-846D-5B4CE724ECE8}"/>
              </a:ext>
            </a:extLst>
          </p:cNvPr>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错误</a:t>
            </a:r>
          </a:p>
        </p:txBody>
      </p:sp>
      <p:sp>
        <p:nvSpPr>
          <p:cNvPr id="14" name="椭圆 13">
            <a:extLst>
              <a:ext uri="{FF2B5EF4-FFF2-40B4-BE49-F238E27FC236}">
                <a16:creationId xmlns:a16="http://schemas.microsoft.com/office/drawing/2014/main" id="{27F1A116-711D-4675-BE1C-77FB09B4D995}"/>
              </a:ext>
            </a:extLst>
          </p:cNvPr>
          <p:cNvSpPr>
            <a:spLocks noChangeAspect="1"/>
          </p:cNvSpPr>
          <p:nvPr>
            <p:custDataLst>
              <p:tags r:id="rId6"/>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矩形: 圆角 14">
            <a:extLst>
              <a:ext uri="{FF2B5EF4-FFF2-40B4-BE49-F238E27FC236}">
                <a16:creationId xmlns:a16="http://schemas.microsoft.com/office/drawing/2014/main" id="{2E95BEBB-8698-4A9F-BC0D-12C981761AF9}"/>
              </a:ext>
            </a:extLst>
          </p:cNvPr>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9CC1419D-CA77-4A65-A9E6-1E68A1710CF2}"/>
              </a:ext>
            </a:extLst>
          </p:cNvPr>
          <p:cNvGrpSpPr/>
          <p:nvPr>
            <p:custDataLst>
              <p:tags r:id="rId8"/>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4997E138-9A3C-45DA-A046-043AB64E68B5}"/>
                </a:ext>
              </a:extLst>
            </p:cNvPr>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A8827858-1D25-4D44-99B2-48E5FF28239E}"/>
                </a:ext>
              </a:extLst>
            </p:cNvPr>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8D24D794-A3D8-486D-8745-D10A9EDA964D}"/>
                </a:ext>
              </a:extLst>
            </p:cNvPr>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FA061D78-FD17-4491-B329-9FD6A2A5B9BD}"/>
                </a:ext>
              </a:extLst>
            </p:cNvPr>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55A2E6F3-3AD1-4FF7-B19D-299E6268AFBC}"/>
              </a:ext>
            </a:extLst>
          </p:cNvPr>
          <p:cNvPicPr>
            <a:picLocks/>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3785204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91D9A-8B28-48BB-BC56-1862780CF305}"/>
              </a:ext>
            </a:extLst>
          </p:cNvPr>
          <p:cNvSpPr>
            <a:spLocks noGrp="1"/>
          </p:cNvSpPr>
          <p:nvPr>
            <p:ph type="sldNum" sz="quarter" idx="12"/>
          </p:nvPr>
        </p:nvSpPr>
        <p:spPr/>
        <p:txBody>
          <a:bodyPr/>
          <a:lstStyle/>
          <a:p>
            <a:fld id="{7AF33C28-A71A-4459-B48B-0CF3BFDAB261}" type="slidenum">
              <a:rPr lang="en-US" altLang="zh-CN" smtClean="0"/>
              <a:pPr/>
              <a:t>73</a:t>
            </a:fld>
            <a:endParaRPr lang="en-US" altLang="zh-CN" dirty="0"/>
          </a:p>
        </p:txBody>
      </p:sp>
      <p:sp>
        <p:nvSpPr>
          <p:cNvPr id="10" name="文本框 9">
            <a:extLst>
              <a:ext uri="{FF2B5EF4-FFF2-40B4-BE49-F238E27FC236}">
                <a16:creationId xmlns:a16="http://schemas.microsoft.com/office/drawing/2014/main" id="{F79C6AD8-2484-4E73-9761-6089005BD777}"/>
              </a:ext>
            </a:extLst>
          </p:cNvPr>
          <p:cNvSpPr txBox="1"/>
          <p:nvPr>
            <p:custDataLst>
              <p:tags r:id="rId2"/>
            </p:custDataLst>
          </p:nvPr>
        </p:nvSpPr>
        <p:spPr>
          <a:xfrm>
            <a:off x="1219200" y="1264602"/>
            <a:ext cx="9539415" cy="88392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13.</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在</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Internet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中</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用户电子邮件地址的表示方式为</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STML@</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用户名</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主机名。</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43603207-040C-49DA-A216-649E97DFA856}"/>
              </a:ext>
            </a:extLst>
          </p:cNvPr>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正确</a:t>
            </a:r>
          </a:p>
        </p:txBody>
      </p:sp>
      <p:sp>
        <p:nvSpPr>
          <p:cNvPr id="12" name="椭圆 11">
            <a:extLst>
              <a:ext uri="{FF2B5EF4-FFF2-40B4-BE49-F238E27FC236}">
                <a16:creationId xmlns:a16="http://schemas.microsoft.com/office/drawing/2014/main" id="{194BB32F-3B45-476D-80DC-E548386AC96D}"/>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E51B0894-9F0A-48AA-84AE-F1C8086B0171}"/>
              </a:ext>
            </a:extLst>
          </p:cNvPr>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错误</a:t>
            </a:r>
          </a:p>
        </p:txBody>
      </p:sp>
      <p:sp>
        <p:nvSpPr>
          <p:cNvPr id="14" name="椭圆 13">
            <a:extLst>
              <a:ext uri="{FF2B5EF4-FFF2-40B4-BE49-F238E27FC236}">
                <a16:creationId xmlns:a16="http://schemas.microsoft.com/office/drawing/2014/main" id="{4C8520E6-232C-43D4-9D9D-F300D4F94809}"/>
              </a:ext>
            </a:extLst>
          </p:cNvPr>
          <p:cNvSpPr>
            <a:spLocks noChangeAspect="1"/>
          </p:cNvSpPr>
          <p:nvPr>
            <p:custDataLst>
              <p:tags r:id="rId6"/>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矩形: 圆角 14">
            <a:extLst>
              <a:ext uri="{FF2B5EF4-FFF2-40B4-BE49-F238E27FC236}">
                <a16:creationId xmlns:a16="http://schemas.microsoft.com/office/drawing/2014/main" id="{614746C3-D809-4F81-BACD-B1097D9DEF69}"/>
              </a:ext>
            </a:extLst>
          </p:cNvPr>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8A88646A-01DA-4F0C-8283-F2CC30FD8D67}"/>
              </a:ext>
            </a:extLst>
          </p:cNvPr>
          <p:cNvGrpSpPr/>
          <p:nvPr>
            <p:custDataLst>
              <p:tags r:id="rId8"/>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8980C766-687B-4C8A-A27C-01CB6D4435F5}"/>
                </a:ext>
              </a:extLst>
            </p:cNvPr>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4410F33D-80F8-4371-9ECF-4DC95058E0B9}"/>
                </a:ext>
              </a:extLst>
            </p:cNvPr>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FCB4BF56-F334-4167-9973-15BFE98FEAB6}"/>
                </a:ext>
              </a:extLst>
            </p:cNvPr>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BCC496AA-E894-4BC5-BAAA-1D39F94D606C}"/>
                </a:ext>
              </a:extLst>
            </p:cNvPr>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7096C659-A701-47DC-8EEF-57E9C411826E}"/>
              </a:ext>
            </a:extLst>
          </p:cNvPr>
          <p:cNvPicPr>
            <a:picLocks/>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6854855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7621612-BBE9-4400-8703-57476A0DA729}"/>
              </a:ext>
            </a:extLst>
          </p:cNvPr>
          <p:cNvSpPr>
            <a:spLocks noGrp="1"/>
          </p:cNvSpPr>
          <p:nvPr>
            <p:ph type="sldNum" sz="quarter" idx="12"/>
          </p:nvPr>
        </p:nvSpPr>
        <p:spPr/>
        <p:txBody>
          <a:bodyPr/>
          <a:lstStyle/>
          <a:p>
            <a:fld id="{7AF33C28-A71A-4459-B48B-0CF3BFDAB261}" type="slidenum">
              <a:rPr lang="en-US" altLang="zh-CN" smtClean="0"/>
              <a:pPr/>
              <a:t>74</a:t>
            </a:fld>
            <a:endParaRPr lang="en-US" altLang="zh-CN" dirty="0"/>
          </a:p>
        </p:txBody>
      </p:sp>
      <p:sp>
        <p:nvSpPr>
          <p:cNvPr id="10" name="文本框 9">
            <a:extLst>
              <a:ext uri="{FF2B5EF4-FFF2-40B4-BE49-F238E27FC236}">
                <a16:creationId xmlns:a16="http://schemas.microsoft.com/office/drawing/2014/main" id="{A44DE81A-FFC3-49E6-BF63-56E54CBB41FB}"/>
              </a:ext>
            </a:extLst>
          </p:cNvPr>
          <p:cNvSpPr txBox="1"/>
          <p:nvPr>
            <p:custDataLst>
              <p:tags r:id="rId2"/>
            </p:custDataLst>
          </p:nvPr>
        </p:nvSpPr>
        <p:spPr>
          <a:xfrm>
            <a:off x="1219200" y="1264602"/>
            <a:ext cx="9497378" cy="88392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14.</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在网络分类中</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,LAN</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和</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WAN</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的主要区别在于通信距离和传输速率。</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298EA9F3-77FC-452E-AA00-73893E46E0F2}"/>
              </a:ext>
            </a:extLst>
          </p:cNvPr>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正确</a:t>
            </a:r>
          </a:p>
        </p:txBody>
      </p:sp>
      <p:sp>
        <p:nvSpPr>
          <p:cNvPr id="12" name="椭圆 11">
            <a:extLst>
              <a:ext uri="{FF2B5EF4-FFF2-40B4-BE49-F238E27FC236}">
                <a16:creationId xmlns:a16="http://schemas.microsoft.com/office/drawing/2014/main" id="{421A4D9C-C051-400D-9E9F-83F225379D83}"/>
              </a:ext>
            </a:extLst>
          </p:cNvPr>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54774306-46ED-4A32-8EB0-94F101B46DF1}"/>
              </a:ext>
            </a:extLst>
          </p:cNvPr>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错误</a:t>
            </a:r>
          </a:p>
        </p:txBody>
      </p:sp>
      <p:sp>
        <p:nvSpPr>
          <p:cNvPr id="14" name="椭圆 13">
            <a:extLst>
              <a:ext uri="{FF2B5EF4-FFF2-40B4-BE49-F238E27FC236}">
                <a16:creationId xmlns:a16="http://schemas.microsoft.com/office/drawing/2014/main" id="{55558918-3276-4108-ADC5-A7B8A6A13CB7}"/>
              </a:ext>
            </a:extLst>
          </p:cNvPr>
          <p:cNvSpPr>
            <a:spLocks noChangeAspect="1"/>
          </p:cNvSpPr>
          <p:nvPr>
            <p:custDataLst>
              <p:tags r:id="rId6"/>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矩形: 圆角 14">
            <a:extLst>
              <a:ext uri="{FF2B5EF4-FFF2-40B4-BE49-F238E27FC236}">
                <a16:creationId xmlns:a16="http://schemas.microsoft.com/office/drawing/2014/main" id="{29CA7251-6ED4-4244-A6D6-2C1419A0C525}"/>
              </a:ext>
            </a:extLst>
          </p:cNvPr>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73386F79-C146-41CB-B509-3E62C8314E81}"/>
              </a:ext>
            </a:extLst>
          </p:cNvPr>
          <p:cNvGrpSpPr/>
          <p:nvPr>
            <p:custDataLst>
              <p:tags r:id="rId8"/>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1BE7AB87-173F-4FAE-9651-B5B241C94B14}"/>
                </a:ext>
              </a:extLst>
            </p:cNvPr>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26B231D4-9CE2-4FCA-B94D-6C4C4168DCC2}"/>
                </a:ext>
              </a:extLst>
            </p:cNvPr>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E3E5CFBE-9F82-4F81-B973-925AEF88ECFD}"/>
                </a:ext>
              </a:extLst>
            </p:cNvPr>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1C04245A-6126-456A-BE8B-23E739FAEF15}"/>
                </a:ext>
              </a:extLst>
            </p:cNvPr>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57C66559-EDCE-4174-8988-B408B1BDE7FD}"/>
              </a:ext>
            </a:extLst>
          </p:cNvPr>
          <p:cNvPicPr>
            <a:picLocks/>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2069490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293AD87-DB31-42C5-BCB0-8BFB09B9C923}"/>
              </a:ext>
            </a:extLst>
          </p:cNvPr>
          <p:cNvSpPr>
            <a:spLocks noGrp="1"/>
          </p:cNvSpPr>
          <p:nvPr>
            <p:ph type="sldNum" sz="quarter" idx="12"/>
          </p:nvPr>
        </p:nvSpPr>
        <p:spPr/>
        <p:txBody>
          <a:bodyPr/>
          <a:lstStyle/>
          <a:p>
            <a:fld id="{7AF33C28-A71A-4459-B48B-0CF3BFDAB261}" type="slidenum">
              <a:rPr lang="en-US" altLang="zh-CN" smtClean="0"/>
              <a:pPr/>
              <a:t>75</a:t>
            </a:fld>
            <a:endParaRPr lang="en-US" altLang="zh-CN" dirty="0"/>
          </a:p>
        </p:txBody>
      </p:sp>
      <p:sp>
        <p:nvSpPr>
          <p:cNvPr id="10" name="文本框 9">
            <a:extLst>
              <a:ext uri="{FF2B5EF4-FFF2-40B4-BE49-F238E27FC236}">
                <a16:creationId xmlns:a16="http://schemas.microsoft.com/office/drawing/2014/main" id="{73BE6AEF-4AB1-42C0-93E9-E2F8B87D1D1F}"/>
              </a:ext>
            </a:extLst>
          </p:cNvPr>
          <p:cNvSpPr txBox="1"/>
          <p:nvPr>
            <p:custDataLst>
              <p:tags r:id="rId2"/>
            </p:custDataLst>
          </p:nvPr>
        </p:nvSpPr>
        <p:spPr>
          <a:xfrm>
            <a:off x="1219200" y="1460342"/>
            <a:ext cx="7037040"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15.IP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地址和主机域名间存在一对一的关系 。 </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7AA2262F-7B16-4C65-B1F2-B7FA43EF21B8}"/>
              </a:ext>
            </a:extLst>
          </p:cNvPr>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正确</a:t>
            </a:r>
          </a:p>
        </p:txBody>
      </p:sp>
      <p:sp>
        <p:nvSpPr>
          <p:cNvPr id="12" name="椭圆 11">
            <a:extLst>
              <a:ext uri="{FF2B5EF4-FFF2-40B4-BE49-F238E27FC236}">
                <a16:creationId xmlns:a16="http://schemas.microsoft.com/office/drawing/2014/main" id="{EEACC271-DA6A-485C-A6B1-F1FFFD1EBF5F}"/>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EA0A46D6-A8BC-4369-8880-3B42CEA469B9}"/>
              </a:ext>
            </a:extLst>
          </p:cNvPr>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错误</a:t>
            </a:r>
          </a:p>
        </p:txBody>
      </p:sp>
      <p:sp>
        <p:nvSpPr>
          <p:cNvPr id="14" name="椭圆 13">
            <a:extLst>
              <a:ext uri="{FF2B5EF4-FFF2-40B4-BE49-F238E27FC236}">
                <a16:creationId xmlns:a16="http://schemas.microsoft.com/office/drawing/2014/main" id="{E42F1860-04F3-4665-9805-23ED2759CE1B}"/>
              </a:ext>
            </a:extLst>
          </p:cNvPr>
          <p:cNvSpPr>
            <a:spLocks noChangeAspect="1"/>
          </p:cNvSpPr>
          <p:nvPr>
            <p:custDataLst>
              <p:tags r:id="rId6"/>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矩形: 圆角 14">
            <a:extLst>
              <a:ext uri="{FF2B5EF4-FFF2-40B4-BE49-F238E27FC236}">
                <a16:creationId xmlns:a16="http://schemas.microsoft.com/office/drawing/2014/main" id="{E0FD8A56-493F-4D66-972F-212DFFD360E5}"/>
              </a:ext>
            </a:extLst>
          </p:cNvPr>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8ED686CB-7139-4DA9-AD22-B85990583816}"/>
              </a:ext>
            </a:extLst>
          </p:cNvPr>
          <p:cNvGrpSpPr/>
          <p:nvPr>
            <p:custDataLst>
              <p:tags r:id="rId8"/>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592AE102-F9CC-4E45-8029-FE8BB5E41C0D}"/>
                </a:ext>
              </a:extLst>
            </p:cNvPr>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A50F6AFC-4594-4D4E-AB5D-96A1D9B516AE}"/>
                </a:ext>
              </a:extLst>
            </p:cNvPr>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215DB5B5-E9B5-423D-B766-E9CA17B5D0D0}"/>
                </a:ext>
              </a:extLst>
            </p:cNvPr>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E54A77D5-2BE3-4B0E-9131-6B0BDC40F72A}"/>
                </a:ext>
              </a:extLst>
            </p:cNvPr>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9C9E3E77-692C-45E8-8B01-30A6803F68B1}"/>
              </a:ext>
            </a:extLst>
          </p:cNvPr>
          <p:cNvPicPr>
            <a:picLocks/>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9592592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A3EA52E-54F1-4A5C-87A1-FED929487B2E}"/>
              </a:ext>
            </a:extLst>
          </p:cNvPr>
          <p:cNvSpPr>
            <a:spLocks noGrp="1"/>
          </p:cNvSpPr>
          <p:nvPr>
            <p:ph type="sldNum" sz="quarter" idx="12"/>
          </p:nvPr>
        </p:nvSpPr>
        <p:spPr/>
        <p:txBody>
          <a:bodyPr/>
          <a:lstStyle/>
          <a:p>
            <a:fld id="{7AF33C28-A71A-4459-B48B-0CF3BFDAB261}" type="slidenum">
              <a:rPr lang="en-US" altLang="zh-CN" smtClean="0"/>
              <a:pPr/>
              <a:t>76</a:t>
            </a:fld>
            <a:endParaRPr lang="en-US" altLang="zh-CN" dirty="0"/>
          </a:p>
        </p:txBody>
      </p:sp>
      <p:sp>
        <p:nvSpPr>
          <p:cNvPr id="10" name="文本框 9">
            <a:extLst>
              <a:ext uri="{FF2B5EF4-FFF2-40B4-BE49-F238E27FC236}">
                <a16:creationId xmlns:a16="http://schemas.microsoft.com/office/drawing/2014/main" id="{56A38102-30C9-46D8-B596-7407652612DA}"/>
              </a:ext>
            </a:extLst>
          </p:cNvPr>
          <p:cNvSpPr txBox="1"/>
          <p:nvPr>
            <p:custDataLst>
              <p:tags r:id="rId2"/>
            </p:custDataLst>
          </p:nvPr>
        </p:nvSpPr>
        <p:spPr>
          <a:xfrm>
            <a:off x="1219200" y="1460342"/>
            <a:ext cx="9239250"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16.</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物联网就是物物相连的网络</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它的核心和基础是智能化 。 </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1" name="文本框 10">
            <a:extLst>
              <a:ext uri="{FF2B5EF4-FFF2-40B4-BE49-F238E27FC236}">
                <a16:creationId xmlns:a16="http://schemas.microsoft.com/office/drawing/2014/main" id="{A5F4F40F-9307-4607-973A-FAB703A5C00F}"/>
              </a:ext>
            </a:extLst>
          </p:cNvPr>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正确</a:t>
            </a:r>
          </a:p>
        </p:txBody>
      </p:sp>
      <p:sp>
        <p:nvSpPr>
          <p:cNvPr id="12" name="椭圆 11">
            <a:extLst>
              <a:ext uri="{FF2B5EF4-FFF2-40B4-BE49-F238E27FC236}">
                <a16:creationId xmlns:a16="http://schemas.microsoft.com/office/drawing/2014/main" id="{DAA3D80B-4222-4257-9B8C-781D36FA452C}"/>
              </a:ext>
            </a:extLst>
          </p:cNvPr>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ABA617B3-75BD-4B9A-9EDA-935139C87F1C}"/>
              </a:ext>
            </a:extLst>
          </p:cNvPr>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错误</a:t>
            </a:r>
          </a:p>
        </p:txBody>
      </p:sp>
      <p:sp>
        <p:nvSpPr>
          <p:cNvPr id="14" name="椭圆 13">
            <a:extLst>
              <a:ext uri="{FF2B5EF4-FFF2-40B4-BE49-F238E27FC236}">
                <a16:creationId xmlns:a16="http://schemas.microsoft.com/office/drawing/2014/main" id="{6DC522B1-C943-4963-9A26-F8C12274C45F}"/>
              </a:ext>
            </a:extLst>
          </p:cNvPr>
          <p:cNvSpPr>
            <a:spLocks noChangeAspect="1"/>
          </p:cNvSpPr>
          <p:nvPr>
            <p:custDataLst>
              <p:tags r:id="rId6"/>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矩形: 圆角 14">
            <a:extLst>
              <a:ext uri="{FF2B5EF4-FFF2-40B4-BE49-F238E27FC236}">
                <a16:creationId xmlns:a16="http://schemas.microsoft.com/office/drawing/2014/main" id="{C7B86525-ABFA-422F-A61B-1F350E2489BC}"/>
              </a:ext>
            </a:extLst>
          </p:cNvPr>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EAC78F19-3661-478D-86A6-7C87F66AC7B0}"/>
              </a:ext>
            </a:extLst>
          </p:cNvPr>
          <p:cNvGrpSpPr/>
          <p:nvPr>
            <p:custDataLst>
              <p:tags r:id="rId8"/>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4C08192C-8AB2-4F3B-A9C2-5B0D51A07A2C}"/>
                </a:ext>
              </a:extLst>
            </p:cNvPr>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900569AE-E02C-4661-B402-795BC86E9F2B}"/>
                </a:ext>
              </a:extLst>
            </p:cNvPr>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A29ED77B-89BF-4371-927B-F4C80B579E53}"/>
                </a:ext>
              </a:extLst>
            </p:cNvPr>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8" name="TipText">
              <a:extLst>
                <a:ext uri="{FF2B5EF4-FFF2-40B4-BE49-F238E27FC236}">
                  <a16:creationId xmlns:a16="http://schemas.microsoft.com/office/drawing/2014/main" id="{E88D569E-57EC-48C8-8502-7993901E1D3F}"/>
                </a:ext>
              </a:extLst>
            </p:cNvPr>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FEC7CD1D-5C23-456D-A8E1-0EE12D5D2F9D}"/>
              </a:ext>
            </a:extLst>
          </p:cNvPr>
          <p:cNvPicPr>
            <a:picLocks/>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4809360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EDB638A-44EB-4D25-8D2B-F700FEBF4799}"/>
              </a:ext>
            </a:extLst>
          </p:cNvPr>
          <p:cNvSpPr>
            <a:spLocks noGrp="1"/>
          </p:cNvSpPr>
          <p:nvPr>
            <p:ph type="sldNum" sz="quarter" idx="12"/>
          </p:nvPr>
        </p:nvSpPr>
        <p:spPr/>
        <p:txBody>
          <a:bodyPr/>
          <a:lstStyle/>
          <a:p>
            <a:fld id="{7AF33C28-A71A-4459-B48B-0CF3BFDAB261}" type="slidenum">
              <a:rPr lang="en-US" altLang="zh-CN" smtClean="0"/>
              <a:pPr/>
              <a:t>77</a:t>
            </a:fld>
            <a:endParaRPr lang="en-US" altLang="zh-CN" dirty="0"/>
          </a:p>
        </p:txBody>
      </p:sp>
      <p:sp>
        <p:nvSpPr>
          <p:cNvPr id="10" name="文本框 9">
            <a:extLst>
              <a:ext uri="{FF2B5EF4-FFF2-40B4-BE49-F238E27FC236}">
                <a16:creationId xmlns:a16="http://schemas.microsoft.com/office/drawing/2014/main" id="{EA021B7D-D652-4F99-AA76-5F02C96D74A9}"/>
              </a:ext>
            </a:extLst>
          </p:cNvPr>
          <p:cNvSpPr txBox="1"/>
          <p:nvPr>
            <p:custDataLst>
              <p:tags r:id="rId2"/>
            </p:custDataLst>
          </p:nvPr>
        </p:nvSpPr>
        <p:spPr>
          <a:xfrm>
            <a:off x="1219200" y="1462723"/>
            <a:ext cx="600564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12.</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计算机网络的主要功能是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C492C3BB-7EA5-4119-89AF-82D86568A0B2}"/>
              </a:ext>
            </a:extLst>
          </p:cNvPr>
          <p:cNvSpPr txBox="1"/>
          <p:nvPr>
            <p:custDataLst>
              <p:tags r:id="rId3"/>
            </p:custDataLst>
          </p:nvPr>
        </p:nvSpPr>
        <p:spPr>
          <a:xfrm>
            <a:off x="2438400" y="2863691"/>
            <a:ext cx="35833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计算机之间的相互制约</a:t>
            </a:r>
          </a:p>
        </p:txBody>
      </p:sp>
      <p:sp>
        <p:nvSpPr>
          <p:cNvPr id="12" name="矩形 11">
            <a:extLst>
              <a:ext uri="{FF2B5EF4-FFF2-40B4-BE49-F238E27FC236}">
                <a16:creationId xmlns:a16="http://schemas.microsoft.com/office/drawing/2014/main" id="{29BB860D-FDD2-4109-A4F4-B9A19CEA4536}"/>
              </a:ext>
            </a:extLst>
          </p:cNvPr>
          <p:cNvSpPr>
            <a:spLocks noChangeAspect="1"/>
          </p:cNvSpPr>
          <p:nvPr>
            <p:custDataLst>
              <p:tags r:id="rId4"/>
            </p:custDataLst>
          </p:nvPr>
        </p:nvSpPr>
        <p:spPr>
          <a:xfrm>
            <a:off x="1571625" y="2850356"/>
            <a:ext cx="514350" cy="514350"/>
          </a:xfrm>
          <a:prstGeom prst="rect">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9D8626AD-E6FD-4EDA-A593-33EF2C738B35}"/>
              </a:ext>
            </a:extLst>
          </p:cNvPr>
          <p:cNvSpPr txBox="1"/>
          <p:nvPr>
            <p:custDataLst>
              <p:tags r:id="rId5"/>
            </p:custDataLst>
          </p:nvPr>
        </p:nvSpPr>
        <p:spPr>
          <a:xfrm>
            <a:off x="2438400" y="354949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分布处理</a:t>
            </a:r>
          </a:p>
        </p:txBody>
      </p:sp>
      <p:sp>
        <p:nvSpPr>
          <p:cNvPr id="14" name="矩形 13">
            <a:extLst>
              <a:ext uri="{FF2B5EF4-FFF2-40B4-BE49-F238E27FC236}">
                <a16:creationId xmlns:a16="http://schemas.microsoft.com/office/drawing/2014/main" id="{50E87868-34ED-463D-B2FA-92E08ED3B8FE}"/>
              </a:ext>
            </a:extLst>
          </p:cNvPr>
          <p:cNvSpPr>
            <a:spLocks noChangeAspect="1"/>
          </p:cNvSpPr>
          <p:nvPr>
            <p:custDataLst>
              <p:tags r:id="rId6"/>
            </p:custDataLst>
          </p:nvPr>
        </p:nvSpPr>
        <p:spPr>
          <a:xfrm>
            <a:off x="1571625" y="35361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2C398F93-113C-4188-BD7D-B4CBB994FC6C}"/>
              </a:ext>
            </a:extLst>
          </p:cNvPr>
          <p:cNvSpPr txBox="1"/>
          <p:nvPr>
            <p:custDataLst>
              <p:tags r:id="rId7"/>
            </p:custDataLst>
          </p:nvPr>
        </p:nvSpPr>
        <p:spPr>
          <a:xfrm>
            <a:off x="2438400" y="4235291"/>
            <a:ext cx="1602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均匀负荷</a:t>
            </a:r>
          </a:p>
        </p:txBody>
      </p:sp>
      <p:sp>
        <p:nvSpPr>
          <p:cNvPr id="16" name="矩形 15">
            <a:extLst>
              <a:ext uri="{FF2B5EF4-FFF2-40B4-BE49-F238E27FC236}">
                <a16:creationId xmlns:a16="http://schemas.microsoft.com/office/drawing/2014/main" id="{258BFDC8-E31C-4E68-BA34-ECE7A682AAB6}"/>
              </a:ext>
            </a:extLst>
          </p:cNvPr>
          <p:cNvSpPr>
            <a:spLocks noChangeAspect="1"/>
          </p:cNvSpPr>
          <p:nvPr>
            <p:custDataLst>
              <p:tags r:id="rId8"/>
            </p:custDataLst>
          </p:nvPr>
        </p:nvSpPr>
        <p:spPr>
          <a:xfrm>
            <a:off x="1571625" y="42219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C1AC3857-096D-4AE5-BD23-7FD278EC4916}"/>
              </a:ext>
            </a:extLst>
          </p:cNvPr>
          <p:cNvSpPr txBox="1"/>
          <p:nvPr>
            <p:custDataLst>
              <p:tags r:id="rId9"/>
            </p:custDataLst>
          </p:nvPr>
        </p:nvSpPr>
        <p:spPr>
          <a:xfrm>
            <a:off x="2438400" y="4921091"/>
            <a:ext cx="3253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数据通信和资源共享</a:t>
            </a:r>
          </a:p>
        </p:txBody>
      </p:sp>
      <p:sp>
        <p:nvSpPr>
          <p:cNvPr id="18" name="矩形 17">
            <a:extLst>
              <a:ext uri="{FF2B5EF4-FFF2-40B4-BE49-F238E27FC236}">
                <a16:creationId xmlns:a16="http://schemas.microsoft.com/office/drawing/2014/main" id="{AB34F707-68D3-4153-9AB0-4A4E9B276358}"/>
              </a:ext>
            </a:extLst>
          </p:cNvPr>
          <p:cNvSpPr>
            <a:spLocks noChangeAspect="1"/>
          </p:cNvSpPr>
          <p:nvPr>
            <p:custDataLst>
              <p:tags r:id="rId10"/>
            </p:custDataLst>
          </p:nvPr>
        </p:nvSpPr>
        <p:spPr>
          <a:xfrm>
            <a:off x="1571625" y="49077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文本框 18">
            <a:extLst>
              <a:ext uri="{FF2B5EF4-FFF2-40B4-BE49-F238E27FC236}">
                <a16:creationId xmlns:a16="http://schemas.microsoft.com/office/drawing/2014/main" id="{A64FE3F8-3C82-4276-BADC-147B4EA3E3D8}"/>
              </a:ext>
            </a:extLst>
          </p:cNvPr>
          <p:cNvSpPr txBox="1"/>
          <p:nvPr>
            <p:custDataLst>
              <p:tags r:id="rId11"/>
            </p:custDataLst>
          </p:nvPr>
        </p:nvSpPr>
        <p:spPr>
          <a:xfrm>
            <a:off x="2438400" y="5606891"/>
            <a:ext cx="2592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提高系统可靠性</a:t>
            </a:r>
          </a:p>
        </p:txBody>
      </p:sp>
      <p:sp>
        <p:nvSpPr>
          <p:cNvPr id="20" name="矩形 19">
            <a:extLst>
              <a:ext uri="{FF2B5EF4-FFF2-40B4-BE49-F238E27FC236}">
                <a16:creationId xmlns:a16="http://schemas.microsoft.com/office/drawing/2014/main" id="{97919CC0-90C6-4DCD-841D-5A11ADF520B7}"/>
              </a:ext>
            </a:extLst>
          </p:cNvPr>
          <p:cNvSpPr>
            <a:spLocks noChangeAspect="1"/>
          </p:cNvSpPr>
          <p:nvPr>
            <p:custDataLst>
              <p:tags r:id="rId12"/>
            </p:custDataLst>
          </p:nvPr>
        </p:nvSpPr>
        <p:spPr>
          <a:xfrm>
            <a:off x="1571625" y="55935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E</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21" name="矩形: 圆角 20">
            <a:extLst>
              <a:ext uri="{FF2B5EF4-FFF2-40B4-BE49-F238E27FC236}">
                <a16:creationId xmlns:a16="http://schemas.microsoft.com/office/drawing/2014/main" id="{3B25BEC8-401C-4857-875E-DED22D4B2143}"/>
              </a:ext>
            </a:extLst>
          </p:cNvPr>
          <p:cNvSpPr/>
          <p:nvPr>
            <p:custDataLst>
              <p:tags r:id="rId1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194CB518-201C-4329-A5EB-5C13ADAD3B59}"/>
              </a:ext>
            </a:extLst>
          </p:cNvPr>
          <p:cNvGrpSpPr/>
          <p:nvPr>
            <p:custDataLst>
              <p:tags r:id="rId14"/>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483E4BF9-B81A-4BAE-80B6-C49589353995}"/>
                </a:ext>
              </a:extLst>
            </p:cNvPr>
            <p:cNvSpPr/>
            <p:nvPr>
              <p:custDataLst>
                <p:tags r:id="rId16"/>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E7B28795-82E1-4B3F-8BAD-A36513F8A356}"/>
                </a:ext>
              </a:extLst>
            </p:cNvPr>
            <p:cNvSpPr/>
            <p:nvPr>
              <p:custDataLst>
                <p:tags r:id="rId17"/>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4DFFB46E-A385-4546-9B8C-F44CB4082557}"/>
                </a:ext>
              </a:extLst>
            </p:cNvPr>
            <p:cNvSpPr txBox="1"/>
            <p:nvPr>
              <p:custDataLst>
                <p:tags r:id="rId18"/>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多选题</a:t>
              </a:r>
            </a:p>
          </p:txBody>
        </p:sp>
        <p:sp>
          <p:nvSpPr>
            <p:cNvPr id="8" name="TipText">
              <a:extLst>
                <a:ext uri="{FF2B5EF4-FFF2-40B4-BE49-F238E27FC236}">
                  <a16:creationId xmlns:a16="http://schemas.microsoft.com/office/drawing/2014/main" id="{DCC75638-C957-4C8E-9EA9-3E4323C80A09}"/>
                </a:ext>
              </a:extLst>
            </p:cNvPr>
            <p:cNvSpPr txBox="1"/>
            <p:nvPr>
              <p:custDataLst>
                <p:tags r:id="rId19"/>
              </p:custDataLst>
            </p:nvPr>
          </p:nvSpPr>
          <p:spPr>
            <a:xfrm>
              <a:off x="1525905" y="109220"/>
              <a:ext cx="2286000" cy="508000"/>
            </a:xfrm>
            <a:prstGeom prst="rect">
              <a:avLst/>
            </a:prstGeom>
            <a:noFill/>
          </p:spPr>
          <p:txBody>
            <a:bodyPr vert="horz" wrap="none" rtlCol="0" anchor="ctr" anchorCtr="0">
              <a:noAutofit/>
            </a:bodyPr>
            <a:lstStyle/>
            <a:p>
              <a:r>
                <a:rPr lang="en-US" altLang="zh-CN" sz="2000" dirty="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dirty="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DB7001E6-7532-4B22-84DF-10789C622A61}"/>
              </a:ext>
            </a:extLst>
          </p:cNvPr>
          <p:cNvPicPr>
            <a:picLocks/>
          </p:cNvPicPr>
          <p:nvPr>
            <p:custDataLst>
              <p:tags r:id="rId15"/>
            </p:custDataLst>
          </p:nvPr>
        </p:nvPicPr>
        <p:blipFill>
          <a:blip r:embed="rId21">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41477925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5ACBB5A-492C-4C8A-85E1-4A5ED18BE8CF}"/>
              </a:ext>
            </a:extLst>
          </p:cNvPr>
          <p:cNvSpPr>
            <a:spLocks noGrp="1"/>
          </p:cNvSpPr>
          <p:nvPr>
            <p:ph type="sldNum" sz="quarter" idx="12"/>
          </p:nvPr>
        </p:nvSpPr>
        <p:spPr/>
        <p:txBody>
          <a:bodyPr/>
          <a:lstStyle/>
          <a:p>
            <a:fld id="{7AF33C28-A71A-4459-B48B-0CF3BFDAB261}" type="slidenum">
              <a:rPr lang="en-US" altLang="zh-CN" smtClean="0"/>
              <a:pPr/>
              <a:t>78</a:t>
            </a:fld>
            <a:endParaRPr lang="en-US" altLang="zh-CN" dirty="0"/>
          </a:p>
        </p:txBody>
      </p:sp>
      <p:sp>
        <p:nvSpPr>
          <p:cNvPr id="10" name="文本框 9">
            <a:extLst>
              <a:ext uri="{FF2B5EF4-FFF2-40B4-BE49-F238E27FC236}">
                <a16:creationId xmlns:a16="http://schemas.microsoft.com/office/drawing/2014/main" id="{48504589-004F-4422-861E-D2A7B7D7B682}"/>
              </a:ext>
            </a:extLst>
          </p:cNvPr>
          <p:cNvSpPr txBox="1"/>
          <p:nvPr>
            <p:custDataLst>
              <p:tags r:id="rId2"/>
            </p:custDataLst>
          </p:nvPr>
        </p:nvSpPr>
        <p:spPr>
          <a:xfrm>
            <a:off x="1219200" y="1462723"/>
            <a:ext cx="9340152"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13.TCP/IP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体系结构有</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5</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层</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其中包括</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、网络层和应用层。</a:t>
            </a:r>
          </a:p>
        </p:txBody>
      </p:sp>
      <p:sp>
        <p:nvSpPr>
          <p:cNvPr id="11" name="文本框 10">
            <a:extLst>
              <a:ext uri="{FF2B5EF4-FFF2-40B4-BE49-F238E27FC236}">
                <a16:creationId xmlns:a16="http://schemas.microsoft.com/office/drawing/2014/main" id="{DD6FFDE5-DBEF-40AF-A2C8-647EFA7796F7}"/>
              </a:ext>
            </a:extLst>
          </p:cNvPr>
          <p:cNvSpPr txBox="1"/>
          <p:nvPr>
            <p:custDataLst>
              <p:tags r:id="rId3"/>
            </p:custDataLst>
          </p:nvPr>
        </p:nvSpPr>
        <p:spPr>
          <a:xfrm>
            <a:off x="2438400" y="28636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物理层</a:t>
            </a:r>
          </a:p>
        </p:txBody>
      </p:sp>
      <p:sp>
        <p:nvSpPr>
          <p:cNvPr id="12" name="矩形 11">
            <a:extLst>
              <a:ext uri="{FF2B5EF4-FFF2-40B4-BE49-F238E27FC236}">
                <a16:creationId xmlns:a16="http://schemas.microsoft.com/office/drawing/2014/main" id="{2E4235F9-A579-4249-B6A3-0C9B5249531F}"/>
              </a:ext>
            </a:extLst>
          </p:cNvPr>
          <p:cNvSpPr>
            <a:spLocks noChangeAspect="1"/>
          </p:cNvSpPr>
          <p:nvPr>
            <p:custDataLst>
              <p:tags r:id="rId4"/>
            </p:custDataLst>
          </p:nvPr>
        </p:nvSpPr>
        <p:spPr>
          <a:xfrm>
            <a:off x="1571625" y="28503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45C15791-7A91-4122-9726-463D19155A88}"/>
              </a:ext>
            </a:extLst>
          </p:cNvPr>
          <p:cNvSpPr txBox="1"/>
          <p:nvPr>
            <p:custDataLst>
              <p:tags r:id="rId5"/>
            </p:custDataLst>
          </p:nvPr>
        </p:nvSpPr>
        <p:spPr>
          <a:xfrm>
            <a:off x="2438400" y="35494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链路层</a:t>
            </a:r>
          </a:p>
        </p:txBody>
      </p:sp>
      <p:sp>
        <p:nvSpPr>
          <p:cNvPr id="14" name="矩形 13">
            <a:extLst>
              <a:ext uri="{FF2B5EF4-FFF2-40B4-BE49-F238E27FC236}">
                <a16:creationId xmlns:a16="http://schemas.microsoft.com/office/drawing/2014/main" id="{4AFDE8F1-B9DB-49E4-AC91-44B94CB31D75}"/>
              </a:ext>
            </a:extLst>
          </p:cNvPr>
          <p:cNvSpPr>
            <a:spLocks noChangeAspect="1"/>
          </p:cNvSpPr>
          <p:nvPr>
            <p:custDataLst>
              <p:tags r:id="rId6"/>
            </p:custDataLst>
          </p:nvPr>
        </p:nvSpPr>
        <p:spPr>
          <a:xfrm>
            <a:off x="1571625" y="35361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42B43667-25A9-48D1-80B0-3F850332ABB7}"/>
              </a:ext>
            </a:extLst>
          </p:cNvPr>
          <p:cNvSpPr txBox="1"/>
          <p:nvPr>
            <p:custDataLst>
              <p:tags r:id="rId7"/>
            </p:custDataLst>
          </p:nvPr>
        </p:nvSpPr>
        <p:spPr>
          <a:xfrm>
            <a:off x="2438400" y="42352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感知层</a:t>
            </a:r>
          </a:p>
        </p:txBody>
      </p:sp>
      <p:sp>
        <p:nvSpPr>
          <p:cNvPr id="16" name="矩形 15">
            <a:extLst>
              <a:ext uri="{FF2B5EF4-FFF2-40B4-BE49-F238E27FC236}">
                <a16:creationId xmlns:a16="http://schemas.microsoft.com/office/drawing/2014/main" id="{0BAA232A-4D28-4374-AB71-1C5BB5B1A153}"/>
              </a:ext>
            </a:extLst>
          </p:cNvPr>
          <p:cNvSpPr>
            <a:spLocks noChangeAspect="1"/>
          </p:cNvSpPr>
          <p:nvPr>
            <p:custDataLst>
              <p:tags r:id="rId8"/>
            </p:custDataLst>
          </p:nvPr>
        </p:nvSpPr>
        <p:spPr>
          <a:xfrm>
            <a:off x="1571625" y="4221956"/>
            <a:ext cx="514350" cy="514350"/>
          </a:xfrm>
          <a:prstGeom prst="rect">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FBE0269B-2AFD-4A52-9D9A-7A66EB3A1947}"/>
              </a:ext>
            </a:extLst>
          </p:cNvPr>
          <p:cNvSpPr txBox="1"/>
          <p:nvPr>
            <p:custDataLst>
              <p:tags r:id="rId9"/>
            </p:custDataLst>
          </p:nvPr>
        </p:nvSpPr>
        <p:spPr>
          <a:xfrm>
            <a:off x="2438400" y="49210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测试层</a:t>
            </a:r>
          </a:p>
        </p:txBody>
      </p:sp>
      <p:sp>
        <p:nvSpPr>
          <p:cNvPr id="18" name="矩形 17">
            <a:extLst>
              <a:ext uri="{FF2B5EF4-FFF2-40B4-BE49-F238E27FC236}">
                <a16:creationId xmlns:a16="http://schemas.microsoft.com/office/drawing/2014/main" id="{415E87F2-8ABE-475D-B09C-ACE6A787C06E}"/>
              </a:ext>
            </a:extLst>
          </p:cNvPr>
          <p:cNvSpPr>
            <a:spLocks noChangeAspect="1"/>
          </p:cNvSpPr>
          <p:nvPr>
            <p:custDataLst>
              <p:tags r:id="rId10"/>
            </p:custDataLst>
          </p:nvPr>
        </p:nvSpPr>
        <p:spPr>
          <a:xfrm>
            <a:off x="1571625" y="4907756"/>
            <a:ext cx="514350" cy="514350"/>
          </a:xfrm>
          <a:prstGeom prst="rect">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文本框 18">
            <a:extLst>
              <a:ext uri="{FF2B5EF4-FFF2-40B4-BE49-F238E27FC236}">
                <a16:creationId xmlns:a16="http://schemas.microsoft.com/office/drawing/2014/main" id="{D30FFD4F-CA0A-4B9C-B669-268061014B2E}"/>
              </a:ext>
            </a:extLst>
          </p:cNvPr>
          <p:cNvSpPr txBox="1"/>
          <p:nvPr>
            <p:custDataLst>
              <p:tags r:id="rId11"/>
            </p:custDataLst>
          </p:nvPr>
        </p:nvSpPr>
        <p:spPr>
          <a:xfrm>
            <a:off x="2438400" y="56068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传输层</a:t>
            </a:r>
          </a:p>
        </p:txBody>
      </p:sp>
      <p:sp>
        <p:nvSpPr>
          <p:cNvPr id="20" name="矩形 19">
            <a:extLst>
              <a:ext uri="{FF2B5EF4-FFF2-40B4-BE49-F238E27FC236}">
                <a16:creationId xmlns:a16="http://schemas.microsoft.com/office/drawing/2014/main" id="{2BA4C8D4-75B8-4482-9E0E-03DBF05FDF9B}"/>
              </a:ext>
            </a:extLst>
          </p:cNvPr>
          <p:cNvSpPr>
            <a:spLocks noChangeAspect="1"/>
          </p:cNvSpPr>
          <p:nvPr>
            <p:custDataLst>
              <p:tags r:id="rId12"/>
            </p:custDataLst>
          </p:nvPr>
        </p:nvSpPr>
        <p:spPr>
          <a:xfrm>
            <a:off x="1571625" y="55935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E</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21" name="矩形: 圆角 20">
            <a:extLst>
              <a:ext uri="{FF2B5EF4-FFF2-40B4-BE49-F238E27FC236}">
                <a16:creationId xmlns:a16="http://schemas.microsoft.com/office/drawing/2014/main" id="{5F25FE48-FF3B-40EF-8C89-530E2D6A4EAC}"/>
              </a:ext>
            </a:extLst>
          </p:cNvPr>
          <p:cNvSpPr/>
          <p:nvPr>
            <p:custDataLst>
              <p:tags r:id="rId1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4FF0DCA1-5262-4F24-A718-A841E801B22A}"/>
              </a:ext>
            </a:extLst>
          </p:cNvPr>
          <p:cNvGrpSpPr/>
          <p:nvPr>
            <p:custDataLst>
              <p:tags r:id="rId14"/>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430DCA41-1181-4D7D-AEFC-73906AA55C15}"/>
                </a:ext>
              </a:extLst>
            </p:cNvPr>
            <p:cNvSpPr/>
            <p:nvPr>
              <p:custDataLst>
                <p:tags r:id="rId16"/>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32BF5144-EA40-406D-AA1E-7B480DCF1727}"/>
                </a:ext>
              </a:extLst>
            </p:cNvPr>
            <p:cNvSpPr/>
            <p:nvPr>
              <p:custDataLst>
                <p:tags r:id="rId17"/>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795143B5-4E9F-448C-8D02-131BC62B7AAD}"/>
                </a:ext>
              </a:extLst>
            </p:cNvPr>
            <p:cNvSpPr txBox="1"/>
            <p:nvPr>
              <p:custDataLst>
                <p:tags r:id="rId18"/>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多选题</a:t>
              </a:r>
            </a:p>
          </p:txBody>
        </p:sp>
        <p:sp>
          <p:nvSpPr>
            <p:cNvPr id="8" name="TipText">
              <a:extLst>
                <a:ext uri="{FF2B5EF4-FFF2-40B4-BE49-F238E27FC236}">
                  <a16:creationId xmlns:a16="http://schemas.microsoft.com/office/drawing/2014/main" id="{2C1D39A0-B24D-44E6-93D9-6906F4E83D61}"/>
                </a:ext>
              </a:extLst>
            </p:cNvPr>
            <p:cNvSpPr txBox="1"/>
            <p:nvPr>
              <p:custDataLst>
                <p:tags r:id="rId19"/>
              </p:custDataLst>
            </p:nvPr>
          </p:nvSpPr>
          <p:spPr>
            <a:xfrm>
              <a:off x="1525905" y="109220"/>
              <a:ext cx="2286000" cy="508000"/>
            </a:xfrm>
            <a:prstGeom prst="rect">
              <a:avLst/>
            </a:prstGeom>
            <a:noFill/>
          </p:spPr>
          <p:txBody>
            <a:bodyPr vert="horz" wrap="none" rtlCol="0" anchor="ctr" anchorCtr="0">
              <a:noAutofit/>
            </a:bodyPr>
            <a:lstStyle/>
            <a:p>
              <a:r>
                <a:rPr lang="en-US" altLang="zh-CN" sz="2000" dirty="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dirty="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403442FE-1DD6-49B3-BCC2-370277D52730}"/>
              </a:ext>
            </a:extLst>
          </p:cNvPr>
          <p:cNvPicPr>
            <a:picLocks/>
          </p:cNvPicPr>
          <p:nvPr>
            <p:custDataLst>
              <p:tags r:id="rId15"/>
            </p:custDataLst>
          </p:nvPr>
        </p:nvPicPr>
        <p:blipFill>
          <a:blip r:embed="rId21">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5131536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8795551-7C84-47DD-89BD-9EF1B297AF37}"/>
              </a:ext>
            </a:extLst>
          </p:cNvPr>
          <p:cNvSpPr>
            <a:spLocks noGrp="1"/>
          </p:cNvSpPr>
          <p:nvPr>
            <p:ph type="sldNum" sz="quarter" idx="12"/>
          </p:nvPr>
        </p:nvSpPr>
        <p:spPr/>
        <p:txBody>
          <a:bodyPr/>
          <a:lstStyle/>
          <a:p>
            <a:fld id="{7AF33C28-A71A-4459-B48B-0CF3BFDAB261}" type="slidenum">
              <a:rPr lang="en-US" altLang="zh-CN" smtClean="0"/>
              <a:pPr/>
              <a:t>79</a:t>
            </a:fld>
            <a:endParaRPr lang="en-US" altLang="zh-CN" dirty="0"/>
          </a:p>
        </p:txBody>
      </p:sp>
      <p:sp>
        <p:nvSpPr>
          <p:cNvPr id="10" name="文本框 9">
            <a:extLst>
              <a:ext uri="{FF2B5EF4-FFF2-40B4-BE49-F238E27FC236}">
                <a16:creationId xmlns:a16="http://schemas.microsoft.com/office/drawing/2014/main" id="{90EE07AA-2858-409F-BBE6-11C1DEEC2042}"/>
              </a:ext>
            </a:extLst>
          </p:cNvPr>
          <p:cNvSpPr txBox="1"/>
          <p:nvPr>
            <p:custDataLst>
              <p:tags r:id="rId2"/>
            </p:custDataLst>
          </p:nvPr>
        </p:nvSpPr>
        <p:spPr>
          <a:xfrm>
            <a:off x="1219200" y="1462723"/>
            <a:ext cx="56978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14.</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物联网体系架构主要分为</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文本框 10">
            <a:extLst>
              <a:ext uri="{FF2B5EF4-FFF2-40B4-BE49-F238E27FC236}">
                <a16:creationId xmlns:a16="http://schemas.microsoft.com/office/drawing/2014/main" id="{BB0113AC-FAA1-4C9D-945E-B34EFDE63AC9}"/>
              </a:ext>
            </a:extLst>
          </p:cNvPr>
          <p:cNvSpPr txBox="1"/>
          <p:nvPr>
            <p:custDataLst>
              <p:tags r:id="rId3"/>
            </p:custDataLst>
          </p:nvPr>
        </p:nvSpPr>
        <p:spPr>
          <a:xfrm>
            <a:off x="2438400" y="28636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数据层</a:t>
            </a:r>
          </a:p>
        </p:txBody>
      </p:sp>
      <p:sp>
        <p:nvSpPr>
          <p:cNvPr id="12" name="矩形 11">
            <a:extLst>
              <a:ext uri="{FF2B5EF4-FFF2-40B4-BE49-F238E27FC236}">
                <a16:creationId xmlns:a16="http://schemas.microsoft.com/office/drawing/2014/main" id="{CFD9683A-0D84-4796-82F8-B75A35B3C973}"/>
              </a:ext>
            </a:extLst>
          </p:cNvPr>
          <p:cNvSpPr>
            <a:spLocks noChangeAspect="1"/>
          </p:cNvSpPr>
          <p:nvPr>
            <p:custDataLst>
              <p:tags r:id="rId4"/>
            </p:custDataLst>
          </p:nvPr>
        </p:nvSpPr>
        <p:spPr>
          <a:xfrm>
            <a:off x="1571625" y="2850356"/>
            <a:ext cx="514350" cy="514350"/>
          </a:xfrm>
          <a:prstGeom prst="rect">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文本框 12">
            <a:extLst>
              <a:ext uri="{FF2B5EF4-FFF2-40B4-BE49-F238E27FC236}">
                <a16:creationId xmlns:a16="http://schemas.microsoft.com/office/drawing/2014/main" id="{FD9B782A-496A-4550-878A-3740EC52227D}"/>
              </a:ext>
            </a:extLst>
          </p:cNvPr>
          <p:cNvSpPr txBox="1"/>
          <p:nvPr>
            <p:custDataLst>
              <p:tags r:id="rId5"/>
            </p:custDataLst>
          </p:nvPr>
        </p:nvSpPr>
        <p:spPr>
          <a:xfrm>
            <a:off x="2438400" y="35494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感知层</a:t>
            </a:r>
          </a:p>
        </p:txBody>
      </p:sp>
      <p:sp>
        <p:nvSpPr>
          <p:cNvPr id="14" name="矩形 13">
            <a:extLst>
              <a:ext uri="{FF2B5EF4-FFF2-40B4-BE49-F238E27FC236}">
                <a16:creationId xmlns:a16="http://schemas.microsoft.com/office/drawing/2014/main" id="{CE746093-D442-4070-AE64-331DDEC62A59}"/>
              </a:ext>
            </a:extLst>
          </p:cNvPr>
          <p:cNvSpPr>
            <a:spLocks noChangeAspect="1"/>
          </p:cNvSpPr>
          <p:nvPr>
            <p:custDataLst>
              <p:tags r:id="rId6"/>
            </p:custDataLst>
          </p:nvPr>
        </p:nvSpPr>
        <p:spPr>
          <a:xfrm>
            <a:off x="1571625" y="35361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文本框 14">
            <a:extLst>
              <a:ext uri="{FF2B5EF4-FFF2-40B4-BE49-F238E27FC236}">
                <a16:creationId xmlns:a16="http://schemas.microsoft.com/office/drawing/2014/main" id="{F3CACD36-C74D-48AA-8F88-4FF7A443E7D2}"/>
              </a:ext>
            </a:extLst>
          </p:cNvPr>
          <p:cNvSpPr txBox="1"/>
          <p:nvPr>
            <p:custDataLst>
              <p:tags r:id="rId7"/>
            </p:custDataLst>
          </p:nvPr>
        </p:nvSpPr>
        <p:spPr>
          <a:xfrm>
            <a:off x="2438400" y="42352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网络层</a:t>
            </a:r>
          </a:p>
        </p:txBody>
      </p:sp>
      <p:sp>
        <p:nvSpPr>
          <p:cNvPr id="16" name="矩形 15">
            <a:extLst>
              <a:ext uri="{FF2B5EF4-FFF2-40B4-BE49-F238E27FC236}">
                <a16:creationId xmlns:a16="http://schemas.microsoft.com/office/drawing/2014/main" id="{17D75DB8-E26F-44BE-A987-C0B6FA6C6C80}"/>
              </a:ext>
            </a:extLst>
          </p:cNvPr>
          <p:cNvSpPr>
            <a:spLocks noChangeAspect="1"/>
          </p:cNvSpPr>
          <p:nvPr>
            <p:custDataLst>
              <p:tags r:id="rId8"/>
            </p:custDataLst>
          </p:nvPr>
        </p:nvSpPr>
        <p:spPr>
          <a:xfrm>
            <a:off x="1571625" y="42219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文本框 16">
            <a:extLst>
              <a:ext uri="{FF2B5EF4-FFF2-40B4-BE49-F238E27FC236}">
                <a16:creationId xmlns:a16="http://schemas.microsoft.com/office/drawing/2014/main" id="{BEF30D4B-D99B-4604-8BB1-DD7A738D8CA0}"/>
              </a:ext>
            </a:extLst>
          </p:cNvPr>
          <p:cNvSpPr txBox="1"/>
          <p:nvPr>
            <p:custDataLst>
              <p:tags r:id="rId9"/>
            </p:custDataLst>
          </p:nvPr>
        </p:nvSpPr>
        <p:spPr>
          <a:xfrm>
            <a:off x="2438400" y="49210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物理层</a:t>
            </a:r>
          </a:p>
        </p:txBody>
      </p:sp>
      <p:sp>
        <p:nvSpPr>
          <p:cNvPr id="18" name="矩形 17">
            <a:extLst>
              <a:ext uri="{FF2B5EF4-FFF2-40B4-BE49-F238E27FC236}">
                <a16:creationId xmlns:a16="http://schemas.microsoft.com/office/drawing/2014/main" id="{16503B78-E2C9-4C65-BE89-84C1139773CD}"/>
              </a:ext>
            </a:extLst>
          </p:cNvPr>
          <p:cNvSpPr>
            <a:spLocks noChangeAspect="1"/>
          </p:cNvSpPr>
          <p:nvPr>
            <p:custDataLst>
              <p:tags r:id="rId10"/>
            </p:custDataLst>
          </p:nvPr>
        </p:nvSpPr>
        <p:spPr>
          <a:xfrm>
            <a:off x="1571625" y="4907756"/>
            <a:ext cx="514350" cy="514350"/>
          </a:xfrm>
          <a:prstGeom prst="rect">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9" name="文本框 18">
            <a:extLst>
              <a:ext uri="{FF2B5EF4-FFF2-40B4-BE49-F238E27FC236}">
                <a16:creationId xmlns:a16="http://schemas.microsoft.com/office/drawing/2014/main" id="{E9B7CE76-148B-48D1-A71C-F3968B2496A9}"/>
              </a:ext>
            </a:extLst>
          </p:cNvPr>
          <p:cNvSpPr txBox="1"/>
          <p:nvPr>
            <p:custDataLst>
              <p:tags r:id="rId11"/>
            </p:custDataLst>
          </p:nvPr>
        </p:nvSpPr>
        <p:spPr>
          <a:xfrm>
            <a:off x="2438400" y="56068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应用层</a:t>
            </a:r>
          </a:p>
        </p:txBody>
      </p:sp>
      <p:sp>
        <p:nvSpPr>
          <p:cNvPr id="20" name="矩形 19">
            <a:extLst>
              <a:ext uri="{FF2B5EF4-FFF2-40B4-BE49-F238E27FC236}">
                <a16:creationId xmlns:a16="http://schemas.microsoft.com/office/drawing/2014/main" id="{715CB2CA-11B4-4E6B-B37E-A93A4D8A1C57}"/>
              </a:ext>
            </a:extLst>
          </p:cNvPr>
          <p:cNvSpPr>
            <a:spLocks noChangeAspect="1"/>
          </p:cNvSpPr>
          <p:nvPr>
            <p:custDataLst>
              <p:tags r:id="rId12"/>
            </p:custDataLst>
          </p:nvPr>
        </p:nvSpPr>
        <p:spPr>
          <a:xfrm>
            <a:off x="1571625" y="5593556"/>
            <a:ext cx="514350" cy="514350"/>
          </a:xfrm>
          <a:prstGeom prst="rect">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en-US"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E</a:t>
            </a:r>
            <a:endPar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21" name="矩形: 圆角 20">
            <a:extLst>
              <a:ext uri="{FF2B5EF4-FFF2-40B4-BE49-F238E27FC236}">
                <a16:creationId xmlns:a16="http://schemas.microsoft.com/office/drawing/2014/main" id="{484D1F59-6F27-4611-9315-82982E16A566}"/>
              </a:ext>
            </a:extLst>
          </p:cNvPr>
          <p:cNvSpPr/>
          <p:nvPr>
            <p:custDataLst>
              <p:tags r:id="rId1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9" name="组合 8">
            <a:extLst>
              <a:ext uri="{FF2B5EF4-FFF2-40B4-BE49-F238E27FC236}">
                <a16:creationId xmlns:a16="http://schemas.microsoft.com/office/drawing/2014/main" id="{F8E164F1-12F1-4683-8CCF-500E8ECDEB62}"/>
              </a:ext>
            </a:extLst>
          </p:cNvPr>
          <p:cNvGrpSpPr/>
          <p:nvPr>
            <p:custDataLst>
              <p:tags r:id="rId14"/>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707CEC8E-9B68-4F4E-B817-45A1352F829E}"/>
                </a:ext>
              </a:extLst>
            </p:cNvPr>
            <p:cNvSpPr/>
            <p:nvPr>
              <p:custDataLst>
                <p:tags r:id="rId16"/>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BCF30141-34E3-43B8-866B-4CD02ECE89A3}"/>
                </a:ext>
              </a:extLst>
            </p:cNvPr>
            <p:cNvSpPr/>
            <p:nvPr>
              <p:custDataLst>
                <p:tags r:id="rId17"/>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4CBBB1C4-B688-4612-BA78-0A0AD6151808}"/>
                </a:ext>
              </a:extLst>
            </p:cNvPr>
            <p:cNvSpPr txBox="1"/>
            <p:nvPr>
              <p:custDataLst>
                <p:tags r:id="rId18"/>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多选题</a:t>
              </a:r>
            </a:p>
          </p:txBody>
        </p:sp>
        <p:sp>
          <p:nvSpPr>
            <p:cNvPr id="8" name="TipText">
              <a:extLst>
                <a:ext uri="{FF2B5EF4-FFF2-40B4-BE49-F238E27FC236}">
                  <a16:creationId xmlns:a16="http://schemas.microsoft.com/office/drawing/2014/main" id="{424DC86E-5126-4ACA-8957-1FA61F4521D6}"/>
                </a:ext>
              </a:extLst>
            </p:cNvPr>
            <p:cNvSpPr txBox="1"/>
            <p:nvPr>
              <p:custDataLst>
                <p:tags r:id="rId19"/>
              </p:custDataLst>
            </p:nvPr>
          </p:nvSpPr>
          <p:spPr>
            <a:xfrm>
              <a:off x="1525905" y="109220"/>
              <a:ext cx="2286000" cy="508000"/>
            </a:xfrm>
            <a:prstGeom prst="rect">
              <a:avLst/>
            </a:prstGeom>
            <a:noFill/>
          </p:spPr>
          <p:txBody>
            <a:bodyPr vert="horz" wrap="none" rtlCol="0" anchor="ctr" anchorCtr="0">
              <a:noAutofit/>
            </a:bodyPr>
            <a:lstStyle/>
            <a:p>
              <a:r>
                <a:rPr lang="en-US" altLang="zh-CN" sz="2000" dirty="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dirty="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F30A1E80-CCF6-4771-9BB5-75CDF5A1E18A}"/>
              </a:ext>
            </a:extLst>
          </p:cNvPr>
          <p:cNvPicPr>
            <a:picLocks/>
          </p:cNvPicPr>
          <p:nvPr>
            <p:custDataLst>
              <p:tags r:id="rId15"/>
            </p:custDataLst>
          </p:nvPr>
        </p:nvPicPr>
        <p:blipFill>
          <a:blip r:embed="rId21">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22377380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740E354-099B-4ADA-AD6C-5E8069F22FF4}"/>
              </a:ext>
            </a:extLst>
          </p:cNvPr>
          <p:cNvSpPr>
            <a:spLocks noGrp="1"/>
          </p:cNvSpPr>
          <p:nvPr>
            <p:ph type="sldNum" sz="quarter" idx="12"/>
          </p:nvPr>
        </p:nvSpPr>
        <p:spPr/>
        <p:txBody>
          <a:bodyPr/>
          <a:lstStyle/>
          <a:p>
            <a:fld id="{7AF33C28-A71A-4459-B48B-0CF3BFDAB261}" type="slidenum">
              <a:rPr lang="en-US" altLang="zh-CN" smtClean="0"/>
              <a:pPr/>
              <a:t>80</a:t>
            </a:fld>
            <a:endParaRPr lang="en-US" altLang="zh-CN" dirty="0"/>
          </a:p>
        </p:txBody>
      </p:sp>
      <p:sp>
        <p:nvSpPr>
          <p:cNvPr id="10" name="文本框 9">
            <a:extLst>
              <a:ext uri="{FF2B5EF4-FFF2-40B4-BE49-F238E27FC236}">
                <a16:creationId xmlns:a16="http://schemas.microsoft.com/office/drawing/2014/main" id="{60ECEF0A-FD0A-4333-9670-D78D493D7AB5}"/>
              </a:ext>
            </a:extLst>
          </p:cNvPr>
          <p:cNvSpPr txBox="1"/>
          <p:nvPr>
            <p:custDataLst>
              <p:tags r:id="rId2"/>
            </p:custDataLst>
          </p:nvPr>
        </p:nvSpPr>
        <p:spPr>
          <a:xfrm>
            <a:off x="1223228" y="1412776"/>
            <a:ext cx="9692005" cy="892552"/>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20.IPv4</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地址采用</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4</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个字节的二进制表示</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每个</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地址由网络地址和</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填空</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地址两部分组成。</a:t>
            </a:r>
          </a:p>
        </p:txBody>
      </p:sp>
      <p:sp>
        <p:nvSpPr>
          <p:cNvPr id="11" name="矩形: 圆角 10">
            <a:extLst>
              <a:ext uri="{FF2B5EF4-FFF2-40B4-BE49-F238E27FC236}">
                <a16:creationId xmlns:a16="http://schemas.microsoft.com/office/drawing/2014/main" id="{AA53EA8A-7CE8-494D-9930-C7D6D515F6C3}"/>
              </a:ext>
            </a:extLst>
          </p:cNvPr>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作答</a:t>
            </a:r>
          </a:p>
        </p:txBody>
      </p:sp>
      <p:sp>
        <p:nvSpPr>
          <p:cNvPr id="12" name="矩形 11">
            <a:extLst>
              <a:ext uri="{FF2B5EF4-FFF2-40B4-BE49-F238E27FC236}">
                <a16:creationId xmlns:a16="http://schemas.microsoft.com/office/drawing/2014/main" id="{DF9C5AFB-15FD-4CD5-AC1B-F2AE2B0DC54F}"/>
              </a:ext>
            </a:extLst>
          </p:cNvPr>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nchorCtr="1">
            <a:noAutofit/>
          </a:bodyPr>
          <a:lstStyle/>
          <a:p>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正常使用填空题需</a:t>
            </a:r>
            <a:r>
              <a:rPr lang="en-US" altLang="zh-CN"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3.0</a:t>
            </a:r>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以上版本雨课堂</a:t>
            </a:r>
          </a:p>
        </p:txBody>
      </p:sp>
      <p:grpSp>
        <p:nvGrpSpPr>
          <p:cNvPr id="9" name="组合 8">
            <a:extLst>
              <a:ext uri="{FF2B5EF4-FFF2-40B4-BE49-F238E27FC236}">
                <a16:creationId xmlns:a16="http://schemas.microsoft.com/office/drawing/2014/main" id="{8656EA39-E1C9-44C3-94D7-0E8FE5A68E57}"/>
              </a:ext>
            </a:extLst>
          </p:cNvPr>
          <p:cNvGrpSpPr/>
          <p:nvPr>
            <p:custDataLst>
              <p:tags r:id="rId5"/>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AAD06F00-7738-4E49-A67A-BCB6471CF746}"/>
                </a:ext>
              </a:extLst>
            </p:cNvPr>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F2374169-C9EF-4357-9FC2-521D84F7C79F}"/>
                </a:ext>
              </a:extLst>
            </p:cNvPr>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EF521946-162F-4A79-9AE6-D023A917CB78}"/>
                </a:ext>
              </a:extLst>
            </p:cNvPr>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填空题</a:t>
              </a:r>
            </a:p>
          </p:txBody>
        </p:sp>
        <p:sp>
          <p:nvSpPr>
            <p:cNvPr id="8" name="TipText">
              <a:extLst>
                <a:ext uri="{FF2B5EF4-FFF2-40B4-BE49-F238E27FC236}">
                  <a16:creationId xmlns:a16="http://schemas.microsoft.com/office/drawing/2014/main" id="{8BFCE547-624C-41E8-BBAE-42D99E0B4102}"/>
                </a:ext>
              </a:extLst>
            </p:cNvPr>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6A72C503-3E25-401C-ACB6-595052FC15CB}"/>
              </a:ext>
            </a:extLst>
          </p:cNvPr>
          <p:cNvPicPr>
            <a:picLocks/>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612600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644F9AE-ED18-4BC9-A2DC-73D5D0DB8C17}"/>
              </a:ext>
            </a:extLst>
          </p:cNvPr>
          <p:cNvSpPr>
            <a:spLocks noGrp="1"/>
          </p:cNvSpPr>
          <p:nvPr>
            <p:ph type="sldNum" sz="quarter" idx="12"/>
          </p:nvPr>
        </p:nvSpPr>
        <p:spPr/>
        <p:txBody>
          <a:bodyPr/>
          <a:lstStyle/>
          <a:p>
            <a:fld id="{7AF33C28-A71A-4459-B48B-0CF3BFDAB261}" type="slidenum">
              <a:rPr lang="en-US" altLang="zh-CN" smtClean="0"/>
              <a:pPr/>
              <a:t>81</a:t>
            </a:fld>
            <a:endParaRPr lang="en-US" altLang="zh-CN" dirty="0"/>
          </a:p>
        </p:txBody>
      </p:sp>
      <p:sp>
        <p:nvSpPr>
          <p:cNvPr id="10" name="文本框 9">
            <a:extLst>
              <a:ext uri="{FF2B5EF4-FFF2-40B4-BE49-F238E27FC236}">
                <a16:creationId xmlns:a16="http://schemas.microsoft.com/office/drawing/2014/main" id="{E8F2EA3A-A2A8-4A05-8F5D-83E7A304E695}"/>
              </a:ext>
            </a:extLst>
          </p:cNvPr>
          <p:cNvSpPr txBox="1"/>
          <p:nvPr>
            <p:custDataLst>
              <p:tags r:id="rId2"/>
            </p:custDataLst>
          </p:nvPr>
        </p:nvSpPr>
        <p:spPr>
          <a:xfrm>
            <a:off x="1219200" y="1412776"/>
            <a:ext cx="9753600" cy="892552"/>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21.</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云计算按服务模式来说可分为三个层次</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这三个层次分别是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IaaS</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SaaS</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和</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填空</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 </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矩形: 圆角 10">
            <a:extLst>
              <a:ext uri="{FF2B5EF4-FFF2-40B4-BE49-F238E27FC236}">
                <a16:creationId xmlns:a16="http://schemas.microsoft.com/office/drawing/2014/main" id="{9536A22A-59FF-4CAA-A175-0B49B6A3DCF7}"/>
              </a:ext>
            </a:extLst>
          </p:cNvPr>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作答</a:t>
            </a:r>
          </a:p>
        </p:txBody>
      </p:sp>
      <p:sp>
        <p:nvSpPr>
          <p:cNvPr id="12" name="矩形 11">
            <a:extLst>
              <a:ext uri="{FF2B5EF4-FFF2-40B4-BE49-F238E27FC236}">
                <a16:creationId xmlns:a16="http://schemas.microsoft.com/office/drawing/2014/main" id="{2DD185F9-D874-4AEE-8C21-DEADE27D7765}"/>
              </a:ext>
            </a:extLst>
          </p:cNvPr>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nchorCtr="1">
            <a:noAutofit/>
          </a:bodyPr>
          <a:lstStyle/>
          <a:p>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正常使用填空题需</a:t>
            </a:r>
            <a:r>
              <a:rPr lang="en-US" altLang="zh-CN"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3.0</a:t>
            </a:r>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以上版本雨课堂</a:t>
            </a:r>
          </a:p>
        </p:txBody>
      </p:sp>
      <p:grpSp>
        <p:nvGrpSpPr>
          <p:cNvPr id="9" name="组合 8">
            <a:extLst>
              <a:ext uri="{FF2B5EF4-FFF2-40B4-BE49-F238E27FC236}">
                <a16:creationId xmlns:a16="http://schemas.microsoft.com/office/drawing/2014/main" id="{ECE8124E-E5CA-4208-8302-430773D884A5}"/>
              </a:ext>
            </a:extLst>
          </p:cNvPr>
          <p:cNvGrpSpPr/>
          <p:nvPr>
            <p:custDataLst>
              <p:tags r:id="rId5"/>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F7778A3D-CE19-4B35-A4F3-308B4D2491A0}"/>
                </a:ext>
              </a:extLst>
            </p:cNvPr>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F037E767-68B0-4AF2-8EB4-6615F639C733}"/>
                </a:ext>
              </a:extLst>
            </p:cNvPr>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F5C7C656-B404-4A05-95DF-D785BE080AB7}"/>
                </a:ext>
              </a:extLst>
            </p:cNvPr>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填空题</a:t>
              </a:r>
            </a:p>
          </p:txBody>
        </p:sp>
        <p:sp>
          <p:nvSpPr>
            <p:cNvPr id="8" name="TipText">
              <a:extLst>
                <a:ext uri="{FF2B5EF4-FFF2-40B4-BE49-F238E27FC236}">
                  <a16:creationId xmlns:a16="http://schemas.microsoft.com/office/drawing/2014/main" id="{DDA958D8-5B59-44AF-80E0-8A888F395DE1}"/>
                </a:ext>
              </a:extLst>
            </p:cNvPr>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6F901105-1295-4157-A9A7-29505796D2CF}"/>
              </a:ext>
            </a:extLst>
          </p:cNvPr>
          <p:cNvPicPr>
            <a:picLocks/>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36973640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BE8DEAE-8D19-4FF8-9CF2-E84835CF95E7}"/>
              </a:ext>
            </a:extLst>
          </p:cNvPr>
          <p:cNvSpPr>
            <a:spLocks noGrp="1"/>
          </p:cNvSpPr>
          <p:nvPr>
            <p:ph type="sldNum" sz="quarter" idx="12"/>
          </p:nvPr>
        </p:nvSpPr>
        <p:spPr/>
        <p:txBody>
          <a:bodyPr/>
          <a:lstStyle/>
          <a:p>
            <a:fld id="{7AF33C28-A71A-4459-B48B-0CF3BFDAB261}" type="slidenum">
              <a:rPr lang="en-US" altLang="zh-CN" smtClean="0"/>
              <a:pPr/>
              <a:t>82</a:t>
            </a:fld>
            <a:endParaRPr lang="en-US" altLang="zh-CN" dirty="0"/>
          </a:p>
        </p:txBody>
      </p:sp>
      <p:sp>
        <p:nvSpPr>
          <p:cNvPr id="10" name="文本框 9">
            <a:extLst>
              <a:ext uri="{FF2B5EF4-FFF2-40B4-BE49-F238E27FC236}">
                <a16:creationId xmlns:a16="http://schemas.microsoft.com/office/drawing/2014/main" id="{F4B05B13-8A4C-4F81-8694-CBB5D54E4F18}"/>
              </a:ext>
            </a:extLst>
          </p:cNvPr>
          <p:cNvSpPr txBox="1"/>
          <p:nvPr>
            <p:custDataLst>
              <p:tags r:id="rId2"/>
            </p:custDataLst>
          </p:nvPr>
        </p:nvSpPr>
        <p:spPr>
          <a:xfrm>
            <a:off x="1206500" y="1412776"/>
            <a:ext cx="9644380" cy="892552"/>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22.</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规模巨大且复杂</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用现有的数据处理工具难以获取、整理、管理以及处理的数据</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这指的是</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填空</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p>
        </p:txBody>
      </p:sp>
      <p:sp>
        <p:nvSpPr>
          <p:cNvPr id="11" name="矩形: 圆角 10">
            <a:extLst>
              <a:ext uri="{FF2B5EF4-FFF2-40B4-BE49-F238E27FC236}">
                <a16:creationId xmlns:a16="http://schemas.microsoft.com/office/drawing/2014/main" id="{6C73447F-F4AE-428B-B4D6-4D3A4FF0EC58}"/>
              </a:ext>
            </a:extLst>
          </p:cNvPr>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作答</a:t>
            </a:r>
          </a:p>
        </p:txBody>
      </p:sp>
      <p:sp>
        <p:nvSpPr>
          <p:cNvPr id="12" name="矩形 11">
            <a:extLst>
              <a:ext uri="{FF2B5EF4-FFF2-40B4-BE49-F238E27FC236}">
                <a16:creationId xmlns:a16="http://schemas.microsoft.com/office/drawing/2014/main" id="{1A4C421F-B2FE-43EC-9706-A65B8FCCFD14}"/>
              </a:ext>
            </a:extLst>
          </p:cNvPr>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nchorCtr="1">
            <a:noAutofit/>
          </a:bodyPr>
          <a:lstStyle/>
          <a:p>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正常使用填空题需</a:t>
            </a:r>
            <a:r>
              <a:rPr lang="en-US" altLang="zh-CN"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3.0</a:t>
            </a:r>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以上版本雨课堂</a:t>
            </a:r>
          </a:p>
        </p:txBody>
      </p:sp>
      <p:grpSp>
        <p:nvGrpSpPr>
          <p:cNvPr id="9" name="组合 8">
            <a:extLst>
              <a:ext uri="{FF2B5EF4-FFF2-40B4-BE49-F238E27FC236}">
                <a16:creationId xmlns:a16="http://schemas.microsoft.com/office/drawing/2014/main" id="{CEF4F4F6-7926-4980-87D5-88D999DAE1CB}"/>
              </a:ext>
            </a:extLst>
          </p:cNvPr>
          <p:cNvGrpSpPr/>
          <p:nvPr>
            <p:custDataLst>
              <p:tags r:id="rId5"/>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FC1950E9-F7D7-43B4-BE08-86DA4113B140}"/>
                </a:ext>
              </a:extLst>
            </p:cNvPr>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052B150C-D0F3-4CBF-9B59-5AE7E45C0DF6}"/>
                </a:ext>
              </a:extLst>
            </p:cNvPr>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C4C30524-5C6C-4715-8736-C40144AC6068}"/>
                </a:ext>
              </a:extLst>
            </p:cNvPr>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填空题</a:t>
              </a:r>
            </a:p>
          </p:txBody>
        </p:sp>
        <p:sp>
          <p:nvSpPr>
            <p:cNvPr id="8" name="TipText">
              <a:extLst>
                <a:ext uri="{FF2B5EF4-FFF2-40B4-BE49-F238E27FC236}">
                  <a16:creationId xmlns:a16="http://schemas.microsoft.com/office/drawing/2014/main" id="{37BCDB75-F606-4008-98E6-AF5F97B2B279}"/>
                </a:ext>
              </a:extLst>
            </p:cNvPr>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87A5E893-EAEA-4FBA-904C-268D7DBD9F1D}"/>
              </a:ext>
            </a:extLst>
          </p:cNvPr>
          <p:cNvPicPr>
            <a:picLocks/>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2432929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A40036-1B31-4B8E-A077-D55481481410}"/>
              </a:ext>
            </a:extLst>
          </p:cNvPr>
          <p:cNvSpPr>
            <a:spLocks noGrp="1"/>
          </p:cNvSpPr>
          <p:nvPr>
            <p:ph type="sldNum" sz="quarter" idx="12"/>
          </p:nvPr>
        </p:nvSpPr>
        <p:spPr/>
        <p:txBody>
          <a:bodyPr/>
          <a:lstStyle/>
          <a:p>
            <a:fld id="{7AF33C28-A71A-4459-B48B-0CF3BFDAB261}" type="slidenum">
              <a:rPr lang="en-US" altLang="zh-CN" smtClean="0"/>
              <a:pPr/>
              <a:t>83</a:t>
            </a:fld>
            <a:endParaRPr lang="en-US" altLang="zh-CN" dirty="0"/>
          </a:p>
        </p:txBody>
      </p:sp>
      <p:sp>
        <p:nvSpPr>
          <p:cNvPr id="10" name="文本框 9">
            <a:extLst>
              <a:ext uri="{FF2B5EF4-FFF2-40B4-BE49-F238E27FC236}">
                <a16:creationId xmlns:a16="http://schemas.microsoft.com/office/drawing/2014/main" id="{7B9C4A47-E4DC-4275-B6DD-23A94A6078AC}"/>
              </a:ext>
            </a:extLst>
          </p:cNvPr>
          <p:cNvSpPr txBox="1"/>
          <p:nvPr>
            <p:custDataLst>
              <p:tags r:id="rId2"/>
            </p:custDataLst>
          </p:nvPr>
        </p:nvSpPr>
        <p:spPr>
          <a:xfrm>
            <a:off x="1206500" y="1484784"/>
            <a:ext cx="9599930" cy="892552"/>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23.</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填空</a:t>
            </a:r>
            <a:r>
              <a:rPr lang="en-US" altLang="zh-CN" sz="2600" dirty="0">
                <a:solidFill>
                  <a:srgbClr val="639EF4"/>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是一种接触式的自动识别技术</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它通过射频信号自动识别目标图像并获取相关数据。</a:t>
            </a:r>
          </a:p>
        </p:txBody>
      </p:sp>
      <p:sp>
        <p:nvSpPr>
          <p:cNvPr id="11" name="矩形: 圆角 10">
            <a:extLst>
              <a:ext uri="{FF2B5EF4-FFF2-40B4-BE49-F238E27FC236}">
                <a16:creationId xmlns:a16="http://schemas.microsoft.com/office/drawing/2014/main" id="{9168B600-8594-4AA7-955D-460B747103F6}"/>
              </a:ext>
            </a:extLst>
          </p:cNvPr>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作答</a:t>
            </a:r>
          </a:p>
        </p:txBody>
      </p:sp>
      <p:sp>
        <p:nvSpPr>
          <p:cNvPr id="12" name="矩形 11">
            <a:extLst>
              <a:ext uri="{FF2B5EF4-FFF2-40B4-BE49-F238E27FC236}">
                <a16:creationId xmlns:a16="http://schemas.microsoft.com/office/drawing/2014/main" id="{1AA62E21-FAE3-4BDB-9440-CBD1B9F0BB16}"/>
              </a:ext>
            </a:extLst>
          </p:cNvPr>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nchorCtr="1">
            <a:noAutofit/>
          </a:bodyPr>
          <a:lstStyle/>
          <a:p>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正常使用填空题需</a:t>
            </a:r>
            <a:r>
              <a:rPr lang="en-US" altLang="zh-CN"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3.0</a:t>
            </a:r>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以上版本雨课堂</a:t>
            </a:r>
          </a:p>
        </p:txBody>
      </p:sp>
      <p:grpSp>
        <p:nvGrpSpPr>
          <p:cNvPr id="9" name="组合 8">
            <a:extLst>
              <a:ext uri="{FF2B5EF4-FFF2-40B4-BE49-F238E27FC236}">
                <a16:creationId xmlns:a16="http://schemas.microsoft.com/office/drawing/2014/main" id="{382EAC3F-8994-43AF-A9B9-6FEC7422D106}"/>
              </a:ext>
            </a:extLst>
          </p:cNvPr>
          <p:cNvGrpSpPr/>
          <p:nvPr>
            <p:custDataLst>
              <p:tags r:id="rId5"/>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3CE1CDDD-7CB8-4953-84F3-28DE84E7023D}"/>
                </a:ext>
              </a:extLst>
            </p:cNvPr>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251E813C-1D7F-4EC4-B327-92B2657782A7}"/>
                </a:ext>
              </a:extLst>
            </p:cNvPr>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B50E047E-7C92-4375-86DF-F9CA8B1D2A9C}"/>
                </a:ext>
              </a:extLst>
            </p:cNvPr>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填空题</a:t>
              </a:r>
            </a:p>
          </p:txBody>
        </p:sp>
        <p:sp>
          <p:nvSpPr>
            <p:cNvPr id="8" name="TipText">
              <a:extLst>
                <a:ext uri="{FF2B5EF4-FFF2-40B4-BE49-F238E27FC236}">
                  <a16:creationId xmlns:a16="http://schemas.microsoft.com/office/drawing/2014/main" id="{649FD408-435A-4661-8254-F063B5281390}"/>
                </a:ext>
              </a:extLst>
            </p:cNvPr>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7442DCAB-BA0A-4CB1-8AA4-1F9E4EC71552}"/>
              </a:ext>
            </a:extLst>
          </p:cNvPr>
          <p:cNvPicPr>
            <a:picLocks/>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33507288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F23AC84-A61A-4F9D-91A7-0D05FC970B55}"/>
              </a:ext>
            </a:extLst>
          </p:cNvPr>
          <p:cNvSpPr>
            <a:spLocks noGrp="1"/>
          </p:cNvSpPr>
          <p:nvPr>
            <p:ph type="sldNum" sz="quarter" idx="12"/>
          </p:nvPr>
        </p:nvSpPr>
        <p:spPr/>
        <p:txBody>
          <a:bodyPr/>
          <a:lstStyle/>
          <a:p>
            <a:fld id="{7AF33C28-A71A-4459-B48B-0CF3BFDAB261}" type="slidenum">
              <a:rPr lang="en-US" altLang="zh-CN" smtClean="0"/>
              <a:pPr/>
              <a:t>84</a:t>
            </a:fld>
            <a:endParaRPr lang="en-US" altLang="zh-CN" dirty="0"/>
          </a:p>
        </p:txBody>
      </p:sp>
      <p:sp>
        <p:nvSpPr>
          <p:cNvPr id="10" name="文本框 9">
            <a:extLst>
              <a:ext uri="{FF2B5EF4-FFF2-40B4-BE49-F238E27FC236}">
                <a16:creationId xmlns:a16="http://schemas.microsoft.com/office/drawing/2014/main" id="{94EA1D2F-D6E9-4269-8703-4F5C26529A92}"/>
              </a:ext>
            </a:extLst>
          </p:cNvPr>
          <p:cNvSpPr txBox="1"/>
          <p:nvPr>
            <p:custDataLst>
              <p:tags r:id="rId2"/>
            </p:custDataLst>
          </p:nvPr>
        </p:nvSpPr>
        <p:spPr>
          <a:xfrm>
            <a:off x="1219200" y="1626419"/>
            <a:ext cx="9753600"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24.TCP/IP</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体系结构中传输层有哪些主要协议</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简述其含义和作用。</a:t>
            </a:r>
          </a:p>
        </p:txBody>
      </p:sp>
      <p:sp>
        <p:nvSpPr>
          <p:cNvPr id="11" name="矩形: 圆角 10">
            <a:extLst>
              <a:ext uri="{FF2B5EF4-FFF2-40B4-BE49-F238E27FC236}">
                <a16:creationId xmlns:a16="http://schemas.microsoft.com/office/drawing/2014/main" id="{B3EEA43F-3852-477D-9D12-9CDB70A344A7}"/>
              </a:ext>
            </a:extLst>
          </p:cNvPr>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作答</a:t>
            </a:r>
          </a:p>
        </p:txBody>
      </p:sp>
      <p:sp>
        <p:nvSpPr>
          <p:cNvPr id="12" name="矩形 11">
            <a:extLst>
              <a:ext uri="{FF2B5EF4-FFF2-40B4-BE49-F238E27FC236}">
                <a16:creationId xmlns:a16="http://schemas.microsoft.com/office/drawing/2014/main" id="{CBE9B7B9-6159-4AB0-8A99-7262769E3464}"/>
              </a:ext>
            </a:extLst>
          </p:cNvPr>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nchorCtr="1">
            <a:noAutofit/>
          </a:bodyPr>
          <a:lstStyle/>
          <a:p>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正常使用主观题需</a:t>
            </a:r>
            <a:r>
              <a:rPr lang="en-US" altLang="zh-CN"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2.0</a:t>
            </a:r>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以上版本雨课堂</a:t>
            </a:r>
          </a:p>
        </p:txBody>
      </p:sp>
      <p:grpSp>
        <p:nvGrpSpPr>
          <p:cNvPr id="9" name="组合 8">
            <a:extLst>
              <a:ext uri="{FF2B5EF4-FFF2-40B4-BE49-F238E27FC236}">
                <a16:creationId xmlns:a16="http://schemas.microsoft.com/office/drawing/2014/main" id="{1E993940-BCC6-468A-8DE7-16CA9AD21BE0}"/>
              </a:ext>
            </a:extLst>
          </p:cNvPr>
          <p:cNvGrpSpPr/>
          <p:nvPr>
            <p:custDataLst>
              <p:tags r:id="rId5"/>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5392AE9F-0429-48DA-A1A5-CD236E3C1C2C}"/>
                </a:ext>
              </a:extLst>
            </p:cNvPr>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02C7BAEF-5440-40D5-83FD-7478B817C6C5}"/>
                </a:ext>
              </a:extLst>
            </p:cNvPr>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EB442924-B658-4400-AEAC-F000CBAE94EB}"/>
                </a:ext>
              </a:extLst>
            </p:cNvPr>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主观题</a:t>
              </a:r>
            </a:p>
          </p:txBody>
        </p:sp>
        <p:sp>
          <p:nvSpPr>
            <p:cNvPr id="8" name="TipText">
              <a:extLst>
                <a:ext uri="{FF2B5EF4-FFF2-40B4-BE49-F238E27FC236}">
                  <a16:creationId xmlns:a16="http://schemas.microsoft.com/office/drawing/2014/main" id="{2A0EA5BD-D523-4EE9-9942-8E2520ED7BE3}"/>
                </a:ext>
              </a:extLst>
            </p:cNvPr>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10</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6148FD1F-31CC-42D4-987E-6D424E3F874D}"/>
              </a:ext>
            </a:extLst>
          </p:cNvPr>
          <p:cNvPicPr>
            <a:picLocks/>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26480433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CC3572E-0633-4E31-B6B5-784CCF9D028E}"/>
              </a:ext>
            </a:extLst>
          </p:cNvPr>
          <p:cNvSpPr>
            <a:spLocks noGrp="1"/>
          </p:cNvSpPr>
          <p:nvPr>
            <p:ph type="sldNum" sz="quarter" idx="12"/>
          </p:nvPr>
        </p:nvSpPr>
        <p:spPr/>
        <p:txBody>
          <a:bodyPr/>
          <a:lstStyle/>
          <a:p>
            <a:fld id="{7AF33C28-A71A-4459-B48B-0CF3BFDAB261}" type="slidenum">
              <a:rPr lang="en-US" altLang="zh-CN" smtClean="0"/>
              <a:pPr/>
              <a:t>85</a:t>
            </a:fld>
            <a:endParaRPr lang="en-US" altLang="zh-CN" dirty="0"/>
          </a:p>
        </p:txBody>
      </p:sp>
      <p:sp>
        <p:nvSpPr>
          <p:cNvPr id="10" name="文本框 9">
            <a:extLst>
              <a:ext uri="{FF2B5EF4-FFF2-40B4-BE49-F238E27FC236}">
                <a16:creationId xmlns:a16="http://schemas.microsoft.com/office/drawing/2014/main" id="{E631AB81-2FF9-4A4C-9D93-4758D2F220C7}"/>
              </a:ext>
            </a:extLst>
          </p:cNvPr>
          <p:cNvSpPr txBox="1"/>
          <p:nvPr>
            <p:custDataLst>
              <p:tags r:id="rId2"/>
            </p:custDataLst>
          </p:nvPr>
        </p:nvSpPr>
        <p:spPr>
          <a:xfrm>
            <a:off x="1220126" y="1628800"/>
            <a:ext cx="88315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25.</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简述与传统的网络应用模式相比</a:t>
            </a:r>
            <a:r>
              <a:rPr lang="en-US" altLang="zh-CN"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a:t>
            </a:r>
            <a:r>
              <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云计算具有什么特点。</a:t>
            </a:r>
          </a:p>
        </p:txBody>
      </p:sp>
      <p:sp>
        <p:nvSpPr>
          <p:cNvPr id="11" name="矩形: 圆角 10">
            <a:extLst>
              <a:ext uri="{FF2B5EF4-FFF2-40B4-BE49-F238E27FC236}">
                <a16:creationId xmlns:a16="http://schemas.microsoft.com/office/drawing/2014/main" id="{C7E07786-6186-4CD8-8EC9-D7FA11BC0BD6}"/>
              </a:ext>
            </a:extLst>
          </p:cNvPr>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作答</a:t>
            </a:r>
          </a:p>
        </p:txBody>
      </p:sp>
      <p:sp>
        <p:nvSpPr>
          <p:cNvPr id="12" name="矩形 11">
            <a:extLst>
              <a:ext uri="{FF2B5EF4-FFF2-40B4-BE49-F238E27FC236}">
                <a16:creationId xmlns:a16="http://schemas.microsoft.com/office/drawing/2014/main" id="{06B719A4-F578-4DFA-A55D-46ADA1254566}"/>
              </a:ext>
            </a:extLst>
          </p:cNvPr>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nchorCtr="1">
            <a:noAutofit/>
          </a:bodyPr>
          <a:lstStyle/>
          <a:p>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正常使用主观题需</a:t>
            </a:r>
            <a:r>
              <a:rPr lang="en-US" altLang="zh-CN"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2.0</a:t>
            </a:r>
            <a:r>
              <a:rPr lang="zh-CN" altLang="en-US" sz="16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以上版本雨课堂</a:t>
            </a:r>
          </a:p>
        </p:txBody>
      </p:sp>
      <p:grpSp>
        <p:nvGrpSpPr>
          <p:cNvPr id="9" name="组合 8">
            <a:extLst>
              <a:ext uri="{FF2B5EF4-FFF2-40B4-BE49-F238E27FC236}">
                <a16:creationId xmlns:a16="http://schemas.microsoft.com/office/drawing/2014/main" id="{60D241C4-1FE0-4D61-B209-9E14C29F2806}"/>
              </a:ext>
            </a:extLst>
          </p:cNvPr>
          <p:cNvGrpSpPr/>
          <p:nvPr>
            <p:custDataLst>
              <p:tags r:id="rId5"/>
            </p:custDataLst>
          </p:nvPr>
        </p:nvGrpSpPr>
        <p:grpSpPr>
          <a:xfrm>
            <a:off x="0" y="0"/>
            <a:ext cx="12192000" cy="635000"/>
            <a:chOff x="0" y="0"/>
            <a:chExt cx="12192000" cy="635000"/>
          </a:xfrm>
        </p:grpSpPr>
        <p:sp>
          <p:nvSpPr>
            <p:cNvPr id="5" name="TitleBackground">
              <a:extLst>
                <a:ext uri="{FF2B5EF4-FFF2-40B4-BE49-F238E27FC236}">
                  <a16:creationId xmlns:a16="http://schemas.microsoft.com/office/drawing/2014/main" id="{0C4D0B98-4CBE-46A8-BCE2-910B4FCBCFD7}"/>
                </a:ext>
              </a:extLst>
            </p:cNvPr>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ColorBlock">
              <a:extLst>
                <a:ext uri="{FF2B5EF4-FFF2-40B4-BE49-F238E27FC236}">
                  <a16:creationId xmlns:a16="http://schemas.microsoft.com/office/drawing/2014/main" id="{E7C21E59-FDFB-47D5-AC38-8BDEC89C7CB1}"/>
                </a:ext>
              </a:extLst>
            </p:cNvPr>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ypeText">
              <a:extLst>
                <a:ext uri="{FF2B5EF4-FFF2-40B4-BE49-F238E27FC236}">
                  <a16:creationId xmlns:a16="http://schemas.microsoft.com/office/drawing/2014/main" id="{69E2B482-A17C-4C3A-8E22-A5D9F92C9360}"/>
                </a:ext>
              </a:extLst>
            </p:cNvPr>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主观题</a:t>
              </a:r>
            </a:p>
          </p:txBody>
        </p:sp>
        <p:sp>
          <p:nvSpPr>
            <p:cNvPr id="8" name="TipText">
              <a:extLst>
                <a:ext uri="{FF2B5EF4-FFF2-40B4-BE49-F238E27FC236}">
                  <a16:creationId xmlns:a16="http://schemas.microsoft.com/office/drawing/2014/main" id="{DFB39A5E-6817-4668-A78F-48BEAADF5201}"/>
                </a:ext>
              </a:extLst>
            </p:cNvPr>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10</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4" name="图片 3">
            <a:extLst>
              <a:ext uri="{FF2B5EF4-FFF2-40B4-BE49-F238E27FC236}">
                <a16:creationId xmlns:a16="http://schemas.microsoft.com/office/drawing/2014/main" id="{1E69C1E2-67C4-4165-B5AC-B16A1989455D}"/>
              </a:ext>
            </a:extLst>
          </p:cNvPr>
          <p:cNvPicPr>
            <a:picLocks/>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2606555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8.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3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5.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36.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3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3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4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4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45.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4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7.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4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2.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53.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5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6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6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4.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6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9.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70.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7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7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7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7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7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8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1.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8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6.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87.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8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8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9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9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98.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9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3.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04.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0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0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0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0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0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1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1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0.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2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2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2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2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2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3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3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3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7.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3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3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4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7.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4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4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5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4.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5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5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5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5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5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4.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6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6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6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6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6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7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7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7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7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7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7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7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7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8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81.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8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3.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8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8.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8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9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9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9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9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94.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9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9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0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0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0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0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0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07.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0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1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4.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1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1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1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2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2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2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7.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2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2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3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3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3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3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3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3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0.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4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4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4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4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4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4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4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8.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4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3.xml><?xml version="1.0" encoding="utf-8"?>
<p:tagLst xmlns:a="http://schemas.openxmlformats.org/drawingml/2006/main" xmlns:r="http://schemas.openxmlformats.org/officeDocument/2006/relationships" xmlns:p="http://schemas.openxmlformats.org/presentationml/2006/main">
  <p:tag name="RAINPROBLEM" val="MultipleChoiceMA"/>
  <p:tag name="PROBLEMSCORE" val="1.0"/>
  <p:tag name="PROBLEMSCORE_HALF" val="0.0"/>
</p:tagLst>
</file>

<file path=ppt/tags/tag254.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5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5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Wrong"/>
</p:tagLst>
</file>

<file path=ppt/tags/tag25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5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5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6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6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6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6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6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65.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MA"/>
</p:tagLst>
</file>

<file path=ppt/tags/tag26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7.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MA"/>
</p:tagLst>
</file>

<file path=ppt/tags/tag26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2.xml><?xml version="1.0" encoding="utf-8"?>
<p:tagLst xmlns:a="http://schemas.openxmlformats.org/drawingml/2006/main" xmlns:r="http://schemas.openxmlformats.org/officeDocument/2006/relationships" xmlns:p="http://schemas.openxmlformats.org/presentationml/2006/main">
  <p:tag name="RAINPROBLEM" val="MultipleChoiceMA"/>
  <p:tag name="PROBLEMSCORE" val="1.0"/>
  <p:tag name="PROBLEMSCORE_HALF" val="0.0"/>
</p:tagLst>
</file>

<file path=ppt/tags/tag273.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7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7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7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7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7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7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Wrong"/>
</p:tagLst>
</file>

<file path=ppt/tags/tag28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8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Wrong"/>
</p:tagLst>
</file>

<file path=ppt/tags/tag28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8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84.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MA"/>
</p:tagLst>
</file>

<file path=ppt/tags/tag2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MA"/>
</p:tagLst>
</file>

<file path=ppt/tags/tag28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9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91.xml><?xml version="1.0" encoding="utf-8"?>
<p:tagLst xmlns:a="http://schemas.openxmlformats.org/drawingml/2006/main" xmlns:r="http://schemas.openxmlformats.org/officeDocument/2006/relationships" xmlns:p="http://schemas.openxmlformats.org/presentationml/2006/main">
  <p:tag name="RAINPROBLEM" val="MultipleChoiceMA"/>
  <p:tag name="PROBLEMSCORE" val="1.0"/>
  <p:tag name="PROBLEMSCORE_HALF" val="0.0"/>
</p:tagLst>
</file>

<file path=ppt/tags/tag29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9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9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Wrong"/>
</p:tagLst>
</file>

<file path=ppt/tags/tag29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9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9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9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29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30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Wrong"/>
</p:tagLst>
</file>

<file path=ppt/tags/tag30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30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MA"/>
  <p:tag name="RAINBULLET" val="Correct"/>
</p:tagLst>
</file>

<file path=ppt/tags/tag30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MA"/>
</p:tagLst>
</file>

<file path=ppt/tags/tag30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MA"/>
</p:tagLst>
</file>

<file path=ppt/tags/tag30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0.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主机&quot;],&quot;CaseSensitive&quot;:false,&quot;FuzzyMatch&quot;:false}]"/>
</p:tagLst>
</file>

<file path=ppt/tags/tag31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1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313.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31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31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0.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PaaS&quot;],&quot;CaseSensitive&quot;:false,&quot;FuzzyMatch&quot;:false}]"/>
</p:tagLst>
</file>

<file path=ppt/tags/tag32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2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323.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32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32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0.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大数据&quot;],&quot;CaseSensitive&quot;:false,&quot;FuzzyMatch&quot;:false}]"/>
</p:tagLst>
</file>

<file path=ppt/tags/tag33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3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333.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33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33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40.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RFID&quot;],&quot;CaseSensitive&quot;:false,&quot;FuzzyMatch&quot;:false}]"/>
</p:tagLst>
</file>

<file path=ppt/tags/tag34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4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343.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34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4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34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4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4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4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50.xml><?xml version="1.0" encoding="utf-8"?>
<p:tagLst xmlns:a="http://schemas.openxmlformats.org/drawingml/2006/main" xmlns:r="http://schemas.openxmlformats.org/officeDocument/2006/relationships" xmlns:p="http://schemas.openxmlformats.org/presentationml/2006/main">
  <p:tag name="RAINPROBLEM" val="ShortAnswer"/>
  <p:tag name="PROBLEMSCORE" val="10.0"/>
  <p:tag name="PROBLEMVOICEALLOWED" val="False"/>
</p:tagLst>
</file>

<file path=ppt/tags/tag35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5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ShortAnswer"/>
</p:tagLst>
</file>

<file path=ppt/tags/tag353.xml><?xml version="1.0" encoding="utf-8"?>
<p:tagLst xmlns:a="http://schemas.openxmlformats.org/drawingml/2006/main" xmlns:r="http://schemas.openxmlformats.org/officeDocument/2006/relationships" xmlns:p="http://schemas.openxmlformats.org/presentationml/2006/main">
  <p:tag name="PRODUCTVERSIONTIP" val="PRODUCTVERSIONTIP"/>
</p:tagLst>
</file>

<file path=ppt/tags/tag35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5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ShortAnswer"/>
</p:tagLst>
</file>

<file path=ppt/tags/tag35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5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5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5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60.xml><?xml version="1.0" encoding="utf-8"?>
<p:tagLst xmlns:a="http://schemas.openxmlformats.org/drawingml/2006/main" xmlns:r="http://schemas.openxmlformats.org/officeDocument/2006/relationships" xmlns:p="http://schemas.openxmlformats.org/presentationml/2006/main">
  <p:tag name="RAINPROBLEM" val="ShortAnswer"/>
  <p:tag name="PROBLEMSCORE" val="10.0"/>
  <p:tag name="PROBLEMVOICEALLOWED" val="False"/>
</p:tagLst>
</file>

<file path=ppt/tags/tag36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6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ShortAnswer"/>
</p:tagLst>
</file>

<file path=ppt/tags/tag363.xml><?xml version="1.0" encoding="utf-8"?>
<p:tagLst xmlns:a="http://schemas.openxmlformats.org/drawingml/2006/main" xmlns:r="http://schemas.openxmlformats.org/officeDocument/2006/relationships" xmlns:p="http://schemas.openxmlformats.org/presentationml/2006/main">
  <p:tag name="PRODUCTVERSIONTIP" val="PRODUCTVERSIONTIP"/>
</p:tagLst>
</file>

<file path=ppt/tags/tag36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6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ShortAnswer"/>
</p:tagLst>
</file>

<file path=ppt/tags/tag36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6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6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6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heme/theme1.xml><?xml version="1.0" encoding="utf-8"?>
<a:theme xmlns:a="http://schemas.openxmlformats.org/drawingml/2006/main" name="主题1">
  <a:themeElements>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A3E86"/>
        </a:dk1>
        <a:lt1>
          <a:srgbClr val="C1CFDD"/>
        </a:lt1>
        <a:dk2>
          <a:srgbClr val="000000"/>
        </a:dk2>
        <a:lt2>
          <a:srgbClr val="B2B2B2"/>
        </a:lt2>
        <a:accent1>
          <a:srgbClr val="4AAAC0"/>
        </a:accent1>
        <a:accent2>
          <a:srgbClr val="6600FF"/>
        </a:accent2>
        <a:accent3>
          <a:srgbClr val="DDE4EB"/>
        </a:accent3>
        <a:accent4>
          <a:srgbClr val="143472"/>
        </a:accent4>
        <a:accent5>
          <a:srgbClr val="B1D2DC"/>
        </a:accent5>
        <a:accent6>
          <a:srgbClr val="5C00E7"/>
        </a:accent6>
        <a:hlink>
          <a:srgbClr val="006699"/>
        </a:hlink>
        <a:folHlink>
          <a:srgbClr val="3366CC"/>
        </a:folHlink>
      </a:clrScheme>
      <a:clrMap bg1="lt1" tx1="dk1" bg2="lt2" tx2="dk2" accent1="accent1" accent2="accent2" accent3="accent3" accent4="accent4" accent5="accent5" accent6="accent6" hlink="hlink" folHlink="folHlink"/>
    </a:extraClrScheme>
    <a:extraClrScheme>
      <a:clrScheme name="sample 2">
        <a:dk1>
          <a:srgbClr val="2B166E"/>
        </a:dk1>
        <a:lt1>
          <a:srgbClr val="AADBFC"/>
        </a:lt1>
        <a:dk2>
          <a:srgbClr val="003366"/>
        </a:dk2>
        <a:lt2>
          <a:srgbClr val="B2B2B2"/>
        </a:lt2>
        <a:accent1>
          <a:srgbClr val="19B17B"/>
        </a:accent1>
        <a:accent2>
          <a:srgbClr val="E57B1B"/>
        </a:accent2>
        <a:accent3>
          <a:srgbClr val="D2EAFD"/>
        </a:accent3>
        <a:accent4>
          <a:srgbClr val="23115D"/>
        </a:accent4>
        <a:accent5>
          <a:srgbClr val="ABD5BF"/>
        </a:accent5>
        <a:accent6>
          <a:srgbClr val="CF6F17"/>
        </a:accent6>
        <a:hlink>
          <a:srgbClr val="0066CC"/>
        </a:hlink>
        <a:folHlink>
          <a:srgbClr val="8C71B9"/>
        </a:folHlink>
      </a:clrScheme>
      <a:clrMap bg1="lt1" tx1="dk1" bg2="lt2" tx2="dk2" accent1="accent1" accent2="accent2" accent3="accent3" accent4="accent4" accent5="accent5" accent6="accent6" hlink="hlink" folHlink="folHlink"/>
    </a:extraClrScheme>
    <a:extraClrScheme>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1" id="{7DA20C69-4527-4428-9A67-25215A2A0A7D}" vid="{491A2F49-EB4E-497E-AFCC-6A7775D76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11779</TotalTime>
  <Words>5426</Words>
  <Application>Microsoft Office PowerPoint</Application>
  <PresentationFormat>宽屏</PresentationFormat>
  <Paragraphs>838</Paragraphs>
  <Slides>85</Slides>
  <Notes>1</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85</vt:i4>
      </vt:variant>
    </vt:vector>
  </HeadingPairs>
  <TitlesOfParts>
    <vt:vector size="101" baseType="lpstr">
      <vt:lpstr>Adobe Garamond Pro</vt:lpstr>
      <vt:lpstr>黑体</vt:lpstr>
      <vt:lpstr>华文宋体</vt:lpstr>
      <vt:lpstr>楷体</vt:lpstr>
      <vt:lpstr>楷体_GB2312</vt:lpstr>
      <vt:lpstr>Microsoft Yahei</vt:lpstr>
      <vt:lpstr>Arial</vt:lpstr>
      <vt:lpstr>Arial Narrow</vt:lpstr>
      <vt:lpstr>Calibri</vt:lpstr>
      <vt:lpstr>Segoe UI Black</vt:lpstr>
      <vt:lpstr>Times New Roman</vt:lpstr>
      <vt:lpstr>Verdana</vt:lpstr>
      <vt:lpstr>Wingdings</vt:lpstr>
      <vt:lpstr>主题1</vt:lpstr>
      <vt:lpstr>Visio</vt:lpstr>
      <vt:lpstr>Visio.Drawing.11</vt:lpstr>
      <vt:lpstr>第7章  互联网技术及应用</vt:lpstr>
      <vt:lpstr>配套教材</vt:lpstr>
      <vt:lpstr>课程资源(正在完善中)</vt:lpstr>
      <vt:lpstr>Contents</vt:lpstr>
      <vt:lpstr>7.1  网络基础</vt:lpstr>
      <vt:lpstr>计算机网络的发展</vt:lpstr>
      <vt:lpstr>7.1  网络基础</vt:lpstr>
      <vt:lpstr>网络的性能指标</vt:lpstr>
      <vt:lpstr>网络的分类——按网络覆盖范围分类</vt:lpstr>
      <vt:lpstr>网络的分类——按网络传输介质分类</vt:lpstr>
      <vt:lpstr>网络的分类——按网络传输介质分类</vt:lpstr>
      <vt:lpstr>网络的分类——按网络拓扑结构分类</vt:lpstr>
      <vt:lpstr>网络的分类——按服务模式分类</vt:lpstr>
      <vt:lpstr>7.2  Internet基础</vt:lpstr>
      <vt:lpstr>TCP/IP</vt:lpstr>
      <vt:lpstr>TCP/IP层次结构</vt:lpstr>
      <vt:lpstr>MAC地址</vt:lpstr>
      <vt:lpstr>IP地址</vt:lpstr>
      <vt:lpstr>IP地址</vt:lpstr>
      <vt:lpstr>路由选择</vt:lpstr>
      <vt:lpstr>TCP传输控制协议_传输层主要协议</vt:lpstr>
      <vt:lpstr>常用应用层协议</vt:lpstr>
      <vt:lpstr>其他应用</vt:lpstr>
      <vt:lpstr>常用应用层协议</vt:lpstr>
      <vt:lpstr>DNS服务</vt:lpstr>
      <vt:lpstr>7.3  互联网新技术</vt:lpstr>
      <vt:lpstr>物联网概念</vt:lpstr>
      <vt:lpstr>物联网体系架构</vt:lpstr>
      <vt:lpstr>物联网关键技术</vt:lpstr>
      <vt:lpstr>物联网关键技术</vt:lpstr>
      <vt:lpstr>物联网的应用</vt:lpstr>
      <vt:lpstr>云计算</vt:lpstr>
      <vt:lpstr>云服务_满足互联网用户新需求</vt:lpstr>
      <vt:lpstr>云计算的特点</vt:lpstr>
      <vt:lpstr>云计算的服务模式</vt:lpstr>
      <vt:lpstr>云计算的服务类型和服务层次</vt:lpstr>
      <vt:lpstr>云计算的应用</vt:lpstr>
      <vt:lpstr>大数据</vt:lpstr>
      <vt:lpstr>大数据的特征</vt:lpstr>
      <vt:lpstr>大数据的数据结构</vt:lpstr>
      <vt:lpstr>大数据的来源</vt:lpstr>
      <vt:lpstr>大数据的存储和管理</vt:lpstr>
      <vt:lpstr>大数据处理模式</vt:lpstr>
      <vt:lpstr>大数据处理的基本流程</vt:lpstr>
      <vt:lpstr>大数据应用实例</vt:lpstr>
      <vt:lpstr>人工智能</vt:lpstr>
      <vt:lpstr>人工智能实力分类</vt:lpstr>
      <vt:lpstr>人工智能的发展历程</vt:lpstr>
      <vt:lpstr>人工智能的研究与应用领域</vt:lpstr>
      <vt:lpstr>(1) 机器学习</vt:lpstr>
      <vt:lpstr>(2) 自然语言处理</vt:lpstr>
      <vt:lpstr>(3) 专家系统</vt:lpstr>
      <vt:lpstr>(4) 计算机视觉</vt:lpstr>
      <vt:lpstr>(5) 生物特征识别</vt:lpstr>
      <vt:lpstr>(6) 人机交互</vt:lpstr>
      <vt:lpstr>(7) 虚拟现实/增强现实</vt:lpstr>
      <vt:lpstr>(9) 知识图谱</vt:lpstr>
      <vt:lpstr>(9) 机器人</vt:lpstr>
      <vt:lpstr>PowerPoint 演示文稿</vt:lpstr>
      <vt:lpstr>章节测试题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刘小丽</dc:creator>
  <cp:lastModifiedBy>张 娜</cp:lastModifiedBy>
  <cp:revision>335</cp:revision>
  <dcterms:created xsi:type="dcterms:W3CDTF">2020-06-19T01:32:27Z</dcterms:created>
  <dcterms:modified xsi:type="dcterms:W3CDTF">2021-10-27T10:18:30Z</dcterms:modified>
</cp:coreProperties>
</file>