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4" r:id="rId1"/>
  </p:sldMasterIdLst>
  <p:notesMasterIdLst>
    <p:notesMasterId r:id="rId139"/>
  </p:notesMasterIdLst>
  <p:handoutMasterIdLst>
    <p:handoutMasterId r:id="rId140"/>
  </p:handoutMasterIdLst>
  <p:sldIdLst>
    <p:sldId id="378" r:id="rId2"/>
    <p:sldId id="651" r:id="rId3"/>
    <p:sldId id="1760" r:id="rId4"/>
    <p:sldId id="785" r:id="rId5"/>
    <p:sldId id="786" r:id="rId6"/>
    <p:sldId id="787" r:id="rId7"/>
    <p:sldId id="1762" r:id="rId8"/>
    <p:sldId id="1763" r:id="rId9"/>
    <p:sldId id="1759" r:id="rId10"/>
    <p:sldId id="608" r:id="rId11"/>
    <p:sldId id="609" r:id="rId12"/>
    <p:sldId id="1768" r:id="rId13"/>
    <p:sldId id="612" r:id="rId14"/>
    <p:sldId id="617" r:id="rId15"/>
    <p:sldId id="619" r:id="rId16"/>
    <p:sldId id="866" r:id="rId17"/>
    <p:sldId id="402" r:id="rId18"/>
    <p:sldId id="397" r:id="rId19"/>
    <p:sldId id="409" r:id="rId20"/>
    <p:sldId id="429" r:id="rId21"/>
    <p:sldId id="868" r:id="rId22"/>
    <p:sldId id="1854" r:id="rId23"/>
    <p:sldId id="1826" r:id="rId24"/>
    <p:sldId id="516" r:id="rId25"/>
    <p:sldId id="518" r:id="rId26"/>
    <p:sldId id="519" r:id="rId27"/>
    <p:sldId id="572" r:id="rId28"/>
    <p:sldId id="521" r:id="rId29"/>
    <p:sldId id="573" r:id="rId30"/>
    <p:sldId id="575" r:id="rId31"/>
    <p:sldId id="1827" r:id="rId32"/>
    <p:sldId id="586" r:id="rId33"/>
    <p:sldId id="380" r:id="rId34"/>
    <p:sldId id="410" r:id="rId35"/>
    <p:sldId id="384" r:id="rId36"/>
    <p:sldId id="1828" r:id="rId37"/>
    <p:sldId id="392" r:id="rId38"/>
    <p:sldId id="393" r:id="rId39"/>
    <p:sldId id="394" r:id="rId40"/>
    <p:sldId id="385" r:id="rId41"/>
    <p:sldId id="414" r:id="rId42"/>
    <p:sldId id="386" r:id="rId43"/>
    <p:sldId id="415" r:id="rId44"/>
    <p:sldId id="387" r:id="rId45"/>
    <p:sldId id="416" r:id="rId46"/>
    <p:sldId id="388" r:id="rId47"/>
    <p:sldId id="1829" r:id="rId48"/>
    <p:sldId id="418" r:id="rId49"/>
    <p:sldId id="389" r:id="rId50"/>
    <p:sldId id="1830" r:id="rId51"/>
    <p:sldId id="390" r:id="rId52"/>
    <p:sldId id="391" r:id="rId53"/>
    <p:sldId id="570" r:id="rId54"/>
    <p:sldId id="1059" r:id="rId55"/>
    <p:sldId id="1060" r:id="rId56"/>
    <p:sldId id="1831" r:id="rId57"/>
    <p:sldId id="576" r:id="rId58"/>
    <p:sldId id="571" r:id="rId59"/>
    <p:sldId id="595" r:id="rId60"/>
    <p:sldId id="594" r:id="rId61"/>
    <p:sldId id="593" r:id="rId62"/>
    <p:sldId id="596" r:id="rId63"/>
    <p:sldId id="597" r:id="rId64"/>
    <p:sldId id="587" r:id="rId65"/>
    <p:sldId id="598" r:id="rId66"/>
    <p:sldId id="599" r:id="rId67"/>
    <p:sldId id="588" r:id="rId68"/>
    <p:sldId id="1832" r:id="rId69"/>
    <p:sldId id="589" r:id="rId70"/>
    <p:sldId id="1855" r:id="rId71"/>
    <p:sldId id="335" r:id="rId72"/>
    <p:sldId id="339" r:id="rId73"/>
    <p:sldId id="423" r:id="rId74"/>
    <p:sldId id="340" r:id="rId75"/>
    <p:sldId id="341" r:id="rId76"/>
    <p:sldId id="343" r:id="rId77"/>
    <p:sldId id="345" r:id="rId78"/>
    <p:sldId id="346" r:id="rId79"/>
    <p:sldId id="347" r:id="rId80"/>
    <p:sldId id="350" r:id="rId81"/>
    <p:sldId id="383" r:id="rId82"/>
    <p:sldId id="413" r:id="rId83"/>
    <p:sldId id="1834" r:id="rId84"/>
    <p:sldId id="1835" r:id="rId85"/>
    <p:sldId id="424" r:id="rId86"/>
    <p:sldId id="425" r:id="rId87"/>
    <p:sldId id="427" r:id="rId88"/>
    <p:sldId id="1836" r:id="rId89"/>
    <p:sldId id="440" r:id="rId90"/>
    <p:sldId id="441" r:id="rId91"/>
    <p:sldId id="442" r:id="rId92"/>
    <p:sldId id="654" r:id="rId93"/>
    <p:sldId id="656" r:id="rId94"/>
    <p:sldId id="660" r:id="rId95"/>
    <p:sldId id="661" r:id="rId96"/>
    <p:sldId id="662" r:id="rId97"/>
    <p:sldId id="547" r:id="rId98"/>
    <p:sldId id="663" r:id="rId99"/>
    <p:sldId id="665" r:id="rId100"/>
    <p:sldId id="668" r:id="rId101"/>
    <p:sldId id="667" r:id="rId102"/>
    <p:sldId id="669" r:id="rId103"/>
    <p:sldId id="671" r:id="rId104"/>
    <p:sldId id="673" r:id="rId105"/>
    <p:sldId id="544" r:id="rId106"/>
    <p:sldId id="382" r:id="rId107"/>
    <p:sldId id="675" r:id="rId108"/>
    <p:sldId id="545" r:id="rId109"/>
    <p:sldId id="1839" r:id="rId110"/>
    <p:sldId id="1840" r:id="rId111"/>
    <p:sldId id="1841" r:id="rId112"/>
    <p:sldId id="1842" r:id="rId113"/>
    <p:sldId id="1843" r:id="rId114"/>
    <p:sldId id="1844" r:id="rId115"/>
    <p:sldId id="1845" r:id="rId116"/>
    <p:sldId id="1846" r:id="rId117"/>
    <p:sldId id="1847" r:id="rId118"/>
    <p:sldId id="475" r:id="rId119"/>
    <p:sldId id="477" r:id="rId120"/>
    <p:sldId id="478" r:id="rId121"/>
    <p:sldId id="479" r:id="rId122"/>
    <p:sldId id="491" r:id="rId123"/>
    <p:sldId id="461" r:id="rId124"/>
    <p:sldId id="462" r:id="rId125"/>
    <p:sldId id="463" r:id="rId126"/>
    <p:sldId id="464" r:id="rId127"/>
    <p:sldId id="676" r:id="rId128"/>
    <p:sldId id="465" r:id="rId129"/>
    <p:sldId id="466" r:id="rId130"/>
    <p:sldId id="467" r:id="rId131"/>
    <p:sldId id="468" r:id="rId132"/>
    <p:sldId id="469" r:id="rId133"/>
    <p:sldId id="470" r:id="rId134"/>
    <p:sldId id="471" r:id="rId135"/>
    <p:sldId id="472" r:id="rId136"/>
    <p:sldId id="473" r:id="rId137"/>
    <p:sldId id="1833" r:id="rId138"/>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80"/>
    <a:srgbClr val="FF3300"/>
    <a:srgbClr val="FF9966"/>
    <a:srgbClr val="FF9933"/>
    <a:srgbClr val="FFFF00"/>
    <a:srgbClr val="757E30"/>
    <a:srgbClr val="33CCCC"/>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81998" autoAdjust="0"/>
  </p:normalViewPr>
  <p:slideViewPr>
    <p:cSldViewPr>
      <p:cViewPr varScale="1">
        <p:scale>
          <a:sx n="68" d="100"/>
          <a:sy n="68" d="100"/>
        </p:scale>
        <p:origin x="1162" y="6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388"/>
    </p:cViewPr>
  </p:sorterViewPr>
  <p:notesViewPr>
    <p:cSldViewPr>
      <p:cViewPr varScale="1">
        <p:scale>
          <a:sx n="37" d="100"/>
          <a:sy n="37" d="100"/>
        </p:scale>
        <p:origin x="-1090" y="-5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1170267-728A-441E-B8CF-DEB3FB8997A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1" sz="1200">
                <a:latin typeface="Times New Roman" pitchFamily="18" charset="0"/>
              </a:defRPr>
            </a:lvl1pPr>
          </a:lstStyle>
          <a:p>
            <a:pPr>
              <a:defRPr/>
            </a:pPr>
            <a:endParaRPr lang="zh-CN" altLang="en-US"/>
          </a:p>
        </p:txBody>
      </p:sp>
      <p:sp>
        <p:nvSpPr>
          <p:cNvPr id="5123" name="Rectangle 3">
            <a:extLst>
              <a:ext uri="{FF2B5EF4-FFF2-40B4-BE49-F238E27FC236}">
                <a16:creationId xmlns:a16="http://schemas.microsoft.com/office/drawing/2014/main" id="{68760241-7F68-4990-9F37-67F09678B9DC}"/>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200">
                <a:latin typeface="Times New Roman" pitchFamily="18" charset="0"/>
              </a:defRPr>
            </a:lvl1pPr>
          </a:lstStyle>
          <a:p>
            <a:pPr>
              <a:defRPr/>
            </a:pPr>
            <a:endParaRPr lang="en-US" altLang="zh-CN"/>
          </a:p>
        </p:txBody>
      </p:sp>
      <p:sp>
        <p:nvSpPr>
          <p:cNvPr id="5124" name="Rectangle 4">
            <a:extLst>
              <a:ext uri="{FF2B5EF4-FFF2-40B4-BE49-F238E27FC236}">
                <a16:creationId xmlns:a16="http://schemas.microsoft.com/office/drawing/2014/main" id="{C6F272EB-4F6A-4D69-9E88-1EBC2074DE89}"/>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kumimoji="1" sz="1200">
                <a:latin typeface="Times New Roman" pitchFamily="18" charset="0"/>
              </a:defRPr>
            </a:lvl1pPr>
          </a:lstStyle>
          <a:p>
            <a:pPr>
              <a:defRPr/>
            </a:pPr>
            <a:endParaRPr lang="en-US" altLang="zh-CN"/>
          </a:p>
        </p:txBody>
      </p:sp>
      <p:sp>
        <p:nvSpPr>
          <p:cNvPr id="5125" name="Rectangle 5">
            <a:extLst>
              <a:ext uri="{FF2B5EF4-FFF2-40B4-BE49-F238E27FC236}">
                <a16:creationId xmlns:a16="http://schemas.microsoft.com/office/drawing/2014/main" id="{7DBAAEEE-74B7-4B0E-BCD1-2018C49B76D1}"/>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kumimoji="1" sz="1200" smtClean="0">
                <a:latin typeface="Times New Roman" panose="02020603050405020304" pitchFamily="18" charset="0"/>
              </a:defRPr>
            </a:lvl1pPr>
          </a:lstStyle>
          <a:p>
            <a:pPr>
              <a:defRPr/>
            </a:pPr>
            <a:fld id="{B661BEB7-6876-4216-BE00-4D16FDAADB41}" type="slidenum">
              <a:rPr lang="zh-CN" altLang="en-US"/>
              <a:pPr>
                <a:defRPr/>
              </a:pPr>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D472CCF-F6C8-42F7-8E50-F215AB3A454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1" sz="1200">
                <a:latin typeface="Times New Roman" pitchFamily="18" charset="0"/>
              </a:defRPr>
            </a:lvl1pPr>
          </a:lstStyle>
          <a:p>
            <a:pPr>
              <a:defRPr/>
            </a:pPr>
            <a:endParaRPr lang="zh-CN" altLang="en-US"/>
          </a:p>
        </p:txBody>
      </p:sp>
      <p:sp>
        <p:nvSpPr>
          <p:cNvPr id="4099" name="Rectangle 3">
            <a:extLst>
              <a:ext uri="{FF2B5EF4-FFF2-40B4-BE49-F238E27FC236}">
                <a16:creationId xmlns:a16="http://schemas.microsoft.com/office/drawing/2014/main" id="{EE6CD9EE-D966-4106-B02B-F59A3DAA3E0A}"/>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200">
                <a:latin typeface="Times New Roman" pitchFamily="18" charset="0"/>
              </a:defRPr>
            </a:lvl1pPr>
          </a:lstStyle>
          <a:p>
            <a:pPr>
              <a:defRPr/>
            </a:pPr>
            <a:endParaRPr lang="en-US" altLang="zh-CN"/>
          </a:p>
        </p:txBody>
      </p:sp>
      <p:sp>
        <p:nvSpPr>
          <p:cNvPr id="21508" name="Rectangle 4">
            <a:extLst>
              <a:ext uri="{FF2B5EF4-FFF2-40B4-BE49-F238E27FC236}">
                <a16:creationId xmlns:a16="http://schemas.microsoft.com/office/drawing/2014/main" id="{112B6AD5-ED86-486A-8327-8110F853ADB2}"/>
              </a:ext>
            </a:extLst>
          </p:cNvPr>
          <p:cNvSpPr>
            <a:spLocks noGrp="1" noRot="1" noChangeAspect="1" noChangeArrowheads="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0AA76701-F08F-49BD-A392-AA0C34815A69}"/>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02" name="Rectangle 6">
            <a:extLst>
              <a:ext uri="{FF2B5EF4-FFF2-40B4-BE49-F238E27FC236}">
                <a16:creationId xmlns:a16="http://schemas.microsoft.com/office/drawing/2014/main" id="{19C93824-1B7B-4CA1-A7D0-A4FBE2ECA0C9}"/>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kumimoji="1" sz="1200">
                <a:latin typeface="Times New Roman" pitchFamily="18" charset="0"/>
              </a:defRPr>
            </a:lvl1pPr>
          </a:lstStyle>
          <a:p>
            <a:pPr>
              <a:defRPr/>
            </a:pPr>
            <a:endParaRPr lang="en-US" altLang="zh-CN"/>
          </a:p>
        </p:txBody>
      </p:sp>
      <p:sp>
        <p:nvSpPr>
          <p:cNvPr id="4103" name="Rectangle 7">
            <a:extLst>
              <a:ext uri="{FF2B5EF4-FFF2-40B4-BE49-F238E27FC236}">
                <a16:creationId xmlns:a16="http://schemas.microsoft.com/office/drawing/2014/main" id="{B9EA57C1-1866-4522-88A1-C34A7E8ADD5B}"/>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kumimoji="1" sz="1200" smtClean="0">
                <a:latin typeface="Times New Roman" panose="02020603050405020304" pitchFamily="18" charset="0"/>
              </a:defRPr>
            </a:lvl1pPr>
          </a:lstStyle>
          <a:p>
            <a:pPr>
              <a:defRPr/>
            </a:pPr>
            <a:fld id="{7F814056-3399-4CE9-8CC7-E72CFE1ABC13}"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a:extLst>
              <a:ext uri="{FF2B5EF4-FFF2-40B4-BE49-F238E27FC236}">
                <a16:creationId xmlns:a16="http://schemas.microsoft.com/office/drawing/2014/main" id="{56024098-16AA-405B-8953-170DF05994DB}"/>
              </a:ext>
            </a:extLst>
          </p:cNvPr>
          <p:cNvSpPr>
            <a:spLocks noGrp="1" noRot="1" noChangeAspect="1" noChangeArrowheads="1" noTextEdit="1"/>
          </p:cNvSpPr>
          <p:nvPr>
            <p:ph type="sldImg"/>
          </p:nvPr>
        </p:nvSpPr>
        <p:spPr>
          <a:ln/>
        </p:spPr>
      </p:sp>
      <p:sp>
        <p:nvSpPr>
          <p:cNvPr id="26627" name="备注占位符 2">
            <a:extLst>
              <a:ext uri="{FF2B5EF4-FFF2-40B4-BE49-F238E27FC236}">
                <a16:creationId xmlns:a16="http://schemas.microsoft.com/office/drawing/2014/main" id="{6B0FE13F-3D66-4B41-8B95-B0E98B83B9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28" name="灯片编号占位符 3">
            <a:extLst>
              <a:ext uri="{FF2B5EF4-FFF2-40B4-BE49-F238E27FC236}">
                <a16:creationId xmlns:a16="http://schemas.microsoft.com/office/drawing/2014/main" id="{02E30CB1-F6F0-4E7F-B2E9-35E131871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2E140D16-F710-4218-9E77-32205BB86503}" type="slidenum">
              <a:rPr lang="zh-CN" altLang="en-US">
                <a:latin typeface="Times New Roman" panose="02020603050405020304" pitchFamily="18" charset="0"/>
              </a:rPr>
              <a:pPr/>
              <a:t>2</a:t>
            </a:fld>
            <a:endParaRPr lang="en-US" altLang="zh-CN">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83697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2897D94F-70AB-4349-9012-BD202319B767}" type="slidenum">
              <a:rPr lang="zh-CN" altLang="en-US">
                <a:latin typeface="Times New Roman" charset="0"/>
              </a:rPr>
              <a:pPr eaLnBrk="1" hangingPunct="1"/>
              <a:t>23</a:t>
            </a:fld>
            <a:endParaRPr lang="en-US" altLang="zh-CN">
              <a:latin typeface="Times New Roman" charset="0"/>
            </a:endParaRPr>
          </a:p>
        </p:txBody>
      </p:sp>
      <p:sp>
        <p:nvSpPr>
          <p:cNvPr id="120835" name="Rectangle 2"/>
          <p:cNvSpPr>
            <a:spLocks noGrp="1" noRot="1" noChangeAspect="1" noChangeArrowheads="1" noTextEdit="1"/>
          </p:cNvSpPr>
          <p:nvPr>
            <p:ph type="sldImg"/>
          </p:nvPr>
        </p:nvSpPr>
        <p:spPr>
          <a:xfrm>
            <a:off x="581025" y="796925"/>
            <a:ext cx="5695950" cy="3205163"/>
          </a:xfrm>
          <a:solidFill>
            <a:srgbClr val="FFFFFF"/>
          </a:solidFill>
          <a:ln/>
        </p:spPr>
      </p:sp>
      <p:sp>
        <p:nvSpPr>
          <p:cNvPr id="120836" name="Rectangle 3"/>
          <p:cNvSpPr>
            <a:spLocks noGrp="1" noChangeArrowheads="1"/>
          </p:cNvSpPr>
          <p:nvPr>
            <p:ph type="body" idx="1"/>
          </p:nvPr>
        </p:nvSpPr>
        <p:spPr>
          <a:xfrm>
            <a:off x="914400" y="4346575"/>
            <a:ext cx="5029200" cy="3849688"/>
          </a:xfr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kumimoji="0"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08A08DB4-0A93-D143-A4BF-B41CE2849692}" type="slidenum">
              <a:rPr lang="zh-CN" altLang="en-US">
                <a:latin typeface="Times New Roman" charset="0"/>
              </a:rPr>
              <a:pPr eaLnBrk="1" hangingPunct="1"/>
              <a:t>24</a:t>
            </a:fld>
            <a:endParaRPr lang="en-US" altLang="zh-CN">
              <a:latin typeface="Times New Roman" charset="0"/>
            </a:endParaRPr>
          </a:p>
        </p:txBody>
      </p:sp>
      <p:sp>
        <p:nvSpPr>
          <p:cNvPr id="121859" name="Rectangle 2"/>
          <p:cNvSpPr>
            <a:spLocks noGrp="1" noRot="1" noChangeAspect="1" noChangeArrowheads="1" noTextEdit="1"/>
          </p:cNvSpPr>
          <p:nvPr>
            <p:ph type="sldImg"/>
          </p:nvPr>
        </p:nvSpPr>
        <p:spPr>
          <a:xfrm>
            <a:off x="581025" y="796925"/>
            <a:ext cx="5695950" cy="3205163"/>
          </a:xfrm>
          <a:solidFill>
            <a:srgbClr val="FFFFFF"/>
          </a:solidFill>
          <a:ln/>
        </p:spPr>
      </p:sp>
      <p:sp>
        <p:nvSpPr>
          <p:cNvPr id="121860" name="Rectangle 3"/>
          <p:cNvSpPr>
            <a:spLocks noGrp="1" noChangeArrowheads="1"/>
          </p:cNvSpPr>
          <p:nvPr>
            <p:ph type="body" idx="1"/>
          </p:nvPr>
        </p:nvSpPr>
        <p:spPr>
          <a:xfrm>
            <a:off x="914400" y="4346575"/>
            <a:ext cx="5029200" cy="3849688"/>
          </a:xfr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kumimoji="0"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686FFD2E-32FD-E24F-9FA8-ADBC9147E394}" type="slidenum">
              <a:rPr lang="zh-CN" altLang="en-US">
                <a:latin typeface="Times New Roman" charset="0"/>
              </a:rPr>
              <a:pPr eaLnBrk="1" hangingPunct="1"/>
              <a:t>25</a:t>
            </a:fld>
            <a:endParaRPr lang="en-US" altLang="zh-CN">
              <a:latin typeface="Times New Roman" charset="0"/>
            </a:endParaRPr>
          </a:p>
        </p:txBody>
      </p:sp>
      <p:sp>
        <p:nvSpPr>
          <p:cNvPr id="122883" name="Rectangle 2"/>
          <p:cNvSpPr>
            <a:spLocks noGrp="1" noRot="1" noChangeAspect="1" noChangeArrowheads="1" noTextEdit="1"/>
          </p:cNvSpPr>
          <p:nvPr>
            <p:ph type="sldImg"/>
          </p:nvPr>
        </p:nvSpPr>
        <p:spPr>
          <a:xfrm>
            <a:off x="581025" y="796925"/>
            <a:ext cx="5695950" cy="3205163"/>
          </a:xfrm>
          <a:solidFill>
            <a:srgbClr val="FFFFFF"/>
          </a:solidFill>
          <a:ln/>
        </p:spPr>
      </p:sp>
      <p:sp>
        <p:nvSpPr>
          <p:cNvPr id="122884" name="Rectangle 3"/>
          <p:cNvSpPr>
            <a:spLocks noGrp="1" noChangeArrowheads="1"/>
          </p:cNvSpPr>
          <p:nvPr>
            <p:ph type="body" idx="1"/>
          </p:nvPr>
        </p:nvSpPr>
        <p:spPr>
          <a:xfrm>
            <a:off x="914400" y="4346575"/>
            <a:ext cx="5029200" cy="3849688"/>
          </a:xfr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kumimoji="0"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87B8C3D6-28FD-1E42-B5E7-A768E0F8E903}" type="slidenum">
              <a:rPr lang="zh-CN" altLang="en-US">
                <a:latin typeface="Times New Roman" charset="0"/>
              </a:rPr>
              <a:pPr eaLnBrk="1" hangingPunct="1"/>
              <a:t>26</a:t>
            </a:fld>
            <a:endParaRPr lang="en-US" altLang="zh-CN">
              <a:latin typeface="Times New Roman" charset="0"/>
            </a:endParaRPr>
          </a:p>
        </p:txBody>
      </p:sp>
      <p:sp>
        <p:nvSpPr>
          <p:cNvPr id="123907" name="Rectangle 2"/>
          <p:cNvSpPr>
            <a:spLocks noGrp="1" noRot="1" noChangeAspect="1" noChangeArrowheads="1" noTextEdit="1"/>
          </p:cNvSpPr>
          <p:nvPr>
            <p:ph type="sldImg"/>
          </p:nvPr>
        </p:nvSpPr>
        <p:spPr>
          <a:xfrm>
            <a:off x="581025" y="796925"/>
            <a:ext cx="5695950" cy="3205163"/>
          </a:xfrm>
          <a:solidFill>
            <a:srgbClr val="FFFFFF"/>
          </a:solidFill>
          <a:ln/>
        </p:spPr>
      </p:sp>
      <p:sp>
        <p:nvSpPr>
          <p:cNvPr id="123908" name="Rectangle 3"/>
          <p:cNvSpPr>
            <a:spLocks noGrp="1" noChangeArrowheads="1"/>
          </p:cNvSpPr>
          <p:nvPr>
            <p:ph type="body" idx="1"/>
          </p:nvPr>
        </p:nvSpPr>
        <p:spPr>
          <a:xfrm>
            <a:off x="914400" y="4346575"/>
            <a:ext cx="5029200" cy="3849688"/>
          </a:xfr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kumimoji="0"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64415720-96A5-9F41-B681-ED2E4C10906A}" type="slidenum">
              <a:rPr lang="zh-CN" altLang="en-US">
                <a:latin typeface="Times New Roman" charset="0"/>
              </a:rPr>
              <a:pPr eaLnBrk="1" hangingPunct="1"/>
              <a:t>27</a:t>
            </a:fld>
            <a:endParaRPr lang="en-US" altLang="zh-CN">
              <a:latin typeface="Times New Roman" charset="0"/>
            </a:endParaRPr>
          </a:p>
        </p:txBody>
      </p:sp>
      <p:sp>
        <p:nvSpPr>
          <p:cNvPr id="124931" name="Rectangle 2"/>
          <p:cNvSpPr>
            <a:spLocks noGrp="1" noRot="1" noChangeAspect="1" noChangeArrowheads="1" noTextEdit="1"/>
          </p:cNvSpPr>
          <p:nvPr>
            <p:ph type="sldImg"/>
          </p:nvPr>
        </p:nvSpPr>
        <p:spPr>
          <a:xfrm>
            <a:off x="581025" y="796925"/>
            <a:ext cx="5695950" cy="3205163"/>
          </a:xfrm>
          <a:solidFill>
            <a:srgbClr val="FFFFFF"/>
          </a:solidFill>
          <a:ln/>
        </p:spPr>
      </p:sp>
      <p:sp>
        <p:nvSpPr>
          <p:cNvPr id="124932" name="Rectangle 3"/>
          <p:cNvSpPr>
            <a:spLocks noGrp="1" noChangeArrowheads="1"/>
          </p:cNvSpPr>
          <p:nvPr>
            <p:ph type="body" idx="1"/>
          </p:nvPr>
        </p:nvSpPr>
        <p:spPr>
          <a:xfrm>
            <a:off x="914400" y="4346575"/>
            <a:ext cx="5029200" cy="3849688"/>
          </a:xfr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kumimoji="0"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1B9E1815-A151-6746-B2B3-1EA62BA7614B}" type="slidenum">
              <a:rPr lang="zh-CN" altLang="en-US">
                <a:latin typeface="Times New Roman" charset="0"/>
              </a:rPr>
              <a:pPr eaLnBrk="1" hangingPunct="1"/>
              <a:t>28</a:t>
            </a:fld>
            <a:endParaRPr lang="en-US" altLang="zh-CN">
              <a:latin typeface="Times New Roman" charset="0"/>
            </a:endParaRPr>
          </a:p>
        </p:txBody>
      </p:sp>
      <p:sp>
        <p:nvSpPr>
          <p:cNvPr id="125955" name="Rectangle 2"/>
          <p:cNvSpPr>
            <a:spLocks noGrp="1" noRot="1" noChangeAspect="1" noChangeArrowheads="1" noTextEdit="1"/>
          </p:cNvSpPr>
          <p:nvPr>
            <p:ph type="sldImg"/>
          </p:nvPr>
        </p:nvSpPr>
        <p:spPr>
          <a:xfrm>
            <a:off x="581025" y="796925"/>
            <a:ext cx="5695950" cy="3205163"/>
          </a:xfrm>
          <a:solidFill>
            <a:srgbClr val="FFFFFF"/>
          </a:solidFill>
          <a:ln/>
        </p:spPr>
      </p:sp>
      <p:sp>
        <p:nvSpPr>
          <p:cNvPr id="125956" name="Rectangle 3"/>
          <p:cNvSpPr>
            <a:spLocks noGrp="1" noChangeArrowheads="1"/>
          </p:cNvSpPr>
          <p:nvPr>
            <p:ph type="body" idx="1"/>
          </p:nvPr>
        </p:nvSpPr>
        <p:spPr>
          <a:xfrm>
            <a:off x="914400" y="4346575"/>
            <a:ext cx="5029200" cy="3849688"/>
          </a:xfr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kumimoji="0"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0B2DFE85-0278-C542-8CF9-FB20A1F5F104}" type="slidenum">
              <a:rPr lang="zh-CN" altLang="en-US">
                <a:latin typeface="Times New Roman" charset="0"/>
              </a:rPr>
              <a:pPr eaLnBrk="1" hangingPunct="1"/>
              <a:t>29</a:t>
            </a:fld>
            <a:endParaRPr lang="en-US" altLang="zh-CN">
              <a:latin typeface="Times New Roman" charset="0"/>
            </a:endParaRPr>
          </a:p>
        </p:txBody>
      </p:sp>
      <p:sp>
        <p:nvSpPr>
          <p:cNvPr id="126979" name="Rectangle 2"/>
          <p:cNvSpPr>
            <a:spLocks noGrp="1" noRot="1" noChangeAspect="1" noChangeArrowheads="1" noTextEdit="1"/>
          </p:cNvSpPr>
          <p:nvPr>
            <p:ph type="sldImg"/>
          </p:nvPr>
        </p:nvSpPr>
        <p:spPr>
          <a:xfrm>
            <a:off x="581025" y="796925"/>
            <a:ext cx="5695950" cy="3205163"/>
          </a:xfrm>
          <a:solidFill>
            <a:srgbClr val="FFFFFF"/>
          </a:solidFill>
          <a:ln/>
        </p:spPr>
      </p:sp>
      <p:sp>
        <p:nvSpPr>
          <p:cNvPr id="126980" name="Rectangle 3"/>
          <p:cNvSpPr>
            <a:spLocks noGrp="1" noChangeArrowheads="1"/>
          </p:cNvSpPr>
          <p:nvPr>
            <p:ph type="body" idx="1"/>
          </p:nvPr>
        </p:nvSpPr>
        <p:spPr>
          <a:xfrm>
            <a:off x="914400" y="4346575"/>
            <a:ext cx="5029200" cy="3849688"/>
          </a:xfr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kumimoji="0"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87FCC74E-E0A2-9942-9FD4-26EC7EF70E5F}" type="slidenum">
              <a:rPr lang="zh-CN" altLang="en-US">
                <a:latin typeface="Times New Roman" charset="0"/>
              </a:rPr>
              <a:pPr eaLnBrk="1" hangingPunct="1"/>
              <a:t>31</a:t>
            </a:fld>
            <a:endParaRPr lang="en-US" altLang="zh-CN">
              <a:latin typeface="Times New Roman" charset="0"/>
            </a:endParaRPr>
          </a:p>
        </p:txBody>
      </p:sp>
      <p:sp>
        <p:nvSpPr>
          <p:cNvPr id="128003" name="Rectangle 2"/>
          <p:cNvSpPr>
            <a:spLocks noGrp="1" noRot="1" noChangeAspect="1" noChangeArrowheads="1" noTextEdit="1"/>
          </p:cNvSpPr>
          <p:nvPr>
            <p:ph type="sldImg"/>
          </p:nvPr>
        </p:nvSpPr>
        <p:spPr>
          <a:xfrm>
            <a:off x="581025" y="796925"/>
            <a:ext cx="5695950" cy="3205163"/>
          </a:xfrm>
          <a:solidFill>
            <a:srgbClr val="FFFFFF"/>
          </a:solidFill>
          <a:ln/>
        </p:spPr>
      </p:sp>
      <p:sp>
        <p:nvSpPr>
          <p:cNvPr id="128004" name="Rectangle 3"/>
          <p:cNvSpPr>
            <a:spLocks noGrp="1" noChangeArrowheads="1"/>
          </p:cNvSpPr>
          <p:nvPr>
            <p:ph type="body" idx="1"/>
          </p:nvPr>
        </p:nvSpPr>
        <p:spPr>
          <a:xfrm>
            <a:off x="914400" y="4346575"/>
            <a:ext cx="5029200" cy="3849688"/>
          </a:xfr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kumimoji="0"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6A6452BD-784A-6D47-BCBA-CEBC9F84A839}" type="slidenum">
              <a:rPr lang="zh-CN" altLang="en-US">
                <a:latin typeface="Times New Roman" charset="0"/>
              </a:rPr>
              <a:pPr eaLnBrk="1" hangingPunct="1"/>
              <a:t>32</a:t>
            </a:fld>
            <a:endParaRPr lang="en-US" altLang="zh-CN">
              <a:latin typeface="Times New Roman" charset="0"/>
            </a:endParaRPr>
          </a:p>
        </p:txBody>
      </p:sp>
      <p:sp>
        <p:nvSpPr>
          <p:cNvPr id="129027" name="Rectangle 2"/>
          <p:cNvSpPr>
            <a:spLocks noGrp="1" noRot="1" noChangeAspect="1" noChangeArrowheads="1" noTextEdit="1"/>
          </p:cNvSpPr>
          <p:nvPr>
            <p:ph type="sldImg"/>
          </p:nvPr>
        </p:nvSpPr>
        <p:spPr>
          <a:xfrm>
            <a:off x="581025" y="796925"/>
            <a:ext cx="5695950" cy="3205163"/>
          </a:xfrm>
          <a:ln/>
        </p:spPr>
      </p:sp>
      <p:sp>
        <p:nvSpPr>
          <p:cNvPr id="129028" name="Rectangle 3"/>
          <p:cNvSpPr>
            <a:spLocks noGrp="1" noChangeArrowheads="1"/>
          </p:cNvSpPr>
          <p:nvPr>
            <p:ph type="body" idx="1"/>
          </p:nvPr>
        </p:nvSpPr>
        <p:spPr>
          <a:xfrm>
            <a:off x="914400" y="4346575"/>
            <a:ext cx="5029200" cy="3849688"/>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kumimoji="0"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F65E1C17-AB8B-FE45-BE73-8D5FE8289299}" type="slidenum">
              <a:rPr lang="zh-CN" altLang="en-US">
                <a:latin typeface="Times New Roman" charset="0"/>
              </a:rPr>
              <a:pPr eaLnBrk="1" hangingPunct="1"/>
              <a:t>53</a:t>
            </a:fld>
            <a:endParaRPr lang="en-US" altLang="zh-CN">
              <a:latin typeface="Times New Roman" charset="0"/>
            </a:endParaRPr>
          </a:p>
        </p:txBody>
      </p:sp>
      <p:sp>
        <p:nvSpPr>
          <p:cNvPr id="119811" name="Rectangle 2"/>
          <p:cNvSpPr>
            <a:spLocks noGrp="1" noRot="1" noChangeAspect="1" noChangeArrowheads="1" noTextEdit="1"/>
          </p:cNvSpPr>
          <p:nvPr>
            <p:ph type="sldImg"/>
          </p:nvPr>
        </p:nvSpPr>
        <p:spPr>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kumimoji="0"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幻灯片图像占位符 1"/>
          <p:cNvSpPr>
            <a:spLocks noGrp="1" noRot="1" noChangeAspect="1" noTextEdit="1"/>
          </p:cNvSpPr>
          <p:nvPr>
            <p:ph type="sldImg"/>
          </p:nvPr>
        </p:nvSpPr>
        <p:spPr>
          <a:ln/>
        </p:spPr>
      </p:sp>
      <p:sp>
        <p:nvSpPr>
          <p:cNvPr id="130051" name="备注占位符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zh-CN" altLang="en-US"/>
          </a:p>
        </p:txBody>
      </p:sp>
      <p:sp>
        <p:nvSpPr>
          <p:cNvPr id="130052" name="灯片编号占位符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65293EED-6802-CA45-828D-54B579FD4BF9}" type="slidenum">
              <a:rPr lang="zh-CN" altLang="en-US">
                <a:latin typeface="Times New Roman" charset="0"/>
              </a:rPr>
              <a:pPr eaLnBrk="1" hangingPunct="1"/>
              <a:t>61</a:t>
            </a:fld>
            <a:endParaRPr lang="en-US" altLang="zh-CN">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EB4E167F-03D3-4D47-B512-EAA7BB16E608}" type="slidenum">
              <a:rPr lang="zh-CN" altLang="en-US">
                <a:latin typeface="Times New Roman" charset="0"/>
              </a:rPr>
              <a:pPr eaLnBrk="1" hangingPunct="1"/>
              <a:t>68</a:t>
            </a:fld>
            <a:endParaRPr lang="en-US" altLang="zh-CN">
              <a:latin typeface="Times New Roman" charset="0"/>
            </a:endParaRPr>
          </a:p>
        </p:txBody>
      </p:sp>
      <p:sp>
        <p:nvSpPr>
          <p:cNvPr id="131075" name="Rectangle 2"/>
          <p:cNvSpPr>
            <a:spLocks noGrp="1" noRot="1" noChangeAspect="1" noChangeArrowheads="1" noTextEdit="1"/>
          </p:cNvSpPr>
          <p:nvPr>
            <p:ph type="sldImg"/>
          </p:nvPr>
        </p:nvSpPr>
        <p:spPr>
          <a:xfrm>
            <a:off x="581025" y="796925"/>
            <a:ext cx="5695950" cy="3205163"/>
          </a:xfrm>
          <a:solidFill>
            <a:srgbClr val="FFFFFF"/>
          </a:solidFill>
          <a:ln/>
        </p:spPr>
      </p:sp>
      <p:sp>
        <p:nvSpPr>
          <p:cNvPr id="131076" name="Rectangle 3"/>
          <p:cNvSpPr>
            <a:spLocks noGrp="1" noChangeArrowheads="1"/>
          </p:cNvSpPr>
          <p:nvPr>
            <p:ph type="body" idx="1"/>
          </p:nvPr>
        </p:nvSpPr>
        <p:spPr>
          <a:xfrm>
            <a:off x="914400" y="4346575"/>
            <a:ext cx="5029200" cy="3849688"/>
          </a:xfr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kumimoji="0"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fld id="{CE9477D1-F695-0D4E-B10C-4574BFAC6651}" type="slidenum">
              <a:rPr lang="zh-CN" altLang="en-US" sz="1200">
                <a:latin typeface="Times New Roman" charset="0"/>
              </a:rPr>
              <a:pPr/>
              <a:t>81</a:t>
            </a:fld>
            <a:endParaRPr lang="en-US" altLang="zh-CN" sz="1200">
              <a:latin typeface="Times New Roman" charset="0"/>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kumimoji="0" lang="zh-CN" altLang="en-US">
              <a:latin typeface="Times New Roman" charset="0"/>
              <a:ea typeface="宋体"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fld id="{3E0B2C01-6047-934C-8175-1555F8EE0A5A}" type="slidenum">
              <a:rPr lang="zh-CN" altLang="en-US" sz="1200">
                <a:latin typeface="Times New Roman" charset="0"/>
              </a:rPr>
              <a:pPr/>
              <a:t>84</a:t>
            </a:fld>
            <a:endParaRPr lang="en-US" altLang="zh-CN" sz="1200">
              <a:latin typeface="Times New Roman"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kumimoji="0" lang="zh-CN" altLang="en-US">
              <a:latin typeface="Times New Roman" charset="0"/>
              <a:ea typeface="宋体"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fld id="{2F3FE116-C6E2-2E4A-9445-7E72B0D4FFC7}" type="slidenum">
              <a:rPr lang="zh-CN" altLang="en-US" sz="1200">
                <a:latin typeface="Times New Roman" charset="0"/>
              </a:rPr>
              <a:pPr/>
              <a:t>85</a:t>
            </a:fld>
            <a:endParaRPr lang="en-US" altLang="zh-CN" sz="1200">
              <a:latin typeface="Times New Roman" charset="0"/>
            </a:endParaRPr>
          </a:p>
        </p:txBody>
      </p:sp>
      <p:sp>
        <p:nvSpPr>
          <p:cNvPr id="31746" name="Rectangle 2"/>
          <p:cNvSpPr>
            <a:spLocks noGrp="1" noRot="1" noChangeAspect="1" noChangeArrowheads="1" noTextEdit="1"/>
          </p:cNvSpPr>
          <p:nvPr>
            <p:ph type="sldImg"/>
          </p:nvPr>
        </p:nvSpPr>
        <p:spPr>
          <a:solidFill>
            <a:srgbClr val="FFFFFF"/>
          </a:solidFill>
          <a:ln/>
        </p:spPr>
      </p:sp>
      <p:sp>
        <p:nvSpPr>
          <p:cNvPr id="3174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kumimoji="0" lang="zh-CN" altLang="en-US">
              <a:latin typeface="Times New Roman" charset="0"/>
              <a:ea typeface="宋体"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fld id="{26060D90-3891-154E-99C6-1F03C9DFFF64}" type="slidenum">
              <a:rPr lang="zh-CN" altLang="en-US" sz="1200">
                <a:latin typeface="Times New Roman" charset="0"/>
              </a:rPr>
              <a:pPr/>
              <a:t>89</a:t>
            </a:fld>
            <a:endParaRPr lang="en-US" altLang="zh-CN" sz="1200">
              <a:latin typeface="Times New Roman" charset="0"/>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kumimoji="0" lang="zh-CN" altLang="en-US">
              <a:latin typeface="Times New Roman" charset="0"/>
              <a:ea typeface="宋体"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fld id="{61166665-9592-4949-BA5E-EE58B035615D}" type="slidenum">
              <a:rPr lang="zh-CN" altLang="en-US" sz="1200">
                <a:latin typeface="Times New Roman" charset="0"/>
              </a:rPr>
              <a:pPr/>
              <a:t>90</a:t>
            </a:fld>
            <a:endParaRPr lang="en-US" altLang="zh-CN" sz="1200">
              <a:latin typeface="Times New Roman"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kumimoji="0" lang="zh-CN" altLang="en-US">
              <a:latin typeface="Times New Roman" charset="0"/>
              <a:ea typeface="宋体"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42690" name="Rectangle 2"/>
          <p:cNvSpPr>
            <a:spLocks noGrp="1" noChangeArrowheads="1"/>
          </p:cNvSpPr>
          <p:nvPr>
            <p:ph type="ctrTitle"/>
          </p:nvPr>
        </p:nvSpPr>
        <p:spPr>
          <a:xfrm>
            <a:off x="912284" y="1844678"/>
            <a:ext cx="10363200" cy="1470025"/>
          </a:xfrm>
        </p:spPr>
        <p:txBody>
          <a:bodyPr/>
          <a:lstStyle>
            <a:lvl1pPr>
              <a:defRPr sz="4000" b="0">
                <a:solidFill>
                  <a:schemeClr val="tx1"/>
                </a:solidFill>
                <a:effectLst>
                  <a:outerShdw blurRad="38100" dist="19050" dir="2700000" algn="tl" rotWithShape="0">
                    <a:schemeClr val="dk1">
                      <a:alpha val="40000"/>
                    </a:schemeClr>
                  </a:outerShdw>
                </a:effectLst>
                <a:latin typeface="Times New Roman" panose="02020603050405020304" pitchFamily="18" charset="0"/>
                <a:ea typeface="微软雅黑" panose="020B0503020204020204" pitchFamily="34" charset="-122"/>
                <a:cs typeface="Times New Roman" panose="02020603050405020304" pitchFamily="18" charset="0"/>
              </a:defRPr>
            </a:lvl1pPr>
          </a:lstStyle>
          <a:p>
            <a:r>
              <a:rPr lang="zh-CN" altLang="en-US" dirty="0"/>
              <a:t>单击此处编辑母版标题样式</a:t>
            </a:r>
          </a:p>
        </p:txBody>
      </p:sp>
      <p:sp>
        <p:nvSpPr>
          <p:cNvPr id="242691" name="Rectangle 3"/>
          <p:cNvSpPr>
            <a:spLocks noGrp="1" noChangeArrowheads="1"/>
          </p:cNvSpPr>
          <p:nvPr>
            <p:ph type="subTitle" idx="1"/>
          </p:nvPr>
        </p:nvSpPr>
        <p:spPr>
          <a:xfrm>
            <a:off x="1828800" y="3886200"/>
            <a:ext cx="8534400" cy="838200"/>
          </a:xfrm>
        </p:spPr>
        <p:txBody>
          <a:bodyPr/>
          <a:lstStyle>
            <a:lvl1pPr marL="0" indent="0" algn="ctr">
              <a:buFontTx/>
              <a:buNone/>
              <a:defRPr sz="2800">
                <a:solidFill>
                  <a:schemeClr val="tx1"/>
                </a:solidFill>
                <a:effectLst>
                  <a:outerShdw blurRad="38100" dist="19050" dir="2700000" algn="tl" rotWithShape="0">
                    <a:schemeClr val="dk1">
                      <a:alpha val="40000"/>
                    </a:schemeClr>
                  </a:outerShdw>
                </a:effectLst>
                <a:latin typeface="Times New Roman" panose="02020603050405020304" pitchFamily="18" charset="0"/>
                <a:ea typeface="微软雅黑" panose="020B0503020204020204" pitchFamily="34" charset="-122"/>
                <a:cs typeface="Times New Roman" panose="02020603050405020304" pitchFamily="18" charset="0"/>
              </a:defRPr>
            </a:lvl1pPr>
          </a:lstStyle>
          <a:p>
            <a:r>
              <a:rPr lang="zh-CN" altLang="en-US" dirty="0"/>
              <a:t>单击此处编辑母版副标题样式</a:t>
            </a:r>
          </a:p>
        </p:txBody>
      </p:sp>
    </p:spTree>
    <p:extLst>
      <p:ext uri="{BB962C8B-B14F-4D97-AF65-F5344CB8AC3E}">
        <p14:creationId xmlns:p14="http://schemas.microsoft.com/office/powerpoint/2010/main" val="274844505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pic>
        <p:nvPicPr>
          <p:cNvPr id="2" name="图片 10" descr="C:\Users\86139\Desktop\图标.png图标">
            <a:extLst>
              <a:ext uri="{FF2B5EF4-FFF2-40B4-BE49-F238E27FC236}">
                <a16:creationId xmlns:a16="http://schemas.microsoft.com/office/drawing/2014/main" id="{B9953538-2D37-48B4-BEE1-693814D7DCAB}"/>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9">
            <a:extLst>
              <a:ext uri="{FF2B5EF4-FFF2-40B4-BE49-F238E27FC236}">
                <a16:creationId xmlns:a16="http://schemas.microsoft.com/office/drawing/2014/main" id="{7C2020A8-B197-447E-9A06-4AEE00DBEC2B}"/>
              </a:ext>
            </a:extLst>
          </p:cNvPr>
          <p:cNvSpPr txBox="1"/>
          <p:nvPr/>
        </p:nvSpPr>
        <p:spPr>
          <a:xfrm>
            <a:off x="6350" y="6350"/>
            <a:ext cx="4144963" cy="395288"/>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932055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79376" y="583597"/>
            <a:ext cx="10222653" cy="685165"/>
          </a:xfrm>
        </p:spPr>
        <p:txBody>
          <a:bodyPr/>
          <a:lstStyle>
            <a:lvl1pPr>
              <a:defRPr sz="3200"/>
            </a:lvl1pPr>
          </a:lstStyle>
          <a:p>
            <a:r>
              <a:rPr lang="zh-CN" altLang="en-US" dirty="0"/>
              <a:t>单击此处编辑母版标题样式</a:t>
            </a:r>
          </a:p>
        </p:txBody>
      </p:sp>
      <p:sp>
        <p:nvSpPr>
          <p:cNvPr id="3" name="内容占位符 2"/>
          <p:cNvSpPr>
            <a:spLocks noGrp="1"/>
          </p:cNvSpPr>
          <p:nvPr>
            <p:ph idx="1"/>
          </p:nvPr>
        </p:nvSpPr>
        <p:spPr>
          <a:xfrm>
            <a:off x="479376" y="1412776"/>
            <a:ext cx="10972800" cy="5256584"/>
          </a:xfrm>
        </p:spPr>
        <p:txBody>
          <a:bodyPr/>
          <a:lstStyle>
            <a:lvl1pPr marL="257175" indent="-257175">
              <a:lnSpc>
                <a:spcPct val="125000"/>
              </a:lnSpc>
              <a:buFont typeface="Wingdings" panose="05000000000000000000" pitchFamily="2" charset="2"/>
              <a:buChar char="n"/>
              <a:defRPr sz="2800" b="1"/>
            </a:lvl1pPr>
            <a:lvl2pPr marL="557213" indent="-214313">
              <a:lnSpc>
                <a:spcPct val="125000"/>
              </a:lnSpc>
              <a:buFont typeface="Wingdings" panose="05000000000000000000" pitchFamily="2" charset="2"/>
              <a:buChar char="u"/>
              <a:defRPr sz="2000">
                <a:solidFill>
                  <a:schemeClr val="tx1"/>
                </a:solidFill>
              </a:defRPr>
            </a:lvl2pPr>
            <a:lvl3pPr marL="857250" indent="-171450">
              <a:lnSpc>
                <a:spcPct val="125000"/>
              </a:lnSpc>
              <a:buFont typeface="Wingdings" panose="05000000000000000000" pitchFamily="2" charset="2"/>
              <a:buChar char="p"/>
              <a:defRPr sz="1800">
                <a:solidFill>
                  <a:schemeClr val="tx1"/>
                </a:solidFill>
              </a:defRPr>
            </a:lvl3pPr>
            <a:lvl4pPr marL="1285875" indent="-257175">
              <a:lnSpc>
                <a:spcPct val="125000"/>
              </a:lnSpc>
              <a:buFont typeface="Wingdings" panose="05000000000000000000" pitchFamily="2" charset="2"/>
              <a:buChar char="Ø"/>
              <a:defRPr sz="1800">
                <a:solidFill>
                  <a:schemeClr val="tx1"/>
                </a:solidFill>
              </a:defRPr>
            </a:lvl4pPr>
            <a:lvl5pPr>
              <a:lnSpc>
                <a:spcPct val="125000"/>
              </a:lnSpc>
              <a:defRPr sz="1400">
                <a:solidFill>
                  <a:schemeClr val="tx1"/>
                </a:solidFill>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177265026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2D4C9681-F473-42D0-97D7-A5D82D999EA9}"/>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6" name="AutoShape 6">
            <a:extLst>
              <a:ext uri="{FF2B5EF4-FFF2-40B4-BE49-F238E27FC236}">
                <a16:creationId xmlns:a16="http://schemas.microsoft.com/office/drawing/2014/main" id="{F74BDFDA-9AE6-405B-A2A1-0DD6DF1CC2DA}"/>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7" name="图片 12" descr="C:\Users\86139\Desktop\图标.png图标">
            <a:extLst>
              <a:ext uri="{FF2B5EF4-FFF2-40B4-BE49-F238E27FC236}">
                <a16:creationId xmlns:a16="http://schemas.microsoft.com/office/drawing/2014/main" id="{49733B29-FF93-4F21-A943-08C3F6FAB33C}"/>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5CDCCEAF-ADDB-4AC8-92BC-B9F232E984B2}"/>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9" name="矩形 8">
            <a:extLst>
              <a:ext uri="{FF2B5EF4-FFF2-40B4-BE49-F238E27FC236}">
                <a16:creationId xmlns:a16="http://schemas.microsoft.com/office/drawing/2014/main" id="{8EA301EE-CCEE-43F5-9A93-232E79F6DC88}"/>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10" name="TextBox 9">
            <a:extLst>
              <a:ext uri="{FF2B5EF4-FFF2-40B4-BE49-F238E27FC236}">
                <a16:creationId xmlns:a16="http://schemas.microsoft.com/office/drawing/2014/main" id="{C8E0CEB3-D3D7-4B30-89DC-29B0962DAE36}"/>
              </a:ext>
            </a:extLst>
          </p:cNvPr>
          <p:cNvSpPr txBox="1"/>
          <p:nvPr/>
        </p:nvSpPr>
        <p:spPr>
          <a:xfrm>
            <a:off x="6350" y="-11113"/>
            <a:ext cx="4144963" cy="400051"/>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a:xfrm>
            <a:off x="559580" y="469610"/>
            <a:ext cx="10972800" cy="706437"/>
          </a:xfrm>
        </p:spPr>
        <p:txBody>
          <a:bodyPr/>
          <a:lstStyle>
            <a:lvl1pPr>
              <a:defRPr sz="3200"/>
            </a:lvl1pPr>
          </a:lstStyle>
          <a:p>
            <a:r>
              <a:rPr lang="zh-CN" altLang="en-US" dirty="0"/>
              <a:t>单击此处编辑母版标题样式</a:t>
            </a:r>
          </a:p>
        </p:txBody>
      </p:sp>
      <p:sp>
        <p:nvSpPr>
          <p:cNvPr id="3" name="内容占位符 2"/>
          <p:cNvSpPr>
            <a:spLocks noGrp="1"/>
          </p:cNvSpPr>
          <p:nvPr>
            <p:ph sz="half" idx="1"/>
          </p:nvPr>
        </p:nvSpPr>
        <p:spPr>
          <a:xfrm>
            <a:off x="571500" y="1954213"/>
            <a:ext cx="5384800" cy="3925887"/>
          </a:xfrm>
        </p:spPr>
        <p:txBody>
          <a:bodyPr/>
          <a:lstStyle>
            <a:lvl1pPr>
              <a:defRPr sz="2400"/>
            </a:lvl1pPr>
            <a:lvl2pPr>
              <a:defRPr sz="2000"/>
            </a:lvl2pPr>
            <a:lvl3pPr>
              <a:defRPr sz="1600"/>
            </a:lvl3pPr>
            <a:lvl4pPr>
              <a:defRPr sz="1400"/>
            </a:lvl4pPr>
            <a:lvl5pPr>
              <a:defRPr sz="1400"/>
            </a:lvl5pPr>
            <a:lvl6pPr>
              <a:defRPr sz="1350"/>
            </a:lvl6pPr>
            <a:lvl7pPr>
              <a:defRPr sz="1350"/>
            </a:lvl7pPr>
            <a:lvl8pPr>
              <a:defRPr sz="1350"/>
            </a:lvl8pPr>
            <a:lvl9pPr>
              <a:defRPr sz="135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p:cNvSpPr>
            <a:spLocks noGrp="1"/>
          </p:cNvSpPr>
          <p:nvPr>
            <p:ph sz="half" idx="2"/>
          </p:nvPr>
        </p:nvSpPr>
        <p:spPr>
          <a:xfrm>
            <a:off x="6159500" y="1954213"/>
            <a:ext cx="5384800" cy="3925887"/>
          </a:xfrm>
        </p:spPr>
        <p:txBody>
          <a:bodyPr/>
          <a:lstStyle>
            <a:lvl1pPr>
              <a:defRPr sz="2400"/>
            </a:lvl1pPr>
            <a:lvl2pPr>
              <a:defRPr sz="2000"/>
            </a:lvl2pPr>
            <a:lvl3pPr>
              <a:defRPr sz="1600"/>
            </a:lvl3pPr>
            <a:lvl4pPr>
              <a:defRPr sz="1400"/>
            </a:lvl4pPr>
            <a:lvl5pPr>
              <a:defRPr sz="1400"/>
            </a:lvl5pPr>
            <a:lvl6pPr>
              <a:defRPr sz="1350"/>
            </a:lvl6pPr>
            <a:lvl7pPr>
              <a:defRPr sz="1350"/>
            </a:lvl7pPr>
            <a:lvl8pPr>
              <a:defRPr sz="1350"/>
            </a:lvl8pPr>
            <a:lvl9pPr>
              <a:defRPr sz="135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183075480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8BD68B0B-F9D9-46EF-A488-228688F01B6E}"/>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8" name="AutoShape 6">
            <a:extLst>
              <a:ext uri="{FF2B5EF4-FFF2-40B4-BE49-F238E27FC236}">
                <a16:creationId xmlns:a16="http://schemas.microsoft.com/office/drawing/2014/main" id="{ACBFEAB3-FC7D-4965-9BDE-0F3367BBAFDA}"/>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sp>
        <p:nvSpPr>
          <p:cNvPr id="9" name="TextBox 9">
            <a:extLst>
              <a:ext uri="{FF2B5EF4-FFF2-40B4-BE49-F238E27FC236}">
                <a16:creationId xmlns:a16="http://schemas.microsoft.com/office/drawing/2014/main" id="{D2DE8BF2-EF1D-4289-8251-9E73757F7DDE}"/>
              </a:ext>
            </a:extLst>
          </p:cNvPr>
          <p:cNvSpPr txBox="1"/>
          <p:nvPr/>
        </p:nvSpPr>
        <p:spPr>
          <a:xfrm>
            <a:off x="6350" y="6350"/>
            <a:ext cx="4144963" cy="395288"/>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pic>
        <p:nvPicPr>
          <p:cNvPr id="10" name="图片 13" descr="C:\Users\86139\Desktop\图标.png图标">
            <a:extLst>
              <a:ext uri="{FF2B5EF4-FFF2-40B4-BE49-F238E27FC236}">
                <a16:creationId xmlns:a16="http://schemas.microsoft.com/office/drawing/2014/main" id="{76AA5BFF-608D-47D6-B4A0-BA2A17F12308}"/>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3945B755-0FFD-4EBA-8000-9C77E5860210}"/>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12" name="矩形 11">
            <a:extLst>
              <a:ext uri="{FF2B5EF4-FFF2-40B4-BE49-F238E27FC236}">
                <a16:creationId xmlns:a16="http://schemas.microsoft.com/office/drawing/2014/main" id="{97B40182-C801-4C83-B877-FBD32CF23479}"/>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2" name="标题 1"/>
          <p:cNvSpPr>
            <a:spLocks noGrp="1"/>
          </p:cNvSpPr>
          <p:nvPr>
            <p:ph type="title"/>
          </p:nvPr>
        </p:nvSpPr>
        <p:spPr>
          <a:xfrm>
            <a:off x="595475" y="567616"/>
            <a:ext cx="10972800" cy="1143000"/>
          </a:xfrm>
        </p:spPr>
        <p:txBody>
          <a:bodyPr/>
          <a:lstStyle>
            <a:lvl1pPr>
              <a:defRPr sz="3200"/>
            </a:lvl1pPr>
          </a:lstStyle>
          <a:p>
            <a:r>
              <a:rPr lang="zh-CN" altLang="en-US" dirty="0"/>
              <a:t>单击此处编辑母版标题样式</a:t>
            </a:r>
          </a:p>
        </p:txBody>
      </p:sp>
      <p:sp>
        <p:nvSpPr>
          <p:cNvPr id="3" name="文本占位符 2"/>
          <p:cNvSpPr>
            <a:spLocks noGrp="1"/>
          </p:cNvSpPr>
          <p:nvPr>
            <p:ph type="body" idx="1"/>
          </p:nvPr>
        </p:nvSpPr>
        <p:spPr>
          <a:xfrm>
            <a:off x="609600" y="1934294"/>
            <a:ext cx="5386917" cy="639762"/>
          </a:xfrm>
        </p:spPr>
        <p:txBody>
          <a:bodyPr anchor="b"/>
          <a:lstStyle>
            <a:lvl1pPr marL="0" indent="0">
              <a:buNone/>
              <a:defRPr sz="2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4" name="内容占位符 3"/>
          <p:cNvSpPr>
            <a:spLocks noGrp="1"/>
          </p:cNvSpPr>
          <p:nvPr>
            <p:ph sz="half" idx="2"/>
          </p:nvPr>
        </p:nvSpPr>
        <p:spPr>
          <a:xfrm>
            <a:off x="609600" y="2574056"/>
            <a:ext cx="5386917" cy="3951288"/>
          </a:xfrm>
        </p:spPr>
        <p:txBody>
          <a:bodyPr/>
          <a:lstStyle>
            <a:lvl1pPr>
              <a:defRPr sz="2400"/>
            </a:lvl1pPr>
            <a:lvl2pPr>
              <a:defRPr sz="1800"/>
            </a:lvl2pPr>
            <a:lvl3pPr>
              <a:defRPr sz="1600"/>
            </a:lvl3pPr>
            <a:lvl4pPr>
              <a:defRPr sz="1600"/>
            </a:lvl4pPr>
            <a:lvl5pPr>
              <a:defRPr sz="1600"/>
            </a:lvl5pPr>
            <a:lvl6pPr>
              <a:defRPr sz="1200"/>
            </a:lvl6pPr>
            <a:lvl7pPr>
              <a:defRPr sz="1200"/>
            </a:lvl7pPr>
            <a:lvl8pPr>
              <a:defRPr sz="1200"/>
            </a:lvl8pPr>
            <a:lvl9pPr>
              <a:defRPr sz="120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4"/>
          <p:cNvSpPr>
            <a:spLocks noGrp="1"/>
          </p:cNvSpPr>
          <p:nvPr>
            <p:ph type="body" sz="quarter" idx="3"/>
          </p:nvPr>
        </p:nvSpPr>
        <p:spPr>
          <a:xfrm>
            <a:off x="6193369" y="1934294"/>
            <a:ext cx="5389033" cy="639762"/>
          </a:xfrm>
        </p:spPr>
        <p:txBody>
          <a:bodyPr anchor="b"/>
          <a:lstStyle>
            <a:lvl1pPr marL="0" indent="0">
              <a:buNone/>
              <a:defRPr sz="2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6" name="内容占位符 5"/>
          <p:cNvSpPr>
            <a:spLocks noGrp="1"/>
          </p:cNvSpPr>
          <p:nvPr>
            <p:ph sz="quarter" idx="4"/>
          </p:nvPr>
        </p:nvSpPr>
        <p:spPr>
          <a:xfrm>
            <a:off x="6193369" y="2574056"/>
            <a:ext cx="5389033" cy="3951288"/>
          </a:xfrm>
        </p:spPr>
        <p:txBody>
          <a:bodyPr/>
          <a:lstStyle>
            <a:lvl1pPr>
              <a:defRPr sz="2400"/>
            </a:lvl1pPr>
            <a:lvl2pPr>
              <a:defRPr sz="1800"/>
            </a:lvl2pPr>
            <a:lvl3pPr>
              <a:defRPr sz="1600"/>
            </a:lvl3pPr>
            <a:lvl4pPr>
              <a:defRPr sz="1600"/>
            </a:lvl4pPr>
            <a:lvl5pPr>
              <a:defRPr sz="1600"/>
            </a:lvl5pPr>
            <a:lvl6pPr>
              <a:defRPr sz="1200"/>
            </a:lvl6pPr>
            <a:lvl7pPr>
              <a:defRPr sz="1200"/>
            </a:lvl7pPr>
            <a:lvl8pPr>
              <a:defRPr sz="1200"/>
            </a:lvl8pPr>
            <a:lvl9pPr>
              <a:defRPr sz="120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350290458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8432E6FB-541A-4D0B-AAD3-9D7673CE5929}"/>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4" name="AutoShape 6">
            <a:extLst>
              <a:ext uri="{FF2B5EF4-FFF2-40B4-BE49-F238E27FC236}">
                <a16:creationId xmlns:a16="http://schemas.microsoft.com/office/drawing/2014/main" id="{16D1E811-61F5-4C3D-9692-CF3A5C0CA694}"/>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5" name="图片 12" descr="C:\Users\86139\Desktop\图标.png图标">
            <a:extLst>
              <a:ext uri="{FF2B5EF4-FFF2-40B4-BE49-F238E27FC236}">
                <a16:creationId xmlns:a16="http://schemas.microsoft.com/office/drawing/2014/main" id="{98B8EF41-B803-4C3A-8184-D6CF85940DBA}"/>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935CA963-0CD2-4245-8BBD-2B5F0E990086}"/>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7" name="矩形 6">
            <a:extLst>
              <a:ext uri="{FF2B5EF4-FFF2-40B4-BE49-F238E27FC236}">
                <a16:creationId xmlns:a16="http://schemas.microsoft.com/office/drawing/2014/main" id="{8D9C2F3C-0FAC-48FD-BC65-FE985E0D36C2}"/>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8" name="TextBox 9">
            <a:extLst>
              <a:ext uri="{FF2B5EF4-FFF2-40B4-BE49-F238E27FC236}">
                <a16:creationId xmlns:a16="http://schemas.microsoft.com/office/drawing/2014/main" id="{880162C2-E95D-41B2-871D-5F0CF5DF755F}"/>
              </a:ext>
            </a:extLst>
          </p:cNvPr>
          <p:cNvSpPr txBox="1"/>
          <p:nvPr/>
        </p:nvSpPr>
        <p:spPr>
          <a:xfrm>
            <a:off x="6350" y="6350"/>
            <a:ext cx="4144963" cy="395288"/>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a:xfrm>
            <a:off x="3065671" y="443551"/>
            <a:ext cx="7212753" cy="731520"/>
          </a:xfrm>
        </p:spPr>
        <p:txBody>
          <a:bodyPr/>
          <a:lstStyle>
            <a:lvl1pPr algn="l">
              <a:defRPr sz="3200"/>
            </a:lvl1pPr>
          </a:lstStyle>
          <a:p>
            <a:r>
              <a:rPr lang="zh-CN" altLang="en-US" dirty="0"/>
              <a:t>单击此处编辑母版标题样式</a:t>
            </a:r>
          </a:p>
        </p:txBody>
      </p:sp>
    </p:spTree>
    <p:extLst>
      <p:ext uri="{BB962C8B-B14F-4D97-AF65-F5344CB8AC3E}">
        <p14:creationId xmlns:p14="http://schemas.microsoft.com/office/powerpoint/2010/main" val="166869663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D84390A9-DF5F-4C89-A082-5C46B00B12EF}"/>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4" name="AutoShape 6">
            <a:extLst>
              <a:ext uri="{FF2B5EF4-FFF2-40B4-BE49-F238E27FC236}">
                <a16:creationId xmlns:a16="http://schemas.microsoft.com/office/drawing/2014/main" id="{B337216F-63C5-4713-9378-33D2BD525F09}"/>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5" name="图片 12" descr="C:\Users\86139\Desktop\图标.png图标">
            <a:extLst>
              <a:ext uri="{FF2B5EF4-FFF2-40B4-BE49-F238E27FC236}">
                <a16:creationId xmlns:a16="http://schemas.microsoft.com/office/drawing/2014/main" id="{D9746844-DCC4-4B59-91C4-D19B4404C63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60134808-C837-4A93-9E7E-2DFA136D7A8C}"/>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7" name="矩形 6">
            <a:extLst>
              <a:ext uri="{FF2B5EF4-FFF2-40B4-BE49-F238E27FC236}">
                <a16:creationId xmlns:a16="http://schemas.microsoft.com/office/drawing/2014/main" id="{EA195D94-F40F-4013-A600-E784F983FF5E}"/>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8" name="TextBox 9">
            <a:extLst>
              <a:ext uri="{FF2B5EF4-FFF2-40B4-BE49-F238E27FC236}">
                <a16:creationId xmlns:a16="http://schemas.microsoft.com/office/drawing/2014/main" id="{39AC930D-2A66-4EBB-89F2-FF4E7369B183}"/>
              </a:ext>
            </a:extLst>
          </p:cNvPr>
          <p:cNvSpPr txBox="1"/>
          <p:nvPr/>
        </p:nvSpPr>
        <p:spPr>
          <a:xfrm>
            <a:off x="6350" y="6350"/>
            <a:ext cx="4144963" cy="398463"/>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a:xfrm>
            <a:off x="595473" y="460381"/>
            <a:ext cx="10972800" cy="706437"/>
          </a:xfrm>
        </p:spPr>
        <p:txBody>
          <a:bodyPr/>
          <a:lstStyle>
            <a:lvl1pPr>
              <a:defRPr sz="3200"/>
            </a:lvl1pPr>
          </a:lstStyle>
          <a:p>
            <a:r>
              <a:rPr lang="zh-CN" altLang="en-US" dirty="0"/>
              <a:t>单击此处编辑母版标题样式</a:t>
            </a:r>
          </a:p>
        </p:txBody>
      </p:sp>
    </p:spTree>
    <p:extLst>
      <p:ext uri="{BB962C8B-B14F-4D97-AF65-F5344CB8AC3E}">
        <p14:creationId xmlns:p14="http://schemas.microsoft.com/office/powerpoint/2010/main" val="105292958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内容与标题">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CD201E44-8D93-426E-9CBE-AC80BCD08246}"/>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6" name="AutoShape 6">
            <a:extLst>
              <a:ext uri="{FF2B5EF4-FFF2-40B4-BE49-F238E27FC236}">
                <a16:creationId xmlns:a16="http://schemas.microsoft.com/office/drawing/2014/main" id="{5D1E721F-7E59-4EFF-8204-EB413F67EC67}"/>
              </a:ext>
            </a:extLst>
          </p:cNvPr>
          <p:cNvSpPr>
            <a:spLocks noChangeArrowheads="1"/>
          </p:cNvSpPr>
          <p:nvPr/>
        </p:nvSpPr>
        <p:spPr bwMode="auto">
          <a:xfrm flipV="1">
            <a:off x="11183938" y="188913"/>
            <a:ext cx="769937"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7" name="图片 12" descr="C:\Users\86139\Desktop\图标.png图标">
            <a:extLst>
              <a:ext uri="{FF2B5EF4-FFF2-40B4-BE49-F238E27FC236}">
                <a16:creationId xmlns:a16="http://schemas.microsoft.com/office/drawing/2014/main" id="{E38A075C-D5F2-4747-AD00-CFAE66E78456}"/>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9237A169-9EE1-4392-9761-68BBA0CC9B77}"/>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9" name="矩形 8">
            <a:extLst>
              <a:ext uri="{FF2B5EF4-FFF2-40B4-BE49-F238E27FC236}">
                <a16:creationId xmlns:a16="http://schemas.microsoft.com/office/drawing/2014/main" id="{1A9DE5F8-71B7-4D26-82CA-E60285ED1B77}"/>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10" name="TextBox 9">
            <a:extLst>
              <a:ext uri="{FF2B5EF4-FFF2-40B4-BE49-F238E27FC236}">
                <a16:creationId xmlns:a16="http://schemas.microsoft.com/office/drawing/2014/main" id="{8E1DA5FE-2FE5-485C-AFC6-2C1B0B351DEE}"/>
              </a:ext>
            </a:extLst>
          </p:cNvPr>
          <p:cNvSpPr txBox="1"/>
          <p:nvPr/>
        </p:nvSpPr>
        <p:spPr>
          <a:xfrm>
            <a:off x="6350" y="6350"/>
            <a:ext cx="4144963" cy="398463"/>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a:xfrm>
            <a:off x="4368801" y="60039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文本占位符 3"/>
          <p:cNvSpPr>
            <a:spLocks noGrp="1"/>
          </p:cNvSpPr>
          <p:nvPr>
            <p:ph type="body" sz="half" idx="2"/>
          </p:nvPr>
        </p:nvSpPr>
        <p:spPr>
          <a:xfrm>
            <a:off x="140701" y="1412777"/>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dirty="0"/>
              <a:t>单击此处编辑母版文本样式</a:t>
            </a:r>
          </a:p>
        </p:txBody>
      </p:sp>
    </p:spTree>
    <p:extLst>
      <p:ext uri="{BB962C8B-B14F-4D97-AF65-F5344CB8AC3E}">
        <p14:creationId xmlns:p14="http://schemas.microsoft.com/office/powerpoint/2010/main" val="82547070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DB8227C4-0E6B-47E2-AAB1-A50C12AF7778}"/>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6" name="AutoShape 6">
            <a:extLst>
              <a:ext uri="{FF2B5EF4-FFF2-40B4-BE49-F238E27FC236}">
                <a16:creationId xmlns:a16="http://schemas.microsoft.com/office/drawing/2014/main" id="{C79F67F2-C830-4635-ADEA-475564E3E5FE}"/>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7" name="图片 12" descr="C:\Users\86139\Desktop\图标.png图标">
            <a:extLst>
              <a:ext uri="{FF2B5EF4-FFF2-40B4-BE49-F238E27FC236}">
                <a16:creationId xmlns:a16="http://schemas.microsoft.com/office/drawing/2014/main" id="{D47ACBFF-E26B-489E-88BC-1A546341C2B4}"/>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1A1260BC-45D1-4137-BEE2-E03177ADD28F}"/>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9" name="矩形 8">
            <a:extLst>
              <a:ext uri="{FF2B5EF4-FFF2-40B4-BE49-F238E27FC236}">
                <a16:creationId xmlns:a16="http://schemas.microsoft.com/office/drawing/2014/main" id="{5612FC6E-4514-4913-B624-9FEE48BC8C7F}"/>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10" name="TextBox 9">
            <a:extLst>
              <a:ext uri="{FF2B5EF4-FFF2-40B4-BE49-F238E27FC236}">
                <a16:creationId xmlns:a16="http://schemas.microsoft.com/office/drawing/2014/main" id="{5C11B43A-A89B-4BF8-A5E6-E2CB8BF35773}"/>
              </a:ext>
            </a:extLst>
          </p:cNvPr>
          <p:cNvSpPr txBox="1"/>
          <p:nvPr/>
        </p:nvSpPr>
        <p:spPr>
          <a:xfrm>
            <a:off x="6350" y="6350"/>
            <a:ext cx="4144963" cy="395288"/>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a:xfrm>
            <a:off x="2389717" y="4800600"/>
            <a:ext cx="7315200" cy="566738"/>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zh-CN" altLang="en-US" noProof="0"/>
              <a:t>单击图标添加图片</a:t>
            </a: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Tree>
    <p:extLst>
      <p:ext uri="{BB962C8B-B14F-4D97-AF65-F5344CB8AC3E}">
        <p14:creationId xmlns:p14="http://schemas.microsoft.com/office/powerpoint/2010/main" val="130381835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3DE04E4C-3AC2-4465-AEBF-DDB3135AD568}"/>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5" name="AutoShape 6">
            <a:extLst>
              <a:ext uri="{FF2B5EF4-FFF2-40B4-BE49-F238E27FC236}">
                <a16:creationId xmlns:a16="http://schemas.microsoft.com/office/drawing/2014/main" id="{65079D3E-204B-4226-974F-72B99BC0E990}"/>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6" name="图片 12" descr="C:\Users\86139\Desktop\图标.png图标">
            <a:extLst>
              <a:ext uri="{FF2B5EF4-FFF2-40B4-BE49-F238E27FC236}">
                <a16:creationId xmlns:a16="http://schemas.microsoft.com/office/drawing/2014/main" id="{0188A18B-EA0B-4718-82E8-E0A07034BC9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21AF8CEC-801F-4AF0-82D0-8C6D9C612320}"/>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8" name="矩形 7">
            <a:extLst>
              <a:ext uri="{FF2B5EF4-FFF2-40B4-BE49-F238E27FC236}">
                <a16:creationId xmlns:a16="http://schemas.microsoft.com/office/drawing/2014/main" id="{FC20D7F4-5312-41CC-B7AA-D6C9A7A57DA1}"/>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9" name="TextBox 9">
            <a:extLst>
              <a:ext uri="{FF2B5EF4-FFF2-40B4-BE49-F238E27FC236}">
                <a16:creationId xmlns:a16="http://schemas.microsoft.com/office/drawing/2014/main" id="{BC49DECC-A98E-4950-ABB6-1418D31EFBE1}"/>
              </a:ext>
            </a:extLst>
          </p:cNvPr>
          <p:cNvSpPr txBox="1"/>
          <p:nvPr/>
        </p:nvSpPr>
        <p:spPr>
          <a:xfrm>
            <a:off x="6350" y="6350"/>
            <a:ext cx="4144963" cy="398463"/>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a:xfrm>
            <a:off x="571500" y="1951387"/>
            <a:ext cx="10972800" cy="392588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22625101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CDFA959F-05E9-4734-B101-49B168E87F4D}"/>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5" name="AutoShape 6">
            <a:extLst>
              <a:ext uri="{FF2B5EF4-FFF2-40B4-BE49-F238E27FC236}">
                <a16:creationId xmlns:a16="http://schemas.microsoft.com/office/drawing/2014/main" id="{B9F3A7B0-B4AE-4529-8366-C431E6F7CE35}"/>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6" name="图片 12" descr="C:\Users\86139\Desktop\图标.png图标">
            <a:extLst>
              <a:ext uri="{FF2B5EF4-FFF2-40B4-BE49-F238E27FC236}">
                <a16:creationId xmlns:a16="http://schemas.microsoft.com/office/drawing/2014/main" id="{03C73900-087F-4DF5-9F98-556CAA1EBA31}"/>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A32F28CC-835E-4A3A-B120-EA9F46E88012}"/>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8" name="矩形 7">
            <a:extLst>
              <a:ext uri="{FF2B5EF4-FFF2-40B4-BE49-F238E27FC236}">
                <a16:creationId xmlns:a16="http://schemas.microsoft.com/office/drawing/2014/main" id="{3A4B47B2-23BB-4B57-A440-2333E90878E7}"/>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9" name="TextBox 9">
            <a:extLst>
              <a:ext uri="{FF2B5EF4-FFF2-40B4-BE49-F238E27FC236}">
                <a16:creationId xmlns:a16="http://schemas.microsoft.com/office/drawing/2014/main" id="{5FBB9EB2-2670-46FD-953C-926D7AF308D4}"/>
              </a:ext>
            </a:extLst>
          </p:cNvPr>
          <p:cNvSpPr txBox="1"/>
          <p:nvPr/>
        </p:nvSpPr>
        <p:spPr>
          <a:xfrm>
            <a:off x="6350" y="6350"/>
            <a:ext cx="4144963" cy="398463"/>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2" name="竖排标题 1"/>
          <p:cNvSpPr>
            <a:spLocks noGrp="1"/>
          </p:cNvSpPr>
          <p:nvPr>
            <p:ph type="title" orient="vert"/>
          </p:nvPr>
        </p:nvSpPr>
        <p:spPr>
          <a:xfrm>
            <a:off x="8627573" y="1052831"/>
            <a:ext cx="2747433" cy="4935537"/>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263353" y="1052834"/>
            <a:ext cx="8039100" cy="493553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167942035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CF256167-909E-490E-89CA-688C4BB7C4B7}"/>
              </a:ext>
            </a:extLst>
          </p:cNvPr>
          <p:cNvSpPr>
            <a:spLocks noGrp="1"/>
          </p:cNvSpPr>
          <p:nvPr>
            <p:ph type="dt" sz="half" idx="10"/>
          </p:nvPr>
        </p:nvSpPr>
        <p:spPr>
          <a:xfrm>
            <a:off x="1117600" y="6356350"/>
            <a:ext cx="3657600" cy="365125"/>
          </a:xfrm>
        </p:spPr>
        <p:txBody>
          <a:bodyPr/>
          <a:lstStyle>
            <a:lvl1pPr>
              <a:defRPr/>
            </a:lvl1pPr>
          </a:lstStyle>
          <a:p>
            <a:pPr>
              <a:defRPr/>
            </a:pPr>
            <a:fld id="{C3B15B04-CD4A-4F08-8050-395E152A8702}" type="datetimeFigureOut">
              <a:rPr lang="zh-CN" altLang="en-US"/>
              <a:pPr>
                <a:defRPr/>
              </a:pPr>
              <a:t>2022/6/9</a:t>
            </a:fld>
            <a:endParaRPr lang="zh-CN" altLang="en-US" dirty="0"/>
          </a:p>
        </p:txBody>
      </p:sp>
      <p:sp>
        <p:nvSpPr>
          <p:cNvPr id="4" name="页脚占位符 3">
            <a:extLst>
              <a:ext uri="{FF2B5EF4-FFF2-40B4-BE49-F238E27FC236}">
                <a16:creationId xmlns:a16="http://schemas.microsoft.com/office/drawing/2014/main" id="{13F4AA27-A8B4-4DFB-9620-CC7D67120259}"/>
              </a:ext>
            </a:extLst>
          </p:cNvPr>
          <p:cNvSpPr>
            <a:spLocks noGrp="1"/>
          </p:cNvSpPr>
          <p:nvPr>
            <p:ph type="ftr" sz="quarter" idx="11"/>
          </p:nvPr>
        </p:nvSpPr>
        <p:spPr>
          <a:xfrm>
            <a:off x="5375275" y="6356350"/>
            <a:ext cx="3519488"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F52B5834-2A53-4F1C-9F9D-A7F38D6D6F8B}"/>
              </a:ext>
            </a:extLst>
          </p:cNvPr>
          <p:cNvSpPr>
            <a:spLocks noGrp="1"/>
          </p:cNvSpPr>
          <p:nvPr>
            <p:ph type="sldNum" sz="quarter" idx="12"/>
          </p:nvPr>
        </p:nvSpPr>
        <p:spPr>
          <a:xfrm>
            <a:off x="9007475" y="6356350"/>
            <a:ext cx="3065463" cy="365125"/>
          </a:xfrm>
        </p:spPr>
        <p:txBody>
          <a:bodyPr/>
          <a:lstStyle>
            <a:lvl1pPr>
              <a:defRPr/>
            </a:lvl1pPr>
          </a:lstStyle>
          <a:p>
            <a:pPr>
              <a:defRPr/>
            </a:pPr>
            <a:fld id="{8C923B3B-5B66-4DA7-9E59-FF91D9AACF98}" type="slidenum">
              <a:rPr lang="zh-CN" altLang="en-US"/>
              <a:pPr>
                <a:defRPr/>
              </a:pPr>
              <a:t>‹#›</a:t>
            </a:fld>
            <a:endParaRPr lang="zh-CN" altLang="en-US" dirty="0"/>
          </a:p>
        </p:txBody>
      </p:sp>
    </p:spTree>
    <p:extLst>
      <p:ext uri="{BB962C8B-B14F-4D97-AF65-F5344CB8AC3E}">
        <p14:creationId xmlns:p14="http://schemas.microsoft.com/office/powerpoint/2010/main" val="2666768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91E4ED8-B206-4768-9E03-6321DE6370BC}"/>
              </a:ext>
            </a:extLst>
          </p:cNvPr>
          <p:cNvSpPr>
            <a:spLocks noGrp="1"/>
          </p:cNvSpPr>
          <p:nvPr>
            <p:ph type="dt" sz="half" idx="10"/>
          </p:nvPr>
        </p:nvSpPr>
        <p:spPr>
          <a:xfrm>
            <a:off x="1117600" y="6356350"/>
            <a:ext cx="3178175" cy="365125"/>
          </a:xfrm>
        </p:spPr>
        <p:txBody>
          <a:bodyPr/>
          <a:lstStyle>
            <a:lvl1pPr>
              <a:defRPr/>
            </a:lvl1pPr>
          </a:lstStyle>
          <a:p>
            <a:pPr>
              <a:defRPr/>
            </a:pPr>
            <a:fld id="{28F4DB94-764A-472D-8539-621F52066934}" type="datetimeFigureOut">
              <a:rPr lang="zh-CN" altLang="en-US"/>
              <a:pPr>
                <a:defRPr/>
              </a:pPr>
              <a:t>2022/6/9</a:t>
            </a:fld>
            <a:endParaRPr lang="zh-CN" altLang="en-US" dirty="0"/>
          </a:p>
        </p:txBody>
      </p:sp>
      <p:sp>
        <p:nvSpPr>
          <p:cNvPr id="4" name="页脚占位符 3">
            <a:extLst>
              <a:ext uri="{FF2B5EF4-FFF2-40B4-BE49-F238E27FC236}">
                <a16:creationId xmlns:a16="http://schemas.microsoft.com/office/drawing/2014/main" id="{C4CFF2CB-C04E-413E-B55B-A99C0C9474EA}"/>
              </a:ext>
            </a:extLst>
          </p:cNvPr>
          <p:cNvSpPr>
            <a:spLocks noGrp="1"/>
          </p:cNvSpPr>
          <p:nvPr>
            <p:ph type="ftr" sz="quarter" idx="11"/>
          </p:nvPr>
        </p:nvSpPr>
        <p:spPr>
          <a:xfrm>
            <a:off x="5384800" y="6356350"/>
            <a:ext cx="3087688"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A66BEE4C-0BB7-45BF-A5B1-64F62FF90B83}"/>
              </a:ext>
            </a:extLst>
          </p:cNvPr>
          <p:cNvSpPr>
            <a:spLocks noGrp="1"/>
          </p:cNvSpPr>
          <p:nvPr>
            <p:ph type="sldNum" sz="quarter" idx="12"/>
          </p:nvPr>
        </p:nvSpPr>
        <p:spPr>
          <a:xfrm>
            <a:off x="8904288" y="6356350"/>
            <a:ext cx="3087687" cy="365125"/>
          </a:xfrm>
        </p:spPr>
        <p:txBody>
          <a:bodyPr/>
          <a:lstStyle>
            <a:lvl1pPr>
              <a:defRPr/>
            </a:lvl1pPr>
          </a:lstStyle>
          <a:p>
            <a:pPr>
              <a:defRPr/>
            </a:pPr>
            <a:fld id="{11AA8F4D-B884-4C06-8397-467D4C417F61}" type="slidenum">
              <a:rPr lang="zh-CN" altLang="en-US"/>
              <a:pPr>
                <a:defRPr/>
              </a:pPr>
              <a:t>‹#›</a:t>
            </a:fld>
            <a:endParaRPr lang="zh-CN" altLang="en-US" dirty="0"/>
          </a:p>
        </p:txBody>
      </p:sp>
    </p:spTree>
    <p:extLst>
      <p:ext uri="{BB962C8B-B14F-4D97-AF65-F5344CB8AC3E}">
        <p14:creationId xmlns:p14="http://schemas.microsoft.com/office/powerpoint/2010/main" val="36814505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7D157109-B760-41BF-A379-68A16EB0A6F7}"/>
              </a:ext>
            </a:extLst>
          </p:cNvPr>
          <p:cNvSpPr>
            <a:spLocks noGrp="1"/>
          </p:cNvSpPr>
          <p:nvPr>
            <p:ph type="dt" sz="half" idx="10"/>
          </p:nvPr>
        </p:nvSpPr>
        <p:spPr>
          <a:xfrm>
            <a:off x="1117600" y="6356350"/>
            <a:ext cx="2817813" cy="365125"/>
          </a:xfrm>
        </p:spPr>
        <p:txBody>
          <a:bodyPr/>
          <a:lstStyle>
            <a:lvl1pPr>
              <a:defRPr/>
            </a:lvl1pPr>
          </a:lstStyle>
          <a:p>
            <a:pPr>
              <a:defRPr/>
            </a:pPr>
            <a:fld id="{65EEBCBE-2BD8-45F7-9E96-377C04E3BB2D}" type="datetimeFigureOut">
              <a:rPr lang="zh-CN" altLang="en-US"/>
              <a:pPr>
                <a:defRPr/>
              </a:pPr>
              <a:t>2022/6/9</a:t>
            </a:fld>
            <a:endParaRPr lang="zh-CN" altLang="en-US" dirty="0"/>
          </a:p>
        </p:txBody>
      </p:sp>
      <p:sp>
        <p:nvSpPr>
          <p:cNvPr id="4" name="页脚占位符 3">
            <a:extLst>
              <a:ext uri="{FF2B5EF4-FFF2-40B4-BE49-F238E27FC236}">
                <a16:creationId xmlns:a16="http://schemas.microsoft.com/office/drawing/2014/main" id="{8EDDAF65-D1FB-4196-9886-9327226BE850}"/>
              </a:ext>
            </a:extLst>
          </p:cNvPr>
          <p:cNvSpPr>
            <a:spLocks noGrp="1"/>
          </p:cNvSpPr>
          <p:nvPr>
            <p:ph type="ftr" sz="quarter" idx="11"/>
          </p:nvPr>
        </p:nvSpPr>
        <p:spPr>
          <a:xfrm>
            <a:off x="5384800" y="6356350"/>
            <a:ext cx="2727325"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3740E364-D645-405D-8138-6A2E2939CEE6}"/>
              </a:ext>
            </a:extLst>
          </p:cNvPr>
          <p:cNvSpPr>
            <a:spLocks noGrp="1"/>
          </p:cNvSpPr>
          <p:nvPr>
            <p:ph type="sldNum" sz="quarter" idx="12"/>
          </p:nvPr>
        </p:nvSpPr>
        <p:spPr>
          <a:xfrm>
            <a:off x="9561513" y="6356350"/>
            <a:ext cx="2511425" cy="365125"/>
          </a:xfrm>
        </p:spPr>
        <p:txBody>
          <a:bodyPr/>
          <a:lstStyle>
            <a:lvl1pPr>
              <a:defRPr/>
            </a:lvl1pPr>
          </a:lstStyle>
          <a:p>
            <a:pPr>
              <a:defRPr/>
            </a:pPr>
            <a:fld id="{F73750B5-172B-41E3-A13B-849B72DB0108}" type="slidenum">
              <a:rPr lang="zh-CN" altLang="en-US"/>
              <a:pPr>
                <a:defRPr/>
              </a:pPr>
              <a:t>‹#›</a:t>
            </a:fld>
            <a:endParaRPr lang="zh-CN" altLang="en-US" dirty="0"/>
          </a:p>
        </p:txBody>
      </p:sp>
    </p:spTree>
    <p:extLst>
      <p:ext uri="{BB962C8B-B14F-4D97-AF65-F5344CB8AC3E}">
        <p14:creationId xmlns:p14="http://schemas.microsoft.com/office/powerpoint/2010/main" val="2104253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89CB53C-22BC-481D-B2F6-1D54C5429ED7}"/>
              </a:ext>
            </a:extLst>
          </p:cNvPr>
          <p:cNvSpPr>
            <a:spLocks noGrp="1"/>
          </p:cNvSpPr>
          <p:nvPr>
            <p:ph type="dt" sz="half" idx="10"/>
          </p:nvPr>
        </p:nvSpPr>
        <p:spPr>
          <a:xfrm>
            <a:off x="1117600" y="6356350"/>
            <a:ext cx="2962275" cy="365125"/>
          </a:xfrm>
        </p:spPr>
        <p:txBody>
          <a:bodyPr/>
          <a:lstStyle>
            <a:lvl1pPr>
              <a:defRPr/>
            </a:lvl1pPr>
          </a:lstStyle>
          <a:p>
            <a:pPr>
              <a:defRPr/>
            </a:pPr>
            <a:fld id="{FB9A95CF-8613-4C7D-81C3-B31E5EC9584C}" type="datetimeFigureOut">
              <a:rPr lang="zh-CN" altLang="en-US"/>
              <a:pPr>
                <a:defRPr/>
              </a:pPr>
              <a:t>2022/6/9</a:t>
            </a:fld>
            <a:endParaRPr lang="zh-CN" altLang="en-US" dirty="0"/>
          </a:p>
        </p:txBody>
      </p:sp>
      <p:sp>
        <p:nvSpPr>
          <p:cNvPr id="4" name="页脚占位符 3">
            <a:extLst>
              <a:ext uri="{FF2B5EF4-FFF2-40B4-BE49-F238E27FC236}">
                <a16:creationId xmlns:a16="http://schemas.microsoft.com/office/drawing/2014/main" id="{137B1D19-5E4A-424B-BB69-9382BCCD81E2}"/>
              </a:ext>
            </a:extLst>
          </p:cNvPr>
          <p:cNvSpPr>
            <a:spLocks noGrp="1"/>
          </p:cNvSpPr>
          <p:nvPr>
            <p:ph type="ftr" sz="quarter" idx="11"/>
          </p:nvPr>
        </p:nvSpPr>
        <p:spPr>
          <a:xfrm>
            <a:off x="5384800" y="6356350"/>
            <a:ext cx="2511425"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9C16343E-DC1F-468D-8A79-BBEFE447EB02}"/>
              </a:ext>
            </a:extLst>
          </p:cNvPr>
          <p:cNvSpPr>
            <a:spLocks noGrp="1"/>
          </p:cNvSpPr>
          <p:nvPr>
            <p:ph type="sldNum" sz="quarter" idx="12"/>
          </p:nvPr>
        </p:nvSpPr>
        <p:spPr>
          <a:xfrm>
            <a:off x="9048750" y="6356350"/>
            <a:ext cx="2511425" cy="365125"/>
          </a:xfrm>
        </p:spPr>
        <p:txBody>
          <a:bodyPr/>
          <a:lstStyle>
            <a:lvl1pPr>
              <a:defRPr/>
            </a:lvl1pPr>
          </a:lstStyle>
          <a:p>
            <a:pPr>
              <a:defRPr/>
            </a:pPr>
            <a:fld id="{DA760793-D7FD-434D-9BB0-BBBD8E2EAF78}" type="slidenum">
              <a:rPr lang="zh-CN" altLang="en-US"/>
              <a:pPr>
                <a:defRPr/>
              </a:pPr>
              <a:t>‹#›</a:t>
            </a:fld>
            <a:endParaRPr lang="zh-CN" altLang="en-US" dirty="0"/>
          </a:p>
        </p:txBody>
      </p:sp>
    </p:spTree>
    <p:extLst>
      <p:ext uri="{BB962C8B-B14F-4D97-AF65-F5344CB8AC3E}">
        <p14:creationId xmlns:p14="http://schemas.microsoft.com/office/powerpoint/2010/main" val="2504488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62F21EC9-D2AD-4E98-9E33-0BEB5E86966D}"/>
              </a:ext>
            </a:extLst>
          </p:cNvPr>
          <p:cNvSpPr>
            <a:spLocks noGrp="1"/>
          </p:cNvSpPr>
          <p:nvPr>
            <p:ph type="dt" sz="half" idx="10"/>
          </p:nvPr>
        </p:nvSpPr>
        <p:spPr>
          <a:xfrm>
            <a:off x="1117600" y="6356350"/>
            <a:ext cx="2817813" cy="365125"/>
          </a:xfrm>
        </p:spPr>
        <p:txBody>
          <a:bodyPr/>
          <a:lstStyle>
            <a:lvl1pPr>
              <a:defRPr/>
            </a:lvl1pPr>
          </a:lstStyle>
          <a:p>
            <a:pPr>
              <a:defRPr/>
            </a:pPr>
            <a:fld id="{26DD149A-3C52-421E-B33C-014DA815B1EA}" type="datetimeFigureOut">
              <a:rPr lang="zh-CN" altLang="en-US"/>
              <a:pPr>
                <a:defRPr/>
              </a:pPr>
              <a:t>2022/6/9</a:t>
            </a:fld>
            <a:endParaRPr lang="zh-CN" altLang="en-US" dirty="0"/>
          </a:p>
        </p:txBody>
      </p:sp>
      <p:sp>
        <p:nvSpPr>
          <p:cNvPr id="4" name="页脚占位符 3">
            <a:extLst>
              <a:ext uri="{FF2B5EF4-FFF2-40B4-BE49-F238E27FC236}">
                <a16:creationId xmlns:a16="http://schemas.microsoft.com/office/drawing/2014/main" id="{5BF247A4-1767-487C-905F-66D4A36CFD85}"/>
              </a:ext>
            </a:extLst>
          </p:cNvPr>
          <p:cNvSpPr>
            <a:spLocks noGrp="1"/>
          </p:cNvSpPr>
          <p:nvPr>
            <p:ph type="ftr" sz="quarter" idx="11"/>
          </p:nvPr>
        </p:nvSpPr>
        <p:spPr>
          <a:xfrm>
            <a:off x="5384800" y="6356350"/>
            <a:ext cx="2511425"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0AAFE072-8E72-4FE1-B657-AFD7560B7E4D}"/>
              </a:ext>
            </a:extLst>
          </p:cNvPr>
          <p:cNvSpPr>
            <a:spLocks noGrp="1"/>
          </p:cNvSpPr>
          <p:nvPr>
            <p:ph type="sldNum" sz="quarter" idx="12"/>
          </p:nvPr>
        </p:nvSpPr>
        <p:spPr>
          <a:xfrm>
            <a:off x="9342438" y="6356350"/>
            <a:ext cx="2511425" cy="365125"/>
          </a:xfrm>
        </p:spPr>
        <p:txBody>
          <a:bodyPr/>
          <a:lstStyle>
            <a:lvl1pPr>
              <a:defRPr/>
            </a:lvl1pPr>
          </a:lstStyle>
          <a:p>
            <a:pPr>
              <a:defRPr/>
            </a:pPr>
            <a:fld id="{03185568-6BE8-4133-A9A7-3022F7A945B4}" type="slidenum">
              <a:rPr lang="zh-CN" altLang="en-US"/>
              <a:pPr>
                <a:defRPr/>
              </a:pPr>
              <a:t>‹#›</a:t>
            </a:fld>
            <a:endParaRPr lang="zh-CN" altLang="en-US" dirty="0"/>
          </a:p>
        </p:txBody>
      </p:sp>
    </p:spTree>
    <p:extLst>
      <p:ext uri="{BB962C8B-B14F-4D97-AF65-F5344CB8AC3E}">
        <p14:creationId xmlns:p14="http://schemas.microsoft.com/office/powerpoint/2010/main" val="28632908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31622B8-8543-4C42-9F90-0E090389E4B0}"/>
              </a:ext>
            </a:extLst>
          </p:cNvPr>
          <p:cNvSpPr>
            <a:spLocks noGrp="1"/>
          </p:cNvSpPr>
          <p:nvPr>
            <p:ph type="dt" sz="half" idx="10"/>
          </p:nvPr>
        </p:nvSpPr>
        <p:spPr>
          <a:xfrm>
            <a:off x="1117600" y="6356350"/>
            <a:ext cx="2890838" cy="365125"/>
          </a:xfrm>
        </p:spPr>
        <p:txBody>
          <a:bodyPr/>
          <a:lstStyle>
            <a:lvl1pPr>
              <a:defRPr/>
            </a:lvl1pPr>
          </a:lstStyle>
          <a:p>
            <a:pPr>
              <a:defRPr/>
            </a:pPr>
            <a:fld id="{1909FAEE-28E1-49FF-BFEC-0FCE122100C5}" type="datetimeFigureOut">
              <a:rPr lang="zh-CN" altLang="en-US"/>
              <a:pPr>
                <a:defRPr/>
              </a:pPr>
              <a:t>2022/6/9</a:t>
            </a:fld>
            <a:endParaRPr lang="zh-CN" altLang="en-US" dirty="0"/>
          </a:p>
        </p:txBody>
      </p:sp>
      <p:sp>
        <p:nvSpPr>
          <p:cNvPr id="4" name="页脚占位符 3">
            <a:extLst>
              <a:ext uri="{FF2B5EF4-FFF2-40B4-BE49-F238E27FC236}">
                <a16:creationId xmlns:a16="http://schemas.microsoft.com/office/drawing/2014/main" id="{167FE273-AF12-45F7-B0AE-008DE2A255EA}"/>
              </a:ext>
            </a:extLst>
          </p:cNvPr>
          <p:cNvSpPr>
            <a:spLocks noGrp="1"/>
          </p:cNvSpPr>
          <p:nvPr>
            <p:ph type="ftr" sz="quarter" idx="11"/>
          </p:nvPr>
        </p:nvSpPr>
        <p:spPr>
          <a:xfrm>
            <a:off x="5384800" y="6356350"/>
            <a:ext cx="2798763"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D3A4021B-9516-49D1-8C4B-80A134F2F565}"/>
              </a:ext>
            </a:extLst>
          </p:cNvPr>
          <p:cNvSpPr>
            <a:spLocks noGrp="1"/>
          </p:cNvSpPr>
          <p:nvPr>
            <p:ph type="sldNum" sz="quarter" idx="12"/>
          </p:nvPr>
        </p:nvSpPr>
        <p:spPr>
          <a:xfrm>
            <a:off x="9048750" y="6356350"/>
            <a:ext cx="2663825" cy="365125"/>
          </a:xfrm>
        </p:spPr>
        <p:txBody>
          <a:bodyPr/>
          <a:lstStyle>
            <a:lvl1pPr>
              <a:defRPr/>
            </a:lvl1pPr>
          </a:lstStyle>
          <a:p>
            <a:pPr>
              <a:defRPr/>
            </a:pPr>
            <a:fld id="{30513271-3179-44FB-B5EA-AFD39CB9211D}" type="slidenum">
              <a:rPr lang="zh-CN" altLang="en-US"/>
              <a:pPr>
                <a:defRPr/>
              </a:pPr>
              <a:t>‹#›</a:t>
            </a:fld>
            <a:endParaRPr lang="zh-CN" altLang="en-US" dirty="0"/>
          </a:p>
        </p:txBody>
      </p:sp>
    </p:spTree>
    <p:extLst>
      <p:ext uri="{BB962C8B-B14F-4D97-AF65-F5344CB8AC3E}">
        <p14:creationId xmlns:p14="http://schemas.microsoft.com/office/powerpoint/2010/main" val="20120792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5184072-C923-4403-8D45-D3F96BC43BE7}"/>
              </a:ext>
            </a:extLst>
          </p:cNvPr>
          <p:cNvSpPr>
            <a:spLocks noGrp="1"/>
          </p:cNvSpPr>
          <p:nvPr>
            <p:ph type="dt" sz="half" idx="10"/>
          </p:nvPr>
        </p:nvSpPr>
        <p:spPr>
          <a:xfrm>
            <a:off x="1117600" y="6356350"/>
            <a:ext cx="3033713" cy="365125"/>
          </a:xfrm>
        </p:spPr>
        <p:txBody>
          <a:bodyPr/>
          <a:lstStyle>
            <a:lvl1pPr>
              <a:defRPr/>
            </a:lvl1pPr>
          </a:lstStyle>
          <a:p>
            <a:pPr>
              <a:defRPr/>
            </a:pPr>
            <a:fld id="{0DD8BB05-7719-4CB1-9EFD-2C64C0483721}" type="datetimeFigureOut">
              <a:rPr lang="zh-CN" altLang="en-US"/>
              <a:pPr>
                <a:defRPr/>
              </a:pPr>
              <a:t>2022/6/9</a:t>
            </a:fld>
            <a:endParaRPr lang="zh-CN" altLang="en-US" dirty="0"/>
          </a:p>
        </p:txBody>
      </p:sp>
      <p:sp>
        <p:nvSpPr>
          <p:cNvPr id="4" name="页脚占位符 3">
            <a:extLst>
              <a:ext uri="{FF2B5EF4-FFF2-40B4-BE49-F238E27FC236}">
                <a16:creationId xmlns:a16="http://schemas.microsoft.com/office/drawing/2014/main" id="{471D6F48-C817-4D75-87D6-BA942E733F9B}"/>
              </a:ext>
            </a:extLst>
          </p:cNvPr>
          <p:cNvSpPr>
            <a:spLocks noGrp="1"/>
          </p:cNvSpPr>
          <p:nvPr>
            <p:ph type="ftr" sz="quarter" idx="11"/>
          </p:nvPr>
        </p:nvSpPr>
        <p:spPr>
          <a:xfrm>
            <a:off x="5384800" y="6356350"/>
            <a:ext cx="2871788"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EC39A275-D39E-439E-A01D-091BAB86FBA4}"/>
              </a:ext>
            </a:extLst>
          </p:cNvPr>
          <p:cNvSpPr>
            <a:spLocks noGrp="1"/>
          </p:cNvSpPr>
          <p:nvPr>
            <p:ph type="sldNum" sz="quarter" idx="12"/>
          </p:nvPr>
        </p:nvSpPr>
        <p:spPr>
          <a:xfrm>
            <a:off x="9245600" y="6356350"/>
            <a:ext cx="2754313" cy="365125"/>
          </a:xfrm>
        </p:spPr>
        <p:txBody>
          <a:bodyPr/>
          <a:lstStyle>
            <a:lvl1pPr>
              <a:defRPr/>
            </a:lvl1pPr>
          </a:lstStyle>
          <a:p>
            <a:pPr>
              <a:defRPr/>
            </a:pPr>
            <a:fld id="{081B60AE-0F2C-4AF1-8656-F35972298D6F}" type="slidenum">
              <a:rPr lang="zh-CN" altLang="en-US"/>
              <a:pPr>
                <a:defRPr/>
              </a:pPr>
              <a:t>‹#›</a:t>
            </a:fld>
            <a:endParaRPr lang="zh-CN" altLang="en-US" dirty="0"/>
          </a:p>
        </p:txBody>
      </p:sp>
    </p:spTree>
    <p:extLst>
      <p:ext uri="{BB962C8B-B14F-4D97-AF65-F5344CB8AC3E}">
        <p14:creationId xmlns:p14="http://schemas.microsoft.com/office/powerpoint/2010/main" val="2945765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A481BE0-F5EB-4C83-9473-19ABD755E2EF}"/>
              </a:ext>
            </a:extLst>
          </p:cNvPr>
          <p:cNvSpPr>
            <a:spLocks noGrp="1"/>
          </p:cNvSpPr>
          <p:nvPr>
            <p:ph type="dt" sz="half" idx="10"/>
          </p:nvPr>
        </p:nvSpPr>
        <p:spPr>
          <a:xfrm>
            <a:off x="1117600" y="6356350"/>
            <a:ext cx="2674938" cy="365125"/>
          </a:xfrm>
        </p:spPr>
        <p:txBody>
          <a:bodyPr/>
          <a:lstStyle>
            <a:lvl1pPr>
              <a:defRPr/>
            </a:lvl1pPr>
          </a:lstStyle>
          <a:p>
            <a:pPr>
              <a:defRPr/>
            </a:pPr>
            <a:fld id="{BF88FCD5-58CF-46EF-A6A8-F787B30EE5B4}" type="datetimeFigureOut">
              <a:rPr lang="zh-CN" altLang="en-US"/>
              <a:pPr>
                <a:defRPr/>
              </a:pPr>
              <a:t>2022/6/9</a:t>
            </a:fld>
            <a:endParaRPr lang="zh-CN" altLang="en-US" dirty="0"/>
          </a:p>
        </p:txBody>
      </p:sp>
      <p:sp>
        <p:nvSpPr>
          <p:cNvPr id="4" name="页脚占位符 3">
            <a:extLst>
              <a:ext uri="{FF2B5EF4-FFF2-40B4-BE49-F238E27FC236}">
                <a16:creationId xmlns:a16="http://schemas.microsoft.com/office/drawing/2014/main" id="{F9BFA5EA-5BC2-44BE-8133-B410E8887A8D}"/>
              </a:ext>
            </a:extLst>
          </p:cNvPr>
          <p:cNvSpPr>
            <a:spLocks noGrp="1"/>
          </p:cNvSpPr>
          <p:nvPr>
            <p:ph type="ftr" sz="quarter" idx="11"/>
          </p:nvPr>
        </p:nvSpPr>
        <p:spPr>
          <a:xfrm>
            <a:off x="5384800" y="6356350"/>
            <a:ext cx="2511425"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2484F964-25F4-4F9C-A6B8-58832489DD17}"/>
              </a:ext>
            </a:extLst>
          </p:cNvPr>
          <p:cNvSpPr>
            <a:spLocks noGrp="1"/>
          </p:cNvSpPr>
          <p:nvPr>
            <p:ph type="sldNum" sz="quarter" idx="12"/>
          </p:nvPr>
        </p:nvSpPr>
        <p:spPr>
          <a:xfrm>
            <a:off x="8975725" y="6361113"/>
            <a:ext cx="2674938" cy="365125"/>
          </a:xfrm>
        </p:spPr>
        <p:txBody>
          <a:bodyPr/>
          <a:lstStyle>
            <a:lvl1pPr>
              <a:defRPr/>
            </a:lvl1pPr>
          </a:lstStyle>
          <a:p>
            <a:pPr>
              <a:defRPr/>
            </a:pPr>
            <a:fld id="{CE378C38-B160-4760-94C0-08AE48DF2CD3}" type="slidenum">
              <a:rPr lang="zh-CN" altLang="en-US"/>
              <a:pPr>
                <a:defRPr/>
              </a:pPr>
              <a:t>‹#›</a:t>
            </a:fld>
            <a:endParaRPr lang="zh-CN" altLang="en-US" dirty="0"/>
          </a:p>
        </p:txBody>
      </p:sp>
    </p:spTree>
    <p:extLst>
      <p:ext uri="{BB962C8B-B14F-4D97-AF65-F5344CB8AC3E}">
        <p14:creationId xmlns:p14="http://schemas.microsoft.com/office/powerpoint/2010/main" val="17615987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0BC5AB5-580D-4E91-A741-3BEAED3FE8ED}"/>
              </a:ext>
            </a:extLst>
          </p:cNvPr>
          <p:cNvSpPr>
            <a:spLocks noGrp="1"/>
          </p:cNvSpPr>
          <p:nvPr>
            <p:ph type="dt" sz="half" idx="10"/>
          </p:nvPr>
        </p:nvSpPr>
        <p:spPr>
          <a:xfrm>
            <a:off x="1117600" y="6356350"/>
            <a:ext cx="3033713" cy="365125"/>
          </a:xfrm>
        </p:spPr>
        <p:txBody>
          <a:bodyPr/>
          <a:lstStyle>
            <a:lvl1pPr>
              <a:defRPr/>
            </a:lvl1pPr>
          </a:lstStyle>
          <a:p>
            <a:pPr>
              <a:defRPr/>
            </a:pPr>
            <a:fld id="{F73E4F94-8488-4829-94C0-FE9FDC593D23}" type="datetimeFigureOut">
              <a:rPr lang="zh-CN" altLang="en-US"/>
              <a:pPr>
                <a:defRPr/>
              </a:pPr>
              <a:t>2022/6/9</a:t>
            </a:fld>
            <a:endParaRPr lang="zh-CN" altLang="en-US" dirty="0"/>
          </a:p>
        </p:txBody>
      </p:sp>
      <p:sp>
        <p:nvSpPr>
          <p:cNvPr id="4" name="页脚占位符 3">
            <a:extLst>
              <a:ext uri="{FF2B5EF4-FFF2-40B4-BE49-F238E27FC236}">
                <a16:creationId xmlns:a16="http://schemas.microsoft.com/office/drawing/2014/main" id="{B75468E1-6B87-4C8C-9D42-A665F3E25C9B}"/>
              </a:ext>
            </a:extLst>
          </p:cNvPr>
          <p:cNvSpPr>
            <a:spLocks noGrp="1"/>
          </p:cNvSpPr>
          <p:nvPr>
            <p:ph type="ftr" sz="quarter" idx="11"/>
          </p:nvPr>
        </p:nvSpPr>
        <p:spPr>
          <a:xfrm>
            <a:off x="5384800" y="6356350"/>
            <a:ext cx="2943225"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3F10E550-87DB-4E7C-AE0D-010FE47F238F}"/>
              </a:ext>
            </a:extLst>
          </p:cNvPr>
          <p:cNvSpPr>
            <a:spLocks noGrp="1"/>
          </p:cNvSpPr>
          <p:nvPr>
            <p:ph type="sldNum" sz="quarter" idx="12"/>
          </p:nvPr>
        </p:nvSpPr>
        <p:spPr>
          <a:xfrm>
            <a:off x="8975725" y="6356350"/>
            <a:ext cx="2944813" cy="365125"/>
          </a:xfrm>
        </p:spPr>
        <p:txBody>
          <a:bodyPr/>
          <a:lstStyle>
            <a:lvl1pPr>
              <a:defRPr/>
            </a:lvl1pPr>
          </a:lstStyle>
          <a:p>
            <a:pPr>
              <a:defRPr/>
            </a:pPr>
            <a:fld id="{B639FF93-30C5-4E11-87D6-98D7F7ADDDE1}" type="slidenum">
              <a:rPr lang="zh-CN" altLang="en-US"/>
              <a:pPr>
                <a:defRPr/>
              </a:pPr>
              <a:t>‹#›</a:t>
            </a:fld>
            <a:endParaRPr lang="zh-CN" altLang="en-US" dirty="0"/>
          </a:p>
        </p:txBody>
      </p:sp>
    </p:spTree>
    <p:extLst>
      <p:ext uri="{BB962C8B-B14F-4D97-AF65-F5344CB8AC3E}">
        <p14:creationId xmlns:p14="http://schemas.microsoft.com/office/powerpoint/2010/main" val="36923955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F5443E79-4150-47B0-B517-0D1C5CCA86FF}"/>
              </a:ext>
            </a:extLst>
          </p:cNvPr>
          <p:cNvSpPr>
            <a:spLocks noGrp="1"/>
          </p:cNvSpPr>
          <p:nvPr>
            <p:ph type="dt" sz="half" idx="10"/>
          </p:nvPr>
        </p:nvSpPr>
        <p:spPr>
          <a:xfrm>
            <a:off x="1117600" y="6356350"/>
            <a:ext cx="2962275" cy="365125"/>
          </a:xfrm>
        </p:spPr>
        <p:txBody>
          <a:bodyPr/>
          <a:lstStyle>
            <a:lvl1pPr>
              <a:defRPr/>
            </a:lvl1pPr>
          </a:lstStyle>
          <a:p>
            <a:pPr>
              <a:defRPr/>
            </a:pPr>
            <a:fld id="{D9B89864-E601-4274-8007-2993D0A21486}" type="datetimeFigureOut">
              <a:rPr lang="zh-CN" altLang="en-US"/>
              <a:pPr>
                <a:defRPr/>
              </a:pPr>
              <a:t>2022/6/9</a:t>
            </a:fld>
            <a:endParaRPr lang="zh-CN" altLang="en-US" dirty="0"/>
          </a:p>
        </p:txBody>
      </p:sp>
      <p:sp>
        <p:nvSpPr>
          <p:cNvPr id="3" name="页脚占位符 2">
            <a:extLst>
              <a:ext uri="{FF2B5EF4-FFF2-40B4-BE49-F238E27FC236}">
                <a16:creationId xmlns:a16="http://schemas.microsoft.com/office/drawing/2014/main" id="{7EFC8B0B-4700-41C4-83FE-17F7DF9A6BF7}"/>
              </a:ext>
            </a:extLst>
          </p:cNvPr>
          <p:cNvSpPr>
            <a:spLocks noGrp="1"/>
          </p:cNvSpPr>
          <p:nvPr>
            <p:ph type="ftr" sz="quarter" idx="11"/>
          </p:nvPr>
        </p:nvSpPr>
        <p:spPr>
          <a:xfrm>
            <a:off x="5384800" y="6356350"/>
            <a:ext cx="2871788" cy="365125"/>
          </a:xfrm>
        </p:spPr>
        <p:txBody>
          <a:bodyPr/>
          <a:lstStyle>
            <a:lvl1pPr>
              <a:defRPr dirty="0"/>
            </a:lvl1pPr>
          </a:lstStyle>
          <a:p>
            <a:pPr>
              <a:defRPr/>
            </a:pPr>
            <a:endParaRPr lang="zh-CN" altLang="en-US"/>
          </a:p>
        </p:txBody>
      </p:sp>
      <p:sp>
        <p:nvSpPr>
          <p:cNvPr id="4" name="灯片编号占位符 3">
            <a:extLst>
              <a:ext uri="{FF2B5EF4-FFF2-40B4-BE49-F238E27FC236}">
                <a16:creationId xmlns:a16="http://schemas.microsoft.com/office/drawing/2014/main" id="{3976E738-6717-4EA5-9B42-BE4CC87F6FE4}"/>
              </a:ext>
            </a:extLst>
          </p:cNvPr>
          <p:cNvSpPr>
            <a:spLocks noGrp="1"/>
          </p:cNvSpPr>
          <p:nvPr>
            <p:ph type="sldNum" sz="quarter" idx="12"/>
          </p:nvPr>
        </p:nvSpPr>
        <p:spPr>
          <a:xfrm>
            <a:off x="8609013" y="6356350"/>
            <a:ext cx="3248025" cy="365125"/>
          </a:xfrm>
        </p:spPr>
        <p:txBody>
          <a:bodyPr/>
          <a:lstStyle>
            <a:lvl1pPr>
              <a:defRPr/>
            </a:lvl1pPr>
          </a:lstStyle>
          <a:p>
            <a:pPr>
              <a:defRPr/>
            </a:pPr>
            <a:fld id="{B5F5E45D-F337-4637-9AE1-EAAF300C36CF}" type="slidenum">
              <a:rPr lang="zh-CN" altLang="en-US"/>
              <a:pPr>
                <a:defRPr/>
              </a:pPr>
              <a:t>‹#›</a:t>
            </a:fld>
            <a:endParaRPr lang="zh-CN" altLang="en-US" dirty="0"/>
          </a:p>
        </p:txBody>
      </p:sp>
    </p:spTree>
    <p:extLst>
      <p:ext uri="{BB962C8B-B14F-4D97-AF65-F5344CB8AC3E}">
        <p14:creationId xmlns:p14="http://schemas.microsoft.com/office/powerpoint/2010/main" val="2959988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0" y="333376"/>
            <a:ext cx="12192000" cy="52292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990059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09600" y="457200"/>
            <a:ext cx="10972800" cy="1371600"/>
          </a:xfrm>
        </p:spPr>
        <p:txBody>
          <a:bodyPr/>
          <a:lstStyle/>
          <a:p>
            <a:r>
              <a:rPr lang="zh-CN" altLang="en-US"/>
              <a:t>单击此处编辑母版标题样式</a:t>
            </a:r>
          </a:p>
        </p:txBody>
      </p:sp>
      <p:sp>
        <p:nvSpPr>
          <p:cNvPr id="3" name="表格占位符 2"/>
          <p:cNvSpPr>
            <a:spLocks noGrp="1"/>
          </p:cNvSpPr>
          <p:nvPr>
            <p:ph type="tbl" idx="1"/>
          </p:nvPr>
        </p:nvSpPr>
        <p:spPr>
          <a:xfrm>
            <a:off x="609600" y="1981200"/>
            <a:ext cx="10972800" cy="3886200"/>
          </a:xfrm>
        </p:spPr>
        <p:txBody>
          <a:bodyPr/>
          <a:lstStyle/>
          <a:p>
            <a:pPr lvl="0"/>
            <a:endParaRPr lang="zh-CN" altLang="en-US" noProof="0"/>
          </a:p>
        </p:txBody>
      </p:sp>
      <p:sp>
        <p:nvSpPr>
          <p:cNvPr id="4" name="Rectangle 2"/>
          <p:cNvSpPr>
            <a:spLocks noGrp="1" noChangeArrowheads="1"/>
          </p:cNvSpPr>
          <p:nvPr>
            <p:ph type="ftr" sz="quarter" idx="10"/>
          </p:nvPr>
        </p:nvSpPr>
        <p:spPr>
          <a:ln/>
        </p:spPr>
        <p:txBody>
          <a:bodyPr/>
          <a:lstStyle>
            <a:lvl1pPr>
              <a:defRPr/>
            </a:lvl1pPr>
          </a:lstStyle>
          <a:p>
            <a:pPr>
              <a:defRPr/>
            </a:pPr>
            <a:endParaRPr lang="en-US" altLang="zh-CN"/>
          </a:p>
        </p:txBody>
      </p:sp>
      <p:sp>
        <p:nvSpPr>
          <p:cNvPr id="5" name="Rectangle 3"/>
          <p:cNvSpPr>
            <a:spLocks noGrp="1" noChangeArrowheads="1"/>
          </p:cNvSpPr>
          <p:nvPr>
            <p:ph type="sldNum" sz="quarter" idx="11"/>
          </p:nvPr>
        </p:nvSpPr>
        <p:spPr>
          <a:ln/>
        </p:spPr>
        <p:txBody>
          <a:bodyPr/>
          <a:lstStyle>
            <a:lvl1pPr>
              <a:defRPr/>
            </a:lvl1pPr>
          </a:lstStyle>
          <a:p>
            <a:pPr>
              <a:defRPr/>
            </a:pPr>
            <a:fld id="{6D4AEC22-96A1-0D44-A8DB-6F80BB8A9EBE}" type="slidenum">
              <a:rPr lang="zh-CN" altLang="en-US"/>
              <a:pPr>
                <a:defRPr/>
              </a:pPr>
              <a:t>‹#›</a:t>
            </a:fld>
            <a:endParaRPr lang="en-US" altLang="zh-CN"/>
          </a:p>
        </p:txBody>
      </p:sp>
      <p:sp>
        <p:nvSpPr>
          <p:cNvPr id="6" name="Rectangle 16"/>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3868161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5"/>
          <a:srcRect/>
          <a:stretch>
            <a:fillRect/>
          </a:stretch>
        </a:blipFill>
        <a:effectLst/>
      </p:bgPr>
    </p:bg>
    <p:spTree>
      <p:nvGrpSpPr>
        <p:cNvPr id="1" name=""/>
        <p:cNvGrpSpPr/>
        <p:nvPr/>
      </p:nvGrpSpPr>
      <p:grpSpPr>
        <a:xfrm>
          <a:off x="0" y="0"/>
          <a:ext cx="0" cy="0"/>
          <a:chOff x="0" y="0"/>
          <a:chExt cx="0" cy="0"/>
        </a:xfrm>
      </p:grpSpPr>
      <p:sp>
        <p:nvSpPr>
          <p:cNvPr id="1029" name="Rectangle 5">
            <a:extLst>
              <a:ext uri="{FF2B5EF4-FFF2-40B4-BE49-F238E27FC236}">
                <a16:creationId xmlns:a16="http://schemas.microsoft.com/office/drawing/2014/main" id="{992C0C9B-05D6-4159-A226-31D3D28530A5}"/>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1027" name="Rectangle 2">
            <a:extLst>
              <a:ext uri="{FF2B5EF4-FFF2-40B4-BE49-F238E27FC236}">
                <a16:creationId xmlns:a16="http://schemas.microsoft.com/office/drawing/2014/main" id="{B1598049-3B36-4F5F-A765-15F1030AA289}"/>
              </a:ext>
            </a:extLst>
          </p:cNvPr>
          <p:cNvSpPr>
            <a:spLocks noGrp="1" noChangeArrowheads="1"/>
          </p:cNvSpPr>
          <p:nvPr>
            <p:ph type="title"/>
          </p:nvPr>
        </p:nvSpPr>
        <p:spPr bwMode="auto">
          <a:xfrm>
            <a:off x="554038" y="944563"/>
            <a:ext cx="10972800" cy="706437"/>
          </a:xfrm>
          <a:prstGeom prst="rect">
            <a:avLst/>
          </a:prstGeom>
          <a:noFill/>
          <a:ln>
            <a:noFill/>
          </a:ln>
        </p:spPr>
        <p:txBody>
          <a:bodyPr vert="horz" wrap="square" lIns="91440" tIns="45720" rIns="91440" bIns="45720" numCol="1" anchor="ctr" anchorCtr="0" compatLnSpc="1"/>
          <a:lstStyle/>
          <a:p>
            <a:pPr lvl="0"/>
            <a:r>
              <a:rPr lang="zh-CN" altLang="en-US"/>
              <a:t>单击此处编辑母版标题样式</a:t>
            </a:r>
          </a:p>
        </p:txBody>
      </p:sp>
      <p:sp>
        <p:nvSpPr>
          <p:cNvPr id="1028" name="Rectangle 3">
            <a:extLst>
              <a:ext uri="{FF2B5EF4-FFF2-40B4-BE49-F238E27FC236}">
                <a16:creationId xmlns:a16="http://schemas.microsoft.com/office/drawing/2014/main" id="{81927E49-79C5-4780-BC41-7D24F0423A6A}"/>
              </a:ext>
            </a:extLst>
          </p:cNvPr>
          <p:cNvSpPr>
            <a:spLocks noGrp="1" noChangeArrowheads="1"/>
          </p:cNvSpPr>
          <p:nvPr>
            <p:ph type="body" idx="1"/>
          </p:nvPr>
        </p:nvSpPr>
        <p:spPr bwMode="auto">
          <a:xfrm>
            <a:off x="571500" y="1954213"/>
            <a:ext cx="10972800" cy="392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30" name="AutoShape 6">
            <a:extLst>
              <a:ext uri="{FF2B5EF4-FFF2-40B4-BE49-F238E27FC236}">
                <a16:creationId xmlns:a16="http://schemas.microsoft.com/office/drawing/2014/main" id="{19759BC1-87E5-48F8-B9E4-9C719D50E8DD}"/>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sp>
        <p:nvSpPr>
          <p:cNvPr id="10" name="TextBox 9">
            <a:extLst>
              <a:ext uri="{FF2B5EF4-FFF2-40B4-BE49-F238E27FC236}">
                <a16:creationId xmlns:a16="http://schemas.microsoft.com/office/drawing/2014/main" id="{71A7FBE7-B1F0-4CBA-88C6-D4876D60B216}"/>
              </a:ext>
            </a:extLst>
          </p:cNvPr>
          <p:cNvSpPr txBox="1"/>
          <p:nvPr/>
        </p:nvSpPr>
        <p:spPr>
          <a:xfrm>
            <a:off x="26988" y="3175"/>
            <a:ext cx="4244975" cy="396875"/>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pic>
        <p:nvPicPr>
          <p:cNvPr id="1031" name="图片 2" descr="C:\Users\86139\Desktop\图标.png图标">
            <a:extLst>
              <a:ext uri="{FF2B5EF4-FFF2-40B4-BE49-F238E27FC236}">
                <a16:creationId xmlns:a16="http://schemas.microsoft.com/office/drawing/2014/main" id="{81D80E5D-26FA-402D-8627-078674D74BDF}"/>
              </a:ext>
            </a:extLst>
          </p:cNvPr>
          <p:cNvPicPr>
            <a:picLocks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80DFE8D0-2ED0-40FA-B2F8-C7507B134B4B}"/>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6" name="矩形 5">
            <a:extLst>
              <a:ext uri="{FF2B5EF4-FFF2-40B4-BE49-F238E27FC236}">
                <a16:creationId xmlns:a16="http://schemas.microsoft.com/office/drawing/2014/main" id="{20646191-94D1-4106-9EE0-CE6680261ED4}"/>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918" r:id="rId1"/>
    <p:sldLayoutId id="2147483920" r:id="rId2"/>
    <p:sldLayoutId id="2147483919"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 id="2147483930" r:id="rId13"/>
    <p:sldLayoutId id="2147483931" r:id="rId14"/>
    <p:sldLayoutId id="2147483932" r:id="rId15"/>
    <p:sldLayoutId id="2147483933" r:id="rId16"/>
    <p:sldLayoutId id="2147483934" r:id="rId17"/>
    <p:sldLayoutId id="2147483935" r:id="rId18"/>
    <p:sldLayoutId id="2147483936" r:id="rId19"/>
    <p:sldLayoutId id="2147483937" r:id="rId20"/>
    <p:sldLayoutId id="2147483938" r:id="rId21"/>
    <p:sldLayoutId id="2147483939" r:id="rId22"/>
    <p:sldLayoutId id="2147483941" r:id="rId23"/>
  </p:sldLayoutIdLst>
  <p:hf sldNum="0" hdr="0" ftr="0" dt="0"/>
  <p:txStyles>
    <p:titleStyle>
      <a:lvl1pPr algn="ctr" rtl="0" fontAlgn="base">
        <a:spcBef>
          <a:spcPct val="0"/>
        </a:spcBef>
        <a:spcAft>
          <a:spcPct val="0"/>
        </a:spcAft>
        <a:defRPr sz="24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mj-cs"/>
        </a:defRPr>
      </a:lvl1pPr>
      <a:lvl2pPr algn="ctr" rtl="0" fontAlgn="base">
        <a:spcBef>
          <a:spcPct val="0"/>
        </a:spcBef>
        <a:spcAft>
          <a:spcPct val="0"/>
        </a:spcAft>
        <a:defRPr sz="2400" b="1">
          <a:solidFill>
            <a:schemeClr val="tx1"/>
          </a:solidFill>
          <a:latin typeface="宋体" panose="02010600030101010101" pitchFamily="2" charset="-122"/>
          <a:ea typeface="宋体" panose="02010600030101010101" pitchFamily="2" charset="-122"/>
        </a:defRPr>
      </a:lvl2pPr>
      <a:lvl3pPr algn="ctr" rtl="0" fontAlgn="base">
        <a:spcBef>
          <a:spcPct val="0"/>
        </a:spcBef>
        <a:spcAft>
          <a:spcPct val="0"/>
        </a:spcAft>
        <a:defRPr sz="2400" b="1">
          <a:solidFill>
            <a:schemeClr val="tx1"/>
          </a:solidFill>
          <a:latin typeface="宋体" panose="02010600030101010101" pitchFamily="2" charset="-122"/>
          <a:ea typeface="宋体" panose="02010600030101010101" pitchFamily="2" charset="-122"/>
        </a:defRPr>
      </a:lvl3pPr>
      <a:lvl4pPr algn="ctr" rtl="0" fontAlgn="base">
        <a:spcBef>
          <a:spcPct val="0"/>
        </a:spcBef>
        <a:spcAft>
          <a:spcPct val="0"/>
        </a:spcAft>
        <a:defRPr sz="2400" b="1">
          <a:solidFill>
            <a:schemeClr val="tx1"/>
          </a:solidFill>
          <a:latin typeface="宋体" panose="02010600030101010101" pitchFamily="2" charset="-122"/>
          <a:ea typeface="宋体" panose="02010600030101010101" pitchFamily="2" charset="-122"/>
        </a:defRPr>
      </a:lvl4pPr>
      <a:lvl5pPr algn="ctr" rtl="0" fontAlgn="base">
        <a:spcBef>
          <a:spcPct val="0"/>
        </a:spcBef>
        <a:spcAft>
          <a:spcPct val="0"/>
        </a:spcAft>
        <a:defRPr sz="2400" b="1">
          <a:solidFill>
            <a:schemeClr val="tx1"/>
          </a:solidFill>
          <a:latin typeface="宋体" panose="02010600030101010101" pitchFamily="2" charset="-122"/>
          <a:ea typeface="宋体" panose="02010600030101010101" pitchFamily="2" charset="-122"/>
        </a:defRPr>
      </a:lvl5pPr>
      <a:lvl6pPr marL="342900" algn="ctr" rtl="0" eaLnBrk="1" fontAlgn="base" hangingPunct="1">
        <a:spcBef>
          <a:spcPct val="0"/>
        </a:spcBef>
        <a:spcAft>
          <a:spcPct val="0"/>
        </a:spcAft>
        <a:defRPr sz="2400" b="1">
          <a:solidFill>
            <a:schemeClr val="tx2"/>
          </a:solidFill>
          <a:latin typeface="微软雅黑" panose="020B0503020204020204" pitchFamily="34" charset="-122"/>
          <a:ea typeface="微软雅黑" panose="020B0503020204020204" pitchFamily="34" charset="-122"/>
        </a:defRPr>
      </a:lvl6pPr>
      <a:lvl7pPr marL="685800" algn="ctr" rtl="0" eaLnBrk="1" fontAlgn="base" hangingPunct="1">
        <a:spcBef>
          <a:spcPct val="0"/>
        </a:spcBef>
        <a:spcAft>
          <a:spcPct val="0"/>
        </a:spcAft>
        <a:defRPr sz="2400" b="1">
          <a:solidFill>
            <a:schemeClr val="tx2"/>
          </a:solidFill>
          <a:latin typeface="微软雅黑" panose="020B0503020204020204" pitchFamily="34" charset="-122"/>
          <a:ea typeface="微软雅黑" panose="020B0503020204020204" pitchFamily="34" charset="-122"/>
        </a:defRPr>
      </a:lvl7pPr>
      <a:lvl8pPr marL="1028700" algn="ctr" rtl="0" eaLnBrk="1" fontAlgn="base" hangingPunct="1">
        <a:spcBef>
          <a:spcPct val="0"/>
        </a:spcBef>
        <a:spcAft>
          <a:spcPct val="0"/>
        </a:spcAft>
        <a:defRPr sz="2400" b="1">
          <a:solidFill>
            <a:schemeClr val="tx2"/>
          </a:solidFill>
          <a:latin typeface="微软雅黑" panose="020B0503020204020204" pitchFamily="34" charset="-122"/>
          <a:ea typeface="微软雅黑" panose="020B0503020204020204" pitchFamily="34" charset="-122"/>
        </a:defRPr>
      </a:lvl8pPr>
      <a:lvl9pPr marL="1371600" algn="ctr" rtl="0" eaLnBrk="1" fontAlgn="base" hangingPunct="1">
        <a:spcBef>
          <a:spcPct val="0"/>
        </a:spcBef>
        <a:spcAft>
          <a:spcPct val="0"/>
        </a:spcAft>
        <a:defRPr sz="2400" b="1">
          <a:solidFill>
            <a:schemeClr val="tx2"/>
          </a:solidFill>
          <a:latin typeface="微软雅黑" panose="020B0503020204020204" pitchFamily="34" charset="-122"/>
          <a:ea typeface="微软雅黑" panose="020B0503020204020204" pitchFamily="34" charset="-122"/>
        </a:defRPr>
      </a:lvl9pPr>
    </p:titleStyle>
    <p:bodyStyle>
      <a:lvl1pPr marL="257175" indent="-257175" algn="l" rtl="0" fontAlgn="base">
        <a:spcBef>
          <a:spcPct val="20000"/>
        </a:spcBef>
        <a:spcAft>
          <a:spcPct val="0"/>
        </a:spcAft>
        <a:buChar char="•"/>
        <a:defRPr sz="2100">
          <a:solidFill>
            <a:schemeClr val="tx2"/>
          </a:solidFill>
          <a:latin typeface="宋体" panose="02010600030101010101" pitchFamily="2" charset="-122"/>
          <a:ea typeface="宋体" panose="02010600030101010101" pitchFamily="2" charset="-122"/>
          <a:cs typeface="+mn-cs"/>
        </a:defRPr>
      </a:lvl1pPr>
      <a:lvl2pPr marL="557213" indent="-214313" algn="l" rtl="0" fontAlgn="base">
        <a:spcBef>
          <a:spcPct val="20000"/>
        </a:spcBef>
        <a:spcAft>
          <a:spcPct val="0"/>
        </a:spcAft>
        <a:buChar char="–"/>
        <a:defRPr sz="2100">
          <a:solidFill>
            <a:schemeClr val="tx2"/>
          </a:solidFill>
          <a:latin typeface="宋体" panose="02010600030101010101" pitchFamily="2" charset="-122"/>
          <a:ea typeface="宋体" panose="02010600030101010101" pitchFamily="2" charset="-122"/>
        </a:defRPr>
      </a:lvl2pPr>
      <a:lvl3pPr marL="857250" indent="-171450" algn="l" rtl="0" fontAlgn="base">
        <a:spcBef>
          <a:spcPct val="20000"/>
        </a:spcBef>
        <a:spcAft>
          <a:spcPct val="0"/>
        </a:spcAft>
        <a:buChar char="•"/>
        <a:defRPr>
          <a:solidFill>
            <a:schemeClr val="tx2"/>
          </a:solidFill>
          <a:latin typeface="宋体" panose="02010600030101010101" pitchFamily="2" charset="-122"/>
          <a:ea typeface="宋体" panose="02010600030101010101" pitchFamily="2" charset="-122"/>
        </a:defRPr>
      </a:lvl3pPr>
      <a:lvl4pPr marL="1200150" indent="-171450" algn="l" rtl="0" fontAlgn="base">
        <a:spcBef>
          <a:spcPct val="20000"/>
        </a:spcBef>
        <a:spcAft>
          <a:spcPct val="0"/>
        </a:spcAft>
        <a:buChar char="–"/>
        <a:defRPr sz="1500">
          <a:solidFill>
            <a:schemeClr val="tx2"/>
          </a:solidFill>
          <a:latin typeface="宋体" panose="02010600030101010101" pitchFamily="2" charset="-122"/>
          <a:ea typeface="宋体" panose="02010600030101010101" pitchFamily="2" charset="-122"/>
        </a:defRPr>
      </a:lvl4pPr>
      <a:lvl5pPr marL="1543050" indent="-171450" algn="l" rtl="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5pPr>
      <a:lvl6pPr marL="1885950" indent="-171450" algn="l" rtl="0" eaLnBrk="1" fontAlgn="base" hangingPunct="1">
        <a:spcBef>
          <a:spcPct val="20000"/>
        </a:spcBef>
        <a:spcAft>
          <a:spcPct val="0"/>
        </a:spcAft>
        <a:buChar char="»"/>
        <a:defRPr sz="1200">
          <a:solidFill>
            <a:schemeClr val="tx2"/>
          </a:solidFill>
          <a:latin typeface="+mn-lt"/>
          <a:ea typeface="+mn-ea"/>
        </a:defRPr>
      </a:lvl6pPr>
      <a:lvl7pPr marL="2228850" indent="-171450" algn="l" rtl="0" eaLnBrk="1" fontAlgn="base" hangingPunct="1">
        <a:spcBef>
          <a:spcPct val="20000"/>
        </a:spcBef>
        <a:spcAft>
          <a:spcPct val="0"/>
        </a:spcAft>
        <a:buChar char="»"/>
        <a:defRPr sz="1200">
          <a:solidFill>
            <a:schemeClr val="tx2"/>
          </a:solidFill>
          <a:latin typeface="+mn-lt"/>
          <a:ea typeface="+mn-ea"/>
        </a:defRPr>
      </a:lvl7pPr>
      <a:lvl8pPr marL="2571750" indent="-171450" algn="l" rtl="0" eaLnBrk="1" fontAlgn="base" hangingPunct="1">
        <a:spcBef>
          <a:spcPct val="20000"/>
        </a:spcBef>
        <a:spcAft>
          <a:spcPct val="0"/>
        </a:spcAft>
        <a:buChar char="»"/>
        <a:defRPr sz="1200">
          <a:solidFill>
            <a:schemeClr val="tx2"/>
          </a:solidFill>
          <a:latin typeface="+mn-lt"/>
          <a:ea typeface="+mn-ea"/>
        </a:defRPr>
      </a:lvl8pPr>
      <a:lvl9pPr marL="2914650" indent="-171450" algn="l" rtl="0" eaLnBrk="1" fontAlgn="base" hangingPunct="1">
        <a:spcBef>
          <a:spcPct val="20000"/>
        </a:spcBef>
        <a:spcAft>
          <a:spcPct val="0"/>
        </a:spcAft>
        <a:buChar char="»"/>
        <a:defRPr sz="1200">
          <a:solidFill>
            <a:schemeClr val="tx2"/>
          </a:solidFill>
          <a:latin typeface="+mn-lt"/>
          <a:ea typeface="+mn-ea"/>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hyperlink" Target="https://pintia.cn/"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hyperlink" Target="https://pintia.cn/home/bindings?k=283574&amp;c=zstu"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image" Target="../media/image14.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image" Target="../media/image15.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8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2.xml"/></Relationships>
</file>

<file path=ppt/slides/_rels/slide10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8">
            <a:extLst>
              <a:ext uri="{FF2B5EF4-FFF2-40B4-BE49-F238E27FC236}">
                <a16:creationId xmlns:a16="http://schemas.microsoft.com/office/drawing/2014/main" id="{AD67B4B9-FC0D-43EB-AD97-DEA7B82A1812}"/>
              </a:ext>
            </a:extLst>
          </p:cNvPr>
          <p:cNvSpPr>
            <a:spLocks noGrp="1" noChangeArrowheads="1"/>
          </p:cNvSpPr>
          <p:nvPr>
            <p:ph type="ctrTitle"/>
          </p:nvPr>
        </p:nvSpPr>
        <p:spPr>
          <a:xfrm>
            <a:off x="912813" y="1844675"/>
            <a:ext cx="10363200" cy="1470025"/>
          </a:xfrm>
        </p:spPr>
        <p:txBody>
          <a:bodyPr/>
          <a:lstStyle/>
          <a:p>
            <a:pPr>
              <a:defRPr/>
            </a:pPr>
            <a:r>
              <a:rPr lang="zh-CN" altLang="en-US" sz="8000" dirty="0">
                <a:solidFill>
                  <a:srgbClr val="000000"/>
                </a:solidFill>
              </a:rPr>
              <a:t>程序设计基础课程设计</a:t>
            </a:r>
          </a:p>
        </p:txBody>
      </p:sp>
      <p:sp>
        <p:nvSpPr>
          <p:cNvPr id="7171" name="Rectangle 1029">
            <a:extLst>
              <a:ext uri="{FF2B5EF4-FFF2-40B4-BE49-F238E27FC236}">
                <a16:creationId xmlns:a16="http://schemas.microsoft.com/office/drawing/2014/main" id="{60C097AB-6613-4D81-B963-E733E6228EC9}"/>
              </a:ext>
            </a:extLst>
          </p:cNvPr>
          <p:cNvSpPr>
            <a:spLocks noGrp="1" noChangeArrowheads="1"/>
          </p:cNvSpPr>
          <p:nvPr>
            <p:ph type="subTitle" idx="1"/>
          </p:nvPr>
        </p:nvSpPr>
        <p:spPr/>
        <p:txBody>
          <a:bodyPr/>
          <a:lstStyle/>
          <a:p>
            <a:pPr algn="r">
              <a:lnSpc>
                <a:spcPct val="90000"/>
              </a:lnSpc>
              <a:defRPr/>
            </a:pPr>
            <a:r>
              <a:rPr lang="zh-CN" altLang="en-US" dirty="0"/>
              <a:t>任课老师：吴呈瑜、程宏伟</a:t>
            </a:r>
            <a:endParaRPr lang="en-US" altLang="zh-CN" dirty="0"/>
          </a:p>
          <a:p>
            <a:pPr algn="r">
              <a:lnSpc>
                <a:spcPct val="90000"/>
              </a:lnSpc>
              <a:defRPr/>
            </a:pPr>
            <a:r>
              <a:rPr lang="en-US" altLang="zh-CN" dirty="0"/>
              <a:t>2022</a:t>
            </a:r>
            <a:r>
              <a:rPr lang="zh-CN" altLang="en-US" dirty="0"/>
              <a:t>年</a:t>
            </a:r>
            <a:r>
              <a:rPr lang="en-US" altLang="zh-CN" dirty="0"/>
              <a:t>6</a:t>
            </a:r>
            <a:r>
              <a:rPr lang="zh-CN" altLang="en-US" dirty="0"/>
              <a:t>月</a:t>
            </a:r>
            <a:r>
              <a:rPr lang="en-US" altLang="zh-CN" dirty="0"/>
              <a:t>10</a:t>
            </a:r>
            <a:r>
              <a:rPr lang="zh-CN" altLang="en-US" dirty="0"/>
              <a:t>日</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a:extLst>
              <a:ext uri="{FF2B5EF4-FFF2-40B4-BE49-F238E27FC236}">
                <a16:creationId xmlns:a16="http://schemas.microsoft.com/office/drawing/2014/main" id="{BF7E8DD4-CDD0-4DEB-BAEB-42F39ADDFD32}"/>
              </a:ext>
            </a:extLst>
          </p:cNvPr>
          <p:cNvSpPr>
            <a:spLocks noGrp="1"/>
          </p:cNvSpPr>
          <p:nvPr>
            <p:ph type="title"/>
          </p:nvPr>
        </p:nvSpPr>
        <p:spPr>
          <a:xfrm>
            <a:off x="479376" y="332656"/>
            <a:ext cx="10221913" cy="684213"/>
          </a:xfrm>
        </p:spPr>
        <p:txBody>
          <a:bodyPr/>
          <a:lstStyle/>
          <a:p>
            <a:pPr>
              <a:defRPr/>
            </a:pPr>
            <a:r>
              <a:rPr lang="zh-CN" altLang="en-US" dirty="0">
                <a:latin typeface="+mn-lt"/>
                <a:ea typeface="+mn-ea"/>
                <a:cs typeface="+mn-ea"/>
                <a:sym typeface="+mn-lt"/>
              </a:rPr>
              <a:t>程序设计基础课程设计介绍</a:t>
            </a:r>
          </a:p>
        </p:txBody>
      </p:sp>
      <p:sp>
        <p:nvSpPr>
          <p:cNvPr id="5123" name="内容占位符 2">
            <a:extLst>
              <a:ext uri="{FF2B5EF4-FFF2-40B4-BE49-F238E27FC236}">
                <a16:creationId xmlns:a16="http://schemas.microsoft.com/office/drawing/2014/main" id="{B0B595CC-5C97-4714-80BF-08C77996364D}"/>
              </a:ext>
            </a:extLst>
          </p:cNvPr>
          <p:cNvSpPr>
            <a:spLocks noGrp="1"/>
          </p:cNvSpPr>
          <p:nvPr>
            <p:ph idx="1"/>
          </p:nvPr>
        </p:nvSpPr>
        <p:spPr>
          <a:xfrm>
            <a:off x="192088" y="1052736"/>
            <a:ext cx="11736387" cy="5616624"/>
          </a:xfrm>
        </p:spPr>
        <p:txBody>
          <a:bodyPr>
            <a:normAutofit fontScale="62500" lnSpcReduction="20000"/>
          </a:bodyPr>
          <a:lstStyle/>
          <a:p>
            <a:pPr>
              <a:defRPr/>
            </a:pPr>
            <a:r>
              <a:rPr lang="zh-CN" altLang="en-US" sz="3200" dirty="0">
                <a:latin typeface="Times New Roman" panose="02020603050405020304" pitchFamily="18" charset="0"/>
                <a:cs typeface="Times New Roman" panose="02020603050405020304" pitchFamily="18" charset="0"/>
                <a:sym typeface="+mn-lt"/>
              </a:rPr>
              <a:t>课程性质：工程实践基础必修课</a:t>
            </a:r>
            <a:r>
              <a:rPr lang="en-US" altLang="zh-CN" sz="2400" dirty="0">
                <a:latin typeface="Times New Roman" panose="02020603050405020304" pitchFamily="18" charset="0"/>
                <a:cs typeface="Times New Roman" panose="02020603050405020304" pitchFamily="18" charset="0"/>
                <a:sym typeface="+mn-lt"/>
              </a:rPr>
              <a:t>(21</a:t>
            </a:r>
            <a:r>
              <a:rPr lang="zh-CN" altLang="en-US" sz="2400" dirty="0">
                <a:latin typeface="Times New Roman" panose="02020603050405020304" pitchFamily="18" charset="0"/>
                <a:cs typeface="Times New Roman" panose="02020603050405020304" pitchFamily="18" charset="0"/>
                <a:sym typeface="+mn-lt"/>
              </a:rPr>
              <a:t>电子信息大类</a:t>
            </a:r>
            <a:r>
              <a:rPr lang="en-US" altLang="zh-CN" sz="2400" dirty="0">
                <a:latin typeface="Times New Roman" panose="02020603050405020304" pitchFamily="18" charset="0"/>
                <a:cs typeface="Times New Roman" panose="02020603050405020304" pitchFamily="18" charset="0"/>
                <a:sym typeface="+mn-lt"/>
              </a:rPr>
              <a:t>)</a:t>
            </a:r>
            <a:endParaRPr lang="en-US" altLang="zh-CN" sz="3200" dirty="0">
              <a:latin typeface="Times New Roman" panose="02020603050405020304" pitchFamily="18" charset="0"/>
              <a:cs typeface="Times New Roman" panose="02020603050405020304" pitchFamily="18" charset="0"/>
              <a:sym typeface="+mn-lt"/>
            </a:endParaRPr>
          </a:p>
          <a:p>
            <a:pPr lvl="1">
              <a:defRPr/>
            </a:pPr>
            <a:r>
              <a:rPr lang="zh-CN" altLang="en-US" sz="3200" dirty="0">
                <a:latin typeface="Times New Roman" panose="02020603050405020304" pitchFamily="18" charset="0"/>
                <a:cs typeface="Times New Roman" panose="02020603050405020304" pitchFamily="18" charset="0"/>
                <a:sym typeface="+mn-lt"/>
              </a:rPr>
              <a:t>上课时间</a:t>
            </a:r>
            <a:r>
              <a:rPr lang="en-US" altLang="zh-CN" sz="3200" dirty="0">
                <a:latin typeface="Times New Roman" panose="02020603050405020304" pitchFamily="18" charset="0"/>
                <a:cs typeface="Times New Roman" panose="02020603050405020304" pitchFamily="18" charset="0"/>
                <a:sym typeface="+mn-lt"/>
              </a:rPr>
              <a:t>1:  </a:t>
            </a:r>
            <a:r>
              <a:rPr lang="en-US" altLang="zh-CN" sz="3200" b="1" dirty="0">
                <a:solidFill>
                  <a:srgbClr val="FF0000"/>
                </a:solidFill>
                <a:latin typeface="Times New Roman" panose="02020603050405020304" pitchFamily="18" charset="0"/>
                <a:cs typeface="Times New Roman" panose="02020603050405020304" pitchFamily="18" charset="0"/>
                <a:sym typeface="+mn-lt"/>
              </a:rPr>
              <a:t>2022/6/10</a:t>
            </a:r>
            <a:r>
              <a:rPr lang="zh-CN" altLang="en-US" sz="3200" b="1" dirty="0">
                <a:solidFill>
                  <a:srgbClr val="FF0000"/>
                </a:solidFill>
                <a:latin typeface="Times New Roman" panose="02020603050405020304" pitchFamily="18" charset="0"/>
                <a:cs typeface="Times New Roman" panose="02020603050405020304" pitchFamily="18" charset="0"/>
                <a:sym typeface="+mn-lt"/>
              </a:rPr>
              <a:t> </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晚上</a:t>
            </a:r>
            <a:r>
              <a:rPr lang="en-US" altLang="zh-CN" sz="3200" b="1" dirty="0">
                <a:latin typeface="Times New Roman" panose="02020603050405020304" pitchFamily="18" charset="0"/>
                <a:cs typeface="Times New Roman" panose="02020603050405020304" pitchFamily="18" charset="0"/>
                <a:sym typeface="+mn-lt"/>
              </a:rPr>
              <a:t>18:30-20:50(</a:t>
            </a:r>
            <a:r>
              <a:rPr lang="en-US" altLang="zh-CN" sz="3200" b="1" dirty="0">
                <a:solidFill>
                  <a:srgbClr val="FF0000"/>
                </a:solidFill>
                <a:latin typeface="Times New Roman" panose="02020603050405020304" pitchFamily="18" charset="0"/>
                <a:cs typeface="Times New Roman" panose="02020603050405020304" pitchFamily="18" charset="0"/>
                <a:sym typeface="+mn-lt"/>
              </a:rPr>
              <a:t>3</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号楼</a:t>
            </a:r>
            <a:r>
              <a:rPr lang="en-US" altLang="zh-CN" sz="3200" b="1" dirty="0">
                <a:solidFill>
                  <a:srgbClr val="FF0000"/>
                </a:solidFill>
                <a:latin typeface="Times New Roman" panose="02020603050405020304" pitchFamily="18" charset="0"/>
                <a:cs typeface="Times New Roman" panose="02020603050405020304" pitchFamily="18" charset="0"/>
                <a:sym typeface="+mn-lt"/>
              </a:rPr>
              <a:t>-6</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号机房</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字符串和字符指针，作业</a:t>
            </a:r>
            <a:r>
              <a:rPr lang="en-US" altLang="zh-CN" sz="3200" b="1" dirty="0">
                <a:latin typeface="Times New Roman" panose="02020603050405020304" pitchFamily="18" charset="0"/>
                <a:cs typeface="Times New Roman" panose="02020603050405020304" pitchFamily="18" charset="0"/>
                <a:sym typeface="+mn-lt"/>
              </a:rPr>
              <a:t>1-PTA</a:t>
            </a:r>
            <a:endParaRPr lang="en-US" altLang="zh-CN" sz="3200" dirty="0">
              <a:latin typeface="Times New Roman" panose="02020603050405020304" pitchFamily="18" charset="0"/>
              <a:cs typeface="Times New Roman" panose="02020603050405020304" pitchFamily="18" charset="0"/>
              <a:sym typeface="+mn-lt"/>
            </a:endParaRPr>
          </a:p>
          <a:p>
            <a:pPr lvl="1">
              <a:defRPr/>
            </a:pPr>
            <a:r>
              <a:rPr lang="zh-CN" altLang="en-US" sz="3200" dirty="0">
                <a:latin typeface="Times New Roman" panose="02020603050405020304" pitchFamily="18" charset="0"/>
                <a:cs typeface="Times New Roman" panose="02020603050405020304" pitchFamily="18" charset="0"/>
                <a:sym typeface="+mn-lt"/>
              </a:rPr>
              <a:t>上课时间</a:t>
            </a:r>
            <a:r>
              <a:rPr lang="en-US" altLang="zh-CN" sz="3200" dirty="0">
                <a:latin typeface="Times New Roman" panose="02020603050405020304" pitchFamily="18" charset="0"/>
                <a:cs typeface="Times New Roman" panose="02020603050405020304" pitchFamily="18" charset="0"/>
                <a:sym typeface="+mn-lt"/>
              </a:rPr>
              <a:t>2:  </a:t>
            </a:r>
            <a:r>
              <a:rPr lang="en-US" altLang="zh-CN" sz="3200" b="1" dirty="0">
                <a:solidFill>
                  <a:srgbClr val="FF0000"/>
                </a:solidFill>
                <a:latin typeface="Times New Roman" panose="02020603050405020304" pitchFamily="18" charset="0"/>
                <a:cs typeface="Times New Roman" panose="02020603050405020304" pitchFamily="18" charset="0"/>
                <a:sym typeface="+mn-lt"/>
              </a:rPr>
              <a:t>2022/6/12</a:t>
            </a:r>
            <a:r>
              <a:rPr lang="zh-CN" altLang="en-US" sz="3200" b="1" dirty="0">
                <a:solidFill>
                  <a:srgbClr val="FF0000"/>
                </a:solidFill>
                <a:latin typeface="Times New Roman" panose="02020603050405020304" pitchFamily="18" charset="0"/>
                <a:cs typeface="Times New Roman" panose="02020603050405020304" pitchFamily="18" charset="0"/>
                <a:sym typeface="+mn-lt"/>
              </a:rPr>
              <a:t> </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上午</a:t>
            </a:r>
            <a:r>
              <a:rPr lang="en-US" altLang="zh-CN" sz="3200" b="1" dirty="0">
                <a:latin typeface="Times New Roman" panose="02020603050405020304" pitchFamily="18" charset="0"/>
                <a:cs typeface="Times New Roman" panose="02020603050405020304" pitchFamily="18" charset="0"/>
                <a:sym typeface="+mn-lt"/>
              </a:rPr>
              <a:t>08:30-11:30(</a:t>
            </a:r>
            <a:r>
              <a:rPr lang="en-US" altLang="zh-CN" sz="3200" b="1" dirty="0">
                <a:solidFill>
                  <a:srgbClr val="FF0000"/>
                </a:solidFill>
                <a:latin typeface="Times New Roman" panose="02020603050405020304" pitchFamily="18" charset="0"/>
                <a:cs typeface="Times New Roman" panose="02020603050405020304" pitchFamily="18" charset="0"/>
                <a:sym typeface="+mn-lt"/>
              </a:rPr>
              <a:t>3</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号楼</a:t>
            </a:r>
            <a:r>
              <a:rPr lang="en-US" altLang="zh-CN" sz="3200" b="1" dirty="0">
                <a:solidFill>
                  <a:srgbClr val="FF0000"/>
                </a:solidFill>
                <a:latin typeface="Times New Roman" panose="02020603050405020304" pitchFamily="18" charset="0"/>
                <a:cs typeface="Times New Roman" panose="02020603050405020304" pitchFamily="18" charset="0"/>
                <a:sym typeface="+mn-lt"/>
              </a:rPr>
              <a:t>-6</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号机房</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结构体，作业</a:t>
            </a:r>
            <a:r>
              <a:rPr lang="en-US" altLang="zh-CN" sz="3200" b="1" dirty="0">
                <a:latin typeface="Times New Roman" panose="02020603050405020304" pitchFamily="18" charset="0"/>
                <a:cs typeface="Times New Roman" panose="02020603050405020304" pitchFamily="18" charset="0"/>
                <a:sym typeface="+mn-lt"/>
              </a:rPr>
              <a:t>2-PTA</a:t>
            </a:r>
          </a:p>
          <a:p>
            <a:pPr lvl="1">
              <a:defRPr/>
            </a:pPr>
            <a:r>
              <a:rPr lang="zh-CN" altLang="en-US" sz="3200" dirty="0">
                <a:latin typeface="Times New Roman" panose="02020603050405020304" pitchFamily="18" charset="0"/>
                <a:cs typeface="Times New Roman" panose="02020603050405020304" pitchFamily="18" charset="0"/>
                <a:sym typeface="+mn-lt"/>
              </a:rPr>
              <a:t>上课时间</a:t>
            </a:r>
            <a:r>
              <a:rPr lang="en-US" altLang="zh-CN" sz="3200" dirty="0">
                <a:latin typeface="Times New Roman" panose="02020603050405020304" pitchFamily="18" charset="0"/>
                <a:cs typeface="Times New Roman" panose="02020603050405020304" pitchFamily="18" charset="0"/>
                <a:sym typeface="+mn-lt"/>
              </a:rPr>
              <a:t>3:  </a:t>
            </a:r>
            <a:r>
              <a:rPr lang="en-US" altLang="zh-CN" sz="3200" b="1" dirty="0">
                <a:solidFill>
                  <a:srgbClr val="FF0000"/>
                </a:solidFill>
                <a:latin typeface="Times New Roman" panose="02020603050405020304" pitchFamily="18" charset="0"/>
                <a:cs typeface="Times New Roman" panose="02020603050405020304" pitchFamily="18" charset="0"/>
                <a:sym typeface="+mn-lt"/>
              </a:rPr>
              <a:t>2022/6/12</a:t>
            </a:r>
            <a:r>
              <a:rPr lang="zh-CN" altLang="en-US" sz="3200" b="1" dirty="0">
                <a:solidFill>
                  <a:srgbClr val="FF0000"/>
                </a:solidFill>
                <a:latin typeface="Times New Roman" panose="02020603050405020304" pitchFamily="18" charset="0"/>
                <a:cs typeface="Times New Roman" panose="02020603050405020304" pitchFamily="18" charset="0"/>
                <a:sym typeface="+mn-lt"/>
              </a:rPr>
              <a:t> </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下午</a:t>
            </a:r>
            <a:r>
              <a:rPr lang="en-US" altLang="zh-CN" sz="3200" b="1" dirty="0">
                <a:latin typeface="Times New Roman" panose="02020603050405020304" pitchFamily="18" charset="0"/>
                <a:cs typeface="Times New Roman" panose="02020603050405020304" pitchFamily="18" charset="0"/>
                <a:sym typeface="+mn-lt"/>
              </a:rPr>
              <a:t>13:30-16:00(</a:t>
            </a:r>
            <a:r>
              <a:rPr lang="en-US" altLang="zh-CN" sz="3200" b="1" dirty="0">
                <a:solidFill>
                  <a:srgbClr val="FF0000"/>
                </a:solidFill>
                <a:latin typeface="Times New Roman" panose="02020603050405020304" pitchFamily="18" charset="0"/>
                <a:cs typeface="Times New Roman" panose="02020603050405020304" pitchFamily="18" charset="0"/>
                <a:sym typeface="+mn-lt"/>
              </a:rPr>
              <a:t>3</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号楼</a:t>
            </a:r>
            <a:r>
              <a:rPr lang="en-US" altLang="zh-CN" sz="3200" b="1" dirty="0">
                <a:solidFill>
                  <a:srgbClr val="FF0000"/>
                </a:solidFill>
                <a:latin typeface="Times New Roman" panose="02020603050405020304" pitchFamily="18" charset="0"/>
                <a:cs typeface="Times New Roman" panose="02020603050405020304" pitchFamily="18" charset="0"/>
                <a:sym typeface="+mn-lt"/>
              </a:rPr>
              <a:t>-6</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号机房</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文件</a:t>
            </a:r>
            <a:r>
              <a:rPr lang="en-US" altLang="zh-CN" sz="3200" b="1" dirty="0">
                <a:latin typeface="Times New Roman" panose="02020603050405020304" pitchFamily="18" charset="0"/>
                <a:cs typeface="Times New Roman" panose="02020603050405020304" pitchFamily="18" charset="0"/>
                <a:sym typeface="+mn-lt"/>
              </a:rPr>
              <a:t>+</a:t>
            </a:r>
            <a:r>
              <a:rPr lang="zh-CN" altLang="en-US" sz="3200" b="1" dirty="0">
                <a:latin typeface="Times New Roman" panose="02020603050405020304" pitchFamily="18" charset="0"/>
                <a:cs typeface="Times New Roman" panose="02020603050405020304" pitchFamily="18" charset="0"/>
                <a:sym typeface="+mn-lt"/>
              </a:rPr>
              <a:t>课程设计任务下发，作业</a:t>
            </a:r>
            <a:r>
              <a:rPr lang="en-US" altLang="zh-CN" sz="3200" b="1" dirty="0">
                <a:latin typeface="Times New Roman" panose="02020603050405020304" pitchFamily="18" charset="0"/>
                <a:cs typeface="Times New Roman" panose="02020603050405020304" pitchFamily="18" charset="0"/>
                <a:sym typeface="+mn-lt"/>
              </a:rPr>
              <a:t>3-PTA</a:t>
            </a:r>
          </a:p>
          <a:p>
            <a:pPr lvl="1">
              <a:defRPr/>
            </a:pPr>
            <a:r>
              <a:rPr lang="zh-CN" altLang="en-US" sz="3200" dirty="0">
                <a:latin typeface="Times New Roman" panose="02020603050405020304" pitchFamily="18" charset="0"/>
                <a:cs typeface="Times New Roman" panose="02020603050405020304" pitchFamily="18" charset="0"/>
                <a:sym typeface="+mn-lt"/>
              </a:rPr>
              <a:t>上课时间</a:t>
            </a:r>
            <a:r>
              <a:rPr lang="en-US" altLang="zh-CN" sz="3200" dirty="0">
                <a:latin typeface="Times New Roman" panose="02020603050405020304" pitchFamily="18" charset="0"/>
                <a:cs typeface="Times New Roman" panose="02020603050405020304" pitchFamily="18" charset="0"/>
                <a:sym typeface="+mn-lt"/>
              </a:rPr>
              <a:t>4:  </a:t>
            </a:r>
            <a:r>
              <a:rPr lang="en-US" altLang="zh-CN" sz="3200" b="1" dirty="0">
                <a:solidFill>
                  <a:srgbClr val="FF0000"/>
                </a:solidFill>
                <a:latin typeface="Times New Roman" panose="02020603050405020304" pitchFamily="18" charset="0"/>
                <a:cs typeface="Times New Roman" panose="02020603050405020304" pitchFamily="18" charset="0"/>
                <a:sym typeface="+mn-lt"/>
              </a:rPr>
              <a:t>2022/6/13-6/21</a:t>
            </a:r>
            <a:r>
              <a:rPr lang="zh-CN" altLang="en-US" sz="3200" b="1" dirty="0">
                <a:solidFill>
                  <a:srgbClr val="FF0000"/>
                </a:solidFill>
                <a:latin typeface="Times New Roman" panose="02020603050405020304" pitchFamily="18" charset="0"/>
                <a:cs typeface="Times New Roman" panose="02020603050405020304" pitchFamily="18" charset="0"/>
                <a:sym typeface="+mn-lt"/>
              </a:rPr>
              <a:t> </a:t>
            </a:r>
            <a:r>
              <a:rPr lang="en-US" altLang="zh-CN" sz="3200" b="1" dirty="0">
                <a:latin typeface="Times New Roman" panose="02020603050405020304" pitchFamily="18" charset="0"/>
                <a:cs typeface="Times New Roman" panose="02020603050405020304" pitchFamily="18" charset="0"/>
                <a:sym typeface="+mn-lt"/>
              </a:rPr>
              <a:t> 8:30-16:00(</a:t>
            </a:r>
            <a:r>
              <a:rPr lang="zh-CN" altLang="en-US" sz="3200" b="1" dirty="0">
                <a:solidFill>
                  <a:srgbClr val="FF0000"/>
                </a:solidFill>
                <a:latin typeface="Times New Roman" panose="02020603050405020304" pitchFamily="18" charset="0"/>
                <a:cs typeface="Times New Roman" panose="02020603050405020304" pitchFamily="18" charset="0"/>
                <a:sym typeface="+mn-lt"/>
              </a:rPr>
              <a:t>线上不定时指导</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总体设计</a:t>
            </a:r>
            <a:r>
              <a:rPr lang="en-US" altLang="zh-CN" sz="3200" b="1" dirty="0">
                <a:latin typeface="Times New Roman" panose="02020603050405020304" pitchFamily="18" charset="0"/>
                <a:cs typeface="Times New Roman" panose="02020603050405020304" pitchFamily="18" charset="0"/>
                <a:sym typeface="+mn-lt"/>
              </a:rPr>
              <a:t>+</a:t>
            </a:r>
            <a:r>
              <a:rPr lang="zh-CN" altLang="en-US" sz="3200" b="1" dirty="0">
                <a:latin typeface="Times New Roman" panose="02020603050405020304" pitchFamily="18" charset="0"/>
                <a:cs typeface="Times New Roman" panose="02020603050405020304" pitchFamily="18" charset="0"/>
                <a:sym typeface="+mn-lt"/>
              </a:rPr>
              <a:t>详细设计</a:t>
            </a:r>
            <a:r>
              <a:rPr lang="en-US" altLang="zh-CN" sz="3200" b="1" dirty="0">
                <a:latin typeface="Times New Roman" panose="02020603050405020304" pitchFamily="18" charset="0"/>
                <a:cs typeface="Times New Roman" panose="02020603050405020304" pitchFamily="18" charset="0"/>
                <a:sym typeface="+mn-lt"/>
              </a:rPr>
              <a:t>+</a:t>
            </a:r>
            <a:r>
              <a:rPr lang="zh-CN" altLang="en-US" sz="3200" b="1" dirty="0">
                <a:latin typeface="Times New Roman" panose="02020603050405020304" pitchFamily="18" charset="0"/>
                <a:cs typeface="Times New Roman" panose="02020603050405020304" pitchFamily="18" charset="0"/>
                <a:sym typeface="+mn-lt"/>
              </a:rPr>
              <a:t>编码</a:t>
            </a:r>
            <a:r>
              <a:rPr lang="en-US" altLang="zh-CN" sz="3200" b="1" dirty="0">
                <a:latin typeface="Times New Roman" panose="02020603050405020304" pitchFamily="18" charset="0"/>
                <a:cs typeface="Times New Roman" panose="02020603050405020304" pitchFamily="18" charset="0"/>
                <a:sym typeface="+mn-lt"/>
              </a:rPr>
              <a:t>+</a:t>
            </a:r>
            <a:r>
              <a:rPr lang="zh-CN" altLang="en-US" sz="3200" b="1" dirty="0">
                <a:latin typeface="Times New Roman" panose="02020603050405020304" pitchFamily="18" charset="0"/>
                <a:cs typeface="Times New Roman" panose="02020603050405020304" pitchFamily="18" charset="0"/>
                <a:sym typeface="+mn-lt"/>
              </a:rPr>
              <a:t>设计报告</a:t>
            </a:r>
            <a:endParaRPr lang="en-US" altLang="zh-CN" sz="3200" b="1" dirty="0">
              <a:latin typeface="Times New Roman" panose="02020603050405020304" pitchFamily="18" charset="0"/>
              <a:cs typeface="Times New Roman" panose="02020603050405020304" pitchFamily="18" charset="0"/>
              <a:sym typeface="+mn-lt"/>
            </a:endParaRPr>
          </a:p>
          <a:p>
            <a:pPr lvl="1">
              <a:defRPr/>
            </a:pPr>
            <a:r>
              <a:rPr lang="zh-CN" altLang="en-US" sz="3200" dirty="0">
                <a:latin typeface="Times New Roman" panose="02020603050405020304" pitchFamily="18" charset="0"/>
                <a:cs typeface="Times New Roman" panose="02020603050405020304" pitchFamily="18" charset="0"/>
                <a:sym typeface="+mn-lt"/>
              </a:rPr>
              <a:t>上课时间</a:t>
            </a:r>
            <a:r>
              <a:rPr lang="en-US" altLang="zh-CN" sz="3200" dirty="0">
                <a:latin typeface="Times New Roman" panose="02020603050405020304" pitchFamily="18" charset="0"/>
                <a:cs typeface="Times New Roman" panose="02020603050405020304" pitchFamily="18" charset="0"/>
                <a:sym typeface="+mn-lt"/>
              </a:rPr>
              <a:t>5:  </a:t>
            </a:r>
            <a:r>
              <a:rPr lang="en-US" altLang="zh-CN" sz="3200" b="1" dirty="0">
                <a:solidFill>
                  <a:srgbClr val="FF0000"/>
                </a:solidFill>
                <a:latin typeface="Times New Roman" panose="02020603050405020304" pitchFamily="18" charset="0"/>
                <a:cs typeface="Times New Roman" panose="02020603050405020304" pitchFamily="18" charset="0"/>
                <a:sym typeface="+mn-lt"/>
              </a:rPr>
              <a:t>2022/6/22</a:t>
            </a:r>
            <a:r>
              <a:rPr lang="zh-CN" altLang="en-US" sz="3200" b="1" dirty="0">
                <a:solidFill>
                  <a:srgbClr val="FF0000"/>
                </a:solidFill>
                <a:latin typeface="Times New Roman" panose="02020603050405020304" pitchFamily="18" charset="0"/>
                <a:cs typeface="Times New Roman" panose="02020603050405020304" pitchFamily="18" charset="0"/>
                <a:sym typeface="+mn-lt"/>
              </a:rPr>
              <a:t> </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下午</a:t>
            </a:r>
            <a:r>
              <a:rPr lang="en-US" altLang="zh-CN" sz="3200" b="1" dirty="0">
                <a:latin typeface="Times New Roman" panose="02020603050405020304" pitchFamily="18" charset="0"/>
                <a:cs typeface="Times New Roman" panose="02020603050405020304" pitchFamily="18" charset="0"/>
                <a:sym typeface="+mn-lt"/>
              </a:rPr>
              <a:t>13:30-16:00(</a:t>
            </a:r>
            <a:r>
              <a:rPr lang="en-US" altLang="zh-CN" sz="3200" b="1" dirty="0">
                <a:solidFill>
                  <a:srgbClr val="FF0000"/>
                </a:solidFill>
                <a:latin typeface="Times New Roman" panose="02020603050405020304" pitchFamily="18" charset="0"/>
                <a:cs typeface="Times New Roman" panose="02020603050405020304" pitchFamily="18" charset="0"/>
                <a:sym typeface="+mn-lt"/>
              </a:rPr>
              <a:t>3</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号楼</a:t>
            </a:r>
            <a:r>
              <a:rPr lang="en-US" altLang="zh-CN" sz="3200" b="1" dirty="0">
                <a:solidFill>
                  <a:srgbClr val="FF0000"/>
                </a:solidFill>
                <a:latin typeface="Times New Roman" panose="02020603050405020304" pitchFamily="18" charset="0"/>
                <a:cs typeface="Times New Roman" panose="02020603050405020304" pitchFamily="18" charset="0"/>
                <a:sym typeface="+mn-lt"/>
              </a:rPr>
              <a:t>-6</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号机房</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完善课程设计，准备答辩</a:t>
            </a:r>
            <a:endParaRPr lang="en-US" altLang="zh-CN" sz="3200" b="1" dirty="0">
              <a:latin typeface="Times New Roman" panose="02020603050405020304" pitchFamily="18" charset="0"/>
              <a:cs typeface="Times New Roman" panose="02020603050405020304" pitchFamily="18" charset="0"/>
              <a:sym typeface="+mn-lt"/>
            </a:endParaRPr>
          </a:p>
          <a:p>
            <a:pPr lvl="1">
              <a:defRPr/>
            </a:pPr>
            <a:r>
              <a:rPr lang="zh-CN" altLang="en-US" sz="3200" dirty="0">
                <a:latin typeface="Times New Roman" panose="02020603050405020304" pitchFamily="18" charset="0"/>
                <a:cs typeface="Times New Roman" panose="02020603050405020304" pitchFamily="18" charset="0"/>
                <a:sym typeface="+mn-lt"/>
              </a:rPr>
              <a:t>上课时间</a:t>
            </a:r>
            <a:r>
              <a:rPr lang="en-US" altLang="zh-CN" sz="3200" dirty="0">
                <a:latin typeface="Times New Roman" panose="02020603050405020304" pitchFamily="18" charset="0"/>
                <a:cs typeface="Times New Roman" panose="02020603050405020304" pitchFamily="18" charset="0"/>
                <a:sym typeface="+mn-lt"/>
              </a:rPr>
              <a:t>6:  </a:t>
            </a:r>
            <a:r>
              <a:rPr lang="en-US" altLang="zh-CN" sz="3200" b="1" dirty="0">
                <a:solidFill>
                  <a:srgbClr val="FF0000"/>
                </a:solidFill>
                <a:latin typeface="Times New Roman" panose="02020603050405020304" pitchFamily="18" charset="0"/>
                <a:cs typeface="Times New Roman" panose="02020603050405020304" pitchFamily="18" charset="0"/>
                <a:sym typeface="+mn-lt"/>
              </a:rPr>
              <a:t>2022/6/23</a:t>
            </a:r>
            <a:r>
              <a:rPr lang="zh-CN" altLang="en-US" sz="3200" b="1" dirty="0">
                <a:solidFill>
                  <a:srgbClr val="FF0000"/>
                </a:solidFill>
                <a:latin typeface="Times New Roman" panose="02020603050405020304" pitchFamily="18" charset="0"/>
                <a:cs typeface="Times New Roman" panose="02020603050405020304" pitchFamily="18" charset="0"/>
                <a:sym typeface="+mn-lt"/>
              </a:rPr>
              <a:t> </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下午</a:t>
            </a:r>
            <a:r>
              <a:rPr lang="en-US" altLang="zh-CN" sz="3200" b="1" dirty="0">
                <a:latin typeface="Times New Roman" panose="02020603050405020304" pitchFamily="18" charset="0"/>
                <a:cs typeface="Times New Roman" panose="02020603050405020304" pitchFamily="18" charset="0"/>
                <a:sym typeface="+mn-lt"/>
              </a:rPr>
              <a:t>13:30-16:00(</a:t>
            </a:r>
            <a:r>
              <a:rPr lang="en-US" altLang="zh-CN" sz="3200" b="1" dirty="0">
                <a:solidFill>
                  <a:srgbClr val="FF0000"/>
                </a:solidFill>
                <a:latin typeface="Times New Roman" panose="02020603050405020304" pitchFamily="18" charset="0"/>
                <a:cs typeface="Times New Roman" panose="02020603050405020304" pitchFamily="18" charset="0"/>
                <a:sym typeface="+mn-lt"/>
              </a:rPr>
              <a:t>3</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号楼</a:t>
            </a:r>
            <a:r>
              <a:rPr lang="en-US" altLang="zh-CN" sz="3200" b="1" dirty="0">
                <a:solidFill>
                  <a:srgbClr val="FF0000"/>
                </a:solidFill>
                <a:latin typeface="Times New Roman" panose="02020603050405020304" pitchFamily="18" charset="0"/>
                <a:cs typeface="Times New Roman" panose="02020603050405020304" pitchFamily="18" charset="0"/>
                <a:sym typeface="+mn-lt"/>
              </a:rPr>
              <a:t>-6</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号机房</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提交设计报告，课程答辩</a:t>
            </a:r>
            <a:endParaRPr lang="en-US" altLang="zh-CN" sz="3200" dirty="0">
              <a:latin typeface="Times New Roman" panose="02020603050405020304" pitchFamily="18" charset="0"/>
              <a:cs typeface="Times New Roman" panose="02020603050405020304" pitchFamily="18" charset="0"/>
              <a:sym typeface="+mn-lt"/>
            </a:endParaRPr>
          </a:p>
          <a:p>
            <a:pPr>
              <a:defRPr/>
            </a:pPr>
            <a:r>
              <a:rPr lang="zh-CN" altLang="en-US" sz="3200" dirty="0">
                <a:latin typeface="Times New Roman" panose="02020603050405020304" pitchFamily="18" charset="0"/>
                <a:cs typeface="Times New Roman" panose="02020603050405020304" pitchFamily="18" charset="0"/>
                <a:sym typeface="+mn-lt"/>
              </a:rPr>
              <a:t>课程目标：</a:t>
            </a:r>
            <a:endParaRPr lang="en-US" altLang="zh-CN" sz="3200" dirty="0">
              <a:latin typeface="Times New Roman" panose="02020603050405020304" pitchFamily="18" charset="0"/>
              <a:cs typeface="Times New Roman" panose="02020603050405020304" pitchFamily="18" charset="0"/>
              <a:sym typeface="+mn-lt"/>
            </a:endParaRPr>
          </a:p>
          <a:p>
            <a:pPr lvl="1">
              <a:defRPr/>
            </a:pPr>
            <a:r>
              <a:rPr lang="zh-CN" altLang="en-US" sz="3000" b="1" dirty="0">
                <a:latin typeface="Times New Roman" panose="02020603050405020304" pitchFamily="18" charset="0"/>
                <a:cs typeface="Times New Roman" panose="02020603050405020304" pitchFamily="18" charset="0"/>
                <a:sym typeface="+mn-lt"/>
              </a:rPr>
              <a:t>熟练掌握</a:t>
            </a:r>
            <a:r>
              <a:rPr lang="en-US" altLang="zh-CN" sz="3000" b="1" dirty="0">
                <a:latin typeface="Times New Roman" panose="02020603050405020304" pitchFamily="18" charset="0"/>
                <a:cs typeface="Times New Roman" panose="02020603050405020304" pitchFamily="18" charset="0"/>
                <a:sym typeface="+mn-lt"/>
              </a:rPr>
              <a:t>C</a:t>
            </a:r>
            <a:r>
              <a:rPr lang="zh-CN" altLang="en-US" sz="3000" b="1" dirty="0">
                <a:latin typeface="Times New Roman" panose="02020603050405020304" pitchFamily="18" charset="0"/>
                <a:cs typeface="Times New Roman" panose="02020603050405020304" pitchFamily="18" charset="0"/>
                <a:sym typeface="+mn-lt"/>
              </a:rPr>
              <a:t>语言编程和程序调试技术，并能够在实践中灵活运用。</a:t>
            </a:r>
          </a:p>
          <a:p>
            <a:pPr lvl="1">
              <a:defRPr/>
            </a:pPr>
            <a:r>
              <a:rPr lang="zh-CN" altLang="en-US" sz="3000" b="1" dirty="0">
                <a:latin typeface="Times New Roman" panose="02020603050405020304" pitchFamily="18" charset="0"/>
                <a:cs typeface="Times New Roman" panose="02020603050405020304" pitchFamily="18" charset="0"/>
                <a:sym typeface="+mn-lt"/>
              </a:rPr>
              <a:t>熟练掌握</a:t>
            </a:r>
            <a:r>
              <a:rPr lang="en-US" altLang="zh-CN" sz="3000" b="1" dirty="0">
                <a:latin typeface="Times New Roman" panose="02020603050405020304" pitchFamily="18" charset="0"/>
                <a:cs typeface="Times New Roman" panose="02020603050405020304" pitchFamily="18" charset="0"/>
                <a:sym typeface="+mn-lt"/>
              </a:rPr>
              <a:t>C</a:t>
            </a:r>
            <a:r>
              <a:rPr lang="zh-CN" altLang="en-US" sz="3000" b="1" dirty="0">
                <a:latin typeface="Times New Roman" panose="02020603050405020304" pitchFamily="18" charset="0"/>
                <a:cs typeface="Times New Roman" panose="02020603050405020304" pitchFamily="18" charset="0"/>
                <a:sym typeface="+mn-lt"/>
              </a:rPr>
              <a:t>语言中函数设计方法和结构化设计的思想。</a:t>
            </a:r>
          </a:p>
          <a:p>
            <a:pPr lvl="1">
              <a:defRPr/>
            </a:pPr>
            <a:r>
              <a:rPr lang="zh-CN" altLang="en-US" sz="3000" b="1" dirty="0">
                <a:latin typeface="Times New Roman" panose="02020603050405020304" pitchFamily="18" charset="0"/>
                <a:cs typeface="Times New Roman" panose="02020603050405020304" pitchFamily="18" charset="0"/>
                <a:sym typeface="+mn-lt"/>
              </a:rPr>
              <a:t>理解软件设计中的需求分析、系统设计、系统测试等各环节的基本任务。</a:t>
            </a:r>
          </a:p>
          <a:p>
            <a:pPr lvl="1">
              <a:defRPr/>
            </a:pPr>
            <a:r>
              <a:rPr lang="zh-CN" altLang="en-US" sz="3000" b="1" dirty="0">
                <a:latin typeface="Times New Roman" panose="02020603050405020304" pitchFamily="18" charset="0"/>
                <a:cs typeface="Times New Roman" panose="02020603050405020304" pitchFamily="18" charset="0"/>
                <a:sym typeface="+mn-lt"/>
              </a:rPr>
              <a:t>培养解决综合性的、解决实际问题的能力，资料的收集和整理能力，以及口头表达能力。</a:t>
            </a:r>
          </a:p>
          <a:p>
            <a:pPr>
              <a:defRPr/>
            </a:pPr>
            <a:r>
              <a:rPr lang="zh-CN" altLang="en-US" sz="3200" dirty="0">
                <a:latin typeface="Times New Roman" panose="02020603050405020304" pitchFamily="18" charset="0"/>
                <a:cs typeface="Times New Roman" panose="02020603050405020304" pitchFamily="18" charset="0"/>
                <a:sym typeface="+mn-lt"/>
              </a:rPr>
              <a:t>课程考评：</a:t>
            </a:r>
            <a:endParaRPr lang="en-US" altLang="zh-CN" sz="3200" dirty="0">
              <a:latin typeface="Times New Roman" panose="02020603050405020304" pitchFamily="18" charset="0"/>
              <a:cs typeface="Times New Roman" panose="02020603050405020304" pitchFamily="18" charset="0"/>
              <a:sym typeface="+mn-lt"/>
            </a:endParaRPr>
          </a:p>
          <a:p>
            <a:pPr lvl="1">
              <a:defRPr/>
            </a:pPr>
            <a:r>
              <a:rPr lang="zh-CN" altLang="en-US" sz="3000" b="1" dirty="0">
                <a:latin typeface="Times New Roman" panose="02020603050405020304" pitchFamily="18" charset="0"/>
                <a:cs typeface="Times New Roman" panose="02020603050405020304" pitchFamily="18" charset="0"/>
                <a:sym typeface="+mn-lt"/>
              </a:rPr>
              <a:t>平时成绩（</a:t>
            </a:r>
            <a:r>
              <a:rPr lang="en-US" altLang="zh-CN" sz="3000" b="1" dirty="0">
                <a:latin typeface="Times New Roman" panose="02020603050405020304" pitchFamily="18" charset="0"/>
                <a:cs typeface="Times New Roman" panose="02020603050405020304" pitchFamily="18" charset="0"/>
                <a:sym typeface="+mn-lt"/>
              </a:rPr>
              <a:t>40%</a:t>
            </a:r>
            <a:r>
              <a:rPr lang="zh-CN" altLang="en-US" sz="3000" b="1" dirty="0">
                <a:latin typeface="Times New Roman" panose="02020603050405020304" pitchFamily="18" charset="0"/>
                <a:cs typeface="Times New Roman" panose="02020603050405020304" pitchFamily="18" charset="0"/>
                <a:sym typeface="+mn-lt"/>
              </a:rPr>
              <a:t>）：包括出勤情况</a:t>
            </a:r>
            <a:r>
              <a:rPr lang="en-US" altLang="zh-CN" sz="3000" b="1" dirty="0">
                <a:latin typeface="Times New Roman" panose="02020603050405020304" pitchFamily="18" charset="0"/>
                <a:cs typeface="Times New Roman" panose="02020603050405020304" pitchFamily="18" charset="0"/>
                <a:sym typeface="+mn-lt"/>
              </a:rPr>
              <a:t>20% + </a:t>
            </a:r>
            <a:r>
              <a:rPr lang="zh-CN" altLang="en-US" sz="3000" b="1" dirty="0">
                <a:latin typeface="Times New Roman" panose="02020603050405020304" pitchFamily="18" charset="0"/>
                <a:cs typeface="Times New Roman" panose="02020603050405020304" pitchFamily="18" charset="0"/>
                <a:sym typeface="+mn-lt"/>
              </a:rPr>
              <a:t>平时作业完成情况</a:t>
            </a:r>
            <a:r>
              <a:rPr lang="en-US" altLang="zh-CN" sz="3000" b="1" dirty="0">
                <a:latin typeface="Times New Roman" panose="02020603050405020304" pitchFamily="18" charset="0"/>
                <a:cs typeface="Times New Roman" panose="02020603050405020304" pitchFamily="18" charset="0"/>
                <a:sym typeface="+mn-lt"/>
              </a:rPr>
              <a:t>80%</a:t>
            </a:r>
          </a:p>
          <a:p>
            <a:pPr lvl="1">
              <a:defRPr/>
            </a:pPr>
            <a:r>
              <a:rPr lang="zh-CN" altLang="en-US" sz="3000" b="1" dirty="0">
                <a:latin typeface="Times New Roman" panose="02020603050405020304" pitchFamily="18" charset="0"/>
                <a:cs typeface="Times New Roman" panose="02020603050405020304" pitchFamily="18" charset="0"/>
                <a:sym typeface="+mn-lt"/>
              </a:rPr>
              <a:t>期末成绩（</a:t>
            </a:r>
            <a:r>
              <a:rPr lang="en-US" altLang="zh-CN" sz="3000" b="1" dirty="0">
                <a:latin typeface="Times New Roman" panose="02020603050405020304" pitchFamily="18" charset="0"/>
                <a:cs typeface="Times New Roman" panose="02020603050405020304" pitchFamily="18" charset="0"/>
                <a:sym typeface="+mn-lt"/>
              </a:rPr>
              <a:t>60%</a:t>
            </a:r>
            <a:r>
              <a:rPr lang="zh-CN" altLang="en-US" sz="3000" b="1" dirty="0">
                <a:latin typeface="Times New Roman" panose="02020603050405020304" pitchFamily="18" charset="0"/>
                <a:cs typeface="Times New Roman" panose="02020603050405020304" pitchFamily="18" charset="0"/>
                <a:sym typeface="+mn-lt"/>
              </a:rPr>
              <a:t>）：程序演示</a:t>
            </a:r>
            <a:r>
              <a:rPr lang="en-US" altLang="zh-CN" sz="3000" b="1" dirty="0">
                <a:latin typeface="Times New Roman" panose="02020603050405020304" pitchFamily="18" charset="0"/>
                <a:cs typeface="Times New Roman" panose="02020603050405020304" pitchFamily="18" charset="0"/>
                <a:sym typeface="+mn-lt"/>
              </a:rPr>
              <a:t>50% + </a:t>
            </a:r>
            <a:r>
              <a:rPr lang="zh-CN" altLang="en-US" sz="3000" b="1" dirty="0">
                <a:latin typeface="Times New Roman" panose="02020603050405020304" pitchFamily="18" charset="0"/>
                <a:cs typeface="Times New Roman" panose="02020603050405020304" pitchFamily="18" charset="0"/>
                <a:sym typeface="+mn-lt"/>
              </a:rPr>
              <a:t>设计报告</a:t>
            </a:r>
            <a:r>
              <a:rPr lang="en-US" altLang="zh-CN" sz="3000" b="1" dirty="0">
                <a:latin typeface="Times New Roman" panose="02020603050405020304" pitchFamily="18" charset="0"/>
                <a:cs typeface="Times New Roman" panose="02020603050405020304" pitchFamily="18" charset="0"/>
                <a:sym typeface="+mn-lt"/>
              </a:rPr>
              <a:t>30% + </a:t>
            </a:r>
            <a:r>
              <a:rPr lang="zh-CN" altLang="en-US" sz="3000" b="1" dirty="0">
                <a:latin typeface="Times New Roman" panose="02020603050405020304" pitchFamily="18" charset="0"/>
                <a:cs typeface="Times New Roman" panose="02020603050405020304" pitchFamily="18" charset="0"/>
                <a:sym typeface="+mn-lt"/>
              </a:rPr>
              <a:t>提问回答</a:t>
            </a:r>
            <a:r>
              <a:rPr lang="en-US" altLang="zh-CN" sz="3000" b="1" dirty="0">
                <a:latin typeface="Times New Roman" panose="02020603050405020304" pitchFamily="18" charset="0"/>
                <a:cs typeface="Times New Roman" panose="02020603050405020304" pitchFamily="18" charset="0"/>
                <a:sym typeface="+mn-lt"/>
              </a:rPr>
              <a:t>20%</a:t>
            </a:r>
            <a:endParaRPr lang="zh-CN" altLang="en-US" sz="3000" b="1" dirty="0">
              <a:latin typeface="Times New Roman" panose="02020603050405020304" pitchFamily="18" charset="0"/>
              <a:cs typeface="Times New Roman" panose="02020603050405020304" pitchFamily="18" charset="0"/>
              <a:sym typeface="+mn-lt"/>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705D29-D1DD-4D2F-B5BB-822D873A7E86}"/>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B6EC1F04-3536-4F86-BFFF-43C94138769C}"/>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C7699BA2-DAA0-46F2-AC6B-AE3A11CE0D73}"/>
              </a:ext>
            </a:extLst>
          </p:cNvPr>
          <p:cNvPicPr>
            <a:picLocks noChangeAspect="1"/>
          </p:cNvPicPr>
          <p:nvPr/>
        </p:nvPicPr>
        <p:blipFill>
          <a:blip r:embed="rId2"/>
          <a:stretch>
            <a:fillRect/>
          </a:stretch>
        </p:blipFill>
        <p:spPr>
          <a:xfrm>
            <a:off x="0" y="0"/>
            <a:ext cx="12192000" cy="4563125"/>
          </a:xfrm>
          <a:prstGeom prst="rect">
            <a:avLst/>
          </a:prstGeom>
        </p:spPr>
      </p:pic>
      <p:pic>
        <p:nvPicPr>
          <p:cNvPr id="5" name="图片 4">
            <a:extLst>
              <a:ext uri="{FF2B5EF4-FFF2-40B4-BE49-F238E27FC236}">
                <a16:creationId xmlns:a16="http://schemas.microsoft.com/office/drawing/2014/main" id="{1D0F9AF5-52E7-476E-B31E-79B6D6EE8B26}"/>
              </a:ext>
            </a:extLst>
          </p:cNvPr>
          <p:cNvPicPr>
            <a:picLocks noChangeAspect="1"/>
          </p:cNvPicPr>
          <p:nvPr/>
        </p:nvPicPr>
        <p:blipFill>
          <a:blip r:embed="rId3"/>
          <a:stretch>
            <a:fillRect/>
          </a:stretch>
        </p:blipFill>
        <p:spPr>
          <a:xfrm>
            <a:off x="263352" y="235049"/>
            <a:ext cx="9944100" cy="5210175"/>
          </a:xfrm>
          <a:prstGeom prst="rect">
            <a:avLst/>
          </a:prstGeom>
        </p:spPr>
      </p:pic>
      <p:sp>
        <p:nvSpPr>
          <p:cNvPr id="6" name="Freeform 5">
            <a:extLst>
              <a:ext uri="{FF2B5EF4-FFF2-40B4-BE49-F238E27FC236}">
                <a16:creationId xmlns:a16="http://schemas.microsoft.com/office/drawing/2014/main" id="{D159FFF1-DBF9-45F0-AFB5-1D302C8680DB}"/>
              </a:ext>
            </a:extLst>
          </p:cNvPr>
          <p:cNvSpPr>
            <a:spLocks noChangeAspect="1"/>
          </p:cNvSpPr>
          <p:nvPr/>
        </p:nvSpPr>
        <p:spPr bwMode="auto">
          <a:xfrm>
            <a:off x="3532023" y="5975901"/>
            <a:ext cx="344489" cy="395288"/>
          </a:xfrm>
          <a:custGeom>
            <a:avLst/>
            <a:gdLst>
              <a:gd name="T0" fmla="*/ 587 w 587"/>
              <a:gd name="T1" fmla="*/ 339 h 677"/>
              <a:gd name="T2" fmla="*/ 293 w 587"/>
              <a:gd name="T3" fmla="*/ 508 h 677"/>
              <a:gd name="T4" fmla="*/ 0 w 587"/>
              <a:gd name="T5" fmla="*/ 677 h 677"/>
              <a:gd name="T6" fmla="*/ 0 w 587"/>
              <a:gd name="T7" fmla="*/ 339 h 677"/>
              <a:gd name="T8" fmla="*/ 0 w 587"/>
              <a:gd name="T9" fmla="*/ 0 h 677"/>
              <a:gd name="T10" fmla="*/ 293 w 587"/>
              <a:gd name="T11" fmla="*/ 169 h 677"/>
              <a:gd name="T12" fmla="*/ 587 w 587"/>
              <a:gd name="T13" fmla="*/ 339 h 677"/>
            </a:gdLst>
            <a:ahLst/>
            <a:cxnLst>
              <a:cxn ang="0">
                <a:pos x="T0" y="T1"/>
              </a:cxn>
              <a:cxn ang="0">
                <a:pos x="T2" y="T3"/>
              </a:cxn>
              <a:cxn ang="0">
                <a:pos x="T4" y="T5"/>
              </a:cxn>
              <a:cxn ang="0">
                <a:pos x="T6" y="T7"/>
              </a:cxn>
              <a:cxn ang="0">
                <a:pos x="T8" y="T9"/>
              </a:cxn>
              <a:cxn ang="0">
                <a:pos x="T10" y="T11"/>
              </a:cxn>
              <a:cxn ang="0">
                <a:pos x="T12" y="T13"/>
              </a:cxn>
            </a:cxnLst>
            <a:rect l="0" t="0" r="r" b="b"/>
            <a:pathLst>
              <a:path w="587" h="677">
                <a:moveTo>
                  <a:pt x="587" y="339"/>
                </a:moveTo>
                <a:lnTo>
                  <a:pt x="293" y="508"/>
                </a:lnTo>
                <a:lnTo>
                  <a:pt x="0" y="677"/>
                </a:lnTo>
                <a:lnTo>
                  <a:pt x="0" y="339"/>
                </a:lnTo>
                <a:lnTo>
                  <a:pt x="0" y="0"/>
                </a:lnTo>
                <a:lnTo>
                  <a:pt x="293" y="169"/>
                </a:lnTo>
                <a:lnTo>
                  <a:pt x="587" y="33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 name="TextBox 1">
            <a:extLst>
              <a:ext uri="{FF2B5EF4-FFF2-40B4-BE49-F238E27FC236}">
                <a16:creationId xmlns:a16="http://schemas.microsoft.com/office/drawing/2014/main" id="{BEDBF3B7-3FAF-422F-A0A2-24525E74F16E}"/>
              </a:ext>
            </a:extLst>
          </p:cNvPr>
          <p:cNvSpPr txBox="1"/>
          <p:nvPr/>
        </p:nvSpPr>
        <p:spPr>
          <a:xfrm>
            <a:off x="4012942" y="5909524"/>
            <a:ext cx="6696744" cy="461665"/>
          </a:xfrm>
          <a:prstGeom prst="rect">
            <a:avLst/>
          </a:prstGeom>
          <a:noFill/>
        </p:spPr>
        <p:txBody>
          <a:bodyPr wrap="square" rtlCol="0">
            <a:spAutoFit/>
          </a:bodyPr>
          <a:lstStyle/>
          <a:p>
            <a:r>
              <a:rPr lang="zh-CN" altLang="en-US" sz="2400" dirty="0">
                <a:latin typeface="+mn-ea"/>
                <a:ea typeface="+mn-ea"/>
              </a:rPr>
              <a:t>网址：  </a:t>
            </a:r>
            <a:r>
              <a:rPr lang="en-US" altLang="zh-CN" sz="2400" dirty="0">
                <a:latin typeface="+mn-ea"/>
                <a:ea typeface="+mn-ea"/>
                <a:hlinkClick r:id="rId4"/>
              </a:rPr>
              <a:t>https://pintia.cn</a:t>
            </a:r>
            <a:r>
              <a:rPr lang="zh-CN" altLang="en-US" sz="2400" dirty="0">
                <a:latin typeface="+mn-ea"/>
                <a:ea typeface="+mn-ea"/>
              </a:rPr>
              <a:t>，点击注册</a:t>
            </a:r>
          </a:p>
        </p:txBody>
      </p:sp>
    </p:spTree>
    <p:extLst>
      <p:ext uri="{BB962C8B-B14F-4D97-AF65-F5344CB8AC3E}">
        <p14:creationId xmlns:p14="http://schemas.microsoft.com/office/powerpoint/2010/main" val="1150830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4851" y="1412776"/>
            <a:ext cx="10123717" cy="5416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reeform 5"/>
          <p:cNvSpPr>
            <a:spLocks noChangeAspect="1"/>
          </p:cNvSpPr>
          <p:nvPr/>
        </p:nvSpPr>
        <p:spPr bwMode="auto">
          <a:xfrm>
            <a:off x="613571" y="869581"/>
            <a:ext cx="344489" cy="395288"/>
          </a:xfrm>
          <a:custGeom>
            <a:avLst/>
            <a:gdLst>
              <a:gd name="T0" fmla="*/ 587 w 587"/>
              <a:gd name="T1" fmla="*/ 339 h 677"/>
              <a:gd name="T2" fmla="*/ 293 w 587"/>
              <a:gd name="T3" fmla="*/ 508 h 677"/>
              <a:gd name="T4" fmla="*/ 0 w 587"/>
              <a:gd name="T5" fmla="*/ 677 h 677"/>
              <a:gd name="T6" fmla="*/ 0 w 587"/>
              <a:gd name="T7" fmla="*/ 339 h 677"/>
              <a:gd name="T8" fmla="*/ 0 w 587"/>
              <a:gd name="T9" fmla="*/ 0 h 677"/>
              <a:gd name="T10" fmla="*/ 293 w 587"/>
              <a:gd name="T11" fmla="*/ 169 h 677"/>
              <a:gd name="T12" fmla="*/ 587 w 587"/>
              <a:gd name="T13" fmla="*/ 339 h 677"/>
            </a:gdLst>
            <a:ahLst/>
            <a:cxnLst>
              <a:cxn ang="0">
                <a:pos x="T0" y="T1"/>
              </a:cxn>
              <a:cxn ang="0">
                <a:pos x="T2" y="T3"/>
              </a:cxn>
              <a:cxn ang="0">
                <a:pos x="T4" y="T5"/>
              </a:cxn>
              <a:cxn ang="0">
                <a:pos x="T6" y="T7"/>
              </a:cxn>
              <a:cxn ang="0">
                <a:pos x="T8" y="T9"/>
              </a:cxn>
              <a:cxn ang="0">
                <a:pos x="T10" y="T11"/>
              </a:cxn>
              <a:cxn ang="0">
                <a:pos x="T12" y="T13"/>
              </a:cxn>
            </a:cxnLst>
            <a:rect l="0" t="0" r="r" b="b"/>
            <a:pathLst>
              <a:path w="587" h="677">
                <a:moveTo>
                  <a:pt x="587" y="339"/>
                </a:moveTo>
                <a:lnTo>
                  <a:pt x="293" y="508"/>
                </a:lnTo>
                <a:lnTo>
                  <a:pt x="0" y="677"/>
                </a:lnTo>
                <a:lnTo>
                  <a:pt x="0" y="339"/>
                </a:lnTo>
                <a:lnTo>
                  <a:pt x="0" y="0"/>
                </a:lnTo>
                <a:lnTo>
                  <a:pt x="293" y="169"/>
                </a:lnTo>
                <a:lnTo>
                  <a:pt x="587" y="33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TextBox 5"/>
          <p:cNvSpPr txBox="1"/>
          <p:nvPr/>
        </p:nvSpPr>
        <p:spPr>
          <a:xfrm>
            <a:off x="1084851" y="803204"/>
            <a:ext cx="6696744" cy="461665"/>
          </a:xfrm>
          <a:prstGeom prst="rect">
            <a:avLst/>
          </a:prstGeom>
          <a:noFill/>
        </p:spPr>
        <p:txBody>
          <a:bodyPr wrap="square" rtlCol="0">
            <a:spAutoFit/>
          </a:bodyPr>
          <a:lstStyle/>
          <a:p>
            <a:r>
              <a:rPr lang="zh-CN" altLang="en-US" sz="2400" dirty="0">
                <a:latin typeface="+mn-ea"/>
                <a:ea typeface="+mn-ea"/>
              </a:rPr>
              <a:t>填写相关内容，注册</a:t>
            </a:r>
          </a:p>
        </p:txBody>
      </p:sp>
    </p:spTree>
    <p:extLst>
      <p:ext uri="{BB962C8B-B14F-4D97-AF65-F5344CB8AC3E}">
        <p14:creationId xmlns:p14="http://schemas.microsoft.com/office/powerpoint/2010/main" val="51762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noChangeAspect="1"/>
          </p:cNvSpPr>
          <p:nvPr/>
        </p:nvSpPr>
        <p:spPr bwMode="auto">
          <a:xfrm>
            <a:off x="740362" y="775829"/>
            <a:ext cx="344489" cy="395288"/>
          </a:xfrm>
          <a:custGeom>
            <a:avLst/>
            <a:gdLst>
              <a:gd name="T0" fmla="*/ 587 w 587"/>
              <a:gd name="T1" fmla="*/ 339 h 677"/>
              <a:gd name="T2" fmla="*/ 293 w 587"/>
              <a:gd name="T3" fmla="*/ 508 h 677"/>
              <a:gd name="T4" fmla="*/ 0 w 587"/>
              <a:gd name="T5" fmla="*/ 677 h 677"/>
              <a:gd name="T6" fmla="*/ 0 w 587"/>
              <a:gd name="T7" fmla="*/ 339 h 677"/>
              <a:gd name="T8" fmla="*/ 0 w 587"/>
              <a:gd name="T9" fmla="*/ 0 h 677"/>
              <a:gd name="T10" fmla="*/ 293 w 587"/>
              <a:gd name="T11" fmla="*/ 169 h 677"/>
              <a:gd name="T12" fmla="*/ 587 w 587"/>
              <a:gd name="T13" fmla="*/ 339 h 677"/>
            </a:gdLst>
            <a:ahLst/>
            <a:cxnLst>
              <a:cxn ang="0">
                <a:pos x="T0" y="T1"/>
              </a:cxn>
              <a:cxn ang="0">
                <a:pos x="T2" y="T3"/>
              </a:cxn>
              <a:cxn ang="0">
                <a:pos x="T4" y="T5"/>
              </a:cxn>
              <a:cxn ang="0">
                <a:pos x="T6" y="T7"/>
              </a:cxn>
              <a:cxn ang="0">
                <a:pos x="T8" y="T9"/>
              </a:cxn>
              <a:cxn ang="0">
                <a:pos x="T10" y="T11"/>
              </a:cxn>
              <a:cxn ang="0">
                <a:pos x="T12" y="T13"/>
              </a:cxn>
            </a:cxnLst>
            <a:rect l="0" t="0" r="r" b="b"/>
            <a:pathLst>
              <a:path w="587" h="677">
                <a:moveTo>
                  <a:pt x="587" y="339"/>
                </a:moveTo>
                <a:lnTo>
                  <a:pt x="293" y="508"/>
                </a:lnTo>
                <a:lnTo>
                  <a:pt x="0" y="677"/>
                </a:lnTo>
                <a:lnTo>
                  <a:pt x="0" y="339"/>
                </a:lnTo>
                <a:lnTo>
                  <a:pt x="0" y="0"/>
                </a:lnTo>
                <a:lnTo>
                  <a:pt x="293" y="169"/>
                </a:lnTo>
                <a:lnTo>
                  <a:pt x="587" y="33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TextBox 5"/>
          <p:cNvSpPr txBox="1"/>
          <p:nvPr/>
        </p:nvSpPr>
        <p:spPr>
          <a:xfrm>
            <a:off x="1084851" y="692696"/>
            <a:ext cx="6696744" cy="461665"/>
          </a:xfrm>
          <a:prstGeom prst="rect">
            <a:avLst/>
          </a:prstGeom>
          <a:noFill/>
        </p:spPr>
        <p:txBody>
          <a:bodyPr wrap="square" rtlCol="0">
            <a:spAutoFit/>
          </a:bodyPr>
          <a:lstStyle/>
          <a:p>
            <a:r>
              <a:rPr lang="zh-CN" altLang="en-US" sz="2400" dirty="0">
                <a:latin typeface="+mn-ea"/>
                <a:ea typeface="+mn-ea"/>
              </a:rPr>
              <a:t>点击右上角自己名字，点击个人中心</a:t>
            </a: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4851" y="1377773"/>
            <a:ext cx="10418373" cy="5363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0688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7488" y="1264869"/>
            <a:ext cx="8712968" cy="5628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reeform 5"/>
          <p:cNvSpPr>
            <a:spLocks noChangeAspect="1"/>
          </p:cNvSpPr>
          <p:nvPr/>
        </p:nvSpPr>
        <p:spPr bwMode="auto">
          <a:xfrm>
            <a:off x="740362" y="696267"/>
            <a:ext cx="344489" cy="395288"/>
          </a:xfrm>
          <a:custGeom>
            <a:avLst/>
            <a:gdLst>
              <a:gd name="T0" fmla="*/ 587 w 587"/>
              <a:gd name="T1" fmla="*/ 339 h 677"/>
              <a:gd name="T2" fmla="*/ 293 w 587"/>
              <a:gd name="T3" fmla="*/ 508 h 677"/>
              <a:gd name="T4" fmla="*/ 0 w 587"/>
              <a:gd name="T5" fmla="*/ 677 h 677"/>
              <a:gd name="T6" fmla="*/ 0 w 587"/>
              <a:gd name="T7" fmla="*/ 339 h 677"/>
              <a:gd name="T8" fmla="*/ 0 w 587"/>
              <a:gd name="T9" fmla="*/ 0 h 677"/>
              <a:gd name="T10" fmla="*/ 293 w 587"/>
              <a:gd name="T11" fmla="*/ 169 h 677"/>
              <a:gd name="T12" fmla="*/ 587 w 587"/>
              <a:gd name="T13" fmla="*/ 339 h 677"/>
            </a:gdLst>
            <a:ahLst/>
            <a:cxnLst>
              <a:cxn ang="0">
                <a:pos x="T0" y="T1"/>
              </a:cxn>
              <a:cxn ang="0">
                <a:pos x="T2" y="T3"/>
              </a:cxn>
              <a:cxn ang="0">
                <a:pos x="T4" y="T5"/>
              </a:cxn>
              <a:cxn ang="0">
                <a:pos x="T6" y="T7"/>
              </a:cxn>
              <a:cxn ang="0">
                <a:pos x="T8" y="T9"/>
              </a:cxn>
              <a:cxn ang="0">
                <a:pos x="T10" y="T11"/>
              </a:cxn>
              <a:cxn ang="0">
                <a:pos x="T12" y="T13"/>
              </a:cxn>
            </a:cxnLst>
            <a:rect l="0" t="0" r="r" b="b"/>
            <a:pathLst>
              <a:path w="587" h="677">
                <a:moveTo>
                  <a:pt x="587" y="339"/>
                </a:moveTo>
                <a:lnTo>
                  <a:pt x="293" y="508"/>
                </a:lnTo>
                <a:lnTo>
                  <a:pt x="0" y="677"/>
                </a:lnTo>
                <a:lnTo>
                  <a:pt x="0" y="339"/>
                </a:lnTo>
                <a:lnTo>
                  <a:pt x="0" y="0"/>
                </a:lnTo>
                <a:lnTo>
                  <a:pt x="293" y="169"/>
                </a:lnTo>
                <a:lnTo>
                  <a:pt x="587" y="33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TextBox 5"/>
          <p:cNvSpPr txBox="1"/>
          <p:nvPr/>
        </p:nvSpPr>
        <p:spPr>
          <a:xfrm>
            <a:off x="1084851" y="663079"/>
            <a:ext cx="6696744" cy="461665"/>
          </a:xfrm>
          <a:prstGeom prst="rect">
            <a:avLst/>
          </a:prstGeom>
          <a:noFill/>
        </p:spPr>
        <p:txBody>
          <a:bodyPr wrap="square" rtlCol="0">
            <a:spAutoFit/>
          </a:bodyPr>
          <a:lstStyle/>
          <a:p>
            <a:r>
              <a:rPr lang="zh-CN" altLang="en-US" sz="2400" dirty="0">
                <a:latin typeface="+mn-ea"/>
                <a:ea typeface="+mn-ea"/>
              </a:rPr>
              <a:t>点击我的绑定，点击右方绑定新学号</a:t>
            </a:r>
          </a:p>
        </p:txBody>
      </p:sp>
    </p:spTree>
    <p:extLst>
      <p:ext uri="{BB962C8B-B14F-4D97-AF65-F5344CB8AC3E}">
        <p14:creationId xmlns:p14="http://schemas.microsoft.com/office/powerpoint/2010/main" val="3845905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747DC8-7625-4FDD-BFE7-AEE3C14B0174}"/>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1D96D49A-68CC-43F0-833A-567F39D2A379}"/>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16E329A9-0C52-41D2-9BDC-2B8195A934D8}"/>
              </a:ext>
            </a:extLst>
          </p:cNvPr>
          <p:cNvPicPr>
            <a:picLocks noChangeAspect="1"/>
          </p:cNvPicPr>
          <p:nvPr/>
        </p:nvPicPr>
        <p:blipFill>
          <a:blip r:embed="rId2"/>
          <a:stretch>
            <a:fillRect/>
          </a:stretch>
        </p:blipFill>
        <p:spPr>
          <a:xfrm>
            <a:off x="1199456" y="458161"/>
            <a:ext cx="9152140" cy="6399839"/>
          </a:xfrm>
          <a:prstGeom prst="rect">
            <a:avLst/>
          </a:prstGeom>
        </p:spPr>
      </p:pic>
      <p:sp>
        <p:nvSpPr>
          <p:cNvPr id="5" name="文本框 4">
            <a:extLst>
              <a:ext uri="{FF2B5EF4-FFF2-40B4-BE49-F238E27FC236}">
                <a16:creationId xmlns:a16="http://schemas.microsoft.com/office/drawing/2014/main" id="{838AAD03-99CD-4925-AB74-0762E347FB18}"/>
              </a:ext>
            </a:extLst>
          </p:cNvPr>
          <p:cNvSpPr txBox="1"/>
          <p:nvPr/>
        </p:nvSpPr>
        <p:spPr>
          <a:xfrm>
            <a:off x="6456040" y="3498350"/>
            <a:ext cx="1368152" cy="461665"/>
          </a:xfrm>
          <a:prstGeom prst="rect">
            <a:avLst/>
          </a:prstGeom>
          <a:solidFill>
            <a:schemeClr val="bg1"/>
          </a:solidFill>
        </p:spPr>
        <p:txBody>
          <a:bodyPr wrap="square" rtlCol="0">
            <a:spAutoFit/>
          </a:bodyPr>
          <a:lstStyle/>
          <a:p>
            <a:r>
              <a:rPr lang="en-US" altLang="zh-CN" sz="2400" dirty="0">
                <a:solidFill>
                  <a:srgbClr val="FF0000"/>
                </a:solidFill>
              </a:rPr>
              <a:t>590822</a:t>
            </a:r>
            <a:endParaRPr lang="zh-CN" altLang="en-US" sz="2400" dirty="0">
              <a:solidFill>
                <a:srgbClr val="FF0000"/>
              </a:solidFill>
            </a:endParaRPr>
          </a:p>
        </p:txBody>
      </p:sp>
    </p:spTree>
    <p:extLst>
      <p:ext uri="{BB962C8B-B14F-4D97-AF65-F5344CB8AC3E}">
        <p14:creationId xmlns:p14="http://schemas.microsoft.com/office/powerpoint/2010/main" val="2772352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33881C6-C193-4F0D-96E3-F9CB0F3DAEA4}"/>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6151B3B0-C0FF-4621-B544-7520FFF4266E}"/>
              </a:ext>
            </a:extLst>
          </p:cNvPr>
          <p:cNvPicPr>
            <a:picLocks noChangeAspect="1"/>
          </p:cNvPicPr>
          <p:nvPr/>
        </p:nvPicPr>
        <p:blipFill>
          <a:blip r:embed="rId2"/>
          <a:stretch>
            <a:fillRect/>
          </a:stretch>
        </p:blipFill>
        <p:spPr>
          <a:xfrm>
            <a:off x="-13395" y="1262844"/>
            <a:ext cx="12192000" cy="5694548"/>
          </a:xfrm>
          <a:prstGeom prst="rect">
            <a:avLst/>
          </a:prstGeom>
        </p:spPr>
      </p:pic>
    </p:spTree>
    <p:extLst>
      <p:ext uri="{BB962C8B-B14F-4D97-AF65-F5344CB8AC3E}">
        <p14:creationId xmlns:p14="http://schemas.microsoft.com/office/powerpoint/2010/main" val="2262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B94CA2-8BE6-4C53-ABF1-8DFBBC489F99}"/>
              </a:ext>
            </a:extLst>
          </p:cNvPr>
          <p:cNvSpPr>
            <a:spLocks noGrp="1"/>
          </p:cNvSpPr>
          <p:nvPr>
            <p:ph type="title"/>
          </p:nvPr>
        </p:nvSpPr>
        <p:spPr/>
        <p:txBody>
          <a:bodyPr/>
          <a:lstStyle/>
          <a:p>
            <a:r>
              <a:rPr lang="en-US" altLang="zh-CN" dirty="0"/>
              <a:t>PTA</a:t>
            </a:r>
            <a:r>
              <a:rPr lang="zh-CN" altLang="en-US" dirty="0"/>
              <a:t>平台注册</a:t>
            </a:r>
          </a:p>
        </p:txBody>
      </p:sp>
      <p:pic>
        <p:nvPicPr>
          <p:cNvPr id="5" name="图片 4">
            <a:extLst>
              <a:ext uri="{FF2B5EF4-FFF2-40B4-BE49-F238E27FC236}">
                <a16:creationId xmlns:a16="http://schemas.microsoft.com/office/drawing/2014/main" id="{46DB7695-CE27-4CDE-BCB3-BEB8DB525451}"/>
              </a:ext>
            </a:extLst>
          </p:cNvPr>
          <p:cNvPicPr>
            <a:picLocks noChangeAspect="1"/>
          </p:cNvPicPr>
          <p:nvPr/>
        </p:nvPicPr>
        <p:blipFill>
          <a:blip r:embed="rId3"/>
          <a:stretch>
            <a:fillRect/>
          </a:stretch>
        </p:blipFill>
        <p:spPr>
          <a:xfrm>
            <a:off x="0" y="1326905"/>
            <a:ext cx="7221278" cy="2079915"/>
          </a:xfrm>
          <a:prstGeom prst="rect">
            <a:avLst/>
          </a:prstGeom>
        </p:spPr>
      </p:pic>
      <p:sp>
        <p:nvSpPr>
          <p:cNvPr id="7" name="文本框 6">
            <a:extLst>
              <a:ext uri="{FF2B5EF4-FFF2-40B4-BE49-F238E27FC236}">
                <a16:creationId xmlns:a16="http://schemas.microsoft.com/office/drawing/2014/main" id="{05043AFC-0FC7-4712-A59E-BB951128C19D}"/>
              </a:ext>
            </a:extLst>
          </p:cNvPr>
          <p:cNvSpPr txBox="1"/>
          <p:nvPr/>
        </p:nvSpPr>
        <p:spPr>
          <a:xfrm>
            <a:off x="100833" y="3645024"/>
            <a:ext cx="7221278" cy="1631216"/>
          </a:xfrm>
          <a:prstGeom prst="rect">
            <a:avLst/>
          </a:prstGeom>
          <a:noFill/>
        </p:spPr>
        <p:txBody>
          <a:bodyPr wrap="square">
            <a:spAutoFit/>
          </a:bodyPr>
          <a:lstStyle/>
          <a:p>
            <a:pPr marL="285750" indent="-285750">
              <a:buFont typeface="Wingdings" panose="05000000000000000000" pitchFamily="2" charset="2"/>
              <a:buChar char="p"/>
            </a:pPr>
            <a:r>
              <a:rPr lang="zh-CN" altLang="en-US" sz="2000" dirty="0"/>
              <a:t>到</a:t>
            </a:r>
            <a:r>
              <a:rPr lang="en-US" altLang="zh-CN" sz="2000" dirty="0" err="1"/>
              <a:t>pintia</a:t>
            </a:r>
            <a:r>
              <a:rPr lang="zh-CN" altLang="en-US" sz="2000" dirty="0"/>
              <a:t>网站上完成注册、绑定学号</a:t>
            </a:r>
            <a:endParaRPr lang="en-US" altLang="zh-CN" sz="2000" dirty="0"/>
          </a:p>
          <a:p>
            <a:pPr marL="285750" indent="-285750">
              <a:buFont typeface="Wingdings" panose="05000000000000000000" pitchFamily="2" charset="2"/>
              <a:buChar char="p"/>
            </a:pPr>
            <a:r>
              <a:rPr lang="zh-CN" altLang="en-US" sz="2000" dirty="0"/>
              <a:t>本学期实训课练习均在拼题</a:t>
            </a:r>
            <a:r>
              <a:rPr lang="en-US" altLang="zh-CN" sz="2000" dirty="0"/>
              <a:t>A</a:t>
            </a:r>
            <a:r>
              <a:rPr lang="zh-CN" altLang="en-US" sz="2000" dirty="0"/>
              <a:t>网站上进行</a:t>
            </a:r>
            <a:endParaRPr lang="en-US" altLang="zh-CN" sz="2000" dirty="0"/>
          </a:p>
          <a:p>
            <a:pPr marL="285750" indent="-285750">
              <a:buFont typeface="Wingdings" panose="05000000000000000000" pitchFamily="2" charset="2"/>
              <a:buChar char="p"/>
            </a:pPr>
            <a:r>
              <a:rPr lang="zh-CN" altLang="en-US" sz="2000" dirty="0"/>
              <a:t>已注册的学生可访问以下链接或扫描右方二维码后绑定 浙江理工大学 校园账户，此前已绑定过的用户无需再次绑定。</a:t>
            </a:r>
          </a:p>
          <a:p>
            <a:r>
              <a:rPr lang="en-US" altLang="zh-CN" sz="2000" dirty="0"/>
              <a:t>     </a:t>
            </a:r>
            <a:r>
              <a:rPr lang="en-US" altLang="zh-CN" sz="2000" dirty="0">
                <a:hlinkClick r:id="rId4"/>
              </a:rPr>
              <a:t>https://pintia.cn/home/bindings?k=706962&amp;c=zstu</a:t>
            </a:r>
            <a:r>
              <a:rPr lang="en-US" altLang="zh-CN" sz="2000" dirty="0"/>
              <a:t> </a:t>
            </a:r>
            <a:endParaRPr lang="zh-CN" altLang="en-US" sz="2000" dirty="0"/>
          </a:p>
        </p:txBody>
      </p:sp>
      <p:pic>
        <p:nvPicPr>
          <p:cNvPr id="3" name="图片 2">
            <a:extLst>
              <a:ext uri="{FF2B5EF4-FFF2-40B4-BE49-F238E27FC236}">
                <a16:creationId xmlns:a16="http://schemas.microsoft.com/office/drawing/2014/main" id="{1F6D111F-6F9D-72CF-C486-CEED8B4A5B1D}"/>
              </a:ext>
            </a:extLst>
          </p:cNvPr>
          <p:cNvPicPr>
            <a:picLocks noChangeAspect="1"/>
          </p:cNvPicPr>
          <p:nvPr/>
        </p:nvPicPr>
        <p:blipFill>
          <a:blip r:embed="rId5"/>
          <a:stretch>
            <a:fillRect/>
          </a:stretch>
        </p:blipFill>
        <p:spPr>
          <a:xfrm>
            <a:off x="7154174" y="1"/>
            <a:ext cx="5037826" cy="5733256"/>
          </a:xfrm>
          <a:prstGeom prst="rect">
            <a:avLst/>
          </a:prstGeom>
        </p:spPr>
      </p:pic>
    </p:spTree>
    <p:extLst>
      <p:ext uri="{BB962C8B-B14F-4D97-AF65-F5344CB8AC3E}">
        <p14:creationId xmlns:p14="http://schemas.microsoft.com/office/powerpoint/2010/main" val="4216921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511215CD-CC6E-4487-9C83-0F756AA52EAF}"/>
              </a:ext>
            </a:extLst>
          </p:cNvPr>
          <p:cNvSpPr/>
          <p:nvPr/>
        </p:nvSpPr>
        <p:spPr>
          <a:xfrm>
            <a:off x="-528736" y="4293097"/>
            <a:ext cx="12720736" cy="1913537"/>
          </a:xfrm>
          <a:prstGeom prst="rect">
            <a:avLst/>
          </a:prstGeom>
        </p:spPr>
        <p:txBody>
          <a:bodyPr wrap="square">
            <a:spAutoFit/>
          </a:bodyPr>
          <a:lstStyle/>
          <a:p>
            <a:pPr defTabSz="1219170" eaLnBrk="1" hangingPunct="1">
              <a:lnSpc>
                <a:spcPct val="200000"/>
              </a:lnSpc>
              <a:defRPr/>
            </a:pPr>
            <a:r>
              <a:rPr lang="zh-CN" altLang="en-US" sz="3200" dirty="0">
                <a:solidFill>
                  <a:srgbClr val="000000"/>
                </a:solidFill>
                <a:cs typeface="Arial" charset="0"/>
                <a:sym typeface="Gill Sans" charset="0"/>
              </a:rPr>
              <a:t>         </a:t>
            </a:r>
            <a:r>
              <a:rPr lang="en-US" altLang="zh-CN" sz="3200" dirty="0">
                <a:solidFill>
                  <a:srgbClr val="007FDE"/>
                </a:solidFill>
                <a:cs typeface="Arial" charset="0"/>
                <a:sym typeface="Gill Sans" charset="0"/>
              </a:rPr>
              <a:t>- </a:t>
            </a:r>
            <a:r>
              <a:rPr lang="zh-CN" altLang="en-US" sz="3200" b="1" dirty="0">
                <a:solidFill>
                  <a:srgbClr val="000000"/>
                </a:solidFill>
                <a:cs typeface="Arial" charset="0"/>
                <a:sym typeface="Gill Sans" charset="0"/>
              </a:rPr>
              <a:t>编译：一次性翻译，之后不再需要源代码（类似英文翻译）</a:t>
            </a:r>
            <a:endParaRPr lang="en-US" altLang="zh-CN" sz="3200" b="1" dirty="0">
              <a:solidFill>
                <a:srgbClr val="000000"/>
              </a:solidFill>
              <a:cs typeface="Arial" charset="0"/>
              <a:sym typeface="Gill Sans" charset="0"/>
            </a:endParaRPr>
          </a:p>
          <a:p>
            <a:pPr defTabSz="1219170" eaLnBrk="1" hangingPunct="1">
              <a:lnSpc>
                <a:spcPct val="200000"/>
              </a:lnSpc>
              <a:defRPr/>
            </a:pPr>
            <a:r>
              <a:rPr lang="en-US" altLang="zh-CN" sz="3200" dirty="0">
                <a:solidFill>
                  <a:srgbClr val="007FDE"/>
                </a:solidFill>
                <a:cs typeface="Arial" charset="0"/>
                <a:sym typeface="Gill Sans" charset="0"/>
              </a:rPr>
              <a:t>         -</a:t>
            </a:r>
            <a:r>
              <a:rPr lang="zh-CN" altLang="en-US" sz="3200" dirty="0">
                <a:solidFill>
                  <a:srgbClr val="000000"/>
                </a:solidFill>
                <a:cs typeface="Arial" charset="0"/>
                <a:sym typeface="Gill Sans" charset="0"/>
              </a:rPr>
              <a:t> </a:t>
            </a:r>
            <a:r>
              <a:rPr lang="zh-CN" altLang="en-US" sz="3200" b="1" dirty="0">
                <a:solidFill>
                  <a:srgbClr val="000000"/>
                </a:solidFill>
                <a:cs typeface="Arial" charset="0"/>
                <a:sym typeface="Gill Sans" charset="0"/>
              </a:rPr>
              <a:t>解释：每次程序运行时随翻译随执行（类似实时的同声传译）</a:t>
            </a:r>
            <a:endParaRPr lang="en-US" altLang="zh-CN" sz="2667" b="1" dirty="0">
              <a:solidFill>
                <a:srgbClr val="000000"/>
              </a:solidFill>
              <a:cs typeface="Arial" charset="0"/>
              <a:sym typeface="Gill Sans" charset="0"/>
            </a:endParaRPr>
          </a:p>
        </p:txBody>
      </p:sp>
      <p:grpSp>
        <p:nvGrpSpPr>
          <p:cNvPr id="9" name="组合 8"/>
          <p:cNvGrpSpPr/>
          <p:nvPr/>
        </p:nvGrpSpPr>
        <p:grpSpPr>
          <a:xfrm>
            <a:off x="917539" y="2373453"/>
            <a:ext cx="5119361" cy="1495906"/>
            <a:chOff x="1907704" y="2427734"/>
            <a:chExt cx="5453443" cy="1593526"/>
          </a:xfrm>
        </p:grpSpPr>
        <p:grpSp>
          <p:nvGrpSpPr>
            <p:cNvPr id="10" name="组合 9"/>
            <p:cNvGrpSpPr/>
            <p:nvPr/>
          </p:nvGrpSpPr>
          <p:grpSpPr>
            <a:xfrm>
              <a:off x="1907704" y="2427734"/>
              <a:ext cx="936104" cy="504056"/>
              <a:chOff x="1475656" y="3075806"/>
              <a:chExt cx="936104" cy="504056"/>
            </a:xfrm>
          </p:grpSpPr>
          <p:sp>
            <p:nvSpPr>
              <p:cNvPr id="29" name="椭圆 28"/>
              <p:cNvSpPr/>
              <p:nvPr/>
            </p:nvSpPr>
            <p:spPr bwMode="auto">
              <a:xfrm>
                <a:off x="1475656" y="3075806"/>
                <a:ext cx="936104" cy="504056"/>
              </a:xfrm>
              <a:prstGeom prst="ellipse">
                <a:avLst/>
              </a:prstGeom>
              <a:noFill/>
              <a:ln w="25400" cap="flat" cmpd="sng" algn="ctr">
                <a:solidFill>
                  <a:schemeClr val="tx1">
                    <a:lumMod val="75000"/>
                    <a:lumOff val="25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eaLnBrk="1" hangingPunct="1">
                  <a:defRPr/>
                </a:pPr>
                <a:endParaRPr lang="zh-CN" altLang="en-US" sz="6400" dirty="0">
                  <a:solidFill>
                    <a:srgbClr val="000000"/>
                  </a:solidFill>
                  <a:latin typeface="Gill Sans" charset="0"/>
                  <a:ea typeface="ヒラギノ角ゴ ProN W3" charset="0"/>
                  <a:cs typeface="ヒラギノ角ゴ ProN W3" charset="0"/>
                  <a:sym typeface="Gill Sans" charset="0"/>
                </a:endParaRPr>
              </a:p>
            </p:txBody>
          </p:sp>
          <p:sp>
            <p:nvSpPr>
              <p:cNvPr id="30" name="矩形 29"/>
              <p:cNvSpPr/>
              <p:nvPr/>
            </p:nvSpPr>
            <p:spPr>
              <a:xfrm>
                <a:off x="1525344" y="3161289"/>
                <a:ext cx="852440" cy="360648"/>
              </a:xfrm>
              <a:prstGeom prst="rect">
                <a:avLst/>
              </a:prstGeom>
            </p:spPr>
            <p:txBody>
              <a:bodyPr wrap="none">
                <a:spAutoFit/>
              </a:bodyPr>
              <a:lstStyle/>
              <a:p>
                <a:pPr algn="ctr" defTabSz="1219170" eaLnBrk="1" hangingPunct="1">
                  <a:defRPr/>
                </a:pPr>
                <a:r>
                  <a:rPr lang="zh-CN" altLang="en-US" sz="1600" b="1" dirty="0">
                    <a:solidFill>
                      <a:srgbClr val="000000"/>
                    </a:solidFill>
                    <a:cs typeface="Arial" charset="0"/>
                    <a:sym typeface="Gill Sans" charset="0"/>
                  </a:rPr>
                  <a:t>源代码</a:t>
                </a:r>
                <a:endParaRPr lang="zh-CN" altLang="en-US" sz="1600" dirty="0">
                  <a:solidFill>
                    <a:srgbClr val="000000"/>
                  </a:solidFill>
                  <a:latin typeface="Gill Sans" charset="0"/>
                  <a:sym typeface="Gill Sans" charset="0"/>
                </a:endParaRPr>
              </a:p>
            </p:txBody>
          </p:sp>
        </p:grpSp>
        <p:grpSp>
          <p:nvGrpSpPr>
            <p:cNvPr id="11" name="组合 10"/>
            <p:cNvGrpSpPr/>
            <p:nvPr/>
          </p:nvGrpSpPr>
          <p:grpSpPr>
            <a:xfrm>
              <a:off x="4816965" y="2427734"/>
              <a:ext cx="1071014" cy="504056"/>
              <a:chOff x="1416054" y="3075806"/>
              <a:chExt cx="1071014" cy="504056"/>
            </a:xfrm>
          </p:grpSpPr>
          <p:sp>
            <p:nvSpPr>
              <p:cNvPr id="27" name="椭圆 26"/>
              <p:cNvSpPr/>
              <p:nvPr/>
            </p:nvSpPr>
            <p:spPr bwMode="auto">
              <a:xfrm>
                <a:off x="1475656" y="3075806"/>
                <a:ext cx="936104" cy="504056"/>
              </a:xfrm>
              <a:prstGeom prst="ellipse">
                <a:avLst/>
              </a:prstGeom>
              <a:noFill/>
              <a:ln w="25400" cap="flat" cmpd="sng" algn="ctr">
                <a:solidFill>
                  <a:schemeClr val="tx1">
                    <a:lumMod val="75000"/>
                    <a:lumOff val="25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eaLnBrk="1" hangingPunct="1">
                  <a:defRPr/>
                </a:pPr>
                <a:endParaRPr lang="zh-CN" altLang="en-US" sz="6400" dirty="0">
                  <a:solidFill>
                    <a:srgbClr val="000000"/>
                  </a:solidFill>
                  <a:latin typeface="Gill Sans" charset="0"/>
                  <a:ea typeface="ヒラギノ角ゴ ProN W3" charset="0"/>
                  <a:cs typeface="ヒラギノ角ゴ ProN W3" charset="0"/>
                  <a:sym typeface="Gill Sans" charset="0"/>
                </a:endParaRPr>
              </a:p>
            </p:txBody>
          </p:sp>
          <p:sp>
            <p:nvSpPr>
              <p:cNvPr id="28" name="矩形 27"/>
              <p:cNvSpPr/>
              <p:nvPr/>
            </p:nvSpPr>
            <p:spPr>
              <a:xfrm>
                <a:off x="1416054" y="3154090"/>
                <a:ext cx="1071014" cy="360648"/>
              </a:xfrm>
              <a:prstGeom prst="rect">
                <a:avLst/>
              </a:prstGeom>
            </p:spPr>
            <p:txBody>
              <a:bodyPr wrap="none">
                <a:spAutoFit/>
              </a:bodyPr>
              <a:lstStyle/>
              <a:p>
                <a:pPr algn="ctr" defTabSz="1219170" eaLnBrk="1" hangingPunct="1">
                  <a:defRPr/>
                </a:pPr>
                <a:r>
                  <a:rPr lang="zh-CN" altLang="en-US" sz="1600" b="1" dirty="0">
                    <a:solidFill>
                      <a:srgbClr val="000000"/>
                    </a:solidFill>
                    <a:cs typeface="Arial" charset="0"/>
                    <a:sym typeface="Gill Sans" charset="0"/>
                  </a:rPr>
                  <a:t>目标代码</a:t>
                </a:r>
                <a:endParaRPr lang="zh-CN" altLang="en-US" sz="1600" dirty="0">
                  <a:solidFill>
                    <a:srgbClr val="000000"/>
                  </a:solidFill>
                  <a:latin typeface="Gill Sans" charset="0"/>
                  <a:sym typeface="Gill Sans" charset="0"/>
                </a:endParaRPr>
              </a:p>
            </p:txBody>
          </p:sp>
        </p:grpSp>
        <p:sp>
          <p:nvSpPr>
            <p:cNvPr id="12" name="矩形 11"/>
            <p:cNvSpPr/>
            <p:nvPr/>
          </p:nvSpPr>
          <p:spPr bwMode="auto">
            <a:xfrm>
              <a:off x="3350210" y="2469609"/>
              <a:ext cx="1008112" cy="425772"/>
            </a:xfrm>
            <a:prstGeom prst="rect">
              <a:avLst/>
            </a:prstGeom>
            <a:noFill/>
            <a:ln w="25400" cap="flat" cmpd="sng" algn="ctr">
              <a:solidFill>
                <a:srgbClr val="D9843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eaLnBrk="1" hangingPunct="1">
                <a:defRPr/>
              </a:pPr>
              <a:endParaRPr lang="zh-CN" altLang="en-US" sz="6400">
                <a:solidFill>
                  <a:srgbClr val="000000"/>
                </a:solidFill>
                <a:latin typeface="Gill Sans" charset="0"/>
                <a:sym typeface="Gill Sans" charset="0"/>
              </a:endParaRPr>
            </a:p>
          </p:txBody>
        </p:sp>
        <p:cxnSp>
          <p:nvCxnSpPr>
            <p:cNvPr id="13" name="直接箭头连接符 12"/>
            <p:cNvCxnSpPr>
              <a:stCxn id="29" idx="6"/>
              <a:endCxn id="12" idx="1"/>
            </p:cNvCxnSpPr>
            <p:nvPr/>
          </p:nvCxnSpPr>
          <p:spPr bwMode="auto">
            <a:xfrm>
              <a:off x="2843808" y="2679762"/>
              <a:ext cx="506402" cy="2733"/>
            </a:xfrm>
            <a:prstGeom prst="straightConnector1">
              <a:avLst/>
            </a:prstGeom>
            <a:blipFill dpi="0" rotWithShape="0">
              <a:blip r:embed="rId2"/>
              <a:srcRect/>
              <a:tile tx="0" ty="0" sx="100000" sy="100000" flip="none" algn="tl"/>
            </a:blipFill>
            <a:ln w="25400" cap="flat" cmpd="sng" algn="ctr">
              <a:solidFill>
                <a:srgbClr val="D9843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 name="直接箭头连接符 13"/>
            <p:cNvCxnSpPr/>
            <p:nvPr/>
          </p:nvCxnSpPr>
          <p:spPr bwMode="auto">
            <a:xfrm>
              <a:off x="4374999" y="2679762"/>
              <a:ext cx="506402" cy="2733"/>
            </a:xfrm>
            <a:prstGeom prst="straightConnector1">
              <a:avLst/>
            </a:prstGeom>
            <a:blipFill dpi="0" rotWithShape="0">
              <a:blip r:embed="rId2"/>
              <a:srcRect/>
              <a:tile tx="0" ty="0" sx="100000" sy="100000" flip="none" algn="tl"/>
            </a:blipFill>
            <a:ln w="25400" cap="flat" cmpd="sng" algn="ctr">
              <a:solidFill>
                <a:srgbClr val="D9843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矩形 14"/>
            <p:cNvSpPr/>
            <p:nvPr/>
          </p:nvSpPr>
          <p:spPr>
            <a:xfrm>
              <a:off x="3417671" y="2520860"/>
              <a:ext cx="852440" cy="360647"/>
            </a:xfrm>
            <a:prstGeom prst="rect">
              <a:avLst/>
            </a:prstGeom>
          </p:spPr>
          <p:txBody>
            <a:bodyPr wrap="none">
              <a:spAutoFit/>
            </a:bodyPr>
            <a:lstStyle/>
            <a:p>
              <a:pPr algn="ctr" defTabSz="1219170" eaLnBrk="1" hangingPunct="1">
                <a:defRPr/>
              </a:pPr>
              <a:r>
                <a:rPr lang="zh-CN" altLang="en-US" sz="1600" b="1" dirty="0">
                  <a:solidFill>
                    <a:srgbClr val="000000"/>
                  </a:solidFill>
                  <a:cs typeface="Arial" charset="0"/>
                  <a:sym typeface="Gill Sans" charset="0"/>
                </a:rPr>
                <a:t>编译器</a:t>
              </a:r>
              <a:endParaRPr lang="zh-CN" altLang="en-US" sz="1600" dirty="0">
                <a:solidFill>
                  <a:srgbClr val="000000"/>
                </a:solidFill>
                <a:latin typeface="Gill Sans" charset="0"/>
                <a:sym typeface="Gill Sans" charset="0"/>
              </a:endParaRPr>
            </a:p>
          </p:txBody>
        </p:sp>
        <p:grpSp>
          <p:nvGrpSpPr>
            <p:cNvPr id="16" name="组合 15"/>
            <p:cNvGrpSpPr/>
            <p:nvPr/>
          </p:nvGrpSpPr>
          <p:grpSpPr>
            <a:xfrm>
              <a:off x="3333112" y="3517204"/>
              <a:ext cx="1071014" cy="504056"/>
              <a:chOff x="1416054" y="3075806"/>
              <a:chExt cx="1071014" cy="504056"/>
            </a:xfrm>
          </p:grpSpPr>
          <p:sp>
            <p:nvSpPr>
              <p:cNvPr id="25" name="椭圆 24"/>
              <p:cNvSpPr/>
              <p:nvPr/>
            </p:nvSpPr>
            <p:spPr bwMode="auto">
              <a:xfrm>
                <a:off x="1475656" y="3075806"/>
                <a:ext cx="936104" cy="504056"/>
              </a:xfrm>
              <a:prstGeom prst="ellipse">
                <a:avLst/>
              </a:prstGeom>
              <a:noFill/>
              <a:ln w="25400" cap="flat" cmpd="sng" algn="ctr">
                <a:solidFill>
                  <a:schemeClr val="tx1">
                    <a:lumMod val="75000"/>
                    <a:lumOff val="25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eaLnBrk="1" hangingPunct="1">
                  <a:defRPr/>
                </a:pPr>
                <a:endParaRPr lang="zh-CN" altLang="en-US" sz="6400" dirty="0">
                  <a:solidFill>
                    <a:srgbClr val="000000"/>
                  </a:solidFill>
                  <a:latin typeface="Gill Sans" charset="0"/>
                  <a:ea typeface="ヒラギノ角ゴ ProN W3" charset="0"/>
                  <a:cs typeface="ヒラギノ角ゴ ProN W3" charset="0"/>
                  <a:sym typeface="Gill Sans" charset="0"/>
                </a:endParaRPr>
              </a:p>
            </p:txBody>
          </p:sp>
          <p:sp>
            <p:nvSpPr>
              <p:cNvPr id="26" name="矩形 25"/>
              <p:cNvSpPr/>
              <p:nvPr/>
            </p:nvSpPr>
            <p:spPr>
              <a:xfrm>
                <a:off x="1416054" y="3161289"/>
                <a:ext cx="1071014" cy="360648"/>
              </a:xfrm>
              <a:prstGeom prst="rect">
                <a:avLst/>
              </a:prstGeom>
            </p:spPr>
            <p:txBody>
              <a:bodyPr wrap="none">
                <a:spAutoFit/>
              </a:bodyPr>
              <a:lstStyle/>
              <a:p>
                <a:pPr algn="ctr" defTabSz="1219170" eaLnBrk="1" hangingPunct="1">
                  <a:defRPr/>
                </a:pPr>
                <a:r>
                  <a:rPr lang="zh-CN" altLang="en-US" sz="1600" b="1" dirty="0">
                    <a:solidFill>
                      <a:srgbClr val="000000"/>
                    </a:solidFill>
                    <a:cs typeface="Arial" charset="0"/>
                    <a:sym typeface="Gill Sans" charset="0"/>
                  </a:rPr>
                  <a:t>程序输入</a:t>
                </a:r>
                <a:endParaRPr lang="zh-CN" altLang="en-US" sz="1600" dirty="0">
                  <a:solidFill>
                    <a:srgbClr val="000000"/>
                  </a:solidFill>
                  <a:latin typeface="Gill Sans" charset="0"/>
                  <a:sym typeface="Gill Sans" charset="0"/>
                </a:endParaRPr>
              </a:p>
            </p:txBody>
          </p:sp>
        </p:grpSp>
        <p:grpSp>
          <p:nvGrpSpPr>
            <p:cNvPr id="17" name="组合 16"/>
            <p:cNvGrpSpPr/>
            <p:nvPr/>
          </p:nvGrpSpPr>
          <p:grpSpPr>
            <a:xfrm>
              <a:off x="6290133" y="3517204"/>
              <a:ext cx="1071014" cy="504056"/>
              <a:chOff x="1416055" y="3075806"/>
              <a:chExt cx="1071014" cy="504056"/>
            </a:xfrm>
          </p:grpSpPr>
          <p:sp>
            <p:nvSpPr>
              <p:cNvPr id="23" name="椭圆 22"/>
              <p:cNvSpPr/>
              <p:nvPr/>
            </p:nvSpPr>
            <p:spPr bwMode="auto">
              <a:xfrm>
                <a:off x="1475656" y="3075806"/>
                <a:ext cx="936104" cy="504056"/>
              </a:xfrm>
              <a:prstGeom prst="ellipse">
                <a:avLst/>
              </a:prstGeom>
              <a:noFill/>
              <a:ln w="25400" cap="flat" cmpd="sng" algn="ctr">
                <a:solidFill>
                  <a:schemeClr val="tx1">
                    <a:lumMod val="75000"/>
                    <a:lumOff val="25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eaLnBrk="1" hangingPunct="1">
                  <a:defRPr/>
                </a:pPr>
                <a:endParaRPr lang="zh-CN" altLang="en-US" sz="6400" dirty="0">
                  <a:solidFill>
                    <a:srgbClr val="000000"/>
                  </a:solidFill>
                  <a:latin typeface="Gill Sans" charset="0"/>
                  <a:ea typeface="ヒラギノ角ゴ ProN W3" charset="0"/>
                  <a:cs typeface="ヒラギノ角ゴ ProN W3" charset="0"/>
                  <a:sym typeface="Gill Sans" charset="0"/>
                </a:endParaRPr>
              </a:p>
            </p:txBody>
          </p:sp>
          <p:sp>
            <p:nvSpPr>
              <p:cNvPr id="24" name="矩形 23"/>
              <p:cNvSpPr/>
              <p:nvPr/>
            </p:nvSpPr>
            <p:spPr>
              <a:xfrm>
                <a:off x="1416055" y="3154090"/>
                <a:ext cx="1071014" cy="360648"/>
              </a:xfrm>
              <a:prstGeom prst="rect">
                <a:avLst/>
              </a:prstGeom>
            </p:spPr>
            <p:txBody>
              <a:bodyPr wrap="none">
                <a:spAutoFit/>
              </a:bodyPr>
              <a:lstStyle/>
              <a:p>
                <a:pPr algn="ctr" defTabSz="1219170" eaLnBrk="1" hangingPunct="1">
                  <a:defRPr/>
                </a:pPr>
                <a:r>
                  <a:rPr lang="zh-CN" altLang="en-US" sz="1600" b="1" dirty="0">
                    <a:solidFill>
                      <a:srgbClr val="000000"/>
                    </a:solidFill>
                    <a:cs typeface="Arial" charset="0"/>
                    <a:sym typeface="Gill Sans" charset="0"/>
                  </a:rPr>
                  <a:t>结果输出</a:t>
                </a:r>
                <a:endParaRPr lang="zh-CN" altLang="en-US" sz="1600" dirty="0">
                  <a:solidFill>
                    <a:srgbClr val="000000"/>
                  </a:solidFill>
                  <a:latin typeface="Gill Sans" charset="0"/>
                  <a:sym typeface="Gill Sans" charset="0"/>
                </a:endParaRPr>
              </a:p>
            </p:txBody>
          </p:sp>
        </p:grpSp>
        <p:sp>
          <p:nvSpPr>
            <p:cNvPr id="18" name="矩形 17"/>
            <p:cNvSpPr/>
            <p:nvPr/>
          </p:nvSpPr>
          <p:spPr bwMode="auto">
            <a:xfrm>
              <a:off x="4835220" y="3559079"/>
              <a:ext cx="1008112" cy="425772"/>
            </a:xfrm>
            <a:prstGeom prst="rect">
              <a:avLst/>
            </a:prstGeom>
            <a:noFill/>
            <a:ln w="25400" cap="flat" cmpd="sng" algn="ctr">
              <a:solidFill>
                <a:srgbClr val="0070C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eaLnBrk="1" hangingPunct="1">
                <a:defRPr/>
              </a:pPr>
              <a:endParaRPr lang="zh-CN" altLang="en-US" sz="6400">
                <a:solidFill>
                  <a:srgbClr val="000000"/>
                </a:solidFill>
                <a:latin typeface="Gill Sans" charset="0"/>
                <a:sym typeface="Gill Sans" charset="0"/>
              </a:endParaRPr>
            </a:p>
          </p:txBody>
        </p:sp>
        <p:cxnSp>
          <p:nvCxnSpPr>
            <p:cNvPr id="19" name="直接箭头连接符 18"/>
            <p:cNvCxnSpPr>
              <a:stCxn id="25" idx="6"/>
              <a:endCxn id="18" idx="1"/>
            </p:cNvCxnSpPr>
            <p:nvPr/>
          </p:nvCxnSpPr>
          <p:spPr bwMode="auto">
            <a:xfrm>
              <a:off x="4328818" y="3769232"/>
              <a:ext cx="506402" cy="2733"/>
            </a:xfrm>
            <a:prstGeom prst="straightConnector1">
              <a:avLst/>
            </a:prstGeom>
            <a:blipFill dpi="0" rotWithShape="0">
              <a:blip r:embed="rId2"/>
              <a:srcRect/>
              <a:tile tx="0" ty="0" sx="100000" sy="100000" flip="none" algn="tl"/>
            </a:blipFill>
            <a:ln w="25400" cap="flat" cmpd="sng" algn="ctr">
              <a:solidFill>
                <a:srgbClr val="0070C0"/>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0" name="直接箭头连接符 19"/>
            <p:cNvCxnSpPr/>
            <p:nvPr/>
          </p:nvCxnSpPr>
          <p:spPr bwMode="auto">
            <a:xfrm>
              <a:off x="5860009" y="3769232"/>
              <a:ext cx="506402" cy="2733"/>
            </a:xfrm>
            <a:prstGeom prst="straightConnector1">
              <a:avLst/>
            </a:prstGeom>
            <a:blipFill dpi="0" rotWithShape="0">
              <a:blip r:embed="rId2"/>
              <a:srcRect/>
              <a:tile tx="0" ty="0" sx="100000" sy="100000" flip="none" algn="tl"/>
            </a:blipFill>
            <a:ln w="25400" cap="flat" cmpd="sng" algn="ctr">
              <a:solidFill>
                <a:srgbClr val="0070C0"/>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1" name="矩形 20"/>
            <p:cNvSpPr/>
            <p:nvPr/>
          </p:nvSpPr>
          <p:spPr>
            <a:xfrm>
              <a:off x="4793391" y="3610330"/>
              <a:ext cx="1071014" cy="360647"/>
            </a:xfrm>
            <a:prstGeom prst="rect">
              <a:avLst/>
            </a:prstGeom>
          </p:spPr>
          <p:txBody>
            <a:bodyPr wrap="none">
              <a:spAutoFit/>
            </a:bodyPr>
            <a:lstStyle/>
            <a:p>
              <a:pPr algn="ctr" defTabSz="1219170" eaLnBrk="1" hangingPunct="1">
                <a:defRPr/>
              </a:pPr>
              <a:r>
                <a:rPr lang="zh-CN" altLang="en-US" sz="1600" b="1" dirty="0">
                  <a:solidFill>
                    <a:srgbClr val="000000"/>
                  </a:solidFill>
                  <a:cs typeface="Arial" charset="0"/>
                  <a:sym typeface="Gill Sans" charset="0"/>
                </a:rPr>
                <a:t>程序执行</a:t>
              </a:r>
              <a:endParaRPr lang="zh-CN" altLang="en-US" sz="1600" dirty="0">
                <a:solidFill>
                  <a:srgbClr val="000000"/>
                </a:solidFill>
                <a:latin typeface="Gill Sans" charset="0"/>
                <a:sym typeface="Gill Sans" charset="0"/>
              </a:endParaRPr>
            </a:p>
          </p:txBody>
        </p:sp>
        <p:cxnSp>
          <p:nvCxnSpPr>
            <p:cNvPr id="22" name="直接箭头连接符 21"/>
            <p:cNvCxnSpPr>
              <a:stCxn id="27" idx="4"/>
              <a:endCxn id="18" idx="0"/>
            </p:cNvCxnSpPr>
            <p:nvPr/>
          </p:nvCxnSpPr>
          <p:spPr bwMode="auto">
            <a:xfrm flipH="1">
              <a:off x="5339276" y="2931790"/>
              <a:ext cx="5343" cy="627289"/>
            </a:xfrm>
            <a:prstGeom prst="straightConnector1">
              <a:avLst/>
            </a:prstGeom>
            <a:blipFill dpi="0" rotWithShape="0">
              <a:blip r:embed="rId2"/>
              <a:srcRect/>
              <a:tile tx="0" ty="0" sx="100000" sy="100000" flip="none" algn="tl"/>
            </a:blipFill>
            <a:ln w="25400" cap="flat" cmpd="sng" algn="ctr">
              <a:solidFill>
                <a:srgbClr val="0070C0"/>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45" name="组合 44"/>
          <p:cNvGrpSpPr/>
          <p:nvPr/>
        </p:nvGrpSpPr>
        <p:grpSpPr>
          <a:xfrm>
            <a:off x="6994572" y="2340730"/>
            <a:ext cx="4017406" cy="1550200"/>
            <a:chOff x="2361277" y="2429124"/>
            <a:chExt cx="4206702" cy="1623243"/>
          </a:xfrm>
        </p:grpSpPr>
        <p:grpSp>
          <p:nvGrpSpPr>
            <p:cNvPr id="46" name="组合 45"/>
            <p:cNvGrpSpPr/>
            <p:nvPr/>
          </p:nvGrpSpPr>
          <p:grpSpPr>
            <a:xfrm>
              <a:off x="2411760" y="2429124"/>
              <a:ext cx="936104" cy="504056"/>
              <a:chOff x="1475656" y="3075806"/>
              <a:chExt cx="936104" cy="504056"/>
            </a:xfrm>
          </p:grpSpPr>
          <p:sp>
            <p:nvSpPr>
              <p:cNvPr id="58" name="椭圆 57"/>
              <p:cNvSpPr/>
              <p:nvPr/>
            </p:nvSpPr>
            <p:spPr bwMode="auto">
              <a:xfrm>
                <a:off x="1475656" y="3075806"/>
                <a:ext cx="936104" cy="504056"/>
              </a:xfrm>
              <a:prstGeom prst="ellipse">
                <a:avLst/>
              </a:prstGeom>
              <a:noFill/>
              <a:ln w="25400" cap="flat" cmpd="sng" algn="ctr">
                <a:solidFill>
                  <a:schemeClr val="tx1">
                    <a:lumMod val="75000"/>
                    <a:lumOff val="25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eaLnBrk="1" hangingPunct="1">
                  <a:defRPr/>
                </a:pPr>
                <a:endParaRPr lang="zh-CN" altLang="en-US" sz="6400" dirty="0">
                  <a:solidFill>
                    <a:srgbClr val="000000"/>
                  </a:solidFill>
                  <a:latin typeface="Gill Sans" charset="0"/>
                  <a:ea typeface="ヒラギノ角ゴ ProN W3" charset="0"/>
                  <a:cs typeface="ヒラギノ角ゴ ProN W3" charset="0"/>
                  <a:sym typeface="Gill Sans" charset="0"/>
                </a:endParaRPr>
              </a:p>
            </p:txBody>
          </p:sp>
          <p:sp>
            <p:nvSpPr>
              <p:cNvPr id="59" name="矩形 58"/>
              <p:cNvSpPr/>
              <p:nvPr/>
            </p:nvSpPr>
            <p:spPr>
              <a:xfrm>
                <a:off x="1532600" y="3161290"/>
                <a:ext cx="837924" cy="354506"/>
              </a:xfrm>
              <a:prstGeom prst="rect">
                <a:avLst/>
              </a:prstGeom>
            </p:spPr>
            <p:txBody>
              <a:bodyPr wrap="none">
                <a:spAutoFit/>
              </a:bodyPr>
              <a:lstStyle/>
              <a:p>
                <a:pPr algn="ctr" defTabSz="1219170" eaLnBrk="1" hangingPunct="1">
                  <a:defRPr/>
                </a:pPr>
                <a:r>
                  <a:rPr lang="zh-CN" altLang="en-US" sz="1600" b="1" dirty="0">
                    <a:solidFill>
                      <a:srgbClr val="000000"/>
                    </a:solidFill>
                    <a:cs typeface="Arial" charset="0"/>
                    <a:sym typeface="Gill Sans" charset="0"/>
                  </a:rPr>
                  <a:t>源代码</a:t>
                </a:r>
                <a:endParaRPr lang="zh-CN" altLang="en-US" sz="1600" dirty="0">
                  <a:solidFill>
                    <a:srgbClr val="000000"/>
                  </a:solidFill>
                  <a:latin typeface="Gill Sans" charset="0"/>
                  <a:sym typeface="Gill Sans" charset="0"/>
                </a:endParaRPr>
              </a:p>
            </p:txBody>
          </p:sp>
        </p:grpSp>
        <p:sp>
          <p:nvSpPr>
            <p:cNvPr id="47" name="矩形 46"/>
            <p:cNvSpPr/>
            <p:nvPr/>
          </p:nvSpPr>
          <p:spPr bwMode="auto">
            <a:xfrm>
              <a:off x="4050671" y="3040899"/>
              <a:ext cx="1008112" cy="425772"/>
            </a:xfrm>
            <a:prstGeom prst="rect">
              <a:avLst/>
            </a:prstGeom>
            <a:noFill/>
            <a:ln w="25400" cap="flat" cmpd="sng" algn="ctr">
              <a:solidFill>
                <a:srgbClr val="D9843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eaLnBrk="1" hangingPunct="1">
                <a:defRPr/>
              </a:pPr>
              <a:endParaRPr lang="zh-CN" altLang="en-US" sz="6400">
                <a:solidFill>
                  <a:srgbClr val="000000"/>
                </a:solidFill>
                <a:latin typeface="Gill Sans" charset="0"/>
                <a:sym typeface="Gill Sans" charset="0"/>
              </a:endParaRPr>
            </a:p>
          </p:txBody>
        </p:sp>
        <p:cxnSp>
          <p:nvCxnSpPr>
            <p:cNvPr id="48" name="直接箭头连接符 47"/>
            <p:cNvCxnSpPr>
              <a:stCxn id="58" idx="6"/>
              <a:endCxn id="47" idx="1"/>
            </p:cNvCxnSpPr>
            <p:nvPr/>
          </p:nvCxnSpPr>
          <p:spPr bwMode="auto">
            <a:xfrm>
              <a:off x="3347864" y="2681152"/>
              <a:ext cx="702807" cy="572633"/>
            </a:xfrm>
            <a:prstGeom prst="straightConnector1">
              <a:avLst/>
            </a:prstGeom>
            <a:blipFill dpi="0" rotWithShape="0">
              <a:blip r:embed="rId2"/>
              <a:srcRect/>
              <a:tile tx="0" ty="0" sx="100000" sy="100000" flip="none" algn="tl"/>
            </a:blipFill>
            <a:ln w="25400" cap="flat" cmpd="sng" algn="ctr">
              <a:solidFill>
                <a:srgbClr val="D9843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9" name="矩形 48"/>
            <p:cNvSpPr/>
            <p:nvPr/>
          </p:nvSpPr>
          <p:spPr>
            <a:xfrm>
              <a:off x="4127929" y="3076866"/>
              <a:ext cx="837925" cy="354506"/>
            </a:xfrm>
            <a:prstGeom prst="rect">
              <a:avLst/>
            </a:prstGeom>
          </p:spPr>
          <p:txBody>
            <a:bodyPr wrap="none">
              <a:spAutoFit/>
            </a:bodyPr>
            <a:lstStyle/>
            <a:p>
              <a:pPr algn="ctr" defTabSz="1219170" eaLnBrk="1" hangingPunct="1">
                <a:defRPr/>
              </a:pPr>
              <a:r>
                <a:rPr lang="zh-CN" altLang="en-US" sz="1600" b="1" dirty="0">
                  <a:solidFill>
                    <a:srgbClr val="000000"/>
                  </a:solidFill>
                  <a:cs typeface="Arial" charset="0"/>
                  <a:sym typeface="Gill Sans" charset="0"/>
                </a:rPr>
                <a:t>解释器</a:t>
              </a:r>
              <a:endParaRPr lang="zh-CN" altLang="en-US" sz="1600" dirty="0">
                <a:solidFill>
                  <a:srgbClr val="000000"/>
                </a:solidFill>
                <a:latin typeface="Gill Sans" charset="0"/>
                <a:sym typeface="Gill Sans" charset="0"/>
              </a:endParaRPr>
            </a:p>
          </p:txBody>
        </p:sp>
        <p:grpSp>
          <p:nvGrpSpPr>
            <p:cNvPr id="50" name="组合 49"/>
            <p:cNvGrpSpPr/>
            <p:nvPr/>
          </p:nvGrpSpPr>
          <p:grpSpPr>
            <a:xfrm>
              <a:off x="2361277" y="3548311"/>
              <a:ext cx="1052777" cy="504056"/>
              <a:chOff x="1425174" y="3075806"/>
              <a:chExt cx="1052777" cy="504056"/>
            </a:xfrm>
          </p:grpSpPr>
          <p:sp>
            <p:nvSpPr>
              <p:cNvPr id="56" name="椭圆 55"/>
              <p:cNvSpPr/>
              <p:nvPr/>
            </p:nvSpPr>
            <p:spPr bwMode="auto">
              <a:xfrm>
                <a:off x="1475656" y="3075806"/>
                <a:ext cx="936104" cy="504056"/>
              </a:xfrm>
              <a:prstGeom prst="ellipse">
                <a:avLst/>
              </a:prstGeom>
              <a:noFill/>
              <a:ln w="25400" cap="flat" cmpd="sng" algn="ctr">
                <a:solidFill>
                  <a:schemeClr val="tx1">
                    <a:lumMod val="75000"/>
                    <a:lumOff val="25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eaLnBrk="1" hangingPunct="1">
                  <a:defRPr/>
                </a:pPr>
                <a:endParaRPr lang="zh-CN" altLang="en-US" sz="6400" dirty="0">
                  <a:solidFill>
                    <a:srgbClr val="000000"/>
                  </a:solidFill>
                  <a:latin typeface="Gill Sans" charset="0"/>
                  <a:ea typeface="ヒラギノ角ゴ ProN W3" charset="0"/>
                  <a:cs typeface="ヒラギノ角ゴ ProN W3" charset="0"/>
                  <a:sym typeface="Gill Sans" charset="0"/>
                </a:endParaRPr>
              </a:p>
            </p:txBody>
          </p:sp>
          <p:sp>
            <p:nvSpPr>
              <p:cNvPr id="57" name="矩形 56"/>
              <p:cNvSpPr/>
              <p:nvPr/>
            </p:nvSpPr>
            <p:spPr>
              <a:xfrm>
                <a:off x="1425174" y="3161290"/>
                <a:ext cx="1052777" cy="354506"/>
              </a:xfrm>
              <a:prstGeom prst="rect">
                <a:avLst/>
              </a:prstGeom>
            </p:spPr>
            <p:txBody>
              <a:bodyPr wrap="none">
                <a:spAutoFit/>
              </a:bodyPr>
              <a:lstStyle/>
              <a:p>
                <a:pPr algn="ctr" defTabSz="1219170" eaLnBrk="1" hangingPunct="1">
                  <a:defRPr/>
                </a:pPr>
                <a:r>
                  <a:rPr lang="zh-CN" altLang="en-US" sz="1600" b="1" dirty="0">
                    <a:solidFill>
                      <a:srgbClr val="000000"/>
                    </a:solidFill>
                    <a:cs typeface="Arial" charset="0"/>
                    <a:sym typeface="Gill Sans" charset="0"/>
                  </a:rPr>
                  <a:t>程序输入</a:t>
                </a:r>
                <a:endParaRPr lang="zh-CN" altLang="en-US" sz="1600" dirty="0">
                  <a:solidFill>
                    <a:srgbClr val="000000"/>
                  </a:solidFill>
                  <a:latin typeface="Gill Sans" charset="0"/>
                  <a:sym typeface="Gill Sans" charset="0"/>
                </a:endParaRPr>
              </a:p>
            </p:txBody>
          </p:sp>
        </p:grpSp>
        <p:grpSp>
          <p:nvGrpSpPr>
            <p:cNvPr id="51" name="组合 50"/>
            <p:cNvGrpSpPr/>
            <p:nvPr/>
          </p:nvGrpSpPr>
          <p:grpSpPr>
            <a:xfrm>
              <a:off x="5515202" y="2994557"/>
              <a:ext cx="1052777" cy="504056"/>
              <a:chOff x="1425175" y="3075806"/>
              <a:chExt cx="1052777" cy="504056"/>
            </a:xfrm>
          </p:grpSpPr>
          <p:sp>
            <p:nvSpPr>
              <p:cNvPr id="54" name="椭圆 53"/>
              <p:cNvSpPr/>
              <p:nvPr/>
            </p:nvSpPr>
            <p:spPr bwMode="auto">
              <a:xfrm>
                <a:off x="1475656" y="3075806"/>
                <a:ext cx="936104" cy="504056"/>
              </a:xfrm>
              <a:prstGeom prst="ellipse">
                <a:avLst/>
              </a:prstGeom>
              <a:noFill/>
              <a:ln w="25400" cap="flat" cmpd="sng" algn="ctr">
                <a:solidFill>
                  <a:schemeClr val="tx1">
                    <a:lumMod val="75000"/>
                    <a:lumOff val="25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eaLnBrk="1" hangingPunct="1">
                  <a:defRPr/>
                </a:pPr>
                <a:endParaRPr lang="zh-CN" altLang="en-US" sz="6400" dirty="0">
                  <a:solidFill>
                    <a:srgbClr val="000000"/>
                  </a:solidFill>
                  <a:latin typeface="Gill Sans" charset="0"/>
                  <a:ea typeface="ヒラギノ角ゴ ProN W3" charset="0"/>
                  <a:cs typeface="ヒラギノ角ゴ ProN W3" charset="0"/>
                  <a:sym typeface="Gill Sans" charset="0"/>
                </a:endParaRPr>
              </a:p>
            </p:txBody>
          </p:sp>
          <p:sp>
            <p:nvSpPr>
              <p:cNvPr id="55" name="矩形 54"/>
              <p:cNvSpPr/>
              <p:nvPr/>
            </p:nvSpPr>
            <p:spPr>
              <a:xfrm>
                <a:off x="1425175" y="3154090"/>
                <a:ext cx="1052777" cy="354506"/>
              </a:xfrm>
              <a:prstGeom prst="rect">
                <a:avLst/>
              </a:prstGeom>
            </p:spPr>
            <p:txBody>
              <a:bodyPr wrap="none">
                <a:spAutoFit/>
              </a:bodyPr>
              <a:lstStyle/>
              <a:p>
                <a:pPr algn="ctr" defTabSz="1219170" eaLnBrk="1" hangingPunct="1">
                  <a:defRPr/>
                </a:pPr>
                <a:r>
                  <a:rPr lang="zh-CN" altLang="en-US" sz="1600" b="1" dirty="0">
                    <a:solidFill>
                      <a:srgbClr val="000000"/>
                    </a:solidFill>
                    <a:cs typeface="Arial" charset="0"/>
                    <a:sym typeface="Gill Sans" charset="0"/>
                  </a:rPr>
                  <a:t>结果输出</a:t>
                </a:r>
                <a:endParaRPr lang="zh-CN" altLang="en-US" sz="1600" dirty="0">
                  <a:solidFill>
                    <a:srgbClr val="000000"/>
                  </a:solidFill>
                  <a:latin typeface="Gill Sans" charset="0"/>
                  <a:sym typeface="Gill Sans" charset="0"/>
                </a:endParaRPr>
              </a:p>
            </p:txBody>
          </p:sp>
        </p:grpSp>
        <p:cxnSp>
          <p:nvCxnSpPr>
            <p:cNvPr id="52" name="直接箭头连接符 51"/>
            <p:cNvCxnSpPr/>
            <p:nvPr/>
          </p:nvCxnSpPr>
          <p:spPr bwMode="auto">
            <a:xfrm>
              <a:off x="5075958" y="3246585"/>
              <a:ext cx="506402" cy="2733"/>
            </a:xfrm>
            <a:prstGeom prst="straightConnector1">
              <a:avLst/>
            </a:prstGeom>
            <a:blipFill dpi="0" rotWithShape="0">
              <a:blip r:embed="rId2"/>
              <a:srcRect/>
              <a:tile tx="0" ty="0" sx="100000" sy="100000" flip="none" algn="tl"/>
            </a:blipFill>
            <a:ln w="25400" cap="flat" cmpd="sng" algn="ctr">
              <a:solidFill>
                <a:srgbClr val="0070C0"/>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3" name="直接箭头连接符 52"/>
            <p:cNvCxnSpPr>
              <a:endCxn id="47" idx="1"/>
            </p:cNvCxnSpPr>
            <p:nvPr/>
          </p:nvCxnSpPr>
          <p:spPr bwMode="auto">
            <a:xfrm flipV="1">
              <a:off x="3350535" y="3253785"/>
              <a:ext cx="700136" cy="550382"/>
            </a:xfrm>
            <a:prstGeom prst="straightConnector1">
              <a:avLst/>
            </a:prstGeom>
            <a:blipFill dpi="0" rotWithShape="0">
              <a:blip r:embed="rId2"/>
              <a:srcRect/>
              <a:tile tx="0" ty="0" sx="100000" sy="100000" flip="none" algn="tl"/>
            </a:blipFill>
            <a:ln w="25400" cap="flat" cmpd="sng" algn="ctr">
              <a:solidFill>
                <a:srgbClr val="0070C0"/>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41" name="矩形 40">
            <a:extLst>
              <a:ext uri="{FF2B5EF4-FFF2-40B4-BE49-F238E27FC236}">
                <a16:creationId xmlns:a16="http://schemas.microsoft.com/office/drawing/2014/main" id="{FFBA0611-5044-4ECB-9428-A456DF852D76}"/>
              </a:ext>
            </a:extLst>
          </p:cNvPr>
          <p:cNvSpPr/>
          <p:nvPr/>
        </p:nvSpPr>
        <p:spPr>
          <a:xfrm>
            <a:off x="1542301" y="1763398"/>
            <a:ext cx="2562504" cy="526747"/>
          </a:xfrm>
          <a:prstGeom prst="rect">
            <a:avLst/>
          </a:prstGeom>
        </p:spPr>
        <p:txBody>
          <a:bodyPr wrap="square">
            <a:spAutoFit/>
          </a:bodyPr>
          <a:lstStyle/>
          <a:p>
            <a:pPr algn="ctr" defTabSz="1219170" eaLnBrk="1" hangingPunct="1">
              <a:lnSpc>
                <a:spcPct val="150000"/>
              </a:lnSpc>
              <a:defRPr/>
            </a:pPr>
            <a:r>
              <a:rPr lang="en-US" altLang="zh-CN" sz="2133" b="1" dirty="0">
                <a:solidFill>
                  <a:srgbClr val="C00000"/>
                </a:solidFill>
                <a:cs typeface="Arial" charset="0"/>
                <a:sym typeface="Gill Sans" charset="0"/>
              </a:rPr>
              <a:t>compiler</a:t>
            </a:r>
            <a:endParaRPr lang="en-US" altLang="zh-CN" sz="2133" dirty="0">
              <a:solidFill>
                <a:srgbClr val="C00000"/>
              </a:solidFill>
              <a:cs typeface="Arial" charset="0"/>
              <a:sym typeface="Gill Sans" charset="0"/>
            </a:endParaRPr>
          </a:p>
        </p:txBody>
      </p:sp>
      <p:sp>
        <p:nvSpPr>
          <p:cNvPr id="42" name="矩形 41">
            <a:extLst>
              <a:ext uri="{FF2B5EF4-FFF2-40B4-BE49-F238E27FC236}">
                <a16:creationId xmlns:a16="http://schemas.microsoft.com/office/drawing/2014/main" id="{FFBA0611-5044-4ECB-9428-A456DF852D76}"/>
              </a:ext>
            </a:extLst>
          </p:cNvPr>
          <p:cNvSpPr/>
          <p:nvPr/>
        </p:nvSpPr>
        <p:spPr>
          <a:xfrm>
            <a:off x="7833757" y="2266100"/>
            <a:ext cx="2562504" cy="526747"/>
          </a:xfrm>
          <a:prstGeom prst="rect">
            <a:avLst/>
          </a:prstGeom>
        </p:spPr>
        <p:txBody>
          <a:bodyPr wrap="square">
            <a:spAutoFit/>
          </a:bodyPr>
          <a:lstStyle/>
          <a:p>
            <a:pPr algn="ctr" defTabSz="1219170" eaLnBrk="1" hangingPunct="1">
              <a:lnSpc>
                <a:spcPct val="150000"/>
              </a:lnSpc>
              <a:defRPr/>
            </a:pPr>
            <a:r>
              <a:rPr lang="en-US" altLang="zh-CN" sz="2133" b="1" dirty="0">
                <a:solidFill>
                  <a:srgbClr val="C00000"/>
                </a:solidFill>
                <a:cs typeface="Arial" charset="0"/>
                <a:sym typeface="Gill Sans" charset="0"/>
              </a:rPr>
              <a:t>interpreter</a:t>
            </a:r>
            <a:endParaRPr lang="en-US" altLang="zh-CN" sz="2133" dirty="0">
              <a:solidFill>
                <a:srgbClr val="C00000"/>
              </a:solidFill>
              <a:cs typeface="Arial" charset="0"/>
              <a:sym typeface="Gill Sans" charset="0"/>
            </a:endParaRPr>
          </a:p>
        </p:txBody>
      </p:sp>
      <p:sp>
        <p:nvSpPr>
          <p:cNvPr id="43" name="矩形 42">
            <a:extLst>
              <a:ext uri="{FF2B5EF4-FFF2-40B4-BE49-F238E27FC236}">
                <a16:creationId xmlns:a16="http://schemas.microsoft.com/office/drawing/2014/main" id="{ACBC0F6F-8C2F-81CB-F1E2-3157FD17C873}"/>
              </a:ext>
            </a:extLst>
          </p:cNvPr>
          <p:cNvSpPr/>
          <p:nvPr/>
        </p:nvSpPr>
        <p:spPr>
          <a:xfrm>
            <a:off x="0" y="504651"/>
            <a:ext cx="12192000" cy="815736"/>
          </a:xfrm>
          <a:prstGeom prst="rect">
            <a:avLst/>
          </a:prstGeom>
        </p:spPr>
        <p:txBody>
          <a:bodyPr wrap="square">
            <a:spAutoFit/>
          </a:bodyPr>
          <a:lstStyle/>
          <a:p>
            <a:pPr algn="ctr" defTabSz="1219170" eaLnBrk="1" hangingPunct="1">
              <a:lnSpc>
                <a:spcPct val="150000"/>
              </a:lnSpc>
              <a:defRPr/>
            </a:pPr>
            <a:r>
              <a:rPr lang="zh-CN" altLang="en-US" sz="3600" b="1" dirty="0">
                <a:solidFill>
                  <a:srgbClr val="0070C0"/>
                </a:solidFill>
                <a:cs typeface="Arial" charset="0"/>
                <a:sym typeface="Gill Sans" charset="0"/>
              </a:rPr>
              <a:t>计算机执行源程序的两种方式：编译和解释</a:t>
            </a:r>
            <a:endParaRPr lang="en-US" altLang="zh-CN" sz="3600" dirty="0">
              <a:solidFill>
                <a:srgbClr val="0070C0"/>
              </a:solidFill>
              <a:cs typeface="Arial" charset="0"/>
              <a:sym typeface="Gill Sans" charset="0"/>
            </a:endParaRPr>
          </a:p>
        </p:txBody>
      </p:sp>
    </p:spTree>
    <p:extLst>
      <p:ext uri="{BB962C8B-B14F-4D97-AF65-F5344CB8AC3E}">
        <p14:creationId xmlns:p14="http://schemas.microsoft.com/office/powerpoint/2010/main" val="971857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2" name="Rectangle 12"/>
          <p:cNvSpPr>
            <a:spLocks/>
          </p:cNvSpPr>
          <p:nvPr/>
        </p:nvSpPr>
        <p:spPr bwMode="auto">
          <a:xfrm>
            <a:off x="0" y="644691"/>
            <a:ext cx="12192000" cy="1066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nchorCtr="0"/>
          <a:lstStyle/>
          <a:p>
            <a:pPr algn="ctr" defTabSz="1219170" eaLnBrk="1" hangingPunct="1">
              <a:lnSpc>
                <a:spcPct val="70000"/>
              </a:lnSpc>
              <a:defRPr/>
            </a:pPr>
            <a:r>
              <a:rPr lang="zh-CN" altLang="en-US" sz="5333" dirty="0">
                <a:solidFill>
                  <a:srgbClr val="000000"/>
                </a:solidFill>
                <a:cs typeface="Bebas Neue" charset="0"/>
                <a:sym typeface="Bebas Neue" charset="0"/>
              </a:rPr>
              <a:t>静态语言和脚本语言</a:t>
            </a:r>
            <a:endParaRPr lang="en-US" sz="5333" dirty="0">
              <a:solidFill>
                <a:srgbClr val="000000"/>
              </a:solidFill>
              <a:cs typeface="Bebas Neue" charset="0"/>
              <a:sym typeface="Bebas Neue" charset="0"/>
            </a:endParaRPr>
          </a:p>
        </p:txBody>
      </p:sp>
      <p:sp>
        <p:nvSpPr>
          <p:cNvPr id="4" name="矩形 3">
            <a:extLst>
              <a:ext uri="{FF2B5EF4-FFF2-40B4-BE49-F238E27FC236}">
                <a16:creationId xmlns:a16="http://schemas.microsoft.com/office/drawing/2014/main" id="{FFBA0611-5044-4ECB-9428-A456DF852D76}"/>
              </a:ext>
            </a:extLst>
          </p:cNvPr>
          <p:cNvSpPr/>
          <p:nvPr/>
        </p:nvSpPr>
        <p:spPr>
          <a:xfrm>
            <a:off x="0" y="1851230"/>
            <a:ext cx="12192000" cy="743986"/>
          </a:xfrm>
          <a:prstGeom prst="rect">
            <a:avLst/>
          </a:prstGeom>
        </p:spPr>
        <p:txBody>
          <a:bodyPr wrap="square">
            <a:spAutoFit/>
          </a:bodyPr>
          <a:lstStyle/>
          <a:p>
            <a:pPr algn="ctr" defTabSz="1219170" eaLnBrk="1" hangingPunct="1">
              <a:lnSpc>
                <a:spcPct val="150000"/>
              </a:lnSpc>
              <a:defRPr/>
            </a:pPr>
            <a:r>
              <a:rPr lang="zh-CN" altLang="en-US" sz="3200" b="1" dirty="0">
                <a:solidFill>
                  <a:srgbClr val="0070C0"/>
                </a:solidFill>
                <a:cs typeface="Arial" charset="0"/>
                <a:sym typeface="Gill Sans" charset="0"/>
              </a:rPr>
              <a:t>根据执行方式不同，编程语言分为两类</a:t>
            </a:r>
            <a:endParaRPr lang="en-US" altLang="zh-CN" sz="3200" dirty="0">
              <a:solidFill>
                <a:srgbClr val="0070C0"/>
              </a:solidFill>
              <a:cs typeface="Arial" charset="0"/>
              <a:sym typeface="Gill Sans" charset="0"/>
            </a:endParaRPr>
          </a:p>
        </p:txBody>
      </p:sp>
      <p:sp>
        <p:nvSpPr>
          <p:cNvPr id="5" name="矩形 4">
            <a:extLst>
              <a:ext uri="{FF2B5EF4-FFF2-40B4-BE49-F238E27FC236}">
                <a16:creationId xmlns:a16="http://schemas.microsoft.com/office/drawing/2014/main" id="{511215CD-CC6E-4487-9C83-0F756AA52EAF}"/>
              </a:ext>
            </a:extLst>
          </p:cNvPr>
          <p:cNvSpPr/>
          <p:nvPr/>
        </p:nvSpPr>
        <p:spPr>
          <a:xfrm>
            <a:off x="0" y="2852935"/>
            <a:ext cx="12192000" cy="3374835"/>
          </a:xfrm>
          <a:prstGeom prst="rect">
            <a:avLst/>
          </a:prstGeom>
        </p:spPr>
        <p:txBody>
          <a:bodyPr wrap="square">
            <a:spAutoFit/>
          </a:bodyPr>
          <a:lstStyle/>
          <a:p>
            <a:pPr defTabSz="1219170" eaLnBrk="1" hangingPunct="1">
              <a:lnSpc>
                <a:spcPct val="200000"/>
              </a:lnSpc>
              <a:defRPr/>
            </a:pPr>
            <a:r>
              <a:rPr lang="zh-CN" altLang="en-US" sz="3200" dirty="0">
                <a:solidFill>
                  <a:srgbClr val="000000"/>
                </a:solidFill>
                <a:cs typeface="Arial" charset="0"/>
                <a:sym typeface="Gill Sans" charset="0"/>
              </a:rPr>
              <a:t>         </a:t>
            </a:r>
            <a:r>
              <a:rPr lang="en-US" altLang="zh-CN" sz="3200" dirty="0">
                <a:solidFill>
                  <a:srgbClr val="007FDE"/>
                </a:solidFill>
                <a:cs typeface="Arial" charset="0"/>
                <a:sym typeface="Gill Sans" charset="0"/>
              </a:rPr>
              <a:t>- </a:t>
            </a:r>
            <a:r>
              <a:rPr lang="zh-CN" altLang="en-US" sz="3200" b="1" dirty="0">
                <a:solidFill>
                  <a:srgbClr val="000000"/>
                </a:solidFill>
                <a:cs typeface="Arial" charset="0"/>
                <a:sym typeface="Gill Sans" charset="0"/>
              </a:rPr>
              <a:t>静态语言：使用编译执行的编程语言</a:t>
            </a:r>
            <a:endParaRPr lang="en-US" altLang="zh-CN" sz="3200" b="1" dirty="0">
              <a:solidFill>
                <a:srgbClr val="000000"/>
              </a:solidFill>
              <a:cs typeface="Arial" charset="0"/>
              <a:sym typeface="Gill Sans" charset="0"/>
            </a:endParaRPr>
          </a:p>
          <a:p>
            <a:pPr defTabSz="1219170" eaLnBrk="1" hangingPunct="1">
              <a:lnSpc>
                <a:spcPct val="150000"/>
              </a:lnSpc>
              <a:defRPr/>
            </a:pPr>
            <a:r>
              <a:rPr lang="en-US" altLang="zh-CN" sz="2667" b="1" dirty="0">
                <a:solidFill>
                  <a:srgbClr val="000000"/>
                </a:solidFill>
                <a:cs typeface="Arial" charset="0"/>
                <a:sym typeface="Gill Sans" charset="0"/>
              </a:rPr>
              <a:t>		C/C++</a:t>
            </a:r>
            <a:r>
              <a:rPr lang="zh-CN" altLang="en-US" sz="2667" b="1" dirty="0">
                <a:solidFill>
                  <a:srgbClr val="000000"/>
                </a:solidFill>
                <a:cs typeface="Arial" charset="0"/>
                <a:sym typeface="Gill Sans" charset="0"/>
              </a:rPr>
              <a:t>语言、</a:t>
            </a:r>
            <a:r>
              <a:rPr lang="en-US" altLang="zh-CN" sz="2667" b="1" dirty="0">
                <a:solidFill>
                  <a:srgbClr val="000000"/>
                </a:solidFill>
                <a:cs typeface="Arial" charset="0"/>
                <a:sym typeface="Gill Sans" charset="0"/>
              </a:rPr>
              <a:t>Java</a:t>
            </a:r>
            <a:r>
              <a:rPr lang="zh-CN" altLang="en-US" sz="2667" b="1" dirty="0">
                <a:solidFill>
                  <a:srgbClr val="000000"/>
                </a:solidFill>
                <a:cs typeface="Arial" charset="0"/>
                <a:sym typeface="Gill Sans" charset="0"/>
              </a:rPr>
              <a:t>语言</a:t>
            </a:r>
            <a:endParaRPr lang="en-US" altLang="zh-CN" sz="2667" dirty="0">
              <a:solidFill>
                <a:srgbClr val="000000"/>
              </a:solidFill>
              <a:cs typeface="Arial" charset="0"/>
              <a:sym typeface="Gill Sans" charset="0"/>
            </a:endParaRPr>
          </a:p>
          <a:p>
            <a:pPr defTabSz="1219170" eaLnBrk="1" hangingPunct="1">
              <a:lnSpc>
                <a:spcPct val="200000"/>
              </a:lnSpc>
              <a:defRPr/>
            </a:pPr>
            <a:r>
              <a:rPr lang="en-US" altLang="zh-CN" sz="3200" dirty="0">
                <a:solidFill>
                  <a:srgbClr val="000000"/>
                </a:solidFill>
                <a:cs typeface="Arial" charset="0"/>
                <a:sym typeface="Gill Sans" charset="0"/>
              </a:rPr>
              <a:t>    </a:t>
            </a:r>
            <a:r>
              <a:rPr lang="zh-CN" altLang="en-US" sz="3200" dirty="0">
                <a:solidFill>
                  <a:srgbClr val="000000"/>
                </a:solidFill>
                <a:cs typeface="Arial" charset="0"/>
                <a:sym typeface="Gill Sans" charset="0"/>
              </a:rPr>
              <a:t>     </a:t>
            </a: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zh-CN" altLang="en-US" sz="3200" b="1" dirty="0">
                <a:solidFill>
                  <a:srgbClr val="000000"/>
                </a:solidFill>
                <a:cs typeface="Arial" charset="0"/>
                <a:sym typeface="Gill Sans" charset="0"/>
              </a:rPr>
              <a:t>脚本语言：使用解释执行的编程语言</a:t>
            </a:r>
            <a:endParaRPr lang="en-US" altLang="zh-CN" sz="3200" b="1" dirty="0">
              <a:solidFill>
                <a:srgbClr val="000000"/>
              </a:solidFill>
              <a:cs typeface="Arial" charset="0"/>
              <a:sym typeface="Gill Sans" charset="0"/>
            </a:endParaRPr>
          </a:p>
          <a:p>
            <a:pPr defTabSz="1219170" eaLnBrk="1" hangingPunct="1">
              <a:lnSpc>
                <a:spcPct val="200000"/>
              </a:lnSpc>
              <a:defRPr/>
            </a:pPr>
            <a:r>
              <a:rPr lang="en-US" altLang="zh-CN" sz="2667" b="1" dirty="0">
                <a:solidFill>
                  <a:srgbClr val="000000"/>
                </a:solidFill>
                <a:cs typeface="Arial" charset="0"/>
                <a:sym typeface="Gill Sans" charset="0"/>
              </a:rPr>
              <a:t>		</a:t>
            </a:r>
            <a:r>
              <a:rPr lang="en-US" altLang="zh-CN" sz="2667" b="1" dirty="0">
                <a:cs typeface="Arial" charset="0"/>
                <a:sym typeface="Gill Sans" charset="0"/>
              </a:rPr>
              <a:t>Python</a:t>
            </a:r>
            <a:r>
              <a:rPr lang="zh-CN" altLang="en-US" sz="2667" b="1" dirty="0">
                <a:cs typeface="Arial" charset="0"/>
                <a:sym typeface="Gill Sans" charset="0"/>
              </a:rPr>
              <a:t>语言</a:t>
            </a:r>
            <a:r>
              <a:rPr lang="zh-CN" altLang="en-US" sz="2667" b="1" dirty="0">
                <a:solidFill>
                  <a:srgbClr val="000000"/>
                </a:solidFill>
                <a:cs typeface="Arial" charset="0"/>
                <a:sym typeface="Gill Sans" charset="0"/>
              </a:rPr>
              <a:t>、</a:t>
            </a:r>
            <a:r>
              <a:rPr lang="en-US" altLang="zh-CN" sz="2667" b="1" dirty="0">
                <a:solidFill>
                  <a:srgbClr val="000000"/>
                </a:solidFill>
                <a:cs typeface="Arial" charset="0"/>
                <a:sym typeface="Gill Sans" charset="0"/>
              </a:rPr>
              <a:t>JavaScript</a:t>
            </a:r>
            <a:r>
              <a:rPr lang="zh-CN" altLang="en-US" sz="2667" b="1" dirty="0">
                <a:solidFill>
                  <a:srgbClr val="000000"/>
                </a:solidFill>
                <a:cs typeface="Arial" charset="0"/>
                <a:sym typeface="Gill Sans" charset="0"/>
              </a:rPr>
              <a:t>语言、</a:t>
            </a:r>
            <a:r>
              <a:rPr lang="en-US" altLang="zh-CN" sz="2667" b="1" dirty="0">
                <a:solidFill>
                  <a:srgbClr val="000000"/>
                </a:solidFill>
                <a:cs typeface="Arial" charset="0"/>
                <a:sym typeface="Gill Sans" charset="0"/>
              </a:rPr>
              <a:t>PHP</a:t>
            </a:r>
            <a:r>
              <a:rPr lang="zh-CN" altLang="en-US" sz="2667" b="1" dirty="0">
                <a:solidFill>
                  <a:srgbClr val="000000"/>
                </a:solidFill>
                <a:cs typeface="Arial" charset="0"/>
                <a:sym typeface="Gill Sans" charset="0"/>
              </a:rPr>
              <a:t>语言</a:t>
            </a:r>
            <a:endParaRPr lang="en-US" altLang="zh-CN" sz="2667" b="1" dirty="0">
              <a:solidFill>
                <a:srgbClr val="000000"/>
              </a:solidFill>
              <a:cs typeface="Arial" charset="0"/>
              <a:sym typeface="Gill Sans" charset="0"/>
            </a:endParaRPr>
          </a:p>
        </p:txBody>
      </p:sp>
    </p:spTree>
    <p:extLst>
      <p:ext uri="{BB962C8B-B14F-4D97-AF65-F5344CB8AC3E}">
        <p14:creationId xmlns:p14="http://schemas.microsoft.com/office/powerpoint/2010/main" val="890677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3AE2CB-3859-4145-81DA-C1B26C27CA69}"/>
              </a:ext>
            </a:extLst>
          </p:cNvPr>
          <p:cNvSpPr>
            <a:spLocks noGrp="1"/>
          </p:cNvSpPr>
          <p:nvPr>
            <p:ph type="title"/>
          </p:nvPr>
        </p:nvSpPr>
        <p:spPr>
          <a:xfrm>
            <a:off x="479376" y="476673"/>
            <a:ext cx="10222653" cy="504056"/>
          </a:xfrm>
        </p:spPr>
        <p:txBody>
          <a:bodyPr/>
          <a:lstStyle/>
          <a:p>
            <a:r>
              <a:rPr lang="en-US" altLang="zh-CN" dirty="0"/>
              <a:t>C</a:t>
            </a:r>
            <a:r>
              <a:rPr lang="zh-CN" altLang="en-US" dirty="0"/>
              <a:t>语言开发环境</a:t>
            </a:r>
          </a:p>
        </p:txBody>
      </p:sp>
      <p:sp>
        <p:nvSpPr>
          <p:cNvPr id="3" name="内容占位符 2">
            <a:extLst>
              <a:ext uri="{FF2B5EF4-FFF2-40B4-BE49-F238E27FC236}">
                <a16:creationId xmlns:a16="http://schemas.microsoft.com/office/drawing/2014/main" id="{C7BE2C21-D4FA-45E2-999F-5F7479BAC4D5}"/>
              </a:ext>
            </a:extLst>
          </p:cNvPr>
          <p:cNvSpPr>
            <a:spLocks noGrp="1"/>
          </p:cNvSpPr>
          <p:nvPr>
            <p:ph idx="1"/>
          </p:nvPr>
        </p:nvSpPr>
        <p:spPr>
          <a:xfrm>
            <a:off x="114143" y="836712"/>
            <a:ext cx="11963714" cy="5877272"/>
          </a:xfrm>
        </p:spPr>
        <p:txBody>
          <a:bodyPr/>
          <a:lstStyle/>
          <a:p>
            <a:r>
              <a:rPr lang="zh-CN" altLang="en-US" dirty="0">
                <a:latin typeface="Times New Roman" panose="02020603050405020304" pitchFamily="18" charset="0"/>
                <a:cs typeface="Times New Roman" panose="02020603050405020304" pitchFamily="18" charset="0"/>
              </a:rPr>
              <a:t>编译器</a:t>
            </a:r>
          </a:p>
          <a:p>
            <a:pPr lvl="1"/>
            <a:r>
              <a:rPr lang="en-US" altLang="zh-CN" sz="2400" dirty="0">
                <a:latin typeface="Times New Roman" panose="02020603050405020304" pitchFamily="18" charset="0"/>
                <a:cs typeface="Times New Roman" panose="02020603050405020304" pitchFamily="18" charset="0"/>
              </a:rPr>
              <a:t>GCC</a:t>
            </a:r>
            <a:r>
              <a:rPr lang="zh-CN" altLang="en-US"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GNU</a:t>
            </a:r>
            <a:r>
              <a:rPr lang="zh-CN" altLang="en-US" sz="2400" dirty="0">
                <a:latin typeface="Times New Roman" panose="02020603050405020304" pitchFamily="18" charset="0"/>
                <a:cs typeface="Times New Roman" panose="02020603050405020304" pitchFamily="18" charset="0"/>
              </a:rPr>
              <a:t>组织开发的开源免费的编译器</a:t>
            </a:r>
          </a:p>
          <a:p>
            <a:pPr lvl="1"/>
            <a:r>
              <a:rPr lang="en-US" altLang="zh-CN" sz="2400" dirty="0">
                <a:latin typeface="Times New Roman" panose="02020603050405020304" pitchFamily="18" charset="0"/>
                <a:cs typeface="Times New Roman" panose="02020603050405020304" pitchFamily="18" charset="0"/>
              </a:rPr>
              <a:t>MinGW</a:t>
            </a:r>
            <a:r>
              <a:rPr lang="zh-CN" altLang="en-US"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Windows</a:t>
            </a:r>
            <a:r>
              <a:rPr lang="zh-CN" altLang="en-US" sz="2400" dirty="0">
                <a:latin typeface="Times New Roman" panose="02020603050405020304" pitchFamily="18" charset="0"/>
                <a:cs typeface="Times New Roman" panose="02020603050405020304" pitchFamily="18" charset="0"/>
              </a:rPr>
              <a:t>操作系统下的</a:t>
            </a:r>
            <a:r>
              <a:rPr lang="en-US" altLang="zh-CN" sz="2400" dirty="0">
                <a:latin typeface="Times New Roman" panose="02020603050405020304" pitchFamily="18" charset="0"/>
                <a:cs typeface="Times New Roman" panose="02020603050405020304" pitchFamily="18" charset="0"/>
              </a:rPr>
              <a:t>GCC</a:t>
            </a:r>
          </a:p>
          <a:p>
            <a:pPr lvl="1"/>
            <a:r>
              <a:rPr lang="en-US" altLang="zh-CN" sz="2400" dirty="0">
                <a:latin typeface="Times New Roman" panose="02020603050405020304" pitchFamily="18" charset="0"/>
                <a:cs typeface="Times New Roman" panose="02020603050405020304" pitchFamily="18" charset="0"/>
              </a:rPr>
              <a:t>Clang</a:t>
            </a:r>
            <a:r>
              <a:rPr lang="zh-CN" altLang="en-US" sz="2400" dirty="0">
                <a:latin typeface="Times New Roman" panose="02020603050405020304" pitchFamily="18" charset="0"/>
                <a:cs typeface="Times New Roman" panose="02020603050405020304" pitchFamily="18" charset="0"/>
              </a:rPr>
              <a:t>，开源的</a:t>
            </a:r>
            <a:r>
              <a:rPr lang="en-US" altLang="zh-CN" sz="2400" dirty="0">
                <a:latin typeface="Times New Roman" panose="02020603050405020304" pitchFamily="18" charset="0"/>
                <a:cs typeface="Times New Roman" panose="02020603050405020304" pitchFamily="18" charset="0"/>
              </a:rPr>
              <a:t>BSD</a:t>
            </a:r>
            <a:r>
              <a:rPr lang="zh-CN" altLang="en-US" sz="2400" dirty="0">
                <a:latin typeface="Times New Roman" panose="02020603050405020304" pitchFamily="18" charset="0"/>
                <a:cs typeface="Times New Roman" panose="02020603050405020304" pitchFamily="18" charset="0"/>
              </a:rPr>
              <a:t>协议的基于</a:t>
            </a:r>
            <a:r>
              <a:rPr lang="en-US" altLang="zh-CN" sz="2400" dirty="0">
                <a:latin typeface="Times New Roman" panose="02020603050405020304" pitchFamily="18" charset="0"/>
                <a:cs typeface="Times New Roman" panose="02020603050405020304" pitchFamily="18" charset="0"/>
              </a:rPr>
              <a:t>LLVM</a:t>
            </a:r>
            <a:r>
              <a:rPr lang="zh-CN" altLang="en-US" sz="2400" dirty="0">
                <a:latin typeface="Times New Roman" panose="02020603050405020304" pitchFamily="18" charset="0"/>
                <a:cs typeface="Times New Roman" panose="02020603050405020304" pitchFamily="18" charset="0"/>
              </a:rPr>
              <a:t>的编译器</a:t>
            </a:r>
          </a:p>
          <a:p>
            <a:pPr lvl="1"/>
            <a:r>
              <a:rPr lang="en-US" altLang="zh-CN" sz="2400" dirty="0">
                <a:latin typeface="Times New Roman" panose="02020603050405020304" pitchFamily="18" charset="0"/>
                <a:cs typeface="Times New Roman" panose="02020603050405020304" pitchFamily="18" charset="0"/>
              </a:rPr>
              <a:t>Visual C++ :: cl.exe</a:t>
            </a:r>
            <a:r>
              <a:rPr lang="zh-CN" altLang="en-US"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Microsoft VC++</a:t>
            </a:r>
            <a:r>
              <a:rPr lang="zh-CN" altLang="en-US" sz="2400" dirty="0">
                <a:latin typeface="Times New Roman" panose="02020603050405020304" pitchFamily="18" charset="0"/>
                <a:cs typeface="Times New Roman" panose="02020603050405020304" pitchFamily="18" charset="0"/>
              </a:rPr>
              <a:t>自带的编译器</a:t>
            </a:r>
          </a:p>
          <a:p>
            <a:r>
              <a:rPr lang="zh-CN" altLang="en-US" dirty="0">
                <a:latin typeface="Times New Roman" panose="02020603050405020304" pitchFamily="18" charset="0"/>
                <a:cs typeface="Times New Roman" panose="02020603050405020304" pitchFamily="18" charset="0"/>
              </a:rPr>
              <a:t>集成开发环境</a:t>
            </a:r>
          </a:p>
          <a:p>
            <a:pPr lvl="1"/>
            <a:r>
              <a:rPr lang="en-US" altLang="zh-CN" sz="2400" dirty="0">
                <a:latin typeface="Times New Roman" panose="02020603050405020304" pitchFamily="18" charset="0"/>
                <a:cs typeface="Times New Roman" panose="02020603050405020304" pitchFamily="18" charset="0"/>
              </a:rPr>
              <a:t>Code::Blocks</a:t>
            </a:r>
            <a:r>
              <a:rPr lang="zh-CN" altLang="en-US" sz="2400" dirty="0">
                <a:latin typeface="Times New Roman" panose="02020603050405020304" pitchFamily="18" charset="0"/>
                <a:cs typeface="Times New Roman" panose="02020603050405020304" pitchFamily="18" charset="0"/>
              </a:rPr>
              <a:t>，开源免费的</a:t>
            </a:r>
            <a:r>
              <a:rPr lang="en-US" altLang="zh-CN" sz="2400" dirty="0">
                <a:latin typeface="Times New Roman" panose="02020603050405020304" pitchFamily="18" charset="0"/>
                <a:cs typeface="Times New Roman" panose="02020603050405020304" pitchFamily="18" charset="0"/>
              </a:rPr>
              <a:t>C/C++ IDE</a:t>
            </a:r>
          </a:p>
          <a:p>
            <a:pPr lvl="1"/>
            <a:r>
              <a:rPr lang="en-US" altLang="zh-CN" sz="2400" dirty="0" err="1">
                <a:latin typeface="Times New Roman" panose="02020603050405020304" pitchFamily="18" charset="0"/>
                <a:cs typeface="Times New Roman" panose="02020603050405020304" pitchFamily="18" charset="0"/>
              </a:rPr>
              <a:t>CodeLite</a:t>
            </a:r>
            <a:r>
              <a:rPr lang="zh-CN" altLang="en-US" sz="2400" dirty="0">
                <a:latin typeface="Times New Roman" panose="02020603050405020304" pitchFamily="18" charset="0"/>
                <a:cs typeface="Times New Roman" panose="02020603050405020304" pitchFamily="18" charset="0"/>
              </a:rPr>
              <a:t>，开源、跨平台的</a:t>
            </a:r>
            <a:r>
              <a:rPr lang="en-US" altLang="zh-CN" sz="2400" dirty="0">
                <a:latin typeface="Times New Roman" panose="02020603050405020304" pitchFamily="18" charset="0"/>
                <a:cs typeface="Times New Roman" panose="02020603050405020304" pitchFamily="18" charset="0"/>
              </a:rPr>
              <a:t>C/C++</a:t>
            </a:r>
            <a:r>
              <a:rPr lang="zh-CN" altLang="en-US" sz="2400" dirty="0">
                <a:latin typeface="Times New Roman" panose="02020603050405020304" pitchFamily="18" charset="0"/>
                <a:cs typeface="Times New Roman" panose="02020603050405020304" pitchFamily="18" charset="0"/>
              </a:rPr>
              <a:t>集成开发环境</a:t>
            </a:r>
          </a:p>
          <a:p>
            <a:pPr lvl="1"/>
            <a:r>
              <a:rPr lang="en-US" altLang="zh-CN" sz="2400" b="1" dirty="0">
                <a:solidFill>
                  <a:srgbClr val="FF0000"/>
                </a:solidFill>
                <a:latin typeface="Times New Roman" panose="02020603050405020304" pitchFamily="18" charset="0"/>
                <a:cs typeface="Times New Roman" panose="02020603050405020304" pitchFamily="18" charset="0"/>
              </a:rPr>
              <a:t>Dev-C++</a:t>
            </a:r>
            <a:r>
              <a:rPr lang="zh-CN" altLang="en-US" sz="2400" b="1" dirty="0">
                <a:solidFill>
                  <a:srgbClr val="FF0000"/>
                </a:solidFill>
                <a:latin typeface="Times New Roman" panose="02020603050405020304" pitchFamily="18" charset="0"/>
                <a:cs typeface="Times New Roman" panose="02020603050405020304" pitchFamily="18" charset="0"/>
              </a:rPr>
              <a:t>，可移植的</a:t>
            </a:r>
            <a:r>
              <a:rPr lang="en-US" altLang="zh-CN" sz="2400" b="1" dirty="0">
                <a:solidFill>
                  <a:srgbClr val="FF0000"/>
                </a:solidFill>
                <a:latin typeface="Times New Roman" panose="02020603050405020304" pitchFamily="18" charset="0"/>
                <a:cs typeface="Times New Roman" panose="02020603050405020304" pitchFamily="18" charset="0"/>
              </a:rPr>
              <a:t>C/C++IDE</a:t>
            </a:r>
          </a:p>
          <a:p>
            <a:pPr lvl="1"/>
            <a:r>
              <a:rPr lang="en-US" altLang="zh-CN" sz="2400" dirty="0">
                <a:latin typeface="Times New Roman" panose="02020603050405020304" pitchFamily="18" charset="0"/>
                <a:cs typeface="Times New Roman" panose="02020603050405020304" pitchFamily="18" charset="0"/>
              </a:rPr>
              <a:t>C-Free</a:t>
            </a:r>
          </a:p>
          <a:p>
            <a:pPr lvl="1"/>
            <a:r>
              <a:rPr lang="en-US" altLang="zh-CN" sz="2400" dirty="0">
                <a:latin typeface="Times New Roman" panose="02020603050405020304" pitchFamily="18" charset="0"/>
                <a:cs typeface="Times New Roman" panose="02020603050405020304" pitchFamily="18" charset="0"/>
              </a:rPr>
              <a:t>Light Table</a:t>
            </a:r>
            <a:r>
              <a:rPr lang="zh-CN" altLang="en-US"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Visual Studio</a:t>
            </a:r>
            <a:r>
              <a:rPr lang="zh-CN" altLang="en-US" sz="2400" dirty="0">
                <a:latin typeface="Times New Roman" panose="02020603050405020304" pitchFamily="18" charset="0"/>
                <a:cs typeface="Times New Roman" panose="02020603050405020304" pitchFamily="18" charset="0"/>
              </a:rPr>
              <a:t>系列等等</a:t>
            </a:r>
          </a:p>
        </p:txBody>
      </p:sp>
    </p:spTree>
    <p:extLst>
      <p:ext uri="{BB962C8B-B14F-4D97-AF65-F5344CB8AC3E}">
        <p14:creationId xmlns:p14="http://schemas.microsoft.com/office/powerpoint/2010/main" val="3240713177"/>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2" name="Rectangle 12"/>
          <p:cNvSpPr>
            <a:spLocks/>
          </p:cNvSpPr>
          <p:nvPr/>
        </p:nvSpPr>
        <p:spPr bwMode="auto">
          <a:xfrm>
            <a:off x="4776192" y="550239"/>
            <a:ext cx="2974976" cy="1066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nchorCtr="0"/>
          <a:lstStyle/>
          <a:p>
            <a:pPr algn="ctr" defTabSz="1219170" eaLnBrk="1" hangingPunct="1">
              <a:lnSpc>
                <a:spcPct val="70000"/>
              </a:lnSpc>
              <a:defRPr/>
            </a:pPr>
            <a:r>
              <a:rPr lang="en-US" altLang="zh-CN" sz="5333" dirty="0">
                <a:solidFill>
                  <a:srgbClr val="000000"/>
                </a:solidFill>
                <a:cs typeface="Bebas Neue" charset="0"/>
                <a:sym typeface="Bebas Neue" charset="0"/>
              </a:rPr>
              <a:t>IPO</a:t>
            </a:r>
            <a:endParaRPr lang="en-US" sz="5333" dirty="0">
              <a:solidFill>
                <a:srgbClr val="000000"/>
              </a:solidFill>
              <a:cs typeface="Bebas Neue" charset="0"/>
              <a:sym typeface="Bebas Neue" charset="0"/>
            </a:endParaRPr>
          </a:p>
        </p:txBody>
      </p:sp>
      <p:sp>
        <p:nvSpPr>
          <p:cNvPr id="4" name="矩形 3">
            <a:extLst>
              <a:ext uri="{FF2B5EF4-FFF2-40B4-BE49-F238E27FC236}">
                <a16:creationId xmlns:a16="http://schemas.microsoft.com/office/drawing/2014/main" id="{FFBA0611-5044-4ECB-9428-A456DF852D76}"/>
              </a:ext>
            </a:extLst>
          </p:cNvPr>
          <p:cNvSpPr/>
          <p:nvPr/>
        </p:nvSpPr>
        <p:spPr>
          <a:xfrm>
            <a:off x="2783632" y="1244854"/>
            <a:ext cx="6960096" cy="743986"/>
          </a:xfrm>
          <a:prstGeom prst="rect">
            <a:avLst/>
          </a:prstGeom>
        </p:spPr>
        <p:txBody>
          <a:bodyPr wrap="square">
            <a:spAutoFit/>
          </a:bodyPr>
          <a:lstStyle/>
          <a:p>
            <a:pPr algn="ctr" defTabSz="1219170" eaLnBrk="1" hangingPunct="1">
              <a:lnSpc>
                <a:spcPct val="150000"/>
              </a:lnSpc>
              <a:defRPr/>
            </a:pPr>
            <a:r>
              <a:rPr lang="zh-CN" altLang="en-US" sz="3200" b="1" dirty="0">
                <a:solidFill>
                  <a:srgbClr val="0070C0"/>
                </a:solidFill>
                <a:cs typeface="Arial" charset="0"/>
                <a:sym typeface="Gill Sans" charset="0"/>
              </a:rPr>
              <a:t>程序的基本编写方法</a:t>
            </a:r>
            <a:endParaRPr lang="en-US" altLang="zh-CN" sz="3200" dirty="0">
              <a:solidFill>
                <a:srgbClr val="0070C0"/>
              </a:solidFill>
              <a:cs typeface="Arial" charset="0"/>
              <a:sym typeface="Gill Sans" charset="0"/>
            </a:endParaRPr>
          </a:p>
        </p:txBody>
      </p:sp>
      <p:sp>
        <p:nvSpPr>
          <p:cNvPr id="5" name="矩形 4">
            <a:extLst>
              <a:ext uri="{FF2B5EF4-FFF2-40B4-BE49-F238E27FC236}">
                <a16:creationId xmlns:a16="http://schemas.microsoft.com/office/drawing/2014/main" id="{511215CD-CC6E-4487-9C83-0F756AA52EAF}"/>
              </a:ext>
            </a:extLst>
          </p:cNvPr>
          <p:cNvSpPr/>
          <p:nvPr/>
        </p:nvSpPr>
        <p:spPr>
          <a:xfrm>
            <a:off x="0" y="1988840"/>
            <a:ext cx="12192000" cy="4631268"/>
          </a:xfrm>
          <a:prstGeom prst="rect">
            <a:avLst/>
          </a:prstGeom>
        </p:spPr>
        <p:txBody>
          <a:bodyPr wrap="square">
            <a:spAutoFit/>
          </a:bodyPr>
          <a:lstStyle/>
          <a:p>
            <a:pPr defTabSz="1219170" eaLnBrk="1" hangingPunct="1">
              <a:lnSpc>
                <a:spcPct val="150000"/>
              </a:lnSpc>
              <a:defRPr/>
            </a:pPr>
            <a:r>
              <a:rPr lang="en-US" altLang="zh-CN" sz="3200" dirty="0">
                <a:solidFill>
                  <a:srgbClr val="000000"/>
                </a:solidFill>
                <a:cs typeface="Arial" charset="0"/>
                <a:sym typeface="Gill Sans" charset="0"/>
              </a:rPr>
              <a:t>     </a:t>
            </a:r>
            <a:r>
              <a:rPr lang="en-US" altLang="zh-CN" sz="3200" dirty="0">
                <a:solidFill>
                  <a:srgbClr val="007FDE"/>
                </a:solidFill>
                <a:cs typeface="Arial" charset="0"/>
                <a:sym typeface="Gill Sans" charset="0"/>
              </a:rPr>
              <a:t>- </a:t>
            </a:r>
            <a:r>
              <a:rPr lang="en-US" altLang="zh-CN" sz="3200" b="1" dirty="0">
                <a:solidFill>
                  <a:srgbClr val="000000"/>
                </a:solidFill>
                <a:cs typeface="Arial" charset="0"/>
                <a:sym typeface="Gill Sans" charset="0"/>
              </a:rPr>
              <a:t>I</a:t>
            </a:r>
            <a:r>
              <a:rPr lang="zh-CN" altLang="en-US" sz="3200" b="1" dirty="0">
                <a:solidFill>
                  <a:srgbClr val="000000"/>
                </a:solidFill>
                <a:cs typeface="Arial" charset="0"/>
                <a:sym typeface="Gill Sans" charset="0"/>
              </a:rPr>
              <a:t>：</a:t>
            </a:r>
            <a:r>
              <a:rPr lang="en-US" altLang="zh-CN" sz="3200" b="1" dirty="0">
                <a:solidFill>
                  <a:srgbClr val="000000"/>
                </a:solidFill>
                <a:cs typeface="Arial" charset="0"/>
                <a:sym typeface="Gill Sans" charset="0"/>
              </a:rPr>
              <a:t>Input </a:t>
            </a:r>
            <a:r>
              <a:rPr lang="zh-CN" altLang="en-US" sz="3200" b="1" dirty="0">
                <a:solidFill>
                  <a:srgbClr val="000000"/>
                </a:solidFill>
                <a:cs typeface="Arial" charset="0"/>
                <a:sym typeface="Gill Sans" charset="0"/>
              </a:rPr>
              <a:t>输入，程序的输入</a:t>
            </a:r>
            <a:endParaRPr lang="en-US" altLang="zh-CN" sz="3200" b="1" dirty="0">
              <a:solidFill>
                <a:srgbClr val="000000"/>
              </a:solidFill>
              <a:cs typeface="Arial" charset="0"/>
              <a:sym typeface="Gill Sans" charset="0"/>
            </a:endParaRPr>
          </a:p>
          <a:p>
            <a:pPr marL="1252538" indent="-360363" defTabSz="1219170" eaLnBrk="1" hangingPunct="1">
              <a:lnSpc>
                <a:spcPct val="150000"/>
              </a:lnSpc>
              <a:buFont typeface="Wingdings" panose="05000000000000000000" pitchFamily="2" charset="2"/>
              <a:buChar char="ü"/>
              <a:defRPr/>
            </a:pPr>
            <a:r>
              <a:rPr lang="zh-CN" altLang="en-US" sz="2600" b="1" dirty="0">
                <a:solidFill>
                  <a:srgbClr val="FF0000"/>
                </a:solidFill>
                <a:cs typeface="Arial" charset="0"/>
                <a:sym typeface="Gill Sans" charset="0"/>
              </a:rPr>
              <a:t>文件输入</a:t>
            </a:r>
            <a:r>
              <a:rPr lang="zh-CN" altLang="en-US" sz="2600" b="1" dirty="0">
                <a:solidFill>
                  <a:srgbClr val="000000"/>
                </a:solidFill>
                <a:cs typeface="Arial" charset="0"/>
                <a:sym typeface="Gill Sans" charset="0"/>
              </a:rPr>
              <a:t>、网络输入、</a:t>
            </a:r>
            <a:r>
              <a:rPr lang="zh-CN" altLang="en-US" sz="2600" b="1" dirty="0">
                <a:solidFill>
                  <a:srgbClr val="FF0000"/>
                </a:solidFill>
                <a:cs typeface="Arial" charset="0"/>
                <a:sym typeface="Gill Sans" charset="0"/>
              </a:rPr>
              <a:t>控制台输入</a:t>
            </a:r>
            <a:r>
              <a:rPr lang="zh-CN" altLang="en-US" sz="2600" b="1" dirty="0">
                <a:solidFill>
                  <a:srgbClr val="000000"/>
                </a:solidFill>
                <a:cs typeface="Arial" charset="0"/>
                <a:sym typeface="Gill Sans" charset="0"/>
              </a:rPr>
              <a:t>、</a:t>
            </a:r>
            <a:r>
              <a:rPr lang="zh-CN" altLang="en-US" sz="2600" b="1" dirty="0">
                <a:solidFill>
                  <a:srgbClr val="FF0000"/>
                </a:solidFill>
                <a:cs typeface="Arial" charset="0"/>
                <a:sym typeface="Gill Sans" charset="0"/>
              </a:rPr>
              <a:t>交互界面输入</a:t>
            </a:r>
            <a:r>
              <a:rPr lang="zh-CN" altLang="en-US" sz="2600" b="1" dirty="0">
                <a:solidFill>
                  <a:srgbClr val="000000"/>
                </a:solidFill>
                <a:cs typeface="Arial" charset="0"/>
                <a:sym typeface="Gill Sans" charset="0"/>
              </a:rPr>
              <a:t>、</a:t>
            </a:r>
            <a:r>
              <a:rPr lang="zh-CN" altLang="en-US" sz="2600" b="1" dirty="0">
                <a:solidFill>
                  <a:srgbClr val="FF0000"/>
                </a:solidFill>
                <a:cs typeface="Arial" charset="0"/>
                <a:sym typeface="Gill Sans" charset="0"/>
              </a:rPr>
              <a:t>内部参数输入</a:t>
            </a:r>
            <a:r>
              <a:rPr lang="zh-CN" altLang="en-US" sz="2600" b="1" dirty="0">
                <a:solidFill>
                  <a:srgbClr val="000000"/>
                </a:solidFill>
                <a:cs typeface="Arial" charset="0"/>
                <a:sym typeface="Gill Sans" charset="0"/>
              </a:rPr>
              <a:t>等</a:t>
            </a:r>
            <a:endParaRPr lang="en-US" altLang="zh-CN" sz="2600" b="1" dirty="0">
              <a:solidFill>
                <a:srgbClr val="000000"/>
              </a:solidFill>
              <a:cs typeface="Arial" charset="0"/>
              <a:sym typeface="Gill Sans" charset="0"/>
            </a:endParaRPr>
          </a:p>
          <a:p>
            <a:pPr defTabSz="1219170" eaLnBrk="1" hangingPunct="1">
              <a:lnSpc>
                <a:spcPct val="150000"/>
              </a:lnSpc>
              <a:defRPr/>
            </a:pPr>
            <a:r>
              <a:rPr lang="en-US" altLang="zh-CN" sz="3200" dirty="0">
                <a:solidFill>
                  <a:srgbClr val="000000"/>
                </a:solidFill>
                <a:cs typeface="Arial" charset="0"/>
                <a:sym typeface="Gill Sans" charset="0"/>
              </a:rPr>
              <a:t>    </a:t>
            </a: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en-US" altLang="zh-CN" sz="3200" b="1" dirty="0">
                <a:solidFill>
                  <a:srgbClr val="000000"/>
                </a:solidFill>
                <a:cs typeface="Arial" charset="0"/>
                <a:sym typeface="Gill Sans" charset="0"/>
              </a:rPr>
              <a:t>P</a:t>
            </a:r>
            <a:r>
              <a:rPr lang="zh-CN" altLang="en-US" sz="3200" b="1" dirty="0">
                <a:solidFill>
                  <a:srgbClr val="000000"/>
                </a:solidFill>
                <a:cs typeface="Arial" charset="0"/>
                <a:sym typeface="Gill Sans" charset="0"/>
              </a:rPr>
              <a:t>：</a:t>
            </a:r>
            <a:r>
              <a:rPr lang="en-US" altLang="zh-CN" sz="3200" b="1" dirty="0">
                <a:solidFill>
                  <a:srgbClr val="000000"/>
                </a:solidFill>
                <a:cs typeface="Arial" charset="0"/>
                <a:sym typeface="Gill Sans" charset="0"/>
              </a:rPr>
              <a:t>Process </a:t>
            </a:r>
            <a:r>
              <a:rPr lang="zh-CN" altLang="en-US" sz="3200" b="1" dirty="0">
                <a:solidFill>
                  <a:srgbClr val="000000"/>
                </a:solidFill>
                <a:cs typeface="Arial" charset="0"/>
                <a:sym typeface="Gill Sans" charset="0"/>
              </a:rPr>
              <a:t>处理，程序的主要逻辑</a:t>
            </a:r>
            <a:endParaRPr lang="en-US" altLang="zh-CN" sz="3200" b="1" dirty="0">
              <a:solidFill>
                <a:srgbClr val="000000"/>
              </a:solidFill>
              <a:cs typeface="Arial" charset="0"/>
              <a:sym typeface="Gill Sans" charset="0"/>
            </a:endParaRPr>
          </a:p>
          <a:p>
            <a:pPr marL="1371600" lvl="2" indent="-457200" defTabSz="1219170" eaLnBrk="1" hangingPunct="1">
              <a:lnSpc>
                <a:spcPct val="150000"/>
              </a:lnSpc>
              <a:buFont typeface="Wingdings" panose="05000000000000000000" pitchFamily="2" charset="2"/>
              <a:buChar char="ü"/>
              <a:defRPr/>
            </a:pPr>
            <a:r>
              <a:rPr lang="zh-CN" altLang="en-US" sz="2600" b="1" dirty="0">
                <a:solidFill>
                  <a:srgbClr val="000000"/>
                </a:solidFill>
                <a:cs typeface="Arial" charset="0"/>
                <a:sym typeface="Gill Sans" charset="0"/>
              </a:rPr>
              <a:t>处理是程序对输入数据进行计算产生输出结果的过程，处理方法统称为算法，它是程序最重要的部分，是一个程序的灵魂</a:t>
            </a:r>
            <a:endParaRPr lang="en-US" altLang="zh-CN" sz="2600" b="1" dirty="0">
              <a:solidFill>
                <a:srgbClr val="000000"/>
              </a:solidFill>
              <a:cs typeface="Arial" charset="0"/>
              <a:sym typeface="Gill Sans" charset="0"/>
            </a:endParaRPr>
          </a:p>
          <a:p>
            <a:pPr defTabSz="1219170" eaLnBrk="1" hangingPunct="1">
              <a:lnSpc>
                <a:spcPct val="150000"/>
              </a:lnSpc>
              <a:defRPr/>
            </a:pPr>
            <a:r>
              <a:rPr lang="en-US" altLang="zh-CN" sz="3200" dirty="0">
                <a:solidFill>
                  <a:srgbClr val="000000"/>
                </a:solidFill>
                <a:cs typeface="Arial" charset="0"/>
                <a:sym typeface="Gill Sans" charset="0"/>
              </a:rPr>
              <a:t>    </a:t>
            </a: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en-US" altLang="zh-CN" sz="3200" b="1" dirty="0">
                <a:solidFill>
                  <a:srgbClr val="000000"/>
                </a:solidFill>
                <a:cs typeface="Arial" charset="0"/>
                <a:sym typeface="Gill Sans" charset="0"/>
              </a:rPr>
              <a:t>O</a:t>
            </a:r>
            <a:r>
              <a:rPr lang="zh-CN" altLang="en-US" sz="3200" b="1" dirty="0">
                <a:solidFill>
                  <a:srgbClr val="000000"/>
                </a:solidFill>
                <a:cs typeface="Arial" charset="0"/>
                <a:sym typeface="Gill Sans" charset="0"/>
              </a:rPr>
              <a:t>：</a:t>
            </a:r>
            <a:r>
              <a:rPr lang="en-US" altLang="zh-CN" sz="3200" b="1" dirty="0">
                <a:solidFill>
                  <a:srgbClr val="000000"/>
                </a:solidFill>
                <a:cs typeface="Arial" charset="0"/>
                <a:sym typeface="Gill Sans" charset="0"/>
              </a:rPr>
              <a:t>Output </a:t>
            </a:r>
            <a:r>
              <a:rPr lang="zh-CN" altLang="en-US" sz="3200" b="1" dirty="0">
                <a:solidFill>
                  <a:srgbClr val="000000"/>
                </a:solidFill>
                <a:cs typeface="Arial" charset="0"/>
                <a:sym typeface="Gill Sans" charset="0"/>
              </a:rPr>
              <a:t>输出，程序的输出</a:t>
            </a:r>
            <a:endParaRPr lang="en-US" altLang="zh-CN" sz="3200" b="1" dirty="0">
              <a:solidFill>
                <a:srgbClr val="000000"/>
              </a:solidFill>
              <a:cs typeface="Arial" charset="0"/>
              <a:sym typeface="Gill Sans" charset="0"/>
            </a:endParaRPr>
          </a:p>
          <a:p>
            <a:pPr marL="1371600" lvl="2" indent="-457200" defTabSz="1219170" eaLnBrk="1" hangingPunct="1">
              <a:lnSpc>
                <a:spcPct val="150000"/>
              </a:lnSpc>
              <a:buFont typeface="Wingdings" panose="05000000000000000000" pitchFamily="2" charset="2"/>
              <a:buChar char="ü"/>
              <a:defRPr/>
            </a:pPr>
            <a:r>
              <a:rPr lang="zh-CN" altLang="en-US" sz="2600" b="1" dirty="0">
                <a:solidFill>
                  <a:srgbClr val="FF0000"/>
                </a:solidFill>
                <a:cs typeface="Arial" charset="0"/>
                <a:sym typeface="Gill Sans" charset="0"/>
              </a:rPr>
              <a:t>控制台输出、图形输出、文件输出</a:t>
            </a:r>
            <a:r>
              <a:rPr lang="zh-CN" altLang="en-US" sz="2600" b="1" dirty="0">
                <a:solidFill>
                  <a:srgbClr val="000000"/>
                </a:solidFill>
                <a:cs typeface="Arial" charset="0"/>
                <a:sym typeface="Gill Sans" charset="0"/>
              </a:rPr>
              <a:t>、网络输出、操作系统内部变量输出等</a:t>
            </a:r>
          </a:p>
        </p:txBody>
      </p:sp>
    </p:spTree>
    <p:extLst>
      <p:ext uri="{BB962C8B-B14F-4D97-AF65-F5344CB8AC3E}">
        <p14:creationId xmlns:p14="http://schemas.microsoft.com/office/powerpoint/2010/main" val="2660998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2" name="Rectangle 12"/>
          <p:cNvSpPr>
            <a:spLocks/>
          </p:cNvSpPr>
          <p:nvPr/>
        </p:nvSpPr>
        <p:spPr bwMode="auto">
          <a:xfrm>
            <a:off x="0" y="413536"/>
            <a:ext cx="12192000" cy="1066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nchorCtr="0"/>
          <a:lstStyle/>
          <a:p>
            <a:pPr algn="ctr" defTabSz="1219170" eaLnBrk="1" hangingPunct="1">
              <a:lnSpc>
                <a:spcPct val="70000"/>
              </a:lnSpc>
              <a:defRPr/>
            </a:pPr>
            <a:r>
              <a:rPr lang="zh-CN" altLang="en-US" sz="5333" dirty="0">
                <a:solidFill>
                  <a:srgbClr val="000000"/>
                </a:solidFill>
                <a:cs typeface="Bebas Neue" charset="0"/>
                <a:sym typeface="Bebas Neue" charset="0"/>
              </a:rPr>
              <a:t>编程解决问题的步骤</a:t>
            </a:r>
            <a:endParaRPr lang="en-US" sz="5333" dirty="0">
              <a:solidFill>
                <a:srgbClr val="000000"/>
              </a:solidFill>
              <a:cs typeface="Bebas Neue" charset="0"/>
              <a:sym typeface="Bebas Neue" charset="0"/>
            </a:endParaRPr>
          </a:p>
        </p:txBody>
      </p:sp>
      <p:sp>
        <p:nvSpPr>
          <p:cNvPr id="4" name="矩形 3">
            <a:extLst>
              <a:ext uri="{FF2B5EF4-FFF2-40B4-BE49-F238E27FC236}">
                <a16:creationId xmlns:a16="http://schemas.microsoft.com/office/drawing/2014/main" id="{FFBA0611-5044-4ECB-9428-A456DF852D76}"/>
              </a:ext>
            </a:extLst>
          </p:cNvPr>
          <p:cNvSpPr/>
          <p:nvPr/>
        </p:nvSpPr>
        <p:spPr>
          <a:xfrm>
            <a:off x="0" y="1108151"/>
            <a:ext cx="12192000" cy="743986"/>
          </a:xfrm>
          <a:prstGeom prst="rect">
            <a:avLst/>
          </a:prstGeom>
        </p:spPr>
        <p:txBody>
          <a:bodyPr wrap="square">
            <a:spAutoFit/>
          </a:bodyPr>
          <a:lstStyle/>
          <a:p>
            <a:pPr algn="ctr" defTabSz="1219170" eaLnBrk="1" hangingPunct="1">
              <a:lnSpc>
                <a:spcPct val="150000"/>
              </a:lnSpc>
              <a:defRPr/>
            </a:pPr>
            <a:r>
              <a:rPr lang="en-US" altLang="zh-CN" sz="3200" b="1" dirty="0">
                <a:solidFill>
                  <a:srgbClr val="0070C0"/>
                </a:solidFill>
                <a:cs typeface="Arial" charset="0"/>
                <a:sym typeface="Gill Sans" charset="0"/>
              </a:rPr>
              <a:t>6</a:t>
            </a:r>
            <a:r>
              <a:rPr lang="zh-CN" altLang="en-US" sz="3200" b="1" dirty="0">
                <a:solidFill>
                  <a:srgbClr val="0070C0"/>
                </a:solidFill>
                <a:cs typeface="Arial" charset="0"/>
                <a:sym typeface="Gill Sans" charset="0"/>
              </a:rPr>
              <a:t>个步骤</a:t>
            </a:r>
            <a:endParaRPr lang="en-US" altLang="zh-CN" sz="3200" dirty="0">
              <a:solidFill>
                <a:srgbClr val="0070C0"/>
              </a:solidFill>
              <a:cs typeface="Arial" charset="0"/>
              <a:sym typeface="Gill Sans" charset="0"/>
            </a:endParaRPr>
          </a:p>
        </p:txBody>
      </p:sp>
      <p:sp>
        <p:nvSpPr>
          <p:cNvPr id="5" name="矩形 4">
            <a:extLst>
              <a:ext uri="{FF2B5EF4-FFF2-40B4-BE49-F238E27FC236}">
                <a16:creationId xmlns:a16="http://schemas.microsoft.com/office/drawing/2014/main" id="{511215CD-CC6E-4487-9C83-0F756AA52EAF}"/>
              </a:ext>
            </a:extLst>
          </p:cNvPr>
          <p:cNvSpPr/>
          <p:nvPr/>
        </p:nvSpPr>
        <p:spPr>
          <a:xfrm>
            <a:off x="1847528" y="2015751"/>
            <a:ext cx="10081120" cy="4428713"/>
          </a:xfrm>
          <a:prstGeom prst="rect">
            <a:avLst/>
          </a:prstGeom>
        </p:spPr>
        <p:txBody>
          <a:bodyPr wrap="square">
            <a:spAutoFit/>
          </a:bodyPr>
          <a:lstStyle/>
          <a:p>
            <a:pPr defTabSz="1219170" eaLnBrk="1" hangingPunct="1">
              <a:lnSpc>
                <a:spcPct val="150000"/>
              </a:lnSpc>
              <a:defRPr/>
            </a:pPr>
            <a:r>
              <a:rPr lang="en-US" altLang="zh-CN" sz="3200" dirty="0">
                <a:solidFill>
                  <a:srgbClr val="007FDE"/>
                </a:solidFill>
                <a:cs typeface="Arial" charset="0"/>
                <a:sym typeface="Gill Sans" charset="0"/>
              </a:rPr>
              <a:t>- </a:t>
            </a:r>
            <a:r>
              <a:rPr lang="zh-CN" altLang="en-US" sz="3200" b="1" dirty="0">
                <a:solidFill>
                  <a:srgbClr val="000000"/>
                </a:solidFill>
                <a:cs typeface="Arial" charset="0"/>
                <a:sym typeface="Gill Sans" charset="0"/>
              </a:rPr>
              <a:t>分析问题：分析问题的计算部分，</a:t>
            </a:r>
            <a:r>
              <a:rPr lang="zh-CN" altLang="en-US" sz="3200" b="1" dirty="0">
                <a:solidFill>
                  <a:srgbClr val="D98431"/>
                </a:solidFill>
                <a:cs typeface="Arial" charset="0"/>
                <a:sym typeface="Gill Sans" charset="0"/>
              </a:rPr>
              <a:t>想清楚</a:t>
            </a:r>
            <a:endParaRPr lang="en-US" altLang="zh-CN" sz="3200" b="1" dirty="0">
              <a:solidFill>
                <a:srgbClr val="D98431"/>
              </a:solidFill>
              <a:cs typeface="Arial" charset="0"/>
              <a:sym typeface="Gill Sans" charset="0"/>
            </a:endParaRPr>
          </a:p>
          <a:p>
            <a:pPr defTabSz="1219170" eaLnBrk="1" hangingPunct="1">
              <a:lnSpc>
                <a:spcPct val="150000"/>
              </a:lnSpc>
              <a:defRPr/>
            </a:pP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zh-CN" altLang="en-US" sz="3200" b="1" dirty="0">
                <a:solidFill>
                  <a:srgbClr val="000000"/>
                </a:solidFill>
                <a:cs typeface="Arial" charset="0"/>
                <a:sym typeface="Gill Sans" charset="0"/>
              </a:rPr>
              <a:t>划分边界：划分问题的功能边界，</a:t>
            </a:r>
            <a:r>
              <a:rPr lang="zh-CN" altLang="en-US" sz="3200" b="1" dirty="0">
                <a:solidFill>
                  <a:srgbClr val="D98431"/>
                </a:solidFill>
                <a:cs typeface="Arial" charset="0"/>
                <a:sym typeface="Gill Sans" charset="0"/>
              </a:rPr>
              <a:t>规划</a:t>
            </a:r>
            <a:r>
              <a:rPr lang="en-US" altLang="zh-CN" sz="3200" b="1" dirty="0">
                <a:solidFill>
                  <a:srgbClr val="D98431"/>
                </a:solidFill>
                <a:cs typeface="Arial" charset="0"/>
                <a:sym typeface="Gill Sans" charset="0"/>
              </a:rPr>
              <a:t>IPO</a:t>
            </a:r>
          </a:p>
          <a:p>
            <a:pPr marL="271463" indent="-271463" defTabSz="1219170" eaLnBrk="1" hangingPunct="1">
              <a:lnSpc>
                <a:spcPct val="150000"/>
              </a:lnSpc>
              <a:buFontTx/>
              <a:buChar char="-"/>
              <a:defRPr/>
            </a:pPr>
            <a:r>
              <a:rPr lang="zh-CN" altLang="en-US" sz="3200" b="1" dirty="0">
                <a:solidFill>
                  <a:srgbClr val="000000"/>
                </a:solidFill>
                <a:cs typeface="Arial" charset="0"/>
                <a:sym typeface="Gill Sans" charset="0"/>
              </a:rPr>
              <a:t>设计算法：设计问题的求解算法，</a:t>
            </a:r>
            <a:r>
              <a:rPr lang="zh-CN" altLang="en-US" sz="3200" b="1" dirty="0">
                <a:solidFill>
                  <a:srgbClr val="D98431"/>
                </a:solidFill>
                <a:cs typeface="Arial" charset="0"/>
                <a:sym typeface="Gill Sans" charset="0"/>
              </a:rPr>
              <a:t>关注算法</a:t>
            </a:r>
            <a:endParaRPr lang="en-US" altLang="zh-CN" sz="3200" b="1" dirty="0">
              <a:solidFill>
                <a:srgbClr val="D98431"/>
              </a:solidFill>
              <a:cs typeface="Arial" charset="0"/>
              <a:sym typeface="Gill Sans" charset="0"/>
            </a:endParaRPr>
          </a:p>
          <a:p>
            <a:pPr defTabSz="1219170" eaLnBrk="1" hangingPunct="1">
              <a:lnSpc>
                <a:spcPct val="150000"/>
              </a:lnSpc>
              <a:defRPr/>
            </a:pPr>
            <a:r>
              <a:rPr lang="en-US" altLang="zh-CN" sz="3200" dirty="0">
                <a:solidFill>
                  <a:srgbClr val="007FDE"/>
                </a:solidFill>
                <a:cs typeface="Arial" charset="0"/>
                <a:sym typeface="Gill Sans" charset="0"/>
              </a:rPr>
              <a:t>- </a:t>
            </a:r>
            <a:r>
              <a:rPr lang="zh-CN" altLang="en-US" sz="3200" b="1" dirty="0">
                <a:solidFill>
                  <a:srgbClr val="000000"/>
                </a:solidFill>
                <a:cs typeface="Arial" charset="0"/>
                <a:sym typeface="Gill Sans" charset="0"/>
              </a:rPr>
              <a:t>编写程序：编写问题的计算程序，</a:t>
            </a:r>
            <a:r>
              <a:rPr lang="zh-CN" altLang="en-US" sz="3200" b="1" dirty="0">
                <a:solidFill>
                  <a:srgbClr val="D98431"/>
                </a:solidFill>
                <a:cs typeface="Arial" charset="0"/>
                <a:sym typeface="Gill Sans" charset="0"/>
              </a:rPr>
              <a:t>编程序</a:t>
            </a:r>
            <a:endParaRPr lang="en-US" altLang="zh-CN" sz="3200" b="1" dirty="0">
              <a:solidFill>
                <a:srgbClr val="D98431"/>
              </a:solidFill>
              <a:cs typeface="Arial" charset="0"/>
              <a:sym typeface="Gill Sans" charset="0"/>
            </a:endParaRPr>
          </a:p>
          <a:p>
            <a:pPr defTabSz="1219170" eaLnBrk="1" hangingPunct="1">
              <a:lnSpc>
                <a:spcPct val="150000"/>
              </a:lnSpc>
              <a:defRPr/>
            </a:pP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zh-CN" altLang="en-US" sz="3200" b="1" dirty="0">
                <a:solidFill>
                  <a:srgbClr val="000000"/>
                </a:solidFill>
                <a:cs typeface="Arial" charset="0"/>
                <a:sym typeface="Gill Sans" charset="0"/>
              </a:rPr>
              <a:t>调试测试：调试程序使正确运行，</a:t>
            </a:r>
            <a:r>
              <a:rPr lang="zh-CN" altLang="en-US" sz="3200" b="1" dirty="0">
                <a:solidFill>
                  <a:srgbClr val="D98431"/>
                </a:solidFill>
                <a:cs typeface="Arial" charset="0"/>
                <a:sym typeface="Gill Sans" charset="0"/>
              </a:rPr>
              <a:t>运行调试</a:t>
            </a:r>
            <a:endParaRPr lang="en-US" altLang="zh-CN" sz="3200" b="1" dirty="0">
              <a:solidFill>
                <a:srgbClr val="D98431"/>
              </a:solidFill>
              <a:cs typeface="Arial" charset="0"/>
              <a:sym typeface="Gill Sans" charset="0"/>
            </a:endParaRPr>
          </a:p>
          <a:p>
            <a:pPr defTabSz="1219170" eaLnBrk="1" hangingPunct="1">
              <a:lnSpc>
                <a:spcPct val="150000"/>
              </a:lnSpc>
              <a:defRPr/>
            </a:pP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zh-CN" altLang="en-US" sz="3200" b="1" dirty="0">
                <a:solidFill>
                  <a:srgbClr val="000000"/>
                </a:solidFill>
                <a:cs typeface="Arial" charset="0"/>
                <a:sym typeface="Gill Sans" charset="0"/>
              </a:rPr>
              <a:t>升级维护：适应问题的升级维护，</a:t>
            </a:r>
            <a:r>
              <a:rPr lang="zh-CN" altLang="en-US" sz="3200" b="1" dirty="0">
                <a:solidFill>
                  <a:srgbClr val="D98431"/>
                </a:solidFill>
                <a:cs typeface="Arial" charset="0"/>
                <a:sym typeface="Gill Sans" charset="0"/>
              </a:rPr>
              <a:t>更新完善</a:t>
            </a:r>
            <a:endParaRPr lang="en-US" altLang="zh-CN" sz="3200" b="1" dirty="0">
              <a:solidFill>
                <a:srgbClr val="D98431"/>
              </a:solidFill>
              <a:cs typeface="Arial" charset="0"/>
              <a:sym typeface="Gill Sans" charset="0"/>
            </a:endParaRPr>
          </a:p>
        </p:txBody>
      </p:sp>
    </p:spTree>
    <p:extLst>
      <p:ext uri="{BB962C8B-B14F-4D97-AF65-F5344CB8AC3E}">
        <p14:creationId xmlns:p14="http://schemas.microsoft.com/office/powerpoint/2010/main" val="3771562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2" name="Rectangle 12"/>
          <p:cNvSpPr>
            <a:spLocks/>
          </p:cNvSpPr>
          <p:nvPr/>
        </p:nvSpPr>
        <p:spPr bwMode="auto">
          <a:xfrm>
            <a:off x="0" y="644691"/>
            <a:ext cx="12192000" cy="1066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nchorCtr="0"/>
          <a:lstStyle/>
          <a:p>
            <a:pPr algn="ctr" defTabSz="1219170" eaLnBrk="1" hangingPunct="1">
              <a:lnSpc>
                <a:spcPct val="70000"/>
              </a:lnSpc>
              <a:defRPr/>
            </a:pPr>
            <a:r>
              <a:rPr lang="zh-CN" altLang="en-US" sz="5333" dirty="0">
                <a:solidFill>
                  <a:srgbClr val="000000"/>
                </a:solidFill>
                <a:cs typeface="Bebas Neue" charset="0"/>
                <a:sym typeface="Bebas Neue" charset="0"/>
              </a:rPr>
              <a:t>求解计算问题的精简步骤</a:t>
            </a:r>
            <a:endParaRPr lang="en-US" sz="5333" dirty="0">
              <a:solidFill>
                <a:srgbClr val="000000"/>
              </a:solidFill>
              <a:cs typeface="Bebas Neue" charset="0"/>
              <a:sym typeface="Bebas Neue" charset="0"/>
            </a:endParaRPr>
          </a:p>
        </p:txBody>
      </p:sp>
      <p:sp>
        <p:nvSpPr>
          <p:cNvPr id="4" name="矩形 3">
            <a:extLst>
              <a:ext uri="{FF2B5EF4-FFF2-40B4-BE49-F238E27FC236}">
                <a16:creationId xmlns:a16="http://schemas.microsoft.com/office/drawing/2014/main" id="{FFBA0611-5044-4ECB-9428-A456DF852D76}"/>
              </a:ext>
            </a:extLst>
          </p:cNvPr>
          <p:cNvSpPr/>
          <p:nvPr/>
        </p:nvSpPr>
        <p:spPr>
          <a:xfrm>
            <a:off x="0" y="1851230"/>
            <a:ext cx="12192000" cy="743986"/>
          </a:xfrm>
          <a:prstGeom prst="rect">
            <a:avLst/>
          </a:prstGeom>
        </p:spPr>
        <p:txBody>
          <a:bodyPr wrap="square">
            <a:spAutoFit/>
          </a:bodyPr>
          <a:lstStyle/>
          <a:p>
            <a:pPr algn="ctr" defTabSz="1219170" eaLnBrk="1" hangingPunct="1">
              <a:lnSpc>
                <a:spcPct val="150000"/>
              </a:lnSpc>
              <a:defRPr/>
            </a:pPr>
            <a:r>
              <a:rPr lang="en-US" altLang="zh-CN" sz="3200" b="1" dirty="0">
                <a:solidFill>
                  <a:srgbClr val="0070C0"/>
                </a:solidFill>
                <a:cs typeface="Arial" charset="0"/>
                <a:sym typeface="Gill Sans" charset="0"/>
              </a:rPr>
              <a:t>3</a:t>
            </a:r>
            <a:r>
              <a:rPr lang="zh-CN" altLang="en-US" sz="3200" b="1" dirty="0">
                <a:solidFill>
                  <a:srgbClr val="0070C0"/>
                </a:solidFill>
                <a:cs typeface="Arial" charset="0"/>
                <a:sym typeface="Gill Sans" charset="0"/>
              </a:rPr>
              <a:t>个精简步骤</a:t>
            </a:r>
            <a:endParaRPr lang="en-US" altLang="zh-CN" sz="3200" dirty="0">
              <a:solidFill>
                <a:srgbClr val="0070C0"/>
              </a:solidFill>
              <a:cs typeface="Arial" charset="0"/>
              <a:sym typeface="Gill Sans" charset="0"/>
            </a:endParaRPr>
          </a:p>
        </p:txBody>
      </p:sp>
      <p:sp>
        <p:nvSpPr>
          <p:cNvPr id="5" name="矩形 4">
            <a:extLst>
              <a:ext uri="{FF2B5EF4-FFF2-40B4-BE49-F238E27FC236}">
                <a16:creationId xmlns:a16="http://schemas.microsoft.com/office/drawing/2014/main" id="{511215CD-CC6E-4487-9C83-0F756AA52EAF}"/>
              </a:ext>
            </a:extLst>
          </p:cNvPr>
          <p:cNvSpPr/>
          <p:nvPr/>
        </p:nvSpPr>
        <p:spPr>
          <a:xfrm>
            <a:off x="1055440" y="2948947"/>
            <a:ext cx="10081120" cy="2898422"/>
          </a:xfrm>
          <a:prstGeom prst="rect">
            <a:avLst/>
          </a:prstGeom>
        </p:spPr>
        <p:txBody>
          <a:bodyPr wrap="square">
            <a:spAutoFit/>
          </a:bodyPr>
          <a:lstStyle/>
          <a:p>
            <a:pPr defTabSz="1219170" eaLnBrk="1" hangingPunct="1">
              <a:lnSpc>
                <a:spcPct val="200000"/>
              </a:lnSpc>
              <a:defRPr/>
            </a:pPr>
            <a:r>
              <a:rPr lang="en-US" altLang="zh-CN" sz="3200" dirty="0">
                <a:solidFill>
                  <a:srgbClr val="007FDE"/>
                </a:solidFill>
                <a:cs typeface="Arial" charset="0"/>
                <a:sym typeface="Gill Sans" charset="0"/>
              </a:rPr>
              <a:t>- </a:t>
            </a:r>
            <a:r>
              <a:rPr lang="zh-CN" altLang="en-US" sz="3200" b="1" dirty="0">
                <a:solidFill>
                  <a:srgbClr val="000000"/>
                </a:solidFill>
                <a:cs typeface="Arial" charset="0"/>
                <a:sym typeface="Gill Sans" charset="0"/>
              </a:rPr>
              <a:t>确定</a:t>
            </a:r>
            <a:r>
              <a:rPr lang="en-US" altLang="zh-CN" sz="3200" b="1" dirty="0">
                <a:solidFill>
                  <a:srgbClr val="000000"/>
                </a:solidFill>
                <a:cs typeface="Arial" charset="0"/>
                <a:sym typeface="Gill Sans" charset="0"/>
              </a:rPr>
              <a:t>IPO</a:t>
            </a:r>
            <a:r>
              <a:rPr lang="zh-CN" altLang="en-US" sz="3200" b="1" dirty="0">
                <a:solidFill>
                  <a:srgbClr val="000000"/>
                </a:solidFill>
                <a:cs typeface="Arial" charset="0"/>
                <a:sym typeface="Gill Sans" charset="0"/>
              </a:rPr>
              <a:t>：明确计算部分及功能边界</a:t>
            </a:r>
            <a:endParaRPr lang="en-US" altLang="zh-CN" sz="3200" b="1" dirty="0">
              <a:solidFill>
                <a:srgbClr val="D98431"/>
              </a:solidFill>
              <a:cs typeface="Arial" charset="0"/>
              <a:sym typeface="Gill Sans" charset="0"/>
            </a:endParaRPr>
          </a:p>
          <a:p>
            <a:pPr defTabSz="1219170" eaLnBrk="1" hangingPunct="1">
              <a:lnSpc>
                <a:spcPct val="200000"/>
              </a:lnSpc>
              <a:defRPr/>
            </a:pP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zh-CN" altLang="en-US" sz="3200" b="1" dirty="0">
                <a:solidFill>
                  <a:srgbClr val="000000"/>
                </a:solidFill>
                <a:cs typeface="Arial" charset="0"/>
                <a:sym typeface="Gill Sans" charset="0"/>
              </a:rPr>
              <a:t>编写程序：将计算求解的设计变成现实</a:t>
            </a:r>
            <a:endParaRPr lang="en-US" altLang="zh-CN" sz="3200" b="1" dirty="0">
              <a:solidFill>
                <a:srgbClr val="D98431"/>
              </a:solidFill>
              <a:cs typeface="Arial" charset="0"/>
              <a:sym typeface="Gill Sans" charset="0"/>
            </a:endParaRPr>
          </a:p>
          <a:p>
            <a:pPr defTabSz="1219170" eaLnBrk="1" hangingPunct="1">
              <a:lnSpc>
                <a:spcPct val="200000"/>
              </a:lnSpc>
              <a:defRPr/>
            </a:pP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zh-CN" altLang="en-US" sz="3200" b="1" dirty="0">
                <a:solidFill>
                  <a:srgbClr val="000000"/>
                </a:solidFill>
                <a:cs typeface="Arial" charset="0"/>
                <a:sym typeface="Gill Sans" charset="0"/>
              </a:rPr>
              <a:t>调试程序：确保程序按照正确逻辑能够正确运行</a:t>
            </a:r>
            <a:endParaRPr lang="en-US" altLang="zh-CN" sz="3200" b="1" dirty="0">
              <a:solidFill>
                <a:srgbClr val="D98431"/>
              </a:solidFill>
              <a:cs typeface="Arial" charset="0"/>
              <a:sym typeface="Gill Sans" charset="0"/>
            </a:endParaRPr>
          </a:p>
        </p:txBody>
      </p:sp>
    </p:spTree>
    <p:extLst>
      <p:ext uri="{BB962C8B-B14F-4D97-AF65-F5344CB8AC3E}">
        <p14:creationId xmlns:p14="http://schemas.microsoft.com/office/powerpoint/2010/main" val="2163282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a:extLst>
              <a:ext uri="{FF2B5EF4-FFF2-40B4-BE49-F238E27FC236}">
                <a16:creationId xmlns:a16="http://schemas.microsoft.com/office/drawing/2014/main" id="{4EFDE42F-6EFC-45D4-BFCF-426F3338D034}"/>
              </a:ext>
            </a:extLst>
          </p:cNvPr>
          <p:cNvSpPr>
            <a:spLocks noGrp="1" noChangeArrowheads="1"/>
          </p:cNvSpPr>
          <p:nvPr>
            <p:ph type="title"/>
          </p:nvPr>
        </p:nvSpPr>
        <p:spPr>
          <a:xfrm>
            <a:off x="623392" y="476672"/>
            <a:ext cx="10221913" cy="684213"/>
          </a:xfrm>
        </p:spPr>
        <p:txBody>
          <a:bodyPr/>
          <a:lstStyle/>
          <a:p>
            <a:pPr>
              <a:defRPr/>
            </a:pPr>
            <a:r>
              <a:rPr lang="zh-CN" altLang="zh-CN" dirty="0"/>
              <a:t>理解</a:t>
            </a:r>
            <a:r>
              <a:rPr lang="en-US" altLang="zh-CN" dirty="0"/>
              <a:t>C</a:t>
            </a:r>
            <a:r>
              <a:rPr lang="zh-CN" altLang="zh-CN" dirty="0"/>
              <a:t>语言程序的基本结构</a:t>
            </a:r>
            <a:endParaRPr lang="zh-CN" altLang="en-US" dirty="0"/>
          </a:p>
        </p:txBody>
      </p:sp>
      <p:sp>
        <p:nvSpPr>
          <p:cNvPr id="44035" name="内容占位符 2">
            <a:extLst>
              <a:ext uri="{FF2B5EF4-FFF2-40B4-BE49-F238E27FC236}">
                <a16:creationId xmlns:a16="http://schemas.microsoft.com/office/drawing/2014/main" id="{FA7AAD40-4BC9-4C0E-B036-D7C2EBAEA610}"/>
              </a:ext>
            </a:extLst>
          </p:cNvPr>
          <p:cNvSpPr>
            <a:spLocks noGrp="1" noChangeArrowheads="1"/>
          </p:cNvSpPr>
          <p:nvPr>
            <p:ph idx="1"/>
          </p:nvPr>
        </p:nvSpPr>
        <p:spPr>
          <a:xfrm>
            <a:off x="479425" y="1412875"/>
            <a:ext cx="7704807" cy="5256213"/>
          </a:xfrm>
        </p:spPr>
        <p:txBody>
          <a:bodyPr/>
          <a:lstStyle/>
          <a:p>
            <a:pPr>
              <a:buFont typeface="Wingdings" panose="05000000000000000000" pitchFamily="2" charset="2"/>
              <a:buNone/>
            </a:pPr>
            <a:r>
              <a:rPr lang="en-US" altLang="zh-CN" dirty="0">
                <a:latin typeface="Times New Roman" panose="02020603050405020304" pitchFamily="18" charset="0"/>
                <a:cs typeface="Times New Roman" panose="02020603050405020304" pitchFamily="18" charset="0"/>
              </a:rPr>
              <a:t>C</a:t>
            </a:r>
            <a:r>
              <a:rPr lang="zh-CN" altLang="zh-CN" dirty="0">
                <a:latin typeface="Times New Roman" panose="02020603050405020304" pitchFamily="18" charset="0"/>
                <a:cs typeface="Times New Roman" panose="02020603050405020304" pitchFamily="18" charset="0"/>
              </a:rPr>
              <a:t>程序的基本结构如下</a:t>
            </a:r>
            <a:r>
              <a:rPr lang="zh-CN" altLang="en-US"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a:p>
            <a:pPr>
              <a:buFont typeface="Wingdings" panose="05000000000000000000" pitchFamily="2" charset="2"/>
              <a:buChar char="u"/>
            </a:pPr>
            <a:r>
              <a:rPr lang="en-US" altLang="zh-CN" dirty="0">
                <a:latin typeface="Times New Roman" panose="02020603050405020304" pitchFamily="18" charset="0"/>
                <a:cs typeface="Times New Roman" panose="02020603050405020304" pitchFamily="18" charset="0"/>
              </a:rPr>
              <a:t> </a:t>
            </a:r>
            <a:r>
              <a:rPr lang="zh-CN" altLang="zh-CN" dirty="0">
                <a:latin typeface="Times New Roman" panose="02020603050405020304" pitchFamily="18" charset="0"/>
                <a:cs typeface="Times New Roman" panose="02020603050405020304" pitchFamily="18" charset="0"/>
              </a:rPr>
              <a:t>由一个或多个函数构成。</a:t>
            </a:r>
            <a:endParaRPr lang="en-US" altLang="zh-CN"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n"/>
            </a:pPr>
            <a:r>
              <a:rPr lang="en-US" altLang="zh-CN" sz="2400" dirty="0">
                <a:latin typeface="Times New Roman" panose="02020603050405020304" pitchFamily="18" charset="0"/>
                <a:cs typeface="Times New Roman" panose="02020603050405020304" pitchFamily="18" charset="0"/>
              </a:rPr>
              <a:t> </a:t>
            </a:r>
            <a:r>
              <a:rPr lang="zh-CN" altLang="zh-CN" sz="2400" dirty="0">
                <a:latin typeface="Times New Roman" panose="02020603050405020304" pitchFamily="18" charset="0"/>
                <a:cs typeface="Times New Roman" panose="02020603050405020304" pitchFamily="18" charset="0"/>
              </a:rPr>
              <a:t>这些函数分布在一个或多个文件中。</a:t>
            </a:r>
          </a:p>
          <a:p>
            <a:pPr lvl="1">
              <a:buFont typeface="Wingdings" panose="05000000000000000000" pitchFamily="2" charset="2"/>
              <a:buChar char="n"/>
            </a:pPr>
            <a:r>
              <a:rPr lang="en-US" altLang="zh-CN" sz="2400" dirty="0">
                <a:latin typeface="Times New Roman" panose="02020603050405020304" pitchFamily="18" charset="0"/>
                <a:cs typeface="Times New Roman" panose="02020603050405020304" pitchFamily="18" charset="0"/>
              </a:rPr>
              <a:t> </a:t>
            </a:r>
            <a:r>
              <a:rPr lang="zh-CN" altLang="zh-CN" sz="2400" dirty="0">
                <a:latin typeface="Times New Roman" panose="02020603050405020304" pitchFamily="18" charset="0"/>
                <a:cs typeface="Times New Roman" panose="02020603050405020304" pitchFamily="18" charset="0"/>
              </a:rPr>
              <a:t>每个文件称为一个可编译单元。</a:t>
            </a:r>
          </a:p>
          <a:p>
            <a:pPr lvl="1">
              <a:buFont typeface="Wingdings" panose="05000000000000000000" pitchFamily="2" charset="2"/>
              <a:buChar char="n"/>
            </a:pPr>
            <a:r>
              <a:rPr lang="en-US" altLang="zh-CN" sz="2400" dirty="0">
                <a:latin typeface="Times New Roman" panose="02020603050405020304" pitchFamily="18" charset="0"/>
                <a:cs typeface="Times New Roman" panose="02020603050405020304" pitchFamily="18" charset="0"/>
              </a:rPr>
              <a:t> </a:t>
            </a:r>
            <a:r>
              <a:rPr lang="zh-CN" altLang="zh-CN" sz="2400" b="1" dirty="0">
                <a:solidFill>
                  <a:srgbClr val="FF0000"/>
                </a:solidFill>
                <a:latin typeface="Times New Roman" panose="02020603050405020304" pitchFamily="18" charset="0"/>
                <a:cs typeface="Times New Roman" panose="02020603050405020304" pitchFamily="18" charset="0"/>
              </a:rPr>
              <a:t>每个</a:t>
            </a:r>
            <a:r>
              <a:rPr lang="en-US" altLang="zh-CN" sz="2400" b="1" dirty="0">
                <a:solidFill>
                  <a:srgbClr val="FF0000"/>
                </a:solidFill>
                <a:latin typeface="Times New Roman" panose="02020603050405020304" pitchFamily="18" charset="0"/>
                <a:cs typeface="Times New Roman" panose="02020603050405020304" pitchFamily="18" charset="0"/>
              </a:rPr>
              <a:t>C</a:t>
            </a:r>
            <a:r>
              <a:rPr lang="zh-CN" altLang="zh-CN" sz="2400" b="1" dirty="0">
                <a:solidFill>
                  <a:srgbClr val="FF0000"/>
                </a:solidFill>
                <a:latin typeface="Times New Roman" panose="02020603050405020304" pitchFamily="18" charset="0"/>
                <a:cs typeface="Times New Roman" panose="02020603050405020304" pitchFamily="18" charset="0"/>
              </a:rPr>
              <a:t>程序都有且仅有一个</a:t>
            </a:r>
            <a:r>
              <a:rPr lang="en-US" altLang="zh-CN" sz="2400" b="1" dirty="0">
                <a:solidFill>
                  <a:srgbClr val="FF0000"/>
                </a:solidFill>
                <a:latin typeface="Times New Roman" panose="02020603050405020304" pitchFamily="18" charset="0"/>
                <a:cs typeface="Times New Roman" panose="02020603050405020304" pitchFamily="18" charset="0"/>
              </a:rPr>
              <a:t>main</a:t>
            </a:r>
            <a:r>
              <a:rPr lang="zh-CN" altLang="zh-CN" sz="2400" b="1" dirty="0">
                <a:solidFill>
                  <a:srgbClr val="FF0000"/>
                </a:solidFill>
                <a:latin typeface="Times New Roman" panose="02020603050405020304" pitchFamily="18" charset="0"/>
                <a:cs typeface="Times New Roman" panose="02020603050405020304" pitchFamily="18" charset="0"/>
              </a:rPr>
              <a:t>函数</a:t>
            </a:r>
            <a:r>
              <a:rPr lang="zh-CN" altLang="zh-CN" sz="2400" dirty="0">
                <a:latin typeface="Times New Roman" panose="02020603050405020304" pitchFamily="18" charset="0"/>
                <a:cs typeface="Times New Roman" panose="02020603050405020304" pitchFamily="18" charset="0"/>
              </a:rPr>
              <a:t>。</a:t>
            </a:r>
          </a:p>
          <a:p>
            <a:pPr lvl="1">
              <a:buFont typeface="Wingdings" panose="05000000000000000000" pitchFamily="2" charset="2"/>
              <a:buChar char="n"/>
            </a:pPr>
            <a:r>
              <a:rPr lang="en-US" altLang="zh-CN" sz="2400" dirty="0">
                <a:latin typeface="Times New Roman" panose="02020603050405020304" pitchFamily="18" charset="0"/>
                <a:cs typeface="Times New Roman" panose="02020603050405020304" pitchFamily="18" charset="0"/>
              </a:rPr>
              <a:t> </a:t>
            </a:r>
            <a:r>
              <a:rPr lang="en-US" altLang="zh-CN" sz="2400" b="1" dirty="0">
                <a:solidFill>
                  <a:srgbClr val="FF0000"/>
                </a:solidFill>
                <a:latin typeface="Times New Roman" panose="02020603050405020304" pitchFamily="18" charset="0"/>
                <a:cs typeface="Times New Roman" panose="02020603050405020304" pitchFamily="18" charset="0"/>
              </a:rPr>
              <a:t>main</a:t>
            </a:r>
            <a:r>
              <a:rPr lang="zh-CN" altLang="zh-CN" sz="2400" b="1" dirty="0">
                <a:solidFill>
                  <a:srgbClr val="FF0000"/>
                </a:solidFill>
                <a:latin typeface="Times New Roman" panose="02020603050405020304" pitchFamily="18" charset="0"/>
                <a:cs typeface="Times New Roman" panose="02020603050405020304" pitchFamily="18" charset="0"/>
              </a:rPr>
              <a:t>函数是程序的入口，它直接或间接地调用其他函数来完成功能</a:t>
            </a:r>
            <a:r>
              <a:rPr lang="zh-CN" altLang="zh-CN" sz="2400" dirty="0">
                <a:latin typeface="Times New Roman" panose="02020603050405020304" pitchFamily="18" charset="0"/>
                <a:cs typeface="Times New Roman" panose="02020603050405020304" pitchFamily="18" charset="0"/>
              </a:rPr>
              <a:t>。</a:t>
            </a:r>
          </a:p>
          <a:p>
            <a:endParaRPr lang="zh-CN" altLang="en-US" dirty="0"/>
          </a:p>
        </p:txBody>
      </p:sp>
      <p:pic>
        <p:nvPicPr>
          <p:cNvPr id="44036" name="图片 3" descr="C014">
            <a:extLst>
              <a:ext uri="{FF2B5EF4-FFF2-40B4-BE49-F238E27FC236}">
                <a16:creationId xmlns:a16="http://schemas.microsoft.com/office/drawing/2014/main" id="{8594EBCF-CF4B-47E6-B3B1-4B134C538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9102" y="1365324"/>
            <a:ext cx="3776952" cy="393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a:extLst>
              <a:ext uri="{FF2B5EF4-FFF2-40B4-BE49-F238E27FC236}">
                <a16:creationId xmlns:a16="http://schemas.microsoft.com/office/drawing/2014/main" id="{45F3CF9D-08C2-439C-A842-2CA37BB23C50}"/>
              </a:ext>
            </a:extLst>
          </p:cNvPr>
          <p:cNvSpPr>
            <a:spLocks noGrp="1" noChangeArrowheads="1"/>
          </p:cNvSpPr>
          <p:nvPr>
            <p:ph type="title"/>
          </p:nvPr>
        </p:nvSpPr>
        <p:spPr>
          <a:xfrm>
            <a:off x="479425" y="584200"/>
            <a:ext cx="10221913" cy="684213"/>
          </a:xfrm>
        </p:spPr>
        <p:txBody>
          <a:bodyPr/>
          <a:lstStyle/>
          <a:p>
            <a:pPr>
              <a:defRPr/>
            </a:pPr>
            <a:r>
              <a:rPr lang="zh-CN" altLang="en-US"/>
              <a:t>流程控制 </a:t>
            </a:r>
          </a:p>
        </p:txBody>
      </p:sp>
      <p:sp>
        <p:nvSpPr>
          <p:cNvPr id="211973" name="Rectangle 5">
            <a:extLst>
              <a:ext uri="{FF2B5EF4-FFF2-40B4-BE49-F238E27FC236}">
                <a16:creationId xmlns:a16="http://schemas.microsoft.com/office/drawing/2014/main" id="{230FE06A-861A-4A31-8E80-55CBB6C806E5}"/>
              </a:ext>
            </a:extLst>
          </p:cNvPr>
          <p:cNvSpPr>
            <a:spLocks noGrp="1" noChangeArrowheads="1"/>
          </p:cNvSpPr>
          <p:nvPr>
            <p:ph idx="1"/>
          </p:nvPr>
        </p:nvSpPr>
        <p:spPr>
          <a:xfrm>
            <a:off x="479425" y="1412875"/>
            <a:ext cx="10972800" cy="5256213"/>
          </a:xfrm>
        </p:spPr>
        <p:txBody>
          <a:bodyPr/>
          <a:lstStyle/>
          <a:p>
            <a:pPr>
              <a:lnSpc>
                <a:spcPct val="90000"/>
              </a:lnSpc>
            </a:pPr>
            <a:r>
              <a:rPr lang="zh-CN" altLang="en-US"/>
              <a:t> 语句级控制：3种基本的控制结构</a:t>
            </a:r>
          </a:p>
          <a:p>
            <a:pPr lvl="1">
              <a:lnSpc>
                <a:spcPct val="90000"/>
              </a:lnSpc>
            </a:pPr>
            <a:r>
              <a:rPr lang="zh-CN" altLang="en-US" sz="2400">
                <a:solidFill>
                  <a:schemeClr val="bg2"/>
                </a:solidFill>
              </a:rPr>
              <a:t>顺序</a:t>
            </a:r>
            <a:r>
              <a:rPr lang="zh-CN" altLang="en-US" sz="2400"/>
              <a:t>控制结构</a:t>
            </a:r>
            <a:r>
              <a:rPr lang="en-US" altLang="zh-CN" sz="2400"/>
              <a:t>：</a:t>
            </a:r>
            <a:r>
              <a:rPr lang="zh-CN" altLang="en-US" sz="2400"/>
              <a:t>自然顺序执行</a:t>
            </a:r>
          </a:p>
          <a:p>
            <a:pPr lvl="1">
              <a:lnSpc>
                <a:spcPct val="90000"/>
              </a:lnSpc>
            </a:pPr>
            <a:r>
              <a:rPr lang="zh-CN" altLang="en-US" sz="2400">
                <a:solidFill>
                  <a:schemeClr val="bg2"/>
                </a:solidFill>
              </a:rPr>
              <a:t>分支</a:t>
            </a:r>
            <a:r>
              <a:rPr lang="zh-CN" altLang="en-US" sz="2400"/>
              <a:t>控制结构</a:t>
            </a:r>
            <a:r>
              <a:rPr lang="en-US" altLang="zh-CN" sz="2400"/>
              <a:t>（</a:t>
            </a:r>
            <a:r>
              <a:rPr lang="zh-CN" altLang="en-US" sz="2400"/>
              <a:t>选择结构）：根据不同的条件来选择所要执行的模块</a:t>
            </a:r>
          </a:p>
          <a:p>
            <a:pPr lvl="1">
              <a:lnSpc>
                <a:spcPct val="90000"/>
              </a:lnSpc>
            </a:pPr>
            <a:r>
              <a:rPr lang="zh-CN" altLang="en-US" sz="2400">
                <a:solidFill>
                  <a:schemeClr val="bg2"/>
                </a:solidFill>
              </a:rPr>
              <a:t>循环</a:t>
            </a:r>
            <a:r>
              <a:rPr lang="zh-CN" altLang="en-US" sz="2400"/>
              <a:t>控制结构</a:t>
            </a:r>
            <a:r>
              <a:rPr lang="en-US" altLang="zh-CN" sz="2400"/>
              <a:t>：</a:t>
            </a:r>
            <a:r>
              <a:rPr lang="zh-CN" altLang="en-US" sz="2400"/>
              <a:t>重复执行某个模块</a:t>
            </a:r>
          </a:p>
          <a:p>
            <a:pPr lvl="1">
              <a:lnSpc>
                <a:spcPct val="90000"/>
              </a:lnSpc>
            </a:pPr>
            <a:endParaRPr lang="zh-CN" altLang="en-US" sz="2400"/>
          </a:p>
          <a:p>
            <a:pPr>
              <a:lnSpc>
                <a:spcPct val="90000"/>
              </a:lnSpc>
            </a:pPr>
            <a:r>
              <a:rPr lang="zh-CN" altLang="en-US"/>
              <a:t> 单位级控制：函数的定义与调用</a:t>
            </a:r>
          </a:p>
          <a:p>
            <a:pPr lvl="1">
              <a:lnSpc>
                <a:spcPct val="90000"/>
              </a:lnSpc>
            </a:pPr>
            <a:r>
              <a:rPr lang="zh-CN" altLang="en-US" sz="2400"/>
              <a:t>处理复杂问题时, 将程序分为若干个相对独立的子程序（函数）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11973">
                                            <p:txEl>
                                              <p:pRg st="0" end="0"/>
                                            </p:txEl>
                                          </p:spTgt>
                                        </p:tgtEl>
                                        <p:attrNameLst>
                                          <p:attrName>style.visibility</p:attrName>
                                        </p:attrNameLst>
                                      </p:cBhvr>
                                      <p:to>
                                        <p:strVal val="visible"/>
                                      </p:to>
                                    </p:set>
                                    <p:animEffect transition="in" filter="blinds(horizontal)">
                                      <p:cBhvr>
                                        <p:cTn id="7" dur="500"/>
                                        <p:tgtEl>
                                          <p:spTgt spid="21197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11973">
                                            <p:txEl>
                                              <p:pRg st="1" end="1"/>
                                            </p:txEl>
                                          </p:spTgt>
                                        </p:tgtEl>
                                        <p:attrNameLst>
                                          <p:attrName>style.visibility</p:attrName>
                                        </p:attrNameLst>
                                      </p:cBhvr>
                                      <p:to>
                                        <p:strVal val="visible"/>
                                      </p:to>
                                    </p:set>
                                    <p:animEffect transition="in" filter="blinds(horizontal)">
                                      <p:cBhvr>
                                        <p:cTn id="10" dur="500"/>
                                        <p:tgtEl>
                                          <p:spTgt spid="21197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11973">
                                            <p:txEl>
                                              <p:pRg st="2" end="2"/>
                                            </p:txEl>
                                          </p:spTgt>
                                        </p:tgtEl>
                                        <p:attrNameLst>
                                          <p:attrName>style.visibility</p:attrName>
                                        </p:attrNameLst>
                                      </p:cBhvr>
                                      <p:to>
                                        <p:strVal val="visible"/>
                                      </p:to>
                                    </p:set>
                                    <p:animEffect transition="in" filter="blinds(horizontal)">
                                      <p:cBhvr>
                                        <p:cTn id="13" dur="500"/>
                                        <p:tgtEl>
                                          <p:spTgt spid="21197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11973">
                                            <p:txEl>
                                              <p:pRg st="3" end="3"/>
                                            </p:txEl>
                                          </p:spTgt>
                                        </p:tgtEl>
                                        <p:attrNameLst>
                                          <p:attrName>style.visibility</p:attrName>
                                        </p:attrNameLst>
                                      </p:cBhvr>
                                      <p:to>
                                        <p:strVal val="visible"/>
                                      </p:to>
                                    </p:set>
                                    <p:animEffect transition="in" filter="blinds(horizontal)">
                                      <p:cBhvr>
                                        <p:cTn id="16" dur="500"/>
                                        <p:tgtEl>
                                          <p:spTgt spid="211973">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211973">
                                            <p:txEl>
                                              <p:pRg st="5" end="5"/>
                                            </p:txEl>
                                          </p:spTgt>
                                        </p:tgtEl>
                                        <p:attrNameLst>
                                          <p:attrName>style.visibility</p:attrName>
                                        </p:attrNameLst>
                                      </p:cBhvr>
                                      <p:to>
                                        <p:strVal val="visible"/>
                                      </p:to>
                                    </p:set>
                                    <p:animEffect transition="in" filter="blinds(horizontal)">
                                      <p:cBhvr>
                                        <p:cTn id="21" dur="500"/>
                                        <p:tgtEl>
                                          <p:spTgt spid="211973">
                                            <p:txEl>
                                              <p:pRg st="5" end="5"/>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11973">
                                            <p:txEl>
                                              <p:pRg st="6" end="6"/>
                                            </p:txEl>
                                          </p:spTgt>
                                        </p:tgtEl>
                                        <p:attrNameLst>
                                          <p:attrName>style.visibility</p:attrName>
                                        </p:attrNameLst>
                                      </p:cBhvr>
                                      <p:to>
                                        <p:strVal val="visible"/>
                                      </p:to>
                                    </p:set>
                                    <p:animEffect transition="in" filter="blinds(horizontal)">
                                      <p:cBhvr>
                                        <p:cTn id="24" dur="500"/>
                                        <p:tgtEl>
                                          <p:spTgt spid="21197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a:extLst>
              <a:ext uri="{FF2B5EF4-FFF2-40B4-BE49-F238E27FC236}">
                <a16:creationId xmlns:a16="http://schemas.microsoft.com/office/drawing/2014/main" id="{678C1B8A-4FBB-4ABC-B191-E6A4F027D504}"/>
              </a:ext>
            </a:extLst>
          </p:cNvPr>
          <p:cNvSpPr>
            <a:spLocks noGrp="1" noChangeArrowheads="1"/>
          </p:cNvSpPr>
          <p:nvPr>
            <p:ph type="title"/>
          </p:nvPr>
        </p:nvSpPr>
        <p:spPr>
          <a:xfrm>
            <a:off x="479425" y="584200"/>
            <a:ext cx="10221913" cy="684213"/>
          </a:xfrm>
        </p:spPr>
        <p:txBody>
          <a:bodyPr/>
          <a:lstStyle/>
          <a:p>
            <a:pPr>
              <a:defRPr/>
            </a:pPr>
            <a:r>
              <a:rPr lang="zh-CN" altLang="en-US" dirty="0"/>
              <a:t>程序的编译与编程环境 </a:t>
            </a:r>
          </a:p>
        </p:txBody>
      </p:sp>
      <p:sp>
        <p:nvSpPr>
          <p:cNvPr id="204805" name="Rectangle 5">
            <a:extLst>
              <a:ext uri="{FF2B5EF4-FFF2-40B4-BE49-F238E27FC236}">
                <a16:creationId xmlns:a16="http://schemas.microsoft.com/office/drawing/2014/main" id="{B334BD75-C8BE-4D34-ABEF-C1CE2FE08DC0}"/>
              </a:ext>
            </a:extLst>
          </p:cNvPr>
          <p:cNvSpPr>
            <a:spLocks noGrp="1" noChangeArrowheads="1"/>
          </p:cNvSpPr>
          <p:nvPr>
            <p:ph idx="1"/>
          </p:nvPr>
        </p:nvSpPr>
        <p:spPr>
          <a:xfrm>
            <a:off x="479425" y="1412875"/>
            <a:ext cx="10972800" cy="5256213"/>
          </a:xfrm>
        </p:spPr>
        <p:txBody>
          <a:bodyPr/>
          <a:lstStyle/>
          <a:p>
            <a:pPr>
              <a:lnSpc>
                <a:spcPct val="90000"/>
              </a:lnSpc>
              <a:defRPr/>
            </a:pPr>
            <a:r>
              <a:rPr lang="zh-CN" altLang="en-US" sz="2400" dirty="0"/>
              <a:t> 程序的编译</a:t>
            </a:r>
          </a:p>
          <a:p>
            <a:pPr lvl="1">
              <a:lnSpc>
                <a:spcPct val="90000"/>
              </a:lnSpc>
              <a:buFont typeface="Wingdings" panose="05000000000000000000" pitchFamily="2" charset="2"/>
              <a:buNone/>
              <a:defRPr/>
            </a:pPr>
            <a:r>
              <a:rPr lang="zh-CN" altLang="en-US" dirty="0"/>
              <a:t>          编译器</a:t>
            </a:r>
          </a:p>
          <a:p>
            <a:pPr lvl="1">
              <a:lnSpc>
                <a:spcPct val="90000"/>
              </a:lnSpc>
              <a:buFont typeface="Wingdings" panose="05000000000000000000" pitchFamily="2" charset="2"/>
              <a:buNone/>
              <a:defRPr/>
            </a:pPr>
            <a:r>
              <a:rPr lang="zh-CN" altLang="en-US" dirty="0"/>
              <a:t>  程序 </a:t>
            </a:r>
            <a:r>
              <a:rPr lang="en-US" altLang="zh-CN" dirty="0"/>
              <a:t>-----------&gt;</a:t>
            </a:r>
            <a:r>
              <a:rPr lang="zh-CN" altLang="en-US" dirty="0"/>
              <a:t>计算机直接能理解的指令序列</a:t>
            </a:r>
            <a:endParaRPr lang="en-US" altLang="zh-CN" dirty="0"/>
          </a:p>
          <a:p>
            <a:pPr lvl="1">
              <a:lnSpc>
                <a:spcPct val="90000"/>
              </a:lnSpc>
              <a:buFont typeface="Wingdings" panose="05000000000000000000" pitchFamily="2" charset="2"/>
              <a:buNone/>
              <a:defRPr/>
            </a:pPr>
            <a:endParaRPr lang="en-US" altLang="zh-CN" dirty="0"/>
          </a:p>
          <a:p>
            <a:pPr marL="0" lvl="1" indent="0">
              <a:buFont typeface="Wingdings" panose="05000000000000000000" pitchFamily="2" charset="2"/>
              <a:buNone/>
              <a:defRPr/>
            </a:pPr>
            <a:r>
              <a:rPr lang="zh-CN" altLang="en-US" sz="2400" dirty="0"/>
              <a:t>    编译器：对源程序进行词法分析、语法与语义分析，生成可执行的代码。</a:t>
            </a:r>
          </a:p>
          <a:p>
            <a:pPr lvl="1">
              <a:lnSpc>
                <a:spcPct val="90000"/>
              </a:lnSpc>
              <a:buFont typeface="Wingdings" panose="05000000000000000000" pitchFamily="2" charset="2"/>
              <a:buNone/>
              <a:defRPr/>
            </a:pPr>
            <a:r>
              <a:rPr lang="zh-CN" altLang="en-US" sz="2400" dirty="0"/>
              <a:t>         直接指出程序中的语法错误</a:t>
            </a:r>
            <a:endParaRPr lang="en-US" altLang="zh-CN" sz="2400" dirty="0"/>
          </a:p>
          <a:p>
            <a:pPr lvl="1">
              <a:lnSpc>
                <a:spcPct val="90000"/>
              </a:lnSpc>
              <a:buFont typeface="Wingdings" panose="05000000000000000000" pitchFamily="2" charset="2"/>
              <a:buNone/>
              <a:defRPr/>
            </a:pPr>
            <a:endParaRPr lang="zh-CN" altLang="en-US" dirty="0"/>
          </a:p>
          <a:p>
            <a:pPr>
              <a:lnSpc>
                <a:spcPct val="90000"/>
              </a:lnSpc>
              <a:defRPr/>
            </a:pPr>
            <a:r>
              <a:rPr lang="zh-CN" altLang="en-US" sz="2400" dirty="0"/>
              <a:t> 编程环境</a:t>
            </a:r>
          </a:p>
          <a:p>
            <a:pPr marL="457200" lvl="1" indent="0">
              <a:buFont typeface="Wingdings" panose="05000000000000000000" pitchFamily="2" charset="2"/>
              <a:buNone/>
              <a:defRPr/>
            </a:pPr>
            <a:r>
              <a:rPr lang="zh-CN" altLang="en-US" sz="2400" dirty="0"/>
              <a:t>包括编辑程序（</a:t>
            </a:r>
            <a:r>
              <a:rPr lang="en-US" altLang="zh-CN" sz="2400" dirty="0"/>
              <a:t>Edit）、</a:t>
            </a:r>
            <a:r>
              <a:rPr lang="zh-CN" altLang="en-US" sz="2400" dirty="0"/>
              <a:t>编译（</a:t>
            </a:r>
            <a:r>
              <a:rPr lang="en-US" altLang="zh-CN" sz="2400" dirty="0"/>
              <a:t>Compile）、</a:t>
            </a:r>
            <a:r>
              <a:rPr lang="zh-CN" altLang="en-US" sz="2400" dirty="0"/>
              <a:t>调试（</a:t>
            </a:r>
            <a:r>
              <a:rPr lang="en-US" altLang="zh-CN" sz="2400" dirty="0"/>
              <a:t>Debug）</a:t>
            </a:r>
            <a:r>
              <a:rPr lang="zh-CN" altLang="en-US" sz="2400" dirty="0"/>
              <a:t>等过程</a:t>
            </a:r>
            <a:r>
              <a:rPr lang="zh-CN" altLang="en-US" dirty="0"/>
              <a:t>。</a:t>
            </a:r>
          </a:p>
          <a:p>
            <a:pPr lvl="2">
              <a:lnSpc>
                <a:spcPct val="90000"/>
              </a:lnSpc>
              <a:buFont typeface="Wingdings" panose="05000000000000000000" pitchFamily="2" charset="2"/>
              <a:buNone/>
              <a:defRPr/>
            </a:pPr>
            <a:r>
              <a:rPr lang="zh-CN" altLang="en-US" dirty="0"/>
              <a:t> </a:t>
            </a:r>
          </a:p>
          <a:p>
            <a:pPr>
              <a:lnSpc>
                <a:spcPct val="90000"/>
              </a:lnSpc>
              <a:defRPr/>
            </a:pPr>
            <a:r>
              <a:rPr lang="zh-CN" altLang="en-US" sz="2400" dirty="0"/>
              <a:t>掌握程序设计语言：根据语言的语法，用语言表达数据、实现程序的控制，并会使用编程环境。</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04805">
                                            <p:txEl>
                                              <p:pRg st="0" end="0"/>
                                            </p:txEl>
                                          </p:spTgt>
                                        </p:tgtEl>
                                        <p:attrNameLst>
                                          <p:attrName>style.visibility</p:attrName>
                                        </p:attrNameLst>
                                      </p:cBhvr>
                                      <p:to>
                                        <p:strVal val="visible"/>
                                      </p:to>
                                    </p:set>
                                    <p:animEffect transition="in" filter="blinds(horizontal)">
                                      <p:cBhvr>
                                        <p:cTn id="7" dur="500"/>
                                        <p:tgtEl>
                                          <p:spTgt spid="20480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04805">
                                            <p:txEl>
                                              <p:pRg st="1" end="1"/>
                                            </p:txEl>
                                          </p:spTgt>
                                        </p:tgtEl>
                                        <p:attrNameLst>
                                          <p:attrName>style.visibility</p:attrName>
                                        </p:attrNameLst>
                                      </p:cBhvr>
                                      <p:to>
                                        <p:strVal val="visible"/>
                                      </p:to>
                                    </p:set>
                                    <p:animEffect transition="in" filter="blinds(horizontal)">
                                      <p:cBhvr>
                                        <p:cTn id="10" dur="500"/>
                                        <p:tgtEl>
                                          <p:spTgt spid="204805">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04805">
                                            <p:txEl>
                                              <p:pRg st="2" end="2"/>
                                            </p:txEl>
                                          </p:spTgt>
                                        </p:tgtEl>
                                        <p:attrNameLst>
                                          <p:attrName>style.visibility</p:attrName>
                                        </p:attrNameLst>
                                      </p:cBhvr>
                                      <p:to>
                                        <p:strVal val="visible"/>
                                      </p:to>
                                    </p:set>
                                    <p:animEffect transition="in" filter="blinds(horizontal)">
                                      <p:cBhvr>
                                        <p:cTn id="13" dur="500"/>
                                        <p:tgtEl>
                                          <p:spTgt spid="204805">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04805">
                                            <p:txEl>
                                              <p:pRg st="4" end="4"/>
                                            </p:txEl>
                                          </p:spTgt>
                                        </p:tgtEl>
                                        <p:attrNameLst>
                                          <p:attrName>style.visibility</p:attrName>
                                        </p:attrNameLst>
                                      </p:cBhvr>
                                      <p:to>
                                        <p:strVal val="visible"/>
                                      </p:to>
                                    </p:set>
                                    <p:animEffect transition="in" filter="blinds(horizontal)">
                                      <p:cBhvr>
                                        <p:cTn id="16" dur="500"/>
                                        <p:tgtEl>
                                          <p:spTgt spid="204805">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204805">
                                            <p:txEl>
                                              <p:pRg st="5" end="5"/>
                                            </p:txEl>
                                          </p:spTgt>
                                        </p:tgtEl>
                                        <p:attrNameLst>
                                          <p:attrName>style.visibility</p:attrName>
                                        </p:attrNameLst>
                                      </p:cBhvr>
                                      <p:to>
                                        <p:strVal val="visible"/>
                                      </p:to>
                                    </p:set>
                                    <p:animEffect transition="in" filter="blinds(horizontal)">
                                      <p:cBhvr>
                                        <p:cTn id="19" dur="500"/>
                                        <p:tgtEl>
                                          <p:spTgt spid="204805">
                                            <p:txEl>
                                              <p:pRg st="5" end="5"/>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204805">
                                            <p:txEl>
                                              <p:pRg st="7" end="7"/>
                                            </p:txEl>
                                          </p:spTgt>
                                        </p:tgtEl>
                                        <p:attrNameLst>
                                          <p:attrName>style.visibility</p:attrName>
                                        </p:attrNameLst>
                                      </p:cBhvr>
                                      <p:to>
                                        <p:strVal val="visible"/>
                                      </p:to>
                                    </p:set>
                                    <p:animEffect transition="in" filter="blinds(horizontal)">
                                      <p:cBhvr>
                                        <p:cTn id="24" dur="500"/>
                                        <p:tgtEl>
                                          <p:spTgt spid="204805">
                                            <p:txEl>
                                              <p:pRg st="7" end="7"/>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204805">
                                            <p:txEl>
                                              <p:pRg st="8" end="8"/>
                                            </p:txEl>
                                          </p:spTgt>
                                        </p:tgtEl>
                                        <p:attrNameLst>
                                          <p:attrName>style.visibility</p:attrName>
                                        </p:attrNameLst>
                                      </p:cBhvr>
                                      <p:to>
                                        <p:strVal val="visible"/>
                                      </p:to>
                                    </p:set>
                                    <p:animEffect transition="in" filter="blinds(horizontal)">
                                      <p:cBhvr>
                                        <p:cTn id="27" dur="500"/>
                                        <p:tgtEl>
                                          <p:spTgt spid="204805">
                                            <p:txEl>
                                              <p:pRg st="8" end="8"/>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04805">
                                            <p:txEl>
                                              <p:pRg st="10" end="10"/>
                                            </p:txEl>
                                          </p:spTgt>
                                        </p:tgtEl>
                                        <p:attrNameLst>
                                          <p:attrName>style.visibility</p:attrName>
                                        </p:attrNameLst>
                                      </p:cBhvr>
                                      <p:to>
                                        <p:strVal val="visible"/>
                                      </p:to>
                                    </p:set>
                                    <p:animEffect transition="in" filter="blinds(horizontal)">
                                      <p:cBhvr>
                                        <p:cTn id="32" dur="500"/>
                                        <p:tgtEl>
                                          <p:spTgt spid="20480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AutoShape 2">
            <a:extLst>
              <a:ext uri="{FF2B5EF4-FFF2-40B4-BE49-F238E27FC236}">
                <a16:creationId xmlns:a16="http://schemas.microsoft.com/office/drawing/2014/main" id="{DF3B878F-AEE9-474F-AA6A-6CA5A63770D3}"/>
              </a:ext>
            </a:extLst>
          </p:cNvPr>
          <p:cNvSpPr>
            <a:spLocks noChangeArrowheads="1"/>
          </p:cNvSpPr>
          <p:nvPr/>
        </p:nvSpPr>
        <p:spPr bwMode="auto">
          <a:xfrm>
            <a:off x="8042275" y="2940050"/>
            <a:ext cx="2590800" cy="1295400"/>
          </a:xfrm>
          <a:prstGeom prst="flowChartMagneticDrum">
            <a:avLst/>
          </a:prstGeom>
          <a:solidFill>
            <a:schemeClr val="bg1"/>
          </a:solidFill>
          <a:ln w="12700" cap="sq">
            <a:solidFill>
              <a:schemeClr val="tx1"/>
            </a:solidFill>
            <a:round/>
            <a:headEnd type="none" w="sm" len="sm"/>
            <a:tailEnd type="none" w="sm" len="sm"/>
          </a:ln>
        </p:spPr>
        <p:txBody>
          <a:bodyPr wrap="none" anchor="ct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0"/>
              </a:spcBef>
              <a:buFontTx/>
              <a:buNone/>
            </a:pPr>
            <a:endParaRPr lang="zh-CN" altLang="en-US" sz="1800">
              <a:solidFill>
                <a:schemeClr val="tx1"/>
              </a:solidFill>
              <a:latin typeface="Arial" panose="020B0604020202020204" pitchFamily="34" charset="0"/>
            </a:endParaRPr>
          </a:p>
        </p:txBody>
      </p:sp>
      <p:sp>
        <p:nvSpPr>
          <p:cNvPr id="64515" name="AutoShape 3">
            <a:extLst>
              <a:ext uri="{FF2B5EF4-FFF2-40B4-BE49-F238E27FC236}">
                <a16:creationId xmlns:a16="http://schemas.microsoft.com/office/drawing/2014/main" id="{15F6D20D-C3BD-4197-85A9-CF28FEBB3E44}"/>
              </a:ext>
            </a:extLst>
          </p:cNvPr>
          <p:cNvSpPr>
            <a:spLocks noChangeArrowheads="1"/>
          </p:cNvSpPr>
          <p:nvPr/>
        </p:nvSpPr>
        <p:spPr bwMode="auto">
          <a:xfrm>
            <a:off x="2362200" y="1557338"/>
            <a:ext cx="1828800" cy="914400"/>
          </a:xfrm>
          <a:prstGeom prst="flowChartMultidocument">
            <a:avLst/>
          </a:prstGeom>
          <a:solidFill>
            <a:schemeClr val="bg1"/>
          </a:solidFill>
          <a:ln w="12700" cap="sq">
            <a:solidFill>
              <a:schemeClr val="tx1"/>
            </a:solidFill>
            <a:miter lim="800000"/>
            <a:headEnd type="none" w="sm" len="sm"/>
            <a:tailEnd type="none" w="sm" len="sm"/>
          </a:ln>
        </p:spPr>
        <p:txBody>
          <a:bodyPr wrap="none" anchor="ct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0"/>
              </a:spcBef>
              <a:buFontTx/>
              <a:buNone/>
            </a:pPr>
            <a:endParaRPr lang="zh-CN" altLang="en-US" sz="1800">
              <a:solidFill>
                <a:schemeClr val="tx1"/>
              </a:solidFill>
              <a:latin typeface="Arial" panose="020B0604020202020204" pitchFamily="34" charset="0"/>
            </a:endParaRPr>
          </a:p>
        </p:txBody>
      </p:sp>
      <p:sp>
        <p:nvSpPr>
          <p:cNvPr id="45060" name="Rectangle 4">
            <a:extLst>
              <a:ext uri="{FF2B5EF4-FFF2-40B4-BE49-F238E27FC236}">
                <a16:creationId xmlns:a16="http://schemas.microsoft.com/office/drawing/2014/main" id="{197B6E68-5BC3-49CE-91CC-6DBF3ED18BB3}"/>
              </a:ext>
            </a:extLst>
          </p:cNvPr>
          <p:cNvSpPr>
            <a:spLocks noGrp="1" noChangeArrowheads="1"/>
          </p:cNvSpPr>
          <p:nvPr>
            <p:ph type="title"/>
          </p:nvPr>
        </p:nvSpPr>
        <p:spPr>
          <a:xfrm>
            <a:off x="479425" y="584200"/>
            <a:ext cx="10221913" cy="684213"/>
          </a:xfrm>
        </p:spPr>
        <p:txBody>
          <a:bodyPr/>
          <a:lstStyle/>
          <a:p>
            <a:pPr>
              <a:defRPr/>
            </a:pPr>
            <a:r>
              <a:rPr lang="en-US" altLang="zh-CN"/>
              <a:t>C </a:t>
            </a:r>
            <a:r>
              <a:rPr lang="zh-CN" altLang="en-US"/>
              <a:t>语言上机过程</a:t>
            </a:r>
          </a:p>
        </p:txBody>
      </p:sp>
      <p:sp>
        <p:nvSpPr>
          <p:cNvPr id="64517" name="Rectangle 5">
            <a:extLst>
              <a:ext uri="{FF2B5EF4-FFF2-40B4-BE49-F238E27FC236}">
                <a16:creationId xmlns:a16="http://schemas.microsoft.com/office/drawing/2014/main" id="{CFC4D70C-27EF-487E-8BD1-93BA09729603}"/>
              </a:ext>
            </a:extLst>
          </p:cNvPr>
          <p:cNvSpPr>
            <a:spLocks noGrp="1" noChangeArrowheads="1"/>
          </p:cNvSpPr>
          <p:nvPr>
            <p:ph idx="1"/>
          </p:nvPr>
        </p:nvSpPr>
        <p:spPr>
          <a:xfrm>
            <a:off x="479424" y="1412875"/>
            <a:ext cx="11521231" cy="5256213"/>
          </a:xfrm>
        </p:spPr>
        <p:txBody>
          <a:bodyPr/>
          <a:lstStyle/>
          <a:p>
            <a:endParaRPr lang="zh-CN" altLang="zh-CN" sz="2400" dirty="0">
              <a:sym typeface="Symbol" panose="05050102010706020507" pitchFamily="18" charset="2"/>
            </a:endParaRPr>
          </a:p>
          <a:p>
            <a:pPr>
              <a:buFont typeface="Wingdings" panose="05000000000000000000" pitchFamily="2" charset="2"/>
              <a:buNone/>
            </a:pPr>
            <a:r>
              <a:rPr lang="zh-CN" altLang="zh-CN" sz="2400" dirty="0">
                <a:sym typeface="Symbol" panose="05050102010706020507" pitchFamily="18" charset="2"/>
              </a:rPr>
              <a:t>源程序</a:t>
            </a:r>
          </a:p>
          <a:p>
            <a:pPr>
              <a:lnSpc>
                <a:spcPct val="140000"/>
              </a:lnSpc>
              <a:buFont typeface="Wingdings" panose="05000000000000000000" pitchFamily="2" charset="2"/>
              <a:buNone/>
            </a:pPr>
            <a:r>
              <a:rPr lang="zh-CN" altLang="zh-CN" sz="2400" dirty="0">
                <a:sym typeface="Symbol" panose="05050102010706020507" pitchFamily="18" charset="2"/>
              </a:rPr>
              <a:t> </a:t>
            </a:r>
            <a:r>
              <a:rPr lang="en-US" altLang="zh-CN" sz="2400" dirty="0">
                <a:sym typeface="Symbol" panose="05050102010706020507" pitchFamily="18" charset="2"/>
              </a:rPr>
              <a:t>test.cpp                            test.obj</a:t>
            </a:r>
          </a:p>
          <a:p>
            <a:pPr>
              <a:lnSpc>
                <a:spcPct val="140000"/>
              </a:lnSpc>
              <a:buFont typeface="Wingdings" panose="05000000000000000000" pitchFamily="2" charset="2"/>
              <a:buNone/>
            </a:pPr>
            <a:endParaRPr lang="en-US" altLang="zh-CN" sz="2400" dirty="0">
              <a:sym typeface="Symbol" panose="05050102010706020507" pitchFamily="18" charset="2"/>
            </a:endParaRPr>
          </a:p>
          <a:p>
            <a:pPr algn="r">
              <a:spcBef>
                <a:spcPct val="0"/>
              </a:spcBef>
              <a:buFont typeface="Wingdings" panose="05000000000000000000" pitchFamily="2" charset="2"/>
              <a:buNone/>
            </a:pPr>
            <a:r>
              <a:rPr lang="en-US" altLang="zh-CN" sz="2400" dirty="0">
                <a:sym typeface="Symbol" panose="05050102010706020507" pitchFamily="18" charset="2"/>
              </a:rPr>
              <a:t> </a:t>
            </a:r>
            <a:r>
              <a:rPr lang="zh-CN" altLang="zh-CN" sz="2400" dirty="0">
                <a:sym typeface="Symbol" panose="05050102010706020507" pitchFamily="18" charset="2"/>
              </a:rPr>
              <a:t>可执行代码</a:t>
            </a:r>
            <a:endParaRPr lang="zh-CN" altLang="en-US" sz="2400" dirty="0">
              <a:sym typeface="Symbol" panose="05050102010706020507" pitchFamily="18" charset="2"/>
            </a:endParaRPr>
          </a:p>
          <a:p>
            <a:pPr>
              <a:spcBef>
                <a:spcPct val="0"/>
              </a:spcBef>
              <a:buFont typeface="Wingdings" panose="05000000000000000000" pitchFamily="2" charset="2"/>
              <a:buNone/>
            </a:pPr>
            <a:r>
              <a:rPr lang="zh-CN" altLang="en-US" sz="2400" dirty="0">
                <a:sym typeface="Symbol" panose="05050102010706020507" pitchFamily="18" charset="2"/>
              </a:rPr>
              <a:t>                                                 </a:t>
            </a:r>
          </a:p>
          <a:p>
            <a:pPr>
              <a:spcBef>
                <a:spcPct val="0"/>
              </a:spcBef>
              <a:buFont typeface="Wingdings" panose="05000000000000000000" pitchFamily="2" charset="2"/>
              <a:buNone/>
            </a:pPr>
            <a:r>
              <a:rPr lang="zh-CN" altLang="en-US" sz="2400" dirty="0">
                <a:sym typeface="Symbol" panose="05050102010706020507" pitchFamily="18" charset="2"/>
              </a:rPr>
              <a:t>                                                         </a:t>
            </a:r>
            <a:r>
              <a:rPr lang="zh-CN" altLang="zh-CN" sz="2400" dirty="0">
                <a:sym typeface="Symbol" panose="05050102010706020507" pitchFamily="18" charset="2"/>
              </a:rPr>
              <a:t>test.exe</a:t>
            </a:r>
            <a:endParaRPr lang="zh-CN" altLang="en-US" sz="2400" dirty="0">
              <a:sym typeface="Symbol" panose="05050102010706020507" pitchFamily="18" charset="2"/>
            </a:endParaRPr>
          </a:p>
        </p:txBody>
      </p:sp>
      <p:sp>
        <p:nvSpPr>
          <p:cNvPr id="64518" name="Text Box 6">
            <a:extLst>
              <a:ext uri="{FF2B5EF4-FFF2-40B4-BE49-F238E27FC236}">
                <a16:creationId xmlns:a16="http://schemas.microsoft.com/office/drawing/2014/main" id="{ABF2A80B-8EE8-4FEE-BC22-C62B2E890BB7}"/>
              </a:ext>
            </a:extLst>
          </p:cNvPr>
          <p:cNvSpPr txBox="1">
            <a:spLocks noChangeArrowheads="1"/>
          </p:cNvSpPr>
          <p:nvPr/>
        </p:nvSpPr>
        <p:spPr bwMode="auto">
          <a:xfrm>
            <a:off x="5299075" y="1752600"/>
            <a:ext cx="1219200" cy="592138"/>
          </a:xfrm>
          <a:prstGeom prst="rect">
            <a:avLst/>
          </a:prstGeom>
          <a:noFill/>
          <a:ln w="12700" cap="sq">
            <a:solidFill>
              <a:schemeClr val="accent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50000"/>
              </a:spcBef>
              <a:buFontTx/>
              <a:buNone/>
            </a:pPr>
            <a:r>
              <a:rPr kumimoji="1" lang="zh-CN" altLang="en-US" sz="3200" b="1">
                <a:solidFill>
                  <a:schemeClr val="tx1"/>
                </a:solidFill>
                <a:latin typeface="Times New Roman" panose="02020603050405020304" pitchFamily="18" charset="0"/>
              </a:rPr>
              <a:t>编译</a:t>
            </a:r>
          </a:p>
        </p:txBody>
      </p:sp>
      <p:sp>
        <p:nvSpPr>
          <p:cNvPr id="64519" name="Text Box 7">
            <a:extLst>
              <a:ext uri="{FF2B5EF4-FFF2-40B4-BE49-F238E27FC236}">
                <a16:creationId xmlns:a16="http://schemas.microsoft.com/office/drawing/2014/main" id="{B3CF36D6-AED2-484C-8110-6F3AB1E37C52}"/>
              </a:ext>
            </a:extLst>
          </p:cNvPr>
          <p:cNvSpPr txBox="1">
            <a:spLocks noChangeArrowheads="1"/>
          </p:cNvSpPr>
          <p:nvPr/>
        </p:nvSpPr>
        <p:spPr bwMode="auto">
          <a:xfrm>
            <a:off x="5299075" y="3397250"/>
            <a:ext cx="1219200" cy="592138"/>
          </a:xfrm>
          <a:prstGeom prst="rect">
            <a:avLst/>
          </a:prstGeom>
          <a:noFill/>
          <a:ln w="12700" cap="sq">
            <a:solidFill>
              <a:schemeClr val="accent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50000"/>
              </a:spcBef>
              <a:buFontTx/>
              <a:buNone/>
            </a:pPr>
            <a:r>
              <a:rPr kumimoji="1" lang="zh-CN" altLang="en-US" sz="3200" b="1">
                <a:solidFill>
                  <a:schemeClr val="tx1"/>
                </a:solidFill>
                <a:latin typeface="Times New Roman" panose="02020603050405020304" pitchFamily="18" charset="0"/>
              </a:rPr>
              <a:t>连接</a:t>
            </a:r>
          </a:p>
        </p:txBody>
      </p:sp>
      <p:sp>
        <p:nvSpPr>
          <p:cNvPr id="64520" name="Line 8">
            <a:extLst>
              <a:ext uri="{FF2B5EF4-FFF2-40B4-BE49-F238E27FC236}">
                <a16:creationId xmlns:a16="http://schemas.microsoft.com/office/drawing/2014/main" id="{329465AB-A320-423E-8756-09B42E58A046}"/>
              </a:ext>
            </a:extLst>
          </p:cNvPr>
          <p:cNvSpPr>
            <a:spLocks noChangeShapeType="1"/>
          </p:cNvSpPr>
          <p:nvPr/>
        </p:nvSpPr>
        <p:spPr bwMode="auto">
          <a:xfrm>
            <a:off x="4156075" y="2025650"/>
            <a:ext cx="1143000" cy="0"/>
          </a:xfrm>
          <a:prstGeom prst="line">
            <a:avLst/>
          </a:prstGeom>
          <a:noFill/>
          <a:ln w="76200" cap="sq" cmpd="tri">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21" name="Line 9">
            <a:extLst>
              <a:ext uri="{FF2B5EF4-FFF2-40B4-BE49-F238E27FC236}">
                <a16:creationId xmlns:a16="http://schemas.microsoft.com/office/drawing/2014/main" id="{3EFC37A5-1D42-4660-BFE8-D8F287A0620B}"/>
              </a:ext>
            </a:extLst>
          </p:cNvPr>
          <p:cNvSpPr>
            <a:spLocks noChangeShapeType="1"/>
          </p:cNvSpPr>
          <p:nvPr/>
        </p:nvSpPr>
        <p:spPr bwMode="auto">
          <a:xfrm>
            <a:off x="5832475" y="2406650"/>
            <a:ext cx="0" cy="990600"/>
          </a:xfrm>
          <a:prstGeom prst="line">
            <a:avLst/>
          </a:prstGeom>
          <a:noFill/>
          <a:ln w="76200" cap="sq" cmpd="tri">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22" name="Line 10">
            <a:extLst>
              <a:ext uri="{FF2B5EF4-FFF2-40B4-BE49-F238E27FC236}">
                <a16:creationId xmlns:a16="http://schemas.microsoft.com/office/drawing/2014/main" id="{1DBA161B-546D-4F14-A8BC-FA053458A611}"/>
              </a:ext>
            </a:extLst>
          </p:cNvPr>
          <p:cNvSpPr>
            <a:spLocks noChangeShapeType="1"/>
          </p:cNvSpPr>
          <p:nvPr/>
        </p:nvSpPr>
        <p:spPr bwMode="auto">
          <a:xfrm>
            <a:off x="6518275" y="3702050"/>
            <a:ext cx="1447800" cy="0"/>
          </a:xfrm>
          <a:prstGeom prst="line">
            <a:avLst/>
          </a:prstGeom>
          <a:noFill/>
          <a:ln w="76200" cap="sq" cmpd="tri">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23" name="Line 11">
            <a:extLst>
              <a:ext uri="{FF2B5EF4-FFF2-40B4-BE49-F238E27FC236}">
                <a16:creationId xmlns:a16="http://schemas.microsoft.com/office/drawing/2014/main" id="{142B42D5-8ADE-4EFD-B19D-21F72792CC21}"/>
              </a:ext>
            </a:extLst>
          </p:cNvPr>
          <p:cNvSpPr>
            <a:spLocks noChangeShapeType="1"/>
          </p:cNvSpPr>
          <p:nvPr/>
        </p:nvSpPr>
        <p:spPr bwMode="auto">
          <a:xfrm>
            <a:off x="8804275" y="4235450"/>
            <a:ext cx="0" cy="990600"/>
          </a:xfrm>
          <a:prstGeom prst="line">
            <a:avLst/>
          </a:prstGeom>
          <a:noFill/>
          <a:ln w="76200" cap="sq" cmpd="tri">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24" name="Text Box 12">
            <a:extLst>
              <a:ext uri="{FF2B5EF4-FFF2-40B4-BE49-F238E27FC236}">
                <a16:creationId xmlns:a16="http://schemas.microsoft.com/office/drawing/2014/main" id="{667526B9-2727-41B1-9E91-3A4E281A6BF8}"/>
              </a:ext>
            </a:extLst>
          </p:cNvPr>
          <p:cNvSpPr txBox="1">
            <a:spLocks noChangeArrowheads="1"/>
          </p:cNvSpPr>
          <p:nvPr/>
        </p:nvSpPr>
        <p:spPr bwMode="auto">
          <a:xfrm>
            <a:off x="8118475" y="5226050"/>
            <a:ext cx="1219200" cy="592138"/>
          </a:xfrm>
          <a:prstGeom prst="rect">
            <a:avLst/>
          </a:prstGeom>
          <a:noFill/>
          <a:ln w="12700" cap="sq">
            <a:solidFill>
              <a:schemeClr val="accent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50000"/>
              </a:spcBef>
              <a:buFontTx/>
              <a:buNone/>
            </a:pPr>
            <a:r>
              <a:rPr kumimoji="1" lang="zh-CN" altLang="en-US" sz="3200" b="1">
                <a:solidFill>
                  <a:schemeClr val="tx1"/>
                </a:solidFill>
                <a:latin typeface="Times New Roman" panose="02020603050405020304" pitchFamily="18" charset="0"/>
              </a:rPr>
              <a:t> 运行</a:t>
            </a:r>
          </a:p>
        </p:txBody>
      </p:sp>
      <p:graphicFrame>
        <p:nvGraphicFramePr>
          <p:cNvPr id="13" name="Object 155">
            <a:extLst>
              <a:ext uri="{FF2B5EF4-FFF2-40B4-BE49-F238E27FC236}">
                <a16:creationId xmlns:a16="http://schemas.microsoft.com/office/drawing/2014/main" id="{90452C5F-700D-441E-9F72-97B21A9C8F6C}"/>
              </a:ext>
            </a:extLst>
          </p:cNvPr>
          <p:cNvGraphicFramePr>
            <a:graphicFrameLocks noChangeAspect="1"/>
          </p:cNvGraphicFramePr>
          <p:nvPr/>
        </p:nvGraphicFramePr>
        <p:xfrm>
          <a:off x="1704975" y="5053013"/>
          <a:ext cx="6310313" cy="1466850"/>
        </p:xfrm>
        <a:graphic>
          <a:graphicData uri="http://schemas.openxmlformats.org/presentationml/2006/ole">
            <mc:AlternateContent xmlns:mc="http://schemas.openxmlformats.org/markup-compatibility/2006">
              <mc:Choice xmlns:v="urn:schemas-microsoft-com:vml" Requires="v">
                <p:oleObj name="Worksheet" r:id="rId3" imgW="3486421" imgH="752716" progId="Excel.Sheet.8">
                  <p:embed/>
                </p:oleObj>
              </mc:Choice>
              <mc:Fallback>
                <p:oleObj name="Worksheet" r:id="rId3" imgW="3486421" imgH="752716" progId="Excel.Sheet.8">
                  <p:embed/>
                  <p:pic>
                    <p:nvPicPr>
                      <p:cNvPr id="0" name="Object 15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975" y="5053013"/>
                        <a:ext cx="6310313" cy="1466850"/>
                      </a:xfrm>
                      <a:prstGeom prst="rect">
                        <a:avLst/>
                      </a:prstGeom>
                      <a:solidFill>
                        <a:schemeClr val="bg1"/>
                      </a:solidFill>
                      <a:ln w="28575">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out)">
                                      <p:cBhvr>
                                        <p:cTn id="7"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1">
            <a:extLst>
              <a:ext uri="{FF2B5EF4-FFF2-40B4-BE49-F238E27FC236}">
                <a16:creationId xmlns:a16="http://schemas.microsoft.com/office/drawing/2014/main" id="{BA867D23-7CBD-4B34-800D-35A2819D507F}"/>
              </a:ext>
            </a:extLst>
          </p:cNvPr>
          <p:cNvSpPr>
            <a:spLocks noGrp="1" noChangeArrowheads="1"/>
          </p:cNvSpPr>
          <p:nvPr>
            <p:ph type="title"/>
          </p:nvPr>
        </p:nvSpPr>
        <p:spPr>
          <a:xfrm>
            <a:off x="479425" y="584200"/>
            <a:ext cx="10221913" cy="684213"/>
          </a:xfrm>
        </p:spPr>
        <p:txBody>
          <a:bodyPr/>
          <a:lstStyle/>
          <a:p>
            <a:pPr>
              <a:defRPr/>
            </a:pPr>
            <a:r>
              <a:rPr lang="en-US" altLang="zh-CN" sz="4000"/>
              <a:t>C</a:t>
            </a:r>
            <a:r>
              <a:rPr lang="zh-CN" altLang="en-US" sz="4000"/>
              <a:t>程序编辑、编译连接、运行调试步骤</a:t>
            </a:r>
          </a:p>
        </p:txBody>
      </p:sp>
      <p:sp>
        <p:nvSpPr>
          <p:cNvPr id="71684" name="Rectangle 2">
            <a:extLst>
              <a:ext uri="{FF2B5EF4-FFF2-40B4-BE49-F238E27FC236}">
                <a16:creationId xmlns:a16="http://schemas.microsoft.com/office/drawing/2014/main" id="{A14EEF11-D946-42DF-BD74-5910F925C48F}"/>
              </a:ext>
            </a:extLst>
          </p:cNvPr>
          <p:cNvSpPr>
            <a:spLocks noChangeArrowheads="1"/>
          </p:cNvSpPr>
          <p:nvPr/>
        </p:nvSpPr>
        <p:spPr bwMode="auto">
          <a:xfrm>
            <a:off x="1524000" y="-1841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wrap="none" anchor="ct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0"/>
              </a:spcBef>
              <a:buFontTx/>
              <a:buNone/>
            </a:pPr>
            <a:endParaRPr lang="zh-CN" altLang="en-US" sz="1800">
              <a:solidFill>
                <a:schemeClr val="tx1"/>
              </a:solidFill>
              <a:latin typeface="Arial" panose="020B0604020202020204" pitchFamily="34" charset="0"/>
            </a:endParaRPr>
          </a:p>
        </p:txBody>
      </p:sp>
      <p:graphicFrame>
        <p:nvGraphicFramePr>
          <p:cNvPr id="71685" name="Object 1">
            <a:extLst>
              <a:ext uri="{FF2B5EF4-FFF2-40B4-BE49-F238E27FC236}">
                <a16:creationId xmlns:a16="http://schemas.microsoft.com/office/drawing/2014/main" id="{ED182273-FABA-479D-AE60-CE4C135CCCDA}"/>
              </a:ext>
            </a:extLst>
          </p:cNvPr>
          <p:cNvGraphicFramePr>
            <a:graphicFrameLocks noChangeAspect="1"/>
          </p:cNvGraphicFramePr>
          <p:nvPr/>
        </p:nvGraphicFramePr>
        <p:xfrm>
          <a:off x="1343025" y="1425575"/>
          <a:ext cx="6121400" cy="5324475"/>
        </p:xfrm>
        <a:graphic>
          <a:graphicData uri="http://schemas.openxmlformats.org/presentationml/2006/ole">
            <mc:AlternateContent xmlns:mc="http://schemas.openxmlformats.org/markup-compatibility/2006">
              <mc:Choice xmlns:v="urn:schemas-microsoft-com:vml" Requires="v">
                <p:oleObj r:id="rId3" imgW="7095787" imgH="6166808" progId="Visio.Drawing.11">
                  <p:embed/>
                </p:oleObj>
              </mc:Choice>
              <mc:Fallback>
                <p:oleObj r:id="rId3" imgW="7095787" imgH="6166808" progId="Visio.Drawing.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3025" y="1425575"/>
                        <a:ext cx="612140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7" name="Group 137">
            <a:extLst>
              <a:ext uri="{FF2B5EF4-FFF2-40B4-BE49-F238E27FC236}">
                <a16:creationId xmlns:a16="http://schemas.microsoft.com/office/drawing/2014/main" id="{B61568BC-B113-4BD1-A1FF-5916960CD4C3}"/>
              </a:ext>
            </a:extLst>
          </p:cNvPr>
          <p:cNvGrpSpPr>
            <a:grpSpLocks/>
          </p:cNvGrpSpPr>
          <p:nvPr/>
        </p:nvGrpSpPr>
        <p:grpSpPr bwMode="auto">
          <a:xfrm>
            <a:off x="7488238" y="2127250"/>
            <a:ext cx="1263650" cy="3227388"/>
            <a:chOff x="3844" y="634"/>
            <a:chExt cx="796" cy="2033"/>
          </a:xfrm>
        </p:grpSpPr>
        <p:sp>
          <p:nvSpPr>
            <p:cNvPr id="71690" name="Text Box 138">
              <a:extLst>
                <a:ext uri="{FF2B5EF4-FFF2-40B4-BE49-F238E27FC236}">
                  <a16:creationId xmlns:a16="http://schemas.microsoft.com/office/drawing/2014/main" id="{05180487-69B2-4709-91CD-7B46AE825F6E}"/>
                </a:ext>
              </a:extLst>
            </p:cNvPr>
            <p:cNvSpPr txBox="1">
              <a:spLocks noChangeArrowheads="1"/>
            </p:cNvSpPr>
            <p:nvPr/>
          </p:nvSpPr>
          <p:spPr bwMode="auto">
            <a:xfrm>
              <a:off x="3844" y="634"/>
              <a:ext cx="796" cy="233"/>
            </a:xfrm>
            <a:prstGeom prst="rect">
              <a:avLst/>
            </a:prstGeom>
            <a:solidFill>
              <a:schemeClr val="accent2"/>
            </a:solidFill>
            <a:ln w="44450" cap="sq">
              <a:solidFill>
                <a:schemeClr val="hlink"/>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50000"/>
                </a:spcBef>
                <a:buFontTx/>
                <a:buNone/>
              </a:pPr>
              <a:r>
                <a:rPr lang="zh-CN" altLang="en-US" sz="1800">
                  <a:solidFill>
                    <a:schemeClr val="bg1"/>
                  </a:solidFill>
                  <a:latin typeface="Arial" panose="020B0604020202020204" pitchFamily="34" charset="0"/>
                </a:rPr>
                <a:t>编辑</a:t>
              </a:r>
            </a:p>
          </p:txBody>
        </p:sp>
        <p:sp>
          <p:nvSpPr>
            <p:cNvPr id="71691" name="Text Box 139">
              <a:extLst>
                <a:ext uri="{FF2B5EF4-FFF2-40B4-BE49-F238E27FC236}">
                  <a16:creationId xmlns:a16="http://schemas.microsoft.com/office/drawing/2014/main" id="{19CBF2F2-C566-4795-9B3B-980025EE4021}"/>
                </a:ext>
              </a:extLst>
            </p:cNvPr>
            <p:cNvSpPr txBox="1">
              <a:spLocks noChangeArrowheads="1"/>
            </p:cNvSpPr>
            <p:nvPr/>
          </p:nvSpPr>
          <p:spPr bwMode="auto">
            <a:xfrm>
              <a:off x="3844" y="1834"/>
              <a:ext cx="796" cy="233"/>
            </a:xfrm>
            <a:prstGeom prst="rect">
              <a:avLst/>
            </a:prstGeom>
            <a:solidFill>
              <a:schemeClr val="accent2"/>
            </a:solidFill>
            <a:ln w="44450" cap="sq">
              <a:solidFill>
                <a:schemeClr val="hlink"/>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50000"/>
                </a:spcBef>
                <a:buFontTx/>
                <a:buNone/>
              </a:pPr>
              <a:r>
                <a:rPr lang="zh-CN" altLang="en-US" sz="1800">
                  <a:solidFill>
                    <a:schemeClr val="bg1"/>
                  </a:solidFill>
                  <a:latin typeface="Arial" panose="020B0604020202020204" pitchFamily="34" charset="0"/>
                </a:rPr>
                <a:t>链接</a:t>
              </a:r>
            </a:p>
          </p:txBody>
        </p:sp>
        <p:sp>
          <p:nvSpPr>
            <p:cNvPr id="71692" name="Text Box 140">
              <a:extLst>
                <a:ext uri="{FF2B5EF4-FFF2-40B4-BE49-F238E27FC236}">
                  <a16:creationId xmlns:a16="http://schemas.microsoft.com/office/drawing/2014/main" id="{EF873761-FD81-4A0D-8075-82CB23279DEC}"/>
                </a:ext>
              </a:extLst>
            </p:cNvPr>
            <p:cNvSpPr txBox="1">
              <a:spLocks noChangeArrowheads="1"/>
            </p:cNvSpPr>
            <p:nvPr/>
          </p:nvSpPr>
          <p:spPr bwMode="auto">
            <a:xfrm>
              <a:off x="3844" y="1234"/>
              <a:ext cx="796" cy="233"/>
            </a:xfrm>
            <a:prstGeom prst="rect">
              <a:avLst/>
            </a:prstGeom>
            <a:solidFill>
              <a:schemeClr val="accent2"/>
            </a:solidFill>
            <a:ln w="44450" cap="sq">
              <a:solidFill>
                <a:schemeClr val="hlink"/>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50000"/>
                </a:spcBef>
                <a:buFontTx/>
                <a:buNone/>
              </a:pPr>
              <a:r>
                <a:rPr lang="zh-CN" altLang="en-US" sz="1800">
                  <a:solidFill>
                    <a:schemeClr val="bg1"/>
                  </a:solidFill>
                  <a:latin typeface="Arial" panose="020B0604020202020204" pitchFamily="34" charset="0"/>
                </a:rPr>
                <a:t>编译</a:t>
              </a:r>
            </a:p>
          </p:txBody>
        </p:sp>
        <p:sp>
          <p:nvSpPr>
            <p:cNvPr id="71693" name="Text Box 141">
              <a:extLst>
                <a:ext uri="{FF2B5EF4-FFF2-40B4-BE49-F238E27FC236}">
                  <a16:creationId xmlns:a16="http://schemas.microsoft.com/office/drawing/2014/main" id="{5895E8A6-74A6-4314-A710-FA053ABB62C9}"/>
                </a:ext>
              </a:extLst>
            </p:cNvPr>
            <p:cNvSpPr txBox="1">
              <a:spLocks noChangeArrowheads="1"/>
            </p:cNvSpPr>
            <p:nvPr/>
          </p:nvSpPr>
          <p:spPr bwMode="auto">
            <a:xfrm>
              <a:off x="3844" y="2434"/>
              <a:ext cx="796" cy="233"/>
            </a:xfrm>
            <a:prstGeom prst="rect">
              <a:avLst/>
            </a:prstGeom>
            <a:solidFill>
              <a:schemeClr val="accent2"/>
            </a:solidFill>
            <a:ln w="44450" cap="sq">
              <a:solidFill>
                <a:schemeClr val="hlink"/>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50000"/>
                </a:spcBef>
                <a:buFontTx/>
                <a:buNone/>
              </a:pPr>
              <a:r>
                <a:rPr lang="zh-CN" altLang="en-US" sz="1800">
                  <a:solidFill>
                    <a:schemeClr val="bg1"/>
                  </a:solidFill>
                  <a:latin typeface="Arial" panose="020B0604020202020204" pitchFamily="34" charset="0"/>
                </a:rPr>
                <a:t>执行</a:t>
              </a:r>
            </a:p>
          </p:txBody>
        </p:sp>
        <p:sp>
          <p:nvSpPr>
            <p:cNvPr id="71694" name="AutoShape 142">
              <a:extLst>
                <a:ext uri="{FF2B5EF4-FFF2-40B4-BE49-F238E27FC236}">
                  <a16:creationId xmlns:a16="http://schemas.microsoft.com/office/drawing/2014/main" id="{9F0AF369-BC86-43ED-B5F1-83153ADE4EF9}"/>
                </a:ext>
              </a:extLst>
            </p:cNvPr>
            <p:cNvSpPr>
              <a:spLocks noChangeArrowheads="1"/>
            </p:cNvSpPr>
            <p:nvPr/>
          </p:nvSpPr>
          <p:spPr bwMode="auto">
            <a:xfrm>
              <a:off x="4200" y="900"/>
              <a:ext cx="96" cy="276"/>
            </a:xfrm>
            <a:prstGeom prst="downArrow">
              <a:avLst>
                <a:gd name="adj1" fmla="val 50000"/>
                <a:gd name="adj2" fmla="val 71875"/>
              </a:avLst>
            </a:prstGeom>
            <a:solidFill>
              <a:schemeClr val="accent2"/>
            </a:solidFill>
            <a:ln w="12700" cap="sq">
              <a:solidFill>
                <a:schemeClr val="accent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0"/>
                </a:spcBef>
                <a:buFontTx/>
                <a:buNone/>
              </a:pPr>
              <a:endParaRPr lang="zh-CN" altLang="en-US" sz="1800">
                <a:solidFill>
                  <a:schemeClr val="tx1"/>
                </a:solidFill>
                <a:latin typeface="Arial" panose="020B0604020202020204" pitchFamily="34" charset="0"/>
              </a:endParaRPr>
            </a:p>
          </p:txBody>
        </p:sp>
        <p:sp>
          <p:nvSpPr>
            <p:cNvPr id="71695" name="AutoShape 143">
              <a:extLst>
                <a:ext uri="{FF2B5EF4-FFF2-40B4-BE49-F238E27FC236}">
                  <a16:creationId xmlns:a16="http://schemas.microsoft.com/office/drawing/2014/main" id="{C0992A10-E044-4A89-841F-6665C3A60596}"/>
                </a:ext>
              </a:extLst>
            </p:cNvPr>
            <p:cNvSpPr>
              <a:spLocks noChangeArrowheads="1"/>
            </p:cNvSpPr>
            <p:nvPr/>
          </p:nvSpPr>
          <p:spPr bwMode="auto">
            <a:xfrm>
              <a:off x="4200" y="1506"/>
              <a:ext cx="96" cy="276"/>
            </a:xfrm>
            <a:prstGeom prst="downArrow">
              <a:avLst>
                <a:gd name="adj1" fmla="val 50000"/>
                <a:gd name="adj2" fmla="val 71875"/>
              </a:avLst>
            </a:prstGeom>
            <a:solidFill>
              <a:schemeClr val="accent2"/>
            </a:solidFill>
            <a:ln w="12700" cap="sq">
              <a:solidFill>
                <a:schemeClr val="accent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0"/>
                </a:spcBef>
                <a:buFontTx/>
                <a:buNone/>
              </a:pPr>
              <a:endParaRPr lang="zh-CN" altLang="en-US" sz="1800">
                <a:solidFill>
                  <a:schemeClr val="tx1"/>
                </a:solidFill>
                <a:latin typeface="Arial" panose="020B0604020202020204" pitchFamily="34" charset="0"/>
              </a:endParaRPr>
            </a:p>
          </p:txBody>
        </p:sp>
        <p:sp>
          <p:nvSpPr>
            <p:cNvPr id="71696" name="AutoShape 144">
              <a:extLst>
                <a:ext uri="{FF2B5EF4-FFF2-40B4-BE49-F238E27FC236}">
                  <a16:creationId xmlns:a16="http://schemas.microsoft.com/office/drawing/2014/main" id="{60FE379A-C738-4680-869A-984ED8805327}"/>
                </a:ext>
              </a:extLst>
            </p:cNvPr>
            <p:cNvSpPr>
              <a:spLocks noChangeArrowheads="1"/>
            </p:cNvSpPr>
            <p:nvPr/>
          </p:nvSpPr>
          <p:spPr bwMode="auto">
            <a:xfrm>
              <a:off x="4200" y="2112"/>
              <a:ext cx="96" cy="276"/>
            </a:xfrm>
            <a:prstGeom prst="downArrow">
              <a:avLst>
                <a:gd name="adj1" fmla="val 50000"/>
                <a:gd name="adj2" fmla="val 71875"/>
              </a:avLst>
            </a:prstGeom>
            <a:solidFill>
              <a:schemeClr val="accent2"/>
            </a:solidFill>
            <a:ln w="12700" cap="sq">
              <a:solidFill>
                <a:schemeClr val="accent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0"/>
                </a:spcBef>
                <a:buFontTx/>
                <a:buNone/>
              </a:pPr>
              <a:endParaRPr lang="zh-CN" altLang="en-US" sz="1800">
                <a:solidFill>
                  <a:schemeClr val="tx1"/>
                </a:solidFill>
                <a:latin typeface="Arial" panose="020B0604020202020204" pitchFamily="34" charset="0"/>
              </a:endParaRPr>
            </a:p>
          </p:txBody>
        </p:sp>
      </p:grpSp>
      <p:sp>
        <p:nvSpPr>
          <p:cNvPr id="25" name="Text Box 152">
            <a:extLst>
              <a:ext uri="{FF2B5EF4-FFF2-40B4-BE49-F238E27FC236}">
                <a16:creationId xmlns:a16="http://schemas.microsoft.com/office/drawing/2014/main" id="{BD7B3BDB-A09C-4F7C-95A6-E52498082586}"/>
              </a:ext>
            </a:extLst>
          </p:cNvPr>
          <p:cNvSpPr txBox="1">
            <a:spLocks noChangeArrowheads="1"/>
          </p:cNvSpPr>
          <p:nvPr/>
        </p:nvSpPr>
        <p:spPr bwMode="auto">
          <a:xfrm>
            <a:off x="8770938" y="1631950"/>
            <a:ext cx="1789112"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algn="just" eaLnBrk="1" hangingPunct="1">
              <a:spcBef>
                <a:spcPct val="0"/>
              </a:spcBef>
              <a:buFontTx/>
              <a:buNone/>
            </a:pPr>
            <a:r>
              <a:rPr lang="zh-CN" altLang="en-US" sz="2000">
                <a:solidFill>
                  <a:schemeClr val="tx1"/>
                </a:solidFill>
                <a:latin typeface="Arial" panose="020B0604020202020204" pitchFamily="34" charset="0"/>
              </a:rPr>
              <a:t>程序代码的录入</a:t>
            </a:r>
            <a:r>
              <a:rPr lang="en-US" altLang="zh-CN" sz="2000">
                <a:solidFill>
                  <a:schemeClr val="tx1"/>
                </a:solidFill>
                <a:latin typeface="Arial" panose="020B0604020202020204" pitchFamily="34" charset="0"/>
              </a:rPr>
              <a:t>, </a:t>
            </a:r>
            <a:r>
              <a:rPr lang="zh-CN" altLang="en-US" sz="2000">
                <a:solidFill>
                  <a:schemeClr val="tx1"/>
                </a:solidFill>
                <a:latin typeface="Arial" panose="020B0604020202020204" pitchFamily="34" charset="0"/>
              </a:rPr>
              <a:t>生成源程序</a:t>
            </a:r>
            <a:r>
              <a:rPr lang="zh-CN" altLang="en-US" sz="2000">
                <a:solidFill>
                  <a:srgbClr val="FF3300"/>
                </a:solidFill>
                <a:latin typeface="Arial" panose="020B0604020202020204" pitchFamily="34" charset="0"/>
              </a:rPr>
              <a:t>*</a:t>
            </a:r>
            <a:r>
              <a:rPr lang="en-US" altLang="zh-CN" sz="2000">
                <a:solidFill>
                  <a:srgbClr val="FF3300"/>
                </a:solidFill>
                <a:latin typeface="Arial" panose="020B0604020202020204" pitchFamily="34" charset="0"/>
              </a:rPr>
              <a:t>.c</a:t>
            </a:r>
          </a:p>
        </p:txBody>
      </p:sp>
      <p:sp>
        <p:nvSpPr>
          <p:cNvPr id="26" name="Text Box 153">
            <a:extLst>
              <a:ext uri="{FF2B5EF4-FFF2-40B4-BE49-F238E27FC236}">
                <a16:creationId xmlns:a16="http://schemas.microsoft.com/office/drawing/2014/main" id="{7E7871F1-3991-4510-A5D8-FAAC3441E0DE}"/>
              </a:ext>
            </a:extLst>
          </p:cNvPr>
          <p:cNvSpPr txBox="1">
            <a:spLocks noChangeArrowheads="1"/>
          </p:cNvSpPr>
          <p:nvPr/>
        </p:nvSpPr>
        <p:spPr bwMode="auto">
          <a:xfrm>
            <a:off x="8751888" y="2724150"/>
            <a:ext cx="1717675"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algn="just" eaLnBrk="1" hangingPunct="1">
              <a:spcBef>
                <a:spcPct val="0"/>
              </a:spcBef>
              <a:buFontTx/>
              <a:buNone/>
            </a:pPr>
            <a:r>
              <a:rPr lang="zh-CN" altLang="en-US" sz="2000">
                <a:solidFill>
                  <a:schemeClr val="tx1"/>
                </a:solidFill>
                <a:latin typeface="Arial" panose="020B0604020202020204" pitchFamily="34" charset="0"/>
              </a:rPr>
              <a:t>语法分析查错，翻译生成目标程序</a:t>
            </a:r>
            <a:r>
              <a:rPr lang="zh-CN" altLang="en-US" sz="2000">
                <a:solidFill>
                  <a:srgbClr val="FF3300"/>
                </a:solidFill>
                <a:latin typeface="Arial" panose="020B0604020202020204" pitchFamily="34" charset="0"/>
              </a:rPr>
              <a:t>*</a:t>
            </a:r>
            <a:r>
              <a:rPr lang="en-US" altLang="zh-CN" sz="2000">
                <a:solidFill>
                  <a:srgbClr val="FF3300"/>
                </a:solidFill>
                <a:latin typeface="Arial" panose="020B0604020202020204" pitchFamily="34" charset="0"/>
              </a:rPr>
              <a:t>.obj</a:t>
            </a:r>
          </a:p>
        </p:txBody>
      </p:sp>
      <p:sp>
        <p:nvSpPr>
          <p:cNvPr id="27" name="Text Box 154">
            <a:extLst>
              <a:ext uri="{FF2B5EF4-FFF2-40B4-BE49-F238E27FC236}">
                <a16:creationId xmlns:a16="http://schemas.microsoft.com/office/drawing/2014/main" id="{2D86A542-29F8-4A5D-B0E2-1D20C55D4AB0}"/>
              </a:ext>
            </a:extLst>
          </p:cNvPr>
          <p:cNvSpPr txBox="1">
            <a:spLocks noChangeArrowheads="1"/>
          </p:cNvSpPr>
          <p:nvPr/>
        </p:nvSpPr>
        <p:spPr bwMode="auto">
          <a:xfrm>
            <a:off x="8770938" y="3740150"/>
            <a:ext cx="17176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algn="just" eaLnBrk="1" hangingPunct="1">
              <a:spcBef>
                <a:spcPct val="0"/>
              </a:spcBef>
              <a:buFontTx/>
              <a:buNone/>
            </a:pPr>
            <a:r>
              <a:rPr lang="zh-CN" altLang="en-US" sz="2000">
                <a:solidFill>
                  <a:schemeClr val="tx1"/>
                </a:solidFill>
                <a:latin typeface="Arial" panose="020B0604020202020204" pitchFamily="34" charset="0"/>
              </a:rPr>
              <a:t>与其它目标程序或库链接装配</a:t>
            </a:r>
            <a:r>
              <a:rPr lang="en-US" altLang="zh-CN" sz="2000">
                <a:solidFill>
                  <a:schemeClr val="tx1"/>
                </a:solidFill>
                <a:latin typeface="Arial" panose="020B0604020202020204" pitchFamily="34" charset="0"/>
              </a:rPr>
              <a:t>,</a:t>
            </a:r>
            <a:r>
              <a:rPr lang="zh-CN" altLang="en-US" sz="2000">
                <a:solidFill>
                  <a:schemeClr val="tx1"/>
                </a:solidFill>
                <a:latin typeface="Arial" panose="020B0604020202020204" pitchFamily="34" charset="0"/>
              </a:rPr>
              <a:t>生成可执行程序</a:t>
            </a:r>
            <a:r>
              <a:rPr lang="zh-CN" altLang="en-US" sz="2000">
                <a:solidFill>
                  <a:srgbClr val="FF3300"/>
                </a:solidFill>
                <a:latin typeface="Arial" panose="020B0604020202020204" pitchFamily="34" charset="0"/>
              </a:rPr>
              <a:t>*</a:t>
            </a:r>
            <a:r>
              <a:rPr lang="en-US" altLang="zh-CN" sz="2000">
                <a:solidFill>
                  <a:srgbClr val="FF3300"/>
                </a:solidFill>
                <a:latin typeface="Arial" panose="020B0604020202020204" pitchFamily="34" charset="0"/>
              </a:rPr>
              <a:t>.exe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vertic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ox(out)">
                                      <p:cBhvr>
                                        <p:cTn id="12" dur="500"/>
                                        <p:tgtEl>
                                          <p:spTgt spid="25"/>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ox(out)">
                                      <p:cBhvr>
                                        <p:cTn id="17" dur="500"/>
                                        <p:tgtEl>
                                          <p:spTgt spid="26"/>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ox(out)">
                                      <p:cBhvr>
                                        <p:cTn id="22" dur="500"/>
                                        <p:tgtEl>
                                          <p:spTgt spid="27"/>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utoUpdateAnimBg="0"/>
      <p:bldP spid="26" grpId="0" autoUpdateAnimBg="0"/>
      <p:bldP spid="27"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标题 1">
            <a:extLst>
              <a:ext uri="{FF2B5EF4-FFF2-40B4-BE49-F238E27FC236}">
                <a16:creationId xmlns:a16="http://schemas.microsoft.com/office/drawing/2014/main" id="{9C50F529-3F4D-4E74-80A2-3B8698FFA2B7}"/>
              </a:ext>
            </a:extLst>
          </p:cNvPr>
          <p:cNvSpPr>
            <a:spLocks noGrp="1" noChangeArrowheads="1"/>
          </p:cNvSpPr>
          <p:nvPr>
            <p:ph type="title"/>
          </p:nvPr>
        </p:nvSpPr>
        <p:spPr>
          <a:xfrm>
            <a:off x="479425" y="584200"/>
            <a:ext cx="10221913" cy="684213"/>
          </a:xfrm>
        </p:spPr>
        <p:txBody>
          <a:bodyPr/>
          <a:lstStyle/>
          <a:p>
            <a:pPr>
              <a:defRPr/>
            </a:pPr>
            <a:r>
              <a:rPr lang="zh-CN" altLang="en-US"/>
              <a:t>编译运行出错总结</a:t>
            </a:r>
          </a:p>
        </p:txBody>
      </p:sp>
      <p:sp>
        <p:nvSpPr>
          <p:cNvPr id="72707" name="内容占位符 2">
            <a:extLst>
              <a:ext uri="{FF2B5EF4-FFF2-40B4-BE49-F238E27FC236}">
                <a16:creationId xmlns:a16="http://schemas.microsoft.com/office/drawing/2014/main" id="{457F17EE-E98B-47CF-B46E-9CB918FA082F}"/>
              </a:ext>
            </a:extLst>
          </p:cNvPr>
          <p:cNvSpPr>
            <a:spLocks noGrp="1" noChangeArrowheads="1"/>
          </p:cNvSpPr>
          <p:nvPr>
            <p:ph idx="1"/>
          </p:nvPr>
        </p:nvSpPr>
        <p:spPr>
          <a:xfrm>
            <a:off x="479425" y="1412875"/>
            <a:ext cx="10972800" cy="5256213"/>
          </a:xfrm>
        </p:spPr>
        <p:txBody>
          <a:bodyPr/>
          <a:lstStyle/>
          <a:p>
            <a:pPr>
              <a:buClr>
                <a:srgbClr val="003399"/>
              </a:buClr>
              <a:buFont typeface="Wingdings" panose="05000000000000000000" pitchFamily="2" charset="2"/>
              <a:buNone/>
            </a:pPr>
            <a:r>
              <a:rPr lang="zh-CN" altLang="zh-CN" sz="2400" dirty="0">
                <a:solidFill>
                  <a:srgbClr val="000000"/>
                </a:solidFill>
              </a:rPr>
              <a:t>程序在计算机上编译运行时，可能会出现各种各样的问题</a:t>
            </a:r>
            <a:r>
              <a:rPr lang="zh-CN" altLang="en-US" sz="2400" dirty="0">
                <a:solidFill>
                  <a:srgbClr val="000000"/>
                </a:solidFill>
              </a:rPr>
              <a:t>：</a:t>
            </a:r>
            <a:endParaRPr lang="en-US" altLang="zh-CN" sz="2400" dirty="0">
              <a:solidFill>
                <a:srgbClr val="000000"/>
              </a:solidFill>
            </a:endParaRPr>
          </a:p>
          <a:p>
            <a:pPr>
              <a:buClr>
                <a:srgbClr val="003399"/>
              </a:buClr>
              <a:buFont typeface="Wingdings" panose="05000000000000000000" pitchFamily="2" charset="2"/>
              <a:buNone/>
            </a:pPr>
            <a:endParaRPr lang="zh-CN" altLang="zh-CN" sz="2400" dirty="0">
              <a:solidFill>
                <a:srgbClr val="000000"/>
              </a:solidFill>
            </a:endParaRPr>
          </a:p>
          <a:p>
            <a:pPr>
              <a:buClr>
                <a:srgbClr val="003399"/>
              </a:buClr>
              <a:buFont typeface="Wingdings" panose="05000000000000000000" pitchFamily="2" charset="2"/>
              <a:buNone/>
            </a:pPr>
            <a:r>
              <a:rPr lang="zh-CN" altLang="zh-CN" sz="2400" dirty="0">
                <a:solidFill>
                  <a:srgbClr val="000000"/>
                </a:solidFill>
              </a:rPr>
              <a:t>（</a:t>
            </a:r>
            <a:r>
              <a:rPr lang="en-US" altLang="zh-CN" sz="2400" dirty="0">
                <a:solidFill>
                  <a:srgbClr val="000000"/>
                </a:solidFill>
              </a:rPr>
              <a:t>1</a:t>
            </a:r>
            <a:r>
              <a:rPr lang="zh-CN" altLang="zh-CN" sz="2400" dirty="0">
                <a:solidFill>
                  <a:srgbClr val="000000"/>
                </a:solidFill>
              </a:rPr>
              <a:t>）编译出错，不能被运行。</a:t>
            </a:r>
            <a:endParaRPr lang="en-US" altLang="zh-CN" sz="2400" dirty="0">
              <a:solidFill>
                <a:srgbClr val="000000"/>
              </a:solidFill>
            </a:endParaRPr>
          </a:p>
          <a:p>
            <a:pPr>
              <a:buClr>
                <a:srgbClr val="003399"/>
              </a:buClr>
              <a:buFont typeface="Wingdings" panose="05000000000000000000" pitchFamily="2" charset="2"/>
              <a:buNone/>
            </a:pPr>
            <a:r>
              <a:rPr lang="en-US" altLang="zh-CN" sz="2400" dirty="0">
                <a:solidFill>
                  <a:srgbClr val="000000"/>
                </a:solidFill>
              </a:rPr>
              <a:t>        </a:t>
            </a:r>
            <a:r>
              <a:rPr lang="zh-CN" altLang="en-US" sz="2400" dirty="0">
                <a:solidFill>
                  <a:srgbClr val="000000"/>
                </a:solidFill>
              </a:rPr>
              <a:t>（</a:t>
            </a:r>
            <a:r>
              <a:rPr lang="zh-CN" altLang="en-US" sz="2400" dirty="0">
                <a:solidFill>
                  <a:srgbClr val="002060"/>
                </a:solidFill>
              </a:rPr>
              <a:t>语法错</a:t>
            </a:r>
            <a:r>
              <a:rPr lang="zh-CN" altLang="en-US" sz="2400" dirty="0">
                <a:solidFill>
                  <a:srgbClr val="000000"/>
                </a:solidFill>
              </a:rPr>
              <a:t>，定位定性错误容易，初学者常犯）</a:t>
            </a:r>
            <a:endParaRPr lang="zh-CN" altLang="zh-CN" sz="2400" dirty="0">
              <a:solidFill>
                <a:srgbClr val="000000"/>
              </a:solidFill>
            </a:endParaRPr>
          </a:p>
          <a:p>
            <a:pPr>
              <a:buClr>
                <a:srgbClr val="003399"/>
              </a:buClr>
              <a:buFont typeface="Wingdings" panose="05000000000000000000" pitchFamily="2" charset="2"/>
              <a:buNone/>
            </a:pPr>
            <a:r>
              <a:rPr lang="zh-CN" altLang="zh-CN" sz="2400" dirty="0">
                <a:solidFill>
                  <a:srgbClr val="000000"/>
                </a:solidFill>
              </a:rPr>
              <a:t>（</a:t>
            </a:r>
            <a:r>
              <a:rPr lang="en-US" altLang="zh-CN" sz="2400" dirty="0">
                <a:solidFill>
                  <a:srgbClr val="000000"/>
                </a:solidFill>
              </a:rPr>
              <a:t>2</a:t>
            </a:r>
            <a:r>
              <a:rPr lang="zh-CN" altLang="zh-CN" sz="2400" dirty="0">
                <a:solidFill>
                  <a:srgbClr val="000000"/>
                </a:solidFill>
              </a:rPr>
              <a:t>）虽然能够运行，但结果不正确。</a:t>
            </a:r>
            <a:endParaRPr lang="en-US" altLang="zh-CN" sz="2400" dirty="0">
              <a:solidFill>
                <a:srgbClr val="000000"/>
              </a:solidFill>
            </a:endParaRPr>
          </a:p>
          <a:p>
            <a:pPr>
              <a:buClr>
                <a:srgbClr val="003399"/>
              </a:buClr>
              <a:buFont typeface="Wingdings" panose="05000000000000000000" pitchFamily="2" charset="2"/>
              <a:buNone/>
            </a:pPr>
            <a:r>
              <a:rPr lang="en-US" altLang="zh-CN" sz="2400" dirty="0">
                <a:solidFill>
                  <a:srgbClr val="000000"/>
                </a:solidFill>
              </a:rPr>
              <a:t>        </a:t>
            </a:r>
            <a:r>
              <a:rPr lang="zh-CN" altLang="en-US" sz="2400" dirty="0">
                <a:solidFill>
                  <a:srgbClr val="000000"/>
                </a:solidFill>
              </a:rPr>
              <a:t>（</a:t>
            </a:r>
            <a:r>
              <a:rPr lang="zh-CN" altLang="en-US" sz="2400" dirty="0">
                <a:solidFill>
                  <a:srgbClr val="002060"/>
                </a:solidFill>
              </a:rPr>
              <a:t>逻辑错</a:t>
            </a:r>
            <a:r>
              <a:rPr lang="zh-CN" altLang="en-US" sz="2400" dirty="0">
                <a:solidFill>
                  <a:srgbClr val="000000"/>
                </a:solidFill>
              </a:rPr>
              <a:t>，需调试手段）</a:t>
            </a:r>
            <a:endParaRPr lang="zh-CN" altLang="zh-CN" sz="2400" dirty="0">
              <a:solidFill>
                <a:srgbClr val="000000"/>
              </a:solidFill>
            </a:endParaRPr>
          </a:p>
          <a:p>
            <a:pPr>
              <a:buClr>
                <a:srgbClr val="003399"/>
              </a:buClr>
              <a:buFont typeface="Wingdings" panose="05000000000000000000" pitchFamily="2" charset="2"/>
              <a:buNone/>
            </a:pPr>
            <a:r>
              <a:rPr lang="zh-CN" altLang="zh-CN" sz="2400" dirty="0">
                <a:solidFill>
                  <a:srgbClr val="000000"/>
                </a:solidFill>
              </a:rPr>
              <a:t>（</a:t>
            </a:r>
            <a:r>
              <a:rPr lang="en-US" altLang="zh-CN" sz="2400" dirty="0">
                <a:solidFill>
                  <a:srgbClr val="000000"/>
                </a:solidFill>
              </a:rPr>
              <a:t>3</a:t>
            </a:r>
            <a:r>
              <a:rPr lang="zh-CN" altLang="zh-CN" sz="2400" dirty="0">
                <a:solidFill>
                  <a:srgbClr val="000000"/>
                </a:solidFill>
              </a:rPr>
              <a:t>）能够运行，结果也正确，但在某些特定的情况下会出现问题。</a:t>
            </a:r>
            <a:endParaRPr lang="en-US" altLang="zh-CN" sz="2400" dirty="0">
              <a:solidFill>
                <a:srgbClr val="000000"/>
              </a:solidFill>
            </a:endParaRPr>
          </a:p>
          <a:p>
            <a:pPr>
              <a:buClr>
                <a:srgbClr val="003399"/>
              </a:buClr>
              <a:buFont typeface="Wingdings" panose="05000000000000000000" pitchFamily="2" charset="2"/>
              <a:buNone/>
            </a:pPr>
            <a:r>
              <a:rPr lang="en-US" altLang="zh-CN" sz="2400" dirty="0">
                <a:solidFill>
                  <a:srgbClr val="000000"/>
                </a:solidFill>
              </a:rPr>
              <a:t>        </a:t>
            </a:r>
            <a:r>
              <a:rPr lang="zh-CN" altLang="en-US" sz="2400" dirty="0">
                <a:solidFill>
                  <a:srgbClr val="000000"/>
                </a:solidFill>
              </a:rPr>
              <a:t>（</a:t>
            </a:r>
            <a:r>
              <a:rPr lang="zh-CN" altLang="en-US" sz="2400" dirty="0">
                <a:solidFill>
                  <a:srgbClr val="002060"/>
                </a:solidFill>
              </a:rPr>
              <a:t>运行异常</a:t>
            </a:r>
            <a:r>
              <a:rPr lang="zh-CN" altLang="en-US" sz="2400" dirty="0">
                <a:solidFill>
                  <a:srgbClr val="000000"/>
                </a:solidFill>
              </a:rPr>
              <a:t>，修正困难，代价较大）</a:t>
            </a:r>
            <a:endParaRPr lang="zh-CN" altLang="zh-CN" sz="2400" dirty="0">
              <a:solidFill>
                <a:srgbClr val="000000"/>
              </a:solidFill>
            </a:endParaRPr>
          </a:p>
          <a:p>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9732FCB2-E303-6BB4-67CF-C14DC6AF6EEF}"/>
              </a:ext>
            </a:extLst>
          </p:cNvPr>
          <p:cNvSpPr>
            <a:spLocks noGrp="1"/>
          </p:cNvSpPr>
          <p:nvPr>
            <p:ph/>
          </p:nvPr>
        </p:nvSpPr>
        <p:spPr>
          <a:xfrm>
            <a:off x="4115780" y="2550249"/>
            <a:ext cx="3960440" cy="909465"/>
          </a:xfrm>
        </p:spPr>
        <p:txBody>
          <a:bodyPr/>
          <a:lstStyle/>
          <a:p>
            <a:pPr marL="0" indent="0">
              <a:buNone/>
            </a:pPr>
            <a:r>
              <a:rPr lang="en-US" altLang="zh-CN" sz="5400" dirty="0"/>
              <a:t>1</a:t>
            </a:r>
            <a:r>
              <a:rPr lang="zh-CN" altLang="en-US" sz="5400" dirty="0"/>
              <a:t>、字符串</a:t>
            </a:r>
          </a:p>
        </p:txBody>
      </p:sp>
    </p:spTree>
    <p:extLst>
      <p:ext uri="{BB962C8B-B14F-4D97-AF65-F5344CB8AC3E}">
        <p14:creationId xmlns:p14="http://schemas.microsoft.com/office/powerpoint/2010/main" val="2820550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2269896" y="265112"/>
            <a:ext cx="6553200" cy="876300"/>
          </a:xfrm>
        </p:spPr>
        <p:txBody>
          <a:bodyPr vert="horz" wrap="square" lIns="90488" tIns="44450" rIns="90488" bIns="44450" numCol="1" anchor="ctr" anchorCtr="0" compatLnSpc="1"/>
          <a:lstStyle/>
          <a:p>
            <a:pPr eaLnBrk="1" hangingPunct="1"/>
            <a:r>
              <a:rPr lang="en-US" altLang="zh-CN" dirty="0">
                <a:latin typeface="Arial" charset="0"/>
                <a:ea typeface="宋体" charset="0"/>
                <a:cs typeface="宋体" charset="0"/>
              </a:rPr>
              <a:t>1.1 </a:t>
            </a:r>
            <a:r>
              <a:rPr lang="zh-CN" altLang="en-US" dirty="0">
                <a:latin typeface="Arial" charset="0"/>
                <a:ea typeface="宋体" charset="0"/>
                <a:cs typeface="宋体" charset="0"/>
              </a:rPr>
              <a:t>一维字符数组</a:t>
            </a:r>
            <a:endParaRPr lang="zh-CN" altLang="en-US" dirty="0">
              <a:latin typeface="Times New Roman" charset="0"/>
              <a:ea typeface="宋体" charset="0"/>
              <a:cs typeface="宋体" charset="0"/>
            </a:endParaRPr>
          </a:p>
        </p:txBody>
      </p:sp>
      <p:sp>
        <p:nvSpPr>
          <p:cNvPr id="402435" name="Rectangle 3"/>
          <p:cNvSpPr>
            <a:spLocks noGrp="1" noChangeArrowheads="1"/>
          </p:cNvSpPr>
          <p:nvPr>
            <p:ph type="body" idx="1"/>
          </p:nvPr>
        </p:nvSpPr>
        <p:spPr>
          <a:xfrm>
            <a:off x="407368" y="990600"/>
            <a:ext cx="11233248" cy="3581400"/>
          </a:xfrm>
        </p:spPr>
        <p:txBody>
          <a:bodyPr vert="horz" wrap="square" lIns="90488" tIns="44450" rIns="90488" bIns="44450" numCol="1" anchor="t" anchorCtr="0" compatLnSpc="1">
            <a:prstTxWarp prst="textNoShape">
              <a:avLst/>
            </a:prstTxWarp>
          </a:bodyPr>
          <a:lstStyle/>
          <a:p>
            <a:pPr eaLnBrk="1" hangingPunct="1"/>
            <a:r>
              <a:rPr lang="zh-CN" altLang="en-US" dirty="0">
                <a:latin typeface="Arial" charset="0"/>
                <a:ea typeface="宋体" charset="0"/>
                <a:cs typeface="宋体" charset="0"/>
              </a:rPr>
              <a:t>字符串的存储和运算可以用一维字符数组实现</a:t>
            </a:r>
          </a:p>
          <a:p>
            <a:pPr eaLnBrk="1" hangingPunct="1"/>
            <a:r>
              <a:rPr lang="zh-CN" altLang="en-US" dirty="0">
                <a:latin typeface="Arial" charset="0"/>
                <a:ea typeface="宋体" charset="0"/>
                <a:cs typeface="宋体" charset="0"/>
              </a:rPr>
              <a:t>一维字符数组的定义、引用、初始化与其他类型的一维数组一样。</a:t>
            </a:r>
          </a:p>
          <a:p>
            <a:pPr lvl="1" eaLnBrk="1" hangingPunct="1">
              <a:buFont typeface="Wingdings" charset="0"/>
              <a:buNone/>
            </a:pPr>
            <a:r>
              <a:rPr lang="en-US" altLang="zh-CN" sz="2800" dirty="0">
                <a:latin typeface="Arial" charset="0"/>
                <a:ea typeface="宋体" charset="0"/>
              </a:rPr>
              <a:t>char  </a:t>
            </a:r>
            <a:r>
              <a:rPr lang="en-US" altLang="zh-CN" sz="2800" dirty="0" err="1">
                <a:latin typeface="Arial" charset="0"/>
                <a:ea typeface="宋体" charset="0"/>
              </a:rPr>
              <a:t>str</a:t>
            </a:r>
            <a:r>
              <a:rPr lang="en-US" altLang="zh-CN" sz="2800" dirty="0">
                <a:latin typeface="Arial" charset="0"/>
                <a:ea typeface="宋体" charset="0"/>
              </a:rPr>
              <a:t>[80];</a:t>
            </a:r>
          </a:p>
          <a:p>
            <a:pPr lvl="2" eaLnBrk="1" hangingPunct="1">
              <a:buFont typeface="Wingdings" charset="0"/>
              <a:buNone/>
            </a:pPr>
            <a:r>
              <a:rPr lang="en-US" altLang="zh-CN" sz="2400" dirty="0">
                <a:latin typeface="Arial" charset="0"/>
                <a:ea typeface="宋体" charset="0"/>
              </a:rPr>
              <a:t> </a:t>
            </a:r>
            <a:r>
              <a:rPr lang="zh-CN" altLang="en-US" sz="2400" dirty="0">
                <a:latin typeface="Arial" charset="0"/>
                <a:ea typeface="宋体" charset="0"/>
              </a:rPr>
              <a:t>定义一个含有</a:t>
            </a:r>
            <a:r>
              <a:rPr lang="en-US" altLang="zh-CN" sz="2400" dirty="0">
                <a:latin typeface="Arial" charset="0"/>
                <a:ea typeface="宋体" charset="0"/>
              </a:rPr>
              <a:t>80</a:t>
            </a:r>
            <a:r>
              <a:rPr lang="zh-CN" altLang="en-US" sz="2400" dirty="0">
                <a:latin typeface="Arial" charset="0"/>
                <a:ea typeface="宋体" charset="0"/>
              </a:rPr>
              <a:t>个字符型元素的数组</a:t>
            </a:r>
            <a:r>
              <a:rPr lang="en-US" altLang="zh-CN" sz="2400" dirty="0" err="1">
                <a:latin typeface="Arial" charset="0"/>
                <a:ea typeface="宋体" charset="0"/>
              </a:rPr>
              <a:t>str</a:t>
            </a:r>
            <a:endParaRPr lang="en-US" altLang="zh-CN" sz="2400" dirty="0">
              <a:latin typeface="Arial" charset="0"/>
              <a:ea typeface="宋体" charset="0"/>
            </a:endParaRPr>
          </a:p>
          <a:p>
            <a:pPr lvl="1" algn="just" eaLnBrk="1" hangingPunct="1">
              <a:buFont typeface="Wingdings" charset="0"/>
              <a:buNone/>
            </a:pPr>
            <a:r>
              <a:rPr lang="en-US" altLang="zh-CN" sz="2800" dirty="0">
                <a:latin typeface="Arial" charset="0"/>
                <a:ea typeface="宋体" charset="0"/>
              </a:rPr>
              <a:t> char t[5]={'H', 'a', 'p', 'p', 'y'};</a:t>
            </a:r>
          </a:p>
          <a:p>
            <a:pPr lvl="2" eaLnBrk="1" hangingPunct="1">
              <a:buFont typeface="Wingdings" charset="0"/>
              <a:buNone/>
            </a:pPr>
            <a:r>
              <a:rPr lang="zh-CN" altLang="en-US" sz="2400" dirty="0">
                <a:latin typeface="Arial" charset="0"/>
                <a:ea typeface="宋体" charset="0"/>
              </a:rPr>
              <a:t>初始化数组 </a:t>
            </a:r>
            <a:r>
              <a:rPr lang="en-US" altLang="zh-CN" sz="2400" dirty="0">
                <a:latin typeface="Arial" charset="0"/>
                <a:ea typeface="宋体" charset="0"/>
              </a:rPr>
              <a:t>t</a:t>
            </a:r>
          </a:p>
        </p:txBody>
      </p:sp>
      <p:grpSp>
        <p:nvGrpSpPr>
          <p:cNvPr id="2" name="Group 14"/>
          <p:cNvGrpSpPr>
            <a:grpSpLocks/>
          </p:cNvGrpSpPr>
          <p:nvPr/>
        </p:nvGrpSpPr>
        <p:grpSpPr bwMode="auto">
          <a:xfrm>
            <a:off x="1828800" y="4800600"/>
            <a:ext cx="3581400" cy="1354138"/>
            <a:chOff x="1872" y="3168"/>
            <a:chExt cx="2256" cy="853"/>
          </a:xfrm>
        </p:grpSpPr>
        <p:sp>
          <p:nvSpPr>
            <p:cNvPr id="60422" name="Text Box 5"/>
            <p:cNvSpPr txBox="1">
              <a:spLocks noChangeArrowheads="1"/>
            </p:cNvSpPr>
            <p:nvPr/>
          </p:nvSpPr>
          <p:spPr bwMode="auto">
            <a:xfrm>
              <a:off x="2064" y="3696"/>
              <a:ext cx="2064"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800">
                  <a:latin typeface="Book Antiqua" charset="0"/>
                </a:rPr>
                <a:t> </a:t>
              </a:r>
              <a:r>
                <a:rPr kumimoji="1" lang="en-US" altLang="zh-CN" sz="2800"/>
                <a:t>t[0]  t[1]           t[4]</a:t>
              </a:r>
            </a:p>
          </p:txBody>
        </p:sp>
        <p:grpSp>
          <p:nvGrpSpPr>
            <p:cNvPr id="60423" name="Group 6"/>
            <p:cNvGrpSpPr>
              <a:grpSpLocks/>
            </p:cNvGrpSpPr>
            <p:nvPr/>
          </p:nvGrpSpPr>
          <p:grpSpPr bwMode="auto">
            <a:xfrm>
              <a:off x="1872" y="3168"/>
              <a:ext cx="2252" cy="443"/>
              <a:chOff x="1872" y="3264"/>
              <a:chExt cx="2252" cy="443"/>
            </a:xfrm>
          </p:grpSpPr>
          <p:sp>
            <p:nvSpPr>
              <p:cNvPr id="60424" name="Rectangle 7"/>
              <p:cNvSpPr>
                <a:spLocks noChangeArrowheads="1"/>
              </p:cNvSpPr>
              <p:nvPr/>
            </p:nvSpPr>
            <p:spPr bwMode="auto">
              <a:xfrm>
                <a:off x="2256" y="3264"/>
                <a:ext cx="1584" cy="44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90488" tIns="44450" rIns="90488" bIns="44450" anchor="ctr"/>
              <a:lstStyle/>
              <a:p>
                <a:endParaRPr lang="zh-CN" altLang="en-US"/>
              </a:p>
            </p:txBody>
          </p:sp>
          <p:sp>
            <p:nvSpPr>
              <p:cNvPr id="60425" name="Line 8"/>
              <p:cNvSpPr>
                <a:spLocks noChangeShapeType="1"/>
              </p:cNvSpPr>
              <p:nvPr/>
            </p:nvSpPr>
            <p:spPr bwMode="auto">
              <a:xfrm>
                <a:off x="2592"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0426" name="Line 9"/>
              <p:cNvSpPr>
                <a:spLocks noChangeShapeType="1"/>
              </p:cNvSpPr>
              <p:nvPr/>
            </p:nvSpPr>
            <p:spPr bwMode="auto">
              <a:xfrm>
                <a:off x="2880"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0427" name="Line 10"/>
              <p:cNvSpPr>
                <a:spLocks noChangeShapeType="1"/>
              </p:cNvSpPr>
              <p:nvPr/>
            </p:nvSpPr>
            <p:spPr bwMode="auto">
              <a:xfrm>
                <a:off x="3216"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0428" name="Text Box 11"/>
              <p:cNvSpPr txBox="1">
                <a:spLocks noChangeArrowheads="1"/>
              </p:cNvSpPr>
              <p:nvPr/>
            </p:nvSpPr>
            <p:spPr bwMode="auto">
              <a:xfrm>
                <a:off x="1872" y="3323"/>
                <a:ext cx="336" cy="3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3200"/>
                  <a:t>t</a:t>
                </a:r>
                <a:endParaRPr kumimoji="1" lang="en-US" altLang="zh-CN" sz="3200" b="1"/>
              </a:p>
            </p:txBody>
          </p:sp>
          <p:sp>
            <p:nvSpPr>
              <p:cNvPr id="60429" name="Line 12"/>
              <p:cNvSpPr>
                <a:spLocks noChangeShapeType="1"/>
              </p:cNvSpPr>
              <p:nvPr/>
            </p:nvSpPr>
            <p:spPr bwMode="auto">
              <a:xfrm>
                <a:off x="3504"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0430" name="Text Box 13"/>
              <p:cNvSpPr txBox="1">
                <a:spLocks noChangeArrowheads="1"/>
              </p:cNvSpPr>
              <p:nvPr/>
            </p:nvSpPr>
            <p:spPr bwMode="auto">
              <a:xfrm>
                <a:off x="2156" y="3300"/>
                <a:ext cx="1968"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zh-CN" altLang="en-US" sz="2800" b="1" dirty="0"/>
                  <a:t> </a:t>
                </a:r>
                <a:r>
                  <a:rPr kumimoji="1" lang="en-US" altLang="zh-CN" sz="2800" b="1" dirty="0"/>
                  <a:t>H   a   p   p   y</a:t>
                </a:r>
              </a:p>
            </p:txBody>
          </p:sp>
        </p:grpSp>
      </p:grpSp>
      <p:sp>
        <p:nvSpPr>
          <p:cNvPr id="402447" name="Rectangle 15"/>
          <p:cNvSpPr>
            <a:spLocks noChangeArrowheads="1"/>
          </p:cNvSpPr>
          <p:nvPr/>
        </p:nvSpPr>
        <p:spPr bwMode="auto">
          <a:xfrm>
            <a:off x="5638800" y="4419601"/>
            <a:ext cx="4572000" cy="1801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algn="just">
              <a:spcBef>
                <a:spcPct val="50000"/>
              </a:spcBef>
              <a:buClr>
                <a:srgbClr val="33CCCC"/>
              </a:buClr>
              <a:buSzPct val="110000"/>
            </a:pPr>
            <a:r>
              <a:rPr kumimoji="1" lang="zh-CN" altLang="en-US" sz="2800" b="1" dirty="0"/>
              <a:t>输出数组 </a:t>
            </a:r>
            <a:r>
              <a:rPr kumimoji="1" lang="en-US" altLang="zh-CN" sz="2800" b="1" dirty="0"/>
              <a:t>t </a:t>
            </a:r>
            <a:r>
              <a:rPr kumimoji="1" lang="zh-CN" altLang="en-US" sz="2800" b="1" dirty="0"/>
              <a:t>的所有元素</a:t>
            </a:r>
          </a:p>
          <a:p>
            <a:pPr lvl="1" algn="just">
              <a:spcBef>
                <a:spcPct val="50000"/>
              </a:spcBef>
              <a:buClr>
                <a:srgbClr val="33CCCC"/>
              </a:buClr>
              <a:buSzPct val="110000"/>
            </a:pPr>
            <a:r>
              <a:rPr kumimoji="1" lang="en-US" altLang="zh-CN" sz="2800" b="1" dirty="0"/>
              <a:t>for ( </a:t>
            </a:r>
            <a:r>
              <a:rPr kumimoji="1" lang="en-US" altLang="zh-CN" sz="2800" b="1" dirty="0" err="1"/>
              <a:t>i</a:t>
            </a:r>
            <a:r>
              <a:rPr kumimoji="1" lang="zh-CN" altLang="en-US" sz="2800" b="1" dirty="0"/>
              <a:t> </a:t>
            </a:r>
            <a:r>
              <a:rPr kumimoji="1" lang="en-US" altLang="zh-CN" sz="2800" b="1" dirty="0"/>
              <a:t>=</a:t>
            </a:r>
            <a:r>
              <a:rPr kumimoji="1" lang="zh-CN" altLang="en-US" sz="2800" b="1" dirty="0"/>
              <a:t> </a:t>
            </a:r>
            <a:r>
              <a:rPr kumimoji="1" lang="en-US" altLang="zh-CN" sz="2800" b="1" dirty="0"/>
              <a:t>0; </a:t>
            </a:r>
            <a:r>
              <a:rPr kumimoji="1" lang="en-US" altLang="zh-CN" sz="2800" b="1" dirty="0" err="1"/>
              <a:t>i</a:t>
            </a:r>
            <a:r>
              <a:rPr kumimoji="1" lang="zh-CN" altLang="en-US" sz="2800" b="1" dirty="0"/>
              <a:t> </a:t>
            </a:r>
            <a:r>
              <a:rPr kumimoji="1" lang="en-US" altLang="zh-CN" sz="2800" b="1" dirty="0"/>
              <a:t>&lt;</a:t>
            </a:r>
            <a:r>
              <a:rPr kumimoji="1" lang="zh-CN" altLang="en-US" sz="2800" b="1" dirty="0"/>
              <a:t> </a:t>
            </a:r>
            <a:r>
              <a:rPr kumimoji="1" lang="en-US" altLang="zh-CN" sz="2800" b="1" dirty="0"/>
              <a:t>5; </a:t>
            </a:r>
            <a:r>
              <a:rPr kumimoji="1" lang="en-US" altLang="zh-CN" sz="2800" b="1" dirty="0" err="1"/>
              <a:t>i</a:t>
            </a:r>
            <a:r>
              <a:rPr kumimoji="1" lang="en-US" altLang="zh-CN" sz="2800" b="1" dirty="0"/>
              <a:t>++ )</a:t>
            </a:r>
          </a:p>
          <a:p>
            <a:pPr lvl="1" algn="just">
              <a:spcBef>
                <a:spcPct val="50000"/>
              </a:spcBef>
              <a:buClr>
                <a:srgbClr val="33CCCC"/>
              </a:buClr>
              <a:buSzPct val="110000"/>
            </a:pPr>
            <a:r>
              <a:rPr kumimoji="1" lang="en-US" altLang="zh-CN" sz="2800" b="1" dirty="0"/>
              <a:t>    </a:t>
            </a:r>
            <a:r>
              <a:rPr kumimoji="1" lang="en-US" altLang="zh-CN" sz="2800" b="1" dirty="0" err="1"/>
              <a:t>putchar</a:t>
            </a:r>
            <a:r>
              <a:rPr kumimoji="1" lang="en-US" altLang="zh-CN" sz="2800" b="1" dirty="0"/>
              <a:t> ( t[</a:t>
            </a:r>
            <a:r>
              <a:rPr kumimoji="1" lang="en-US" altLang="zh-CN" sz="2800" b="1" dirty="0" err="1"/>
              <a:t>i</a:t>
            </a:r>
            <a:r>
              <a:rPr kumimoji="1" lang="en-US" altLang="zh-CN" sz="2800" b="1" dirty="0"/>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02435">
                                            <p:txEl>
                                              <p:pRg st="0" end="0"/>
                                            </p:txEl>
                                          </p:spTgt>
                                        </p:tgtEl>
                                        <p:attrNameLst>
                                          <p:attrName>style.visibility</p:attrName>
                                        </p:attrNameLst>
                                      </p:cBhvr>
                                      <p:to>
                                        <p:strVal val="visible"/>
                                      </p:to>
                                    </p:set>
                                    <p:anim calcmode="lin" valueType="num">
                                      <p:cBhvr additive="base">
                                        <p:cTn id="7" dur="500" fill="hold"/>
                                        <p:tgtEl>
                                          <p:spTgt spid="40243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24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02435">
                                            <p:txEl>
                                              <p:pRg st="1" end="1"/>
                                            </p:txEl>
                                          </p:spTgt>
                                        </p:tgtEl>
                                        <p:attrNameLst>
                                          <p:attrName>style.visibility</p:attrName>
                                        </p:attrNameLst>
                                      </p:cBhvr>
                                      <p:to>
                                        <p:strVal val="visible"/>
                                      </p:to>
                                    </p:set>
                                    <p:anim calcmode="lin" valueType="num">
                                      <p:cBhvr additive="base">
                                        <p:cTn id="13" dur="500" fill="hold"/>
                                        <p:tgtEl>
                                          <p:spTgt spid="40243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24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02435">
                                            <p:txEl>
                                              <p:pRg st="2" end="2"/>
                                            </p:txEl>
                                          </p:spTgt>
                                        </p:tgtEl>
                                        <p:attrNameLst>
                                          <p:attrName>style.visibility</p:attrName>
                                        </p:attrNameLst>
                                      </p:cBhvr>
                                      <p:to>
                                        <p:strVal val="visible"/>
                                      </p:to>
                                    </p:set>
                                    <p:anim calcmode="lin" valueType="num">
                                      <p:cBhvr additive="base">
                                        <p:cTn id="19" dur="500" fill="hold"/>
                                        <p:tgtEl>
                                          <p:spTgt spid="40243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2435">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402435">
                                            <p:txEl>
                                              <p:pRg st="3" end="3"/>
                                            </p:txEl>
                                          </p:spTgt>
                                        </p:tgtEl>
                                        <p:attrNameLst>
                                          <p:attrName>style.visibility</p:attrName>
                                        </p:attrNameLst>
                                      </p:cBhvr>
                                      <p:to>
                                        <p:strVal val="visible"/>
                                      </p:to>
                                    </p:set>
                                    <p:anim calcmode="lin" valueType="num">
                                      <p:cBhvr additive="base">
                                        <p:cTn id="23" dur="500" fill="hold"/>
                                        <p:tgtEl>
                                          <p:spTgt spid="402435">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4024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6" fill="hold" grpId="0" nodeType="clickEffect">
                                  <p:stCondLst>
                                    <p:cond delay="0"/>
                                  </p:stCondLst>
                                  <p:childTnLst>
                                    <p:set>
                                      <p:cBhvr>
                                        <p:cTn id="28" dur="1" fill="hold">
                                          <p:stCondLst>
                                            <p:cond delay="0"/>
                                          </p:stCondLst>
                                        </p:cTn>
                                        <p:tgtEl>
                                          <p:spTgt spid="402435">
                                            <p:txEl>
                                              <p:pRg st="4" end="4"/>
                                            </p:txEl>
                                          </p:spTgt>
                                        </p:tgtEl>
                                        <p:attrNameLst>
                                          <p:attrName>style.visibility</p:attrName>
                                        </p:attrNameLst>
                                      </p:cBhvr>
                                      <p:to>
                                        <p:strVal val="visible"/>
                                      </p:to>
                                    </p:set>
                                    <p:anim calcmode="lin" valueType="num">
                                      <p:cBhvr additive="base">
                                        <p:cTn id="29" dur="500" fill="hold"/>
                                        <p:tgtEl>
                                          <p:spTgt spid="402435">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402435">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0"/>
                                  </p:stCondLst>
                                  <p:childTnLst>
                                    <p:set>
                                      <p:cBhvr>
                                        <p:cTn id="32" dur="1" fill="hold">
                                          <p:stCondLst>
                                            <p:cond delay="0"/>
                                          </p:stCondLst>
                                        </p:cTn>
                                        <p:tgtEl>
                                          <p:spTgt spid="402435">
                                            <p:txEl>
                                              <p:pRg st="5" end="5"/>
                                            </p:txEl>
                                          </p:spTgt>
                                        </p:tgtEl>
                                        <p:attrNameLst>
                                          <p:attrName>style.visibility</p:attrName>
                                        </p:attrNameLst>
                                      </p:cBhvr>
                                      <p:to>
                                        <p:strVal val="visible"/>
                                      </p:to>
                                    </p:set>
                                    <p:anim calcmode="lin" valueType="num">
                                      <p:cBhvr additive="base">
                                        <p:cTn id="33" dur="500" fill="hold"/>
                                        <p:tgtEl>
                                          <p:spTgt spid="402435">
                                            <p:txEl>
                                              <p:pRg st="5" end="5"/>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40243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8"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0-#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402447"/>
                                        </p:tgtEl>
                                        <p:attrNameLst>
                                          <p:attrName>style.visibility</p:attrName>
                                        </p:attrNameLst>
                                      </p:cBhvr>
                                      <p:to>
                                        <p:strVal val="visible"/>
                                      </p:to>
                                    </p:set>
                                    <p:anim calcmode="lin" valueType="num">
                                      <p:cBhvr additive="base">
                                        <p:cTn id="45" dur="500" fill="hold"/>
                                        <p:tgtEl>
                                          <p:spTgt spid="402447"/>
                                        </p:tgtEl>
                                        <p:attrNameLst>
                                          <p:attrName>ppt_x</p:attrName>
                                        </p:attrNameLst>
                                      </p:cBhvr>
                                      <p:tavLst>
                                        <p:tav tm="0">
                                          <p:val>
                                            <p:strVal val="0-#ppt_w/2"/>
                                          </p:val>
                                        </p:tav>
                                        <p:tav tm="100000">
                                          <p:val>
                                            <p:strVal val="#ppt_x"/>
                                          </p:val>
                                        </p:tav>
                                      </p:tavLst>
                                    </p:anim>
                                    <p:anim calcmode="lin" valueType="num">
                                      <p:cBhvr additive="base">
                                        <p:cTn id="46" dur="500" fill="hold"/>
                                        <p:tgtEl>
                                          <p:spTgt spid="4024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5" grpId="0" build="p" bldLvl="2" autoUpdateAnimBg="0"/>
      <p:bldP spid="402447"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981200" y="228600"/>
            <a:ext cx="7315200" cy="876300"/>
          </a:xfrm>
        </p:spPr>
        <p:txBody>
          <a:bodyPr vert="horz" wrap="square" lIns="90488" tIns="44450" rIns="90488" bIns="44450" numCol="1" anchor="ctr" anchorCtr="0" compatLnSpc="1"/>
          <a:lstStyle/>
          <a:p>
            <a:pPr eaLnBrk="1" hangingPunct="1"/>
            <a:r>
              <a:rPr lang="en-US" altLang="zh-CN" dirty="0">
                <a:latin typeface="Arial" charset="0"/>
                <a:ea typeface="宋体" charset="0"/>
                <a:cs typeface="宋体" charset="0"/>
              </a:rPr>
              <a:t>1.1 </a:t>
            </a:r>
            <a:r>
              <a:rPr lang="zh-CN" altLang="en-US" dirty="0">
                <a:latin typeface="Arial" charset="0"/>
                <a:ea typeface="宋体" charset="0"/>
                <a:cs typeface="宋体" charset="0"/>
              </a:rPr>
              <a:t>一维字符数组</a:t>
            </a:r>
            <a:endParaRPr lang="zh-CN" altLang="en-US" dirty="0">
              <a:latin typeface="Times New Roman" charset="0"/>
              <a:ea typeface="宋体" charset="0"/>
              <a:cs typeface="宋体" charset="0"/>
            </a:endParaRPr>
          </a:p>
        </p:txBody>
      </p:sp>
      <p:sp>
        <p:nvSpPr>
          <p:cNvPr id="404483" name="Rectangle 3"/>
          <p:cNvSpPr>
            <a:spLocks noGrp="1" noChangeArrowheads="1"/>
          </p:cNvSpPr>
          <p:nvPr>
            <p:ph type="body" idx="1"/>
          </p:nvPr>
        </p:nvSpPr>
        <p:spPr>
          <a:xfrm>
            <a:off x="1752601" y="1143001"/>
            <a:ext cx="8304213" cy="3078163"/>
          </a:xfrm>
        </p:spPr>
        <p:txBody>
          <a:bodyPr vert="horz" wrap="square" lIns="90488" tIns="44450" rIns="90488" bIns="44450" numCol="1" anchor="t" anchorCtr="0" compatLnSpc="1">
            <a:prstTxWarp prst="textNoShape">
              <a:avLst/>
            </a:prstTxWarp>
          </a:bodyPr>
          <a:lstStyle/>
          <a:p>
            <a:pPr lvl="1" eaLnBrk="1" hangingPunct="1">
              <a:lnSpc>
                <a:spcPct val="90000"/>
              </a:lnSpc>
              <a:buFont typeface="Wingdings" charset="0"/>
              <a:buNone/>
            </a:pPr>
            <a:r>
              <a:rPr lang="en-US" altLang="zh-CN" sz="2800" dirty="0">
                <a:latin typeface="Arial" charset="0"/>
                <a:ea typeface="宋体" charset="0"/>
              </a:rPr>
              <a:t>char t[5] = { 'H', 'a', 'p', 'p', 'y' };</a:t>
            </a:r>
          </a:p>
          <a:p>
            <a:pPr lvl="1" eaLnBrk="1" hangingPunct="1">
              <a:lnSpc>
                <a:spcPct val="90000"/>
              </a:lnSpc>
              <a:buFont typeface="Wingdings" charset="0"/>
              <a:buNone/>
            </a:pPr>
            <a:r>
              <a:rPr lang="en-US" altLang="zh-CN" sz="2800" dirty="0">
                <a:latin typeface="Arial" charset="0"/>
                <a:ea typeface="宋体" charset="0"/>
              </a:rPr>
              <a:t>static char s[6] = { 'H', 'a', 'p', 'p', 'y' };</a:t>
            </a:r>
          </a:p>
          <a:p>
            <a:pPr lvl="1" algn="just" eaLnBrk="1" hangingPunct="1">
              <a:lnSpc>
                <a:spcPct val="90000"/>
              </a:lnSpc>
              <a:buFont typeface="Wingdings" charset="0"/>
              <a:buNone/>
            </a:pPr>
            <a:endParaRPr lang="en-US" altLang="zh-CN" sz="2800" dirty="0">
              <a:latin typeface="Arial" charset="0"/>
              <a:ea typeface="宋体" charset="0"/>
            </a:endParaRPr>
          </a:p>
          <a:p>
            <a:pPr lvl="1" algn="just" eaLnBrk="1" hangingPunct="1">
              <a:lnSpc>
                <a:spcPct val="90000"/>
              </a:lnSpc>
              <a:buFont typeface="Wingdings" charset="0"/>
              <a:buNone/>
            </a:pPr>
            <a:r>
              <a:rPr lang="en-US" altLang="zh-CN" sz="2800" dirty="0">
                <a:latin typeface="Arial" charset="0"/>
                <a:ea typeface="宋体" charset="0"/>
              </a:rPr>
              <a:t>static char s[6] = { 'H', 'a', 'p', 'p', 'y', 0 };</a:t>
            </a:r>
          </a:p>
          <a:p>
            <a:pPr lvl="1" eaLnBrk="1" hangingPunct="1">
              <a:lnSpc>
                <a:spcPct val="90000"/>
              </a:lnSpc>
              <a:buNone/>
            </a:pPr>
            <a:r>
              <a:rPr lang="en-US" altLang="zh-CN" sz="2800" dirty="0">
                <a:latin typeface="Arial" charset="0"/>
                <a:ea typeface="宋体" charset="0"/>
              </a:rPr>
              <a:t>0</a:t>
            </a:r>
            <a:r>
              <a:rPr lang="zh-CN" altLang="en-US" sz="2800" dirty="0">
                <a:latin typeface="Arial" charset="0"/>
                <a:ea typeface="宋体" charset="0"/>
              </a:rPr>
              <a:t>代表字符</a:t>
            </a:r>
            <a:r>
              <a:rPr lang="en-US" altLang="zh-CN" sz="2800" dirty="0">
                <a:latin typeface="Arial" charset="0"/>
                <a:ea typeface="宋体" charset="0"/>
              </a:rPr>
              <a:t> </a:t>
            </a:r>
            <a:r>
              <a:rPr lang="en-US" altLang="zh-CN" sz="2800" dirty="0">
                <a:solidFill>
                  <a:srgbClr val="CC0066"/>
                </a:solidFill>
                <a:latin typeface="Arial" charset="0"/>
                <a:ea typeface="宋体" charset="0"/>
              </a:rPr>
              <a:t>'\0'</a:t>
            </a:r>
            <a:r>
              <a:rPr lang="zh-CN" altLang="en-US" sz="2800" dirty="0">
                <a:latin typeface="Arial" charset="0"/>
                <a:ea typeface="宋体" charset="0"/>
              </a:rPr>
              <a:t>，也就是</a:t>
            </a:r>
            <a:r>
              <a:rPr lang="en-US" altLang="zh-CN" sz="2800" dirty="0">
                <a:latin typeface="Arial" charset="0"/>
                <a:ea typeface="宋体" charset="0"/>
              </a:rPr>
              <a:t>ASCII</a:t>
            </a:r>
            <a:r>
              <a:rPr lang="zh-CN" altLang="en-US" sz="2800" dirty="0">
                <a:latin typeface="Arial" charset="0"/>
                <a:ea typeface="宋体" charset="0"/>
              </a:rPr>
              <a:t>码为</a:t>
            </a:r>
            <a:r>
              <a:rPr lang="en-US" altLang="zh-CN" sz="2800" dirty="0">
                <a:latin typeface="Arial" charset="0"/>
                <a:ea typeface="宋体" charset="0"/>
              </a:rPr>
              <a:t> 0 </a:t>
            </a:r>
            <a:r>
              <a:rPr lang="zh-CN" altLang="en-US" sz="2800" dirty="0">
                <a:latin typeface="Arial" charset="0"/>
                <a:ea typeface="宋体" charset="0"/>
              </a:rPr>
              <a:t>的字符</a:t>
            </a:r>
          </a:p>
          <a:p>
            <a:pPr lvl="1" eaLnBrk="1" hangingPunct="1">
              <a:lnSpc>
                <a:spcPct val="90000"/>
              </a:lnSpc>
              <a:buFont typeface="Wingdings" charset="0"/>
              <a:buNone/>
            </a:pPr>
            <a:r>
              <a:rPr lang="zh-CN" altLang="en-US" sz="2800" dirty="0">
                <a:latin typeface="Arial" charset="0"/>
                <a:ea typeface="宋体" charset="0"/>
              </a:rPr>
              <a:t> </a:t>
            </a:r>
            <a:r>
              <a:rPr lang="en-US" altLang="zh-CN" sz="2800" dirty="0">
                <a:latin typeface="Arial" charset="0"/>
                <a:ea typeface="宋体" charset="0"/>
              </a:rPr>
              <a:t>static char s[6] = { 'H', 'a', 'p', 'p', 'y', </a:t>
            </a:r>
            <a:r>
              <a:rPr lang="en-US" altLang="zh-CN" sz="2800" dirty="0">
                <a:solidFill>
                  <a:srgbClr val="CC0066"/>
                </a:solidFill>
                <a:latin typeface="Arial" charset="0"/>
                <a:ea typeface="宋体" charset="0"/>
              </a:rPr>
              <a:t>'\0' </a:t>
            </a:r>
            <a:r>
              <a:rPr lang="en-US" altLang="zh-CN" sz="2800" dirty="0">
                <a:latin typeface="Arial" charset="0"/>
                <a:ea typeface="宋体" charset="0"/>
              </a:rPr>
              <a:t>};</a:t>
            </a:r>
          </a:p>
        </p:txBody>
      </p:sp>
      <p:grpSp>
        <p:nvGrpSpPr>
          <p:cNvPr id="2" name="Group 4"/>
          <p:cNvGrpSpPr>
            <a:grpSpLocks/>
          </p:cNvGrpSpPr>
          <p:nvPr/>
        </p:nvGrpSpPr>
        <p:grpSpPr bwMode="auto">
          <a:xfrm>
            <a:off x="5791200" y="4495800"/>
            <a:ext cx="3733800" cy="1371600"/>
            <a:chOff x="3024" y="3168"/>
            <a:chExt cx="2352" cy="864"/>
          </a:xfrm>
        </p:grpSpPr>
        <p:grpSp>
          <p:nvGrpSpPr>
            <p:cNvPr id="61455" name="Group 5"/>
            <p:cNvGrpSpPr>
              <a:grpSpLocks/>
            </p:cNvGrpSpPr>
            <p:nvPr/>
          </p:nvGrpSpPr>
          <p:grpSpPr bwMode="auto">
            <a:xfrm>
              <a:off x="3024" y="3168"/>
              <a:ext cx="2352" cy="864"/>
              <a:chOff x="1872" y="3264"/>
              <a:chExt cx="2352" cy="864"/>
            </a:xfrm>
          </p:grpSpPr>
          <p:sp>
            <p:nvSpPr>
              <p:cNvPr id="61457" name="Text Box 6"/>
              <p:cNvSpPr txBox="1">
                <a:spLocks noChangeArrowheads="1"/>
              </p:cNvSpPr>
              <p:nvPr/>
            </p:nvSpPr>
            <p:spPr bwMode="auto">
              <a:xfrm>
                <a:off x="1968" y="3803"/>
                <a:ext cx="2256"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800" b="1">
                    <a:latin typeface="Book Antiqua" charset="0"/>
                  </a:rPr>
                  <a:t> </a:t>
                </a:r>
                <a:r>
                  <a:rPr kumimoji="1" lang="en-US" altLang="zh-CN" sz="2800"/>
                  <a:t>s[0]  s[1]              s[5]</a:t>
                </a:r>
              </a:p>
            </p:txBody>
          </p:sp>
          <p:grpSp>
            <p:nvGrpSpPr>
              <p:cNvPr id="61458" name="Group 7"/>
              <p:cNvGrpSpPr>
                <a:grpSpLocks/>
              </p:cNvGrpSpPr>
              <p:nvPr/>
            </p:nvGrpSpPr>
            <p:grpSpPr bwMode="auto">
              <a:xfrm>
                <a:off x="1872" y="3264"/>
                <a:ext cx="2256" cy="443"/>
                <a:chOff x="1872" y="3264"/>
                <a:chExt cx="2256" cy="443"/>
              </a:xfrm>
            </p:grpSpPr>
            <p:sp>
              <p:nvSpPr>
                <p:cNvPr id="61459" name="Rectangle 8"/>
                <p:cNvSpPr>
                  <a:spLocks noChangeArrowheads="1"/>
                </p:cNvSpPr>
                <p:nvPr/>
              </p:nvSpPr>
              <p:spPr bwMode="auto">
                <a:xfrm>
                  <a:off x="2256" y="3264"/>
                  <a:ext cx="1872" cy="44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90488" tIns="44450" rIns="90488" bIns="44450" anchor="ctr"/>
                <a:lstStyle/>
                <a:p>
                  <a:endParaRPr lang="zh-CN" altLang="en-US"/>
                </a:p>
              </p:txBody>
            </p:sp>
            <p:sp>
              <p:nvSpPr>
                <p:cNvPr id="61460" name="Line 9"/>
                <p:cNvSpPr>
                  <a:spLocks noChangeShapeType="1"/>
                </p:cNvSpPr>
                <p:nvPr/>
              </p:nvSpPr>
              <p:spPr bwMode="auto">
                <a:xfrm>
                  <a:off x="2592"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1461" name="Line 10"/>
                <p:cNvSpPr>
                  <a:spLocks noChangeShapeType="1"/>
                </p:cNvSpPr>
                <p:nvPr/>
              </p:nvSpPr>
              <p:spPr bwMode="auto">
                <a:xfrm>
                  <a:off x="2880"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1462" name="Line 11"/>
                <p:cNvSpPr>
                  <a:spLocks noChangeShapeType="1"/>
                </p:cNvSpPr>
                <p:nvPr/>
              </p:nvSpPr>
              <p:spPr bwMode="auto">
                <a:xfrm>
                  <a:off x="3216"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1463" name="Text Box 12"/>
                <p:cNvSpPr txBox="1">
                  <a:spLocks noChangeArrowheads="1"/>
                </p:cNvSpPr>
                <p:nvPr/>
              </p:nvSpPr>
              <p:spPr bwMode="auto">
                <a:xfrm>
                  <a:off x="1872" y="3323"/>
                  <a:ext cx="336" cy="3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3200"/>
                    <a:t>s</a:t>
                  </a:r>
                  <a:endParaRPr kumimoji="1" lang="en-US" altLang="zh-CN" sz="3200" b="1"/>
                </a:p>
              </p:txBody>
            </p:sp>
            <p:sp>
              <p:nvSpPr>
                <p:cNvPr id="61464" name="Line 13"/>
                <p:cNvSpPr>
                  <a:spLocks noChangeShapeType="1"/>
                </p:cNvSpPr>
                <p:nvPr/>
              </p:nvSpPr>
              <p:spPr bwMode="auto">
                <a:xfrm>
                  <a:off x="3504"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1465" name="Text Box 14"/>
                <p:cNvSpPr txBox="1">
                  <a:spLocks noChangeArrowheads="1"/>
                </p:cNvSpPr>
                <p:nvPr/>
              </p:nvSpPr>
              <p:spPr bwMode="auto">
                <a:xfrm>
                  <a:off x="2155" y="3310"/>
                  <a:ext cx="1968"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zh-CN" altLang="en-US" sz="2800" b="1" dirty="0">
                      <a:latin typeface="Book Antiqua" charset="0"/>
                    </a:rPr>
                    <a:t> </a:t>
                  </a:r>
                  <a:r>
                    <a:rPr kumimoji="1" lang="en-US" altLang="zh-CN" sz="2800" b="1" dirty="0"/>
                    <a:t>H   a   p   p   y  \0</a:t>
                  </a:r>
                </a:p>
              </p:txBody>
            </p:sp>
          </p:grpSp>
        </p:grpSp>
        <p:sp>
          <p:nvSpPr>
            <p:cNvPr id="61456" name="Line 15"/>
            <p:cNvSpPr>
              <a:spLocks noChangeShapeType="1"/>
            </p:cNvSpPr>
            <p:nvPr/>
          </p:nvSpPr>
          <p:spPr bwMode="auto">
            <a:xfrm>
              <a:off x="4944" y="3168"/>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grpSp>
      <p:grpSp>
        <p:nvGrpSpPr>
          <p:cNvPr id="61445" name="Group 16"/>
          <p:cNvGrpSpPr>
            <a:grpSpLocks/>
          </p:cNvGrpSpPr>
          <p:nvPr/>
        </p:nvGrpSpPr>
        <p:grpSpPr bwMode="auto">
          <a:xfrm>
            <a:off x="2057400" y="4495800"/>
            <a:ext cx="3733800" cy="1371600"/>
            <a:chOff x="1872" y="3264"/>
            <a:chExt cx="2352" cy="864"/>
          </a:xfrm>
        </p:grpSpPr>
        <p:sp>
          <p:nvSpPr>
            <p:cNvPr id="61446" name="Text Box 17"/>
            <p:cNvSpPr txBox="1">
              <a:spLocks noChangeArrowheads="1"/>
            </p:cNvSpPr>
            <p:nvPr/>
          </p:nvSpPr>
          <p:spPr bwMode="auto">
            <a:xfrm>
              <a:off x="1968" y="3803"/>
              <a:ext cx="2256"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800" b="1">
                  <a:latin typeface="Book Antiqua" charset="0"/>
                </a:rPr>
                <a:t> </a:t>
              </a:r>
              <a:r>
                <a:rPr kumimoji="1" lang="en-US" altLang="zh-CN" sz="2800"/>
                <a:t>t[0]  t[1]            t[4]</a:t>
              </a:r>
            </a:p>
          </p:txBody>
        </p:sp>
        <p:grpSp>
          <p:nvGrpSpPr>
            <p:cNvPr id="61447" name="Group 18"/>
            <p:cNvGrpSpPr>
              <a:grpSpLocks/>
            </p:cNvGrpSpPr>
            <p:nvPr/>
          </p:nvGrpSpPr>
          <p:grpSpPr bwMode="auto">
            <a:xfrm>
              <a:off x="1872" y="3264"/>
              <a:ext cx="2244" cy="443"/>
              <a:chOff x="1872" y="3264"/>
              <a:chExt cx="2244" cy="443"/>
            </a:xfrm>
          </p:grpSpPr>
          <p:sp>
            <p:nvSpPr>
              <p:cNvPr id="61448" name="Rectangle 19"/>
              <p:cNvSpPr>
                <a:spLocks noChangeArrowheads="1"/>
              </p:cNvSpPr>
              <p:nvPr/>
            </p:nvSpPr>
            <p:spPr bwMode="auto">
              <a:xfrm>
                <a:off x="2256" y="3264"/>
                <a:ext cx="1584" cy="44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90488" tIns="44450" rIns="90488" bIns="44450" anchor="ctr"/>
              <a:lstStyle/>
              <a:p>
                <a:endParaRPr lang="zh-CN" altLang="en-US"/>
              </a:p>
            </p:txBody>
          </p:sp>
          <p:sp>
            <p:nvSpPr>
              <p:cNvPr id="61449" name="Line 20"/>
              <p:cNvSpPr>
                <a:spLocks noChangeShapeType="1"/>
              </p:cNvSpPr>
              <p:nvPr/>
            </p:nvSpPr>
            <p:spPr bwMode="auto">
              <a:xfrm>
                <a:off x="2592"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1450" name="Line 21"/>
              <p:cNvSpPr>
                <a:spLocks noChangeShapeType="1"/>
              </p:cNvSpPr>
              <p:nvPr/>
            </p:nvSpPr>
            <p:spPr bwMode="auto">
              <a:xfrm>
                <a:off x="2880"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1451" name="Line 22"/>
              <p:cNvSpPr>
                <a:spLocks noChangeShapeType="1"/>
              </p:cNvSpPr>
              <p:nvPr/>
            </p:nvSpPr>
            <p:spPr bwMode="auto">
              <a:xfrm>
                <a:off x="3216"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1452" name="Text Box 23"/>
              <p:cNvSpPr txBox="1">
                <a:spLocks noChangeArrowheads="1"/>
              </p:cNvSpPr>
              <p:nvPr/>
            </p:nvSpPr>
            <p:spPr bwMode="auto">
              <a:xfrm>
                <a:off x="1872" y="3323"/>
                <a:ext cx="336" cy="3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3200"/>
                  <a:t>t</a:t>
                </a:r>
                <a:endParaRPr kumimoji="1" lang="en-US" altLang="zh-CN" sz="3200" b="1"/>
              </a:p>
            </p:txBody>
          </p:sp>
          <p:sp>
            <p:nvSpPr>
              <p:cNvPr id="61453" name="Line 24"/>
              <p:cNvSpPr>
                <a:spLocks noChangeShapeType="1"/>
              </p:cNvSpPr>
              <p:nvPr/>
            </p:nvSpPr>
            <p:spPr bwMode="auto">
              <a:xfrm>
                <a:off x="3504"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1454" name="Text Box 25"/>
              <p:cNvSpPr txBox="1">
                <a:spLocks noChangeArrowheads="1"/>
              </p:cNvSpPr>
              <p:nvPr/>
            </p:nvSpPr>
            <p:spPr bwMode="auto">
              <a:xfrm>
                <a:off x="2148" y="3310"/>
                <a:ext cx="1968"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zh-CN" altLang="en-US" sz="2800" b="1" dirty="0">
                    <a:latin typeface="Book Antiqua" charset="0"/>
                  </a:rPr>
                  <a:t> </a:t>
                </a:r>
                <a:r>
                  <a:rPr kumimoji="1" lang="en-US" altLang="zh-CN" sz="2800" b="1" dirty="0"/>
                  <a:t>H   a   p   p   y</a:t>
                </a: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4483">
                                            <p:txEl>
                                              <p:pRg st="0" end="0"/>
                                            </p:txEl>
                                          </p:spTgt>
                                        </p:tgtEl>
                                        <p:attrNameLst>
                                          <p:attrName>style.visibility</p:attrName>
                                        </p:attrNameLst>
                                      </p:cBhvr>
                                      <p:to>
                                        <p:strVal val="visible"/>
                                      </p:to>
                                    </p:set>
                                    <p:animEffect transition="in" filter="wipe(down)">
                                      <p:cBhvr>
                                        <p:cTn id="7" dur="500"/>
                                        <p:tgtEl>
                                          <p:spTgt spid="404483">
                                            <p:txEl>
                                              <p:pRg st="0" end="0"/>
                                            </p:txEl>
                                          </p:spTgt>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04483">
                                            <p:txEl>
                                              <p:pRg st="1" end="1"/>
                                            </p:txEl>
                                          </p:spTgt>
                                        </p:tgtEl>
                                        <p:attrNameLst>
                                          <p:attrName>style.visibility</p:attrName>
                                        </p:attrNameLst>
                                      </p:cBhvr>
                                      <p:to>
                                        <p:strVal val="visible"/>
                                      </p:to>
                                    </p:set>
                                    <p:animEffect transition="in" filter="wipe(down)">
                                      <p:cBhvr>
                                        <p:cTn id="11" dur="500"/>
                                        <p:tgtEl>
                                          <p:spTgt spid="404483">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04483">
                                            <p:txEl>
                                              <p:pRg st="3" end="3"/>
                                            </p:txEl>
                                          </p:spTgt>
                                        </p:tgtEl>
                                        <p:attrNameLst>
                                          <p:attrName>style.visibility</p:attrName>
                                        </p:attrNameLst>
                                      </p:cBhvr>
                                      <p:to>
                                        <p:strVal val="visible"/>
                                      </p:to>
                                    </p:set>
                                    <p:animEffect transition="in" filter="wipe(down)">
                                      <p:cBhvr>
                                        <p:cTn id="16" dur="500"/>
                                        <p:tgtEl>
                                          <p:spTgt spid="404483">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04483">
                                            <p:txEl>
                                              <p:pRg st="4" end="4"/>
                                            </p:txEl>
                                          </p:spTgt>
                                        </p:tgtEl>
                                        <p:attrNameLst>
                                          <p:attrName>style.visibility</p:attrName>
                                        </p:attrNameLst>
                                      </p:cBhvr>
                                      <p:to>
                                        <p:strVal val="visible"/>
                                      </p:to>
                                    </p:set>
                                    <p:animEffect transition="in" filter="wipe(down)">
                                      <p:cBhvr>
                                        <p:cTn id="21" dur="500"/>
                                        <p:tgtEl>
                                          <p:spTgt spid="404483">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04483">
                                            <p:txEl>
                                              <p:pRg st="5" end="5"/>
                                            </p:txEl>
                                          </p:spTgt>
                                        </p:tgtEl>
                                        <p:attrNameLst>
                                          <p:attrName>style.visibility</p:attrName>
                                        </p:attrNameLst>
                                      </p:cBhvr>
                                      <p:to>
                                        <p:strVal val="visible"/>
                                      </p:to>
                                    </p:set>
                                    <p:animEffect transition="in" filter="wipe(down)">
                                      <p:cBhvr>
                                        <p:cTn id="26" dur="500"/>
                                        <p:tgtEl>
                                          <p:spTgt spid="404483">
                                            <p:txEl>
                                              <p:pRg st="5" end="5"/>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3"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254500" y="302276"/>
            <a:ext cx="3683000" cy="1104900"/>
          </a:xfrm>
        </p:spPr>
        <p:txBody>
          <a:bodyPr vert="horz" wrap="square" lIns="90488" tIns="44450" rIns="90488" bIns="44450" numCol="1" anchor="ctr" anchorCtr="0" compatLnSpc="1"/>
          <a:lstStyle/>
          <a:p>
            <a:pPr eaLnBrk="1" hangingPunct="1"/>
            <a:r>
              <a:rPr lang="en-US" altLang="zh-CN" dirty="0">
                <a:latin typeface="Arial" charset="0"/>
                <a:ea typeface="宋体" charset="0"/>
                <a:cs typeface="宋体" charset="0"/>
              </a:rPr>
              <a:t>1.2 </a:t>
            </a:r>
            <a:r>
              <a:rPr lang="zh-CN" altLang="en-US" dirty="0">
                <a:latin typeface="Arial" charset="0"/>
                <a:ea typeface="宋体" charset="0"/>
                <a:cs typeface="宋体" charset="0"/>
              </a:rPr>
              <a:t>字符串</a:t>
            </a:r>
            <a:endParaRPr lang="zh-CN" altLang="en-US" dirty="0">
              <a:latin typeface="Times New Roman" charset="0"/>
              <a:ea typeface="宋体" charset="0"/>
              <a:cs typeface="宋体" charset="0"/>
            </a:endParaRPr>
          </a:p>
        </p:txBody>
      </p:sp>
      <p:sp>
        <p:nvSpPr>
          <p:cNvPr id="408579" name="Rectangle 3"/>
          <p:cNvSpPr>
            <a:spLocks noGrp="1" noChangeArrowheads="1"/>
          </p:cNvSpPr>
          <p:nvPr>
            <p:ph type="body" idx="1"/>
          </p:nvPr>
        </p:nvSpPr>
        <p:spPr>
          <a:xfrm>
            <a:off x="1114264" y="1219200"/>
            <a:ext cx="8439472" cy="3429000"/>
          </a:xfrm>
        </p:spPr>
        <p:txBody>
          <a:bodyPr vert="horz" wrap="square" lIns="90488" tIns="44450" rIns="90488" bIns="44450" numCol="1" anchor="t" anchorCtr="0" compatLnSpc="1">
            <a:prstTxWarp prst="textNoShape">
              <a:avLst/>
            </a:prstTxWarp>
          </a:bodyPr>
          <a:lstStyle/>
          <a:p>
            <a:pPr eaLnBrk="1" hangingPunct="1">
              <a:buFont typeface="Wingdings" charset="0"/>
              <a:buNone/>
            </a:pPr>
            <a:r>
              <a:rPr lang="zh-CN" altLang="en-US" dirty="0">
                <a:latin typeface="Arial" charset="0"/>
                <a:ea typeface="宋体" charset="0"/>
                <a:cs typeface="宋体" charset="0"/>
              </a:rPr>
              <a:t>字符串常量</a:t>
            </a:r>
          </a:p>
          <a:p>
            <a:pPr lvl="1" eaLnBrk="1" hangingPunct="1">
              <a:buFont typeface="Wingdings" charset="0"/>
              <a:buNone/>
            </a:pPr>
            <a:r>
              <a:rPr lang="zh-CN" altLang="en-US" sz="2400" dirty="0">
                <a:latin typeface="Arial" charset="0"/>
                <a:ea typeface="宋体" charset="0"/>
              </a:rPr>
              <a:t>用一对双引号括起来的字符序列</a:t>
            </a:r>
          </a:p>
          <a:p>
            <a:pPr lvl="1" eaLnBrk="1" hangingPunct="1">
              <a:buNone/>
            </a:pPr>
            <a:r>
              <a:rPr lang="zh-CN" altLang="en-US" sz="2400" dirty="0">
                <a:latin typeface="Arial" charset="0"/>
                <a:ea typeface="宋体" charset="0"/>
              </a:rPr>
              <a:t>一个字符串结束符 </a:t>
            </a:r>
            <a:r>
              <a:rPr lang="en-US" altLang="zh-CN" sz="2400" dirty="0">
                <a:solidFill>
                  <a:srgbClr val="CC0066"/>
                </a:solidFill>
                <a:latin typeface="Arial" charset="0"/>
                <a:ea typeface="宋体" charset="0"/>
              </a:rPr>
              <a:t>'\0'</a:t>
            </a:r>
            <a:endParaRPr lang="zh-CN" altLang="en-US" sz="2400" dirty="0">
              <a:solidFill>
                <a:srgbClr val="CC0066"/>
              </a:solidFill>
              <a:latin typeface="Arial" charset="0"/>
              <a:ea typeface="宋体" charset="0"/>
            </a:endParaRPr>
          </a:p>
          <a:p>
            <a:pPr lvl="1" eaLnBrk="1" hangingPunct="1">
              <a:buNone/>
            </a:pPr>
            <a:r>
              <a:rPr lang="en-US" altLang="zh-CN" sz="2400" dirty="0">
                <a:latin typeface="Arial" charset="0"/>
                <a:ea typeface="宋体" charset="0"/>
              </a:rPr>
              <a:t>"Happy"</a:t>
            </a:r>
          </a:p>
          <a:p>
            <a:pPr lvl="1" eaLnBrk="1" hangingPunct="1">
              <a:buNone/>
            </a:pPr>
            <a:r>
              <a:rPr lang="en-US" altLang="zh-CN" sz="2400" dirty="0">
                <a:latin typeface="Arial" charset="0"/>
                <a:ea typeface="宋体" charset="0"/>
              </a:rPr>
              <a:t>6</a:t>
            </a:r>
            <a:r>
              <a:rPr lang="zh-CN" altLang="en-US" sz="2400" dirty="0">
                <a:latin typeface="Arial" charset="0"/>
                <a:ea typeface="宋体" charset="0"/>
              </a:rPr>
              <a:t>个字符   </a:t>
            </a:r>
            <a:r>
              <a:rPr lang="en-US" altLang="zh-CN" sz="2400" dirty="0">
                <a:latin typeface="Arial" charset="0"/>
                <a:ea typeface="宋体" charset="0"/>
              </a:rPr>
              <a:t>'H'   'a'   'p'   'p'   'y'     </a:t>
            </a:r>
            <a:r>
              <a:rPr lang="en-US" altLang="zh-CN" sz="2400" dirty="0">
                <a:solidFill>
                  <a:srgbClr val="CC0066"/>
                </a:solidFill>
                <a:latin typeface="Arial" charset="0"/>
                <a:ea typeface="宋体" charset="0"/>
              </a:rPr>
              <a:t>'\0'</a:t>
            </a:r>
          </a:p>
        </p:txBody>
      </p:sp>
      <p:sp>
        <p:nvSpPr>
          <p:cNvPr id="408580" name="Rectangle 4"/>
          <p:cNvSpPr>
            <a:spLocks noChangeArrowheads="1"/>
          </p:cNvSpPr>
          <p:nvPr/>
        </p:nvSpPr>
        <p:spPr bwMode="auto">
          <a:xfrm>
            <a:off x="3378200" y="4021832"/>
            <a:ext cx="1752600" cy="60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lstStyle/>
          <a:p>
            <a:pPr marL="342900" indent="-342900">
              <a:spcBef>
                <a:spcPct val="20000"/>
              </a:spcBef>
              <a:buClr>
                <a:schemeClr val="bg2"/>
              </a:buClr>
              <a:buSzPct val="75000"/>
            </a:pPr>
            <a:r>
              <a:rPr lang="zh-CN" altLang="en-US" sz="2800" b="1" dirty="0"/>
              <a:t>有效字符</a:t>
            </a:r>
          </a:p>
        </p:txBody>
      </p:sp>
      <p:sp>
        <p:nvSpPr>
          <p:cNvPr id="408581" name="Line 5"/>
          <p:cNvSpPr>
            <a:spLocks noChangeShapeType="1"/>
          </p:cNvSpPr>
          <p:nvPr/>
        </p:nvSpPr>
        <p:spPr bwMode="auto">
          <a:xfrm flipV="1">
            <a:off x="2974069" y="4005064"/>
            <a:ext cx="2362200" cy="0"/>
          </a:xfrm>
          <a:prstGeom prst="line">
            <a:avLst/>
          </a:prstGeom>
          <a:noFill/>
          <a:ln w="25400" cap="sq">
            <a:solidFill>
              <a:schemeClr val="bg2"/>
            </a:solidFill>
            <a:round/>
            <a:headEnd type="none" w="sm" len="sm"/>
            <a:tailEnd type="none" w="sm" len="sm"/>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408582" name="Rectangle 6"/>
          <p:cNvSpPr>
            <a:spLocks noChangeArrowheads="1"/>
          </p:cNvSpPr>
          <p:nvPr/>
        </p:nvSpPr>
        <p:spPr bwMode="auto">
          <a:xfrm>
            <a:off x="5159896" y="2476500"/>
            <a:ext cx="2362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lstStyle/>
          <a:p>
            <a:pPr marL="342900" indent="-342900">
              <a:spcBef>
                <a:spcPct val="20000"/>
              </a:spcBef>
              <a:buClr>
                <a:schemeClr val="bg2"/>
              </a:buClr>
              <a:buSzPct val="75000"/>
            </a:pPr>
            <a:r>
              <a:rPr lang="zh-CN" altLang="en-US" sz="2800" b="1" dirty="0"/>
              <a:t>字符串结束符</a:t>
            </a:r>
          </a:p>
        </p:txBody>
      </p:sp>
      <p:sp>
        <p:nvSpPr>
          <p:cNvPr id="408583" name="Line 7"/>
          <p:cNvSpPr>
            <a:spLocks noChangeShapeType="1"/>
          </p:cNvSpPr>
          <p:nvPr/>
        </p:nvSpPr>
        <p:spPr bwMode="auto">
          <a:xfrm>
            <a:off x="5951984" y="3048000"/>
            <a:ext cx="0" cy="533400"/>
          </a:xfrm>
          <a:prstGeom prst="line">
            <a:avLst/>
          </a:prstGeom>
          <a:noFill/>
          <a:ln w="25400" cap="sq">
            <a:solidFill>
              <a:schemeClr val="bg2"/>
            </a:solidFill>
            <a:round/>
            <a:headEnd type="none" w="sm" len="sm"/>
            <a:tailEnd type="triangle" w="lg" len="me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408584" name="Rectangle 8"/>
          <p:cNvSpPr>
            <a:spLocks noChangeArrowheads="1"/>
          </p:cNvSpPr>
          <p:nvPr/>
        </p:nvSpPr>
        <p:spPr bwMode="auto">
          <a:xfrm>
            <a:off x="2133600" y="5334000"/>
            <a:ext cx="6400800"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lstStyle/>
          <a:p>
            <a:pPr marL="342900" indent="-342900">
              <a:spcBef>
                <a:spcPct val="20000"/>
              </a:spcBef>
              <a:buClr>
                <a:schemeClr val="bg2"/>
              </a:buClr>
              <a:buSzPct val="75000"/>
            </a:pPr>
            <a:r>
              <a:rPr lang="zh-CN" altLang="en-US" sz="2800" b="1"/>
              <a:t>字符串的</a:t>
            </a:r>
            <a:r>
              <a:rPr lang="zh-CN" altLang="en-US" sz="2800" b="1">
                <a:solidFill>
                  <a:schemeClr val="bg2"/>
                </a:solidFill>
              </a:rPr>
              <a:t>有效长度</a:t>
            </a:r>
            <a:r>
              <a:rPr lang="zh-CN" altLang="en-US" sz="2800" b="1"/>
              <a:t>：有效字符的个数</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8579">
                                            <p:txEl>
                                              <p:pRg st="0" end="0"/>
                                            </p:txEl>
                                          </p:spTgt>
                                        </p:tgtEl>
                                        <p:attrNameLst>
                                          <p:attrName>style.visibility</p:attrName>
                                        </p:attrNameLst>
                                      </p:cBhvr>
                                      <p:to>
                                        <p:strVal val="visible"/>
                                      </p:to>
                                    </p:set>
                                    <p:anim calcmode="lin" valueType="num">
                                      <p:cBhvr additive="base">
                                        <p:cTn id="7" dur="500" fill="hold"/>
                                        <p:tgtEl>
                                          <p:spTgt spid="4085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085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08579">
                                            <p:txEl>
                                              <p:pRg st="1" end="1"/>
                                            </p:txEl>
                                          </p:spTgt>
                                        </p:tgtEl>
                                        <p:attrNameLst>
                                          <p:attrName>style.visibility</p:attrName>
                                        </p:attrNameLst>
                                      </p:cBhvr>
                                      <p:to>
                                        <p:strVal val="visible"/>
                                      </p:to>
                                    </p:set>
                                    <p:anim calcmode="lin" valueType="num">
                                      <p:cBhvr additive="base">
                                        <p:cTn id="13" dur="500" fill="hold"/>
                                        <p:tgtEl>
                                          <p:spTgt spid="40857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085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08579">
                                            <p:txEl>
                                              <p:pRg st="2" end="2"/>
                                            </p:txEl>
                                          </p:spTgt>
                                        </p:tgtEl>
                                        <p:attrNameLst>
                                          <p:attrName>style.visibility</p:attrName>
                                        </p:attrNameLst>
                                      </p:cBhvr>
                                      <p:to>
                                        <p:strVal val="visible"/>
                                      </p:to>
                                    </p:set>
                                    <p:anim calcmode="lin" valueType="num">
                                      <p:cBhvr additive="base">
                                        <p:cTn id="19" dur="500" fill="hold"/>
                                        <p:tgtEl>
                                          <p:spTgt spid="40857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085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08579">
                                            <p:txEl>
                                              <p:pRg st="3" end="3"/>
                                            </p:txEl>
                                          </p:spTgt>
                                        </p:tgtEl>
                                        <p:attrNameLst>
                                          <p:attrName>style.visibility</p:attrName>
                                        </p:attrNameLst>
                                      </p:cBhvr>
                                      <p:to>
                                        <p:strVal val="visible"/>
                                      </p:to>
                                    </p:set>
                                    <p:anim calcmode="lin" valueType="num">
                                      <p:cBhvr additive="base">
                                        <p:cTn id="25" dur="500" fill="hold"/>
                                        <p:tgtEl>
                                          <p:spTgt spid="40857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085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08579">
                                            <p:txEl>
                                              <p:pRg st="4" end="4"/>
                                            </p:txEl>
                                          </p:spTgt>
                                        </p:tgtEl>
                                        <p:attrNameLst>
                                          <p:attrName>style.visibility</p:attrName>
                                        </p:attrNameLst>
                                      </p:cBhvr>
                                      <p:to>
                                        <p:strVal val="visible"/>
                                      </p:to>
                                    </p:set>
                                    <p:anim calcmode="lin" valueType="num">
                                      <p:cBhvr additive="base">
                                        <p:cTn id="31" dur="500" fill="hold"/>
                                        <p:tgtEl>
                                          <p:spTgt spid="40857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0857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08581"/>
                                        </p:tgtEl>
                                        <p:attrNameLst>
                                          <p:attrName>style.visibility</p:attrName>
                                        </p:attrNameLst>
                                      </p:cBhvr>
                                      <p:to>
                                        <p:strVal val="visible"/>
                                      </p:to>
                                    </p:set>
                                    <p:anim calcmode="lin" valueType="num">
                                      <p:cBhvr additive="base">
                                        <p:cTn id="37" dur="500" fill="hold"/>
                                        <p:tgtEl>
                                          <p:spTgt spid="408581"/>
                                        </p:tgtEl>
                                        <p:attrNameLst>
                                          <p:attrName>ppt_x</p:attrName>
                                        </p:attrNameLst>
                                      </p:cBhvr>
                                      <p:tavLst>
                                        <p:tav tm="0">
                                          <p:val>
                                            <p:strVal val="0-#ppt_w/2"/>
                                          </p:val>
                                        </p:tav>
                                        <p:tav tm="100000">
                                          <p:val>
                                            <p:strVal val="#ppt_x"/>
                                          </p:val>
                                        </p:tav>
                                      </p:tavLst>
                                    </p:anim>
                                    <p:anim calcmode="lin" valueType="num">
                                      <p:cBhvr additive="base">
                                        <p:cTn id="38" dur="500" fill="hold"/>
                                        <p:tgtEl>
                                          <p:spTgt spid="408581"/>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500"/>
                            </p:stCondLst>
                            <p:childTnLst>
                              <p:par>
                                <p:cTn id="40" presetID="2" presetClass="entr" presetSubtype="8" fill="hold" grpId="0" nodeType="afterEffect">
                                  <p:stCondLst>
                                    <p:cond delay="0"/>
                                  </p:stCondLst>
                                  <p:childTnLst>
                                    <p:set>
                                      <p:cBhvr>
                                        <p:cTn id="41" dur="1" fill="hold">
                                          <p:stCondLst>
                                            <p:cond delay="0"/>
                                          </p:stCondLst>
                                        </p:cTn>
                                        <p:tgtEl>
                                          <p:spTgt spid="408580"/>
                                        </p:tgtEl>
                                        <p:attrNameLst>
                                          <p:attrName>style.visibility</p:attrName>
                                        </p:attrNameLst>
                                      </p:cBhvr>
                                      <p:to>
                                        <p:strVal val="visible"/>
                                      </p:to>
                                    </p:set>
                                    <p:anim calcmode="lin" valueType="num">
                                      <p:cBhvr additive="base">
                                        <p:cTn id="42" dur="500" fill="hold"/>
                                        <p:tgtEl>
                                          <p:spTgt spid="408580"/>
                                        </p:tgtEl>
                                        <p:attrNameLst>
                                          <p:attrName>ppt_x</p:attrName>
                                        </p:attrNameLst>
                                      </p:cBhvr>
                                      <p:tavLst>
                                        <p:tav tm="0">
                                          <p:val>
                                            <p:strVal val="0-#ppt_w/2"/>
                                          </p:val>
                                        </p:tav>
                                        <p:tav tm="100000">
                                          <p:val>
                                            <p:strVal val="#ppt_x"/>
                                          </p:val>
                                        </p:tav>
                                      </p:tavLst>
                                    </p:anim>
                                    <p:anim calcmode="lin" valueType="num">
                                      <p:cBhvr additive="base">
                                        <p:cTn id="43" dur="500" fill="hold"/>
                                        <p:tgtEl>
                                          <p:spTgt spid="408580"/>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408583"/>
                                        </p:tgtEl>
                                        <p:attrNameLst>
                                          <p:attrName>style.visibility</p:attrName>
                                        </p:attrNameLst>
                                      </p:cBhvr>
                                      <p:to>
                                        <p:strVal val="visible"/>
                                      </p:to>
                                    </p:set>
                                    <p:anim calcmode="lin" valueType="num">
                                      <p:cBhvr additive="base">
                                        <p:cTn id="48" dur="500" fill="hold"/>
                                        <p:tgtEl>
                                          <p:spTgt spid="408583"/>
                                        </p:tgtEl>
                                        <p:attrNameLst>
                                          <p:attrName>ppt_x</p:attrName>
                                        </p:attrNameLst>
                                      </p:cBhvr>
                                      <p:tavLst>
                                        <p:tav tm="0">
                                          <p:val>
                                            <p:strVal val="0-#ppt_w/2"/>
                                          </p:val>
                                        </p:tav>
                                        <p:tav tm="100000">
                                          <p:val>
                                            <p:strVal val="#ppt_x"/>
                                          </p:val>
                                        </p:tav>
                                      </p:tavLst>
                                    </p:anim>
                                    <p:anim calcmode="lin" valueType="num">
                                      <p:cBhvr additive="base">
                                        <p:cTn id="49" dur="500" fill="hold"/>
                                        <p:tgtEl>
                                          <p:spTgt spid="408583"/>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500"/>
                            </p:stCondLst>
                            <p:childTnLst>
                              <p:par>
                                <p:cTn id="51" presetID="2" presetClass="entr" presetSubtype="8" fill="hold" grpId="0" nodeType="afterEffect">
                                  <p:stCondLst>
                                    <p:cond delay="0"/>
                                  </p:stCondLst>
                                  <p:childTnLst>
                                    <p:set>
                                      <p:cBhvr>
                                        <p:cTn id="52" dur="1" fill="hold">
                                          <p:stCondLst>
                                            <p:cond delay="0"/>
                                          </p:stCondLst>
                                        </p:cTn>
                                        <p:tgtEl>
                                          <p:spTgt spid="408582"/>
                                        </p:tgtEl>
                                        <p:attrNameLst>
                                          <p:attrName>style.visibility</p:attrName>
                                        </p:attrNameLst>
                                      </p:cBhvr>
                                      <p:to>
                                        <p:strVal val="visible"/>
                                      </p:to>
                                    </p:set>
                                    <p:anim calcmode="lin" valueType="num">
                                      <p:cBhvr additive="base">
                                        <p:cTn id="53" dur="500" fill="hold"/>
                                        <p:tgtEl>
                                          <p:spTgt spid="408582"/>
                                        </p:tgtEl>
                                        <p:attrNameLst>
                                          <p:attrName>ppt_x</p:attrName>
                                        </p:attrNameLst>
                                      </p:cBhvr>
                                      <p:tavLst>
                                        <p:tav tm="0">
                                          <p:val>
                                            <p:strVal val="0-#ppt_w/2"/>
                                          </p:val>
                                        </p:tav>
                                        <p:tav tm="100000">
                                          <p:val>
                                            <p:strVal val="#ppt_x"/>
                                          </p:val>
                                        </p:tav>
                                      </p:tavLst>
                                    </p:anim>
                                    <p:anim calcmode="lin" valueType="num">
                                      <p:cBhvr additive="base">
                                        <p:cTn id="54" dur="500" fill="hold"/>
                                        <p:tgtEl>
                                          <p:spTgt spid="408582"/>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408584"/>
                                        </p:tgtEl>
                                        <p:attrNameLst>
                                          <p:attrName>style.visibility</p:attrName>
                                        </p:attrNameLst>
                                      </p:cBhvr>
                                      <p:to>
                                        <p:strVal val="visible"/>
                                      </p:to>
                                    </p:set>
                                    <p:anim calcmode="lin" valueType="num">
                                      <p:cBhvr additive="base">
                                        <p:cTn id="59" dur="500" fill="hold"/>
                                        <p:tgtEl>
                                          <p:spTgt spid="408584"/>
                                        </p:tgtEl>
                                        <p:attrNameLst>
                                          <p:attrName>ppt_x</p:attrName>
                                        </p:attrNameLst>
                                      </p:cBhvr>
                                      <p:tavLst>
                                        <p:tav tm="0">
                                          <p:val>
                                            <p:strVal val="0-#ppt_w/2"/>
                                          </p:val>
                                        </p:tav>
                                        <p:tav tm="100000">
                                          <p:val>
                                            <p:strVal val="#ppt_x"/>
                                          </p:val>
                                        </p:tav>
                                      </p:tavLst>
                                    </p:anim>
                                    <p:anim calcmode="lin" valueType="num">
                                      <p:cBhvr additive="base">
                                        <p:cTn id="60" dur="500" fill="hold"/>
                                        <p:tgtEl>
                                          <p:spTgt spid="4085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79" grpId="0" build="p" bldLvl="2" autoUpdateAnimBg="0"/>
      <p:bldP spid="408580" grpId="0" autoUpdateAnimBg="0"/>
      <p:bldP spid="408581" grpId="0" animBg="1"/>
      <p:bldP spid="408582" grpId="0" autoUpdateAnimBg="0"/>
      <p:bldP spid="408583" grpId="0" animBg="1"/>
      <p:bldP spid="408584"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847850" y="549275"/>
            <a:ext cx="7696200" cy="1104900"/>
          </a:xfrm>
        </p:spPr>
        <p:txBody>
          <a:bodyPr vert="horz" wrap="square" lIns="90488" tIns="44450" rIns="90488" bIns="44450" numCol="1" anchor="ctr" anchorCtr="0" compatLnSpc="1"/>
          <a:lstStyle/>
          <a:p>
            <a:pPr eaLnBrk="1" hangingPunct="1"/>
            <a:r>
              <a:rPr lang="zh-CN" altLang="en-US">
                <a:latin typeface="Arial" charset="0"/>
                <a:ea typeface="宋体" charset="0"/>
                <a:cs typeface="宋体" charset="0"/>
              </a:rPr>
              <a:t>字符串与一维字符数组</a:t>
            </a:r>
            <a:endParaRPr lang="zh-CN" altLang="en-US">
              <a:latin typeface="Times New Roman" charset="0"/>
              <a:ea typeface="宋体" charset="0"/>
              <a:cs typeface="宋体" charset="0"/>
            </a:endParaRPr>
          </a:p>
        </p:txBody>
      </p:sp>
      <p:sp>
        <p:nvSpPr>
          <p:cNvPr id="410627" name="Rectangle 3"/>
          <p:cNvSpPr>
            <a:spLocks noGrp="1" noChangeArrowheads="1"/>
          </p:cNvSpPr>
          <p:nvPr>
            <p:ph type="body" idx="1"/>
          </p:nvPr>
        </p:nvSpPr>
        <p:spPr>
          <a:xfrm>
            <a:off x="1905000" y="1752600"/>
            <a:ext cx="8382000" cy="2895600"/>
          </a:xfrm>
        </p:spPr>
        <p:txBody>
          <a:bodyPr vert="horz" wrap="square" lIns="90488" tIns="44450" rIns="90488" bIns="44450" numCol="1" anchor="t" anchorCtr="0" compatLnSpc="1">
            <a:prstTxWarp prst="textNoShape">
              <a:avLst/>
            </a:prstTxWarp>
          </a:bodyPr>
          <a:lstStyle/>
          <a:p>
            <a:pPr eaLnBrk="1" hangingPunct="1">
              <a:buFont typeface="Wingdings" charset="0"/>
              <a:buNone/>
            </a:pPr>
            <a:r>
              <a:rPr lang="zh-CN" altLang="en-US">
                <a:latin typeface="Arial" charset="0"/>
                <a:ea typeface="宋体" charset="0"/>
                <a:cs typeface="宋体" charset="0"/>
              </a:rPr>
              <a:t>字符串：一个特殊的一维字符数组</a:t>
            </a:r>
          </a:p>
          <a:p>
            <a:pPr lvl="1" eaLnBrk="1" hangingPunct="1">
              <a:buFont typeface="Wingdings" charset="0"/>
              <a:buNone/>
            </a:pPr>
            <a:endParaRPr lang="zh-CN" altLang="en-US">
              <a:latin typeface="Arial" charset="0"/>
              <a:ea typeface="宋体" charset="0"/>
            </a:endParaRPr>
          </a:p>
          <a:p>
            <a:pPr eaLnBrk="1" hangingPunct="1"/>
            <a:r>
              <a:rPr lang="zh-CN" altLang="en-US">
                <a:latin typeface="Arial" charset="0"/>
                <a:ea typeface="宋体" charset="0"/>
                <a:cs typeface="宋体" charset="0"/>
              </a:rPr>
              <a:t>把字符串放入一维字符数组（存储）</a:t>
            </a:r>
          </a:p>
          <a:p>
            <a:pPr eaLnBrk="1" hangingPunct="1"/>
            <a:r>
              <a:rPr lang="zh-CN" altLang="en-US">
                <a:latin typeface="Arial" charset="0"/>
                <a:ea typeface="宋体" charset="0"/>
                <a:cs typeface="宋体" charset="0"/>
              </a:rPr>
              <a:t>对字符串的操作 ===&gt; 对字符数组的操作</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0627">
                                            <p:txEl>
                                              <p:pRg st="0" end="0"/>
                                            </p:txEl>
                                          </p:spTgt>
                                        </p:tgtEl>
                                        <p:attrNameLst>
                                          <p:attrName>style.visibility</p:attrName>
                                        </p:attrNameLst>
                                      </p:cBhvr>
                                      <p:to>
                                        <p:strVal val="visible"/>
                                      </p:to>
                                    </p:set>
                                    <p:anim calcmode="lin" valueType="num">
                                      <p:cBhvr additive="base">
                                        <p:cTn id="7" dur="500" fill="hold"/>
                                        <p:tgtEl>
                                          <p:spTgt spid="41062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06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10627">
                                            <p:txEl>
                                              <p:pRg st="2" end="2"/>
                                            </p:txEl>
                                          </p:spTgt>
                                        </p:tgtEl>
                                        <p:attrNameLst>
                                          <p:attrName>style.visibility</p:attrName>
                                        </p:attrNameLst>
                                      </p:cBhvr>
                                      <p:to>
                                        <p:strVal val="visible"/>
                                      </p:to>
                                    </p:set>
                                    <p:anim calcmode="lin" valueType="num">
                                      <p:cBhvr additive="base">
                                        <p:cTn id="13" dur="500" fill="hold"/>
                                        <p:tgtEl>
                                          <p:spTgt spid="41062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106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10627">
                                            <p:txEl>
                                              <p:pRg st="3" end="3"/>
                                            </p:txEl>
                                          </p:spTgt>
                                        </p:tgtEl>
                                        <p:attrNameLst>
                                          <p:attrName>style.visibility</p:attrName>
                                        </p:attrNameLst>
                                      </p:cBhvr>
                                      <p:to>
                                        <p:strVal val="visible"/>
                                      </p:to>
                                    </p:set>
                                    <p:anim calcmode="lin" valueType="num">
                                      <p:cBhvr additive="base">
                                        <p:cTn id="19" dur="500" fill="hold"/>
                                        <p:tgtEl>
                                          <p:spTgt spid="41062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1062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27" grpId="0" build="p" bldLvl="2"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981200" y="228600"/>
            <a:ext cx="8147248" cy="876300"/>
          </a:xfrm>
        </p:spPr>
        <p:txBody>
          <a:bodyPr vert="horz" wrap="square" lIns="90488" tIns="44450" rIns="90488" bIns="44450" numCol="1" anchor="ctr" anchorCtr="0" compatLnSpc="1"/>
          <a:lstStyle/>
          <a:p>
            <a:pPr eaLnBrk="1" hangingPunct="1"/>
            <a:r>
              <a:rPr lang="en-US" altLang="zh-CN" dirty="0">
                <a:ea typeface="宋体" charset="0"/>
                <a:cs typeface="宋体" charset="0"/>
              </a:rPr>
              <a:t>1.2.1 </a:t>
            </a:r>
            <a:r>
              <a:rPr lang="zh-CN" altLang="en-US" dirty="0">
                <a:latin typeface="Arial" charset="0"/>
                <a:ea typeface="宋体" charset="0"/>
                <a:cs typeface="宋体" charset="0"/>
              </a:rPr>
              <a:t>字符串的存储－数组初始化</a:t>
            </a:r>
            <a:endParaRPr lang="zh-CN" altLang="en-US" dirty="0">
              <a:latin typeface="Times New Roman" charset="0"/>
              <a:ea typeface="宋体" charset="0"/>
              <a:cs typeface="宋体" charset="0"/>
            </a:endParaRPr>
          </a:p>
        </p:txBody>
      </p:sp>
      <p:sp>
        <p:nvSpPr>
          <p:cNvPr id="492547" name="Rectangle 3"/>
          <p:cNvSpPr>
            <a:spLocks noGrp="1" noChangeArrowheads="1"/>
          </p:cNvSpPr>
          <p:nvPr>
            <p:ph type="body" idx="1"/>
          </p:nvPr>
        </p:nvSpPr>
        <p:spPr>
          <a:xfrm>
            <a:off x="1905001" y="1066800"/>
            <a:ext cx="8367713" cy="3657600"/>
          </a:xfrm>
        </p:spPr>
        <p:txBody>
          <a:bodyPr vert="horz" wrap="square" lIns="90488" tIns="44450" rIns="90488" bIns="44450" numCol="1" anchor="t" anchorCtr="0" compatLnSpc="1">
            <a:prstTxWarp prst="textNoShape">
              <a:avLst/>
            </a:prstTxWarp>
          </a:bodyPr>
          <a:lstStyle/>
          <a:p>
            <a:pPr marL="990600" lvl="1" indent="-533400">
              <a:buNone/>
            </a:pPr>
            <a:r>
              <a:rPr lang="zh-CN" altLang="en-US" dirty="0">
                <a:latin typeface="宋体" charset="0"/>
                <a:ea typeface="宋体" charset="0"/>
              </a:rPr>
              <a:t>字符串可以存放在一维字符数组中</a:t>
            </a:r>
            <a:r>
              <a:rPr lang="zh-CN" altLang="en-US" dirty="0">
                <a:latin typeface="Arial" charset="0"/>
                <a:ea typeface="宋体" charset="0"/>
              </a:rPr>
              <a:t> </a:t>
            </a:r>
            <a:endParaRPr lang="en-US" altLang="zh-CN" dirty="0">
              <a:latin typeface="Arial" charset="0"/>
              <a:ea typeface="宋体" charset="0"/>
            </a:endParaRPr>
          </a:p>
          <a:p>
            <a:pPr marL="990600" lvl="1" indent="-533400">
              <a:buNone/>
            </a:pPr>
            <a:r>
              <a:rPr lang="en-US" altLang="zh-CN" dirty="0">
                <a:latin typeface="Arial" charset="0"/>
                <a:ea typeface="宋体" charset="0"/>
              </a:rPr>
              <a:t>static char s[6] = { 'H', 'a', 'p', 'p', 'y', </a:t>
            </a:r>
            <a:r>
              <a:rPr kumimoji="1" lang="en-US" altLang="zh-CN" dirty="0">
                <a:solidFill>
                  <a:srgbClr val="CC0066"/>
                </a:solidFill>
                <a:latin typeface="Arial" charset="0"/>
                <a:ea typeface="宋体" charset="0"/>
                <a:cs typeface="Arial Unicode MS" charset="0"/>
              </a:rPr>
              <a:t>'\0' </a:t>
            </a:r>
            <a:r>
              <a:rPr lang="en-US" altLang="zh-CN" dirty="0">
                <a:latin typeface="Arial" charset="0"/>
                <a:ea typeface="宋体" charset="0"/>
              </a:rPr>
              <a:t>};</a:t>
            </a:r>
          </a:p>
          <a:p>
            <a:pPr marL="1371600" lvl="2" indent="-457200">
              <a:buNone/>
            </a:pPr>
            <a:r>
              <a:rPr lang="zh-CN" altLang="en-US" dirty="0">
                <a:latin typeface="Arial" charset="0"/>
                <a:ea typeface="宋体" charset="0"/>
              </a:rPr>
              <a:t>字符数组初始化：用字符串常量</a:t>
            </a:r>
          </a:p>
          <a:p>
            <a:pPr marL="990600" lvl="1" indent="-533400">
              <a:buNone/>
            </a:pPr>
            <a:r>
              <a:rPr lang="en-US" altLang="zh-CN" dirty="0">
                <a:latin typeface="Arial" charset="0"/>
                <a:ea typeface="宋体" charset="0"/>
              </a:rPr>
              <a:t>static char s[6] = { "Happy" };</a:t>
            </a:r>
          </a:p>
          <a:p>
            <a:pPr marL="990600" lvl="1" indent="-533400">
              <a:buNone/>
            </a:pPr>
            <a:r>
              <a:rPr lang="en-US" altLang="zh-CN" dirty="0">
                <a:latin typeface="Arial" charset="0"/>
                <a:ea typeface="宋体" charset="0"/>
              </a:rPr>
              <a:t>static char s[6] = "Happy";</a:t>
            </a:r>
          </a:p>
          <a:p>
            <a:pPr marL="990600" lvl="1" indent="-533400">
              <a:buNone/>
            </a:pPr>
            <a:r>
              <a:rPr kumimoji="1" lang="zh-CN" altLang="en-US" dirty="0">
                <a:latin typeface="Arial" charset="0"/>
                <a:ea typeface="宋体" charset="0"/>
              </a:rPr>
              <a:t>数组长度 ≥ 字符串的有效长度 + </a:t>
            </a:r>
            <a:r>
              <a:rPr kumimoji="1" lang="en-US" altLang="zh-CN" dirty="0">
                <a:latin typeface="Arial" charset="0"/>
                <a:ea typeface="宋体" charset="0"/>
              </a:rPr>
              <a:t>1</a:t>
            </a:r>
            <a:endParaRPr kumimoji="1" lang="zh-CN" altLang="en-US" dirty="0">
              <a:latin typeface="Arial" charset="0"/>
              <a:ea typeface="宋体" charset="0"/>
            </a:endParaRPr>
          </a:p>
          <a:p>
            <a:pPr marL="990600" lvl="1" indent="-533400">
              <a:buNone/>
            </a:pPr>
            <a:r>
              <a:rPr lang="en-US" altLang="zh-CN" dirty="0">
                <a:solidFill>
                  <a:schemeClr val="bg2"/>
                </a:solidFill>
                <a:latin typeface="Arial" charset="0"/>
                <a:ea typeface="宋体" charset="0"/>
              </a:rPr>
              <a:t>char t[5];         "Happy" </a:t>
            </a:r>
            <a:r>
              <a:rPr lang="zh-CN" altLang="en-US" dirty="0">
                <a:solidFill>
                  <a:schemeClr val="bg2"/>
                </a:solidFill>
                <a:latin typeface="Arial" charset="0"/>
                <a:ea typeface="宋体" charset="0"/>
              </a:rPr>
              <a:t>能存入 </a:t>
            </a:r>
            <a:r>
              <a:rPr lang="en-US" altLang="zh-CN" dirty="0">
                <a:solidFill>
                  <a:schemeClr val="bg2"/>
                </a:solidFill>
                <a:latin typeface="Arial" charset="0"/>
                <a:ea typeface="宋体" charset="0"/>
              </a:rPr>
              <a:t>t</a:t>
            </a:r>
            <a:r>
              <a:rPr lang="zh-CN" altLang="en-US" dirty="0">
                <a:solidFill>
                  <a:schemeClr val="bg2"/>
                </a:solidFill>
                <a:latin typeface="Arial" charset="0"/>
                <a:ea typeface="宋体" charset="0"/>
              </a:rPr>
              <a:t> 吗?</a:t>
            </a:r>
            <a:endParaRPr lang="en-US" altLang="zh-CN" dirty="0">
              <a:solidFill>
                <a:schemeClr val="bg2"/>
              </a:solidFill>
              <a:latin typeface="Arial" charset="0"/>
              <a:ea typeface="宋体" charset="0"/>
            </a:endParaRPr>
          </a:p>
        </p:txBody>
      </p:sp>
      <p:grpSp>
        <p:nvGrpSpPr>
          <p:cNvPr id="2" name="Group 4"/>
          <p:cNvGrpSpPr>
            <a:grpSpLocks/>
          </p:cNvGrpSpPr>
          <p:nvPr/>
        </p:nvGrpSpPr>
        <p:grpSpPr bwMode="auto">
          <a:xfrm>
            <a:off x="3733800" y="5029200"/>
            <a:ext cx="3733800" cy="1371600"/>
            <a:chOff x="3024" y="3168"/>
            <a:chExt cx="2352" cy="864"/>
          </a:xfrm>
        </p:grpSpPr>
        <p:grpSp>
          <p:nvGrpSpPr>
            <p:cNvPr id="64517" name="Group 5"/>
            <p:cNvGrpSpPr>
              <a:grpSpLocks/>
            </p:cNvGrpSpPr>
            <p:nvPr/>
          </p:nvGrpSpPr>
          <p:grpSpPr bwMode="auto">
            <a:xfrm>
              <a:off x="3024" y="3168"/>
              <a:ext cx="2352" cy="864"/>
              <a:chOff x="1872" y="3264"/>
              <a:chExt cx="2352" cy="864"/>
            </a:xfrm>
          </p:grpSpPr>
          <p:sp>
            <p:nvSpPr>
              <p:cNvPr id="64519" name="Text Box 6"/>
              <p:cNvSpPr txBox="1">
                <a:spLocks noChangeArrowheads="1"/>
              </p:cNvSpPr>
              <p:nvPr/>
            </p:nvSpPr>
            <p:spPr bwMode="auto">
              <a:xfrm>
                <a:off x="1968" y="3803"/>
                <a:ext cx="2256"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800" b="1">
                    <a:latin typeface="Book Antiqua" charset="0"/>
                  </a:rPr>
                  <a:t> </a:t>
                </a:r>
                <a:r>
                  <a:rPr kumimoji="1" lang="en-US" altLang="zh-CN" sz="2800"/>
                  <a:t>s[0]  s[1]              s[5]</a:t>
                </a:r>
              </a:p>
            </p:txBody>
          </p:sp>
          <p:grpSp>
            <p:nvGrpSpPr>
              <p:cNvPr id="64520" name="Group 7"/>
              <p:cNvGrpSpPr>
                <a:grpSpLocks/>
              </p:cNvGrpSpPr>
              <p:nvPr/>
            </p:nvGrpSpPr>
            <p:grpSpPr bwMode="auto">
              <a:xfrm>
                <a:off x="1872" y="3264"/>
                <a:ext cx="2277" cy="443"/>
                <a:chOff x="1872" y="3264"/>
                <a:chExt cx="2277" cy="443"/>
              </a:xfrm>
            </p:grpSpPr>
            <p:sp>
              <p:nvSpPr>
                <p:cNvPr id="64521" name="Rectangle 8"/>
                <p:cNvSpPr>
                  <a:spLocks noChangeArrowheads="1"/>
                </p:cNvSpPr>
                <p:nvPr/>
              </p:nvSpPr>
              <p:spPr bwMode="auto">
                <a:xfrm>
                  <a:off x="2256" y="3264"/>
                  <a:ext cx="1872" cy="44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90488" tIns="44450" rIns="90488" bIns="44450" anchor="ctr"/>
                <a:lstStyle/>
                <a:p>
                  <a:endParaRPr lang="zh-CN" altLang="en-US"/>
                </a:p>
              </p:txBody>
            </p:sp>
            <p:sp>
              <p:nvSpPr>
                <p:cNvPr id="64522" name="Line 9"/>
                <p:cNvSpPr>
                  <a:spLocks noChangeShapeType="1"/>
                </p:cNvSpPr>
                <p:nvPr/>
              </p:nvSpPr>
              <p:spPr bwMode="auto">
                <a:xfrm>
                  <a:off x="2592"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4523" name="Line 10"/>
                <p:cNvSpPr>
                  <a:spLocks noChangeShapeType="1"/>
                </p:cNvSpPr>
                <p:nvPr/>
              </p:nvSpPr>
              <p:spPr bwMode="auto">
                <a:xfrm>
                  <a:off x="2880"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4524" name="Line 11"/>
                <p:cNvSpPr>
                  <a:spLocks noChangeShapeType="1"/>
                </p:cNvSpPr>
                <p:nvPr/>
              </p:nvSpPr>
              <p:spPr bwMode="auto">
                <a:xfrm>
                  <a:off x="3216"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4525" name="Text Box 12"/>
                <p:cNvSpPr txBox="1">
                  <a:spLocks noChangeArrowheads="1"/>
                </p:cNvSpPr>
                <p:nvPr/>
              </p:nvSpPr>
              <p:spPr bwMode="auto">
                <a:xfrm>
                  <a:off x="1872" y="3323"/>
                  <a:ext cx="336" cy="3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3200"/>
                    <a:t>s</a:t>
                  </a:r>
                  <a:endParaRPr kumimoji="1" lang="en-US" altLang="zh-CN" sz="3200" b="1"/>
                </a:p>
              </p:txBody>
            </p:sp>
            <p:sp>
              <p:nvSpPr>
                <p:cNvPr id="64526" name="Line 13"/>
                <p:cNvSpPr>
                  <a:spLocks noChangeShapeType="1"/>
                </p:cNvSpPr>
                <p:nvPr/>
              </p:nvSpPr>
              <p:spPr bwMode="auto">
                <a:xfrm>
                  <a:off x="3504" y="327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4527" name="Text Box 14"/>
                <p:cNvSpPr txBox="1">
                  <a:spLocks noChangeArrowheads="1"/>
                </p:cNvSpPr>
                <p:nvPr/>
              </p:nvSpPr>
              <p:spPr bwMode="auto">
                <a:xfrm>
                  <a:off x="2181" y="3323"/>
                  <a:ext cx="1968"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zh-CN" altLang="en-US" sz="2800" b="1" dirty="0">
                      <a:latin typeface="Book Antiqua" charset="0"/>
                    </a:rPr>
                    <a:t> </a:t>
                  </a:r>
                  <a:r>
                    <a:rPr kumimoji="1" lang="en-US" altLang="zh-CN" sz="2800" b="1" dirty="0"/>
                    <a:t>H   a   p   p  y  \0</a:t>
                  </a:r>
                </a:p>
              </p:txBody>
            </p:sp>
          </p:grpSp>
        </p:grpSp>
        <p:sp>
          <p:nvSpPr>
            <p:cNvPr id="64518" name="Line 15"/>
            <p:cNvSpPr>
              <a:spLocks noChangeShapeType="1"/>
            </p:cNvSpPr>
            <p:nvPr/>
          </p:nvSpPr>
          <p:spPr bwMode="auto">
            <a:xfrm>
              <a:off x="4944" y="3168"/>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2547">
                                            <p:txEl>
                                              <p:pRg st="0" end="0"/>
                                            </p:txEl>
                                          </p:spTgt>
                                        </p:tgtEl>
                                        <p:attrNameLst>
                                          <p:attrName>style.visibility</p:attrName>
                                        </p:attrNameLst>
                                      </p:cBhvr>
                                      <p:to>
                                        <p:strVal val="visible"/>
                                      </p:to>
                                    </p:set>
                                    <p:anim calcmode="lin" valueType="num">
                                      <p:cBhvr additive="base">
                                        <p:cTn id="7" dur="500" fill="hold"/>
                                        <p:tgtEl>
                                          <p:spTgt spid="4925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925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2547">
                                            <p:txEl>
                                              <p:pRg st="1" end="1"/>
                                            </p:txEl>
                                          </p:spTgt>
                                        </p:tgtEl>
                                        <p:attrNameLst>
                                          <p:attrName>style.visibility</p:attrName>
                                        </p:attrNameLst>
                                      </p:cBhvr>
                                      <p:to>
                                        <p:strVal val="visible"/>
                                      </p:to>
                                    </p:set>
                                    <p:anim calcmode="lin" valueType="num">
                                      <p:cBhvr additive="base">
                                        <p:cTn id="13" dur="500" fill="hold"/>
                                        <p:tgtEl>
                                          <p:spTgt spid="4925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92547">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92547">
                                            <p:txEl>
                                              <p:pRg st="2" end="2"/>
                                            </p:txEl>
                                          </p:spTgt>
                                        </p:tgtEl>
                                        <p:attrNameLst>
                                          <p:attrName>style.visibility</p:attrName>
                                        </p:attrNameLst>
                                      </p:cBhvr>
                                      <p:to>
                                        <p:strVal val="visible"/>
                                      </p:to>
                                    </p:set>
                                    <p:anim calcmode="lin" valueType="num">
                                      <p:cBhvr additive="base">
                                        <p:cTn id="17" dur="500" fill="hold"/>
                                        <p:tgtEl>
                                          <p:spTgt spid="49254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925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492547">
                                            <p:txEl>
                                              <p:pRg st="3" end="3"/>
                                            </p:txEl>
                                          </p:spTgt>
                                        </p:tgtEl>
                                        <p:attrNameLst>
                                          <p:attrName>style.visibility</p:attrName>
                                        </p:attrNameLst>
                                      </p:cBhvr>
                                      <p:to>
                                        <p:strVal val="visible"/>
                                      </p:to>
                                    </p:set>
                                    <p:anim calcmode="lin" valueType="num">
                                      <p:cBhvr additive="base">
                                        <p:cTn id="23" dur="500" fill="hold"/>
                                        <p:tgtEl>
                                          <p:spTgt spid="492547">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9254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492547">
                                            <p:txEl>
                                              <p:pRg st="4" end="4"/>
                                            </p:txEl>
                                          </p:spTgt>
                                        </p:tgtEl>
                                        <p:attrNameLst>
                                          <p:attrName>style.visibility</p:attrName>
                                        </p:attrNameLst>
                                      </p:cBhvr>
                                      <p:to>
                                        <p:strVal val="visible"/>
                                      </p:to>
                                    </p:set>
                                    <p:anim calcmode="lin" valueType="num">
                                      <p:cBhvr additive="base">
                                        <p:cTn id="29" dur="500" fill="hold"/>
                                        <p:tgtEl>
                                          <p:spTgt spid="492547">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9254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0-#ppt_w/2"/>
                                          </p:val>
                                        </p:tav>
                                        <p:tav tm="100000">
                                          <p:val>
                                            <p:strVal val="#ppt_x"/>
                                          </p:val>
                                        </p:tav>
                                      </p:tavLst>
                                    </p:anim>
                                    <p:anim calcmode="lin" valueType="num">
                                      <p:cBhvr additive="base">
                                        <p:cTn id="36"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492547">
                                            <p:txEl>
                                              <p:pRg st="5" end="5"/>
                                            </p:txEl>
                                          </p:spTgt>
                                        </p:tgtEl>
                                        <p:attrNameLst>
                                          <p:attrName>style.visibility</p:attrName>
                                        </p:attrNameLst>
                                      </p:cBhvr>
                                      <p:to>
                                        <p:strVal val="visible"/>
                                      </p:to>
                                    </p:set>
                                    <p:anim calcmode="lin" valueType="num">
                                      <p:cBhvr additive="base">
                                        <p:cTn id="41" dur="500" fill="hold"/>
                                        <p:tgtEl>
                                          <p:spTgt spid="492547">
                                            <p:txEl>
                                              <p:pRg st="5" end="5"/>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49254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492547">
                                            <p:txEl>
                                              <p:pRg st="6" end="6"/>
                                            </p:txEl>
                                          </p:spTgt>
                                        </p:tgtEl>
                                        <p:attrNameLst>
                                          <p:attrName>style.visibility</p:attrName>
                                        </p:attrNameLst>
                                      </p:cBhvr>
                                      <p:to>
                                        <p:strVal val="visible"/>
                                      </p:to>
                                    </p:set>
                                    <p:anim calcmode="lin" valueType="num">
                                      <p:cBhvr additive="base">
                                        <p:cTn id="47" dur="500" fill="hold"/>
                                        <p:tgtEl>
                                          <p:spTgt spid="492547">
                                            <p:txEl>
                                              <p:pRg st="6" end="6"/>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49254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547" grpId="0" build="p" bldLvl="2"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3799161" y="282562"/>
            <a:ext cx="4259262" cy="952500"/>
          </a:xfrm>
        </p:spPr>
        <p:txBody>
          <a:bodyPr vert="horz" wrap="square" lIns="90488" tIns="44450" rIns="90488" bIns="44450" numCol="1" anchor="ctr" anchorCtr="0" compatLnSpc="1"/>
          <a:lstStyle/>
          <a:p>
            <a:pPr eaLnBrk="1" hangingPunct="1"/>
            <a:r>
              <a:rPr lang="zh-CN" altLang="en-US" dirty="0">
                <a:latin typeface="Arial" charset="0"/>
                <a:ea typeface="宋体" charset="0"/>
                <a:cs typeface="宋体" charset="0"/>
              </a:rPr>
              <a:t>字符串的存储</a:t>
            </a:r>
            <a:endParaRPr lang="zh-CN" altLang="en-US" dirty="0">
              <a:latin typeface="Times New Roman" charset="0"/>
              <a:ea typeface="宋体" charset="0"/>
              <a:cs typeface="宋体" charset="0"/>
            </a:endParaRPr>
          </a:p>
        </p:txBody>
      </p:sp>
      <p:sp>
        <p:nvSpPr>
          <p:cNvPr id="65539" name="Rectangle 3"/>
          <p:cNvSpPr>
            <a:spLocks noGrp="1" noChangeArrowheads="1"/>
          </p:cNvSpPr>
          <p:nvPr>
            <p:ph type="body" idx="1"/>
          </p:nvPr>
        </p:nvSpPr>
        <p:spPr>
          <a:xfrm>
            <a:off x="1905001" y="1143000"/>
            <a:ext cx="8151813" cy="2717800"/>
          </a:xfrm>
        </p:spPr>
        <p:txBody>
          <a:bodyPr vert="horz" wrap="square" lIns="90488" tIns="44450" rIns="90488" bIns="44450" numCol="1" anchor="t" anchorCtr="0" compatLnSpc="1">
            <a:prstTxWarp prst="textNoShape">
              <a:avLst/>
            </a:prstTxWarp>
          </a:bodyPr>
          <a:lstStyle/>
          <a:p>
            <a:pPr lvl="1" eaLnBrk="1" hangingPunct="1">
              <a:buFont typeface="Wingdings" charset="0"/>
              <a:buNone/>
            </a:pPr>
            <a:r>
              <a:rPr lang="en-US" altLang="zh-CN" dirty="0">
                <a:latin typeface="Arial" charset="0"/>
                <a:ea typeface="宋体" charset="0"/>
              </a:rPr>
              <a:t>auto char s[80] = "Happy";</a:t>
            </a:r>
          </a:p>
          <a:p>
            <a:pPr lvl="1" algn="just" eaLnBrk="1" hangingPunct="1">
              <a:buNone/>
            </a:pPr>
            <a:r>
              <a:rPr lang="zh-CN" altLang="en-US" dirty="0">
                <a:latin typeface="Arial" charset="0"/>
                <a:ea typeface="宋体" charset="0"/>
              </a:rPr>
              <a:t>字符串遇 </a:t>
            </a:r>
            <a:r>
              <a:rPr lang="en-US" altLang="zh-CN" dirty="0">
                <a:solidFill>
                  <a:srgbClr val="CC0066"/>
                </a:solidFill>
                <a:latin typeface="Arial" charset="0"/>
                <a:ea typeface="宋体" charset="0"/>
              </a:rPr>
              <a:t>'\0'</a:t>
            </a:r>
            <a:r>
              <a:rPr kumimoji="1" lang="zh-CN" altLang="en-US" dirty="0">
                <a:solidFill>
                  <a:srgbClr val="CC0066"/>
                </a:solidFill>
                <a:latin typeface="Arial" charset="0"/>
                <a:ea typeface="宋体" charset="0"/>
                <a:cs typeface="Arial Unicode MS" charset="0"/>
              </a:rPr>
              <a:t> </a:t>
            </a:r>
            <a:r>
              <a:rPr lang="zh-CN" altLang="en-US" dirty="0">
                <a:latin typeface="Arial" charset="0"/>
                <a:ea typeface="宋体" charset="0"/>
              </a:rPr>
              <a:t>结束</a:t>
            </a:r>
          </a:p>
          <a:p>
            <a:pPr lvl="1" algn="just" eaLnBrk="1" hangingPunct="1">
              <a:buNone/>
            </a:pPr>
            <a:r>
              <a:rPr lang="zh-CN" altLang="en-US" dirty="0">
                <a:latin typeface="Arial" charset="0"/>
                <a:ea typeface="宋体" charset="0"/>
              </a:rPr>
              <a:t>第一个 </a:t>
            </a:r>
            <a:r>
              <a:rPr lang="en-US" altLang="zh-CN" dirty="0">
                <a:solidFill>
                  <a:srgbClr val="CC0066"/>
                </a:solidFill>
                <a:latin typeface="Arial" charset="0"/>
                <a:ea typeface="宋体" charset="0"/>
              </a:rPr>
              <a:t>'\0'</a:t>
            </a:r>
            <a:r>
              <a:rPr lang="zh-CN" altLang="en-US" dirty="0">
                <a:latin typeface="Arial" charset="0"/>
                <a:ea typeface="宋体" charset="0"/>
              </a:rPr>
              <a:t> 前面的所有字符和 </a:t>
            </a:r>
            <a:r>
              <a:rPr lang="en-US" altLang="zh-CN" dirty="0">
                <a:solidFill>
                  <a:srgbClr val="CC0066"/>
                </a:solidFill>
                <a:latin typeface="Arial" charset="0"/>
                <a:ea typeface="宋体" charset="0"/>
              </a:rPr>
              <a:t>'\0'</a:t>
            </a:r>
            <a:r>
              <a:rPr kumimoji="1" lang="zh-CN" altLang="en-US" dirty="0">
                <a:solidFill>
                  <a:srgbClr val="CC0066"/>
                </a:solidFill>
                <a:latin typeface="Arial" charset="0"/>
                <a:ea typeface="宋体" charset="0"/>
                <a:cs typeface="Arial Unicode MS" charset="0"/>
              </a:rPr>
              <a:t> </a:t>
            </a:r>
            <a:r>
              <a:rPr lang="zh-CN" altLang="en-US" dirty="0">
                <a:latin typeface="Arial" charset="0"/>
                <a:ea typeface="宋体" charset="0"/>
              </a:rPr>
              <a:t>一起构成了字符串 </a:t>
            </a:r>
            <a:r>
              <a:rPr lang="en-US" altLang="zh-CN" dirty="0">
                <a:latin typeface="Arial" charset="0"/>
                <a:ea typeface="宋体" charset="0"/>
              </a:rPr>
              <a:t>"Happy"</a:t>
            </a:r>
          </a:p>
          <a:p>
            <a:pPr lvl="1" algn="just" eaLnBrk="1" hangingPunct="1">
              <a:buFont typeface="Wingdings" charset="0"/>
              <a:buNone/>
            </a:pPr>
            <a:r>
              <a:rPr lang="en-US" altLang="zh-CN" dirty="0">
                <a:solidFill>
                  <a:srgbClr val="CC0066"/>
                </a:solidFill>
                <a:latin typeface="Arial" charset="0"/>
                <a:ea typeface="宋体" charset="0"/>
              </a:rPr>
              <a:t>'\0'</a:t>
            </a:r>
            <a:r>
              <a:rPr lang="en-US" altLang="zh-CN" dirty="0">
                <a:latin typeface="Arial" charset="0"/>
                <a:ea typeface="宋体" charset="0"/>
              </a:rPr>
              <a:t> </a:t>
            </a:r>
            <a:r>
              <a:rPr lang="zh-CN" altLang="en-US" dirty="0">
                <a:latin typeface="Arial" charset="0"/>
                <a:ea typeface="宋体" charset="0"/>
              </a:rPr>
              <a:t>之后的其他数组元素与该字符串无关</a:t>
            </a:r>
          </a:p>
          <a:p>
            <a:pPr lvl="1" eaLnBrk="1" hangingPunct="1">
              <a:buFont typeface="Wingdings" charset="0"/>
              <a:buNone/>
            </a:pPr>
            <a:endParaRPr lang="en-US" altLang="zh-CN" dirty="0">
              <a:latin typeface="Arial" charset="0"/>
              <a:ea typeface="宋体" charset="0"/>
            </a:endParaRPr>
          </a:p>
        </p:txBody>
      </p:sp>
      <p:grpSp>
        <p:nvGrpSpPr>
          <p:cNvPr id="2" name="Group 4"/>
          <p:cNvGrpSpPr>
            <a:grpSpLocks/>
          </p:cNvGrpSpPr>
          <p:nvPr/>
        </p:nvGrpSpPr>
        <p:grpSpPr bwMode="auto">
          <a:xfrm>
            <a:off x="2423592" y="4743450"/>
            <a:ext cx="6172200" cy="1371600"/>
            <a:chOff x="720" y="2304"/>
            <a:chExt cx="3888" cy="864"/>
          </a:xfrm>
        </p:grpSpPr>
        <p:sp>
          <p:nvSpPr>
            <p:cNvPr id="65542" name="Text Box 5"/>
            <p:cNvSpPr txBox="1">
              <a:spLocks noChangeArrowheads="1"/>
            </p:cNvSpPr>
            <p:nvPr/>
          </p:nvSpPr>
          <p:spPr bwMode="auto">
            <a:xfrm>
              <a:off x="816" y="2843"/>
              <a:ext cx="2256"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800" b="1">
                  <a:latin typeface="Book Antiqua" charset="0"/>
                </a:rPr>
                <a:t> </a:t>
              </a:r>
              <a:r>
                <a:rPr kumimoji="1" lang="en-US" altLang="zh-CN" sz="2800"/>
                <a:t>s[0]  s[1]              s[5]</a:t>
              </a:r>
            </a:p>
          </p:txBody>
        </p:sp>
        <p:sp>
          <p:nvSpPr>
            <p:cNvPr id="65543" name="Rectangle 6"/>
            <p:cNvSpPr>
              <a:spLocks noChangeArrowheads="1"/>
            </p:cNvSpPr>
            <p:nvPr/>
          </p:nvSpPr>
          <p:spPr bwMode="auto">
            <a:xfrm>
              <a:off x="1104" y="2304"/>
              <a:ext cx="3504" cy="44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90488" tIns="44450" rIns="90488" bIns="44450" anchor="ctr"/>
            <a:lstStyle/>
            <a:p>
              <a:endParaRPr lang="zh-CN" altLang="en-US"/>
            </a:p>
          </p:txBody>
        </p:sp>
        <p:sp>
          <p:nvSpPr>
            <p:cNvPr id="65544" name="Line 7"/>
            <p:cNvSpPr>
              <a:spLocks noChangeShapeType="1"/>
            </p:cNvSpPr>
            <p:nvPr/>
          </p:nvSpPr>
          <p:spPr bwMode="auto">
            <a:xfrm>
              <a:off x="1440"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5545" name="Line 8"/>
            <p:cNvSpPr>
              <a:spLocks noChangeShapeType="1"/>
            </p:cNvSpPr>
            <p:nvPr/>
          </p:nvSpPr>
          <p:spPr bwMode="auto">
            <a:xfrm>
              <a:off x="1728"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5546" name="Line 9"/>
            <p:cNvSpPr>
              <a:spLocks noChangeShapeType="1"/>
            </p:cNvSpPr>
            <p:nvPr/>
          </p:nvSpPr>
          <p:spPr bwMode="auto">
            <a:xfrm>
              <a:off x="2064"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5547" name="Text Box 10"/>
            <p:cNvSpPr txBox="1">
              <a:spLocks noChangeArrowheads="1"/>
            </p:cNvSpPr>
            <p:nvPr/>
          </p:nvSpPr>
          <p:spPr bwMode="auto">
            <a:xfrm>
              <a:off x="720" y="2363"/>
              <a:ext cx="336" cy="3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3200"/>
                <a:t>s</a:t>
              </a:r>
            </a:p>
          </p:txBody>
        </p:sp>
        <p:sp>
          <p:nvSpPr>
            <p:cNvPr id="65548" name="Line 11"/>
            <p:cNvSpPr>
              <a:spLocks noChangeShapeType="1"/>
            </p:cNvSpPr>
            <p:nvPr/>
          </p:nvSpPr>
          <p:spPr bwMode="auto">
            <a:xfrm>
              <a:off x="2352"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5549" name="Text Box 12"/>
            <p:cNvSpPr txBox="1">
              <a:spLocks noChangeArrowheads="1"/>
            </p:cNvSpPr>
            <p:nvPr/>
          </p:nvSpPr>
          <p:spPr bwMode="auto">
            <a:xfrm>
              <a:off x="1020" y="2363"/>
              <a:ext cx="2832"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zh-CN" altLang="en-US" sz="2800" b="1" dirty="0">
                  <a:latin typeface="Book Antiqua" charset="0"/>
                </a:rPr>
                <a:t> </a:t>
              </a:r>
              <a:r>
                <a:rPr kumimoji="1" lang="en-US" altLang="zh-CN" sz="2800" dirty="0"/>
                <a:t>H   a   p   </a:t>
              </a:r>
              <a:r>
                <a:rPr kumimoji="1" lang="en-US" altLang="zh-CN" sz="2800" dirty="0" err="1"/>
                <a:t>p</a:t>
              </a:r>
              <a:r>
                <a:rPr kumimoji="1" lang="en-US" altLang="zh-CN" sz="2800" dirty="0"/>
                <a:t>   y   </a:t>
              </a:r>
              <a:r>
                <a:rPr kumimoji="1" lang="en-US" altLang="zh-CN" sz="2800" dirty="0">
                  <a:solidFill>
                    <a:srgbClr val="CC0066"/>
                  </a:solidFill>
                </a:rPr>
                <a:t>\0</a:t>
              </a:r>
              <a:r>
                <a:rPr kumimoji="1" lang="en-US" altLang="zh-CN" sz="2800" dirty="0"/>
                <a:t>  </a:t>
              </a:r>
              <a:r>
                <a:rPr kumimoji="1" lang="en-US" altLang="zh-CN" sz="2800" dirty="0">
                  <a:solidFill>
                    <a:schemeClr val="bg2"/>
                  </a:solidFill>
                </a:rPr>
                <a:t>?</a:t>
              </a:r>
              <a:r>
                <a:rPr kumimoji="1" lang="en-US" altLang="zh-CN" sz="2800" dirty="0"/>
                <a:t>   </a:t>
              </a:r>
              <a:r>
                <a:rPr kumimoji="1" lang="en-US" altLang="zh-CN" sz="2800" dirty="0">
                  <a:solidFill>
                    <a:schemeClr val="bg2"/>
                  </a:solidFill>
                </a:rPr>
                <a:t>?</a:t>
              </a:r>
              <a:endParaRPr kumimoji="1" lang="en-US" altLang="zh-CN" sz="2800" b="1" dirty="0">
                <a:solidFill>
                  <a:schemeClr val="bg2"/>
                </a:solidFill>
              </a:endParaRPr>
            </a:p>
          </p:txBody>
        </p:sp>
        <p:sp>
          <p:nvSpPr>
            <p:cNvPr id="65550" name="Line 13"/>
            <p:cNvSpPr>
              <a:spLocks noChangeShapeType="1"/>
            </p:cNvSpPr>
            <p:nvPr/>
          </p:nvSpPr>
          <p:spPr bwMode="auto">
            <a:xfrm>
              <a:off x="2640"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5551" name="Line 14"/>
            <p:cNvSpPr>
              <a:spLocks noChangeShapeType="1"/>
            </p:cNvSpPr>
            <p:nvPr/>
          </p:nvSpPr>
          <p:spPr bwMode="auto">
            <a:xfrm>
              <a:off x="2928"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5552" name="Line 15"/>
            <p:cNvSpPr>
              <a:spLocks noChangeShapeType="1"/>
            </p:cNvSpPr>
            <p:nvPr/>
          </p:nvSpPr>
          <p:spPr bwMode="auto">
            <a:xfrm>
              <a:off x="3216"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5553" name="Line 16"/>
            <p:cNvSpPr>
              <a:spLocks noChangeShapeType="1"/>
            </p:cNvSpPr>
            <p:nvPr/>
          </p:nvSpPr>
          <p:spPr bwMode="auto">
            <a:xfrm>
              <a:off x="3504"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grpSp>
      <p:sp>
        <p:nvSpPr>
          <p:cNvPr id="414738" name="Rectangle 18"/>
          <p:cNvSpPr>
            <a:spLocks noChangeArrowheads="1"/>
          </p:cNvSpPr>
          <p:nvPr/>
        </p:nvSpPr>
        <p:spPr bwMode="auto">
          <a:xfrm>
            <a:off x="2881314" y="3929063"/>
            <a:ext cx="7391151" cy="523862"/>
          </a:xfrm>
          <a:prstGeom prst="rect">
            <a:avLst/>
          </a:prstGeom>
          <a:noFill/>
          <a:ln>
            <a:noFill/>
          </a:ln>
          <a:effectLst>
            <a:outerShdw blurRad="50800" dist="50800" dir="5400000" algn="ctr" rotWithShape="0">
              <a:schemeClr val="bg1"/>
            </a:outerShdw>
          </a:effectLst>
        </p:spPr>
        <p:txBody>
          <a:bodyPr wrap="square" lIns="92075" tIns="46038" rIns="92075" bIns="46038">
            <a:spAutoFit/>
          </a:bodyPr>
          <a:lstStyle/>
          <a:p>
            <a:pPr eaLnBrk="0" hangingPunct="0"/>
            <a:r>
              <a:rPr lang="zh-CN" altLang="en-US" sz="2800" b="1" dirty="0">
                <a:solidFill>
                  <a:schemeClr val="bg2"/>
                </a:solidFill>
              </a:rPr>
              <a:t>字符串由</a:t>
            </a:r>
            <a:r>
              <a:rPr kumimoji="1" lang="zh-CN" altLang="en-US" sz="2800" b="1" dirty="0">
                <a:solidFill>
                  <a:srgbClr val="CC0066"/>
                </a:solidFill>
                <a:cs typeface="Arial Unicode MS" charset="0"/>
              </a:rPr>
              <a:t>有效字符</a:t>
            </a:r>
            <a:r>
              <a:rPr lang="zh-CN" altLang="en-US" sz="2800" b="1" dirty="0">
                <a:solidFill>
                  <a:schemeClr val="bg2"/>
                </a:solidFill>
              </a:rPr>
              <a:t>和字符串结束符 </a:t>
            </a:r>
            <a:r>
              <a:rPr lang="en-US" altLang="zh-CN" sz="2800" dirty="0">
                <a:solidFill>
                  <a:srgbClr val="CC0066"/>
                </a:solidFill>
              </a:rPr>
              <a:t>'\0'</a:t>
            </a:r>
            <a:r>
              <a:rPr lang="zh-CN" altLang="en-US" sz="2800" b="1" dirty="0">
                <a:solidFill>
                  <a:schemeClr val="bg2"/>
                </a:solidFill>
              </a:rPr>
              <a:t> 组成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14738"/>
                                        </p:tgtEl>
                                        <p:attrNameLst>
                                          <p:attrName>style.visibility</p:attrName>
                                        </p:attrNameLst>
                                      </p:cBhvr>
                                      <p:to>
                                        <p:strVal val="visible"/>
                                      </p:to>
                                    </p:set>
                                    <p:anim calcmode="lin" valueType="num">
                                      <p:cBhvr additive="base">
                                        <p:cTn id="13" dur="500" fill="hold"/>
                                        <p:tgtEl>
                                          <p:spTgt spid="414738"/>
                                        </p:tgtEl>
                                        <p:attrNameLst>
                                          <p:attrName>ppt_x</p:attrName>
                                        </p:attrNameLst>
                                      </p:cBhvr>
                                      <p:tavLst>
                                        <p:tav tm="0">
                                          <p:val>
                                            <p:strVal val="0-#ppt_w/2"/>
                                          </p:val>
                                        </p:tav>
                                        <p:tav tm="100000">
                                          <p:val>
                                            <p:strVal val="#ppt_x"/>
                                          </p:val>
                                        </p:tav>
                                      </p:tavLst>
                                    </p:anim>
                                    <p:anim calcmode="lin" valueType="num">
                                      <p:cBhvr additive="base">
                                        <p:cTn id="14" dur="500" fill="hold"/>
                                        <p:tgtEl>
                                          <p:spTgt spid="4147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38"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2927648" y="404664"/>
            <a:ext cx="5512097" cy="876300"/>
          </a:xfrm>
        </p:spPr>
        <p:txBody>
          <a:bodyPr vert="horz" wrap="square" lIns="90488" tIns="44450" rIns="90488" bIns="44450" numCol="1" anchor="ctr" anchorCtr="0" compatLnSpc="1"/>
          <a:lstStyle/>
          <a:p>
            <a:pPr eaLnBrk="1" hangingPunct="1"/>
            <a:r>
              <a:rPr lang="en-US" altLang="zh-CN" dirty="0">
                <a:latin typeface="Arial" charset="0"/>
                <a:ea typeface="宋体" charset="0"/>
                <a:cs typeface="宋体" charset="0"/>
              </a:rPr>
              <a:t>1.2.2 </a:t>
            </a:r>
            <a:r>
              <a:rPr lang="zh-CN" altLang="en-US" dirty="0">
                <a:latin typeface="Arial" charset="0"/>
                <a:ea typeface="宋体" charset="0"/>
                <a:cs typeface="宋体" charset="0"/>
              </a:rPr>
              <a:t>对字符串的操作</a:t>
            </a:r>
            <a:endParaRPr lang="zh-CN" altLang="en-US" dirty="0">
              <a:latin typeface="Times New Roman" charset="0"/>
              <a:ea typeface="宋体" charset="0"/>
              <a:cs typeface="宋体" charset="0"/>
            </a:endParaRPr>
          </a:p>
        </p:txBody>
      </p:sp>
      <p:sp>
        <p:nvSpPr>
          <p:cNvPr id="494595" name="Rectangle 3"/>
          <p:cNvSpPr>
            <a:spLocks noGrp="1" noChangeArrowheads="1"/>
          </p:cNvSpPr>
          <p:nvPr>
            <p:ph type="body" idx="1"/>
          </p:nvPr>
        </p:nvSpPr>
        <p:spPr>
          <a:xfrm>
            <a:off x="911424" y="1371600"/>
            <a:ext cx="10369152" cy="4495800"/>
          </a:xfrm>
        </p:spPr>
        <p:txBody>
          <a:bodyPr vert="horz" wrap="square" lIns="90488" tIns="44450" rIns="90488" bIns="44450" numCol="1" anchor="t" anchorCtr="0" compatLnSpc="1">
            <a:prstTxWarp prst="textNoShape">
              <a:avLst/>
            </a:prstTxWarp>
          </a:bodyPr>
          <a:lstStyle/>
          <a:p>
            <a:pPr eaLnBrk="1" hangingPunct="1"/>
            <a:r>
              <a:rPr lang="zh-CN" altLang="en-US" dirty="0">
                <a:latin typeface="Arial" charset="0"/>
                <a:ea typeface="宋体" charset="0"/>
                <a:cs typeface="宋体" charset="0"/>
              </a:rPr>
              <a:t>把字符串放入一维字符数组（存储）</a:t>
            </a:r>
          </a:p>
          <a:p>
            <a:pPr eaLnBrk="1" hangingPunct="1"/>
            <a:r>
              <a:rPr lang="zh-CN" altLang="en-US" dirty="0">
                <a:latin typeface="Arial" charset="0"/>
                <a:ea typeface="宋体" charset="0"/>
                <a:cs typeface="宋体" charset="0"/>
              </a:rPr>
              <a:t>对字符串的操作 ===&gt; 对字符数组的操作</a:t>
            </a:r>
          </a:p>
          <a:p>
            <a:pPr lvl="1" algn="just" eaLnBrk="1" hangingPunct="1">
              <a:buFont typeface="Wingdings" charset="0"/>
              <a:buNone/>
            </a:pPr>
            <a:r>
              <a:rPr lang="zh-CN" altLang="en-US" dirty="0">
                <a:latin typeface="Arial" charset="0"/>
                <a:ea typeface="宋体" charset="0"/>
              </a:rPr>
              <a:t>普通字符数组：数组元素的个数是确定的，一般用下标控制循环</a:t>
            </a:r>
          </a:p>
          <a:p>
            <a:pPr lvl="1" algn="just" eaLnBrk="1" hangingPunct="1">
              <a:buNone/>
            </a:pPr>
            <a:r>
              <a:rPr lang="zh-CN" altLang="en-US" dirty="0">
                <a:latin typeface="Arial" charset="0"/>
                <a:ea typeface="宋体" charset="0"/>
              </a:rPr>
              <a:t>字符串：没有显式地给出有效字符的个数，只规定在字符串结束符</a:t>
            </a:r>
            <a:r>
              <a:rPr lang="zh-CN" altLang="en-US" dirty="0">
                <a:latin typeface="Arial" charset="0"/>
                <a:ea typeface="宋体" charset="0"/>
                <a:cs typeface="Arial Unicode MS" charset="0"/>
              </a:rPr>
              <a:t> </a:t>
            </a:r>
            <a:r>
              <a:rPr lang="en-US" altLang="zh-CN" dirty="0">
                <a:solidFill>
                  <a:srgbClr val="CC0066"/>
                </a:solidFill>
                <a:latin typeface="Arial" charset="0"/>
                <a:ea typeface="宋体" charset="0"/>
              </a:rPr>
              <a:t>'\0'</a:t>
            </a:r>
            <a:r>
              <a:rPr lang="zh-CN" altLang="en-US" dirty="0">
                <a:latin typeface="Arial" charset="0"/>
                <a:ea typeface="宋体" charset="0"/>
                <a:cs typeface="Arial Unicode MS" charset="0"/>
              </a:rPr>
              <a:t> </a:t>
            </a:r>
            <a:r>
              <a:rPr lang="zh-CN" altLang="en-US" dirty="0">
                <a:latin typeface="Arial" charset="0"/>
                <a:ea typeface="宋体" charset="0"/>
              </a:rPr>
              <a:t>之前的字符都是字符串的有效字符，一般用结束符</a:t>
            </a:r>
            <a:r>
              <a:rPr lang="zh-CN" altLang="en-US" dirty="0">
                <a:latin typeface="Arial" charset="0"/>
                <a:ea typeface="宋体" charset="0"/>
                <a:cs typeface="Arial Unicode MS" charset="0"/>
              </a:rPr>
              <a:t> </a:t>
            </a:r>
            <a:r>
              <a:rPr lang="en-US" altLang="zh-CN" dirty="0">
                <a:solidFill>
                  <a:srgbClr val="CC0066"/>
                </a:solidFill>
                <a:latin typeface="Arial" charset="0"/>
                <a:ea typeface="宋体" charset="0"/>
              </a:rPr>
              <a:t>'\0'</a:t>
            </a:r>
            <a:r>
              <a:rPr lang="zh-CN" altLang="en-US" dirty="0">
                <a:solidFill>
                  <a:srgbClr val="CC0066"/>
                </a:solidFill>
                <a:latin typeface="Arial" charset="0"/>
                <a:ea typeface="宋体" charset="0"/>
              </a:rPr>
              <a:t> </a:t>
            </a:r>
            <a:r>
              <a:rPr lang="zh-CN" altLang="en-US" dirty="0">
                <a:latin typeface="Arial" charset="0"/>
                <a:ea typeface="宋体" charset="0"/>
              </a:rPr>
              <a:t>来控制循环</a:t>
            </a:r>
          </a:p>
          <a:p>
            <a:pPr lvl="1" algn="just" eaLnBrk="1" hangingPunct="1">
              <a:buFont typeface="Wingdings" charset="0"/>
              <a:buNone/>
            </a:pPr>
            <a:r>
              <a:rPr lang="zh-CN" altLang="en-US" dirty="0">
                <a:latin typeface="Arial" charset="0"/>
                <a:ea typeface="宋体" charset="0"/>
                <a:cs typeface="Arial Unicode MS" charset="0"/>
              </a:rPr>
              <a:t>循环条件：</a:t>
            </a:r>
            <a:r>
              <a:rPr lang="en-US" altLang="zh-CN" dirty="0">
                <a:solidFill>
                  <a:srgbClr val="CC0066"/>
                </a:solidFill>
                <a:latin typeface="Arial" charset="0"/>
                <a:ea typeface="宋体" charset="0"/>
              </a:rPr>
              <a:t>s[</a:t>
            </a:r>
            <a:r>
              <a:rPr lang="en-US" altLang="zh-CN" dirty="0" err="1">
                <a:solidFill>
                  <a:srgbClr val="CC0066"/>
                </a:solidFill>
                <a:latin typeface="Arial" charset="0"/>
                <a:ea typeface="宋体" charset="0"/>
              </a:rPr>
              <a:t>i</a:t>
            </a:r>
            <a:r>
              <a:rPr lang="en-US" altLang="zh-CN" dirty="0">
                <a:solidFill>
                  <a:srgbClr val="CC0066"/>
                </a:solidFill>
                <a:latin typeface="Arial" charset="0"/>
                <a:ea typeface="宋体" charset="0"/>
              </a:rPr>
              <a:t>] != '\0'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4595">
                                            <p:txEl>
                                              <p:pRg st="0" end="0"/>
                                            </p:txEl>
                                          </p:spTgt>
                                        </p:tgtEl>
                                        <p:attrNameLst>
                                          <p:attrName>style.visibility</p:attrName>
                                        </p:attrNameLst>
                                      </p:cBhvr>
                                      <p:to>
                                        <p:strVal val="visible"/>
                                      </p:to>
                                    </p:set>
                                    <p:anim calcmode="lin" valueType="num">
                                      <p:cBhvr additive="base">
                                        <p:cTn id="7" dur="500" fill="hold"/>
                                        <p:tgtEl>
                                          <p:spTgt spid="4945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945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4595">
                                            <p:txEl>
                                              <p:pRg st="1" end="1"/>
                                            </p:txEl>
                                          </p:spTgt>
                                        </p:tgtEl>
                                        <p:attrNameLst>
                                          <p:attrName>style.visibility</p:attrName>
                                        </p:attrNameLst>
                                      </p:cBhvr>
                                      <p:to>
                                        <p:strVal val="visible"/>
                                      </p:to>
                                    </p:set>
                                    <p:anim calcmode="lin" valueType="num">
                                      <p:cBhvr additive="base">
                                        <p:cTn id="13" dur="500" fill="hold"/>
                                        <p:tgtEl>
                                          <p:spTgt spid="4945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945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94595">
                                            <p:txEl>
                                              <p:pRg st="2" end="2"/>
                                            </p:txEl>
                                          </p:spTgt>
                                        </p:tgtEl>
                                        <p:attrNameLst>
                                          <p:attrName>style.visibility</p:attrName>
                                        </p:attrNameLst>
                                      </p:cBhvr>
                                      <p:to>
                                        <p:strVal val="visible"/>
                                      </p:to>
                                    </p:set>
                                    <p:anim calcmode="lin" valueType="num">
                                      <p:cBhvr additive="base">
                                        <p:cTn id="19" dur="500" fill="hold"/>
                                        <p:tgtEl>
                                          <p:spTgt spid="4945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945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94595">
                                            <p:txEl>
                                              <p:pRg st="3" end="3"/>
                                            </p:txEl>
                                          </p:spTgt>
                                        </p:tgtEl>
                                        <p:attrNameLst>
                                          <p:attrName>style.visibility</p:attrName>
                                        </p:attrNameLst>
                                      </p:cBhvr>
                                      <p:to>
                                        <p:strVal val="visible"/>
                                      </p:to>
                                    </p:set>
                                    <p:anim calcmode="lin" valueType="num">
                                      <p:cBhvr additive="base">
                                        <p:cTn id="25" dur="500" fill="hold"/>
                                        <p:tgtEl>
                                          <p:spTgt spid="4945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945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94595">
                                            <p:txEl>
                                              <p:pRg st="4" end="4"/>
                                            </p:txEl>
                                          </p:spTgt>
                                        </p:tgtEl>
                                        <p:attrNameLst>
                                          <p:attrName>style.visibility</p:attrName>
                                        </p:attrNameLst>
                                      </p:cBhvr>
                                      <p:to>
                                        <p:strVal val="visible"/>
                                      </p:to>
                                    </p:set>
                                    <p:anim calcmode="lin" valueType="num">
                                      <p:cBhvr additive="base">
                                        <p:cTn id="31" dur="500" fill="hold"/>
                                        <p:tgtEl>
                                          <p:spTgt spid="4945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9459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595" grpId="0" build="p" bldLvl="2"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7666" name="Rectangle 2"/>
          <p:cNvSpPr>
            <a:spLocks noGrp="1" noChangeArrowheads="1"/>
          </p:cNvSpPr>
          <p:nvPr>
            <p:ph type="body" idx="1"/>
          </p:nvPr>
        </p:nvSpPr>
        <p:spPr>
          <a:xfrm>
            <a:off x="1905000" y="1066800"/>
            <a:ext cx="5199112" cy="3581400"/>
          </a:xfrm>
        </p:spPr>
        <p:txBody>
          <a:bodyPr/>
          <a:lstStyle/>
          <a:p>
            <a:pPr lvl="1" eaLnBrk="1" hangingPunct="1">
              <a:lnSpc>
                <a:spcPct val="110000"/>
              </a:lnSpc>
              <a:buNone/>
            </a:pPr>
            <a:r>
              <a:rPr lang="en-US" altLang="zh-CN" sz="2800" dirty="0">
                <a:latin typeface="Arial" charset="0"/>
                <a:ea typeface="宋体" charset="0"/>
              </a:rPr>
              <a:t>for</a:t>
            </a:r>
            <a:r>
              <a:rPr lang="zh-CN" altLang="en-US" sz="2800" dirty="0">
                <a:latin typeface="Arial" charset="0"/>
                <a:ea typeface="宋体" charset="0"/>
              </a:rPr>
              <a:t> </a:t>
            </a:r>
            <a:r>
              <a:rPr lang="en-US" altLang="zh-CN" sz="2800" dirty="0">
                <a:latin typeface="Arial" charset="0"/>
                <a:ea typeface="宋体" charset="0"/>
              </a:rPr>
              <a:t>(</a:t>
            </a:r>
            <a:r>
              <a:rPr lang="zh-CN" altLang="en-US" sz="2800" dirty="0">
                <a:latin typeface="Arial" charset="0"/>
                <a:ea typeface="宋体" charset="0"/>
              </a:rPr>
              <a:t> </a:t>
            </a:r>
            <a:r>
              <a:rPr lang="en-US" altLang="zh-CN" sz="2800" dirty="0" err="1">
                <a:latin typeface="Arial" charset="0"/>
                <a:ea typeface="宋体" charset="0"/>
              </a:rPr>
              <a:t>i</a:t>
            </a:r>
            <a:r>
              <a:rPr lang="en-US" altLang="zh-CN" sz="2800" dirty="0">
                <a:latin typeface="Arial" charset="0"/>
                <a:ea typeface="宋体" charset="0"/>
              </a:rPr>
              <a:t> = 0; </a:t>
            </a:r>
            <a:r>
              <a:rPr lang="en-US" altLang="zh-CN" sz="2800" dirty="0">
                <a:solidFill>
                  <a:schemeClr val="bg2"/>
                </a:solidFill>
                <a:latin typeface="Arial" charset="0"/>
                <a:ea typeface="宋体" charset="0"/>
              </a:rPr>
              <a:t>s[</a:t>
            </a:r>
            <a:r>
              <a:rPr lang="en-US" altLang="zh-CN" sz="2800" dirty="0" err="1">
                <a:solidFill>
                  <a:schemeClr val="bg2"/>
                </a:solidFill>
                <a:latin typeface="Arial" charset="0"/>
                <a:ea typeface="宋体" charset="0"/>
              </a:rPr>
              <a:t>i</a:t>
            </a:r>
            <a:r>
              <a:rPr lang="en-US" altLang="zh-CN" sz="2800" dirty="0">
                <a:solidFill>
                  <a:schemeClr val="bg2"/>
                </a:solidFill>
                <a:latin typeface="Arial" charset="0"/>
                <a:ea typeface="宋体" charset="0"/>
              </a:rPr>
              <a:t>] != '\0'</a:t>
            </a:r>
            <a:r>
              <a:rPr lang="en-US" altLang="zh-CN" sz="2800" dirty="0">
                <a:latin typeface="Arial" charset="0"/>
                <a:ea typeface="宋体" charset="0"/>
              </a:rPr>
              <a:t>; </a:t>
            </a:r>
            <a:r>
              <a:rPr lang="en-US" altLang="zh-CN" sz="2800" dirty="0" err="1">
                <a:latin typeface="Arial" charset="0"/>
                <a:ea typeface="宋体" charset="0"/>
              </a:rPr>
              <a:t>i</a:t>
            </a:r>
            <a:r>
              <a:rPr lang="en-US" altLang="zh-CN" sz="2800" dirty="0">
                <a:latin typeface="Arial" charset="0"/>
                <a:ea typeface="宋体" charset="0"/>
              </a:rPr>
              <a:t>++</a:t>
            </a:r>
            <a:r>
              <a:rPr lang="zh-CN" altLang="en-US" sz="2800" dirty="0">
                <a:latin typeface="Arial" charset="0"/>
                <a:ea typeface="宋体" charset="0"/>
              </a:rPr>
              <a:t> </a:t>
            </a:r>
            <a:r>
              <a:rPr lang="en-US" altLang="zh-CN" sz="2800" dirty="0">
                <a:latin typeface="Arial" charset="0"/>
                <a:ea typeface="宋体" charset="0"/>
              </a:rPr>
              <a:t>)</a:t>
            </a:r>
          </a:p>
          <a:p>
            <a:pPr lvl="1" eaLnBrk="1" hangingPunct="1">
              <a:lnSpc>
                <a:spcPct val="110000"/>
              </a:lnSpc>
              <a:buFont typeface="Wingdings" charset="0"/>
              <a:buNone/>
            </a:pPr>
            <a:r>
              <a:rPr lang="en-US" altLang="zh-CN" sz="2800" dirty="0">
                <a:latin typeface="Arial" charset="0"/>
                <a:ea typeface="宋体" charset="0"/>
              </a:rPr>
              <a:t>    </a:t>
            </a:r>
            <a:r>
              <a:rPr lang="en-US" altLang="zh-CN" sz="2800" dirty="0" err="1">
                <a:latin typeface="Arial" charset="0"/>
                <a:ea typeface="宋体" charset="0"/>
              </a:rPr>
              <a:t>putchar</a:t>
            </a:r>
            <a:r>
              <a:rPr lang="zh-CN" altLang="en-US" sz="2800" dirty="0">
                <a:latin typeface="Arial" charset="0"/>
                <a:ea typeface="宋体" charset="0"/>
              </a:rPr>
              <a:t> </a:t>
            </a:r>
            <a:r>
              <a:rPr lang="en-US" altLang="zh-CN" sz="2800" dirty="0">
                <a:latin typeface="Arial" charset="0"/>
                <a:ea typeface="宋体" charset="0"/>
              </a:rPr>
              <a:t>(</a:t>
            </a:r>
            <a:r>
              <a:rPr lang="zh-CN" altLang="en-US" sz="2800" dirty="0">
                <a:latin typeface="Arial" charset="0"/>
                <a:ea typeface="宋体" charset="0"/>
              </a:rPr>
              <a:t> </a:t>
            </a:r>
            <a:r>
              <a:rPr lang="en-US" altLang="zh-CN" sz="2800" dirty="0">
                <a:latin typeface="Arial" charset="0"/>
                <a:ea typeface="宋体" charset="0"/>
              </a:rPr>
              <a:t>s[</a:t>
            </a:r>
            <a:r>
              <a:rPr lang="en-US" altLang="zh-CN" sz="2800" dirty="0" err="1">
                <a:latin typeface="Arial" charset="0"/>
                <a:ea typeface="宋体" charset="0"/>
              </a:rPr>
              <a:t>i</a:t>
            </a:r>
            <a:r>
              <a:rPr lang="en-US" altLang="zh-CN" sz="2800" dirty="0">
                <a:latin typeface="Arial" charset="0"/>
                <a:ea typeface="宋体" charset="0"/>
              </a:rPr>
              <a:t>]</a:t>
            </a:r>
            <a:r>
              <a:rPr lang="zh-CN" altLang="en-US" sz="2800" dirty="0">
                <a:latin typeface="Arial" charset="0"/>
                <a:ea typeface="宋体" charset="0"/>
              </a:rPr>
              <a:t> </a:t>
            </a:r>
            <a:r>
              <a:rPr lang="en-US" altLang="zh-CN" sz="2800" dirty="0">
                <a:latin typeface="Arial" charset="0"/>
                <a:ea typeface="宋体" charset="0"/>
              </a:rPr>
              <a:t>);</a:t>
            </a:r>
          </a:p>
          <a:p>
            <a:pPr lvl="1" eaLnBrk="1" hangingPunct="1">
              <a:lnSpc>
                <a:spcPct val="110000"/>
              </a:lnSpc>
              <a:buFont typeface="Wingdings" charset="0"/>
              <a:buNone/>
            </a:pPr>
            <a:r>
              <a:rPr lang="en-US" altLang="zh-CN" sz="2800" dirty="0">
                <a:latin typeface="Arial" charset="0"/>
                <a:ea typeface="宋体" charset="0"/>
              </a:rPr>
              <a:t>for</a:t>
            </a:r>
            <a:r>
              <a:rPr lang="zh-CN" altLang="en-US" sz="2800" dirty="0">
                <a:latin typeface="Arial" charset="0"/>
                <a:ea typeface="宋体" charset="0"/>
              </a:rPr>
              <a:t> </a:t>
            </a:r>
            <a:r>
              <a:rPr lang="en-US" altLang="zh-CN" sz="2800" dirty="0">
                <a:latin typeface="Arial" charset="0"/>
                <a:ea typeface="宋体" charset="0"/>
              </a:rPr>
              <a:t>(</a:t>
            </a:r>
            <a:r>
              <a:rPr lang="zh-CN" altLang="en-US" sz="2800" dirty="0">
                <a:latin typeface="Arial" charset="0"/>
                <a:ea typeface="宋体" charset="0"/>
              </a:rPr>
              <a:t> </a:t>
            </a:r>
            <a:r>
              <a:rPr lang="en-US" altLang="zh-CN" sz="2800" dirty="0" err="1">
                <a:latin typeface="Arial" charset="0"/>
                <a:ea typeface="宋体" charset="0"/>
              </a:rPr>
              <a:t>i</a:t>
            </a:r>
            <a:r>
              <a:rPr lang="en-US" altLang="zh-CN" sz="2800" dirty="0">
                <a:latin typeface="Arial" charset="0"/>
                <a:ea typeface="宋体" charset="0"/>
              </a:rPr>
              <a:t> = 0; </a:t>
            </a:r>
            <a:r>
              <a:rPr lang="en-US" altLang="zh-CN" sz="2800" dirty="0" err="1">
                <a:latin typeface="Arial" charset="0"/>
                <a:ea typeface="宋体" charset="0"/>
              </a:rPr>
              <a:t>i</a:t>
            </a:r>
            <a:r>
              <a:rPr lang="en-US" altLang="zh-CN" sz="2800" dirty="0">
                <a:latin typeface="Arial" charset="0"/>
                <a:ea typeface="宋体" charset="0"/>
              </a:rPr>
              <a:t> &lt; 80; </a:t>
            </a:r>
            <a:r>
              <a:rPr lang="en-US" altLang="zh-CN" sz="2800" dirty="0" err="1">
                <a:latin typeface="Arial" charset="0"/>
                <a:ea typeface="宋体" charset="0"/>
              </a:rPr>
              <a:t>i</a:t>
            </a:r>
            <a:r>
              <a:rPr lang="en-US" altLang="zh-CN" sz="2800" dirty="0">
                <a:latin typeface="Arial" charset="0"/>
                <a:ea typeface="宋体" charset="0"/>
              </a:rPr>
              <a:t>++</a:t>
            </a:r>
            <a:r>
              <a:rPr lang="zh-CN" altLang="en-US" sz="2800" dirty="0">
                <a:latin typeface="Arial" charset="0"/>
                <a:ea typeface="宋体" charset="0"/>
              </a:rPr>
              <a:t> </a:t>
            </a:r>
            <a:r>
              <a:rPr lang="en-US" altLang="zh-CN" sz="2800" dirty="0">
                <a:latin typeface="Arial" charset="0"/>
                <a:ea typeface="宋体" charset="0"/>
              </a:rPr>
              <a:t>)</a:t>
            </a:r>
          </a:p>
          <a:p>
            <a:pPr lvl="1" eaLnBrk="1" hangingPunct="1">
              <a:lnSpc>
                <a:spcPct val="110000"/>
              </a:lnSpc>
              <a:buFont typeface="Wingdings" charset="0"/>
              <a:buNone/>
            </a:pPr>
            <a:r>
              <a:rPr lang="en-US" altLang="zh-CN" sz="2800" dirty="0">
                <a:latin typeface="Arial" charset="0"/>
                <a:ea typeface="宋体" charset="0"/>
              </a:rPr>
              <a:t>    </a:t>
            </a:r>
            <a:r>
              <a:rPr lang="en-US" altLang="zh-CN" sz="2800" dirty="0" err="1">
                <a:latin typeface="Arial" charset="0"/>
                <a:ea typeface="宋体" charset="0"/>
              </a:rPr>
              <a:t>putchar</a:t>
            </a:r>
            <a:r>
              <a:rPr lang="zh-CN" altLang="en-US" sz="2800" dirty="0">
                <a:latin typeface="Arial" charset="0"/>
                <a:ea typeface="宋体" charset="0"/>
              </a:rPr>
              <a:t> </a:t>
            </a:r>
            <a:r>
              <a:rPr lang="en-US" altLang="zh-CN" sz="2800" dirty="0">
                <a:latin typeface="Arial" charset="0"/>
                <a:ea typeface="宋体" charset="0"/>
              </a:rPr>
              <a:t>(</a:t>
            </a:r>
            <a:r>
              <a:rPr lang="zh-CN" altLang="en-US" sz="2800" dirty="0">
                <a:latin typeface="Arial" charset="0"/>
                <a:ea typeface="宋体" charset="0"/>
              </a:rPr>
              <a:t> </a:t>
            </a:r>
            <a:r>
              <a:rPr lang="en-US" altLang="zh-CN" sz="2800" dirty="0">
                <a:latin typeface="Arial" charset="0"/>
                <a:ea typeface="宋体" charset="0"/>
              </a:rPr>
              <a:t>s[</a:t>
            </a:r>
            <a:r>
              <a:rPr lang="en-US" altLang="zh-CN" sz="2800" dirty="0" err="1">
                <a:latin typeface="Arial" charset="0"/>
                <a:ea typeface="宋体" charset="0"/>
              </a:rPr>
              <a:t>i</a:t>
            </a:r>
            <a:r>
              <a:rPr lang="en-US" altLang="zh-CN" sz="2800" dirty="0">
                <a:latin typeface="Arial" charset="0"/>
                <a:ea typeface="宋体" charset="0"/>
              </a:rPr>
              <a:t>]</a:t>
            </a:r>
            <a:r>
              <a:rPr lang="zh-CN" altLang="en-US" sz="2800" dirty="0">
                <a:latin typeface="Arial" charset="0"/>
                <a:ea typeface="宋体" charset="0"/>
              </a:rPr>
              <a:t> </a:t>
            </a:r>
            <a:r>
              <a:rPr lang="en-US" altLang="zh-CN" sz="2800" dirty="0">
                <a:latin typeface="Arial" charset="0"/>
                <a:ea typeface="宋体" charset="0"/>
              </a:rPr>
              <a:t>);</a:t>
            </a:r>
          </a:p>
          <a:p>
            <a:pPr lvl="1" eaLnBrk="1" hangingPunct="1">
              <a:lnSpc>
                <a:spcPct val="110000"/>
              </a:lnSpc>
              <a:buFont typeface="Wingdings" charset="0"/>
              <a:buNone/>
            </a:pPr>
            <a:r>
              <a:rPr lang="en-US" altLang="zh-CN" sz="2800" dirty="0">
                <a:latin typeface="Arial" charset="0"/>
                <a:ea typeface="宋体" charset="0"/>
              </a:rPr>
              <a:t>for</a:t>
            </a:r>
            <a:r>
              <a:rPr lang="zh-CN" altLang="en-US" sz="2800" dirty="0">
                <a:latin typeface="Arial" charset="0"/>
                <a:ea typeface="宋体" charset="0"/>
              </a:rPr>
              <a:t> </a:t>
            </a:r>
            <a:r>
              <a:rPr lang="en-US" altLang="zh-CN" sz="2800" dirty="0">
                <a:latin typeface="Arial" charset="0"/>
                <a:ea typeface="宋体" charset="0"/>
              </a:rPr>
              <a:t>(</a:t>
            </a:r>
            <a:r>
              <a:rPr lang="zh-CN" altLang="en-US" sz="2800" dirty="0">
                <a:latin typeface="Arial" charset="0"/>
                <a:ea typeface="宋体" charset="0"/>
              </a:rPr>
              <a:t> </a:t>
            </a:r>
            <a:r>
              <a:rPr lang="en-US" altLang="zh-CN" sz="2800" dirty="0" err="1">
                <a:latin typeface="Arial" charset="0"/>
                <a:ea typeface="宋体" charset="0"/>
              </a:rPr>
              <a:t>i</a:t>
            </a:r>
            <a:r>
              <a:rPr lang="en-US" altLang="zh-CN" sz="2800" dirty="0">
                <a:latin typeface="Arial" charset="0"/>
                <a:ea typeface="宋体" charset="0"/>
              </a:rPr>
              <a:t> = 0; </a:t>
            </a:r>
            <a:r>
              <a:rPr lang="en-US" altLang="zh-CN" sz="2800" dirty="0" err="1">
                <a:latin typeface="Arial" charset="0"/>
                <a:ea typeface="宋体" charset="0"/>
              </a:rPr>
              <a:t>i</a:t>
            </a:r>
            <a:r>
              <a:rPr lang="en-US" altLang="zh-CN" sz="2800" dirty="0">
                <a:latin typeface="Arial" charset="0"/>
                <a:ea typeface="宋体" charset="0"/>
              </a:rPr>
              <a:t> &lt; </a:t>
            </a:r>
            <a:r>
              <a:rPr lang="en-US" altLang="zh-CN" sz="2800" dirty="0" err="1">
                <a:latin typeface="Arial" charset="0"/>
                <a:ea typeface="宋体" charset="0"/>
              </a:rPr>
              <a:t>len</a:t>
            </a:r>
            <a:r>
              <a:rPr lang="en-US" altLang="zh-CN" sz="2800" dirty="0">
                <a:latin typeface="Arial" charset="0"/>
                <a:ea typeface="宋体" charset="0"/>
              </a:rPr>
              <a:t>; </a:t>
            </a:r>
            <a:r>
              <a:rPr lang="en-US" altLang="zh-CN" sz="2800" dirty="0" err="1">
                <a:latin typeface="Arial" charset="0"/>
                <a:ea typeface="宋体" charset="0"/>
              </a:rPr>
              <a:t>i</a:t>
            </a:r>
            <a:r>
              <a:rPr lang="en-US" altLang="zh-CN" sz="2800" dirty="0">
                <a:latin typeface="Arial" charset="0"/>
                <a:ea typeface="宋体" charset="0"/>
              </a:rPr>
              <a:t>++</a:t>
            </a:r>
            <a:r>
              <a:rPr lang="zh-CN" altLang="en-US" sz="2800" dirty="0">
                <a:latin typeface="Arial" charset="0"/>
                <a:ea typeface="宋体" charset="0"/>
              </a:rPr>
              <a:t> </a:t>
            </a:r>
            <a:r>
              <a:rPr lang="en-US" altLang="zh-CN" sz="2800" dirty="0">
                <a:latin typeface="Arial" charset="0"/>
                <a:ea typeface="宋体" charset="0"/>
              </a:rPr>
              <a:t>)</a:t>
            </a:r>
          </a:p>
          <a:p>
            <a:pPr lvl="1" eaLnBrk="1" hangingPunct="1">
              <a:lnSpc>
                <a:spcPct val="110000"/>
              </a:lnSpc>
              <a:buFont typeface="Wingdings" charset="0"/>
              <a:buNone/>
            </a:pPr>
            <a:r>
              <a:rPr lang="en-US" altLang="zh-CN" sz="2800" dirty="0">
                <a:latin typeface="Arial" charset="0"/>
                <a:ea typeface="宋体" charset="0"/>
              </a:rPr>
              <a:t>    </a:t>
            </a:r>
            <a:r>
              <a:rPr lang="en-US" altLang="zh-CN" sz="2800" dirty="0" err="1">
                <a:latin typeface="Arial" charset="0"/>
                <a:ea typeface="宋体" charset="0"/>
              </a:rPr>
              <a:t>putchar</a:t>
            </a:r>
            <a:r>
              <a:rPr lang="zh-CN" altLang="en-US" sz="2800" dirty="0">
                <a:latin typeface="Arial" charset="0"/>
                <a:ea typeface="宋体" charset="0"/>
              </a:rPr>
              <a:t> </a:t>
            </a:r>
            <a:r>
              <a:rPr lang="en-US" altLang="zh-CN" sz="2800" dirty="0">
                <a:latin typeface="Arial" charset="0"/>
                <a:ea typeface="宋体" charset="0"/>
              </a:rPr>
              <a:t>(</a:t>
            </a:r>
            <a:r>
              <a:rPr lang="zh-CN" altLang="en-US" sz="2800" dirty="0">
                <a:latin typeface="Arial" charset="0"/>
                <a:ea typeface="宋体" charset="0"/>
              </a:rPr>
              <a:t> </a:t>
            </a:r>
            <a:r>
              <a:rPr lang="en-US" altLang="zh-CN" sz="2800" dirty="0">
                <a:latin typeface="Arial" charset="0"/>
                <a:ea typeface="宋体" charset="0"/>
              </a:rPr>
              <a:t>s[</a:t>
            </a:r>
            <a:r>
              <a:rPr lang="en-US" altLang="zh-CN" sz="2800" dirty="0" err="1">
                <a:latin typeface="Arial" charset="0"/>
                <a:ea typeface="宋体" charset="0"/>
              </a:rPr>
              <a:t>i</a:t>
            </a:r>
            <a:r>
              <a:rPr lang="en-US" altLang="zh-CN" sz="2800" dirty="0">
                <a:latin typeface="Arial" charset="0"/>
                <a:ea typeface="宋体" charset="0"/>
              </a:rPr>
              <a:t>]</a:t>
            </a:r>
            <a:r>
              <a:rPr lang="zh-CN" altLang="en-US" sz="2800" dirty="0">
                <a:latin typeface="Arial" charset="0"/>
                <a:ea typeface="宋体" charset="0"/>
              </a:rPr>
              <a:t> </a:t>
            </a:r>
            <a:r>
              <a:rPr lang="en-US" altLang="zh-CN" sz="2800" dirty="0">
                <a:latin typeface="Arial" charset="0"/>
                <a:ea typeface="宋体" charset="0"/>
              </a:rPr>
              <a:t>);</a:t>
            </a:r>
          </a:p>
        </p:txBody>
      </p:sp>
      <p:sp>
        <p:nvSpPr>
          <p:cNvPr id="67587" name="Rectangle 3"/>
          <p:cNvSpPr>
            <a:spLocks noGrp="1" noChangeArrowheads="1"/>
          </p:cNvSpPr>
          <p:nvPr>
            <p:ph type="title"/>
          </p:nvPr>
        </p:nvSpPr>
        <p:spPr>
          <a:xfrm>
            <a:off x="3505200" y="259196"/>
            <a:ext cx="4114800" cy="838200"/>
          </a:xfrm>
        </p:spPr>
        <p:txBody>
          <a:bodyPr/>
          <a:lstStyle/>
          <a:p>
            <a:pPr eaLnBrk="1" hangingPunct="1"/>
            <a:r>
              <a:rPr lang="zh-CN" altLang="en-US" dirty="0">
                <a:latin typeface="Arial" charset="0"/>
                <a:ea typeface="宋体" charset="0"/>
                <a:cs typeface="宋体" charset="0"/>
              </a:rPr>
              <a:t>输出字符串</a:t>
            </a:r>
          </a:p>
        </p:txBody>
      </p:sp>
      <p:grpSp>
        <p:nvGrpSpPr>
          <p:cNvPr id="67588" name="Group 4"/>
          <p:cNvGrpSpPr>
            <a:grpSpLocks/>
          </p:cNvGrpSpPr>
          <p:nvPr/>
        </p:nvGrpSpPr>
        <p:grpSpPr bwMode="auto">
          <a:xfrm>
            <a:off x="3200400" y="4800600"/>
            <a:ext cx="6172200" cy="1371600"/>
            <a:chOff x="720" y="2304"/>
            <a:chExt cx="3888" cy="864"/>
          </a:xfrm>
        </p:grpSpPr>
        <p:sp>
          <p:nvSpPr>
            <p:cNvPr id="67590" name="Text Box 5"/>
            <p:cNvSpPr txBox="1">
              <a:spLocks noChangeArrowheads="1"/>
            </p:cNvSpPr>
            <p:nvPr/>
          </p:nvSpPr>
          <p:spPr bwMode="auto">
            <a:xfrm>
              <a:off x="816" y="2843"/>
              <a:ext cx="2256"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800" b="1">
                  <a:latin typeface="Book Antiqua" charset="0"/>
                </a:rPr>
                <a:t> </a:t>
              </a:r>
              <a:r>
                <a:rPr kumimoji="1" lang="en-US" altLang="zh-CN" sz="2800"/>
                <a:t>s[0]  s[1]              s[5]</a:t>
              </a:r>
            </a:p>
          </p:txBody>
        </p:sp>
        <p:sp>
          <p:nvSpPr>
            <p:cNvPr id="67591" name="Rectangle 6"/>
            <p:cNvSpPr>
              <a:spLocks noChangeArrowheads="1"/>
            </p:cNvSpPr>
            <p:nvPr/>
          </p:nvSpPr>
          <p:spPr bwMode="auto">
            <a:xfrm>
              <a:off x="1104" y="2304"/>
              <a:ext cx="3504" cy="44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90488" tIns="44450" rIns="90488" bIns="44450" anchor="ctr"/>
            <a:lstStyle/>
            <a:p>
              <a:endParaRPr lang="zh-CN" altLang="en-US"/>
            </a:p>
          </p:txBody>
        </p:sp>
        <p:sp>
          <p:nvSpPr>
            <p:cNvPr id="67592" name="Line 7"/>
            <p:cNvSpPr>
              <a:spLocks noChangeShapeType="1"/>
            </p:cNvSpPr>
            <p:nvPr/>
          </p:nvSpPr>
          <p:spPr bwMode="auto">
            <a:xfrm>
              <a:off x="1440"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7593" name="Line 8"/>
            <p:cNvSpPr>
              <a:spLocks noChangeShapeType="1"/>
            </p:cNvSpPr>
            <p:nvPr/>
          </p:nvSpPr>
          <p:spPr bwMode="auto">
            <a:xfrm>
              <a:off x="1728"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7594" name="Line 9"/>
            <p:cNvSpPr>
              <a:spLocks noChangeShapeType="1"/>
            </p:cNvSpPr>
            <p:nvPr/>
          </p:nvSpPr>
          <p:spPr bwMode="auto">
            <a:xfrm>
              <a:off x="2064"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7595" name="Text Box 10"/>
            <p:cNvSpPr txBox="1">
              <a:spLocks noChangeArrowheads="1"/>
            </p:cNvSpPr>
            <p:nvPr/>
          </p:nvSpPr>
          <p:spPr bwMode="auto">
            <a:xfrm>
              <a:off x="720" y="2363"/>
              <a:ext cx="336" cy="3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3200"/>
                <a:t>s</a:t>
              </a:r>
              <a:endParaRPr kumimoji="1" lang="en-US" altLang="zh-CN" sz="3200" b="1"/>
            </a:p>
          </p:txBody>
        </p:sp>
        <p:sp>
          <p:nvSpPr>
            <p:cNvPr id="67596" name="Line 11"/>
            <p:cNvSpPr>
              <a:spLocks noChangeShapeType="1"/>
            </p:cNvSpPr>
            <p:nvPr/>
          </p:nvSpPr>
          <p:spPr bwMode="auto">
            <a:xfrm>
              <a:off x="2352"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7597" name="Text Box 12"/>
            <p:cNvSpPr txBox="1">
              <a:spLocks noChangeArrowheads="1"/>
            </p:cNvSpPr>
            <p:nvPr/>
          </p:nvSpPr>
          <p:spPr bwMode="auto">
            <a:xfrm>
              <a:off x="1002" y="2363"/>
              <a:ext cx="2832"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zh-CN" altLang="en-US" sz="2800" b="1" dirty="0">
                  <a:latin typeface="Book Antiqua" charset="0"/>
                </a:rPr>
                <a:t> </a:t>
              </a:r>
              <a:r>
                <a:rPr kumimoji="1" lang="en-US" altLang="zh-CN" sz="2800" b="1" dirty="0"/>
                <a:t>H   a   p   </a:t>
              </a:r>
              <a:r>
                <a:rPr kumimoji="1" lang="en-US" altLang="zh-CN" sz="2800" b="1" dirty="0" err="1"/>
                <a:t>p</a:t>
              </a:r>
              <a:r>
                <a:rPr kumimoji="1" lang="en-US" altLang="zh-CN" sz="2800" b="1" dirty="0"/>
                <a:t>  y    </a:t>
              </a:r>
              <a:r>
                <a:rPr kumimoji="1" lang="en-US" altLang="zh-CN" sz="2800" b="1" dirty="0">
                  <a:solidFill>
                    <a:srgbClr val="CC0066"/>
                  </a:solidFill>
                </a:rPr>
                <a:t>\0</a:t>
              </a:r>
              <a:r>
                <a:rPr kumimoji="1" lang="en-US" altLang="zh-CN" sz="2800" b="1" dirty="0"/>
                <a:t>  </a:t>
              </a:r>
              <a:r>
                <a:rPr kumimoji="1" lang="en-US" altLang="zh-CN" sz="2800" b="1" dirty="0">
                  <a:solidFill>
                    <a:schemeClr val="bg2"/>
                  </a:solidFill>
                </a:rPr>
                <a:t>?   ?</a:t>
              </a:r>
            </a:p>
          </p:txBody>
        </p:sp>
        <p:sp>
          <p:nvSpPr>
            <p:cNvPr id="67598" name="Line 13"/>
            <p:cNvSpPr>
              <a:spLocks noChangeShapeType="1"/>
            </p:cNvSpPr>
            <p:nvPr/>
          </p:nvSpPr>
          <p:spPr bwMode="auto">
            <a:xfrm>
              <a:off x="2640"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7599" name="Line 14"/>
            <p:cNvSpPr>
              <a:spLocks noChangeShapeType="1"/>
            </p:cNvSpPr>
            <p:nvPr/>
          </p:nvSpPr>
          <p:spPr bwMode="auto">
            <a:xfrm>
              <a:off x="2928"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7600" name="Line 15"/>
            <p:cNvSpPr>
              <a:spLocks noChangeShapeType="1"/>
            </p:cNvSpPr>
            <p:nvPr/>
          </p:nvSpPr>
          <p:spPr bwMode="auto">
            <a:xfrm>
              <a:off x="3216"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67601" name="Line 16"/>
            <p:cNvSpPr>
              <a:spLocks noChangeShapeType="1"/>
            </p:cNvSpPr>
            <p:nvPr/>
          </p:nvSpPr>
          <p:spPr bwMode="auto">
            <a:xfrm>
              <a:off x="3504"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grpSp>
      <p:sp>
        <p:nvSpPr>
          <p:cNvPr id="497690" name="Text Box 26"/>
          <p:cNvSpPr txBox="1">
            <a:spLocks noChangeArrowheads="1"/>
          </p:cNvSpPr>
          <p:nvPr/>
        </p:nvSpPr>
        <p:spPr bwMode="auto">
          <a:xfrm>
            <a:off x="7896200" y="1124745"/>
            <a:ext cx="1656184"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075" tIns="46038" rIns="92075" bIns="46038">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r>
              <a:rPr lang="zh-CN" altLang="en-US" sz="2800" b="1" dirty="0">
                <a:solidFill>
                  <a:schemeClr val="bg2"/>
                </a:solidFill>
              </a:rPr>
              <a:t>输出？</a:t>
            </a:r>
            <a:endParaRPr lang="zh-CN" altLang="en-US" sz="2800" b="1" dirty="0">
              <a:solidFill>
                <a:schemeClr val="bg2"/>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766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766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769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766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97666">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97666">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766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666" grpId="0" build="p"/>
      <p:bldP spid="497690"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919288" y="404813"/>
            <a:ext cx="8001000" cy="685800"/>
          </a:xfrm>
        </p:spPr>
        <p:txBody>
          <a:bodyPr vert="horz" wrap="square" lIns="90488" tIns="44450" rIns="90488" bIns="44450" numCol="1" anchor="ctr" anchorCtr="0" compatLnSpc="1"/>
          <a:lstStyle/>
          <a:p>
            <a:pPr eaLnBrk="1" hangingPunct="1"/>
            <a:r>
              <a:rPr lang="en-US" altLang="zh-CN" dirty="0">
                <a:latin typeface="Arial" charset="0"/>
                <a:ea typeface="宋体" charset="0"/>
                <a:cs typeface="宋体" charset="0"/>
              </a:rPr>
              <a:t>1.2.3</a:t>
            </a:r>
            <a:r>
              <a:rPr lang="zh-CN" altLang="en-US" dirty="0">
                <a:latin typeface="Arial" charset="0"/>
                <a:ea typeface="宋体" charset="0"/>
                <a:cs typeface="宋体" charset="0"/>
              </a:rPr>
              <a:t> 字符串的存储－赋值和输入</a:t>
            </a:r>
            <a:endParaRPr lang="zh-CN" altLang="en-US" dirty="0">
              <a:latin typeface="Times New Roman" charset="0"/>
              <a:ea typeface="宋体" charset="0"/>
              <a:cs typeface="宋体" charset="0"/>
            </a:endParaRPr>
          </a:p>
        </p:txBody>
      </p:sp>
      <p:sp>
        <p:nvSpPr>
          <p:cNvPr id="419843" name="Rectangle 3"/>
          <p:cNvSpPr>
            <a:spLocks noGrp="1" noChangeArrowheads="1"/>
          </p:cNvSpPr>
          <p:nvPr>
            <p:ph type="body" idx="1"/>
          </p:nvPr>
        </p:nvSpPr>
        <p:spPr>
          <a:xfrm>
            <a:off x="1055440" y="1143000"/>
            <a:ext cx="10153128" cy="5500688"/>
          </a:xfrm>
        </p:spPr>
        <p:txBody>
          <a:bodyPr vert="horz" wrap="square" lIns="90488" tIns="44450" rIns="90488" bIns="44450" numCol="1" anchor="t" anchorCtr="0" compatLnSpc="1">
            <a:prstTxWarp prst="textNoShape">
              <a:avLst/>
            </a:prstTxWarp>
          </a:bodyPr>
          <a:lstStyle/>
          <a:p>
            <a:pPr eaLnBrk="1" hangingPunct="1">
              <a:lnSpc>
                <a:spcPct val="90000"/>
              </a:lnSpc>
            </a:pPr>
            <a:r>
              <a:rPr lang="zh-CN" altLang="en-US" dirty="0">
                <a:latin typeface="Arial" charset="0"/>
                <a:ea typeface="宋体" charset="0"/>
                <a:cs typeface="宋体" charset="0"/>
              </a:rPr>
              <a:t>把字符串放入一维字符数组（存储）</a:t>
            </a:r>
          </a:p>
          <a:p>
            <a:pPr eaLnBrk="1" hangingPunct="1">
              <a:lnSpc>
                <a:spcPct val="90000"/>
              </a:lnSpc>
            </a:pPr>
            <a:r>
              <a:rPr lang="zh-CN" altLang="en-US" dirty="0">
                <a:latin typeface="Arial" charset="0"/>
                <a:ea typeface="宋体" charset="0"/>
                <a:cs typeface="宋体" charset="0"/>
              </a:rPr>
              <a:t>对字符串的操作 ==&gt; 对字符数组的操作</a:t>
            </a:r>
          </a:p>
          <a:p>
            <a:pPr eaLnBrk="1" hangingPunct="1">
              <a:lnSpc>
                <a:spcPct val="90000"/>
              </a:lnSpc>
              <a:buFont typeface="Wingdings" charset="0"/>
              <a:buNone/>
            </a:pPr>
            <a:endParaRPr lang="en-US" altLang="zh-CN" dirty="0">
              <a:latin typeface="Arial" charset="0"/>
              <a:ea typeface="宋体" charset="0"/>
              <a:cs typeface="宋体" charset="0"/>
            </a:endParaRPr>
          </a:p>
          <a:p>
            <a:pPr eaLnBrk="1" hangingPunct="1">
              <a:lnSpc>
                <a:spcPct val="90000"/>
              </a:lnSpc>
              <a:buFont typeface="Wingdings" charset="0"/>
              <a:buNone/>
            </a:pPr>
            <a:r>
              <a:rPr lang="zh-CN" altLang="en-US" dirty="0">
                <a:latin typeface="Arial" charset="0"/>
                <a:ea typeface="宋体" charset="0"/>
                <a:cs typeface="宋体" charset="0"/>
              </a:rPr>
              <a:t>存储</a:t>
            </a:r>
          </a:p>
          <a:p>
            <a:pPr lvl="1" eaLnBrk="1" hangingPunct="1">
              <a:lnSpc>
                <a:spcPct val="90000"/>
              </a:lnSpc>
            </a:pPr>
            <a:r>
              <a:rPr lang="zh-CN" altLang="en-US" sz="2800" dirty="0">
                <a:latin typeface="Arial" charset="0"/>
                <a:ea typeface="宋体" charset="0"/>
              </a:rPr>
              <a:t>数组初始化</a:t>
            </a:r>
          </a:p>
          <a:p>
            <a:pPr lvl="2" eaLnBrk="1" hangingPunct="1">
              <a:lnSpc>
                <a:spcPct val="90000"/>
              </a:lnSpc>
              <a:buFont typeface="Wingdings" charset="0"/>
              <a:buNone/>
            </a:pPr>
            <a:r>
              <a:rPr lang="en-US" altLang="zh-CN" sz="2400" dirty="0">
                <a:latin typeface="Arial" charset="0"/>
                <a:ea typeface="宋体" charset="0"/>
              </a:rPr>
              <a:t>static char s[6] = "a";</a:t>
            </a:r>
          </a:p>
          <a:p>
            <a:pPr lvl="1" eaLnBrk="1" hangingPunct="1">
              <a:lnSpc>
                <a:spcPct val="90000"/>
              </a:lnSpc>
            </a:pPr>
            <a:r>
              <a:rPr lang="zh-CN" altLang="en-US" sz="2800" dirty="0">
                <a:latin typeface="Arial" charset="0"/>
                <a:ea typeface="宋体" charset="0"/>
              </a:rPr>
              <a:t>赋值</a:t>
            </a:r>
          </a:p>
          <a:p>
            <a:pPr lvl="2" eaLnBrk="1" hangingPunct="1">
              <a:lnSpc>
                <a:spcPct val="90000"/>
              </a:lnSpc>
              <a:buFont typeface="Wingdings" charset="0"/>
              <a:buNone/>
            </a:pPr>
            <a:r>
              <a:rPr lang="en-US" altLang="zh-CN" sz="2400" dirty="0">
                <a:latin typeface="Arial" charset="0"/>
                <a:ea typeface="宋体" charset="0"/>
              </a:rPr>
              <a:t>s[0] = 'a'; s[1] = '\0';</a:t>
            </a:r>
          </a:p>
          <a:p>
            <a:pPr lvl="1" eaLnBrk="1" hangingPunct="1">
              <a:lnSpc>
                <a:spcPct val="90000"/>
              </a:lnSpc>
            </a:pPr>
            <a:r>
              <a:rPr lang="zh-CN" altLang="en-US" sz="2800" dirty="0">
                <a:latin typeface="Arial" charset="0"/>
                <a:ea typeface="宋体" charset="0"/>
              </a:rPr>
              <a:t>输入 </a:t>
            </a:r>
          </a:p>
          <a:p>
            <a:pPr lvl="2" eaLnBrk="1" hangingPunct="1">
              <a:lnSpc>
                <a:spcPct val="90000"/>
              </a:lnSpc>
              <a:buNone/>
            </a:pPr>
            <a:r>
              <a:rPr lang="en-US" altLang="zh-CN" sz="2400" dirty="0">
                <a:latin typeface="Arial" charset="0"/>
                <a:ea typeface="宋体" charset="0"/>
              </a:rPr>
              <a:t>'\0'</a:t>
            </a:r>
            <a:r>
              <a:rPr lang="zh-CN" altLang="en-US" sz="2400" dirty="0">
                <a:latin typeface="Arial" charset="0"/>
                <a:ea typeface="宋体" charset="0"/>
              </a:rPr>
              <a:t> 代表空操作，无法输入</a:t>
            </a:r>
          </a:p>
          <a:p>
            <a:pPr lvl="2" algn="just" eaLnBrk="1" hangingPunct="1">
              <a:lnSpc>
                <a:spcPct val="90000"/>
              </a:lnSpc>
              <a:buFont typeface="Wingdings" charset="0"/>
              <a:buNone/>
            </a:pPr>
            <a:r>
              <a:rPr lang="zh-CN" altLang="en-US" sz="2400" dirty="0">
                <a:latin typeface="Arial" charset="0"/>
                <a:ea typeface="宋体" charset="0"/>
              </a:rPr>
              <a:t>输入时，设定一个</a:t>
            </a:r>
            <a:r>
              <a:rPr lang="zh-CN" altLang="en-US" sz="2400" dirty="0">
                <a:solidFill>
                  <a:schemeClr val="bg2"/>
                </a:solidFill>
                <a:latin typeface="Arial" charset="0"/>
                <a:ea typeface="宋体" charset="0"/>
              </a:rPr>
              <a:t>输入结束符</a:t>
            </a:r>
          </a:p>
          <a:p>
            <a:pPr lvl="2" algn="just" eaLnBrk="1" hangingPunct="1">
              <a:lnSpc>
                <a:spcPct val="90000"/>
              </a:lnSpc>
              <a:buNone/>
            </a:pPr>
            <a:r>
              <a:rPr lang="zh-CN" altLang="en-US" sz="2400" dirty="0">
                <a:latin typeface="Arial" charset="0"/>
                <a:ea typeface="宋体" charset="0"/>
              </a:rPr>
              <a:t>将</a:t>
            </a:r>
            <a:r>
              <a:rPr lang="zh-CN" altLang="en-US" sz="2400" dirty="0">
                <a:solidFill>
                  <a:schemeClr val="bg2"/>
                </a:solidFill>
                <a:latin typeface="Arial" charset="0"/>
                <a:ea typeface="宋体" charset="0"/>
              </a:rPr>
              <a:t>输入结束符</a:t>
            </a:r>
            <a:r>
              <a:rPr lang="zh-CN" altLang="en-US" sz="2400" dirty="0">
                <a:latin typeface="Arial" charset="0"/>
                <a:ea typeface="宋体" charset="0"/>
              </a:rPr>
              <a:t>转换为</a:t>
            </a:r>
            <a:r>
              <a:rPr lang="zh-CN" altLang="en-US" sz="2400" dirty="0">
                <a:solidFill>
                  <a:schemeClr val="bg2"/>
                </a:solidFill>
                <a:latin typeface="Arial" charset="0"/>
                <a:ea typeface="宋体" charset="0"/>
              </a:rPr>
              <a:t>字符串结束符 </a:t>
            </a:r>
            <a:r>
              <a:rPr lang="en-US" altLang="zh-CN" sz="2400" dirty="0">
                <a:solidFill>
                  <a:srgbClr val="CC0066"/>
                </a:solidFill>
                <a:latin typeface="Arial" charset="0"/>
                <a:ea typeface="宋体" charset="0"/>
              </a:rPr>
              <a:t>'\0'</a:t>
            </a:r>
            <a:endParaRPr lang="en-US" altLang="zh-CN" sz="2400" dirty="0">
              <a:latin typeface="Arial" charset="0"/>
              <a:ea typeface="宋体" charset="0"/>
            </a:endParaRPr>
          </a:p>
          <a:p>
            <a:pPr lvl="2" eaLnBrk="1" hangingPunct="1">
              <a:lnSpc>
                <a:spcPct val="90000"/>
              </a:lnSpc>
              <a:buFont typeface="Wingdings" charset="0"/>
              <a:buNone/>
            </a:pPr>
            <a:endParaRPr lang="en-US" altLang="zh-CN" dirty="0">
              <a:latin typeface="Arial" charset="0"/>
              <a:ea typeface="宋体" charset="0"/>
            </a:endParaRPr>
          </a:p>
        </p:txBody>
      </p:sp>
      <p:sp>
        <p:nvSpPr>
          <p:cNvPr id="419845" name="Rectangle 5"/>
          <p:cNvSpPr>
            <a:spLocks noChangeArrowheads="1"/>
          </p:cNvSpPr>
          <p:nvPr/>
        </p:nvSpPr>
        <p:spPr bwMode="auto">
          <a:xfrm>
            <a:off x="6312025" y="3429001"/>
            <a:ext cx="4086101" cy="1016305"/>
          </a:xfrm>
          <a:prstGeom prst="rect">
            <a:avLst/>
          </a:prstGeom>
          <a:noFill/>
          <a:ln w="9525">
            <a:solidFill>
              <a:schemeClr val="accent1"/>
            </a:solidFill>
            <a:miter lim="800000"/>
            <a:headEnd/>
            <a:tailEnd/>
          </a:ln>
          <a:extLst>
            <a:ext uri="{909E8E84-426E-40dd-AFC4-6F175D3DCCD1}">
              <a14:hiddenFill xmlns="" xmlns:a14="http://schemas.microsoft.com/office/drawing/2010/main">
                <a:solidFill>
                  <a:srgbClr val="FFFFFF"/>
                </a:solidFill>
              </a14:hiddenFill>
            </a:ext>
          </a:extLst>
        </p:spPr>
        <p:txBody>
          <a:bodyPr wrap="square" lIns="92075" tIns="46038" rIns="92075" bIns="46038">
            <a:spAutoFit/>
          </a:bodyPr>
          <a:lstStyle/>
          <a:p>
            <a:pPr algn="just">
              <a:spcBef>
                <a:spcPct val="50000"/>
              </a:spcBef>
              <a:buClr>
                <a:srgbClr val="33CCCC"/>
              </a:buClr>
              <a:buSzPct val="110000"/>
            </a:pPr>
            <a:r>
              <a:rPr kumimoji="1" lang="en-US" altLang="zh-CN" sz="2400" b="1" dirty="0"/>
              <a:t>"a" 2 </a:t>
            </a:r>
            <a:r>
              <a:rPr kumimoji="1" lang="zh-CN" altLang="en-US" sz="2400" b="1" dirty="0"/>
              <a:t>个字符 </a:t>
            </a:r>
            <a:r>
              <a:rPr kumimoji="1" lang="en-US" altLang="zh-CN" sz="2400" b="1" dirty="0"/>
              <a:t>'a' </a:t>
            </a:r>
            <a:r>
              <a:rPr kumimoji="1" lang="zh-CN" altLang="en-US" sz="2400" b="1" dirty="0"/>
              <a:t>和 </a:t>
            </a:r>
            <a:r>
              <a:rPr lang="en-US" altLang="zh-CN" sz="2400" dirty="0"/>
              <a:t>'\0'</a:t>
            </a:r>
            <a:endParaRPr kumimoji="1" lang="zh-CN" altLang="en-US" sz="2400" b="1" dirty="0"/>
          </a:p>
          <a:p>
            <a:pPr algn="just">
              <a:spcBef>
                <a:spcPct val="50000"/>
              </a:spcBef>
              <a:buClr>
                <a:srgbClr val="33CCCC"/>
              </a:buClr>
              <a:buSzPct val="75000"/>
              <a:buFont typeface="Wingdings" charset="0"/>
              <a:buNone/>
            </a:pPr>
            <a:r>
              <a:rPr kumimoji="1" lang="en-US" altLang="zh-CN" sz="2400" b="1" dirty="0"/>
              <a:t>'a'     1 </a:t>
            </a:r>
            <a:r>
              <a:rPr kumimoji="1" lang="zh-CN" altLang="en-US" sz="2400" b="1" dirty="0"/>
              <a:t>个字符常量</a:t>
            </a:r>
          </a:p>
        </p:txBody>
      </p:sp>
      <p:sp>
        <p:nvSpPr>
          <p:cNvPr id="419846" name="Rectangle 6"/>
          <p:cNvSpPr>
            <a:spLocks noChangeArrowheads="1"/>
          </p:cNvSpPr>
          <p:nvPr/>
        </p:nvSpPr>
        <p:spPr bwMode="auto">
          <a:xfrm>
            <a:off x="7588601" y="2643188"/>
            <a:ext cx="2061462" cy="4253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just">
              <a:lnSpc>
                <a:spcPct val="90000"/>
              </a:lnSpc>
              <a:spcBef>
                <a:spcPct val="20000"/>
              </a:spcBef>
              <a:buClr>
                <a:schemeClr val="tx2"/>
              </a:buClr>
              <a:buSzPct val="80000"/>
            </a:pPr>
            <a:r>
              <a:rPr kumimoji="1" lang="zh-CN" altLang="en-US" sz="2400" b="1">
                <a:solidFill>
                  <a:schemeClr val="bg2"/>
                </a:solidFill>
                <a:ea typeface="仿宋_GB2312" charset="0"/>
                <a:cs typeface="仿宋_GB2312" charset="0"/>
              </a:rPr>
              <a:t>区分"</a:t>
            </a:r>
            <a:r>
              <a:rPr kumimoji="1" lang="en-US" altLang="zh-CN" sz="2400" b="1">
                <a:solidFill>
                  <a:schemeClr val="bg2"/>
                </a:solidFill>
                <a:ea typeface="仿宋_GB2312" charset="0"/>
                <a:cs typeface="仿宋_GB2312" charset="0"/>
              </a:rPr>
              <a:t>a" </a:t>
            </a:r>
            <a:r>
              <a:rPr kumimoji="1" lang="zh-CN" altLang="en-US" sz="2400" b="1">
                <a:solidFill>
                  <a:schemeClr val="bg2"/>
                </a:solidFill>
                <a:ea typeface="仿宋_GB2312" charset="0"/>
                <a:cs typeface="仿宋_GB2312" charset="0"/>
              </a:rPr>
              <a:t>和 '</a:t>
            </a:r>
            <a:r>
              <a:rPr kumimoji="1" lang="en-US" altLang="zh-CN" sz="2400" b="1">
                <a:solidFill>
                  <a:schemeClr val="bg2"/>
                </a:solidFill>
                <a:ea typeface="仿宋_GB2312" charset="0"/>
                <a:cs typeface="仿宋_GB2312" charset="0"/>
              </a:rPr>
              <a:t>a'</a:t>
            </a:r>
            <a:endParaRPr kumimoji="1" lang="zh-CN" altLang="en-US" sz="2400" b="1">
              <a:solidFill>
                <a:schemeClr val="bg2"/>
              </a:solidFill>
              <a:ea typeface="仿宋_GB2312" charset="0"/>
              <a:cs typeface="仿宋_GB231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19843">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19843">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19843">
                                            <p:txEl>
                                              <p:pRg st="3" end="3"/>
                                            </p:txEl>
                                          </p:spTgt>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19843">
                                            <p:txEl>
                                              <p:pRg st="4" end="4"/>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19843">
                                            <p:txEl>
                                              <p:pRg st="5" end="5"/>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419843">
                                            <p:txEl>
                                              <p:pRg st="6" end="6"/>
                                            </p:txEl>
                                          </p:spTgt>
                                        </p:tgtEl>
                                        <p:attrNameLst>
                                          <p:attrName>style.visibility</p:attrName>
                                        </p:attrNameLst>
                                      </p:cBhvr>
                                      <p:to>
                                        <p:strVal val="visible"/>
                                      </p:to>
                                    </p:set>
                                    <p:animEffect transition="in" filter="wipe(down)">
                                      <p:cBhvr>
                                        <p:cTn id="24" dur="500"/>
                                        <p:tgtEl>
                                          <p:spTgt spid="419843">
                                            <p:txEl>
                                              <p:pRg st="6" end="6"/>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419843">
                                            <p:txEl>
                                              <p:pRg st="7" end="7"/>
                                            </p:txEl>
                                          </p:spTgt>
                                        </p:tgtEl>
                                        <p:attrNameLst>
                                          <p:attrName>style.visibility</p:attrName>
                                        </p:attrNameLst>
                                      </p:cBhvr>
                                      <p:to>
                                        <p:strVal val="visible"/>
                                      </p:to>
                                    </p:set>
                                    <p:animEffect transition="in" filter="wipe(down)">
                                      <p:cBhvr>
                                        <p:cTn id="27" dur="500"/>
                                        <p:tgtEl>
                                          <p:spTgt spid="419843">
                                            <p:txEl>
                                              <p:pRg st="7" end="7"/>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419845"/>
                                        </p:tgtEl>
                                        <p:attrNameLst>
                                          <p:attrName>style.visibility</p:attrName>
                                        </p:attrNameLst>
                                      </p:cBhvr>
                                      <p:to>
                                        <p:strVal val="visible"/>
                                      </p:to>
                                    </p:set>
                                    <p:anim calcmode="lin" valueType="num">
                                      <p:cBhvr additive="base">
                                        <p:cTn id="32" dur="500" fill="hold"/>
                                        <p:tgtEl>
                                          <p:spTgt spid="419845"/>
                                        </p:tgtEl>
                                        <p:attrNameLst>
                                          <p:attrName>ppt_x</p:attrName>
                                        </p:attrNameLst>
                                      </p:cBhvr>
                                      <p:tavLst>
                                        <p:tav tm="0">
                                          <p:val>
                                            <p:strVal val="0-#ppt_w/2"/>
                                          </p:val>
                                        </p:tav>
                                        <p:tav tm="100000">
                                          <p:val>
                                            <p:strVal val="#ppt_x"/>
                                          </p:val>
                                        </p:tav>
                                      </p:tavLst>
                                    </p:anim>
                                    <p:anim calcmode="lin" valueType="num">
                                      <p:cBhvr additive="base">
                                        <p:cTn id="33" dur="500" fill="hold"/>
                                        <p:tgtEl>
                                          <p:spTgt spid="419845"/>
                                        </p:tgtEl>
                                        <p:attrNameLst>
                                          <p:attrName>ppt_y</p:attrName>
                                        </p:attrNameLst>
                                      </p:cBhvr>
                                      <p:tavLst>
                                        <p:tav tm="0">
                                          <p:val>
                                            <p:strVal val="#ppt_y"/>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419846"/>
                                        </p:tgtEl>
                                        <p:attrNameLst>
                                          <p:attrName>style.visibility</p:attrName>
                                        </p:attrNameLst>
                                      </p:cBhvr>
                                      <p:to>
                                        <p:strVal val="visible"/>
                                      </p:to>
                                    </p:set>
                                    <p:anim calcmode="lin" valueType="num">
                                      <p:cBhvr additive="base">
                                        <p:cTn id="38" dur="500" fill="hold"/>
                                        <p:tgtEl>
                                          <p:spTgt spid="419846"/>
                                        </p:tgtEl>
                                        <p:attrNameLst>
                                          <p:attrName>ppt_x</p:attrName>
                                        </p:attrNameLst>
                                      </p:cBhvr>
                                      <p:tavLst>
                                        <p:tav tm="0">
                                          <p:val>
                                            <p:strVal val="0-#ppt_w/2"/>
                                          </p:val>
                                        </p:tav>
                                        <p:tav tm="100000">
                                          <p:val>
                                            <p:strVal val="#ppt_x"/>
                                          </p:val>
                                        </p:tav>
                                      </p:tavLst>
                                    </p:anim>
                                    <p:anim calcmode="lin" valueType="num">
                                      <p:cBhvr additive="base">
                                        <p:cTn id="39" dur="500" fill="hold"/>
                                        <p:tgtEl>
                                          <p:spTgt spid="419846"/>
                                        </p:tgtEl>
                                        <p:attrNameLst>
                                          <p:attrName>ppt_y</p:attrName>
                                        </p:attrNameLst>
                                      </p:cBhvr>
                                      <p:tavLst>
                                        <p:tav tm="0">
                                          <p:val>
                                            <p:strVal val="#ppt_y"/>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19843">
                                            <p:txEl>
                                              <p:pRg st="8" end="8"/>
                                            </p:txEl>
                                          </p:spTgt>
                                        </p:tgtEl>
                                        <p:attrNameLst>
                                          <p:attrName>style.visibility</p:attrName>
                                        </p:attrNameLst>
                                      </p:cBhvr>
                                      <p:to>
                                        <p:strVal val="visible"/>
                                      </p:to>
                                    </p:set>
                                    <p:animEffect transition="in" filter="wipe(down)">
                                      <p:cBhvr>
                                        <p:cTn id="44" dur="500"/>
                                        <p:tgtEl>
                                          <p:spTgt spid="419843">
                                            <p:txEl>
                                              <p:pRg st="8" end="8"/>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419843">
                                            <p:txEl>
                                              <p:pRg st="9" end="9"/>
                                            </p:txEl>
                                          </p:spTgt>
                                        </p:tgtEl>
                                        <p:attrNameLst>
                                          <p:attrName>style.visibility</p:attrName>
                                        </p:attrNameLst>
                                      </p:cBhvr>
                                      <p:to>
                                        <p:strVal val="visible"/>
                                      </p:to>
                                    </p:set>
                                    <p:animEffect transition="in" filter="wipe(down)">
                                      <p:cBhvr>
                                        <p:cTn id="49" dur="500"/>
                                        <p:tgtEl>
                                          <p:spTgt spid="419843">
                                            <p:txEl>
                                              <p:pRg st="9" end="9"/>
                                            </p:txEl>
                                          </p:spTgt>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419843">
                                            <p:txEl>
                                              <p:pRg st="10" end="10"/>
                                            </p:txEl>
                                          </p:spTgt>
                                        </p:tgtEl>
                                        <p:attrNameLst>
                                          <p:attrName>style.visibility</p:attrName>
                                        </p:attrNameLst>
                                      </p:cBhvr>
                                      <p:to>
                                        <p:strVal val="visible"/>
                                      </p:to>
                                    </p:set>
                                    <p:animEffect transition="in" filter="wipe(down)">
                                      <p:cBhvr>
                                        <p:cTn id="54" dur="500"/>
                                        <p:tgtEl>
                                          <p:spTgt spid="419843">
                                            <p:txEl>
                                              <p:pRg st="10" end="10"/>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419843">
                                            <p:txEl>
                                              <p:pRg st="11" end="11"/>
                                            </p:txEl>
                                          </p:spTgt>
                                        </p:tgtEl>
                                        <p:attrNameLst>
                                          <p:attrName>style.visibility</p:attrName>
                                        </p:attrNameLst>
                                      </p:cBhvr>
                                      <p:to>
                                        <p:strVal val="visible"/>
                                      </p:to>
                                    </p:set>
                                    <p:animEffect transition="in" filter="wipe(down)">
                                      <p:cBhvr>
                                        <p:cTn id="59" dur="500"/>
                                        <p:tgtEl>
                                          <p:spTgt spid="41984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43" grpId="0" build="p"/>
      <p:bldP spid="419845" grpId="0" animBg="1" autoUpdateAnimBg="0"/>
      <p:bldP spid="41984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2135188" y="476250"/>
            <a:ext cx="7162800" cy="800100"/>
          </a:xfrm>
        </p:spPr>
        <p:txBody>
          <a:bodyPr vert="horz" wrap="square" lIns="90488" tIns="44450" rIns="90488" bIns="44450" numCol="1" anchor="ctr" anchorCtr="0" compatLnSpc="1"/>
          <a:lstStyle/>
          <a:p>
            <a:pPr eaLnBrk="1" hangingPunct="1"/>
            <a:r>
              <a:rPr lang="en-US" altLang="zh-CN" dirty="0">
                <a:latin typeface="Times New Roman" charset="0"/>
                <a:ea typeface="宋体" charset="0"/>
                <a:cs typeface="宋体" charset="0"/>
              </a:rPr>
              <a:t>1.3  </a:t>
            </a:r>
            <a:r>
              <a:rPr lang="zh-CN" altLang="en-US" dirty="0">
                <a:latin typeface="Times New Roman" charset="0"/>
                <a:ea typeface="宋体" charset="0"/>
                <a:cs typeface="宋体" charset="0"/>
              </a:rPr>
              <a:t>使用字符串编程</a:t>
            </a:r>
          </a:p>
        </p:txBody>
      </p:sp>
      <p:sp>
        <p:nvSpPr>
          <p:cNvPr id="525315" name="Rectangle 3"/>
          <p:cNvSpPr>
            <a:spLocks noGrp="1" noChangeArrowheads="1"/>
          </p:cNvSpPr>
          <p:nvPr>
            <p:ph type="body" idx="1"/>
          </p:nvPr>
        </p:nvSpPr>
        <p:spPr>
          <a:xfrm>
            <a:off x="695400" y="1357314"/>
            <a:ext cx="10945216" cy="4714875"/>
          </a:xfrm>
        </p:spPr>
        <p:txBody>
          <a:bodyPr vert="horz" wrap="square" lIns="90488" tIns="44450" rIns="90488" bIns="44450" numCol="1" anchor="t" anchorCtr="0" compatLnSpc="1">
            <a:prstTxWarp prst="textNoShape">
              <a:avLst/>
            </a:prstTxWarp>
          </a:bodyPr>
          <a:lstStyle/>
          <a:p>
            <a:pPr>
              <a:buFont typeface="Wingdings" charset="0"/>
              <a:buNone/>
            </a:pPr>
            <a:r>
              <a:rPr lang="en-US" altLang="zh-CN" dirty="0">
                <a:latin typeface="Arial" charset="0"/>
                <a:ea typeface="宋体" charset="0"/>
                <a:cs typeface="宋体" charset="0"/>
              </a:rPr>
              <a:t>C</a:t>
            </a:r>
            <a:r>
              <a:rPr lang="zh-CN" altLang="en-US" dirty="0">
                <a:latin typeface="Arial" charset="0"/>
                <a:ea typeface="宋体" charset="0"/>
                <a:cs typeface="宋体" charset="0"/>
              </a:rPr>
              <a:t>语言将字符串作为一个特殊的一维字符数组来处理。</a:t>
            </a:r>
            <a:endParaRPr lang="en-US" altLang="zh-CN" dirty="0">
              <a:latin typeface="Arial" charset="0"/>
              <a:ea typeface="宋体" charset="0"/>
              <a:cs typeface="宋体" charset="0"/>
            </a:endParaRPr>
          </a:p>
          <a:p>
            <a:pPr eaLnBrk="1" hangingPunct="1">
              <a:lnSpc>
                <a:spcPct val="90000"/>
              </a:lnSpc>
            </a:pPr>
            <a:r>
              <a:rPr lang="zh-CN" altLang="en-US" dirty="0">
                <a:latin typeface="Arial" charset="0"/>
                <a:ea typeface="宋体" charset="0"/>
                <a:cs typeface="宋体" charset="0"/>
              </a:rPr>
              <a:t>存储：把字符串放入一维字符数组</a:t>
            </a:r>
            <a:endParaRPr lang="en-US" altLang="zh-CN" dirty="0">
              <a:latin typeface="Arial" charset="0"/>
              <a:ea typeface="宋体" charset="0"/>
              <a:cs typeface="宋体" charset="0"/>
            </a:endParaRPr>
          </a:p>
          <a:p>
            <a:pPr lvl="1" eaLnBrk="1" hangingPunct="1">
              <a:lnSpc>
                <a:spcPct val="90000"/>
              </a:lnSpc>
              <a:buFont typeface="Wingdings" charset="0"/>
              <a:buNone/>
            </a:pPr>
            <a:r>
              <a:rPr lang="zh-CN" altLang="en-US" sz="2800" dirty="0">
                <a:solidFill>
                  <a:schemeClr val="bg2"/>
                </a:solidFill>
                <a:latin typeface="Arial" charset="0"/>
                <a:ea typeface="宋体" charset="0"/>
              </a:rPr>
              <a:t>数组初始化、赋值、输入</a:t>
            </a:r>
          </a:p>
          <a:p>
            <a:pPr eaLnBrk="1" hangingPunct="1">
              <a:lnSpc>
                <a:spcPct val="90000"/>
              </a:lnSpc>
              <a:buFont typeface="Wingdings" charset="0"/>
              <a:buNone/>
            </a:pPr>
            <a:r>
              <a:rPr lang="zh-CN" altLang="en-US" dirty="0">
                <a:latin typeface="Arial" charset="0"/>
                <a:ea typeface="宋体" charset="0"/>
                <a:cs typeface="宋体" charset="0"/>
              </a:rPr>
              <a:t>对字符串的操作 ==&gt; 对字符数组的操作</a:t>
            </a:r>
          </a:p>
          <a:p>
            <a:r>
              <a:rPr lang="zh-CN" altLang="en-US" dirty="0">
                <a:latin typeface="Arial" charset="0"/>
                <a:ea typeface="宋体" charset="0"/>
                <a:cs typeface="宋体" charset="0"/>
              </a:rPr>
              <a:t>对一维字符数组的操作：针对字符串的有效字符和字符串结束符</a:t>
            </a:r>
            <a:endParaRPr lang="en-US" altLang="zh-CN" dirty="0">
              <a:latin typeface="Arial" charset="0"/>
              <a:ea typeface="宋体" charset="0"/>
              <a:cs typeface="宋体" charset="0"/>
            </a:endParaRPr>
          </a:p>
          <a:p>
            <a:pPr lvl="1">
              <a:buNone/>
            </a:pPr>
            <a:r>
              <a:rPr lang="zh-CN" altLang="en-US" sz="2800" dirty="0">
                <a:solidFill>
                  <a:schemeClr val="bg2"/>
                </a:solidFill>
                <a:latin typeface="Arial" charset="0"/>
                <a:ea typeface="宋体" charset="0"/>
              </a:rPr>
              <a:t>检测字符串结束符 </a:t>
            </a:r>
            <a:r>
              <a:rPr lang="en-US" altLang="zh-CN" sz="2800" dirty="0">
                <a:solidFill>
                  <a:srgbClr val="CC0066"/>
                </a:solidFill>
                <a:latin typeface="Arial" charset="0"/>
                <a:ea typeface="宋体" charset="0"/>
              </a:rPr>
              <a:t>'\0'</a:t>
            </a:r>
            <a:r>
              <a:rPr lang="zh-CN" altLang="en-US" sz="2800" dirty="0">
                <a:solidFill>
                  <a:srgbClr val="CC0066"/>
                </a:solidFill>
                <a:latin typeface="Arial" charset="0"/>
                <a:ea typeface="宋体" charset="0"/>
              </a:rPr>
              <a:t> </a:t>
            </a:r>
            <a:endParaRPr lang="zh-CN" altLang="en-US" sz="2800" dirty="0">
              <a:latin typeface="Arial" charset="0"/>
              <a:ea typeface="宋体"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53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53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531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25315">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25315">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53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531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098675" y="548681"/>
            <a:ext cx="4716356" cy="486287"/>
          </a:xfrm>
          <a:prstGeom prst="rect">
            <a:avLst/>
          </a:prstGeom>
          <a:noFill/>
          <a:ln w="38100" cmpd="dbl">
            <a:noFill/>
            <a:miter lim="800000"/>
            <a:headEnd/>
            <a:tailEnd/>
          </a:ln>
          <a:effectLst/>
        </p:spPr>
        <p:txBody>
          <a:bodyPr wrap="none">
            <a:spAutoFit/>
          </a:bodyPr>
          <a:lstStyle/>
          <a:p>
            <a:pPr algn="l" eaLnBrk="0" hangingPunct="0">
              <a:lnSpc>
                <a:spcPct val="80000"/>
              </a:lnSpc>
            </a:pPr>
            <a:r>
              <a:rPr kumimoji="1" lang="zh-CN" altLang="en-US" sz="3200" b="1" dirty="0">
                <a:latin typeface="黑体" pitchFamily="2" charset="-122"/>
                <a:ea typeface="黑体" pitchFamily="2" charset="-122"/>
              </a:rPr>
              <a:t>字符串和字符串结束标志</a:t>
            </a:r>
          </a:p>
        </p:txBody>
      </p:sp>
      <p:sp>
        <p:nvSpPr>
          <p:cNvPr id="649220" name="Text Box 4"/>
          <p:cNvSpPr txBox="1">
            <a:spLocks noChangeArrowheads="1"/>
          </p:cNvSpPr>
          <p:nvPr/>
        </p:nvSpPr>
        <p:spPr bwMode="auto">
          <a:xfrm>
            <a:off x="191344" y="1034967"/>
            <a:ext cx="11809312" cy="1057790"/>
          </a:xfrm>
          <a:prstGeom prst="rect">
            <a:avLst/>
          </a:prstGeom>
          <a:noFill/>
          <a:ln w="38100">
            <a:noFill/>
            <a:miter lim="800000"/>
            <a:headEnd/>
            <a:tailEnd/>
          </a:ln>
          <a:effectLst/>
        </p:spPr>
        <p:txBody>
          <a:bodyPr wrap="square">
            <a:spAutoFit/>
          </a:bodyPr>
          <a:lstStyle/>
          <a:p>
            <a:pPr marL="457200" indent="-457200">
              <a:lnSpc>
                <a:spcPct val="120000"/>
              </a:lnSpc>
              <a:buFont typeface="Wingdings" panose="05000000000000000000" pitchFamily="2" charset="2"/>
              <a:buChar char="n"/>
            </a:pPr>
            <a:r>
              <a:rPr lang="zh-CN" altLang="en-US" sz="2800" dirty="0">
                <a:latin typeface="宋体" pitchFamily="2" charset="-122"/>
              </a:rPr>
              <a:t>为了测定字符串的实际长度，</a:t>
            </a:r>
            <a:r>
              <a:rPr lang="en-US" altLang="zh-CN" sz="2800" dirty="0">
                <a:latin typeface="宋体" pitchFamily="2" charset="-122"/>
              </a:rPr>
              <a:t>C</a:t>
            </a:r>
            <a:r>
              <a:rPr lang="zh-CN" altLang="en-US" sz="2800" dirty="0">
                <a:latin typeface="宋体" pitchFamily="2" charset="-122"/>
              </a:rPr>
              <a:t>语言规定了一个“字符串结束标志”</a:t>
            </a:r>
            <a:r>
              <a:rPr lang="en-US" altLang="zh-CN" sz="2800" b="1" dirty="0">
                <a:latin typeface="宋体" pitchFamily="2" charset="-122"/>
              </a:rPr>
              <a:t>——‘</a:t>
            </a:r>
            <a:r>
              <a:rPr lang="zh-CN" altLang="en-US" sz="2800" b="1" dirty="0">
                <a:solidFill>
                  <a:srgbClr val="CC0000"/>
                </a:solidFill>
                <a:latin typeface="宋体" pitchFamily="2" charset="-122"/>
              </a:rPr>
              <a:t>＼</a:t>
            </a:r>
            <a:r>
              <a:rPr lang="en-US" altLang="zh-CN" sz="2800" b="1" dirty="0">
                <a:solidFill>
                  <a:srgbClr val="CC0000"/>
                </a:solidFill>
                <a:latin typeface="宋体" pitchFamily="2" charset="-122"/>
              </a:rPr>
              <a:t>0</a:t>
            </a:r>
            <a:r>
              <a:rPr lang="en-US" altLang="zh-CN" sz="2800" b="1" dirty="0">
                <a:latin typeface="宋体" pitchFamily="2" charset="-122"/>
              </a:rPr>
              <a:t>’</a:t>
            </a:r>
            <a:r>
              <a:rPr lang="zh-CN" altLang="en-US" sz="2800" dirty="0">
                <a:latin typeface="宋体" pitchFamily="2" charset="-122"/>
              </a:rPr>
              <a:t>。</a:t>
            </a:r>
          </a:p>
        </p:txBody>
      </p:sp>
      <p:sp>
        <p:nvSpPr>
          <p:cNvPr id="649227" name="Text Box 11"/>
          <p:cNvSpPr txBox="1">
            <a:spLocks noChangeArrowheads="1"/>
          </p:cNvSpPr>
          <p:nvPr/>
        </p:nvSpPr>
        <p:spPr bwMode="auto">
          <a:xfrm>
            <a:off x="191344" y="2092758"/>
            <a:ext cx="11809311" cy="1225913"/>
          </a:xfrm>
          <a:prstGeom prst="rect">
            <a:avLst/>
          </a:prstGeom>
          <a:noFill/>
          <a:ln w="9525">
            <a:noFill/>
            <a:miter lim="800000"/>
            <a:headEnd/>
            <a:tailEnd/>
          </a:ln>
          <a:effectLst/>
        </p:spPr>
        <p:txBody>
          <a:bodyPr wrap="square">
            <a:spAutoFit/>
          </a:bodyPr>
          <a:lstStyle/>
          <a:p>
            <a:pPr marL="457200" indent="-457200">
              <a:lnSpc>
                <a:spcPct val="140000"/>
              </a:lnSpc>
              <a:buFont typeface="Wingdings" panose="05000000000000000000" pitchFamily="2" charset="2"/>
              <a:buChar char="n"/>
            </a:pPr>
            <a:r>
              <a:rPr lang="zh-CN" altLang="en-US" sz="2800" dirty="0"/>
              <a:t>字符数组并不要求它的最后一个字符为</a:t>
            </a:r>
            <a:r>
              <a:rPr lang="en-US" altLang="zh-CN" sz="2800" dirty="0"/>
              <a:t>′</a:t>
            </a:r>
            <a:r>
              <a:rPr lang="zh-CN" altLang="en-US" sz="2800" dirty="0"/>
              <a:t>＼</a:t>
            </a:r>
            <a:r>
              <a:rPr lang="en-US" altLang="zh-CN" sz="2800" dirty="0"/>
              <a:t>0′</a:t>
            </a:r>
            <a:r>
              <a:rPr lang="zh-CN" altLang="en-US" sz="2800" dirty="0"/>
              <a:t>，甚至可以不包含</a:t>
            </a:r>
            <a:r>
              <a:rPr lang="en-US" altLang="zh-CN" sz="2800" dirty="0"/>
              <a:t>′</a:t>
            </a:r>
            <a:r>
              <a:rPr lang="zh-CN" altLang="en-US" sz="2800" dirty="0"/>
              <a:t>＼</a:t>
            </a:r>
            <a:r>
              <a:rPr lang="en-US" altLang="zh-CN" sz="2800" dirty="0"/>
              <a:t>0′</a:t>
            </a:r>
            <a:r>
              <a:rPr lang="zh-CN" altLang="en-US" sz="2800" dirty="0"/>
              <a:t>。</a:t>
            </a:r>
          </a:p>
          <a:p>
            <a:pPr algn="l">
              <a:lnSpc>
                <a:spcPct val="140000"/>
              </a:lnSpc>
            </a:pPr>
            <a:r>
              <a:rPr lang="zh-CN" altLang="en-US" sz="2800" b="1" dirty="0">
                <a:solidFill>
                  <a:srgbClr val="CC0000"/>
                </a:solidFill>
              </a:rPr>
              <a:t>例如：</a:t>
            </a:r>
            <a:r>
              <a:rPr lang="en-US" altLang="zh-CN" sz="2800" b="1" dirty="0"/>
              <a:t>char c</a:t>
            </a:r>
            <a:r>
              <a:rPr lang="zh-CN" altLang="en-US" sz="2800" b="1" dirty="0"/>
              <a:t>［</a:t>
            </a:r>
            <a:r>
              <a:rPr lang="en-US" altLang="zh-CN" sz="2800" b="1" dirty="0"/>
              <a:t>5</a:t>
            </a:r>
            <a:r>
              <a:rPr lang="zh-CN" altLang="en-US" sz="2800" b="1" dirty="0"/>
              <a:t>］</a:t>
            </a:r>
            <a:r>
              <a:rPr lang="en-US" altLang="zh-CN" sz="2800" b="1" dirty="0"/>
              <a:t>={′C′</a:t>
            </a:r>
            <a:r>
              <a:rPr lang="zh-CN" altLang="en-US" sz="2800" b="1" dirty="0"/>
              <a:t>，</a:t>
            </a:r>
            <a:r>
              <a:rPr lang="en-US" altLang="zh-CN" sz="2800" b="1" dirty="0"/>
              <a:t>′h′</a:t>
            </a:r>
            <a:r>
              <a:rPr lang="zh-CN" altLang="en-US" sz="2800" b="1" dirty="0"/>
              <a:t>，</a:t>
            </a:r>
            <a:r>
              <a:rPr lang="en-US" altLang="zh-CN" sz="2800" b="1" dirty="0"/>
              <a:t>′</a:t>
            </a:r>
            <a:r>
              <a:rPr lang="en-US" altLang="zh-CN" sz="2800" b="1" dirty="0" err="1"/>
              <a:t>i</a:t>
            </a:r>
            <a:r>
              <a:rPr lang="en-US" altLang="zh-CN" sz="2800" b="1" dirty="0"/>
              <a:t>′</a:t>
            </a:r>
            <a:r>
              <a:rPr lang="zh-CN" altLang="en-US" sz="2800" b="1" dirty="0"/>
              <a:t>，</a:t>
            </a:r>
            <a:r>
              <a:rPr lang="en-US" altLang="zh-CN" sz="2800" b="1" dirty="0"/>
              <a:t>′n′</a:t>
            </a:r>
            <a:r>
              <a:rPr lang="zh-CN" altLang="en-US" sz="2800" b="1" dirty="0"/>
              <a:t>，</a:t>
            </a:r>
            <a:r>
              <a:rPr lang="en-US" altLang="zh-CN" sz="2800" b="1" dirty="0"/>
              <a:t>′a′};</a:t>
            </a:r>
          </a:p>
        </p:txBody>
      </p:sp>
      <p:sp>
        <p:nvSpPr>
          <p:cNvPr id="6" name="Text Box 5">
            <a:extLst>
              <a:ext uri="{FF2B5EF4-FFF2-40B4-BE49-F238E27FC236}">
                <a16:creationId xmlns:a16="http://schemas.microsoft.com/office/drawing/2014/main" id="{97EBD686-3D05-4519-8196-490450D52D49}"/>
              </a:ext>
            </a:extLst>
          </p:cNvPr>
          <p:cNvSpPr txBox="1">
            <a:spLocks noChangeArrowheads="1"/>
          </p:cNvSpPr>
          <p:nvPr/>
        </p:nvSpPr>
        <p:spPr bwMode="auto">
          <a:xfrm>
            <a:off x="191344" y="3935904"/>
            <a:ext cx="11593288" cy="1592167"/>
          </a:xfrm>
          <a:prstGeom prst="rect">
            <a:avLst/>
          </a:prstGeom>
          <a:noFill/>
          <a:ln w="25400">
            <a:noFill/>
            <a:miter lim="800000"/>
            <a:headEnd/>
            <a:tailEnd/>
          </a:ln>
          <a:effectLst/>
        </p:spPr>
        <p:txBody>
          <a:bodyPr wrap="square">
            <a:spAutoFit/>
          </a:bodyPr>
          <a:lstStyle/>
          <a:p>
            <a:pPr marL="457200" indent="-457200">
              <a:lnSpc>
                <a:spcPct val="120000"/>
              </a:lnSpc>
              <a:buFont typeface="Wingdings" panose="05000000000000000000" pitchFamily="2" charset="2"/>
              <a:buChar char="n"/>
            </a:pPr>
            <a:r>
              <a:rPr lang="zh-CN" altLang="en-US" sz="2800" dirty="0">
                <a:latin typeface="宋体" pitchFamily="2" charset="-122"/>
              </a:rPr>
              <a:t>但是由于系统对字符串常量自动加一个‘＼</a:t>
            </a:r>
            <a:r>
              <a:rPr lang="en-US" altLang="zh-CN" sz="2800" dirty="0">
                <a:latin typeface="宋体" pitchFamily="2" charset="-122"/>
              </a:rPr>
              <a:t>0</a:t>
            </a:r>
            <a:r>
              <a:rPr lang="zh-CN" altLang="en-US" sz="2800" dirty="0">
                <a:latin typeface="宋体" pitchFamily="2" charset="-122"/>
              </a:rPr>
              <a:t>’。因此，为了使处理方法一致，在字符数组中也常人为地加上一个‘＼</a:t>
            </a:r>
            <a:r>
              <a:rPr lang="en-US" altLang="zh-CN" sz="2800" dirty="0">
                <a:latin typeface="宋体" pitchFamily="2" charset="-122"/>
              </a:rPr>
              <a:t>0</a:t>
            </a:r>
            <a:r>
              <a:rPr lang="zh-CN" altLang="en-US" sz="2800" dirty="0">
                <a:latin typeface="宋体" pitchFamily="2" charset="-122"/>
              </a:rPr>
              <a:t>’。</a:t>
            </a:r>
          </a:p>
          <a:p>
            <a:pPr algn="l">
              <a:lnSpc>
                <a:spcPct val="120000"/>
              </a:lnSpc>
            </a:pPr>
            <a:r>
              <a:rPr lang="zh-CN" altLang="en-US" sz="2800" b="1" dirty="0">
                <a:solidFill>
                  <a:srgbClr val="CC0000"/>
                </a:solidFill>
                <a:latin typeface="宋体" pitchFamily="2" charset="-122"/>
              </a:rPr>
              <a:t>例如：</a:t>
            </a:r>
            <a:r>
              <a:rPr lang="en-US" altLang="zh-CN" sz="2800" b="1" dirty="0">
                <a:latin typeface="宋体" pitchFamily="2" charset="-122"/>
              </a:rPr>
              <a:t>char c</a:t>
            </a:r>
            <a:r>
              <a:rPr lang="zh-CN" altLang="en-US" sz="2800" b="1" dirty="0">
                <a:latin typeface="宋体" pitchFamily="2" charset="-122"/>
              </a:rPr>
              <a:t>［</a:t>
            </a:r>
            <a:r>
              <a:rPr lang="en-US" altLang="zh-CN" sz="2800" b="1" dirty="0">
                <a:latin typeface="宋体" pitchFamily="2" charset="-122"/>
              </a:rPr>
              <a:t>6</a:t>
            </a:r>
            <a:r>
              <a:rPr lang="zh-CN" altLang="en-US" sz="2800" b="1" dirty="0">
                <a:latin typeface="宋体" pitchFamily="2" charset="-122"/>
              </a:rPr>
              <a:t>］</a:t>
            </a:r>
            <a:r>
              <a:rPr lang="en-US" altLang="zh-CN" sz="2800" b="1" dirty="0">
                <a:latin typeface="宋体" pitchFamily="2" charset="-122"/>
              </a:rPr>
              <a:t>={′C′</a:t>
            </a:r>
            <a:r>
              <a:rPr lang="zh-CN" altLang="en-US" sz="2800" b="1" dirty="0">
                <a:latin typeface="宋体" pitchFamily="2" charset="-122"/>
              </a:rPr>
              <a:t>，</a:t>
            </a:r>
            <a:r>
              <a:rPr lang="en-US" altLang="zh-CN" sz="2800" b="1" dirty="0">
                <a:latin typeface="宋体" pitchFamily="2" charset="-122"/>
              </a:rPr>
              <a:t>′h′</a:t>
            </a:r>
            <a:r>
              <a:rPr lang="zh-CN" altLang="en-US" sz="2800" b="1" dirty="0">
                <a:latin typeface="宋体" pitchFamily="2" charset="-122"/>
              </a:rPr>
              <a:t>，</a:t>
            </a:r>
            <a:r>
              <a:rPr lang="en-US" altLang="zh-CN" sz="2800" b="1" dirty="0">
                <a:latin typeface="宋体" pitchFamily="2" charset="-122"/>
              </a:rPr>
              <a:t>′</a:t>
            </a:r>
            <a:r>
              <a:rPr lang="en-US" altLang="zh-CN" sz="2800" b="1" dirty="0" err="1">
                <a:latin typeface="宋体" pitchFamily="2" charset="-122"/>
              </a:rPr>
              <a:t>i</a:t>
            </a:r>
            <a:r>
              <a:rPr lang="en-US" altLang="zh-CN" sz="2800" b="1" dirty="0">
                <a:latin typeface="宋体" pitchFamily="2" charset="-122"/>
              </a:rPr>
              <a:t>′</a:t>
            </a:r>
            <a:r>
              <a:rPr lang="zh-CN" altLang="en-US" sz="2800" b="1" dirty="0">
                <a:latin typeface="宋体" pitchFamily="2" charset="-122"/>
              </a:rPr>
              <a:t>，</a:t>
            </a:r>
            <a:r>
              <a:rPr lang="en-US" altLang="zh-CN" sz="2800" b="1" dirty="0">
                <a:latin typeface="宋体" pitchFamily="2" charset="-122"/>
              </a:rPr>
              <a:t>′n′</a:t>
            </a:r>
            <a:r>
              <a:rPr lang="zh-CN" altLang="en-US" sz="2800" b="1" dirty="0">
                <a:latin typeface="宋体" pitchFamily="2" charset="-122"/>
              </a:rPr>
              <a:t>，</a:t>
            </a:r>
            <a:r>
              <a:rPr lang="en-US" altLang="zh-CN" sz="2800" b="1" dirty="0">
                <a:latin typeface="宋体" pitchFamily="2" charset="-122"/>
              </a:rPr>
              <a:t>′a′</a:t>
            </a:r>
            <a:r>
              <a:rPr lang="zh-CN" altLang="en-US" sz="2800" b="1" dirty="0">
                <a:latin typeface="宋体" pitchFamily="2" charset="-122"/>
              </a:rPr>
              <a:t>，</a:t>
            </a:r>
            <a:r>
              <a:rPr lang="en-US" altLang="zh-CN" sz="2800" b="1" dirty="0">
                <a:latin typeface="宋体" pitchFamily="2" charset="-122"/>
              </a:rPr>
              <a:t>′</a:t>
            </a:r>
            <a:r>
              <a:rPr lang="zh-CN" altLang="en-US" sz="2800" b="1" dirty="0">
                <a:latin typeface="宋体" pitchFamily="2" charset="-122"/>
              </a:rPr>
              <a:t>＼</a:t>
            </a:r>
            <a:r>
              <a:rPr lang="en-US" altLang="zh-CN" sz="2800" b="1" dirty="0">
                <a:latin typeface="宋体" pitchFamily="2" charset="-122"/>
              </a:rPr>
              <a:t>0′};</a:t>
            </a:r>
            <a:endParaRPr lang="en-US" altLang="zh-CN" sz="2800" dirty="0"/>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49220"/>
                                        </p:tgtEl>
                                        <p:attrNameLst>
                                          <p:attrName>style.visibility</p:attrName>
                                        </p:attrNameLst>
                                      </p:cBhvr>
                                      <p:to>
                                        <p:strVal val="visible"/>
                                      </p:to>
                                    </p:set>
                                    <p:animEffect transition="in" filter="wipe(left)">
                                      <p:cBhvr>
                                        <p:cTn id="7" dur="500"/>
                                        <p:tgtEl>
                                          <p:spTgt spid="6492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49227"/>
                                        </p:tgtEl>
                                        <p:attrNameLst>
                                          <p:attrName>style.visibility</p:attrName>
                                        </p:attrNameLst>
                                      </p:cBhvr>
                                      <p:to>
                                        <p:strVal val="visible"/>
                                      </p:to>
                                    </p:set>
                                    <p:animEffect transition="in" filter="wipe(left)">
                                      <p:cBhvr>
                                        <p:cTn id="12" dur="500"/>
                                        <p:tgtEl>
                                          <p:spTgt spid="649227"/>
                                        </p:tgtEl>
                                      </p:cBhvr>
                                    </p:animEffect>
                                  </p:childTnLst>
                                </p:cTn>
                              </p:par>
                            </p:childTnLst>
                          </p:cTn>
                        </p:par>
                        <p:par>
                          <p:cTn id="13" fill="hold">
                            <p:stCondLst>
                              <p:cond delay="500"/>
                            </p:stCondLst>
                            <p:childTnLst>
                              <p:par>
                                <p:cTn id="14" presetID="18" presetClass="entr" presetSubtype="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trips(downRight)">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220" grpId="0"/>
      <p:bldP spid="649227"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3" name="Text Box 3"/>
          <p:cNvSpPr txBox="1">
            <a:spLocks noChangeArrowheads="1"/>
          </p:cNvSpPr>
          <p:nvPr/>
        </p:nvSpPr>
        <p:spPr bwMode="auto">
          <a:xfrm>
            <a:off x="335360" y="692151"/>
            <a:ext cx="11521280" cy="4265613"/>
          </a:xfrm>
          <a:prstGeom prst="rect">
            <a:avLst/>
          </a:prstGeom>
          <a:noFill/>
          <a:ln w="25400">
            <a:noFill/>
            <a:miter lim="800000"/>
            <a:headEnd/>
            <a:tailEnd/>
          </a:ln>
          <a:effectLst/>
        </p:spPr>
        <p:txBody>
          <a:bodyPr wrap="square">
            <a:spAutoFit/>
          </a:bodyPr>
          <a:lstStyle/>
          <a:p>
            <a:pPr algn="l">
              <a:lnSpc>
                <a:spcPct val="120000"/>
              </a:lnSpc>
            </a:pPr>
            <a:r>
              <a:rPr lang="zh-CN" altLang="en-US" sz="3600" b="1" dirty="0">
                <a:solidFill>
                  <a:srgbClr val="CC0000"/>
                </a:solidFill>
                <a:latin typeface="宋体" pitchFamily="2" charset="-122"/>
              </a:rPr>
              <a:t>例如：</a:t>
            </a:r>
          </a:p>
          <a:p>
            <a:pPr algn="l">
              <a:lnSpc>
                <a:spcPct val="120000"/>
              </a:lnSpc>
            </a:pPr>
            <a:r>
              <a:rPr lang="zh-CN" altLang="en-US" sz="2800" dirty="0">
                <a:latin typeface="宋体" pitchFamily="2" charset="-122"/>
              </a:rPr>
              <a:t>定义字符数组∶</a:t>
            </a:r>
          </a:p>
          <a:p>
            <a:pPr algn="l">
              <a:lnSpc>
                <a:spcPct val="120000"/>
              </a:lnSpc>
            </a:pPr>
            <a:r>
              <a:rPr lang="en-US" altLang="zh-CN" sz="3600" dirty="0">
                <a:solidFill>
                  <a:schemeClr val="accent2"/>
                </a:solidFill>
                <a:latin typeface="宋体" pitchFamily="2" charset="-122"/>
              </a:rPr>
              <a:t>char c</a:t>
            </a:r>
            <a:r>
              <a:rPr lang="zh-CN" altLang="en-US" sz="3600" dirty="0">
                <a:solidFill>
                  <a:schemeClr val="accent2"/>
                </a:solidFill>
                <a:latin typeface="宋体" pitchFamily="2" charset="-122"/>
              </a:rPr>
              <a:t>［］</a:t>
            </a:r>
            <a:r>
              <a:rPr lang="en-US" altLang="zh-CN" sz="3600" dirty="0">
                <a:solidFill>
                  <a:schemeClr val="accent2"/>
                </a:solidFill>
                <a:latin typeface="宋体" pitchFamily="2" charset="-122"/>
              </a:rPr>
              <a:t>={“</a:t>
            </a:r>
            <a:r>
              <a:rPr lang="en-US" altLang="zh-CN" sz="3600" b="1" dirty="0">
                <a:solidFill>
                  <a:schemeClr val="accent2"/>
                </a:solidFill>
                <a:latin typeface="宋体" pitchFamily="2" charset="-122"/>
              </a:rPr>
              <a:t>Pascal program</a:t>
            </a:r>
            <a:r>
              <a:rPr lang="en-US" altLang="zh-CN" sz="3600" dirty="0">
                <a:solidFill>
                  <a:schemeClr val="accent2"/>
                </a:solidFill>
                <a:latin typeface="宋体" pitchFamily="2" charset="-122"/>
              </a:rPr>
              <a:t>”};</a:t>
            </a:r>
          </a:p>
          <a:p>
            <a:pPr algn="l">
              <a:lnSpc>
                <a:spcPct val="120000"/>
              </a:lnSpc>
            </a:pPr>
            <a:r>
              <a:rPr lang="zh-CN" altLang="en-US" sz="2800" dirty="0">
                <a:latin typeface="宋体" pitchFamily="2" charset="-122"/>
              </a:rPr>
              <a:t>要用一个新的字符串代替原有的字符串”</a:t>
            </a:r>
            <a:r>
              <a:rPr lang="en-US" altLang="zh-CN" sz="2800" dirty="0">
                <a:latin typeface="宋体" pitchFamily="2" charset="-122"/>
              </a:rPr>
              <a:t>Pascal program” </a:t>
            </a:r>
            <a:r>
              <a:rPr lang="zh-CN" altLang="en-US" sz="2800" dirty="0">
                <a:latin typeface="宋体" pitchFamily="2" charset="-122"/>
              </a:rPr>
              <a:t>，从键盘向字符数组输入∶</a:t>
            </a:r>
            <a:r>
              <a:rPr lang="en-US" altLang="zh-CN" sz="3600" b="1" dirty="0">
                <a:solidFill>
                  <a:schemeClr val="accent2"/>
                </a:solidFill>
                <a:latin typeface="宋体" pitchFamily="2" charset="-122"/>
              </a:rPr>
              <a:t>Hello</a:t>
            </a:r>
          </a:p>
          <a:p>
            <a:pPr algn="l">
              <a:lnSpc>
                <a:spcPct val="120000"/>
              </a:lnSpc>
            </a:pPr>
            <a:r>
              <a:rPr lang="zh-CN" altLang="en-US" sz="2800" dirty="0">
                <a:latin typeface="宋体" pitchFamily="2" charset="-122"/>
              </a:rPr>
              <a:t>如果不加</a:t>
            </a:r>
            <a:r>
              <a:rPr lang="en-US" altLang="zh-CN" sz="2800" dirty="0">
                <a:latin typeface="宋体" pitchFamily="2" charset="-122"/>
              </a:rPr>
              <a:t>′</a:t>
            </a:r>
            <a:r>
              <a:rPr lang="zh-CN" altLang="en-US" sz="2800" dirty="0">
                <a:latin typeface="宋体" pitchFamily="2" charset="-122"/>
              </a:rPr>
              <a:t>＼</a:t>
            </a:r>
            <a:r>
              <a:rPr lang="en-US" altLang="zh-CN" sz="2800" dirty="0">
                <a:latin typeface="宋体" pitchFamily="2" charset="-122"/>
              </a:rPr>
              <a:t>0′</a:t>
            </a:r>
            <a:r>
              <a:rPr lang="zh-CN" altLang="en-US" sz="2800" dirty="0">
                <a:latin typeface="宋体" pitchFamily="2" charset="-122"/>
              </a:rPr>
              <a:t>的话，字符数组中的字符如下∶</a:t>
            </a:r>
          </a:p>
          <a:p>
            <a:pPr algn="l">
              <a:lnSpc>
                <a:spcPct val="120000"/>
              </a:lnSpc>
            </a:pPr>
            <a:r>
              <a:rPr lang="en-US" altLang="zh-CN" sz="3600" b="1" dirty="0" err="1">
                <a:solidFill>
                  <a:schemeClr val="accent2"/>
                </a:solidFill>
                <a:latin typeface="宋体" pitchFamily="2" charset="-122"/>
              </a:rPr>
              <a:t>Hellol</a:t>
            </a:r>
            <a:r>
              <a:rPr lang="en-US" altLang="zh-CN" sz="3600" b="1" dirty="0">
                <a:solidFill>
                  <a:schemeClr val="accent2"/>
                </a:solidFill>
                <a:latin typeface="宋体" pitchFamily="2" charset="-122"/>
              </a:rPr>
              <a:t> program</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0963"/>
                                        </p:tgtEl>
                                        <p:attrNameLst>
                                          <p:attrName>style.visibility</p:attrName>
                                        </p:attrNameLst>
                                      </p:cBhvr>
                                      <p:to>
                                        <p:strVal val="visible"/>
                                      </p:to>
                                    </p:set>
                                    <p:animEffect transition="in" filter="wipe(left)">
                                      <p:cBhvr>
                                        <p:cTn id="7" dur="500"/>
                                        <p:tgtEl>
                                          <p:spTgt spid="680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96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5" name="Text Box 3"/>
          <p:cNvSpPr txBox="1">
            <a:spLocks noChangeArrowheads="1"/>
          </p:cNvSpPr>
          <p:nvPr/>
        </p:nvSpPr>
        <p:spPr bwMode="auto">
          <a:xfrm>
            <a:off x="3359696" y="692696"/>
            <a:ext cx="5111750" cy="482600"/>
          </a:xfrm>
          <a:prstGeom prst="rect">
            <a:avLst/>
          </a:prstGeom>
          <a:noFill/>
          <a:ln w="38100" cmpd="dbl">
            <a:noFill/>
            <a:miter lim="800000"/>
            <a:headEnd/>
            <a:tailEnd/>
          </a:ln>
          <a:effectLst/>
        </p:spPr>
        <p:txBody>
          <a:bodyPr>
            <a:spAutoFit/>
          </a:bodyPr>
          <a:lstStyle/>
          <a:p>
            <a:pPr algn="l" eaLnBrk="0" hangingPunct="0">
              <a:lnSpc>
                <a:spcPct val="80000"/>
              </a:lnSpc>
            </a:pPr>
            <a:r>
              <a:rPr kumimoji="1" lang="en-US" altLang="zh-CN" sz="3200" b="1" dirty="0">
                <a:latin typeface="黑体" pitchFamily="2" charset="-122"/>
                <a:ea typeface="黑体" pitchFamily="2" charset="-122"/>
              </a:rPr>
              <a:t>1.4 </a:t>
            </a:r>
            <a:r>
              <a:rPr kumimoji="1" lang="zh-CN" altLang="en-US" sz="3200" b="1" dirty="0">
                <a:latin typeface="黑体" pitchFamily="2" charset="-122"/>
                <a:ea typeface="黑体" pitchFamily="2" charset="-122"/>
              </a:rPr>
              <a:t>字符数组的输入输出</a:t>
            </a:r>
            <a:r>
              <a:rPr kumimoji="1" lang="zh-CN" altLang="en-US" sz="2800" b="1" dirty="0">
                <a:latin typeface="宋体" pitchFamily="2" charset="-122"/>
              </a:rPr>
              <a:t> </a:t>
            </a:r>
          </a:p>
        </p:txBody>
      </p:sp>
      <p:sp>
        <p:nvSpPr>
          <p:cNvPr id="653317" name="Text Box 5"/>
          <p:cNvSpPr txBox="1">
            <a:spLocks noChangeArrowheads="1"/>
          </p:cNvSpPr>
          <p:nvPr/>
        </p:nvSpPr>
        <p:spPr bwMode="auto">
          <a:xfrm>
            <a:off x="263352" y="1484314"/>
            <a:ext cx="11665295" cy="2587440"/>
          </a:xfrm>
          <a:prstGeom prst="rect">
            <a:avLst/>
          </a:prstGeom>
          <a:noFill/>
          <a:ln w="28575">
            <a:noFill/>
            <a:miter lim="800000"/>
            <a:headEnd/>
            <a:tailEnd/>
          </a:ln>
          <a:effectLst/>
        </p:spPr>
        <p:txBody>
          <a:bodyPr wrap="square">
            <a:spAutoFit/>
          </a:bodyPr>
          <a:lstStyle/>
          <a:p>
            <a:pPr marL="457200" indent="-457200">
              <a:lnSpc>
                <a:spcPct val="140000"/>
              </a:lnSpc>
              <a:spcBef>
                <a:spcPct val="10000"/>
              </a:spcBef>
            </a:pPr>
            <a:r>
              <a:rPr lang="zh-CN" altLang="en-US" sz="3200" b="1" dirty="0"/>
              <a:t>字符数组的输入输出可以有两种方法：</a:t>
            </a:r>
            <a:endParaRPr lang="zh-CN" altLang="en-US" sz="3200" b="1" dirty="0">
              <a:latin typeface="宋体" pitchFamily="2" charset="-122"/>
            </a:endParaRPr>
          </a:p>
          <a:p>
            <a:pPr marL="457200" indent="-457200">
              <a:lnSpc>
                <a:spcPct val="140000"/>
              </a:lnSpc>
              <a:spcBef>
                <a:spcPct val="10000"/>
              </a:spcBef>
              <a:buFontTx/>
              <a:buChar char="•"/>
            </a:pPr>
            <a:r>
              <a:rPr lang="zh-CN" altLang="en-US" sz="2800" dirty="0">
                <a:latin typeface="宋体" pitchFamily="2" charset="-122"/>
              </a:rPr>
              <a:t>逐个字符输入输出。用格式符“</a:t>
            </a:r>
            <a:r>
              <a:rPr lang="en-US" altLang="zh-CN" sz="2800" dirty="0">
                <a:latin typeface="宋体" pitchFamily="2" charset="-122"/>
              </a:rPr>
              <a:t>%c”</a:t>
            </a:r>
            <a:r>
              <a:rPr lang="zh-CN" altLang="en-US" sz="2800" dirty="0">
                <a:latin typeface="宋体" pitchFamily="2" charset="-122"/>
              </a:rPr>
              <a:t>输入或输出一个字符。</a:t>
            </a:r>
          </a:p>
          <a:p>
            <a:pPr marL="457200" indent="-457200">
              <a:lnSpc>
                <a:spcPct val="140000"/>
              </a:lnSpc>
              <a:spcBef>
                <a:spcPct val="10000"/>
              </a:spcBef>
              <a:buFontTx/>
              <a:buChar char="•"/>
            </a:pPr>
            <a:r>
              <a:rPr lang="zh-CN" altLang="en-US" sz="2800" dirty="0">
                <a:latin typeface="宋体" pitchFamily="2" charset="-122"/>
              </a:rPr>
              <a:t>将整个字符串一次输入或输出。用“</a:t>
            </a:r>
            <a:r>
              <a:rPr lang="en-US" altLang="zh-CN" sz="2800" dirty="0">
                <a:latin typeface="宋体" pitchFamily="2" charset="-122"/>
              </a:rPr>
              <a:t>%s”</a:t>
            </a:r>
            <a:r>
              <a:rPr lang="zh-CN" altLang="en-US" sz="2800" dirty="0">
                <a:latin typeface="宋体" pitchFamily="2" charset="-122"/>
              </a:rPr>
              <a:t>格式符，意思是对字符串的输入输出。</a:t>
            </a:r>
            <a:r>
              <a:rPr lang="zh-CN" altLang="en-US" sz="2000" dirty="0">
                <a:solidFill>
                  <a:srgbClr val="003399"/>
                </a:solidFill>
              </a:rPr>
              <a:t> </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53317"/>
                                        </p:tgtEl>
                                        <p:attrNameLst>
                                          <p:attrName>style.visibility</p:attrName>
                                        </p:attrNameLst>
                                      </p:cBhvr>
                                      <p:to>
                                        <p:strVal val="visible"/>
                                      </p:to>
                                    </p:set>
                                    <p:anim calcmode="lin" valueType="num">
                                      <p:cBhvr additive="base">
                                        <p:cTn id="7" dur="500" fill="hold"/>
                                        <p:tgtEl>
                                          <p:spTgt spid="653317"/>
                                        </p:tgtEl>
                                        <p:attrNameLst>
                                          <p:attrName>ppt_x</p:attrName>
                                        </p:attrNameLst>
                                      </p:cBhvr>
                                      <p:tavLst>
                                        <p:tav tm="0">
                                          <p:val>
                                            <p:strVal val="0-#ppt_w/2"/>
                                          </p:val>
                                        </p:tav>
                                        <p:tav tm="100000">
                                          <p:val>
                                            <p:strVal val="#ppt_x"/>
                                          </p:val>
                                        </p:tav>
                                      </p:tavLst>
                                    </p:anim>
                                    <p:anim calcmode="lin" valueType="num">
                                      <p:cBhvr additive="base">
                                        <p:cTn id="8" dur="500" fill="hold"/>
                                        <p:tgtEl>
                                          <p:spTgt spid="6533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1986" name="Group 2"/>
          <p:cNvGrpSpPr>
            <a:grpSpLocks/>
          </p:cNvGrpSpPr>
          <p:nvPr/>
        </p:nvGrpSpPr>
        <p:grpSpPr bwMode="auto">
          <a:xfrm>
            <a:off x="1992313" y="549277"/>
            <a:ext cx="4933950" cy="1687513"/>
            <a:chOff x="240" y="2751"/>
            <a:chExt cx="3108" cy="1063"/>
          </a:xfrm>
        </p:grpSpPr>
        <p:sp>
          <p:nvSpPr>
            <p:cNvPr id="681987" name="Text Box 3"/>
            <p:cNvSpPr txBox="1">
              <a:spLocks noChangeArrowheads="1"/>
            </p:cNvSpPr>
            <p:nvPr/>
          </p:nvSpPr>
          <p:spPr bwMode="auto">
            <a:xfrm>
              <a:off x="240" y="3135"/>
              <a:ext cx="3108" cy="679"/>
            </a:xfrm>
            <a:prstGeom prst="rect">
              <a:avLst/>
            </a:prstGeom>
            <a:solidFill>
              <a:srgbClr val="F3FFF3"/>
            </a:solidFill>
            <a:ln w="28575">
              <a:solidFill>
                <a:schemeClr val="accent2"/>
              </a:solidFill>
              <a:miter lim="800000"/>
              <a:headEnd/>
              <a:tailEnd/>
            </a:ln>
            <a:effectLst/>
          </p:spPr>
          <p:txBody>
            <a:bodyPr wrap="none">
              <a:spAutoFit/>
            </a:bodyPr>
            <a:lstStyle/>
            <a:p>
              <a:pPr algn="l"/>
              <a:r>
                <a:rPr lang="en-US" altLang="zh-CN" sz="3200" b="1">
                  <a:latin typeface="宋体" pitchFamily="2" charset="-122"/>
                </a:rPr>
                <a:t>char c</a:t>
              </a:r>
              <a:r>
                <a:rPr lang="zh-CN" altLang="en-US" sz="3200" b="1">
                  <a:latin typeface="宋体" pitchFamily="2" charset="-122"/>
                </a:rPr>
                <a:t>［］</a:t>
              </a:r>
              <a:r>
                <a:rPr lang="en-US" altLang="zh-CN" sz="3200" b="1">
                  <a:latin typeface="宋体" pitchFamily="2" charset="-122"/>
                </a:rPr>
                <a:t>={″China″};</a:t>
              </a:r>
            </a:p>
            <a:p>
              <a:pPr algn="l"/>
              <a:r>
                <a:rPr lang="en-US" altLang="zh-CN" sz="3200" b="1">
                  <a:latin typeface="宋体" pitchFamily="2" charset="-122"/>
                </a:rPr>
                <a:t>printf(″%s″</a:t>
              </a:r>
              <a:r>
                <a:rPr lang="zh-CN" altLang="en-US" sz="3200" b="1">
                  <a:latin typeface="宋体" pitchFamily="2" charset="-122"/>
                </a:rPr>
                <a:t>，</a:t>
              </a:r>
              <a:r>
                <a:rPr lang="en-US" altLang="zh-CN" sz="3200" b="1">
                  <a:latin typeface="宋体" pitchFamily="2" charset="-122"/>
                </a:rPr>
                <a:t>c);</a:t>
              </a:r>
              <a:r>
                <a:rPr lang="en-US" altLang="zh-CN" sz="2800"/>
                <a:t> </a:t>
              </a:r>
            </a:p>
          </p:txBody>
        </p:sp>
        <p:sp>
          <p:nvSpPr>
            <p:cNvPr id="681988" name="Text Box 4"/>
            <p:cNvSpPr txBox="1">
              <a:spLocks noChangeArrowheads="1"/>
            </p:cNvSpPr>
            <p:nvPr/>
          </p:nvSpPr>
          <p:spPr bwMode="auto">
            <a:xfrm>
              <a:off x="246" y="2751"/>
              <a:ext cx="648" cy="383"/>
            </a:xfrm>
            <a:prstGeom prst="rect">
              <a:avLst/>
            </a:prstGeom>
            <a:gradFill rotWithShape="0">
              <a:gsLst>
                <a:gs pos="0">
                  <a:srgbClr val="CC0000"/>
                </a:gs>
                <a:gs pos="100000">
                  <a:srgbClr val="CC0000">
                    <a:gamma/>
                    <a:shade val="46275"/>
                    <a:invGamma/>
                  </a:srgbClr>
                </a:gs>
              </a:gsLst>
              <a:path path="shape">
                <a:fillToRect l="50000" t="50000" r="50000" b="50000"/>
              </a:path>
            </a:gradFill>
            <a:ln w="28575">
              <a:solidFill>
                <a:schemeClr val="accent2"/>
              </a:solidFill>
              <a:miter lim="800000"/>
              <a:headEnd/>
              <a:tailEnd/>
            </a:ln>
            <a:effectLst/>
          </p:spPr>
          <p:txBody>
            <a:bodyPr wrap="none">
              <a:spAutoFit/>
            </a:bodyPr>
            <a:lstStyle/>
            <a:p>
              <a:r>
                <a:rPr lang="zh-CN" altLang="en-US" sz="3200" b="1">
                  <a:solidFill>
                    <a:srgbClr val="FFFFBB"/>
                  </a:solidFill>
                </a:rPr>
                <a:t>例如</a:t>
              </a:r>
            </a:p>
          </p:txBody>
        </p:sp>
      </p:grpSp>
      <p:sp>
        <p:nvSpPr>
          <p:cNvPr id="681990" name="Text Box 6"/>
          <p:cNvSpPr txBox="1">
            <a:spLocks noChangeArrowheads="1"/>
          </p:cNvSpPr>
          <p:nvPr/>
        </p:nvSpPr>
        <p:spPr bwMode="auto">
          <a:xfrm>
            <a:off x="2438401" y="3382963"/>
            <a:ext cx="3489325" cy="519112"/>
          </a:xfrm>
          <a:prstGeom prst="rect">
            <a:avLst/>
          </a:prstGeom>
          <a:noFill/>
          <a:ln w="9525">
            <a:noFill/>
            <a:miter lim="800000"/>
            <a:headEnd/>
            <a:tailEnd/>
          </a:ln>
          <a:effectLst/>
        </p:spPr>
        <p:txBody>
          <a:bodyPr wrap="none">
            <a:spAutoFit/>
          </a:bodyPr>
          <a:lstStyle/>
          <a:p>
            <a:r>
              <a:rPr lang="zh-CN" altLang="en-US" sz="2800">
                <a:solidFill>
                  <a:srgbClr val="006600"/>
                </a:solidFill>
                <a:latin typeface="华文行楷" pitchFamily="2" charset="-122"/>
                <a:ea typeface="华文行楷" pitchFamily="2" charset="-122"/>
              </a:rPr>
              <a:t>在内存中数组</a:t>
            </a:r>
            <a:r>
              <a:rPr lang="en-US" altLang="zh-CN" sz="2800">
                <a:solidFill>
                  <a:srgbClr val="006600"/>
                </a:solidFill>
                <a:latin typeface="华文行楷" pitchFamily="2" charset="-122"/>
                <a:ea typeface="华文行楷" pitchFamily="2" charset="-122"/>
              </a:rPr>
              <a:t>c</a:t>
            </a:r>
            <a:r>
              <a:rPr lang="zh-CN" altLang="en-US" sz="2800">
                <a:solidFill>
                  <a:srgbClr val="006600"/>
                </a:solidFill>
                <a:latin typeface="华文行楷" pitchFamily="2" charset="-122"/>
                <a:ea typeface="华文行楷" pitchFamily="2" charset="-122"/>
              </a:rPr>
              <a:t>的状态</a:t>
            </a:r>
          </a:p>
        </p:txBody>
      </p:sp>
      <p:sp>
        <p:nvSpPr>
          <p:cNvPr id="681991" name="Line 7"/>
          <p:cNvSpPr>
            <a:spLocks noChangeShapeType="1"/>
          </p:cNvSpPr>
          <p:nvPr/>
        </p:nvSpPr>
        <p:spPr bwMode="auto">
          <a:xfrm>
            <a:off x="2279650" y="4508500"/>
            <a:ext cx="3733800" cy="0"/>
          </a:xfrm>
          <a:prstGeom prst="line">
            <a:avLst/>
          </a:prstGeom>
          <a:noFill/>
          <a:ln w="38100">
            <a:solidFill>
              <a:srgbClr val="CC3300"/>
            </a:solidFill>
            <a:round/>
            <a:headEnd/>
            <a:tailEnd type="triangle" w="med" len="med"/>
          </a:ln>
          <a:effectLst/>
        </p:spPr>
        <p:txBody>
          <a:bodyPr/>
          <a:lstStyle/>
          <a:p>
            <a:endParaRPr lang="zh-CN" altLang="en-US"/>
          </a:p>
        </p:txBody>
      </p:sp>
      <p:pic>
        <p:nvPicPr>
          <p:cNvPr id="681992" name="Picture 8" descr="g14"/>
          <p:cNvPicPr>
            <a:picLocks noChangeAspect="1" noChangeArrowheads="1"/>
          </p:cNvPicPr>
          <p:nvPr/>
        </p:nvPicPr>
        <p:blipFill>
          <a:blip r:embed="rId2" cstate="print"/>
          <a:srcRect/>
          <a:stretch>
            <a:fillRect/>
          </a:stretch>
        </p:blipFill>
        <p:spPr bwMode="auto">
          <a:xfrm>
            <a:off x="6096001" y="2257425"/>
            <a:ext cx="3457575" cy="4267200"/>
          </a:xfrm>
          <a:prstGeom prst="rect">
            <a:avLst/>
          </a:prstGeom>
          <a:noFill/>
          <a:ln w="38100">
            <a:solidFill>
              <a:srgbClr val="993300"/>
            </a:solidFill>
            <a:miter lim="800000"/>
            <a:headEnd/>
            <a:tailEnd/>
          </a:ln>
        </p:spPr>
      </p:pic>
      <p:sp>
        <p:nvSpPr>
          <p:cNvPr id="681993" name="Line 9"/>
          <p:cNvSpPr>
            <a:spLocks noChangeShapeType="1"/>
          </p:cNvSpPr>
          <p:nvPr/>
        </p:nvSpPr>
        <p:spPr bwMode="auto">
          <a:xfrm>
            <a:off x="2279650" y="2420938"/>
            <a:ext cx="0" cy="2057400"/>
          </a:xfrm>
          <a:prstGeom prst="line">
            <a:avLst/>
          </a:prstGeom>
          <a:noFill/>
          <a:ln w="38100">
            <a:solidFill>
              <a:srgbClr val="CC3300"/>
            </a:solidFill>
            <a:round/>
            <a:headEnd/>
            <a:tailEnd/>
          </a:ln>
          <a:effectLst/>
        </p:spPr>
        <p:txBody>
          <a:bodyPr/>
          <a:lstStyle/>
          <a:p>
            <a:endParaRPr lang="zh-CN" altLang="en-US"/>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81986"/>
                                        </p:tgtEl>
                                        <p:attrNameLst>
                                          <p:attrName>style.visibility</p:attrName>
                                        </p:attrNameLst>
                                      </p:cBhvr>
                                      <p:to>
                                        <p:strVal val="visible"/>
                                      </p:to>
                                    </p:set>
                                    <p:anim calcmode="lin" valueType="num">
                                      <p:cBhvr additive="base">
                                        <p:cTn id="7" dur="500" fill="hold"/>
                                        <p:tgtEl>
                                          <p:spTgt spid="681986"/>
                                        </p:tgtEl>
                                        <p:attrNameLst>
                                          <p:attrName>ppt_x</p:attrName>
                                        </p:attrNameLst>
                                      </p:cBhvr>
                                      <p:tavLst>
                                        <p:tav tm="0">
                                          <p:val>
                                            <p:strVal val="0-#ppt_w/2"/>
                                          </p:val>
                                        </p:tav>
                                        <p:tav tm="100000">
                                          <p:val>
                                            <p:strVal val="#ppt_x"/>
                                          </p:val>
                                        </p:tav>
                                      </p:tavLst>
                                    </p:anim>
                                    <p:anim calcmode="lin" valueType="num">
                                      <p:cBhvr additive="base">
                                        <p:cTn id="8" dur="500" fill="hold"/>
                                        <p:tgtEl>
                                          <p:spTgt spid="68198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 fill="hold" grpId="0" nodeType="clickEffect">
                                  <p:stCondLst>
                                    <p:cond delay="0"/>
                                  </p:stCondLst>
                                  <p:childTnLst>
                                    <p:set>
                                      <p:cBhvr>
                                        <p:cTn id="12" dur="1" fill="hold">
                                          <p:stCondLst>
                                            <p:cond delay="0"/>
                                          </p:stCondLst>
                                        </p:cTn>
                                        <p:tgtEl>
                                          <p:spTgt spid="681993"/>
                                        </p:tgtEl>
                                        <p:attrNameLst>
                                          <p:attrName>style.visibility</p:attrName>
                                        </p:attrNameLst>
                                      </p:cBhvr>
                                      <p:to>
                                        <p:strVal val="visible"/>
                                      </p:to>
                                    </p:set>
                                    <p:anim calcmode="lin" valueType="num">
                                      <p:cBhvr>
                                        <p:cTn id="13" dur="500" fill="hold"/>
                                        <p:tgtEl>
                                          <p:spTgt spid="681993"/>
                                        </p:tgtEl>
                                        <p:attrNameLst>
                                          <p:attrName>ppt_x</p:attrName>
                                        </p:attrNameLst>
                                      </p:cBhvr>
                                      <p:tavLst>
                                        <p:tav tm="0">
                                          <p:val>
                                            <p:strVal val="#ppt_x"/>
                                          </p:val>
                                        </p:tav>
                                        <p:tav tm="100000">
                                          <p:val>
                                            <p:strVal val="#ppt_x"/>
                                          </p:val>
                                        </p:tav>
                                      </p:tavLst>
                                    </p:anim>
                                    <p:anim calcmode="lin" valueType="num">
                                      <p:cBhvr>
                                        <p:cTn id="14" dur="500" fill="hold"/>
                                        <p:tgtEl>
                                          <p:spTgt spid="681993"/>
                                        </p:tgtEl>
                                        <p:attrNameLst>
                                          <p:attrName>ppt_y</p:attrName>
                                        </p:attrNameLst>
                                      </p:cBhvr>
                                      <p:tavLst>
                                        <p:tav tm="0">
                                          <p:val>
                                            <p:strVal val="#ppt_y-#ppt_h/2"/>
                                          </p:val>
                                        </p:tav>
                                        <p:tav tm="100000">
                                          <p:val>
                                            <p:strVal val="#ppt_y"/>
                                          </p:val>
                                        </p:tav>
                                      </p:tavLst>
                                    </p:anim>
                                    <p:anim calcmode="lin" valueType="num">
                                      <p:cBhvr>
                                        <p:cTn id="15" dur="500" fill="hold"/>
                                        <p:tgtEl>
                                          <p:spTgt spid="681993"/>
                                        </p:tgtEl>
                                        <p:attrNameLst>
                                          <p:attrName>ppt_w</p:attrName>
                                        </p:attrNameLst>
                                      </p:cBhvr>
                                      <p:tavLst>
                                        <p:tav tm="0">
                                          <p:val>
                                            <p:strVal val="#ppt_w"/>
                                          </p:val>
                                        </p:tav>
                                        <p:tav tm="100000">
                                          <p:val>
                                            <p:strVal val="#ppt_w"/>
                                          </p:val>
                                        </p:tav>
                                      </p:tavLst>
                                    </p:anim>
                                    <p:anim calcmode="lin" valueType="num">
                                      <p:cBhvr>
                                        <p:cTn id="16" dur="500" fill="hold"/>
                                        <p:tgtEl>
                                          <p:spTgt spid="681993"/>
                                        </p:tgtEl>
                                        <p:attrNameLst>
                                          <p:attrName>ppt_h</p:attrName>
                                        </p:attrNameLst>
                                      </p:cBhvr>
                                      <p:tavLst>
                                        <p:tav tm="0">
                                          <p:val>
                                            <p:fltVal val="0"/>
                                          </p:val>
                                        </p:tav>
                                        <p:tav tm="100000">
                                          <p:val>
                                            <p:strVal val="#ppt_h"/>
                                          </p:val>
                                        </p:tav>
                                      </p:tavLst>
                                    </p:anim>
                                  </p:childTnLst>
                                </p:cTn>
                              </p:par>
                            </p:childTnLst>
                          </p:cTn>
                        </p:par>
                        <p:par>
                          <p:cTn id="17" fill="hold">
                            <p:stCondLst>
                              <p:cond delay="500"/>
                            </p:stCondLst>
                            <p:childTnLst>
                              <p:par>
                                <p:cTn id="18" presetID="17" presetClass="entr" presetSubtype="8" fill="hold" grpId="0" nodeType="afterEffect">
                                  <p:stCondLst>
                                    <p:cond delay="0"/>
                                  </p:stCondLst>
                                  <p:childTnLst>
                                    <p:set>
                                      <p:cBhvr>
                                        <p:cTn id="19" dur="1" fill="hold">
                                          <p:stCondLst>
                                            <p:cond delay="0"/>
                                          </p:stCondLst>
                                        </p:cTn>
                                        <p:tgtEl>
                                          <p:spTgt spid="681991"/>
                                        </p:tgtEl>
                                        <p:attrNameLst>
                                          <p:attrName>style.visibility</p:attrName>
                                        </p:attrNameLst>
                                      </p:cBhvr>
                                      <p:to>
                                        <p:strVal val="visible"/>
                                      </p:to>
                                    </p:set>
                                    <p:anim calcmode="lin" valueType="num">
                                      <p:cBhvr>
                                        <p:cTn id="20" dur="500" fill="hold"/>
                                        <p:tgtEl>
                                          <p:spTgt spid="681991"/>
                                        </p:tgtEl>
                                        <p:attrNameLst>
                                          <p:attrName>ppt_x</p:attrName>
                                        </p:attrNameLst>
                                      </p:cBhvr>
                                      <p:tavLst>
                                        <p:tav tm="0">
                                          <p:val>
                                            <p:strVal val="#ppt_x-#ppt_w/2"/>
                                          </p:val>
                                        </p:tav>
                                        <p:tav tm="100000">
                                          <p:val>
                                            <p:strVal val="#ppt_x"/>
                                          </p:val>
                                        </p:tav>
                                      </p:tavLst>
                                    </p:anim>
                                    <p:anim calcmode="lin" valueType="num">
                                      <p:cBhvr>
                                        <p:cTn id="21" dur="500" fill="hold"/>
                                        <p:tgtEl>
                                          <p:spTgt spid="681991"/>
                                        </p:tgtEl>
                                        <p:attrNameLst>
                                          <p:attrName>ppt_y</p:attrName>
                                        </p:attrNameLst>
                                      </p:cBhvr>
                                      <p:tavLst>
                                        <p:tav tm="0">
                                          <p:val>
                                            <p:strVal val="#ppt_y"/>
                                          </p:val>
                                        </p:tav>
                                        <p:tav tm="100000">
                                          <p:val>
                                            <p:strVal val="#ppt_y"/>
                                          </p:val>
                                        </p:tav>
                                      </p:tavLst>
                                    </p:anim>
                                    <p:anim calcmode="lin" valueType="num">
                                      <p:cBhvr>
                                        <p:cTn id="22" dur="500" fill="hold"/>
                                        <p:tgtEl>
                                          <p:spTgt spid="681991"/>
                                        </p:tgtEl>
                                        <p:attrNameLst>
                                          <p:attrName>ppt_w</p:attrName>
                                        </p:attrNameLst>
                                      </p:cBhvr>
                                      <p:tavLst>
                                        <p:tav tm="0">
                                          <p:val>
                                            <p:fltVal val="0"/>
                                          </p:val>
                                        </p:tav>
                                        <p:tav tm="100000">
                                          <p:val>
                                            <p:strVal val="#ppt_w"/>
                                          </p:val>
                                        </p:tav>
                                      </p:tavLst>
                                    </p:anim>
                                    <p:anim calcmode="lin" valueType="num">
                                      <p:cBhvr>
                                        <p:cTn id="23" dur="500" fill="hold"/>
                                        <p:tgtEl>
                                          <p:spTgt spid="681991"/>
                                        </p:tgtEl>
                                        <p:attrNameLst>
                                          <p:attrName>ppt_h</p:attrName>
                                        </p:attrNameLst>
                                      </p:cBhvr>
                                      <p:tavLst>
                                        <p:tav tm="0">
                                          <p:val>
                                            <p:strVal val="#ppt_h"/>
                                          </p:val>
                                        </p:tav>
                                        <p:tav tm="100000">
                                          <p:val>
                                            <p:strVal val="#ppt_h"/>
                                          </p:val>
                                        </p:tav>
                                      </p:tavLst>
                                    </p:anim>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499"/>
                                          </p:stCondLst>
                                        </p:cTn>
                                        <p:tgtEl>
                                          <p:spTgt spid="681990"/>
                                        </p:tgtEl>
                                        <p:attrNameLst>
                                          <p:attrName>style.visibility</p:attrName>
                                        </p:attrNameLst>
                                      </p:cBhvr>
                                      <p:to>
                                        <p:strVal val="visible"/>
                                      </p:to>
                                    </p:set>
                                  </p:childTnLst>
                                </p:cTn>
                              </p:par>
                            </p:childTnLst>
                          </p:cTn>
                        </p:par>
                        <p:par>
                          <p:cTn id="27" fill="hold">
                            <p:stCondLst>
                              <p:cond delay="1500"/>
                            </p:stCondLst>
                            <p:childTnLst>
                              <p:par>
                                <p:cTn id="28" presetID="2" presetClass="entr" presetSubtype="2" fill="hold" nodeType="afterEffect">
                                  <p:stCondLst>
                                    <p:cond delay="0"/>
                                  </p:stCondLst>
                                  <p:childTnLst>
                                    <p:set>
                                      <p:cBhvr>
                                        <p:cTn id="29" dur="1" fill="hold">
                                          <p:stCondLst>
                                            <p:cond delay="0"/>
                                          </p:stCondLst>
                                        </p:cTn>
                                        <p:tgtEl>
                                          <p:spTgt spid="681992"/>
                                        </p:tgtEl>
                                        <p:attrNameLst>
                                          <p:attrName>style.visibility</p:attrName>
                                        </p:attrNameLst>
                                      </p:cBhvr>
                                      <p:to>
                                        <p:strVal val="visible"/>
                                      </p:to>
                                    </p:set>
                                    <p:anim calcmode="lin" valueType="num">
                                      <p:cBhvr additive="base">
                                        <p:cTn id="30" dur="500" fill="hold"/>
                                        <p:tgtEl>
                                          <p:spTgt spid="681992"/>
                                        </p:tgtEl>
                                        <p:attrNameLst>
                                          <p:attrName>ppt_x</p:attrName>
                                        </p:attrNameLst>
                                      </p:cBhvr>
                                      <p:tavLst>
                                        <p:tav tm="0">
                                          <p:val>
                                            <p:strVal val="1+#ppt_w/2"/>
                                          </p:val>
                                        </p:tav>
                                        <p:tav tm="100000">
                                          <p:val>
                                            <p:strVal val="#ppt_x"/>
                                          </p:val>
                                        </p:tav>
                                      </p:tavLst>
                                    </p:anim>
                                    <p:anim calcmode="lin" valueType="num">
                                      <p:cBhvr additive="base">
                                        <p:cTn id="31" dur="500" fill="hold"/>
                                        <p:tgtEl>
                                          <p:spTgt spid="6819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90" grpId="0" autoUpdateAnimBg="0"/>
      <p:bldP spid="681991" grpId="0" animBg="1"/>
      <p:bldP spid="68199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8" name="Text Box 4"/>
          <p:cNvSpPr txBox="1">
            <a:spLocks noChangeArrowheads="1"/>
          </p:cNvSpPr>
          <p:nvPr/>
        </p:nvSpPr>
        <p:spPr bwMode="auto">
          <a:xfrm>
            <a:off x="47328" y="476251"/>
            <a:ext cx="11665296" cy="4817281"/>
          </a:xfrm>
          <a:prstGeom prst="rect">
            <a:avLst/>
          </a:prstGeom>
          <a:noFill/>
          <a:ln w="38100">
            <a:noFill/>
            <a:miter lim="800000"/>
            <a:headEnd/>
            <a:tailEnd/>
          </a:ln>
          <a:effectLst/>
        </p:spPr>
        <p:txBody>
          <a:bodyPr wrap="square">
            <a:spAutoFit/>
          </a:bodyPr>
          <a:lstStyle/>
          <a:p>
            <a:pPr marL="457200" indent="-457200">
              <a:lnSpc>
                <a:spcPct val="110000"/>
              </a:lnSpc>
              <a:spcBef>
                <a:spcPct val="10000"/>
              </a:spcBef>
              <a:spcAft>
                <a:spcPct val="10000"/>
              </a:spcAft>
            </a:pPr>
            <a:r>
              <a:rPr lang="zh-CN" altLang="en-US" sz="2800" b="1" dirty="0">
                <a:solidFill>
                  <a:srgbClr val="CC0000"/>
                </a:solidFill>
                <a:latin typeface="宋体" pitchFamily="2" charset="-122"/>
              </a:rPr>
              <a:t>说明：</a:t>
            </a:r>
          </a:p>
          <a:p>
            <a:pPr marL="457200" indent="-457200">
              <a:lnSpc>
                <a:spcPct val="110000"/>
              </a:lnSpc>
              <a:spcBef>
                <a:spcPct val="10000"/>
              </a:spcBef>
              <a:spcAft>
                <a:spcPct val="10000"/>
              </a:spcAft>
            </a:pPr>
            <a:r>
              <a:rPr lang="zh-CN" altLang="en-US" sz="2800" dirty="0">
                <a:latin typeface="宋体" pitchFamily="2" charset="-122"/>
              </a:rPr>
              <a:t>（</a:t>
            </a:r>
            <a:r>
              <a:rPr lang="en-US" altLang="zh-CN" sz="2800" dirty="0">
                <a:latin typeface="宋体" pitchFamily="2" charset="-122"/>
              </a:rPr>
              <a:t>1</a:t>
            </a:r>
            <a:r>
              <a:rPr lang="zh-CN" altLang="en-US" sz="2800" dirty="0">
                <a:latin typeface="宋体" pitchFamily="2" charset="-122"/>
              </a:rPr>
              <a:t>）用“</a:t>
            </a:r>
            <a:r>
              <a:rPr lang="en-US" altLang="zh-CN" sz="2800" dirty="0">
                <a:latin typeface="宋体" pitchFamily="2" charset="-122"/>
              </a:rPr>
              <a:t>%s”</a:t>
            </a:r>
            <a:r>
              <a:rPr lang="zh-CN" altLang="en-US" sz="2800" dirty="0">
                <a:latin typeface="宋体" pitchFamily="2" charset="-122"/>
              </a:rPr>
              <a:t>格式符输出字符串时，</a:t>
            </a:r>
            <a:r>
              <a:rPr lang="en-US" altLang="zh-CN" sz="2800" dirty="0" err="1">
                <a:latin typeface="宋体" pitchFamily="2" charset="-122"/>
              </a:rPr>
              <a:t>printf</a:t>
            </a:r>
            <a:r>
              <a:rPr lang="zh-CN" altLang="en-US" sz="2800" dirty="0">
                <a:latin typeface="宋体" pitchFamily="2" charset="-122"/>
              </a:rPr>
              <a:t>函数中的输出项是字符数组名，而不是数组元素名。</a:t>
            </a:r>
          </a:p>
          <a:p>
            <a:pPr marL="457200" indent="-457200">
              <a:lnSpc>
                <a:spcPct val="110000"/>
              </a:lnSpc>
              <a:spcBef>
                <a:spcPct val="10000"/>
              </a:spcBef>
              <a:spcAft>
                <a:spcPct val="10000"/>
              </a:spcAft>
            </a:pPr>
            <a:r>
              <a:rPr lang="zh-CN" altLang="en-US" sz="2800" dirty="0">
                <a:latin typeface="宋体" pitchFamily="2" charset="-122"/>
              </a:rPr>
              <a:t>（</a:t>
            </a:r>
            <a:r>
              <a:rPr lang="en-US" altLang="zh-CN" sz="2800" dirty="0">
                <a:latin typeface="宋体" pitchFamily="2" charset="-122"/>
              </a:rPr>
              <a:t>2</a:t>
            </a:r>
            <a:r>
              <a:rPr lang="zh-CN" altLang="en-US" sz="2800" dirty="0">
                <a:latin typeface="宋体" pitchFamily="2" charset="-122"/>
              </a:rPr>
              <a:t>）如果数组长度大于字符串实际长度，也只输出到遇</a:t>
            </a:r>
            <a:r>
              <a:rPr lang="en-US" altLang="zh-CN" sz="2800" dirty="0">
                <a:latin typeface="宋体" pitchFamily="2" charset="-122"/>
              </a:rPr>
              <a:t>′</a:t>
            </a:r>
            <a:r>
              <a:rPr lang="zh-CN" altLang="en-US" sz="2800" dirty="0">
                <a:latin typeface="宋体" pitchFamily="2" charset="-122"/>
              </a:rPr>
              <a:t>＼</a:t>
            </a:r>
            <a:r>
              <a:rPr lang="en-US" altLang="zh-CN" sz="2800" dirty="0">
                <a:latin typeface="宋体" pitchFamily="2" charset="-122"/>
              </a:rPr>
              <a:t>0′</a:t>
            </a:r>
            <a:r>
              <a:rPr lang="zh-CN" altLang="en-US" sz="2800" dirty="0">
                <a:latin typeface="宋体" pitchFamily="2" charset="-122"/>
              </a:rPr>
              <a:t>结束。</a:t>
            </a:r>
          </a:p>
          <a:p>
            <a:pPr marL="457200" indent="-457200">
              <a:lnSpc>
                <a:spcPct val="110000"/>
              </a:lnSpc>
              <a:spcBef>
                <a:spcPct val="10000"/>
              </a:spcBef>
              <a:spcAft>
                <a:spcPct val="10000"/>
              </a:spcAft>
            </a:pPr>
            <a:r>
              <a:rPr lang="zh-CN" altLang="en-US" sz="2800" dirty="0">
                <a:latin typeface="宋体" pitchFamily="2" charset="-122"/>
              </a:rPr>
              <a:t>（</a:t>
            </a:r>
            <a:r>
              <a:rPr lang="en-US" altLang="zh-CN" sz="2800" dirty="0">
                <a:latin typeface="宋体" pitchFamily="2" charset="-122"/>
              </a:rPr>
              <a:t>3</a:t>
            </a:r>
            <a:r>
              <a:rPr lang="zh-CN" altLang="en-US" sz="2800" dirty="0">
                <a:latin typeface="宋体" pitchFamily="2" charset="-122"/>
              </a:rPr>
              <a:t>）输出字符不包括结束符</a:t>
            </a:r>
            <a:r>
              <a:rPr lang="en-US" altLang="zh-CN" sz="2800" dirty="0">
                <a:latin typeface="宋体" pitchFamily="2" charset="-122"/>
              </a:rPr>
              <a:t>′</a:t>
            </a:r>
            <a:r>
              <a:rPr lang="zh-CN" altLang="en-US" sz="2800" dirty="0">
                <a:latin typeface="宋体" pitchFamily="2" charset="-122"/>
              </a:rPr>
              <a:t>＼</a:t>
            </a:r>
            <a:r>
              <a:rPr lang="en-US" altLang="zh-CN" sz="2800" dirty="0">
                <a:latin typeface="宋体" pitchFamily="2" charset="-122"/>
              </a:rPr>
              <a:t>0′</a:t>
            </a:r>
            <a:r>
              <a:rPr lang="zh-CN" altLang="en-US" sz="2800" dirty="0">
                <a:latin typeface="宋体" pitchFamily="2" charset="-122"/>
              </a:rPr>
              <a:t>。</a:t>
            </a:r>
          </a:p>
          <a:p>
            <a:pPr marL="457200" indent="-457200">
              <a:lnSpc>
                <a:spcPct val="110000"/>
              </a:lnSpc>
              <a:spcBef>
                <a:spcPct val="10000"/>
              </a:spcBef>
              <a:spcAft>
                <a:spcPct val="10000"/>
              </a:spcAft>
            </a:pPr>
            <a:r>
              <a:rPr lang="zh-CN" altLang="en-US" sz="2800" dirty="0">
                <a:latin typeface="宋体" pitchFamily="2" charset="-122"/>
              </a:rPr>
              <a:t>（</a:t>
            </a:r>
            <a:r>
              <a:rPr lang="en-US" altLang="zh-CN" sz="2800" dirty="0">
                <a:latin typeface="宋体" pitchFamily="2" charset="-122"/>
              </a:rPr>
              <a:t>4</a:t>
            </a:r>
            <a:r>
              <a:rPr lang="zh-CN" altLang="en-US" sz="2800" dirty="0">
                <a:latin typeface="宋体" pitchFamily="2" charset="-122"/>
              </a:rPr>
              <a:t>）如果一个字符数组中包含一个以上</a:t>
            </a:r>
            <a:r>
              <a:rPr lang="en-US" altLang="zh-CN" sz="2800" dirty="0">
                <a:latin typeface="宋体" pitchFamily="2" charset="-122"/>
              </a:rPr>
              <a:t>′</a:t>
            </a:r>
            <a:r>
              <a:rPr lang="zh-CN" altLang="en-US" sz="2800" dirty="0">
                <a:latin typeface="宋体" pitchFamily="2" charset="-122"/>
              </a:rPr>
              <a:t>＼</a:t>
            </a:r>
            <a:r>
              <a:rPr lang="en-US" altLang="zh-CN" sz="2800" dirty="0">
                <a:latin typeface="宋体" pitchFamily="2" charset="-122"/>
              </a:rPr>
              <a:t>0′</a:t>
            </a:r>
            <a:r>
              <a:rPr lang="zh-CN" altLang="en-US" sz="2800" dirty="0">
                <a:latin typeface="宋体" pitchFamily="2" charset="-122"/>
              </a:rPr>
              <a:t>，则遇第一个</a:t>
            </a:r>
            <a:r>
              <a:rPr lang="en-US" altLang="zh-CN" sz="2800" dirty="0">
                <a:latin typeface="宋体" pitchFamily="2" charset="-122"/>
              </a:rPr>
              <a:t>′</a:t>
            </a:r>
            <a:r>
              <a:rPr lang="zh-CN" altLang="en-US" sz="2800" dirty="0">
                <a:latin typeface="宋体" pitchFamily="2" charset="-122"/>
              </a:rPr>
              <a:t>＼</a:t>
            </a:r>
            <a:r>
              <a:rPr lang="en-US" altLang="zh-CN" sz="2800" dirty="0">
                <a:latin typeface="宋体" pitchFamily="2" charset="-122"/>
              </a:rPr>
              <a:t>0′</a:t>
            </a:r>
            <a:r>
              <a:rPr lang="zh-CN" altLang="en-US" sz="2800" dirty="0">
                <a:latin typeface="宋体" pitchFamily="2" charset="-122"/>
              </a:rPr>
              <a:t>时输出就结束。 </a:t>
            </a:r>
          </a:p>
          <a:p>
            <a:pPr marL="457200" indent="-457200">
              <a:lnSpc>
                <a:spcPct val="110000"/>
              </a:lnSpc>
              <a:spcBef>
                <a:spcPct val="10000"/>
              </a:spcBef>
              <a:spcAft>
                <a:spcPct val="10000"/>
              </a:spcAft>
            </a:pPr>
            <a:r>
              <a:rPr lang="zh-CN" altLang="en-US" sz="2800" dirty="0">
                <a:latin typeface="宋体" pitchFamily="2" charset="-122"/>
              </a:rPr>
              <a:t>（</a:t>
            </a:r>
            <a:r>
              <a:rPr lang="en-US" altLang="zh-CN" sz="2800" dirty="0">
                <a:latin typeface="宋体" pitchFamily="2" charset="-122"/>
              </a:rPr>
              <a:t>5</a:t>
            </a:r>
            <a:r>
              <a:rPr lang="zh-CN" altLang="en-US" sz="2800" dirty="0">
                <a:latin typeface="宋体" pitchFamily="2" charset="-122"/>
              </a:rPr>
              <a:t>）可以用</a:t>
            </a:r>
            <a:r>
              <a:rPr lang="en-US" altLang="zh-CN" sz="2800" dirty="0" err="1">
                <a:latin typeface="宋体" pitchFamily="2" charset="-122"/>
              </a:rPr>
              <a:t>scanf</a:t>
            </a:r>
            <a:r>
              <a:rPr lang="zh-CN" altLang="en-US" sz="2800" dirty="0">
                <a:latin typeface="宋体" pitchFamily="2" charset="-122"/>
              </a:rPr>
              <a:t>函数输入一个字符串。</a:t>
            </a:r>
          </a:p>
          <a:p>
            <a:pPr marL="457200" indent="-457200">
              <a:lnSpc>
                <a:spcPct val="110000"/>
              </a:lnSpc>
              <a:spcBef>
                <a:spcPct val="10000"/>
              </a:spcBef>
              <a:spcAft>
                <a:spcPct val="10000"/>
              </a:spcAft>
            </a:pPr>
            <a:endParaRPr lang="en-US" altLang="zh-CN" sz="2800" dirty="0">
              <a:latin typeface="宋体" pitchFamily="2" charset="-122"/>
            </a:endParaRPr>
          </a:p>
        </p:txBody>
      </p:sp>
    </p:spTree>
  </p:cSld>
  <p:clrMapOvr>
    <a:masterClrMapping/>
  </p:clrMapOvr>
  <p:transition>
    <p:strips dir="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2" name="Text Box 4"/>
          <p:cNvSpPr txBox="1">
            <a:spLocks noChangeArrowheads="1"/>
          </p:cNvSpPr>
          <p:nvPr/>
        </p:nvSpPr>
        <p:spPr bwMode="auto">
          <a:xfrm>
            <a:off x="119336" y="476251"/>
            <a:ext cx="9864453" cy="4708525"/>
          </a:xfrm>
          <a:prstGeom prst="rect">
            <a:avLst/>
          </a:prstGeom>
          <a:noFill/>
          <a:ln w="28575">
            <a:noFill/>
            <a:miter lim="800000"/>
            <a:headEnd/>
            <a:tailEnd/>
          </a:ln>
          <a:effectLst/>
        </p:spPr>
        <p:txBody>
          <a:bodyPr wrap="square">
            <a:spAutoFit/>
          </a:bodyPr>
          <a:lstStyle/>
          <a:p>
            <a:pPr algn="l">
              <a:lnSpc>
                <a:spcPct val="120000"/>
              </a:lnSpc>
              <a:spcBef>
                <a:spcPct val="10000"/>
              </a:spcBef>
              <a:spcAft>
                <a:spcPct val="10000"/>
              </a:spcAft>
            </a:pPr>
            <a:r>
              <a:rPr lang="en-US" altLang="zh-CN" sz="2800" dirty="0">
                <a:latin typeface="宋体" pitchFamily="2" charset="-122"/>
              </a:rPr>
              <a:t>    </a:t>
            </a:r>
            <a:r>
              <a:rPr lang="zh-CN" altLang="en-US" sz="2800" dirty="0">
                <a:latin typeface="宋体" pitchFamily="2" charset="-122"/>
              </a:rPr>
              <a:t>如果利用一个</a:t>
            </a:r>
            <a:r>
              <a:rPr lang="en-US" altLang="zh-CN" sz="2800" dirty="0" err="1">
                <a:latin typeface="宋体" pitchFamily="2" charset="-122"/>
              </a:rPr>
              <a:t>scanf</a:t>
            </a:r>
            <a:r>
              <a:rPr lang="zh-CN" altLang="en-US" sz="2800" dirty="0">
                <a:latin typeface="宋体" pitchFamily="2" charset="-122"/>
              </a:rPr>
              <a:t>函数输入多个字符串，则在输入时以空格分隔。</a:t>
            </a:r>
          </a:p>
          <a:p>
            <a:pPr algn="l">
              <a:lnSpc>
                <a:spcPct val="120000"/>
              </a:lnSpc>
              <a:spcBef>
                <a:spcPct val="10000"/>
              </a:spcBef>
              <a:spcAft>
                <a:spcPct val="10000"/>
              </a:spcAft>
            </a:pPr>
            <a:r>
              <a:rPr lang="zh-CN" altLang="en-US" sz="2800" b="1" dirty="0">
                <a:solidFill>
                  <a:srgbClr val="CC0000"/>
                </a:solidFill>
                <a:latin typeface="宋体" pitchFamily="2" charset="-122"/>
              </a:rPr>
              <a:t>例如：</a:t>
            </a:r>
          </a:p>
          <a:p>
            <a:pPr algn="l">
              <a:lnSpc>
                <a:spcPct val="120000"/>
              </a:lnSpc>
              <a:spcBef>
                <a:spcPct val="10000"/>
              </a:spcBef>
              <a:spcAft>
                <a:spcPct val="10000"/>
              </a:spcAft>
            </a:pPr>
            <a:r>
              <a:rPr lang="en-US" altLang="zh-CN" sz="2800" b="1" dirty="0">
                <a:latin typeface="宋体" pitchFamily="2" charset="-122"/>
              </a:rPr>
              <a:t>char </a:t>
            </a:r>
            <a:r>
              <a:rPr lang="en-US" altLang="zh-CN" sz="2800" b="1" dirty="0" err="1">
                <a:latin typeface="宋体" pitchFamily="2" charset="-122"/>
              </a:rPr>
              <a:t>strl</a:t>
            </a:r>
            <a:r>
              <a:rPr lang="zh-CN" altLang="en-US" sz="2800" b="1" dirty="0">
                <a:latin typeface="宋体" pitchFamily="2" charset="-122"/>
              </a:rPr>
              <a:t>［</a:t>
            </a:r>
            <a:r>
              <a:rPr lang="en-US" altLang="zh-CN" sz="2800" b="1" dirty="0">
                <a:latin typeface="宋体" pitchFamily="2" charset="-122"/>
              </a:rPr>
              <a:t>5</a:t>
            </a:r>
            <a:r>
              <a:rPr lang="zh-CN" altLang="en-US" sz="2800" b="1" dirty="0">
                <a:latin typeface="宋体" pitchFamily="2" charset="-122"/>
              </a:rPr>
              <a:t>］，</a:t>
            </a:r>
            <a:r>
              <a:rPr lang="en-US" altLang="zh-CN" sz="2800" b="1" dirty="0">
                <a:latin typeface="宋体" pitchFamily="2" charset="-122"/>
              </a:rPr>
              <a:t>str2</a:t>
            </a:r>
            <a:r>
              <a:rPr lang="zh-CN" altLang="en-US" sz="2800" b="1" dirty="0">
                <a:latin typeface="宋体" pitchFamily="2" charset="-122"/>
              </a:rPr>
              <a:t>［</a:t>
            </a:r>
            <a:r>
              <a:rPr lang="en-US" altLang="zh-CN" sz="2800" b="1" dirty="0">
                <a:latin typeface="宋体" pitchFamily="2" charset="-122"/>
              </a:rPr>
              <a:t>5</a:t>
            </a:r>
            <a:r>
              <a:rPr lang="zh-CN" altLang="en-US" sz="2800" b="1" dirty="0">
                <a:latin typeface="宋体" pitchFamily="2" charset="-122"/>
              </a:rPr>
              <a:t>］，</a:t>
            </a:r>
            <a:r>
              <a:rPr lang="en-US" altLang="zh-CN" sz="2800" b="1" dirty="0">
                <a:latin typeface="宋体" pitchFamily="2" charset="-122"/>
              </a:rPr>
              <a:t>str3</a:t>
            </a:r>
            <a:r>
              <a:rPr lang="zh-CN" altLang="en-US" sz="2800" b="1" dirty="0">
                <a:latin typeface="宋体" pitchFamily="2" charset="-122"/>
              </a:rPr>
              <a:t>［</a:t>
            </a:r>
            <a:r>
              <a:rPr lang="en-US" altLang="zh-CN" sz="2800" b="1" dirty="0">
                <a:latin typeface="宋体" pitchFamily="2" charset="-122"/>
              </a:rPr>
              <a:t>5</a:t>
            </a:r>
            <a:r>
              <a:rPr lang="zh-CN" altLang="en-US" sz="2800" b="1" dirty="0">
                <a:latin typeface="宋体" pitchFamily="2" charset="-122"/>
              </a:rPr>
              <a:t>］</a:t>
            </a:r>
            <a:r>
              <a:rPr lang="en-US" altLang="zh-CN" sz="2800" b="1" dirty="0">
                <a:latin typeface="宋体" pitchFamily="2" charset="-122"/>
              </a:rPr>
              <a:t>;</a:t>
            </a:r>
          </a:p>
          <a:p>
            <a:pPr algn="l">
              <a:lnSpc>
                <a:spcPct val="120000"/>
              </a:lnSpc>
              <a:spcBef>
                <a:spcPct val="10000"/>
              </a:spcBef>
              <a:spcAft>
                <a:spcPct val="10000"/>
              </a:spcAft>
            </a:pPr>
            <a:r>
              <a:rPr lang="en-US" altLang="zh-CN" sz="2800" b="1" dirty="0" err="1">
                <a:latin typeface="宋体" pitchFamily="2" charset="-122"/>
              </a:rPr>
              <a:t>scanf</a:t>
            </a:r>
            <a:r>
              <a:rPr lang="en-US" altLang="zh-CN" sz="2800" b="1" dirty="0">
                <a:latin typeface="宋体" pitchFamily="2" charset="-122"/>
              </a:rPr>
              <a:t>(″%s %s %s″</a:t>
            </a:r>
            <a:r>
              <a:rPr lang="zh-CN" altLang="en-US" sz="2800" b="1" dirty="0">
                <a:latin typeface="宋体" pitchFamily="2" charset="-122"/>
              </a:rPr>
              <a:t>，</a:t>
            </a:r>
            <a:r>
              <a:rPr lang="en-US" altLang="zh-CN" sz="2800" b="1" dirty="0">
                <a:latin typeface="宋体" pitchFamily="2" charset="-122"/>
              </a:rPr>
              <a:t>str1</a:t>
            </a:r>
            <a:r>
              <a:rPr lang="zh-CN" altLang="en-US" sz="2800" b="1" dirty="0">
                <a:latin typeface="宋体" pitchFamily="2" charset="-122"/>
              </a:rPr>
              <a:t>，</a:t>
            </a:r>
            <a:r>
              <a:rPr lang="en-US" altLang="zh-CN" sz="2800" b="1" dirty="0">
                <a:latin typeface="宋体" pitchFamily="2" charset="-122"/>
              </a:rPr>
              <a:t>str2</a:t>
            </a:r>
            <a:r>
              <a:rPr lang="zh-CN" altLang="en-US" sz="2800" b="1" dirty="0">
                <a:latin typeface="宋体" pitchFamily="2" charset="-122"/>
              </a:rPr>
              <a:t>，</a:t>
            </a:r>
            <a:r>
              <a:rPr lang="en-US" altLang="zh-CN" sz="2800" b="1" dirty="0">
                <a:latin typeface="宋体" pitchFamily="2" charset="-122"/>
              </a:rPr>
              <a:t>str3);</a:t>
            </a:r>
          </a:p>
          <a:p>
            <a:pPr algn="l">
              <a:lnSpc>
                <a:spcPct val="120000"/>
              </a:lnSpc>
              <a:spcBef>
                <a:spcPct val="10000"/>
              </a:spcBef>
              <a:spcAft>
                <a:spcPct val="10000"/>
              </a:spcAft>
            </a:pPr>
            <a:r>
              <a:rPr lang="zh-CN" altLang="en-US" sz="2800" dirty="0">
                <a:latin typeface="宋体" pitchFamily="2" charset="-122"/>
              </a:rPr>
              <a:t>输入数据：</a:t>
            </a:r>
          </a:p>
          <a:p>
            <a:pPr algn="l">
              <a:lnSpc>
                <a:spcPct val="120000"/>
              </a:lnSpc>
              <a:spcBef>
                <a:spcPct val="10000"/>
              </a:spcBef>
              <a:spcAft>
                <a:spcPct val="10000"/>
              </a:spcAft>
            </a:pPr>
            <a:r>
              <a:rPr lang="en-US" altLang="zh-CN" sz="2800" dirty="0">
                <a:latin typeface="宋体" pitchFamily="2" charset="-122"/>
              </a:rPr>
              <a:t>How are you? </a:t>
            </a:r>
          </a:p>
          <a:p>
            <a:pPr algn="l">
              <a:lnSpc>
                <a:spcPct val="120000"/>
              </a:lnSpc>
              <a:spcBef>
                <a:spcPct val="10000"/>
              </a:spcBef>
              <a:spcAft>
                <a:spcPct val="10000"/>
              </a:spcAft>
            </a:pPr>
            <a:r>
              <a:rPr lang="zh-CN" altLang="en-US" sz="2800" dirty="0">
                <a:latin typeface="宋体" pitchFamily="2" charset="-122"/>
              </a:rPr>
              <a:t>数组中未被赋值的元素的值自动置</a:t>
            </a:r>
            <a:r>
              <a:rPr lang="en-US" altLang="zh-CN" sz="2800" dirty="0">
                <a:latin typeface="宋体" pitchFamily="2" charset="-122"/>
              </a:rPr>
              <a:t>′</a:t>
            </a:r>
            <a:r>
              <a:rPr lang="zh-CN" altLang="en-US" sz="2800" dirty="0">
                <a:latin typeface="宋体" pitchFamily="2" charset="-122"/>
              </a:rPr>
              <a:t>＼</a:t>
            </a:r>
            <a:r>
              <a:rPr lang="en-US" altLang="zh-CN" sz="2800" dirty="0">
                <a:latin typeface="宋体" pitchFamily="2" charset="-122"/>
              </a:rPr>
              <a:t>0′</a:t>
            </a:r>
            <a:r>
              <a:rPr lang="zh-CN" altLang="en-US" sz="2800" dirty="0">
                <a:latin typeface="宋体" pitchFamily="2" charset="-122"/>
              </a:rPr>
              <a:t>。</a:t>
            </a:r>
          </a:p>
        </p:txBody>
      </p:sp>
      <p:pic>
        <p:nvPicPr>
          <p:cNvPr id="662533" name="Picture 5" descr="g12"/>
          <p:cNvPicPr>
            <a:picLocks noChangeAspect="1" noChangeArrowheads="1"/>
          </p:cNvPicPr>
          <p:nvPr/>
        </p:nvPicPr>
        <p:blipFill>
          <a:blip r:embed="rId2" cstate="print"/>
          <a:srcRect/>
          <a:stretch>
            <a:fillRect/>
          </a:stretch>
        </p:blipFill>
        <p:spPr bwMode="auto">
          <a:xfrm>
            <a:off x="8040216" y="2204864"/>
            <a:ext cx="3497263" cy="2079625"/>
          </a:xfrm>
          <a:prstGeom prst="rect">
            <a:avLst/>
          </a:prstGeom>
          <a:noFill/>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62532"/>
                                        </p:tgtEl>
                                        <p:attrNameLst>
                                          <p:attrName>style.visibility</p:attrName>
                                        </p:attrNameLst>
                                      </p:cBhvr>
                                      <p:to>
                                        <p:strVal val="visible"/>
                                      </p:to>
                                    </p:set>
                                    <p:anim calcmode="lin" valueType="num">
                                      <p:cBhvr additive="base">
                                        <p:cTn id="7" dur="500" fill="hold"/>
                                        <p:tgtEl>
                                          <p:spTgt spid="662532"/>
                                        </p:tgtEl>
                                        <p:attrNameLst>
                                          <p:attrName>ppt_x</p:attrName>
                                        </p:attrNameLst>
                                      </p:cBhvr>
                                      <p:tavLst>
                                        <p:tav tm="0">
                                          <p:val>
                                            <p:strVal val="0-#ppt_w/2"/>
                                          </p:val>
                                        </p:tav>
                                        <p:tav tm="100000">
                                          <p:val>
                                            <p:strVal val="#ppt_x"/>
                                          </p:val>
                                        </p:tav>
                                      </p:tavLst>
                                    </p:anim>
                                    <p:anim calcmode="lin" valueType="num">
                                      <p:cBhvr additive="base">
                                        <p:cTn id="8" dur="500" fill="hold"/>
                                        <p:tgtEl>
                                          <p:spTgt spid="66253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662533"/>
                                        </p:tgtEl>
                                        <p:attrNameLst>
                                          <p:attrName>style.visibility</p:attrName>
                                        </p:attrNameLst>
                                      </p:cBhvr>
                                      <p:to>
                                        <p:strVal val="visible"/>
                                      </p:to>
                                    </p:set>
                                    <p:anim calcmode="lin" valueType="num">
                                      <p:cBhvr additive="base">
                                        <p:cTn id="13" dur="500" fill="hold"/>
                                        <p:tgtEl>
                                          <p:spTgt spid="662533"/>
                                        </p:tgtEl>
                                        <p:attrNameLst>
                                          <p:attrName>ppt_x</p:attrName>
                                        </p:attrNameLst>
                                      </p:cBhvr>
                                      <p:tavLst>
                                        <p:tav tm="0">
                                          <p:val>
                                            <p:strVal val="1+#ppt_w/2"/>
                                          </p:val>
                                        </p:tav>
                                        <p:tav tm="100000">
                                          <p:val>
                                            <p:strVal val="#ppt_x"/>
                                          </p:val>
                                        </p:tav>
                                      </p:tavLst>
                                    </p:anim>
                                    <p:anim calcmode="lin" valueType="num">
                                      <p:cBhvr additive="base">
                                        <p:cTn id="14" dur="500" fill="hold"/>
                                        <p:tgtEl>
                                          <p:spTgt spid="6625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253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65" name="Text Box 13"/>
          <p:cNvSpPr txBox="1">
            <a:spLocks noChangeArrowheads="1"/>
          </p:cNvSpPr>
          <p:nvPr/>
        </p:nvSpPr>
        <p:spPr bwMode="auto">
          <a:xfrm>
            <a:off x="1847850" y="3644900"/>
            <a:ext cx="8305800" cy="2400300"/>
          </a:xfrm>
          <a:prstGeom prst="rect">
            <a:avLst/>
          </a:prstGeom>
          <a:noFill/>
          <a:ln w="38100">
            <a:noFill/>
            <a:miter lim="800000"/>
            <a:headEnd/>
            <a:tailEnd/>
          </a:ln>
          <a:effectLst/>
        </p:spPr>
        <p:txBody>
          <a:bodyPr>
            <a:spAutoFit/>
          </a:bodyPr>
          <a:lstStyle/>
          <a:p>
            <a:pPr algn="l">
              <a:lnSpc>
                <a:spcPct val="120000"/>
              </a:lnSpc>
              <a:spcBef>
                <a:spcPct val="10000"/>
              </a:spcBef>
              <a:spcAft>
                <a:spcPct val="10000"/>
              </a:spcAft>
            </a:pPr>
            <a:r>
              <a:rPr lang="zh-CN" altLang="en-US" sz="2800" b="1" dirty="0">
                <a:solidFill>
                  <a:schemeClr val="accent2"/>
                </a:solidFill>
                <a:latin typeface="宋体" pitchFamily="2" charset="-122"/>
              </a:rPr>
              <a:t>分析图中所示的字符数组</a:t>
            </a:r>
            <a:endParaRPr lang="zh-CN" altLang="en-US" dirty="0">
              <a:latin typeface="宋体" pitchFamily="2" charset="-122"/>
            </a:endParaRPr>
          </a:p>
          <a:p>
            <a:pPr algn="l">
              <a:lnSpc>
                <a:spcPct val="120000"/>
              </a:lnSpc>
              <a:spcBef>
                <a:spcPct val="10000"/>
              </a:spcBef>
              <a:spcAft>
                <a:spcPct val="10000"/>
              </a:spcAft>
            </a:pPr>
            <a:r>
              <a:rPr lang="zh-CN" altLang="en-US" sz="2800" dirty="0">
                <a:latin typeface="宋体" pitchFamily="2" charset="-122"/>
              </a:rPr>
              <a:t>用</a:t>
            </a:r>
            <a:r>
              <a:rPr lang="en-US" altLang="zh-CN" sz="2800" dirty="0">
                <a:latin typeface="宋体" pitchFamily="2" charset="-122"/>
              </a:rPr>
              <a:t>8</a:t>
            </a:r>
            <a:r>
              <a:rPr lang="zh-CN" altLang="en-US" sz="2800" dirty="0">
                <a:latin typeface="宋体" pitchFamily="2" charset="-122"/>
              </a:rPr>
              <a:t>进制形式输出数组</a:t>
            </a:r>
            <a:r>
              <a:rPr lang="en-US" altLang="zh-CN" sz="2800" dirty="0">
                <a:latin typeface="宋体" pitchFamily="2" charset="-122"/>
              </a:rPr>
              <a:t>c</a:t>
            </a:r>
            <a:r>
              <a:rPr lang="zh-CN" altLang="en-US" sz="2800" dirty="0">
                <a:latin typeface="宋体" pitchFamily="2" charset="-122"/>
              </a:rPr>
              <a:t>的起始地址 </a:t>
            </a:r>
          </a:p>
          <a:p>
            <a:pPr algn="l">
              <a:lnSpc>
                <a:spcPct val="120000"/>
              </a:lnSpc>
              <a:spcBef>
                <a:spcPct val="10000"/>
              </a:spcBef>
              <a:spcAft>
                <a:spcPct val="10000"/>
              </a:spcAft>
            </a:pPr>
            <a:r>
              <a:rPr lang="en-US" altLang="zh-CN" sz="2800" b="1" dirty="0" err="1">
                <a:solidFill>
                  <a:schemeClr val="accent2"/>
                </a:solidFill>
                <a:latin typeface="宋体" pitchFamily="2" charset="-122"/>
              </a:rPr>
              <a:t>printf</a:t>
            </a:r>
            <a:r>
              <a:rPr lang="en-US" altLang="zh-CN" sz="2800" b="1" dirty="0">
                <a:solidFill>
                  <a:schemeClr val="accent2"/>
                </a:solidFill>
                <a:latin typeface="宋体" pitchFamily="2" charset="-122"/>
              </a:rPr>
              <a:t>(″%o″</a:t>
            </a:r>
            <a:r>
              <a:rPr lang="zh-CN" altLang="en-US" sz="2800" b="1" dirty="0">
                <a:solidFill>
                  <a:schemeClr val="accent2"/>
                </a:solidFill>
                <a:latin typeface="宋体" pitchFamily="2" charset="-122"/>
              </a:rPr>
              <a:t>，</a:t>
            </a:r>
            <a:r>
              <a:rPr lang="en-US" altLang="zh-CN" sz="2800" b="1" dirty="0">
                <a:solidFill>
                  <a:schemeClr val="accent2"/>
                </a:solidFill>
                <a:latin typeface="宋体" pitchFamily="2" charset="-122"/>
              </a:rPr>
              <a:t>c);</a:t>
            </a:r>
            <a:r>
              <a:rPr lang="en-US" altLang="zh-CN" sz="2800" dirty="0">
                <a:latin typeface="宋体" pitchFamily="2" charset="-122"/>
              </a:rPr>
              <a:t> </a:t>
            </a:r>
          </a:p>
          <a:p>
            <a:pPr algn="l">
              <a:lnSpc>
                <a:spcPct val="120000"/>
              </a:lnSpc>
              <a:spcBef>
                <a:spcPct val="10000"/>
              </a:spcBef>
              <a:spcAft>
                <a:spcPct val="10000"/>
              </a:spcAft>
            </a:pPr>
            <a:r>
              <a:rPr lang="en-US" altLang="zh-CN" sz="2800" b="1" dirty="0" err="1">
                <a:solidFill>
                  <a:schemeClr val="accent2"/>
                </a:solidFill>
                <a:latin typeface="宋体" pitchFamily="2" charset="-122"/>
              </a:rPr>
              <a:t>printf</a:t>
            </a:r>
            <a:r>
              <a:rPr lang="en-US" altLang="zh-CN" sz="2800" b="1" dirty="0">
                <a:solidFill>
                  <a:schemeClr val="accent2"/>
                </a:solidFill>
                <a:latin typeface="宋体" pitchFamily="2" charset="-122"/>
              </a:rPr>
              <a:t>(″%s″</a:t>
            </a:r>
            <a:r>
              <a:rPr lang="zh-CN" altLang="en-US" sz="2800" b="1" dirty="0">
                <a:solidFill>
                  <a:schemeClr val="accent2"/>
                </a:solidFill>
                <a:latin typeface="宋体" pitchFamily="2" charset="-122"/>
              </a:rPr>
              <a:t>，</a:t>
            </a:r>
            <a:r>
              <a:rPr lang="en-US" altLang="zh-CN" sz="2800" b="1" dirty="0">
                <a:solidFill>
                  <a:schemeClr val="accent2"/>
                </a:solidFill>
                <a:latin typeface="宋体" pitchFamily="2" charset="-122"/>
              </a:rPr>
              <a:t>c);</a:t>
            </a:r>
            <a:endParaRPr lang="en-US" altLang="zh-CN" sz="2800" b="1" dirty="0">
              <a:latin typeface="宋体" pitchFamily="2" charset="-122"/>
            </a:endParaRPr>
          </a:p>
        </p:txBody>
      </p:sp>
      <p:sp>
        <p:nvSpPr>
          <p:cNvPr id="663556" name="Text Box 4"/>
          <p:cNvSpPr txBox="1">
            <a:spLocks noChangeArrowheads="1"/>
          </p:cNvSpPr>
          <p:nvPr/>
        </p:nvSpPr>
        <p:spPr bwMode="auto">
          <a:xfrm>
            <a:off x="191345" y="692151"/>
            <a:ext cx="7920782" cy="2178097"/>
          </a:xfrm>
          <a:prstGeom prst="rect">
            <a:avLst/>
          </a:prstGeom>
          <a:noFill/>
          <a:ln w="28575">
            <a:noFill/>
            <a:miter lim="800000"/>
            <a:headEnd/>
            <a:tailEnd/>
          </a:ln>
          <a:effectLst/>
        </p:spPr>
        <p:txBody>
          <a:bodyPr wrap="square">
            <a:spAutoFit/>
          </a:bodyPr>
          <a:lstStyle/>
          <a:p>
            <a:pPr algn="l">
              <a:lnSpc>
                <a:spcPct val="120000"/>
              </a:lnSpc>
              <a:spcBef>
                <a:spcPct val="10000"/>
              </a:spcBef>
              <a:spcAft>
                <a:spcPct val="10000"/>
              </a:spcAft>
            </a:pPr>
            <a:r>
              <a:rPr lang="zh-CN" altLang="en-US" sz="2800" b="1" dirty="0">
                <a:solidFill>
                  <a:srgbClr val="CC0000"/>
                </a:solidFill>
                <a:latin typeface="宋体" pitchFamily="2" charset="-122"/>
              </a:rPr>
              <a:t>注意：</a:t>
            </a:r>
            <a:r>
              <a:rPr lang="en-US" altLang="zh-CN" sz="2800" dirty="0" err="1">
                <a:latin typeface="宋体" pitchFamily="2" charset="-122"/>
              </a:rPr>
              <a:t>scanf</a:t>
            </a:r>
            <a:r>
              <a:rPr lang="zh-CN" altLang="en-US" sz="2800" dirty="0">
                <a:latin typeface="宋体" pitchFamily="2" charset="-122"/>
              </a:rPr>
              <a:t>函数中的输入项如果字符数组名。不要再加地址符</a:t>
            </a:r>
            <a:r>
              <a:rPr lang="en-US" altLang="zh-CN" sz="2800" dirty="0">
                <a:latin typeface="宋体" pitchFamily="2" charset="-122"/>
              </a:rPr>
              <a:t>&amp;</a:t>
            </a:r>
            <a:r>
              <a:rPr lang="zh-CN" altLang="en-US" sz="2800" dirty="0">
                <a:latin typeface="宋体" pitchFamily="2" charset="-122"/>
              </a:rPr>
              <a:t>，因为在</a:t>
            </a:r>
            <a:r>
              <a:rPr lang="en-US" altLang="zh-CN" sz="2800" dirty="0">
                <a:latin typeface="宋体" pitchFamily="2" charset="-122"/>
              </a:rPr>
              <a:t>C</a:t>
            </a:r>
            <a:r>
              <a:rPr lang="zh-CN" altLang="en-US" sz="2800" dirty="0">
                <a:latin typeface="宋体" pitchFamily="2" charset="-122"/>
              </a:rPr>
              <a:t>语言中数组名代表该数组的起始地址。下面写法不对：</a:t>
            </a:r>
          </a:p>
          <a:p>
            <a:pPr algn="l">
              <a:lnSpc>
                <a:spcPct val="120000"/>
              </a:lnSpc>
              <a:spcBef>
                <a:spcPct val="10000"/>
              </a:spcBef>
              <a:spcAft>
                <a:spcPct val="10000"/>
              </a:spcAft>
            </a:pPr>
            <a:r>
              <a:rPr lang="en-US" altLang="zh-CN" sz="2800" b="1" dirty="0" err="1">
                <a:solidFill>
                  <a:srgbClr val="336600"/>
                </a:solidFill>
                <a:latin typeface="宋体" pitchFamily="2" charset="-122"/>
              </a:rPr>
              <a:t>scanf</a:t>
            </a:r>
            <a:r>
              <a:rPr lang="en-US" altLang="zh-CN" sz="2800" b="1" dirty="0">
                <a:solidFill>
                  <a:srgbClr val="336600"/>
                </a:solidFill>
                <a:latin typeface="宋体" pitchFamily="2" charset="-122"/>
              </a:rPr>
              <a:t>(″%s″</a:t>
            </a:r>
            <a:r>
              <a:rPr lang="zh-CN" altLang="en-US" sz="2800" b="1" dirty="0">
                <a:solidFill>
                  <a:srgbClr val="336600"/>
                </a:solidFill>
                <a:latin typeface="宋体" pitchFamily="2" charset="-122"/>
              </a:rPr>
              <a:t>，</a:t>
            </a:r>
            <a:r>
              <a:rPr lang="en-US" altLang="zh-CN" sz="2800" b="1" dirty="0">
                <a:solidFill>
                  <a:srgbClr val="336600"/>
                </a:solidFill>
                <a:latin typeface="宋体" pitchFamily="2" charset="-122"/>
              </a:rPr>
              <a:t>&amp;str)</a:t>
            </a:r>
            <a:r>
              <a:rPr lang="zh-CN" altLang="en-US" sz="2800" b="1" dirty="0">
                <a:solidFill>
                  <a:srgbClr val="336600"/>
                </a:solidFill>
                <a:latin typeface="宋体" pitchFamily="2" charset="-122"/>
              </a:rPr>
              <a:t>；</a:t>
            </a:r>
          </a:p>
        </p:txBody>
      </p:sp>
      <p:grpSp>
        <p:nvGrpSpPr>
          <p:cNvPr id="663564" name="Group 12"/>
          <p:cNvGrpSpPr>
            <a:grpSpLocks/>
          </p:cNvGrpSpPr>
          <p:nvPr/>
        </p:nvGrpSpPr>
        <p:grpSpPr bwMode="auto">
          <a:xfrm>
            <a:off x="4223792" y="2387625"/>
            <a:ext cx="685800" cy="457200"/>
            <a:chOff x="2160" y="816"/>
            <a:chExt cx="336" cy="144"/>
          </a:xfrm>
        </p:grpSpPr>
        <p:sp>
          <p:nvSpPr>
            <p:cNvPr id="663557" name="Line 5"/>
            <p:cNvSpPr>
              <a:spLocks noChangeShapeType="1"/>
            </p:cNvSpPr>
            <p:nvPr/>
          </p:nvSpPr>
          <p:spPr bwMode="auto">
            <a:xfrm flipH="1">
              <a:off x="2160" y="816"/>
              <a:ext cx="336" cy="144"/>
            </a:xfrm>
            <a:prstGeom prst="line">
              <a:avLst/>
            </a:prstGeom>
            <a:noFill/>
            <a:ln w="38100">
              <a:solidFill>
                <a:srgbClr val="CC3300"/>
              </a:solidFill>
              <a:round/>
              <a:headEnd/>
              <a:tailEnd/>
            </a:ln>
            <a:effectLst/>
          </p:spPr>
          <p:txBody>
            <a:bodyPr/>
            <a:lstStyle/>
            <a:p>
              <a:endParaRPr lang="zh-CN" altLang="en-US"/>
            </a:p>
          </p:txBody>
        </p:sp>
        <p:sp>
          <p:nvSpPr>
            <p:cNvPr id="663558" name="Line 6"/>
            <p:cNvSpPr>
              <a:spLocks noChangeShapeType="1"/>
            </p:cNvSpPr>
            <p:nvPr/>
          </p:nvSpPr>
          <p:spPr bwMode="auto">
            <a:xfrm>
              <a:off x="2160" y="816"/>
              <a:ext cx="336" cy="144"/>
            </a:xfrm>
            <a:prstGeom prst="line">
              <a:avLst/>
            </a:prstGeom>
            <a:noFill/>
            <a:ln w="38100">
              <a:solidFill>
                <a:srgbClr val="CC3300"/>
              </a:solidFill>
              <a:round/>
              <a:headEnd/>
              <a:tailEnd/>
            </a:ln>
            <a:effectLst/>
          </p:spPr>
          <p:txBody>
            <a:bodyPr/>
            <a:lstStyle/>
            <a:p>
              <a:endParaRPr lang="zh-CN" altLang="en-US"/>
            </a:p>
          </p:txBody>
        </p:sp>
      </p:grpSp>
      <p:pic>
        <p:nvPicPr>
          <p:cNvPr id="663560" name="Picture 8" descr="g14"/>
          <p:cNvPicPr>
            <a:picLocks noChangeAspect="1" noChangeArrowheads="1"/>
          </p:cNvPicPr>
          <p:nvPr/>
        </p:nvPicPr>
        <p:blipFill>
          <a:blip r:embed="rId2" cstate="print"/>
          <a:srcRect/>
          <a:stretch>
            <a:fillRect/>
          </a:stretch>
        </p:blipFill>
        <p:spPr bwMode="auto">
          <a:xfrm>
            <a:off x="9140825" y="1676400"/>
            <a:ext cx="2406650" cy="2952750"/>
          </a:xfrm>
          <a:prstGeom prst="rect">
            <a:avLst/>
          </a:prstGeom>
          <a:noFill/>
          <a:ln w="28575">
            <a:solidFill>
              <a:schemeClr val="accent2"/>
            </a:solidFill>
            <a:miter lim="800000"/>
            <a:headEnd/>
            <a:tailEnd/>
          </a:ln>
        </p:spPr>
      </p:pic>
      <p:sp>
        <p:nvSpPr>
          <p:cNvPr id="663562" name="Line 10"/>
          <p:cNvSpPr>
            <a:spLocks noChangeShapeType="1"/>
          </p:cNvSpPr>
          <p:nvPr/>
        </p:nvSpPr>
        <p:spPr bwMode="auto">
          <a:xfrm flipV="1">
            <a:off x="5951538" y="3213100"/>
            <a:ext cx="3096790" cy="720726"/>
          </a:xfrm>
          <a:prstGeom prst="line">
            <a:avLst/>
          </a:prstGeom>
          <a:noFill/>
          <a:ln w="38100">
            <a:solidFill>
              <a:srgbClr val="CC3300"/>
            </a:solidFill>
            <a:round/>
            <a:headEnd/>
            <a:tailEnd type="triangle" w="med" len="med"/>
          </a:ln>
          <a:effectLst/>
        </p:spPr>
        <p:txBody>
          <a:bodyPr/>
          <a:lstStyle/>
          <a:p>
            <a:endParaRPr lang="zh-CN" altLang="en-US"/>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663556"/>
                                        </p:tgtEl>
                                        <p:attrNameLst>
                                          <p:attrName>style.visibility</p:attrName>
                                        </p:attrNameLst>
                                      </p:cBhvr>
                                      <p:to>
                                        <p:strVal val="visible"/>
                                      </p:to>
                                    </p:set>
                                    <p:animEffect transition="in" filter="strips(downRight)">
                                      <p:cBhvr>
                                        <p:cTn id="7" dur="500"/>
                                        <p:tgtEl>
                                          <p:spTgt spid="663556"/>
                                        </p:tgtEl>
                                      </p:cBhvr>
                                    </p:animEffect>
                                  </p:childTnLst>
                                </p:cTn>
                              </p:par>
                            </p:childTnLst>
                          </p:cTn>
                        </p:par>
                        <p:par>
                          <p:cTn id="8" fill="hold">
                            <p:stCondLst>
                              <p:cond delay="500"/>
                            </p:stCondLst>
                            <p:childTnLst>
                              <p:par>
                                <p:cTn id="9" presetID="19" presetClass="entr" presetSubtype="10" fill="hold" nodeType="afterEffect">
                                  <p:stCondLst>
                                    <p:cond delay="0"/>
                                  </p:stCondLst>
                                  <p:childTnLst>
                                    <p:set>
                                      <p:cBhvr>
                                        <p:cTn id="10" dur="1" fill="hold">
                                          <p:stCondLst>
                                            <p:cond delay="0"/>
                                          </p:stCondLst>
                                        </p:cTn>
                                        <p:tgtEl>
                                          <p:spTgt spid="663564"/>
                                        </p:tgtEl>
                                        <p:attrNameLst>
                                          <p:attrName>style.visibility</p:attrName>
                                        </p:attrNameLst>
                                      </p:cBhvr>
                                      <p:to>
                                        <p:strVal val="visible"/>
                                      </p:to>
                                    </p:set>
                                    <p:anim calcmode="lin" valueType="num">
                                      <p:cBhvr>
                                        <p:cTn id="11" dur="5000" fill="hold"/>
                                        <p:tgtEl>
                                          <p:spTgt spid="663564"/>
                                        </p:tgtEl>
                                        <p:attrNameLst>
                                          <p:attrName>ppt_w</p:attrName>
                                        </p:attrNameLst>
                                      </p:cBhvr>
                                      <p:tavLst>
                                        <p:tav tm="0" fmla="#ppt_w*sin(2.5*pi*$)">
                                          <p:val>
                                            <p:fltVal val="0"/>
                                          </p:val>
                                        </p:tav>
                                        <p:tav tm="100000">
                                          <p:val>
                                            <p:fltVal val="1"/>
                                          </p:val>
                                        </p:tav>
                                      </p:tavLst>
                                    </p:anim>
                                    <p:anim calcmode="lin" valueType="num">
                                      <p:cBhvr>
                                        <p:cTn id="12" dur="5000" fill="hold"/>
                                        <p:tgtEl>
                                          <p:spTgt spid="663564"/>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663565"/>
                                        </p:tgtEl>
                                        <p:attrNameLst>
                                          <p:attrName>style.visibility</p:attrName>
                                        </p:attrNameLst>
                                      </p:cBhvr>
                                      <p:to>
                                        <p:strVal val="visible"/>
                                      </p:to>
                                    </p:set>
                                    <p:animEffect transition="in" filter="strips(downRight)">
                                      <p:cBhvr>
                                        <p:cTn id="17" dur="500"/>
                                        <p:tgtEl>
                                          <p:spTgt spid="663565"/>
                                        </p:tgtEl>
                                      </p:cBhvr>
                                    </p:animEffect>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663562"/>
                                        </p:tgtEl>
                                        <p:attrNameLst>
                                          <p:attrName>style.visibility</p:attrName>
                                        </p:attrNameLst>
                                      </p:cBhvr>
                                      <p:to>
                                        <p:strVal val="visible"/>
                                      </p:to>
                                    </p:set>
                                    <p:anim calcmode="lin" valueType="num">
                                      <p:cBhvr additive="base">
                                        <p:cTn id="21" dur="500" fill="hold"/>
                                        <p:tgtEl>
                                          <p:spTgt spid="663562"/>
                                        </p:tgtEl>
                                        <p:attrNameLst>
                                          <p:attrName>ppt_x</p:attrName>
                                        </p:attrNameLst>
                                      </p:cBhvr>
                                      <p:tavLst>
                                        <p:tav tm="0">
                                          <p:val>
                                            <p:strVal val="0-#ppt_w/2"/>
                                          </p:val>
                                        </p:tav>
                                        <p:tav tm="100000">
                                          <p:val>
                                            <p:strVal val="#ppt_x"/>
                                          </p:val>
                                        </p:tav>
                                      </p:tavLst>
                                    </p:anim>
                                    <p:anim calcmode="lin" valueType="num">
                                      <p:cBhvr additive="base">
                                        <p:cTn id="22" dur="500" fill="hold"/>
                                        <p:tgtEl>
                                          <p:spTgt spid="663562"/>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 presetClass="entr" presetSubtype="2" fill="hold" nodeType="afterEffect">
                                  <p:stCondLst>
                                    <p:cond delay="0"/>
                                  </p:stCondLst>
                                  <p:childTnLst>
                                    <p:set>
                                      <p:cBhvr>
                                        <p:cTn id="25" dur="1" fill="hold">
                                          <p:stCondLst>
                                            <p:cond delay="0"/>
                                          </p:stCondLst>
                                        </p:cTn>
                                        <p:tgtEl>
                                          <p:spTgt spid="663560"/>
                                        </p:tgtEl>
                                        <p:attrNameLst>
                                          <p:attrName>style.visibility</p:attrName>
                                        </p:attrNameLst>
                                      </p:cBhvr>
                                      <p:to>
                                        <p:strVal val="visible"/>
                                      </p:to>
                                    </p:set>
                                    <p:anim calcmode="lin" valueType="num">
                                      <p:cBhvr additive="base">
                                        <p:cTn id="26" dur="500" fill="hold"/>
                                        <p:tgtEl>
                                          <p:spTgt spid="663560"/>
                                        </p:tgtEl>
                                        <p:attrNameLst>
                                          <p:attrName>ppt_x</p:attrName>
                                        </p:attrNameLst>
                                      </p:cBhvr>
                                      <p:tavLst>
                                        <p:tav tm="0">
                                          <p:val>
                                            <p:strVal val="1+#ppt_w/2"/>
                                          </p:val>
                                        </p:tav>
                                        <p:tav tm="100000">
                                          <p:val>
                                            <p:strVal val="#ppt_x"/>
                                          </p:val>
                                        </p:tav>
                                      </p:tavLst>
                                    </p:anim>
                                    <p:anim calcmode="lin" valueType="num">
                                      <p:cBhvr additive="base">
                                        <p:cTn id="27" dur="500" fill="hold"/>
                                        <p:tgtEl>
                                          <p:spTgt spid="6635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3565" grpId="0"/>
      <p:bldP spid="663556" grpId="0"/>
      <p:bldP spid="66356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41" name="Text Box 5"/>
          <p:cNvSpPr txBox="1">
            <a:spLocks noChangeArrowheads="1"/>
          </p:cNvSpPr>
          <p:nvPr/>
        </p:nvSpPr>
        <p:spPr bwMode="auto">
          <a:xfrm>
            <a:off x="191344" y="1268413"/>
            <a:ext cx="11809312" cy="3362459"/>
          </a:xfrm>
          <a:prstGeom prst="rect">
            <a:avLst/>
          </a:prstGeom>
          <a:noFill/>
          <a:ln w="9525">
            <a:noFill/>
            <a:miter lim="800000"/>
            <a:headEnd/>
            <a:tailEnd/>
          </a:ln>
          <a:effectLst/>
        </p:spPr>
        <p:txBody>
          <a:bodyPr wrap="square">
            <a:spAutoFit/>
          </a:bodyPr>
          <a:lstStyle/>
          <a:p>
            <a:pPr algn="l"/>
            <a:r>
              <a:rPr lang="en-US" altLang="zh-CN" sz="3200" b="1" dirty="0">
                <a:latin typeface="宋体" pitchFamily="2" charset="-122"/>
              </a:rPr>
              <a:t>1. puts</a:t>
            </a:r>
            <a:r>
              <a:rPr lang="zh-CN" altLang="en-US" sz="3200" b="1" dirty="0">
                <a:latin typeface="宋体" pitchFamily="2" charset="-122"/>
              </a:rPr>
              <a:t>函数</a:t>
            </a:r>
          </a:p>
          <a:p>
            <a:pPr algn="l">
              <a:lnSpc>
                <a:spcPct val="120000"/>
              </a:lnSpc>
              <a:spcBef>
                <a:spcPct val="20000"/>
              </a:spcBef>
              <a:spcAft>
                <a:spcPct val="20000"/>
              </a:spcAft>
            </a:pPr>
            <a:r>
              <a:rPr lang="zh-CN" altLang="en-US" sz="3200" dirty="0">
                <a:latin typeface="宋体" pitchFamily="2" charset="-122"/>
              </a:rPr>
              <a:t>其一般形式为</a:t>
            </a:r>
            <a:r>
              <a:rPr lang="en-US" altLang="zh-CN" sz="3200" dirty="0">
                <a:latin typeface="宋体" pitchFamily="2" charset="-122"/>
              </a:rPr>
              <a:t>:  </a:t>
            </a:r>
            <a:r>
              <a:rPr lang="en-US" altLang="zh-CN" sz="3200" b="1" dirty="0">
                <a:solidFill>
                  <a:srgbClr val="CC0000"/>
                </a:solidFill>
                <a:latin typeface="宋体" pitchFamily="2" charset="-122"/>
              </a:rPr>
              <a:t>puts (</a:t>
            </a:r>
            <a:r>
              <a:rPr lang="zh-CN" altLang="en-US" sz="3200" b="1" dirty="0">
                <a:solidFill>
                  <a:srgbClr val="CC0000"/>
                </a:solidFill>
                <a:latin typeface="宋体" pitchFamily="2" charset="-122"/>
              </a:rPr>
              <a:t>字符数组</a:t>
            </a:r>
            <a:r>
              <a:rPr lang="en-US" altLang="zh-CN" sz="3200" b="1" dirty="0">
                <a:solidFill>
                  <a:srgbClr val="CC0000"/>
                </a:solidFill>
                <a:latin typeface="宋体" pitchFamily="2" charset="-122"/>
              </a:rPr>
              <a:t>)</a:t>
            </a:r>
            <a:endParaRPr lang="en-US" altLang="zh-CN" sz="3200" dirty="0">
              <a:solidFill>
                <a:srgbClr val="CC0000"/>
              </a:solidFill>
              <a:latin typeface="宋体" pitchFamily="2" charset="-122"/>
            </a:endParaRPr>
          </a:p>
          <a:p>
            <a:pPr algn="l">
              <a:lnSpc>
                <a:spcPct val="120000"/>
              </a:lnSpc>
              <a:spcBef>
                <a:spcPct val="20000"/>
              </a:spcBef>
              <a:spcAft>
                <a:spcPct val="20000"/>
              </a:spcAft>
            </a:pPr>
            <a:r>
              <a:rPr lang="zh-CN" altLang="en-US" sz="3200" dirty="0">
                <a:latin typeface="宋体" pitchFamily="2" charset="-122"/>
              </a:rPr>
              <a:t>其作用是将一个字符串</a:t>
            </a:r>
            <a:r>
              <a:rPr lang="en-US" altLang="zh-CN" sz="3200" dirty="0">
                <a:latin typeface="宋体" pitchFamily="2" charset="-122"/>
              </a:rPr>
              <a:t>(</a:t>
            </a:r>
            <a:r>
              <a:rPr lang="zh-CN" altLang="en-US" sz="3200" dirty="0">
                <a:latin typeface="宋体" pitchFamily="2" charset="-122"/>
              </a:rPr>
              <a:t>以</a:t>
            </a:r>
            <a:r>
              <a:rPr lang="en-US" altLang="zh-CN" sz="3200" dirty="0">
                <a:latin typeface="宋体" pitchFamily="2" charset="-122"/>
              </a:rPr>
              <a:t>′</a:t>
            </a:r>
            <a:r>
              <a:rPr lang="zh-CN" altLang="en-US" sz="3200" dirty="0">
                <a:latin typeface="宋体" pitchFamily="2" charset="-122"/>
              </a:rPr>
              <a:t>＼</a:t>
            </a:r>
            <a:r>
              <a:rPr lang="en-US" altLang="zh-CN" sz="3200" dirty="0">
                <a:latin typeface="宋体" pitchFamily="2" charset="-122"/>
              </a:rPr>
              <a:t>0′</a:t>
            </a:r>
            <a:r>
              <a:rPr lang="zh-CN" altLang="en-US" sz="3200" dirty="0">
                <a:latin typeface="宋体" pitchFamily="2" charset="-122"/>
              </a:rPr>
              <a:t>结束的字符序列</a:t>
            </a:r>
            <a:r>
              <a:rPr lang="en-US" altLang="zh-CN" sz="3200" dirty="0">
                <a:latin typeface="宋体" pitchFamily="2" charset="-122"/>
              </a:rPr>
              <a:t>)</a:t>
            </a:r>
            <a:r>
              <a:rPr lang="zh-CN" altLang="en-US" sz="3200" dirty="0">
                <a:latin typeface="宋体" pitchFamily="2" charset="-122"/>
              </a:rPr>
              <a:t>输出到终端。</a:t>
            </a:r>
            <a:endParaRPr lang="en-US" altLang="zh-CN" sz="3200" dirty="0">
              <a:latin typeface="宋体" pitchFamily="2" charset="-122"/>
            </a:endParaRPr>
          </a:p>
          <a:p>
            <a:pPr algn="l">
              <a:lnSpc>
                <a:spcPct val="120000"/>
              </a:lnSpc>
              <a:spcBef>
                <a:spcPct val="20000"/>
              </a:spcBef>
              <a:spcAft>
                <a:spcPct val="20000"/>
              </a:spcAft>
            </a:pPr>
            <a:r>
              <a:rPr lang="zh-CN" altLang="en-US" sz="3200" dirty="0">
                <a:latin typeface="宋体" pitchFamily="2" charset="-122"/>
              </a:rPr>
              <a:t>假如已定义</a:t>
            </a:r>
            <a:r>
              <a:rPr lang="en-US" altLang="zh-CN" sz="3200" dirty="0">
                <a:latin typeface="宋体" pitchFamily="2" charset="-122"/>
              </a:rPr>
              <a:t>str</a:t>
            </a:r>
            <a:r>
              <a:rPr lang="zh-CN" altLang="en-US" sz="3200" dirty="0">
                <a:latin typeface="宋体" pitchFamily="2" charset="-122"/>
              </a:rPr>
              <a:t>是一个字符数组名，且该数组已被初始化为</a:t>
            </a:r>
            <a:r>
              <a:rPr lang="en-US" altLang="zh-CN" sz="3200" dirty="0">
                <a:latin typeface="宋体" pitchFamily="2" charset="-122"/>
              </a:rPr>
              <a:t>"China"</a:t>
            </a:r>
            <a:r>
              <a:rPr lang="zh-CN" altLang="en-US" sz="3200" dirty="0">
                <a:latin typeface="宋体" pitchFamily="2" charset="-122"/>
              </a:rPr>
              <a:t>。则执行</a:t>
            </a:r>
            <a:r>
              <a:rPr lang="en-US" altLang="zh-CN" sz="3200" dirty="0">
                <a:latin typeface="宋体" pitchFamily="2" charset="-122"/>
              </a:rPr>
              <a:t>puts(str);</a:t>
            </a:r>
            <a:r>
              <a:rPr lang="zh-CN" altLang="en-US" sz="3200" dirty="0">
                <a:latin typeface="宋体" pitchFamily="2" charset="-122"/>
              </a:rPr>
              <a:t>其结果是在终端上输出</a:t>
            </a:r>
            <a:r>
              <a:rPr lang="en-US" altLang="zh-CN" sz="3200" dirty="0">
                <a:latin typeface="宋体" pitchFamily="2" charset="-122"/>
              </a:rPr>
              <a:t>China</a:t>
            </a:r>
            <a:r>
              <a:rPr lang="zh-CN" altLang="en-US" sz="3200" dirty="0">
                <a:latin typeface="宋体" pitchFamily="2" charset="-122"/>
              </a:rPr>
              <a:t>。</a:t>
            </a:r>
          </a:p>
        </p:txBody>
      </p:sp>
      <p:sp>
        <p:nvSpPr>
          <p:cNvPr id="654345" name="Rectangle 9"/>
          <p:cNvSpPr>
            <a:spLocks noChangeArrowheads="1"/>
          </p:cNvSpPr>
          <p:nvPr/>
        </p:nvSpPr>
        <p:spPr bwMode="auto">
          <a:xfrm>
            <a:off x="3287688" y="476672"/>
            <a:ext cx="5257800" cy="533400"/>
          </a:xfrm>
          <a:prstGeom prst="rect">
            <a:avLst/>
          </a:prstGeom>
          <a:noFill/>
          <a:ln w="9525">
            <a:noFill/>
            <a:miter lim="800000"/>
            <a:headEnd/>
            <a:tailEnd/>
          </a:ln>
          <a:effectLst/>
        </p:spPr>
        <p:txBody>
          <a:bodyPr lIns="92075" tIns="46038" rIns="92075" bIns="46038" anchor="ctr"/>
          <a:lstStyle/>
          <a:p>
            <a:pPr defTabSz="762000"/>
            <a:r>
              <a:rPr kumimoji="1" lang="en-US" altLang="zh-CN" sz="3600" b="1" dirty="0">
                <a:solidFill>
                  <a:schemeClr val="tx2"/>
                </a:solidFill>
                <a:effectLst>
                  <a:outerShdw blurRad="38100" dist="38100" dir="2700000" algn="tl">
                    <a:srgbClr val="C0C0C0"/>
                  </a:outerShdw>
                </a:effectLst>
                <a:latin typeface="黑体" pitchFamily="2" charset="-122"/>
                <a:ea typeface="黑体" pitchFamily="2" charset="-122"/>
              </a:rPr>
              <a:t>  </a:t>
            </a:r>
            <a:r>
              <a:rPr kumimoji="1" lang="en-US" altLang="zh-CN" sz="3200" b="1" dirty="0">
                <a:solidFill>
                  <a:schemeClr val="tx2"/>
                </a:solidFill>
                <a:latin typeface="黑体" pitchFamily="2" charset="-122"/>
                <a:ea typeface="黑体" pitchFamily="2" charset="-122"/>
              </a:rPr>
              <a:t>1.5 </a:t>
            </a:r>
            <a:r>
              <a:rPr kumimoji="1" lang="zh-CN" altLang="en-US" sz="3200" b="1" dirty="0">
                <a:solidFill>
                  <a:schemeClr val="tx2"/>
                </a:solidFill>
                <a:latin typeface="黑体" pitchFamily="2" charset="-122"/>
                <a:ea typeface="黑体" pitchFamily="2" charset="-122"/>
              </a:rPr>
              <a:t>字符串处理函数</a:t>
            </a:r>
            <a:r>
              <a:rPr kumimoji="1" lang="zh-CN" altLang="en-US" sz="3600" b="1" dirty="0">
                <a:solidFill>
                  <a:schemeClr val="tx2"/>
                </a:solidFill>
                <a:effectLst>
                  <a:outerShdw blurRad="38100" dist="38100" dir="2700000" algn="tl">
                    <a:srgbClr val="C0C0C0"/>
                  </a:outerShdw>
                </a:effectLst>
                <a:latin typeface="黑体" pitchFamily="2" charset="-122"/>
                <a:ea typeface="黑体" pitchFamily="2" charset="-122"/>
              </a:rPr>
              <a:t> </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54341"/>
                                        </p:tgtEl>
                                        <p:attrNameLst>
                                          <p:attrName>style.visibility</p:attrName>
                                        </p:attrNameLst>
                                      </p:cBhvr>
                                      <p:to>
                                        <p:strVal val="visible"/>
                                      </p:to>
                                    </p:set>
                                    <p:animEffect transition="in" filter="wipe(left)">
                                      <p:cBhvr>
                                        <p:cTn id="7" dur="500"/>
                                        <p:tgtEl>
                                          <p:spTgt spid="65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434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3" name="Text Box 3"/>
          <p:cNvSpPr txBox="1">
            <a:spLocks noChangeArrowheads="1"/>
          </p:cNvSpPr>
          <p:nvPr/>
        </p:nvSpPr>
        <p:spPr bwMode="auto">
          <a:xfrm>
            <a:off x="0" y="765176"/>
            <a:ext cx="10992544" cy="3788538"/>
          </a:xfrm>
          <a:prstGeom prst="rect">
            <a:avLst/>
          </a:prstGeom>
          <a:noFill/>
          <a:ln w="9525">
            <a:noFill/>
            <a:miter lim="800000"/>
            <a:headEnd/>
            <a:tailEnd/>
          </a:ln>
          <a:effectLst/>
        </p:spPr>
        <p:txBody>
          <a:bodyPr wrap="square">
            <a:spAutoFit/>
          </a:bodyPr>
          <a:lstStyle/>
          <a:p>
            <a:pPr algn="l">
              <a:lnSpc>
                <a:spcPct val="110000"/>
              </a:lnSpc>
              <a:spcBef>
                <a:spcPct val="10000"/>
              </a:spcBef>
              <a:spcAft>
                <a:spcPct val="10000"/>
              </a:spcAft>
            </a:pPr>
            <a:r>
              <a:rPr lang="zh-CN" altLang="en-US" sz="3200" b="1" dirty="0">
                <a:latin typeface="宋体" pitchFamily="2" charset="-122"/>
              </a:rPr>
              <a:t>用</a:t>
            </a:r>
            <a:r>
              <a:rPr lang="en-US" altLang="zh-CN" sz="3200" b="1" dirty="0">
                <a:latin typeface="宋体" pitchFamily="2" charset="-122"/>
              </a:rPr>
              <a:t>puts</a:t>
            </a:r>
            <a:r>
              <a:rPr lang="zh-CN" altLang="en-US" sz="3200" b="1" dirty="0">
                <a:latin typeface="宋体" pitchFamily="2" charset="-122"/>
              </a:rPr>
              <a:t>函数输出的字符串中可以包含转义字符。</a:t>
            </a:r>
            <a:r>
              <a:rPr lang="zh-CN" altLang="en-US" sz="3200" b="1" dirty="0">
                <a:solidFill>
                  <a:srgbClr val="CC0000"/>
                </a:solidFill>
                <a:latin typeface="宋体" pitchFamily="2" charset="-122"/>
              </a:rPr>
              <a:t>例如：</a:t>
            </a:r>
          </a:p>
          <a:p>
            <a:pPr algn="l">
              <a:lnSpc>
                <a:spcPct val="110000"/>
              </a:lnSpc>
              <a:spcBef>
                <a:spcPct val="10000"/>
              </a:spcBef>
              <a:spcAft>
                <a:spcPct val="10000"/>
              </a:spcAft>
            </a:pPr>
            <a:r>
              <a:rPr lang="en-US" altLang="zh-CN" sz="3200" dirty="0">
                <a:latin typeface="宋体" pitchFamily="2" charset="-122"/>
              </a:rPr>
              <a:t>char </a:t>
            </a:r>
            <a:r>
              <a:rPr lang="en-US" altLang="zh-CN" sz="3200" dirty="0" err="1">
                <a:latin typeface="宋体" pitchFamily="2" charset="-122"/>
              </a:rPr>
              <a:t>str</a:t>
            </a:r>
            <a:r>
              <a:rPr lang="zh-CN" altLang="en-US" sz="3200" dirty="0">
                <a:latin typeface="宋体" pitchFamily="2" charset="-122"/>
              </a:rPr>
              <a:t>［］</a:t>
            </a:r>
            <a:r>
              <a:rPr lang="en-US" altLang="zh-CN" sz="3200" dirty="0">
                <a:latin typeface="宋体" pitchFamily="2" charset="-122"/>
              </a:rPr>
              <a:t>={″China\</a:t>
            </a:r>
            <a:r>
              <a:rPr lang="en-US" altLang="zh-CN" sz="3200" dirty="0" err="1">
                <a:latin typeface="宋体" pitchFamily="2" charset="-122"/>
              </a:rPr>
              <a:t>nBeijing</a:t>
            </a:r>
            <a:r>
              <a:rPr lang="en-US" altLang="zh-CN" sz="3200" dirty="0">
                <a:latin typeface="宋体" pitchFamily="2" charset="-122"/>
              </a:rPr>
              <a:t>″};</a:t>
            </a:r>
          </a:p>
          <a:p>
            <a:pPr algn="l">
              <a:lnSpc>
                <a:spcPct val="110000"/>
              </a:lnSpc>
              <a:spcBef>
                <a:spcPct val="10000"/>
              </a:spcBef>
              <a:spcAft>
                <a:spcPct val="10000"/>
              </a:spcAft>
            </a:pPr>
            <a:r>
              <a:rPr lang="en-US" altLang="zh-CN" sz="3200" dirty="0">
                <a:latin typeface="宋体" pitchFamily="2" charset="-122"/>
              </a:rPr>
              <a:t>puts(</a:t>
            </a:r>
            <a:r>
              <a:rPr lang="en-US" altLang="zh-CN" sz="3200" dirty="0" err="1">
                <a:latin typeface="宋体" pitchFamily="2" charset="-122"/>
              </a:rPr>
              <a:t>str</a:t>
            </a:r>
            <a:r>
              <a:rPr lang="en-US" altLang="zh-CN" sz="3200" dirty="0">
                <a:latin typeface="宋体" pitchFamily="2" charset="-122"/>
              </a:rPr>
              <a:t>);</a:t>
            </a:r>
          </a:p>
          <a:p>
            <a:pPr algn="l">
              <a:lnSpc>
                <a:spcPct val="110000"/>
              </a:lnSpc>
              <a:spcBef>
                <a:spcPct val="10000"/>
              </a:spcBef>
              <a:spcAft>
                <a:spcPct val="10000"/>
              </a:spcAft>
            </a:pPr>
            <a:r>
              <a:rPr lang="zh-CN" altLang="en-US" sz="3200" b="1" dirty="0">
                <a:latin typeface="宋体" pitchFamily="2" charset="-122"/>
              </a:rPr>
              <a:t>输出结果：</a:t>
            </a:r>
          </a:p>
          <a:p>
            <a:pPr algn="l">
              <a:lnSpc>
                <a:spcPct val="110000"/>
              </a:lnSpc>
              <a:spcBef>
                <a:spcPct val="10000"/>
              </a:spcBef>
              <a:spcAft>
                <a:spcPct val="10000"/>
              </a:spcAft>
            </a:pPr>
            <a:r>
              <a:rPr lang="en-US" altLang="zh-CN" sz="3200" dirty="0">
                <a:latin typeface="宋体" pitchFamily="2" charset="-122"/>
              </a:rPr>
              <a:t>China</a:t>
            </a:r>
          </a:p>
          <a:p>
            <a:pPr algn="l">
              <a:lnSpc>
                <a:spcPct val="110000"/>
              </a:lnSpc>
              <a:spcBef>
                <a:spcPct val="10000"/>
              </a:spcBef>
              <a:spcAft>
                <a:spcPct val="10000"/>
              </a:spcAft>
            </a:pPr>
            <a:r>
              <a:rPr lang="en-US" altLang="zh-CN" sz="3200" dirty="0">
                <a:latin typeface="宋体" pitchFamily="2" charset="-122"/>
              </a:rPr>
              <a:t>Beijing</a:t>
            </a:r>
            <a:r>
              <a:rPr lang="en-US" altLang="zh-CN" sz="3200" dirty="0">
                <a:solidFill>
                  <a:srgbClr val="006600"/>
                </a:solidFill>
                <a:latin typeface="宋体" pitchFamily="2" charset="-122"/>
              </a:rPr>
              <a:t>                  </a:t>
            </a:r>
            <a:endParaRPr lang="en-US" altLang="zh-CN" sz="3200" dirty="0"/>
          </a:p>
        </p:txBody>
      </p:sp>
      <p:sp>
        <p:nvSpPr>
          <p:cNvPr id="686084" name="Text Box 4"/>
          <p:cNvSpPr txBox="1">
            <a:spLocks noChangeArrowheads="1"/>
          </p:cNvSpPr>
          <p:nvPr/>
        </p:nvSpPr>
        <p:spPr bwMode="auto">
          <a:xfrm>
            <a:off x="5016501" y="2995614"/>
            <a:ext cx="4134465" cy="2091919"/>
          </a:xfrm>
          <a:prstGeom prst="rect">
            <a:avLst/>
          </a:prstGeom>
          <a:solidFill>
            <a:srgbClr val="F3FFF3"/>
          </a:solidFill>
          <a:ln w="38100">
            <a:solidFill>
              <a:schemeClr val="bg2"/>
            </a:solidFill>
            <a:miter lim="800000"/>
            <a:headEnd/>
            <a:tailEnd/>
          </a:ln>
          <a:effectLst/>
        </p:spPr>
        <p:txBody>
          <a:bodyPr wrap="none">
            <a:spAutoFit/>
          </a:bodyPr>
          <a:lstStyle/>
          <a:p>
            <a:pPr algn="l">
              <a:lnSpc>
                <a:spcPct val="120000"/>
              </a:lnSpc>
            </a:pPr>
            <a:r>
              <a:rPr lang="zh-CN" altLang="en-US" sz="2800">
                <a:latin typeface="宋体" pitchFamily="2" charset="-122"/>
              </a:rPr>
              <a:t>在输出时，将字符串</a:t>
            </a:r>
          </a:p>
          <a:p>
            <a:pPr algn="l">
              <a:lnSpc>
                <a:spcPct val="120000"/>
              </a:lnSpc>
            </a:pPr>
            <a:r>
              <a:rPr lang="zh-CN" altLang="en-US" sz="2800">
                <a:latin typeface="宋体" pitchFamily="2" charset="-122"/>
              </a:rPr>
              <a:t>结束标志</a:t>
            </a:r>
            <a:r>
              <a:rPr lang="en-US" altLang="zh-CN" sz="2800">
                <a:latin typeface="宋体" pitchFamily="2" charset="-122"/>
              </a:rPr>
              <a:t>′</a:t>
            </a:r>
            <a:r>
              <a:rPr lang="zh-CN" altLang="en-US" sz="2800">
                <a:latin typeface="宋体" pitchFamily="2" charset="-122"/>
              </a:rPr>
              <a:t>＼</a:t>
            </a:r>
            <a:r>
              <a:rPr lang="en-US" altLang="zh-CN" sz="2800"/>
              <a:t>0</a:t>
            </a:r>
            <a:r>
              <a:rPr lang="en-US" altLang="zh-CN" sz="2800">
                <a:latin typeface="宋体" pitchFamily="2" charset="-122"/>
              </a:rPr>
              <a:t>′</a:t>
            </a:r>
          </a:p>
          <a:p>
            <a:pPr algn="l">
              <a:lnSpc>
                <a:spcPct val="120000"/>
              </a:lnSpc>
            </a:pPr>
            <a:r>
              <a:rPr lang="zh-CN" altLang="en-US" sz="2800">
                <a:latin typeface="宋体" pitchFamily="2" charset="-122"/>
              </a:rPr>
              <a:t>转换成</a:t>
            </a:r>
            <a:r>
              <a:rPr lang="en-US" altLang="zh-CN" sz="2800">
                <a:latin typeface="宋体" pitchFamily="2" charset="-122"/>
              </a:rPr>
              <a:t>′</a:t>
            </a:r>
            <a:r>
              <a:rPr lang="zh-CN" altLang="en-US" sz="2800">
                <a:latin typeface="宋体" pitchFamily="2" charset="-122"/>
              </a:rPr>
              <a:t>＼</a:t>
            </a:r>
            <a:r>
              <a:rPr lang="en-US" altLang="zh-CN" sz="2800"/>
              <a:t>n</a:t>
            </a:r>
            <a:r>
              <a:rPr lang="en-US" altLang="zh-CN" sz="2800">
                <a:latin typeface="宋体" pitchFamily="2" charset="-122"/>
              </a:rPr>
              <a:t>′</a:t>
            </a:r>
            <a:r>
              <a:rPr lang="zh-CN" altLang="en-US" sz="2800">
                <a:latin typeface="宋体" pitchFamily="2" charset="-122"/>
              </a:rPr>
              <a:t>，</a:t>
            </a:r>
          </a:p>
          <a:p>
            <a:pPr algn="l">
              <a:lnSpc>
                <a:spcPct val="120000"/>
              </a:lnSpc>
            </a:pPr>
            <a:r>
              <a:rPr lang="zh-CN" altLang="en-US" sz="2800">
                <a:latin typeface="宋体" pitchFamily="2" charset="-122"/>
              </a:rPr>
              <a:t>即输出完字符串后换行。</a:t>
            </a:r>
          </a:p>
        </p:txBody>
      </p:sp>
      <p:grpSp>
        <p:nvGrpSpPr>
          <p:cNvPr id="686089" name="Group 9"/>
          <p:cNvGrpSpPr>
            <a:grpSpLocks/>
          </p:cNvGrpSpPr>
          <p:nvPr/>
        </p:nvGrpSpPr>
        <p:grpSpPr bwMode="auto">
          <a:xfrm>
            <a:off x="9840416" y="773857"/>
            <a:ext cx="381000" cy="457200"/>
            <a:chOff x="3072" y="1584"/>
            <a:chExt cx="240" cy="288"/>
          </a:xfrm>
        </p:grpSpPr>
        <p:sp>
          <p:nvSpPr>
            <p:cNvPr id="686085" name="Line 5"/>
            <p:cNvSpPr>
              <a:spLocks noChangeShapeType="1"/>
            </p:cNvSpPr>
            <p:nvPr/>
          </p:nvSpPr>
          <p:spPr bwMode="auto">
            <a:xfrm>
              <a:off x="3072" y="1584"/>
              <a:ext cx="240" cy="0"/>
            </a:xfrm>
            <a:prstGeom prst="line">
              <a:avLst/>
            </a:prstGeom>
            <a:noFill/>
            <a:ln w="57150">
              <a:solidFill>
                <a:srgbClr val="CC3300"/>
              </a:solidFill>
              <a:round/>
              <a:headEnd/>
              <a:tailEnd/>
            </a:ln>
            <a:effectLst/>
          </p:spPr>
          <p:txBody>
            <a:bodyPr/>
            <a:lstStyle/>
            <a:p>
              <a:endParaRPr lang="zh-CN" altLang="en-US"/>
            </a:p>
          </p:txBody>
        </p:sp>
        <p:sp>
          <p:nvSpPr>
            <p:cNvPr id="686086" name="Line 6"/>
            <p:cNvSpPr>
              <a:spLocks noChangeShapeType="1"/>
            </p:cNvSpPr>
            <p:nvPr/>
          </p:nvSpPr>
          <p:spPr bwMode="auto">
            <a:xfrm>
              <a:off x="3072" y="1584"/>
              <a:ext cx="0" cy="288"/>
            </a:xfrm>
            <a:prstGeom prst="line">
              <a:avLst/>
            </a:prstGeom>
            <a:noFill/>
            <a:ln w="57150">
              <a:solidFill>
                <a:srgbClr val="CC3300"/>
              </a:solidFill>
              <a:round/>
              <a:headEnd/>
              <a:tailEnd/>
            </a:ln>
            <a:effectLst/>
          </p:spPr>
          <p:txBody>
            <a:bodyPr/>
            <a:lstStyle/>
            <a:p>
              <a:endParaRPr lang="zh-CN" altLang="en-US"/>
            </a:p>
          </p:txBody>
        </p:sp>
        <p:sp>
          <p:nvSpPr>
            <p:cNvPr id="686087" name="Line 7"/>
            <p:cNvSpPr>
              <a:spLocks noChangeShapeType="1"/>
            </p:cNvSpPr>
            <p:nvPr/>
          </p:nvSpPr>
          <p:spPr bwMode="auto">
            <a:xfrm>
              <a:off x="3312" y="1584"/>
              <a:ext cx="0" cy="288"/>
            </a:xfrm>
            <a:prstGeom prst="line">
              <a:avLst/>
            </a:prstGeom>
            <a:noFill/>
            <a:ln w="57150">
              <a:solidFill>
                <a:srgbClr val="CC3300"/>
              </a:solidFill>
              <a:round/>
              <a:headEnd/>
              <a:tailEnd/>
            </a:ln>
            <a:effectLst/>
          </p:spPr>
          <p:txBody>
            <a:bodyPr/>
            <a:lstStyle/>
            <a:p>
              <a:endParaRPr lang="zh-CN" altLang="en-US"/>
            </a:p>
          </p:txBody>
        </p:sp>
        <p:sp>
          <p:nvSpPr>
            <p:cNvPr id="686088" name="Line 8"/>
            <p:cNvSpPr>
              <a:spLocks noChangeShapeType="1"/>
            </p:cNvSpPr>
            <p:nvPr/>
          </p:nvSpPr>
          <p:spPr bwMode="auto">
            <a:xfrm>
              <a:off x="3072" y="1872"/>
              <a:ext cx="240" cy="0"/>
            </a:xfrm>
            <a:prstGeom prst="line">
              <a:avLst/>
            </a:prstGeom>
            <a:noFill/>
            <a:ln w="57150">
              <a:solidFill>
                <a:srgbClr val="CC3300"/>
              </a:solidFill>
              <a:round/>
              <a:headEnd/>
              <a:tailEnd/>
            </a:ln>
            <a:effectLst/>
          </p:spPr>
          <p:txBody>
            <a:bodyPr/>
            <a:lstStyle/>
            <a:p>
              <a:endParaRPr lang="zh-CN" altLang="en-US"/>
            </a:p>
          </p:txBody>
        </p:sp>
      </p:gr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86083"/>
                                        </p:tgtEl>
                                        <p:attrNameLst>
                                          <p:attrName>style.visibility</p:attrName>
                                        </p:attrNameLst>
                                      </p:cBhvr>
                                      <p:to>
                                        <p:strVal val="visible"/>
                                      </p:to>
                                    </p:set>
                                    <p:anim calcmode="lin" valueType="num">
                                      <p:cBhvr additive="base">
                                        <p:cTn id="7" dur="500" fill="hold"/>
                                        <p:tgtEl>
                                          <p:spTgt spid="686083"/>
                                        </p:tgtEl>
                                        <p:attrNameLst>
                                          <p:attrName>ppt_x</p:attrName>
                                        </p:attrNameLst>
                                      </p:cBhvr>
                                      <p:tavLst>
                                        <p:tav tm="0">
                                          <p:val>
                                            <p:strVal val="0-#ppt_w/2"/>
                                          </p:val>
                                        </p:tav>
                                        <p:tav tm="100000">
                                          <p:val>
                                            <p:strVal val="#ppt_x"/>
                                          </p:val>
                                        </p:tav>
                                      </p:tavLst>
                                    </p:anim>
                                    <p:anim calcmode="lin" valueType="num">
                                      <p:cBhvr additive="base">
                                        <p:cTn id="8" dur="500" fill="hold"/>
                                        <p:tgtEl>
                                          <p:spTgt spid="68608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9" presetClass="entr" presetSubtype="10" fill="hold" nodeType="clickEffect">
                                  <p:stCondLst>
                                    <p:cond delay="0"/>
                                  </p:stCondLst>
                                  <p:childTnLst>
                                    <p:set>
                                      <p:cBhvr>
                                        <p:cTn id="12" dur="1" fill="hold">
                                          <p:stCondLst>
                                            <p:cond delay="0"/>
                                          </p:stCondLst>
                                        </p:cTn>
                                        <p:tgtEl>
                                          <p:spTgt spid="686089"/>
                                        </p:tgtEl>
                                        <p:attrNameLst>
                                          <p:attrName>style.visibility</p:attrName>
                                        </p:attrNameLst>
                                      </p:cBhvr>
                                      <p:to>
                                        <p:strVal val="visible"/>
                                      </p:to>
                                    </p:set>
                                    <p:anim calcmode="lin" valueType="num">
                                      <p:cBhvr>
                                        <p:cTn id="13" dur="5000" fill="hold"/>
                                        <p:tgtEl>
                                          <p:spTgt spid="686089"/>
                                        </p:tgtEl>
                                        <p:attrNameLst>
                                          <p:attrName>ppt_w</p:attrName>
                                        </p:attrNameLst>
                                      </p:cBhvr>
                                      <p:tavLst>
                                        <p:tav tm="0" fmla="#ppt_w*sin(2.5*pi*$)">
                                          <p:val>
                                            <p:fltVal val="0"/>
                                          </p:val>
                                        </p:tav>
                                        <p:tav tm="100000">
                                          <p:val>
                                            <p:fltVal val="1"/>
                                          </p:val>
                                        </p:tav>
                                      </p:tavLst>
                                    </p:anim>
                                    <p:anim calcmode="lin" valueType="num">
                                      <p:cBhvr>
                                        <p:cTn id="14" dur="5000" fill="hold"/>
                                        <p:tgtEl>
                                          <p:spTgt spid="686089"/>
                                        </p:tgtEl>
                                        <p:attrNameLst>
                                          <p:attrName>ppt_h</p:attrName>
                                        </p:attrNameLst>
                                      </p:cBhvr>
                                      <p:tavLst>
                                        <p:tav tm="0">
                                          <p:val>
                                            <p:strVal val="#ppt_h"/>
                                          </p:val>
                                        </p:tav>
                                        <p:tav tm="100000">
                                          <p:val>
                                            <p:strVal val="#ppt_h"/>
                                          </p:val>
                                        </p:tav>
                                      </p:tavLst>
                                    </p:anim>
                                  </p:childTnLst>
                                </p:cTn>
                              </p:par>
                            </p:childTnLst>
                          </p:cTn>
                        </p:par>
                        <p:par>
                          <p:cTn id="15" fill="hold">
                            <p:stCondLst>
                              <p:cond delay="5000"/>
                            </p:stCondLst>
                            <p:childTnLst>
                              <p:par>
                                <p:cTn id="16" presetID="2" presetClass="entr" presetSubtype="2" fill="hold" grpId="0" nodeType="afterEffect">
                                  <p:stCondLst>
                                    <p:cond delay="0"/>
                                  </p:stCondLst>
                                  <p:childTnLst>
                                    <p:set>
                                      <p:cBhvr>
                                        <p:cTn id="17" dur="1" fill="hold">
                                          <p:stCondLst>
                                            <p:cond delay="0"/>
                                          </p:stCondLst>
                                        </p:cTn>
                                        <p:tgtEl>
                                          <p:spTgt spid="686084"/>
                                        </p:tgtEl>
                                        <p:attrNameLst>
                                          <p:attrName>style.visibility</p:attrName>
                                        </p:attrNameLst>
                                      </p:cBhvr>
                                      <p:to>
                                        <p:strVal val="visible"/>
                                      </p:to>
                                    </p:set>
                                    <p:anim calcmode="lin" valueType="num">
                                      <p:cBhvr additive="base">
                                        <p:cTn id="18" dur="500" fill="hold"/>
                                        <p:tgtEl>
                                          <p:spTgt spid="686084"/>
                                        </p:tgtEl>
                                        <p:attrNameLst>
                                          <p:attrName>ppt_x</p:attrName>
                                        </p:attrNameLst>
                                      </p:cBhvr>
                                      <p:tavLst>
                                        <p:tav tm="0">
                                          <p:val>
                                            <p:strVal val="1+#ppt_w/2"/>
                                          </p:val>
                                        </p:tav>
                                        <p:tav tm="100000">
                                          <p:val>
                                            <p:strVal val="#ppt_x"/>
                                          </p:val>
                                        </p:tav>
                                      </p:tavLst>
                                    </p:anim>
                                    <p:anim calcmode="lin" valueType="num">
                                      <p:cBhvr additive="base">
                                        <p:cTn id="19" dur="500" fill="hold"/>
                                        <p:tgtEl>
                                          <p:spTgt spid="6860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083" grpId="0" autoUpdateAnimBg="0"/>
      <p:bldP spid="686084"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Text Box 2050"/>
          <p:cNvSpPr txBox="1">
            <a:spLocks noChangeArrowheads="1"/>
          </p:cNvSpPr>
          <p:nvPr/>
        </p:nvSpPr>
        <p:spPr bwMode="auto">
          <a:xfrm>
            <a:off x="335360" y="692150"/>
            <a:ext cx="11665296" cy="4211922"/>
          </a:xfrm>
          <a:prstGeom prst="rect">
            <a:avLst/>
          </a:prstGeom>
          <a:noFill/>
          <a:ln w="9525">
            <a:noFill/>
            <a:miter lim="800000"/>
            <a:headEnd/>
            <a:tailEnd/>
          </a:ln>
          <a:effectLst/>
        </p:spPr>
        <p:txBody>
          <a:bodyPr wrap="square">
            <a:spAutoFit/>
          </a:bodyPr>
          <a:lstStyle/>
          <a:p>
            <a:pPr algn="l">
              <a:lnSpc>
                <a:spcPct val="110000"/>
              </a:lnSpc>
              <a:spcAft>
                <a:spcPct val="20000"/>
              </a:spcAft>
            </a:pPr>
            <a:r>
              <a:rPr lang="en-US" altLang="zh-CN" sz="3200" b="1" dirty="0">
                <a:latin typeface="宋体" pitchFamily="2" charset="-122"/>
              </a:rPr>
              <a:t>2. gets</a:t>
            </a:r>
            <a:r>
              <a:rPr lang="zh-CN" altLang="en-US" sz="3200" b="1" dirty="0">
                <a:latin typeface="宋体" pitchFamily="2" charset="-122"/>
              </a:rPr>
              <a:t>函数</a:t>
            </a:r>
            <a:endParaRPr lang="zh-CN" altLang="en-US" sz="3200" dirty="0">
              <a:latin typeface="宋体" pitchFamily="2" charset="-122"/>
            </a:endParaRPr>
          </a:p>
          <a:p>
            <a:pPr algn="l">
              <a:lnSpc>
                <a:spcPct val="110000"/>
              </a:lnSpc>
              <a:spcAft>
                <a:spcPct val="20000"/>
              </a:spcAft>
            </a:pPr>
            <a:r>
              <a:rPr lang="zh-CN" altLang="en-US" sz="3200" b="1" dirty="0">
                <a:latin typeface="宋体" pitchFamily="2" charset="-122"/>
              </a:rPr>
              <a:t>其一般形式为：</a:t>
            </a:r>
            <a:r>
              <a:rPr lang="en-US" altLang="zh-CN" sz="3200" b="1" dirty="0">
                <a:solidFill>
                  <a:srgbClr val="CC0000"/>
                </a:solidFill>
                <a:latin typeface="宋体" pitchFamily="2" charset="-122"/>
              </a:rPr>
              <a:t>gets(</a:t>
            </a:r>
            <a:r>
              <a:rPr lang="zh-CN" altLang="en-US" sz="3200" b="1" dirty="0">
                <a:solidFill>
                  <a:srgbClr val="CC0000"/>
                </a:solidFill>
                <a:latin typeface="宋体" pitchFamily="2" charset="-122"/>
              </a:rPr>
              <a:t>字符数组</a:t>
            </a:r>
            <a:r>
              <a:rPr lang="en-US" altLang="zh-CN" sz="3200" b="1" dirty="0">
                <a:solidFill>
                  <a:srgbClr val="CC0000"/>
                </a:solidFill>
                <a:latin typeface="宋体" pitchFamily="2" charset="-122"/>
              </a:rPr>
              <a:t>)</a:t>
            </a:r>
          </a:p>
          <a:p>
            <a:pPr algn="l">
              <a:lnSpc>
                <a:spcPct val="110000"/>
              </a:lnSpc>
              <a:spcAft>
                <a:spcPct val="20000"/>
              </a:spcAft>
            </a:pPr>
            <a:r>
              <a:rPr lang="zh-CN" altLang="en-US" sz="3200" dirty="0">
                <a:latin typeface="宋体" pitchFamily="2" charset="-122"/>
              </a:rPr>
              <a:t>其作用是从终端输入一个字符串到字符数组，并且得到一个函数值。该函数值是字符数组的起始地址。如执行下面的函数：</a:t>
            </a:r>
          </a:p>
          <a:p>
            <a:pPr algn="l">
              <a:lnSpc>
                <a:spcPct val="110000"/>
              </a:lnSpc>
              <a:spcAft>
                <a:spcPct val="10000"/>
              </a:spcAft>
            </a:pPr>
            <a:r>
              <a:rPr lang="en-US" altLang="zh-CN" sz="3200" b="1" dirty="0">
                <a:latin typeface="宋体" pitchFamily="2" charset="-122"/>
              </a:rPr>
              <a:t>gets(str)</a:t>
            </a:r>
          </a:p>
          <a:p>
            <a:pPr algn="l">
              <a:lnSpc>
                <a:spcPct val="110000"/>
              </a:lnSpc>
              <a:spcAft>
                <a:spcPct val="10000"/>
              </a:spcAft>
            </a:pPr>
            <a:r>
              <a:rPr lang="zh-CN" altLang="en-US" sz="3200" dirty="0">
                <a:latin typeface="宋体" pitchFamily="2" charset="-122"/>
              </a:rPr>
              <a:t>从键盘输入：</a:t>
            </a:r>
          </a:p>
          <a:p>
            <a:pPr algn="l">
              <a:lnSpc>
                <a:spcPct val="110000"/>
              </a:lnSpc>
              <a:spcAft>
                <a:spcPct val="10000"/>
              </a:spcAft>
            </a:pPr>
            <a:r>
              <a:rPr lang="en-US" altLang="zh-CN" sz="3200" u="sng" dirty="0">
                <a:latin typeface="宋体" pitchFamily="2" charset="-122"/>
              </a:rPr>
              <a:t>Computer↙</a:t>
            </a:r>
            <a:r>
              <a:rPr lang="en-US" altLang="zh-CN" sz="3200" dirty="0">
                <a:latin typeface="宋体" pitchFamily="2" charset="-122"/>
              </a:rPr>
              <a:t></a:t>
            </a:r>
            <a:r>
              <a:rPr lang="zh-CN" altLang="en-US" sz="3200" i="1" dirty="0">
                <a:solidFill>
                  <a:srgbClr val="009900"/>
                </a:solidFill>
                <a:latin typeface="宋体" pitchFamily="2" charset="-122"/>
              </a:rPr>
              <a:t>将输入的字符串</a:t>
            </a:r>
            <a:r>
              <a:rPr lang="en-US" altLang="zh-CN" sz="3200" i="1" dirty="0">
                <a:solidFill>
                  <a:srgbClr val="009900"/>
                </a:solidFill>
                <a:latin typeface="宋体" pitchFamily="2" charset="-122"/>
              </a:rPr>
              <a:t>"Computer"</a:t>
            </a:r>
            <a:r>
              <a:rPr lang="zh-CN" altLang="en-US" sz="3200" i="1" dirty="0">
                <a:solidFill>
                  <a:srgbClr val="009900"/>
                </a:solidFill>
                <a:latin typeface="宋体" pitchFamily="2" charset="-122"/>
              </a:rPr>
              <a:t>送给字符数组</a:t>
            </a:r>
            <a:r>
              <a:rPr lang="en-US" altLang="zh-CN" sz="3200" i="1" dirty="0">
                <a:solidFill>
                  <a:srgbClr val="009900"/>
                </a:solidFill>
                <a:latin typeface="宋体" pitchFamily="2" charset="-122"/>
              </a:rPr>
              <a:t>str</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55362"/>
                                        </p:tgtEl>
                                        <p:attrNameLst>
                                          <p:attrName>style.visibility</p:attrName>
                                        </p:attrNameLst>
                                      </p:cBhvr>
                                      <p:to>
                                        <p:strVal val="visible"/>
                                      </p:to>
                                    </p:set>
                                    <p:anim calcmode="lin" valueType="num">
                                      <p:cBhvr additive="base">
                                        <p:cTn id="7" dur="500" fill="hold"/>
                                        <p:tgtEl>
                                          <p:spTgt spid="655362"/>
                                        </p:tgtEl>
                                        <p:attrNameLst>
                                          <p:attrName>ppt_x</p:attrName>
                                        </p:attrNameLst>
                                      </p:cBhvr>
                                      <p:tavLst>
                                        <p:tav tm="0">
                                          <p:val>
                                            <p:strVal val="0-#ppt_w/2"/>
                                          </p:val>
                                        </p:tav>
                                        <p:tav tm="100000">
                                          <p:val>
                                            <p:strVal val="#ppt_x"/>
                                          </p:val>
                                        </p:tav>
                                      </p:tavLst>
                                    </p:anim>
                                    <p:anim calcmode="lin" valueType="num">
                                      <p:cBhvr additive="base">
                                        <p:cTn id="8" dur="500" fill="hold"/>
                                        <p:tgtEl>
                                          <p:spTgt spid="6553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Text Box 2"/>
          <p:cNvSpPr txBox="1">
            <a:spLocks noChangeArrowheads="1"/>
          </p:cNvSpPr>
          <p:nvPr/>
        </p:nvSpPr>
        <p:spPr bwMode="auto">
          <a:xfrm>
            <a:off x="191344" y="457200"/>
            <a:ext cx="11809312" cy="4359655"/>
          </a:xfrm>
          <a:prstGeom prst="rect">
            <a:avLst/>
          </a:prstGeom>
          <a:noFill/>
          <a:ln w="9525">
            <a:noFill/>
            <a:miter lim="800000"/>
            <a:headEnd/>
            <a:tailEnd/>
          </a:ln>
          <a:effectLst/>
        </p:spPr>
        <p:txBody>
          <a:bodyPr wrap="square">
            <a:spAutoFit/>
          </a:bodyPr>
          <a:lstStyle/>
          <a:p>
            <a:pPr algn="l">
              <a:lnSpc>
                <a:spcPct val="110000"/>
              </a:lnSpc>
              <a:spcBef>
                <a:spcPct val="20000"/>
              </a:spcBef>
              <a:spcAft>
                <a:spcPct val="20000"/>
              </a:spcAft>
            </a:pPr>
            <a:r>
              <a:rPr lang="zh-CN" altLang="en-US" sz="3200" b="1" dirty="0">
                <a:solidFill>
                  <a:srgbClr val="CC3300"/>
                </a:solidFill>
                <a:latin typeface="宋体" pitchFamily="2" charset="-122"/>
              </a:rPr>
              <a:t>说明</a:t>
            </a:r>
            <a:r>
              <a:rPr lang="en-US" altLang="zh-CN" sz="3200" b="1" dirty="0">
                <a:solidFill>
                  <a:srgbClr val="CC3300"/>
                </a:solidFill>
                <a:latin typeface="宋体" pitchFamily="2" charset="-122"/>
              </a:rPr>
              <a:t>:</a:t>
            </a:r>
          </a:p>
          <a:p>
            <a:pPr algn="l">
              <a:lnSpc>
                <a:spcPct val="110000"/>
              </a:lnSpc>
              <a:spcBef>
                <a:spcPct val="20000"/>
              </a:spcBef>
              <a:spcAft>
                <a:spcPct val="20000"/>
              </a:spcAft>
            </a:pPr>
            <a:r>
              <a:rPr lang="en-US" altLang="zh-CN" sz="3200" dirty="0">
                <a:latin typeface="宋体" pitchFamily="2" charset="-122"/>
              </a:rPr>
              <a:t>    </a:t>
            </a:r>
            <a:r>
              <a:rPr lang="zh-CN" altLang="en-US" sz="3200" dirty="0">
                <a:latin typeface="宋体" pitchFamily="2" charset="-122"/>
              </a:rPr>
              <a:t>函数值为字符数组</a:t>
            </a:r>
            <a:r>
              <a:rPr lang="en-US" altLang="zh-CN" sz="3200" dirty="0">
                <a:latin typeface="宋体" pitchFamily="2" charset="-122"/>
              </a:rPr>
              <a:t>str</a:t>
            </a:r>
            <a:r>
              <a:rPr lang="zh-CN" altLang="en-US" sz="3200" dirty="0">
                <a:latin typeface="宋体" pitchFamily="2" charset="-122"/>
              </a:rPr>
              <a:t>的起始地址。一般利用</a:t>
            </a:r>
            <a:r>
              <a:rPr lang="en-US" altLang="zh-CN" sz="3200" dirty="0">
                <a:latin typeface="宋体" pitchFamily="2" charset="-122"/>
              </a:rPr>
              <a:t>gets</a:t>
            </a:r>
            <a:r>
              <a:rPr lang="zh-CN" altLang="en-US" sz="3200" dirty="0">
                <a:latin typeface="宋体" pitchFamily="2" charset="-122"/>
              </a:rPr>
              <a:t>函数的目的是向字符数组输入一个字符串，而不大关心其函数值。</a:t>
            </a:r>
          </a:p>
          <a:p>
            <a:pPr algn="l">
              <a:lnSpc>
                <a:spcPct val="110000"/>
              </a:lnSpc>
              <a:spcBef>
                <a:spcPct val="10000"/>
              </a:spcBef>
              <a:spcAft>
                <a:spcPct val="10000"/>
              </a:spcAft>
            </a:pPr>
            <a:r>
              <a:rPr lang="zh-CN" altLang="en-US" sz="3200" b="1" dirty="0">
                <a:solidFill>
                  <a:srgbClr val="CC3300"/>
                </a:solidFill>
                <a:latin typeface="宋体" pitchFamily="2" charset="-122"/>
              </a:rPr>
              <a:t>  注意：</a:t>
            </a:r>
            <a:r>
              <a:rPr lang="zh-CN" altLang="en-US" sz="3200" dirty="0">
                <a:latin typeface="宋体" pitchFamily="2" charset="-122"/>
              </a:rPr>
              <a:t>用</a:t>
            </a:r>
            <a:r>
              <a:rPr lang="en-US" altLang="zh-CN" sz="3200" dirty="0">
                <a:latin typeface="宋体" pitchFamily="2" charset="-122"/>
              </a:rPr>
              <a:t>puts</a:t>
            </a:r>
            <a:r>
              <a:rPr lang="zh-CN" altLang="en-US" sz="3200" dirty="0">
                <a:latin typeface="宋体" pitchFamily="2" charset="-122"/>
              </a:rPr>
              <a:t>和</a:t>
            </a:r>
            <a:r>
              <a:rPr lang="en-US" altLang="zh-CN" sz="3200" dirty="0">
                <a:latin typeface="宋体" pitchFamily="2" charset="-122"/>
              </a:rPr>
              <a:t>gets</a:t>
            </a:r>
            <a:r>
              <a:rPr lang="zh-CN" altLang="en-US" sz="3200" dirty="0">
                <a:latin typeface="宋体" pitchFamily="2" charset="-122"/>
              </a:rPr>
              <a:t>函数只能输入或输出一个字符串，不能写成</a:t>
            </a:r>
          </a:p>
          <a:p>
            <a:pPr algn="l">
              <a:lnSpc>
                <a:spcPct val="110000"/>
              </a:lnSpc>
              <a:spcBef>
                <a:spcPct val="10000"/>
              </a:spcBef>
              <a:spcAft>
                <a:spcPct val="10000"/>
              </a:spcAft>
            </a:pPr>
            <a:r>
              <a:rPr lang="en-US" altLang="zh-CN" sz="3200" b="1" dirty="0">
                <a:latin typeface="宋体" pitchFamily="2" charset="-122"/>
              </a:rPr>
              <a:t>puts(str1</a:t>
            </a:r>
            <a:r>
              <a:rPr lang="zh-CN" altLang="en-US" sz="3200" b="1" dirty="0">
                <a:latin typeface="宋体" pitchFamily="2" charset="-122"/>
              </a:rPr>
              <a:t>，</a:t>
            </a:r>
            <a:r>
              <a:rPr lang="en-US" altLang="zh-CN" sz="3200" b="1" dirty="0">
                <a:latin typeface="宋体" pitchFamily="2" charset="-122"/>
              </a:rPr>
              <a:t>str2)</a:t>
            </a:r>
          </a:p>
          <a:p>
            <a:pPr algn="l">
              <a:lnSpc>
                <a:spcPct val="110000"/>
              </a:lnSpc>
              <a:spcBef>
                <a:spcPct val="10000"/>
              </a:spcBef>
              <a:spcAft>
                <a:spcPct val="10000"/>
              </a:spcAft>
            </a:pPr>
            <a:r>
              <a:rPr lang="en-US" altLang="zh-CN" sz="3200" b="1" dirty="0">
                <a:latin typeface="宋体" pitchFamily="2" charset="-122"/>
              </a:rPr>
              <a:t>  </a:t>
            </a:r>
            <a:r>
              <a:rPr lang="zh-CN" altLang="en-US" sz="3200" b="1" dirty="0">
                <a:latin typeface="宋体" pitchFamily="2" charset="-122"/>
              </a:rPr>
              <a:t>或  </a:t>
            </a:r>
            <a:r>
              <a:rPr lang="en-US" altLang="zh-CN" sz="3200" b="1" dirty="0">
                <a:latin typeface="宋体" pitchFamily="2" charset="-122"/>
              </a:rPr>
              <a:t>gets(str1</a:t>
            </a:r>
            <a:r>
              <a:rPr lang="zh-CN" altLang="en-US" sz="3200" b="1" dirty="0">
                <a:latin typeface="宋体" pitchFamily="2" charset="-122"/>
              </a:rPr>
              <a:t>，</a:t>
            </a:r>
            <a:r>
              <a:rPr lang="en-US" altLang="zh-CN" sz="3200" b="1" dirty="0">
                <a:latin typeface="宋体" pitchFamily="2" charset="-122"/>
              </a:rPr>
              <a:t>str2)</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87106"/>
                                        </p:tgtEl>
                                        <p:attrNameLst>
                                          <p:attrName>style.visibility</p:attrName>
                                        </p:attrNameLst>
                                      </p:cBhvr>
                                      <p:to>
                                        <p:strVal val="visible"/>
                                      </p:to>
                                    </p:set>
                                    <p:anim calcmode="lin" valueType="num">
                                      <p:cBhvr additive="base">
                                        <p:cTn id="7" dur="500" fill="hold"/>
                                        <p:tgtEl>
                                          <p:spTgt spid="687106"/>
                                        </p:tgtEl>
                                        <p:attrNameLst>
                                          <p:attrName>ppt_x</p:attrName>
                                        </p:attrNameLst>
                                      </p:cBhvr>
                                      <p:tavLst>
                                        <p:tav tm="0">
                                          <p:val>
                                            <p:strVal val="1+#ppt_w/2"/>
                                          </p:val>
                                        </p:tav>
                                        <p:tav tm="100000">
                                          <p:val>
                                            <p:strVal val="#ppt_x"/>
                                          </p:val>
                                        </p:tav>
                                      </p:tavLst>
                                    </p:anim>
                                    <p:anim calcmode="lin" valueType="num">
                                      <p:cBhvr additive="base">
                                        <p:cTn id="8" dur="500" fill="hold"/>
                                        <p:tgtEl>
                                          <p:spTgt spid="6871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710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8" name="Text Box 3076"/>
          <p:cNvSpPr txBox="1">
            <a:spLocks noChangeArrowheads="1"/>
          </p:cNvSpPr>
          <p:nvPr/>
        </p:nvSpPr>
        <p:spPr bwMode="auto">
          <a:xfrm>
            <a:off x="263352" y="549276"/>
            <a:ext cx="11809312" cy="3877152"/>
          </a:xfrm>
          <a:prstGeom prst="rect">
            <a:avLst/>
          </a:prstGeom>
          <a:noFill/>
          <a:ln w="9525">
            <a:noFill/>
            <a:miter lim="800000"/>
            <a:headEnd/>
            <a:tailEnd/>
          </a:ln>
          <a:effectLst/>
        </p:spPr>
        <p:txBody>
          <a:bodyPr wrap="square">
            <a:spAutoFit/>
          </a:bodyPr>
          <a:lstStyle/>
          <a:p>
            <a:pPr algn="l">
              <a:lnSpc>
                <a:spcPct val="140000"/>
              </a:lnSpc>
              <a:spcBef>
                <a:spcPct val="20000"/>
              </a:spcBef>
              <a:spcAft>
                <a:spcPct val="20000"/>
              </a:spcAft>
            </a:pPr>
            <a:r>
              <a:rPr lang="en-US" altLang="zh-CN" sz="3200" b="1" dirty="0">
                <a:latin typeface="宋体" pitchFamily="2" charset="-122"/>
              </a:rPr>
              <a:t>3. </a:t>
            </a:r>
            <a:r>
              <a:rPr lang="en-US" altLang="zh-CN" sz="3200" b="1" dirty="0" err="1">
                <a:latin typeface="宋体" pitchFamily="2" charset="-122"/>
              </a:rPr>
              <a:t>strcat</a:t>
            </a:r>
            <a:r>
              <a:rPr lang="zh-CN" altLang="en-US" sz="3200" b="1" dirty="0">
                <a:latin typeface="宋体" pitchFamily="2" charset="-122"/>
              </a:rPr>
              <a:t>函数</a:t>
            </a:r>
            <a:endParaRPr lang="zh-CN" altLang="en-US" sz="3200" dirty="0">
              <a:latin typeface="宋体" pitchFamily="2" charset="-122"/>
            </a:endParaRPr>
          </a:p>
          <a:p>
            <a:pPr algn="l">
              <a:lnSpc>
                <a:spcPct val="140000"/>
              </a:lnSpc>
              <a:spcBef>
                <a:spcPct val="20000"/>
              </a:spcBef>
              <a:spcAft>
                <a:spcPct val="20000"/>
              </a:spcAft>
            </a:pPr>
            <a:r>
              <a:rPr lang="zh-CN" altLang="en-US" sz="3200" b="1" dirty="0">
                <a:latin typeface="宋体" pitchFamily="2" charset="-122"/>
              </a:rPr>
              <a:t>其一般形式为</a:t>
            </a:r>
            <a:r>
              <a:rPr lang="zh-CN" altLang="en-US" sz="3200" dirty="0">
                <a:latin typeface="宋体" pitchFamily="2" charset="-122"/>
              </a:rPr>
              <a:t>：</a:t>
            </a:r>
            <a:r>
              <a:rPr lang="en-US" altLang="zh-CN" sz="3200" b="1" dirty="0" err="1">
                <a:solidFill>
                  <a:srgbClr val="CC0000"/>
                </a:solidFill>
                <a:latin typeface="宋体" pitchFamily="2" charset="-122"/>
              </a:rPr>
              <a:t>strcat</a:t>
            </a:r>
            <a:r>
              <a:rPr lang="en-US" altLang="zh-CN" sz="3200" b="1" dirty="0">
                <a:solidFill>
                  <a:srgbClr val="CC0000"/>
                </a:solidFill>
                <a:latin typeface="宋体" pitchFamily="2" charset="-122"/>
              </a:rPr>
              <a:t>(</a:t>
            </a:r>
            <a:r>
              <a:rPr lang="zh-CN" altLang="en-US" sz="3200" b="1" dirty="0">
                <a:solidFill>
                  <a:srgbClr val="CC0000"/>
                </a:solidFill>
                <a:latin typeface="宋体" pitchFamily="2" charset="-122"/>
              </a:rPr>
              <a:t>字符数组</a:t>
            </a:r>
            <a:r>
              <a:rPr lang="en-US" altLang="zh-CN" sz="3200" b="1" dirty="0">
                <a:solidFill>
                  <a:srgbClr val="CC0000"/>
                </a:solidFill>
                <a:latin typeface="宋体" pitchFamily="2" charset="-122"/>
              </a:rPr>
              <a:t>1</a:t>
            </a:r>
            <a:r>
              <a:rPr lang="zh-CN" altLang="en-US" sz="3200" b="1" dirty="0">
                <a:solidFill>
                  <a:srgbClr val="CC0000"/>
                </a:solidFill>
                <a:latin typeface="宋体" pitchFamily="2" charset="-122"/>
              </a:rPr>
              <a:t>，字符数组</a:t>
            </a:r>
            <a:r>
              <a:rPr lang="en-US" altLang="zh-CN" sz="3200" b="1" dirty="0">
                <a:solidFill>
                  <a:srgbClr val="CC0000"/>
                </a:solidFill>
                <a:latin typeface="宋体" pitchFamily="2" charset="-122"/>
              </a:rPr>
              <a:t>2)</a:t>
            </a:r>
            <a:endParaRPr lang="en-US" altLang="zh-CN" sz="3200" dirty="0">
              <a:solidFill>
                <a:srgbClr val="CC0000"/>
              </a:solidFill>
              <a:latin typeface="宋体" pitchFamily="2" charset="-122"/>
            </a:endParaRPr>
          </a:p>
          <a:p>
            <a:pPr algn="l">
              <a:lnSpc>
                <a:spcPct val="140000"/>
              </a:lnSpc>
              <a:spcBef>
                <a:spcPct val="20000"/>
              </a:spcBef>
              <a:spcAft>
                <a:spcPct val="20000"/>
              </a:spcAft>
            </a:pPr>
            <a:r>
              <a:rPr lang="en-US" altLang="zh-CN" sz="3200" dirty="0" err="1">
                <a:latin typeface="宋体" pitchFamily="2" charset="-122"/>
              </a:rPr>
              <a:t>Strcat</a:t>
            </a:r>
            <a:r>
              <a:rPr lang="zh-CN" altLang="en-US" sz="3200" dirty="0">
                <a:latin typeface="宋体" pitchFamily="2" charset="-122"/>
              </a:rPr>
              <a:t>的作用是连接两个字符数组中的字符串，把字符串</a:t>
            </a:r>
            <a:r>
              <a:rPr lang="en-US" altLang="zh-CN" sz="3200" dirty="0">
                <a:latin typeface="宋体" pitchFamily="2" charset="-122"/>
              </a:rPr>
              <a:t>2</a:t>
            </a:r>
            <a:r>
              <a:rPr lang="zh-CN" altLang="en-US" sz="3200" dirty="0">
                <a:latin typeface="宋体" pitchFamily="2" charset="-122"/>
              </a:rPr>
              <a:t>接到字符串</a:t>
            </a:r>
            <a:r>
              <a:rPr lang="en-US" altLang="zh-CN" sz="3200" dirty="0">
                <a:latin typeface="宋体" pitchFamily="2" charset="-122"/>
              </a:rPr>
              <a:t>1</a:t>
            </a:r>
            <a:r>
              <a:rPr lang="zh-CN" altLang="en-US" sz="3200" dirty="0">
                <a:latin typeface="宋体" pitchFamily="2" charset="-122"/>
              </a:rPr>
              <a:t>的后面，结果放在字符数组</a:t>
            </a:r>
            <a:r>
              <a:rPr lang="en-US" altLang="zh-CN" sz="3200" dirty="0">
                <a:latin typeface="宋体" pitchFamily="2" charset="-122"/>
              </a:rPr>
              <a:t>1</a:t>
            </a:r>
            <a:r>
              <a:rPr lang="zh-CN" altLang="en-US" sz="3200" dirty="0">
                <a:latin typeface="宋体" pitchFamily="2" charset="-122"/>
              </a:rPr>
              <a:t>中，函数调用后得到一个函数值</a:t>
            </a:r>
            <a:r>
              <a:rPr lang="en-US" altLang="zh-CN" sz="3200" dirty="0">
                <a:latin typeface="Courier New"/>
              </a:rPr>
              <a:t>——</a:t>
            </a:r>
            <a:r>
              <a:rPr lang="zh-CN" altLang="en-US" sz="3200" dirty="0">
                <a:latin typeface="宋体" pitchFamily="2" charset="-122"/>
              </a:rPr>
              <a:t>字符数组</a:t>
            </a:r>
            <a:r>
              <a:rPr lang="en-US" altLang="zh-CN" sz="3200" dirty="0">
                <a:latin typeface="宋体" pitchFamily="2" charset="-122"/>
              </a:rPr>
              <a:t>1</a:t>
            </a:r>
            <a:r>
              <a:rPr lang="zh-CN" altLang="en-US" sz="3200" dirty="0">
                <a:latin typeface="宋体" pitchFamily="2" charset="-122"/>
              </a:rPr>
              <a:t>的地址。</a:t>
            </a:r>
            <a:endParaRPr lang="zh-CN" altLang="en-US" sz="3200" dirty="0"/>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56388"/>
                                        </p:tgtEl>
                                        <p:attrNameLst>
                                          <p:attrName>style.visibility</p:attrName>
                                        </p:attrNameLst>
                                      </p:cBhvr>
                                      <p:to>
                                        <p:strVal val="visible"/>
                                      </p:to>
                                    </p:set>
                                    <p:animEffect transition="in" filter="wipe(left)">
                                      <p:cBhvr>
                                        <p:cTn id="7" dur="500"/>
                                        <p:tgtEl>
                                          <p:spTgt spid="65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638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Text Box 2"/>
          <p:cNvSpPr txBox="1">
            <a:spLocks noChangeArrowheads="1"/>
          </p:cNvSpPr>
          <p:nvPr/>
        </p:nvSpPr>
        <p:spPr bwMode="auto">
          <a:xfrm>
            <a:off x="263352" y="476251"/>
            <a:ext cx="10801200" cy="3579250"/>
          </a:xfrm>
          <a:prstGeom prst="rect">
            <a:avLst/>
          </a:prstGeom>
          <a:noFill/>
          <a:ln w="9525">
            <a:noFill/>
            <a:miter lim="800000"/>
            <a:headEnd/>
            <a:tailEnd/>
          </a:ln>
          <a:effectLst/>
        </p:spPr>
        <p:txBody>
          <a:bodyPr wrap="square">
            <a:spAutoFit/>
          </a:bodyPr>
          <a:lstStyle/>
          <a:p>
            <a:pPr algn="l">
              <a:spcBef>
                <a:spcPct val="20000"/>
              </a:spcBef>
              <a:spcAft>
                <a:spcPct val="20000"/>
              </a:spcAft>
            </a:pPr>
            <a:r>
              <a:rPr lang="zh-CN" altLang="en-US" sz="3200" b="1" dirty="0">
                <a:solidFill>
                  <a:srgbClr val="CC0000"/>
                </a:solidFill>
                <a:latin typeface="宋体" pitchFamily="2" charset="-122"/>
              </a:rPr>
              <a:t>例如：</a:t>
            </a:r>
          </a:p>
          <a:p>
            <a:pPr algn="l">
              <a:lnSpc>
                <a:spcPct val="120000"/>
              </a:lnSpc>
            </a:pPr>
            <a:r>
              <a:rPr lang="en-US" altLang="zh-CN" sz="3200" b="1" dirty="0">
                <a:latin typeface="宋体" pitchFamily="2" charset="-122"/>
              </a:rPr>
              <a:t>char str1</a:t>
            </a:r>
            <a:r>
              <a:rPr lang="zh-CN" altLang="en-US" sz="3200" b="1" dirty="0">
                <a:latin typeface="宋体" pitchFamily="2" charset="-122"/>
              </a:rPr>
              <a:t>［</a:t>
            </a:r>
            <a:r>
              <a:rPr lang="en-US" altLang="zh-CN" sz="3200" b="1" dirty="0">
                <a:latin typeface="宋体" pitchFamily="2" charset="-122"/>
              </a:rPr>
              <a:t>30</a:t>
            </a:r>
            <a:r>
              <a:rPr lang="zh-CN" altLang="en-US" sz="3200" b="1" dirty="0">
                <a:latin typeface="宋体" pitchFamily="2" charset="-122"/>
              </a:rPr>
              <a:t>］</a:t>
            </a:r>
            <a:r>
              <a:rPr lang="en-US" altLang="zh-CN" sz="3200" b="1" dirty="0">
                <a:latin typeface="宋体" pitchFamily="2" charset="-122"/>
              </a:rPr>
              <a:t>={″People′s  Republic  of  ″};</a:t>
            </a:r>
          </a:p>
          <a:p>
            <a:pPr algn="l">
              <a:lnSpc>
                <a:spcPct val="120000"/>
              </a:lnSpc>
            </a:pPr>
            <a:r>
              <a:rPr lang="en-US" altLang="zh-CN" sz="3200" b="1" dirty="0">
                <a:latin typeface="宋体" pitchFamily="2" charset="-122"/>
              </a:rPr>
              <a:t>char str2</a:t>
            </a:r>
            <a:r>
              <a:rPr lang="zh-CN" altLang="en-US" sz="3200" b="1" dirty="0">
                <a:latin typeface="宋体" pitchFamily="2" charset="-122"/>
              </a:rPr>
              <a:t>［］</a:t>
            </a:r>
            <a:r>
              <a:rPr lang="en-US" altLang="zh-CN" sz="3200" b="1" dirty="0">
                <a:latin typeface="宋体" pitchFamily="2" charset="-122"/>
              </a:rPr>
              <a:t>={″China″};</a:t>
            </a:r>
          </a:p>
          <a:p>
            <a:pPr algn="l">
              <a:lnSpc>
                <a:spcPct val="120000"/>
              </a:lnSpc>
            </a:pPr>
            <a:r>
              <a:rPr lang="en-US" altLang="zh-CN" sz="3200" b="1" dirty="0">
                <a:latin typeface="宋体" pitchFamily="2" charset="-122"/>
              </a:rPr>
              <a:t>print(″%s″</a:t>
            </a:r>
            <a:r>
              <a:rPr lang="zh-CN" altLang="en-US" sz="3200" b="1" dirty="0">
                <a:latin typeface="宋体" pitchFamily="2" charset="-122"/>
              </a:rPr>
              <a:t>，</a:t>
            </a:r>
            <a:r>
              <a:rPr lang="en-US" altLang="zh-CN" sz="3200" b="1" dirty="0" err="1">
                <a:latin typeface="宋体" pitchFamily="2" charset="-122"/>
              </a:rPr>
              <a:t>strcat</a:t>
            </a:r>
            <a:r>
              <a:rPr lang="en-US" altLang="zh-CN" sz="3200" b="1" dirty="0">
                <a:latin typeface="宋体" pitchFamily="2" charset="-122"/>
              </a:rPr>
              <a:t>(str1</a:t>
            </a:r>
            <a:r>
              <a:rPr lang="zh-CN" altLang="en-US" sz="3200" b="1" dirty="0">
                <a:latin typeface="宋体" pitchFamily="2" charset="-122"/>
              </a:rPr>
              <a:t>，</a:t>
            </a:r>
            <a:r>
              <a:rPr lang="en-US" altLang="zh-CN" sz="3200" b="1" dirty="0">
                <a:latin typeface="宋体" pitchFamily="2" charset="-122"/>
              </a:rPr>
              <a:t>str2));</a:t>
            </a:r>
            <a:r>
              <a:rPr lang="en-US" altLang="zh-CN" sz="3200" dirty="0">
                <a:latin typeface="宋体" pitchFamily="2" charset="-122"/>
              </a:rPr>
              <a:t>  </a:t>
            </a:r>
          </a:p>
          <a:p>
            <a:pPr algn="l">
              <a:lnSpc>
                <a:spcPct val="120000"/>
              </a:lnSpc>
            </a:pPr>
            <a:r>
              <a:rPr lang="zh-CN" altLang="en-US" sz="3200" dirty="0">
                <a:latin typeface="宋体" pitchFamily="2" charset="-122"/>
              </a:rPr>
              <a:t>输出：</a:t>
            </a:r>
          </a:p>
          <a:p>
            <a:pPr algn="l">
              <a:lnSpc>
                <a:spcPct val="120000"/>
              </a:lnSpc>
            </a:pPr>
            <a:r>
              <a:rPr lang="en-US" altLang="zh-CN" sz="3200" b="1" dirty="0">
                <a:latin typeface="宋体" pitchFamily="2" charset="-122"/>
              </a:rPr>
              <a:t>People′s Republic of China</a:t>
            </a:r>
            <a:r>
              <a:rPr lang="en-US" altLang="zh-CN" sz="3200" dirty="0">
                <a:latin typeface="宋体" pitchFamily="2" charset="-122"/>
              </a:rPr>
              <a:t>  </a:t>
            </a:r>
            <a:endParaRPr lang="en-US" altLang="zh-CN" sz="3200" dirty="0"/>
          </a:p>
        </p:txBody>
      </p:sp>
      <p:pic>
        <p:nvPicPr>
          <p:cNvPr id="688134" name="Picture 6" descr="g15"/>
          <p:cNvPicPr>
            <a:picLocks noChangeAspect="1" noChangeArrowheads="1"/>
          </p:cNvPicPr>
          <p:nvPr/>
        </p:nvPicPr>
        <p:blipFill>
          <a:blip r:embed="rId2" cstate="print"/>
          <a:srcRect/>
          <a:stretch>
            <a:fillRect/>
          </a:stretch>
        </p:blipFill>
        <p:spPr bwMode="auto">
          <a:xfrm>
            <a:off x="1600200" y="4953000"/>
            <a:ext cx="8991600" cy="992188"/>
          </a:xfrm>
          <a:prstGeom prst="rect">
            <a:avLst/>
          </a:prstGeom>
          <a:noFill/>
          <a:ln w="38100">
            <a:solidFill>
              <a:srgbClr val="000080"/>
            </a:solidFill>
            <a:miter lim="800000"/>
            <a:headEnd/>
            <a:tailEnd/>
          </a:ln>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688130"/>
                                        </p:tgtEl>
                                        <p:attrNameLst>
                                          <p:attrName>style.visibility</p:attrName>
                                        </p:attrNameLst>
                                      </p:cBhvr>
                                      <p:to>
                                        <p:strVal val="visible"/>
                                      </p:to>
                                    </p:set>
                                    <p:animEffect transition="in" filter="blinds(vertical)">
                                      <p:cBhvr>
                                        <p:cTn id="7" dur="500"/>
                                        <p:tgtEl>
                                          <p:spTgt spid="68813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688134"/>
                                        </p:tgtEl>
                                        <p:attrNameLst>
                                          <p:attrName>style.visibility</p:attrName>
                                        </p:attrNameLst>
                                      </p:cBhvr>
                                      <p:to>
                                        <p:strVal val="visible"/>
                                      </p:to>
                                    </p:set>
                                    <p:anim calcmode="lin" valueType="num">
                                      <p:cBhvr additive="base">
                                        <p:cTn id="12" dur="500" fill="hold"/>
                                        <p:tgtEl>
                                          <p:spTgt spid="688134"/>
                                        </p:tgtEl>
                                        <p:attrNameLst>
                                          <p:attrName>ppt_x</p:attrName>
                                        </p:attrNameLst>
                                      </p:cBhvr>
                                      <p:tavLst>
                                        <p:tav tm="0">
                                          <p:val>
                                            <p:strVal val="1+#ppt_w/2"/>
                                          </p:val>
                                        </p:tav>
                                        <p:tav tm="100000">
                                          <p:val>
                                            <p:strVal val="#ppt_x"/>
                                          </p:val>
                                        </p:tav>
                                      </p:tavLst>
                                    </p:anim>
                                    <p:anim calcmode="lin" valueType="num">
                                      <p:cBhvr additive="base">
                                        <p:cTn id="13" dur="500" fill="hold"/>
                                        <p:tgtEl>
                                          <p:spTgt spid="6881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813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2" name="Text Box 4"/>
          <p:cNvSpPr txBox="1">
            <a:spLocks noChangeArrowheads="1"/>
          </p:cNvSpPr>
          <p:nvPr/>
        </p:nvSpPr>
        <p:spPr bwMode="auto">
          <a:xfrm>
            <a:off x="191344" y="404813"/>
            <a:ext cx="11809312" cy="4630498"/>
          </a:xfrm>
          <a:prstGeom prst="rect">
            <a:avLst/>
          </a:prstGeom>
          <a:noFill/>
          <a:ln w="9525">
            <a:noFill/>
            <a:miter lim="800000"/>
            <a:headEnd/>
            <a:tailEnd/>
          </a:ln>
          <a:effectLst/>
        </p:spPr>
        <p:txBody>
          <a:bodyPr wrap="square">
            <a:spAutoFit/>
          </a:bodyPr>
          <a:lstStyle/>
          <a:p>
            <a:pPr algn="l">
              <a:lnSpc>
                <a:spcPct val="130000"/>
              </a:lnSpc>
              <a:spcBef>
                <a:spcPct val="20000"/>
              </a:spcBef>
              <a:spcAft>
                <a:spcPct val="20000"/>
              </a:spcAft>
            </a:pPr>
            <a:r>
              <a:rPr lang="en-US" altLang="zh-CN" sz="3200" b="1" dirty="0">
                <a:latin typeface="宋体" pitchFamily="2" charset="-122"/>
                <a:cs typeface="Times New Roman" charset="0"/>
              </a:rPr>
              <a:t>4. </a:t>
            </a:r>
            <a:r>
              <a:rPr lang="en-US" altLang="zh-CN" sz="3200" b="1" dirty="0" err="1">
                <a:latin typeface="宋体" pitchFamily="2" charset="-122"/>
                <a:cs typeface="Times New Roman" charset="0"/>
              </a:rPr>
              <a:t>strcpy</a:t>
            </a:r>
            <a:r>
              <a:rPr lang="zh-CN" altLang="en-US" sz="3200" b="1" dirty="0">
                <a:latin typeface="宋体" pitchFamily="2" charset="-122"/>
              </a:rPr>
              <a:t>函数 </a:t>
            </a:r>
            <a:endParaRPr lang="zh-CN" altLang="en-US" sz="3200" dirty="0">
              <a:latin typeface="宋体" pitchFamily="2" charset="-122"/>
            </a:endParaRPr>
          </a:p>
          <a:p>
            <a:pPr algn="l">
              <a:lnSpc>
                <a:spcPct val="130000"/>
              </a:lnSpc>
              <a:spcBef>
                <a:spcPct val="20000"/>
              </a:spcBef>
              <a:spcAft>
                <a:spcPct val="20000"/>
              </a:spcAft>
            </a:pPr>
            <a:r>
              <a:rPr lang="zh-CN" altLang="en-US" sz="3200" b="1" dirty="0">
                <a:latin typeface="宋体" pitchFamily="2" charset="-122"/>
              </a:rPr>
              <a:t>其一般形式为</a:t>
            </a:r>
            <a:r>
              <a:rPr lang="zh-CN" altLang="en-US" sz="3200" dirty="0">
                <a:latin typeface="宋体" pitchFamily="2" charset="-122"/>
              </a:rPr>
              <a:t>：</a:t>
            </a:r>
            <a:r>
              <a:rPr lang="en-US" altLang="zh-CN" sz="3200" b="1" dirty="0" err="1">
                <a:solidFill>
                  <a:srgbClr val="CC0000"/>
                </a:solidFill>
                <a:latin typeface="宋体" pitchFamily="2" charset="-122"/>
                <a:cs typeface="Times New Roman" charset="0"/>
              </a:rPr>
              <a:t>strcpy</a:t>
            </a:r>
            <a:r>
              <a:rPr lang="en-US" altLang="zh-CN" sz="3200" b="1" dirty="0">
                <a:solidFill>
                  <a:srgbClr val="CC0000"/>
                </a:solidFill>
                <a:latin typeface="宋体" pitchFamily="2" charset="-122"/>
                <a:cs typeface="Times New Roman" charset="0"/>
              </a:rPr>
              <a:t>(</a:t>
            </a:r>
            <a:r>
              <a:rPr lang="zh-CN" altLang="en-US" sz="3200" b="1" dirty="0">
                <a:solidFill>
                  <a:srgbClr val="CC0000"/>
                </a:solidFill>
                <a:latin typeface="宋体" pitchFamily="2" charset="-122"/>
              </a:rPr>
              <a:t>字符数组</a:t>
            </a:r>
            <a:r>
              <a:rPr lang="en-US" altLang="zh-CN" sz="3200" b="1" dirty="0">
                <a:solidFill>
                  <a:srgbClr val="CC0000"/>
                </a:solidFill>
                <a:latin typeface="宋体" pitchFamily="2" charset="-122"/>
                <a:cs typeface="Times New Roman" charset="0"/>
              </a:rPr>
              <a:t>1</a:t>
            </a:r>
            <a:r>
              <a:rPr lang="zh-CN" altLang="en-US" sz="3200" b="1" dirty="0">
                <a:solidFill>
                  <a:srgbClr val="CC0000"/>
                </a:solidFill>
                <a:latin typeface="宋体" pitchFamily="2" charset="-122"/>
              </a:rPr>
              <a:t>，字符串</a:t>
            </a:r>
            <a:r>
              <a:rPr lang="en-US" altLang="zh-CN" sz="3200" b="1" dirty="0">
                <a:solidFill>
                  <a:srgbClr val="CC0000"/>
                </a:solidFill>
                <a:latin typeface="宋体" pitchFamily="2" charset="-122"/>
                <a:cs typeface="Times New Roman" charset="0"/>
              </a:rPr>
              <a:t>2)</a:t>
            </a:r>
            <a:r>
              <a:rPr lang="en-US" altLang="zh-CN" sz="3200" b="1" dirty="0">
                <a:latin typeface="宋体" pitchFamily="2" charset="-122"/>
              </a:rPr>
              <a:t> </a:t>
            </a:r>
            <a:endParaRPr lang="en-US" altLang="zh-CN" sz="3200" dirty="0">
              <a:latin typeface="宋体" pitchFamily="2" charset="-122"/>
            </a:endParaRPr>
          </a:p>
          <a:p>
            <a:pPr algn="just">
              <a:lnSpc>
                <a:spcPct val="130000"/>
              </a:lnSpc>
              <a:spcBef>
                <a:spcPct val="20000"/>
              </a:spcBef>
              <a:spcAft>
                <a:spcPct val="20000"/>
              </a:spcAft>
            </a:pPr>
            <a:r>
              <a:rPr lang="en-US" altLang="zh-CN" sz="3200" dirty="0" err="1">
                <a:latin typeface="宋体" pitchFamily="2" charset="-122"/>
                <a:cs typeface="Courier New" pitchFamily="49" charset="0"/>
              </a:rPr>
              <a:t>strcpy</a:t>
            </a:r>
            <a:r>
              <a:rPr lang="zh-CN" altLang="en-US" sz="3200" dirty="0">
                <a:latin typeface="宋体" pitchFamily="2" charset="-122"/>
                <a:cs typeface="Courier New" pitchFamily="49" charset="0"/>
              </a:rPr>
              <a:t>是“字符串复制函数”。作用是将字符串</a:t>
            </a:r>
            <a:r>
              <a:rPr lang="en-US" altLang="zh-CN" sz="3200" dirty="0">
                <a:latin typeface="宋体" pitchFamily="2" charset="-122"/>
                <a:cs typeface="Courier New" pitchFamily="49" charset="0"/>
              </a:rPr>
              <a:t>2</a:t>
            </a:r>
            <a:r>
              <a:rPr lang="zh-CN" altLang="en-US" sz="3200" dirty="0">
                <a:latin typeface="宋体" pitchFamily="2" charset="-122"/>
                <a:cs typeface="Courier New" pitchFamily="49" charset="0"/>
              </a:rPr>
              <a:t>复制到字符数组</a:t>
            </a:r>
            <a:r>
              <a:rPr lang="en-US" altLang="zh-CN" sz="3200" dirty="0">
                <a:latin typeface="宋体" pitchFamily="2" charset="-122"/>
                <a:cs typeface="Courier New" pitchFamily="49" charset="0"/>
              </a:rPr>
              <a:t>1</a:t>
            </a:r>
            <a:r>
              <a:rPr lang="zh-CN" altLang="en-US" sz="3200" dirty="0">
                <a:latin typeface="宋体" pitchFamily="2" charset="-122"/>
                <a:cs typeface="Courier New" pitchFamily="49" charset="0"/>
              </a:rPr>
              <a:t>中去。例如：</a:t>
            </a:r>
          </a:p>
          <a:p>
            <a:pPr algn="just">
              <a:lnSpc>
                <a:spcPct val="130000"/>
              </a:lnSpc>
              <a:spcBef>
                <a:spcPct val="20000"/>
              </a:spcBef>
              <a:spcAft>
                <a:spcPct val="20000"/>
              </a:spcAft>
            </a:pPr>
            <a:r>
              <a:rPr lang="en-US" altLang="zh-CN" sz="3200" b="1" dirty="0">
                <a:latin typeface="宋体" pitchFamily="2" charset="-122"/>
                <a:cs typeface="Courier New" pitchFamily="49" charset="0"/>
              </a:rPr>
              <a:t>char str1</a:t>
            </a:r>
            <a:r>
              <a:rPr lang="zh-CN" altLang="en-US" sz="3200" b="1" dirty="0">
                <a:latin typeface="宋体" pitchFamily="2" charset="-122"/>
                <a:cs typeface="Courier New" pitchFamily="49" charset="0"/>
              </a:rPr>
              <a:t>［</a:t>
            </a:r>
            <a:r>
              <a:rPr lang="en-US" altLang="zh-CN" sz="3200" b="1" dirty="0">
                <a:latin typeface="宋体" pitchFamily="2" charset="-122"/>
                <a:cs typeface="Courier New" pitchFamily="49" charset="0"/>
              </a:rPr>
              <a:t>10</a:t>
            </a:r>
            <a:r>
              <a:rPr lang="zh-CN" altLang="en-US" sz="3200" b="1" dirty="0">
                <a:latin typeface="宋体" pitchFamily="2" charset="-122"/>
                <a:cs typeface="Courier New" pitchFamily="49" charset="0"/>
              </a:rPr>
              <a:t>］，</a:t>
            </a:r>
            <a:r>
              <a:rPr lang="en-US" altLang="zh-CN" sz="3200" b="1" dirty="0">
                <a:latin typeface="宋体" pitchFamily="2" charset="-122"/>
                <a:cs typeface="Courier New" pitchFamily="49" charset="0"/>
              </a:rPr>
              <a:t>str2</a:t>
            </a:r>
            <a:r>
              <a:rPr lang="zh-CN" altLang="en-US" sz="3200" b="1" dirty="0">
                <a:latin typeface="宋体" pitchFamily="2" charset="-122"/>
                <a:cs typeface="Courier New" pitchFamily="49" charset="0"/>
              </a:rPr>
              <a:t>［］</a:t>
            </a:r>
            <a:r>
              <a:rPr lang="en-US" altLang="zh-CN" sz="3200" b="1" dirty="0">
                <a:latin typeface="宋体" pitchFamily="2" charset="-122"/>
                <a:cs typeface="Courier New" pitchFamily="49" charset="0"/>
              </a:rPr>
              <a:t>={″China″};</a:t>
            </a:r>
          </a:p>
          <a:p>
            <a:pPr algn="l">
              <a:lnSpc>
                <a:spcPct val="130000"/>
              </a:lnSpc>
              <a:spcBef>
                <a:spcPct val="20000"/>
              </a:spcBef>
              <a:spcAft>
                <a:spcPct val="20000"/>
              </a:spcAft>
            </a:pPr>
            <a:r>
              <a:rPr lang="en-US" altLang="zh-CN" sz="3200" dirty="0" err="1">
                <a:latin typeface="宋体" pitchFamily="2" charset="-122"/>
                <a:cs typeface="Times New Roman" charset="0"/>
              </a:rPr>
              <a:t>strcpy</a:t>
            </a:r>
            <a:r>
              <a:rPr lang="en-US" altLang="zh-CN" sz="3200" dirty="0">
                <a:latin typeface="宋体" pitchFamily="2" charset="-122"/>
                <a:cs typeface="Times New Roman" charset="0"/>
              </a:rPr>
              <a:t>(str1</a:t>
            </a:r>
            <a:r>
              <a:rPr lang="zh-CN" altLang="en-US" sz="3200" dirty="0">
                <a:latin typeface="宋体" pitchFamily="2" charset="-122"/>
              </a:rPr>
              <a:t>，</a:t>
            </a:r>
            <a:r>
              <a:rPr lang="en-US" altLang="zh-CN" sz="3200" dirty="0">
                <a:latin typeface="宋体" pitchFamily="2" charset="-122"/>
                <a:cs typeface="Times New Roman" charset="0"/>
              </a:rPr>
              <a:t>str2);</a:t>
            </a:r>
            <a:r>
              <a:rPr lang="en-US" altLang="zh-CN" sz="3200" dirty="0">
                <a:solidFill>
                  <a:srgbClr val="CC3300"/>
                </a:solidFill>
                <a:latin typeface="宋体" pitchFamily="2" charset="-122"/>
              </a:rPr>
              <a:t> </a:t>
            </a:r>
          </a:p>
        </p:txBody>
      </p:sp>
      <p:pic>
        <p:nvPicPr>
          <p:cNvPr id="657413" name="Picture 5" descr="g16"/>
          <p:cNvPicPr>
            <a:picLocks noChangeAspect="1" noChangeArrowheads="1"/>
          </p:cNvPicPr>
          <p:nvPr/>
        </p:nvPicPr>
        <p:blipFill>
          <a:blip r:embed="rId2" cstate="print"/>
          <a:srcRect/>
          <a:stretch>
            <a:fillRect/>
          </a:stretch>
        </p:blipFill>
        <p:spPr bwMode="auto">
          <a:xfrm>
            <a:off x="3124200" y="5491164"/>
            <a:ext cx="5638800" cy="681037"/>
          </a:xfrm>
          <a:prstGeom prst="rect">
            <a:avLst/>
          </a:prstGeom>
          <a:noFill/>
          <a:ln w="38100">
            <a:solidFill>
              <a:schemeClr val="accent2"/>
            </a:solidFill>
            <a:miter lim="800000"/>
            <a:headEnd/>
            <a:tailEnd/>
          </a:ln>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57412"/>
                                        </p:tgtEl>
                                        <p:attrNameLst>
                                          <p:attrName>style.visibility</p:attrName>
                                        </p:attrNameLst>
                                      </p:cBhvr>
                                      <p:to>
                                        <p:strVal val="visible"/>
                                      </p:to>
                                    </p:set>
                                    <p:animEffect transition="in" filter="wipe(left)">
                                      <p:cBhvr>
                                        <p:cTn id="7" dur="500"/>
                                        <p:tgtEl>
                                          <p:spTgt spid="65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58" name="Rectangle 2"/>
          <p:cNvSpPr>
            <a:spLocks noGrp="1" noChangeArrowheads="1"/>
          </p:cNvSpPr>
          <p:nvPr>
            <p:ph type="title"/>
          </p:nvPr>
        </p:nvSpPr>
        <p:spPr bwMode="auto">
          <a:xfrm>
            <a:off x="3503712" y="486546"/>
            <a:ext cx="5554663" cy="561975"/>
          </a:xfrm>
          <a:noFill/>
          <a:ln>
            <a:miter lim="800000"/>
            <a:headEnd/>
            <a:tailEnd/>
          </a:ln>
        </p:spPr>
        <p:txBody>
          <a:bodyPr vert="horz" wrap="square" lIns="91440" tIns="45720" rIns="91440" bIns="45720" numCol="1" anchor="t" anchorCtr="0" compatLnSpc="1">
            <a:prstTxWarp prst="textNoShape">
              <a:avLst/>
            </a:prstTxWarp>
          </a:bodyPr>
          <a:lstStyle/>
          <a:p>
            <a:r>
              <a:rPr lang="zh-CN" altLang="en-US" dirty="0">
                <a:solidFill>
                  <a:srgbClr val="CC0000"/>
                </a:solidFill>
                <a:effectLst/>
              </a:rPr>
              <a:t>关于</a:t>
            </a:r>
            <a:r>
              <a:rPr lang="en-US" altLang="zh-CN" dirty="0" err="1">
                <a:solidFill>
                  <a:srgbClr val="CC0000"/>
                </a:solidFill>
                <a:effectLst/>
                <a:latin typeface="Times New Roman" charset="0"/>
              </a:rPr>
              <a:t>strcpy</a:t>
            </a:r>
            <a:r>
              <a:rPr lang="zh-CN" altLang="en-US" dirty="0">
                <a:solidFill>
                  <a:srgbClr val="CC0000"/>
                </a:solidFill>
                <a:effectLst/>
              </a:rPr>
              <a:t>函数的几点说明</a:t>
            </a:r>
          </a:p>
        </p:txBody>
      </p:sp>
      <p:sp>
        <p:nvSpPr>
          <p:cNvPr id="710660" name="Text Box 4"/>
          <p:cNvSpPr txBox="1">
            <a:spLocks noChangeArrowheads="1"/>
          </p:cNvSpPr>
          <p:nvPr/>
        </p:nvSpPr>
        <p:spPr bwMode="auto">
          <a:xfrm>
            <a:off x="0" y="1048521"/>
            <a:ext cx="11881319" cy="1301703"/>
          </a:xfrm>
          <a:prstGeom prst="rect">
            <a:avLst/>
          </a:prstGeom>
          <a:noFill/>
          <a:ln w="28575">
            <a:noFill/>
            <a:miter lim="800000"/>
            <a:headEnd/>
            <a:tailEnd/>
          </a:ln>
          <a:effectLst/>
        </p:spPr>
        <p:txBody>
          <a:bodyPr wrap="square">
            <a:spAutoFit/>
          </a:bodyPr>
          <a:lstStyle/>
          <a:p>
            <a:pPr algn="l">
              <a:lnSpc>
                <a:spcPct val="130000"/>
              </a:lnSpc>
            </a:pPr>
            <a:r>
              <a:rPr lang="zh-CN" altLang="en-US" sz="3200" b="1" dirty="0">
                <a:latin typeface="宋体" pitchFamily="2" charset="-122"/>
              </a:rPr>
              <a:t>（</a:t>
            </a:r>
            <a:r>
              <a:rPr lang="en-US" altLang="zh-CN" sz="3200" b="1" dirty="0">
                <a:latin typeface="宋体" pitchFamily="2" charset="-122"/>
              </a:rPr>
              <a:t>1</a:t>
            </a:r>
            <a:r>
              <a:rPr lang="zh-CN" altLang="en-US" sz="3200" b="1" dirty="0">
                <a:latin typeface="宋体" pitchFamily="2" charset="-122"/>
              </a:rPr>
              <a:t>）</a:t>
            </a:r>
            <a:r>
              <a:rPr lang="zh-CN" altLang="en-US" sz="3200" dirty="0">
                <a:latin typeface="宋体" pitchFamily="2" charset="-122"/>
              </a:rPr>
              <a:t>字符数组</a:t>
            </a:r>
            <a:r>
              <a:rPr lang="en-US" altLang="zh-CN" sz="3200" dirty="0"/>
              <a:t>1</a:t>
            </a:r>
            <a:r>
              <a:rPr lang="zh-CN" altLang="en-US" sz="3200" dirty="0">
                <a:latin typeface="宋体" pitchFamily="2" charset="-122"/>
              </a:rPr>
              <a:t>必须定义得足够大，以便容纳被复制的字符串。字符数组</a:t>
            </a:r>
            <a:r>
              <a:rPr lang="en-US" altLang="zh-CN" sz="3200" dirty="0"/>
              <a:t>1</a:t>
            </a:r>
            <a:r>
              <a:rPr lang="zh-CN" altLang="en-US" sz="3200" dirty="0">
                <a:latin typeface="宋体" pitchFamily="2" charset="-122"/>
              </a:rPr>
              <a:t>的长度不应小于字符串</a:t>
            </a:r>
            <a:r>
              <a:rPr lang="en-US" altLang="zh-CN" sz="3200" dirty="0"/>
              <a:t>2</a:t>
            </a:r>
            <a:r>
              <a:rPr lang="zh-CN" altLang="en-US" sz="3200" dirty="0">
                <a:latin typeface="宋体" pitchFamily="2" charset="-122"/>
              </a:rPr>
              <a:t>的长度。</a:t>
            </a:r>
            <a:r>
              <a:rPr lang="zh-CN" altLang="en-US" sz="3200" dirty="0"/>
              <a:t> </a:t>
            </a:r>
          </a:p>
        </p:txBody>
      </p:sp>
      <p:sp>
        <p:nvSpPr>
          <p:cNvPr id="710661" name="Text Box 5"/>
          <p:cNvSpPr txBox="1">
            <a:spLocks noChangeArrowheads="1"/>
          </p:cNvSpPr>
          <p:nvPr/>
        </p:nvSpPr>
        <p:spPr bwMode="auto">
          <a:xfrm>
            <a:off x="0" y="2320954"/>
            <a:ext cx="11784632" cy="1671035"/>
          </a:xfrm>
          <a:prstGeom prst="rect">
            <a:avLst/>
          </a:prstGeom>
          <a:noFill/>
          <a:ln w="28575">
            <a:noFill/>
            <a:miter lim="800000"/>
            <a:headEnd/>
            <a:tailEnd/>
          </a:ln>
          <a:effectLst/>
        </p:spPr>
        <p:txBody>
          <a:bodyPr wrap="square">
            <a:spAutoFit/>
          </a:bodyPr>
          <a:lstStyle/>
          <a:p>
            <a:pPr algn="just">
              <a:lnSpc>
                <a:spcPct val="110000"/>
              </a:lnSpc>
              <a:spcBef>
                <a:spcPct val="10000"/>
              </a:spcBef>
              <a:spcAft>
                <a:spcPct val="10000"/>
              </a:spcAft>
            </a:pPr>
            <a:r>
              <a:rPr lang="zh-CN" altLang="en-US" sz="3200" b="1" dirty="0">
                <a:latin typeface="宋体" pitchFamily="2" charset="-122"/>
              </a:rPr>
              <a:t>（</a:t>
            </a:r>
            <a:r>
              <a:rPr lang="en-US" altLang="zh-CN" sz="3200" b="1" dirty="0">
                <a:latin typeface="宋体" pitchFamily="2" charset="-122"/>
              </a:rPr>
              <a:t>2</a:t>
            </a:r>
            <a:r>
              <a:rPr lang="zh-CN" altLang="en-US" sz="3200" b="1" dirty="0">
                <a:latin typeface="宋体" pitchFamily="2" charset="-122"/>
              </a:rPr>
              <a:t>）</a:t>
            </a:r>
            <a:r>
              <a:rPr lang="zh-CN" altLang="en-US" sz="3200" dirty="0">
                <a:latin typeface="Courier New"/>
              </a:rPr>
              <a:t>“</a:t>
            </a:r>
            <a:r>
              <a:rPr lang="zh-CN" altLang="en-US" sz="3200" dirty="0">
                <a:latin typeface="宋体" pitchFamily="2" charset="-122"/>
              </a:rPr>
              <a:t>字符数组</a:t>
            </a:r>
            <a:r>
              <a:rPr lang="en-US" altLang="zh-CN" sz="3200" dirty="0">
                <a:latin typeface="宋体" pitchFamily="2" charset="-122"/>
              </a:rPr>
              <a:t>1</a:t>
            </a:r>
            <a:r>
              <a:rPr lang="en-US" altLang="zh-CN" sz="3200" dirty="0">
                <a:latin typeface="Courier New"/>
              </a:rPr>
              <a:t>”</a:t>
            </a:r>
            <a:r>
              <a:rPr lang="zh-CN" altLang="en-US" sz="3200" dirty="0">
                <a:latin typeface="宋体" pitchFamily="2" charset="-122"/>
              </a:rPr>
              <a:t>必须写成数组名形式</a:t>
            </a:r>
            <a:r>
              <a:rPr lang="en-US" altLang="zh-CN" sz="3200" dirty="0">
                <a:latin typeface="宋体" pitchFamily="2" charset="-122"/>
              </a:rPr>
              <a:t>(</a:t>
            </a:r>
            <a:r>
              <a:rPr lang="zh-CN" altLang="en-US" sz="3200" dirty="0">
                <a:latin typeface="宋体" pitchFamily="2" charset="-122"/>
              </a:rPr>
              <a:t>如</a:t>
            </a:r>
            <a:r>
              <a:rPr lang="en-US" altLang="zh-CN" sz="3200" dirty="0">
                <a:latin typeface="宋体" pitchFamily="2" charset="-122"/>
              </a:rPr>
              <a:t>str1)</a:t>
            </a:r>
            <a:r>
              <a:rPr lang="zh-CN" altLang="en-US" sz="3200" dirty="0">
                <a:latin typeface="宋体" pitchFamily="2" charset="-122"/>
              </a:rPr>
              <a:t>，</a:t>
            </a:r>
            <a:r>
              <a:rPr lang="zh-CN" altLang="en-US" sz="3200" dirty="0">
                <a:latin typeface="Courier New"/>
              </a:rPr>
              <a:t>“</a:t>
            </a:r>
            <a:r>
              <a:rPr lang="zh-CN" altLang="en-US" sz="3200" dirty="0">
                <a:latin typeface="宋体" pitchFamily="2" charset="-122"/>
              </a:rPr>
              <a:t>字符串</a:t>
            </a:r>
            <a:r>
              <a:rPr lang="en-US" altLang="zh-CN" sz="3200" dirty="0">
                <a:latin typeface="宋体" pitchFamily="2" charset="-122"/>
              </a:rPr>
              <a:t>2</a:t>
            </a:r>
            <a:r>
              <a:rPr lang="en-US" altLang="zh-CN" sz="3200" dirty="0">
                <a:latin typeface="Courier New"/>
              </a:rPr>
              <a:t>”</a:t>
            </a:r>
            <a:r>
              <a:rPr lang="zh-CN" altLang="en-US" sz="3200" dirty="0">
                <a:latin typeface="宋体" pitchFamily="2" charset="-122"/>
              </a:rPr>
              <a:t>可以是字符数组名，也可以是一个字符串常量。如</a:t>
            </a:r>
            <a:r>
              <a:rPr lang="en-US" altLang="zh-CN" sz="3200" dirty="0" err="1"/>
              <a:t>strcpy</a:t>
            </a:r>
            <a:r>
              <a:rPr lang="en-US" altLang="zh-CN" sz="3200" dirty="0"/>
              <a:t>(str1</a:t>
            </a:r>
            <a:r>
              <a:rPr lang="zh-CN" altLang="en-US" sz="3200" dirty="0">
                <a:latin typeface="宋体" pitchFamily="2" charset="-122"/>
              </a:rPr>
              <a:t>，</a:t>
            </a:r>
            <a:r>
              <a:rPr lang="en-US" altLang="zh-CN" sz="3200" dirty="0">
                <a:latin typeface="宋体" pitchFamily="2" charset="-122"/>
              </a:rPr>
              <a:t>″</a:t>
            </a:r>
            <a:r>
              <a:rPr lang="en-US" altLang="zh-CN" sz="3200" dirty="0"/>
              <a:t>China</a:t>
            </a:r>
            <a:r>
              <a:rPr lang="en-US" altLang="zh-CN" sz="3200" dirty="0">
                <a:latin typeface="宋体" pitchFamily="2" charset="-122"/>
              </a:rPr>
              <a:t>″</a:t>
            </a:r>
            <a:r>
              <a:rPr lang="en-US" altLang="zh-CN" sz="3200" dirty="0"/>
              <a:t>)</a:t>
            </a:r>
            <a:r>
              <a:rPr lang="zh-CN" altLang="en-US" sz="3200" dirty="0">
                <a:latin typeface="宋体" pitchFamily="2" charset="-122"/>
              </a:rPr>
              <a:t>；</a:t>
            </a:r>
            <a:r>
              <a:rPr lang="zh-CN" altLang="en-US" sz="3200" dirty="0"/>
              <a:t> </a:t>
            </a:r>
          </a:p>
        </p:txBody>
      </p:sp>
      <p:sp>
        <p:nvSpPr>
          <p:cNvPr id="5" name="Text Box 6">
            <a:extLst>
              <a:ext uri="{FF2B5EF4-FFF2-40B4-BE49-F238E27FC236}">
                <a16:creationId xmlns:a16="http://schemas.microsoft.com/office/drawing/2014/main" id="{02820D74-3FBD-41A2-AA37-036D67A4A676}"/>
              </a:ext>
            </a:extLst>
          </p:cNvPr>
          <p:cNvSpPr txBox="1">
            <a:spLocks noChangeArrowheads="1"/>
          </p:cNvSpPr>
          <p:nvPr/>
        </p:nvSpPr>
        <p:spPr bwMode="auto">
          <a:xfrm>
            <a:off x="-33132" y="3749203"/>
            <a:ext cx="11881319" cy="753861"/>
          </a:xfrm>
          <a:prstGeom prst="rect">
            <a:avLst/>
          </a:prstGeom>
          <a:noFill/>
          <a:ln w="28575">
            <a:noFill/>
            <a:miter lim="800000"/>
            <a:headEnd/>
            <a:tailEnd/>
          </a:ln>
          <a:effectLst/>
        </p:spPr>
        <p:txBody>
          <a:bodyPr wrap="square">
            <a:spAutoFit/>
          </a:bodyPr>
          <a:lstStyle/>
          <a:p>
            <a:pPr algn="just">
              <a:lnSpc>
                <a:spcPct val="155000"/>
              </a:lnSpc>
              <a:spcBef>
                <a:spcPct val="10000"/>
              </a:spcBef>
              <a:spcAft>
                <a:spcPct val="10000"/>
              </a:spcAft>
            </a:pPr>
            <a:r>
              <a:rPr lang="zh-CN" altLang="en-US" sz="3200" b="1" dirty="0">
                <a:latin typeface="宋体" pitchFamily="2" charset="-122"/>
              </a:rPr>
              <a:t>（</a:t>
            </a:r>
            <a:r>
              <a:rPr lang="en-US" altLang="zh-CN" sz="3200" b="1" dirty="0">
                <a:latin typeface="宋体" pitchFamily="2" charset="-122"/>
              </a:rPr>
              <a:t>3</a:t>
            </a:r>
            <a:r>
              <a:rPr lang="zh-CN" altLang="en-US" sz="3200" b="1" dirty="0">
                <a:latin typeface="宋体" pitchFamily="2" charset="-122"/>
              </a:rPr>
              <a:t>）</a:t>
            </a:r>
            <a:r>
              <a:rPr lang="zh-CN" altLang="en-US" sz="3200" dirty="0">
                <a:latin typeface="宋体" pitchFamily="2" charset="-122"/>
              </a:rPr>
              <a:t>复制时连同字符串后面的</a:t>
            </a:r>
            <a:r>
              <a:rPr lang="en-US" altLang="zh-CN" sz="3200" dirty="0">
                <a:latin typeface="宋体" pitchFamily="2" charset="-122"/>
              </a:rPr>
              <a:t>′</a:t>
            </a:r>
            <a:r>
              <a:rPr lang="zh-CN" altLang="en-US" sz="3200" dirty="0">
                <a:latin typeface="宋体" pitchFamily="2" charset="-122"/>
              </a:rPr>
              <a:t>＼</a:t>
            </a:r>
            <a:r>
              <a:rPr lang="en-US" altLang="zh-CN" sz="3200" dirty="0"/>
              <a:t>0</a:t>
            </a:r>
            <a:r>
              <a:rPr lang="en-US" altLang="zh-CN" sz="3200" dirty="0">
                <a:latin typeface="宋体" pitchFamily="2" charset="-122"/>
              </a:rPr>
              <a:t>′</a:t>
            </a:r>
            <a:r>
              <a:rPr lang="zh-CN" altLang="en-US" sz="3200" dirty="0">
                <a:latin typeface="宋体" pitchFamily="2" charset="-122"/>
              </a:rPr>
              <a:t>一起复制到字符数组</a:t>
            </a:r>
            <a:r>
              <a:rPr lang="en-US" altLang="zh-CN" sz="3200" dirty="0"/>
              <a:t>1</a:t>
            </a:r>
            <a:r>
              <a:rPr lang="zh-CN" altLang="en-US" sz="3200" dirty="0">
                <a:latin typeface="宋体" pitchFamily="2" charset="-122"/>
              </a:rPr>
              <a:t>中。</a:t>
            </a:r>
            <a:r>
              <a:rPr lang="zh-CN" altLang="en-US" sz="3200" dirty="0"/>
              <a:t> </a:t>
            </a:r>
          </a:p>
        </p:txBody>
      </p:sp>
      <p:sp>
        <p:nvSpPr>
          <p:cNvPr id="6" name="Text Box 8">
            <a:extLst>
              <a:ext uri="{FF2B5EF4-FFF2-40B4-BE49-F238E27FC236}">
                <a16:creationId xmlns:a16="http://schemas.microsoft.com/office/drawing/2014/main" id="{DB137B66-6373-496C-8557-8CD932A41B20}"/>
              </a:ext>
            </a:extLst>
          </p:cNvPr>
          <p:cNvSpPr txBox="1">
            <a:spLocks noChangeArrowheads="1"/>
          </p:cNvSpPr>
          <p:nvPr/>
        </p:nvSpPr>
        <p:spPr bwMode="auto">
          <a:xfrm>
            <a:off x="0" y="4531502"/>
            <a:ext cx="11881319" cy="1152623"/>
          </a:xfrm>
          <a:prstGeom prst="rect">
            <a:avLst/>
          </a:prstGeom>
          <a:noFill/>
          <a:ln w="28575">
            <a:noFill/>
            <a:miter lim="800000"/>
            <a:headEnd/>
            <a:tailEnd/>
          </a:ln>
          <a:effectLst/>
        </p:spPr>
        <p:txBody>
          <a:bodyPr wrap="square">
            <a:spAutoFit/>
          </a:bodyPr>
          <a:lstStyle/>
          <a:p>
            <a:pPr algn="just">
              <a:lnSpc>
                <a:spcPct val="115000"/>
              </a:lnSpc>
              <a:spcBef>
                <a:spcPct val="10000"/>
              </a:spcBef>
              <a:spcAft>
                <a:spcPct val="10000"/>
              </a:spcAft>
            </a:pPr>
            <a:r>
              <a:rPr lang="zh-CN" altLang="en-US" sz="3200" b="1" dirty="0">
                <a:latin typeface="宋体" pitchFamily="2" charset="-122"/>
              </a:rPr>
              <a:t>（</a:t>
            </a:r>
            <a:r>
              <a:rPr lang="en-US" altLang="zh-CN" sz="3200" b="1" dirty="0">
                <a:latin typeface="宋体" pitchFamily="2" charset="-122"/>
              </a:rPr>
              <a:t>4</a:t>
            </a:r>
            <a:r>
              <a:rPr lang="zh-CN" altLang="en-US" sz="3200" b="1" dirty="0">
                <a:latin typeface="宋体" pitchFamily="2" charset="-122"/>
              </a:rPr>
              <a:t>）</a:t>
            </a:r>
            <a:r>
              <a:rPr lang="zh-CN" altLang="en-US" sz="3200" dirty="0">
                <a:latin typeface="宋体" pitchFamily="2" charset="-122"/>
                <a:cs typeface="Courier New" pitchFamily="49" charset="0"/>
              </a:rPr>
              <a:t>可以用</a:t>
            </a:r>
            <a:r>
              <a:rPr lang="en-US" altLang="zh-CN" sz="3200" dirty="0" err="1">
                <a:latin typeface="宋体" pitchFamily="2" charset="-122"/>
                <a:cs typeface="Courier New" pitchFamily="49" charset="0"/>
              </a:rPr>
              <a:t>strncpy</a:t>
            </a:r>
            <a:r>
              <a:rPr lang="zh-CN" altLang="en-US" sz="3200" dirty="0">
                <a:latin typeface="宋体" pitchFamily="2" charset="-122"/>
                <a:cs typeface="Courier New" pitchFamily="49" charset="0"/>
              </a:rPr>
              <a:t>函数将字符串</a:t>
            </a:r>
            <a:r>
              <a:rPr lang="en-US" altLang="zh-CN" sz="3200" dirty="0">
                <a:latin typeface="宋体" pitchFamily="2" charset="-122"/>
                <a:cs typeface="Courier New" pitchFamily="49" charset="0"/>
              </a:rPr>
              <a:t>2</a:t>
            </a:r>
            <a:r>
              <a:rPr lang="zh-CN" altLang="en-US" sz="3200" dirty="0">
                <a:latin typeface="宋体" pitchFamily="2" charset="-122"/>
                <a:cs typeface="Courier New" pitchFamily="49" charset="0"/>
              </a:rPr>
              <a:t>中前面若干个字符复制到字符数组</a:t>
            </a:r>
            <a:r>
              <a:rPr lang="en-US" altLang="zh-CN" sz="3200" dirty="0">
                <a:latin typeface="宋体" pitchFamily="2" charset="-122"/>
                <a:cs typeface="Courier New" pitchFamily="49" charset="0"/>
              </a:rPr>
              <a:t>1</a:t>
            </a:r>
            <a:r>
              <a:rPr lang="zh-CN" altLang="en-US" sz="3200" dirty="0">
                <a:latin typeface="宋体" pitchFamily="2" charset="-122"/>
                <a:cs typeface="Courier New" pitchFamily="49" charset="0"/>
              </a:rPr>
              <a:t>中去。例如</a:t>
            </a:r>
            <a:r>
              <a:rPr lang="en-US" altLang="zh-CN" sz="3200" dirty="0">
                <a:latin typeface="宋体" pitchFamily="2" charset="-122"/>
                <a:cs typeface="Courier New" pitchFamily="49" charset="0"/>
              </a:rPr>
              <a:t>:</a:t>
            </a:r>
            <a:r>
              <a:rPr lang="en-US" altLang="zh-CN" sz="3200" dirty="0" err="1">
                <a:latin typeface="宋体" pitchFamily="2" charset="-122"/>
                <a:cs typeface="Courier New" pitchFamily="49" charset="0"/>
              </a:rPr>
              <a:t>strncpy</a:t>
            </a:r>
            <a:r>
              <a:rPr lang="en-US" altLang="zh-CN" sz="3200" dirty="0">
                <a:latin typeface="宋体" pitchFamily="2" charset="-122"/>
                <a:cs typeface="Courier New" pitchFamily="49" charset="0"/>
              </a:rPr>
              <a:t>(str1</a:t>
            </a:r>
            <a:r>
              <a:rPr lang="zh-CN" altLang="en-US" sz="3200" dirty="0">
                <a:latin typeface="宋体" pitchFamily="2" charset="-122"/>
                <a:cs typeface="Courier New" pitchFamily="49" charset="0"/>
              </a:rPr>
              <a:t>，</a:t>
            </a:r>
            <a:r>
              <a:rPr lang="en-US" altLang="zh-CN" sz="3200" dirty="0">
                <a:latin typeface="宋体" pitchFamily="2" charset="-122"/>
                <a:cs typeface="Courier New" pitchFamily="49" charset="0"/>
              </a:rPr>
              <a:t>str2</a:t>
            </a:r>
            <a:r>
              <a:rPr lang="zh-CN" altLang="en-US" sz="3200" dirty="0">
                <a:latin typeface="宋体" pitchFamily="2" charset="-122"/>
                <a:cs typeface="Courier New" pitchFamily="49" charset="0"/>
              </a:rPr>
              <a:t>，</a:t>
            </a:r>
            <a:r>
              <a:rPr lang="en-US" altLang="zh-CN" sz="3200" dirty="0">
                <a:latin typeface="宋体" pitchFamily="2" charset="-122"/>
                <a:cs typeface="Courier New" pitchFamily="49" charset="0"/>
              </a:rPr>
              <a:t>2);</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10660"/>
                                        </p:tgtEl>
                                        <p:attrNameLst>
                                          <p:attrName>style.visibility</p:attrName>
                                        </p:attrNameLst>
                                      </p:cBhvr>
                                      <p:to>
                                        <p:strVal val="visible"/>
                                      </p:to>
                                    </p:set>
                                    <p:animEffect transition="in" filter="barn(outVertical)">
                                      <p:cBhvr>
                                        <p:cTn id="7" dur="500"/>
                                        <p:tgtEl>
                                          <p:spTgt spid="71066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710661"/>
                                        </p:tgtEl>
                                        <p:attrNameLst>
                                          <p:attrName>style.visibility</p:attrName>
                                        </p:attrNameLst>
                                      </p:cBhvr>
                                      <p:to>
                                        <p:strVal val="visible"/>
                                      </p:to>
                                    </p:set>
                                    <p:animEffect transition="in" filter="barn(outVertical)">
                                      <p:cBhvr>
                                        <p:cTn id="12" dur="500"/>
                                        <p:tgtEl>
                                          <p:spTgt spid="71066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out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out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660" grpId="0"/>
      <p:bldP spid="710661" grpId="0"/>
      <p:bldP spid="5" grpId="0"/>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9" name="Text Box 3"/>
          <p:cNvSpPr txBox="1">
            <a:spLocks noChangeArrowheads="1"/>
          </p:cNvSpPr>
          <p:nvPr/>
        </p:nvSpPr>
        <p:spPr bwMode="auto">
          <a:xfrm>
            <a:off x="119336" y="476250"/>
            <a:ext cx="10657184" cy="5291257"/>
          </a:xfrm>
          <a:prstGeom prst="rect">
            <a:avLst/>
          </a:prstGeom>
          <a:noFill/>
          <a:ln w="38100">
            <a:noFill/>
            <a:miter lim="800000"/>
            <a:headEnd/>
            <a:tailEnd/>
          </a:ln>
          <a:effectLst/>
        </p:spPr>
        <p:txBody>
          <a:bodyPr wrap="square">
            <a:spAutoFit/>
          </a:bodyPr>
          <a:lstStyle/>
          <a:p>
            <a:pPr algn="just">
              <a:lnSpc>
                <a:spcPct val="110000"/>
              </a:lnSpc>
              <a:spcBef>
                <a:spcPct val="10000"/>
              </a:spcBef>
              <a:spcAft>
                <a:spcPct val="10000"/>
              </a:spcAft>
            </a:pPr>
            <a:r>
              <a:rPr lang="zh-CN" altLang="en-US" sz="2800" b="1" dirty="0">
                <a:latin typeface="宋体" pitchFamily="2" charset="-122"/>
              </a:rPr>
              <a:t>（</a:t>
            </a:r>
            <a:r>
              <a:rPr lang="en-US" altLang="zh-CN" sz="2800" b="1" dirty="0">
                <a:latin typeface="宋体" pitchFamily="2" charset="-122"/>
              </a:rPr>
              <a:t>5</a:t>
            </a:r>
            <a:r>
              <a:rPr lang="zh-CN" altLang="en-US" sz="2800" b="1" dirty="0">
                <a:latin typeface="宋体" pitchFamily="2" charset="-122"/>
              </a:rPr>
              <a:t>）</a:t>
            </a:r>
            <a:r>
              <a:rPr lang="zh-CN" altLang="en-US" sz="2800" dirty="0">
                <a:latin typeface="宋体" pitchFamily="2" charset="-122"/>
              </a:rPr>
              <a:t>不能用赋值语句将一个字符串常量或字符数组直接给一个字符数组。如：</a:t>
            </a:r>
          </a:p>
          <a:p>
            <a:pPr algn="just">
              <a:lnSpc>
                <a:spcPct val="110000"/>
              </a:lnSpc>
            </a:pPr>
            <a:r>
              <a:rPr lang="zh-CN" altLang="en-US" sz="2800" b="1" dirty="0">
                <a:latin typeface="宋体" pitchFamily="2" charset="-122"/>
              </a:rPr>
              <a:t>   </a:t>
            </a:r>
            <a:r>
              <a:rPr lang="en-US" altLang="zh-CN" sz="2800" b="1" dirty="0">
                <a:solidFill>
                  <a:srgbClr val="669900"/>
                </a:solidFill>
                <a:latin typeface="宋体" pitchFamily="2" charset="-122"/>
              </a:rPr>
              <a:t>str1=″China″;  </a:t>
            </a:r>
            <a:r>
              <a:rPr lang="zh-CN" altLang="en-US" sz="2800" dirty="0">
                <a:solidFill>
                  <a:srgbClr val="669900"/>
                </a:solidFill>
                <a:latin typeface="宋体" pitchFamily="2" charset="-122"/>
              </a:rPr>
              <a:t>不合法</a:t>
            </a:r>
            <a:endParaRPr lang="zh-CN" altLang="en-US" sz="2800" b="1" dirty="0">
              <a:solidFill>
                <a:srgbClr val="669900"/>
              </a:solidFill>
              <a:latin typeface="宋体" pitchFamily="2" charset="-122"/>
            </a:endParaRPr>
          </a:p>
          <a:p>
            <a:pPr algn="just">
              <a:lnSpc>
                <a:spcPct val="110000"/>
              </a:lnSpc>
            </a:pPr>
            <a:r>
              <a:rPr lang="zh-CN" altLang="en-US" sz="2800" b="1" dirty="0">
                <a:solidFill>
                  <a:srgbClr val="669900"/>
                </a:solidFill>
                <a:latin typeface="宋体" pitchFamily="2" charset="-122"/>
              </a:rPr>
              <a:t>   </a:t>
            </a:r>
            <a:r>
              <a:rPr lang="en-US" altLang="zh-CN" sz="2800" b="1" dirty="0">
                <a:solidFill>
                  <a:srgbClr val="669900"/>
                </a:solidFill>
                <a:latin typeface="宋体" pitchFamily="2" charset="-122"/>
              </a:rPr>
              <a:t>str1=str2;       </a:t>
            </a:r>
            <a:r>
              <a:rPr lang="zh-CN" altLang="en-US" sz="2800" dirty="0">
                <a:solidFill>
                  <a:srgbClr val="669900"/>
                </a:solidFill>
                <a:latin typeface="宋体" pitchFamily="2" charset="-122"/>
              </a:rPr>
              <a:t>不合法</a:t>
            </a:r>
          </a:p>
          <a:p>
            <a:pPr algn="just">
              <a:lnSpc>
                <a:spcPct val="110000"/>
              </a:lnSpc>
              <a:buFontTx/>
              <a:buChar char="•"/>
            </a:pPr>
            <a:r>
              <a:rPr lang="zh-CN" altLang="en-US" sz="2800" dirty="0">
                <a:latin typeface="楷体_GB2312" pitchFamily="49" charset="-122"/>
                <a:ea typeface="楷体_GB2312" pitchFamily="49" charset="-122"/>
              </a:rPr>
              <a:t>用</a:t>
            </a:r>
            <a:r>
              <a:rPr lang="en-US" altLang="zh-CN" sz="2800" dirty="0" err="1">
                <a:latin typeface="楷体_GB2312" pitchFamily="49" charset="-122"/>
                <a:ea typeface="楷体_GB2312" pitchFamily="49" charset="-122"/>
              </a:rPr>
              <a:t>strcpy</a:t>
            </a:r>
            <a:r>
              <a:rPr lang="zh-CN" altLang="en-US" sz="2800" dirty="0">
                <a:latin typeface="楷体_GB2312" pitchFamily="49" charset="-122"/>
                <a:ea typeface="楷体_GB2312" pitchFamily="49" charset="-122"/>
              </a:rPr>
              <a:t>函数只能将一个字符串复制到另一个字符数组中去。</a:t>
            </a:r>
          </a:p>
          <a:p>
            <a:pPr algn="just">
              <a:lnSpc>
                <a:spcPct val="110000"/>
              </a:lnSpc>
              <a:buFontTx/>
              <a:buChar char="•"/>
            </a:pPr>
            <a:r>
              <a:rPr lang="zh-CN" altLang="en-US" sz="2800" dirty="0">
                <a:latin typeface="楷体_GB2312" pitchFamily="49" charset="-122"/>
                <a:ea typeface="楷体_GB2312" pitchFamily="49" charset="-122"/>
              </a:rPr>
              <a:t>用赋值语句只能将一个字符赋给一个字符型变量或字符数组元素。下面是合法的使用</a:t>
            </a:r>
            <a:r>
              <a:rPr lang="en-US" altLang="zh-CN" sz="2800" dirty="0">
                <a:latin typeface="楷体_GB2312" pitchFamily="49" charset="-122"/>
                <a:ea typeface="楷体_GB2312" pitchFamily="49" charset="-122"/>
              </a:rPr>
              <a:t>:</a:t>
            </a:r>
          </a:p>
          <a:p>
            <a:pPr algn="just">
              <a:lnSpc>
                <a:spcPct val="110000"/>
              </a:lnSpc>
            </a:pPr>
            <a:r>
              <a:rPr lang="en-US" altLang="zh-CN" sz="2800" b="1" dirty="0">
                <a:latin typeface="宋体" pitchFamily="2" charset="-122"/>
              </a:rPr>
              <a:t>char a</a:t>
            </a:r>
            <a:r>
              <a:rPr lang="zh-CN" altLang="en-US" sz="2800" b="1" dirty="0">
                <a:latin typeface="宋体" pitchFamily="2" charset="-122"/>
              </a:rPr>
              <a:t>［</a:t>
            </a:r>
            <a:r>
              <a:rPr lang="en-US" altLang="zh-CN" sz="2800" b="1" dirty="0">
                <a:latin typeface="宋体" pitchFamily="2" charset="-122"/>
              </a:rPr>
              <a:t>5</a:t>
            </a:r>
            <a:r>
              <a:rPr lang="zh-CN" altLang="en-US" sz="2800" b="1" dirty="0">
                <a:latin typeface="宋体" pitchFamily="2" charset="-122"/>
              </a:rPr>
              <a:t>］，</a:t>
            </a:r>
            <a:r>
              <a:rPr lang="en-US" altLang="zh-CN" sz="2800" b="1" dirty="0">
                <a:latin typeface="宋体" pitchFamily="2" charset="-122"/>
              </a:rPr>
              <a:t>c1</a:t>
            </a:r>
            <a:r>
              <a:rPr lang="zh-CN" altLang="en-US" sz="2800" b="1" dirty="0">
                <a:latin typeface="宋体" pitchFamily="2" charset="-122"/>
              </a:rPr>
              <a:t>，</a:t>
            </a:r>
            <a:r>
              <a:rPr lang="en-US" altLang="zh-CN" sz="2800" b="1" dirty="0">
                <a:latin typeface="宋体" pitchFamily="2" charset="-122"/>
              </a:rPr>
              <a:t>c2;</a:t>
            </a:r>
          </a:p>
          <a:p>
            <a:pPr algn="just">
              <a:lnSpc>
                <a:spcPct val="110000"/>
              </a:lnSpc>
            </a:pPr>
            <a:r>
              <a:rPr lang="en-US" altLang="zh-CN" sz="2800" b="1" dirty="0">
                <a:latin typeface="宋体" pitchFamily="2" charset="-122"/>
              </a:rPr>
              <a:t>c1=′A′;  c2=′B′;</a:t>
            </a:r>
          </a:p>
          <a:p>
            <a:pPr algn="just">
              <a:lnSpc>
                <a:spcPct val="110000"/>
              </a:lnSpc>
            </a:pPr>
            <a:r>
              <a:rPr lang="en-US" altLang="zh-CN" sz="2800" b="1" dirty="0">
                <a:latin typeface="宋体" pitchFamily="2" charset="-122"/>
              </a:rPr>
              <a:t>a</a:t>
            </a:r>
            <a:r>
              <a:rPr lang="zh-CN" altLang="en-US" sz="2800" b="1" dirty="0">
                <a:latin typeface="宋体" pitchFamily="2" charset="-122"/>
              </a:rPr>
              <a:t>［</a:t>
            </a:r>
            <a:r>
              <a:rPr lang="en-US" altLang="zh-CN" sz="2800" b="1" dirty="0">
                <a:latin typeface="宋体" pitchFamily="2" charset="-122"/>
              </a:rPr>
              <a:t>0</a:t>
            </a:r>
            <a:r>
              <a:rPr lang="zh-CN" altLang="en-US" sz="2800" b="1" dirty="0">
                <a:latin typeface="宋体" pitchFamily="2" charset="-122"/>
              </a:rPr>
              <a:t>］</a:t>
            </a:r>
            <a:r>
              <a:rPr lang="en-US" altLang="zh-CN" sz="2800" b="1" dirty="0">
                <a:latin typeface="宋体" pitchFamily="2" charset="-122"/>
              </a:rPr>
              <a:t>=′C′; a</a:t>
            </a:r>
            <a:r>
              <a:rPr lang="zh-CN" altLang="en-US" sz="2800" b="1" dirty="0">
                <a:latin typeface="宋体" pitchFamily="2" charset="-122"/>
              </a:rPr>
              <a:t>［</a:t>
            </a:r>
            <a:r>
              <a:rPr lang="en-US" altLang="zh-CN" sz="2800" b="1" dirty="0">
                <a:latin typeface="宋体" pitchFamily="2" charset="-122"/>
              </a:rPr>
              <a:t>1</a:t>
            </a:r>
            <a:r>
              <a:rPr lang="zh-CN" altLang="en-US" sz="2800" b="1" dirty="0">
                <a:latin typeface="宋体" pitchFamily="2" charset="-122"/>
              </a:rPr>
              <a:t>］</a:t>
            </a:r>
            <a:r>
              <a:rPr lang="en-US" altLang="zh-CN" sz="2800" b="1" dirty="0">
                <a:latin typeface="宋体" pitchFamily="2" charset="-122"/>
              </a:rPr>
              <a:t>=′h′; a</a:t>
            </a:r>
            <a:r>
              <a:rPr lang="zh-CN" altLang="en-US" sz="2800" b="1" dirty="0">
                <a:latin typeface="宋体" pitchFamily="2" charset="-122"/>
              </a:rPr>
              <a:t>［</a:t>
            </a:r>
            <a:r>
              <a:rPr lang="en-US" altLang="zh-CN" sz="2800" b="1" dirty="0">
                <a:latin typeface="宋体" pitchFamily="2" charset="-122"/>
              </a:rPr>
              <a:t>2</a:t>
            </a:r>
            <a:r>
              <a:rPr lang="zh-CN" altLang="en-US" sz="2800" b="1" dirty="0">
                <a:latin typeface="宋体" pitchFamily="2" charset="-122"/>
              </a:rPr>
              <a:t>］</a:t>
            </a:r>
            <a:r>
              <a:rPr lang="en-US" altLang="zh-CN" sz="2800" b="1" dirty="0">
                <a:latin typeface="宋体" pitchFamily="2" charset="-122"/>
              </a:rPr>
              <a:t>=′</a:t>
            </a:r>
            <a:r>
              <a:rPr lang="en-US" altLang="zh-CN" sz="2800" b="1" dirty="0" err="1">
                <a:latin typeface="宋体" pitchFamily="2" charset="-122"/>
              </a:rPr>
              <a:t>i</a:t>
            </a:r>
            <a:r>
              <a:rPr lang="en-US" altLang="zh-CN" sz="2800" b="1" dirty="0">
                <a:latin typeface="宋体" pitchFamily="2" charset="-122"/>
              </a:rPr>
              <a:t>′; </a:t>
            </a:r>
          </a:p>
          <a:p>
            <a:pPr algn="just">
              <a:lnSpc>
                <a:spcPct val="110000"/>
              </a:lnSpc>
            </a:pPr>
            <a:r>
              <a:rPr lang="en-US" altLang="zh-CN" sz="2800" b="1" dirty="0">
                <a:latin typeface="宋体" pitchFamily="2" charset="-122"/>
              </a:rPr>
              <a:t>a</a:t>
            </a:r>
            <a:r>
              <a:rPr lang="zh-CN" altLang="en-US" sz="2800" b="1" dirty="0">
                <a:latin typeface="宋体" pitchFamily="2" charset="-122"/>
              </a:rPr>
              <a:t>［</a:t>
            </a:r>
            <a:r>
              <a:rPr lang="en-US" altLang="zh-CN" sz="2800" b="1" dirty="0">
                <a:latin typeface="宋体" pitchFamily="2" charset="-122"/>
              </a:rPr>
              <a:t>3</a:t>
            </a:r>
            <a:r>
              <a:rPr lang="zh-CN" altLang="en-US" sz="2800" b="1" dirty="0">
                <a:latin typeface="宋体" pitchFamily="2" charset="-122"/>
              </a:rPr>
              <a:t>］</a:t>
            </a:r>
            <a:r>
              <a:rPr lang="en-US" altLang="zh-CN" sz="2800" b="1" dirty="0">
                <a:latin typeface="宋体" pitchFamily="2" charset="-122"/>
              </a:rPr>
              <a:t>=′n′; a</a:t>
            </a:r>
            <a:r>
              <a:rPr lang="zh-CN" altLang="en-US" sz="2800" b="1" dirty="0">
                <a:latin typeface="宋体" pitchFamily="2" charset="-122"/>
              </a:rPr>
              <a:t>［</a:t>
            </a:r>
            <a:r>
              <a:rPr lang="en-US" altLang="zh-CN" sz="2800" b="1" dirty="0">
                <a:latin typeface="宋体" pitchFamily="2" charset="-122"/>
              </a:rPr>
              <a:t>4</a:t>
            </a:r>
            <a:r>
              <a:rPr lang="zh-CN" altLang="en-US" sz="2800" b="1" dirty="0">
                <a:latin typeface="宋体" pitchFamily="2" charset="-122"/>
              </a:rPr>
              <a:t>］</a:t>
            </a:r>
            <a:r>
              <a:rPr lang="en-US" altLang="zh-CN" sz="2800" b="1" dirty="0">
                <a:latin typeface="宋体" pitchFamily="2" charset="-122"/>
              </a:rPr>
              <a:t>=′a′;</a:t>
            </a:r>
            <a:r>
              <a:rPr lang="en-US" altLang="zh-CN" sz="2800" dirty="0">
                <a:solidFill>
                  <a:srgbClr val="CC3300"/>
                </a:solidFill>
                <a:latin typeface="宋体" pitchFamily="2" charset="-122"/>
              </a:rPr>
              <a:t> </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90179"/>
                                        </p:tgtEl>
                                        <p:attrNameLst>
                                          <p:attrName>style.visibility</p:attrName>
                                        </p:attrNameLst>
                                      </p:cBhvr>
                                      <p:to>
                                        <p:strVal val="visible"/>
                                      </p:to>
                                    </p:set>
                                    <p:animEffect transition="in" filter="barn(outVertical)">
                                      <p:cBhvr>
                                        <p:cTn id="7" dur="500"/>
                                        <p:tgtEl>
                                          <p:spTgt spid="690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017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9" name="Text Box 7"/>
          <p:cNvSpPr txBox="1">
            <a:spLocks noChangeArrowheads="1"/>
          </p:cNvSpPr>
          <p:nvPr/>
        </p:nvSpPr>
        <p:spPr bwMode="auto">
          <a:xfrm>
            <a:off x="191344" y="476672"/>
            <a:ext cx="10585176" cy="4031873"/>
          </a:xfrm>
          <a:prstGeom prst="rect">
            <a:avLst/>
          </a:prstGeom>
          <a:noFill/>
          <a:ln w="9525">
            <a:noFill/>
            <a:miter lim="800000"/>
            <a:headEnd/>
            <a:tailEnd/>
          </a:ln>
          <a:effectLst/>
        </p:spPr>
        <p:txBody>
          <a:bodyPr wrap="square">
            <a:spAutoFit/>
          </a:bodyPr>
          <a:lstStyle/>
          <a:p>
            <a:pPr algn="l">
              <a:spcBef>
                <a:spcPct val="20000"/>
              </a:spcBef>
              <a:spcAft>
                <a:spcPct val="20000"/>
              </a:spcAft>
            </a:pPr>
            <a:r>
              <a:rPr lang="en-US" altLang="zh-CN" sz="3200" b="1" dirty="0">
                <a:cs typeface="Times New Roman" charset="0"/>
              </a:rPr>
              <a:t>5. </a:t>
            </a:r>
            <a:r>
              <a:rPr lang="en-US" altLang="zh-CN" sz="3200" b="1" dirty="0" err="1">
                <a:cs typeface="Times New Roman" charset="0"/>
              </a:rPr>
              <a:t>strcmp</a:t>
            </a:r>
            <a:r>
              <a:rPr lang="zh-CN" altLang="en-US" sz="3200" b="1" dirty="0">
                <a:latin typeface="宋体" pitchFamily="2" charset="-122"/>
              </a:rPr>
              <a:t>函数 </a:t>
            </a:r>
            <a:endParaRPr lang="zh-CN" altLang="en-US" sz="3200" dirty="0">
              <a:latin typeface="宋体" pitchFamily="2" charset="-122"/>
            </a:endParaRPr>
          </a:p>
          <a:p>
            <a:pPr algn="l">
              <a:spcBef>
                <a:spcPct val="20000"/>
              </a:spcBef>
              <a:spcAft>
                <a:spcPct val="20000"/>
              </a:spcAft>
            </a:pPr>
            <a:r>
              <a:rPr lang="zh-CN" altLang="en-US" sz="3200" b="1" dirty="0">
                <a:latin typeface="宋体" pitchFamily="2" charset="-122"/>
              </a:rPr>
              <a:t>其一般形式为</a:t>
            </a:r>
            <a:r>
              <a:rPr lang="zh-CN" altLang="en-US" sz="3200" dirty="0">
                <a:latin typeface="宋体" pitchFamily="2" charset="-122"/>
              </a:rPr>
              <a:t>：</a:t>
            </a:r>
            <a:r>
              <a:rPr lang="en-US" altLang="zh-CN" sz="3200" b="1" dirty="0" err="1">
                <a:cs typeface="Times New Roman" charset="0"/>
              </a:rPr>
              <a:t>strcmp</a:t>
            </a:r>
            <a:r>
              <a:rPr lang="en-US" altLang="zh-CN" sz="3200" b="1" dirty="0">
                <a:cs typeface="Times New Roman" charset="0"/>
              </a:rPr>
              <a:t>(</a:t>
            </a:r>
            <a:r>
              <a:rPr lang="zh-CN" altLang="en-US" sz="3200" b="1" dirty="0">
                <a:latin typeface="宋体" pitchFamily="2" charset="-122"/>
              </a:rPr>
              <a:t>字符串</a:t>
            </a:r>
            <a:r>
              <a:rPr lang="en-US" altLang="zh-CN" sz="3200" b="1" dirty="0">
                <a:cs typeface="Times New Roman" charset="0"/>
              </a:rPr>
              <a:t>1</a:t>
            </a:r>
            <a:r>
              <a:rPr lang="zh-CN" altLang="en-US" sz="3200" b="1" dirty="0">
                <a:latin typeface="宋体" pitchFamily="2" charset="-122"/>
              </a:rPr>
              <a:t>，字符串</a:t>
            </a:r>
            <a:r>
              <a:rPr lang="en-US" altLang="zh-CN" sz="3200" b="1" dirty="0">
                <a:cs typeface="Times New Roman" charset="0"/>
              </a:rPr>
              <a:t>2)</a:t>
            </a:r>
            <a:r>
              <a:rPr lang="en-US" altLang="zh-CN" sz="3200" b="1" dirty="0">
                <a:latin typeface="宋体" pitchFamily="2" charset="-122"/>
              </a:rPr>
              <a:t> </a:t>
            </a:r>
            <a:endParaRPr lang="en-US" altLang="zh-CN" sz="3200" dirty="0">
              <a:latin typeface="宋体" pitchFamily="2" charset="-122"/>
            </a:endParaRPr>
          </a:p>
          <a:p>
            <a:pPr algn="just">
              <a:spcBef>
                <a:spcPct val="20000"/>
              </a:spcBef>
              <a:spcAft>
                <a:spcPct val="20000"/>
              </a:spcAft>
            </a:pPr>
            <a:r>
              <a:rPr lang="en-US" altLang="zh-CN" sz="3200" dirty="0" err="1">
                <a:latin typeface="宋体" pitchFamily="2" charset="-122"/>
                <a:cs typeface="Courier New" pitchFamily="49" charset="0"/>
              </a:rPr>
              <a:t>strcmp</a:t>
            </a:r>
            <a:r>
              <a:rPr lang="zh-CN" altLang="en-US" sz="3200" dirty="0">
                <a:latin typeface="宋体" pitchFamily="2" charset="-122"/>
                <a:cs typeface="Courier New" pitchFamily="49" charset="0"/>
              </a:rPr>
              <a:t>的作用是比较字符串</a:t>
            </a:r>
            <a:r>
              <a:rPr lang="en-US" altLang="zh-CN" sz="3200" dirty="0">
                <a:latin typeface="宋体" pitchFamily="2" charset="-122"/>
                <a:cs typeface="Courier New" pitchFamily="49" charset="0"/>
              </a:rPr>
              <a:t>1</a:t>
            </a:r>
            <a:r>
              <a:rPr lang="zh-CN" altLang="en-US" sz="3200" dirty="0">
                <a:latin typeface="宋体" pitchFamily="2" charset="-122"/>
                <a:cs typeface="Courier New" pitchFamily="49" charset="0"/>
              </a:rPr>
              <a:t>和字符串</a:t>
            </a:r>
            <a:r>
              <a:rPr lang="en-US" altLang="zh-CN" sz="3200" dirty="0">
                <a:latin typeface="宋体" pitchFamily="2" charset="-122"/>
                <a:cs typeface="Courier New" pitchFamily="49" charset="0"/>
              </a:rPr>
              <a:t>2</a:t>
            </a:r>
            <a:r>
              <a:rPr lang="zh-CN" altLang="en-US" sz="3200" dirty="0">
                <a:latin typeface="宋体" pitchFamily="2" charset="-122"/>
                <a:cs typeface="Courier New" pitchFamily="49" charset="0"/>
              </a:rPr>
              <a:t>。</a:t>
            </a:r>
          </a:p>
          <a:p>
            <a:pPr algn="just">
              <a:spcBef>
                <a:spcPct val="20000"/>
              </a:spcBef>
              <a:spcAft>
                <a:spcPct val="20000"/>
              </a:spcAft>
            </a:pPr>
            <a:r>
              <a:rPr lang="zh-CN" altLang="en-US" sz="3200" b="1" dirty="0">
                <a:latin typeface="宋体" pitchFamily="2" charset="-122"/>
                <a:cs typeface="Courier New" pitchFamily="49" charset="0"/>
              </a:rPr>
              <a:t>例如：</a:t>
            </a:r>
            <a:r>
              <a:rPr lang="en-US" altLang="zh-CN" sz="3200" dirty="0" err="1">
                <a:latin typeface="宋体" pitchFamily="2" charset="-122"/>
                <a:cs typeface="Courier New" pitchFamily="49" charset="0"/>
              </a:rPr>
              <a:t>strcmp</a:t>
            </a:r>
            <a:r>
              <a:rPr lang="en-US" altLang="zh-CN" sz="3200" dirty="0">
                <a:latin typeface="宋体" pitchFamily="2" charset="-122"/>
                <a:cs typeface="Courier New" pitchFamily="49" charset="0"/>
              </a:rPr>
              <a:t>(str1</a:t>
            </a:r>
            <a:r>
              <a:rPr lang="zh-CN" altLang="en-US" sz="3200" dirty="0">
                <a:latin typeface="宋体" pitchFamily="2" charset="-122"/>
                <a:cs typeface="Courier New" pitchFamily="49" charset="0"/>
              </a:rPr>
              <a:t>，</a:t>
            </a:r>
            <a:r>
              <a:rPr lang="en-US" altLang="zh-CN" sz="3200" dirty="0">
                <a:latin typeface="宋体" pitchFamily="2" charset="-122"/>
                <a:cs typeface="Courier New" pitchFamily="49" charset="0"/>
              </a:rPr>
              <a:t>str2);</a:t>
            </a:r>
          </a:p>
          <a:p>
            <a:pPr algn="just">
              <a:spcBef>
                <a:spcPct val="20000"/>
              </a:spcBef>
              <a:spcAft>
                <a:spcPct val="20000"/>
              </a:spcAft>
            </a:pPr>
            <a:r>
              <a:rPr lang="en-US" altLang="zh-CN" sz="3200" dirty="0">
                <a:latin typeface="宋体" pitchFamily="2" charset="-122"/>
                <a:cs typeface="Courier New" pitchFamily="49" charset="0"/>
              </a:rPr>
              <a:t>      </a:t>
            </a:r>
            <a:r>
              <a:rPr lang="en-US" altLang="zh-CN" sz="3200" dirty="0" err="1">
                <a:latin typeface="宋体" pitchFamily="2" charset="-122"/>
                <a:cs typeface="Courier New" pitchFamily="49" charset="0"/>
              </a:rPr>
              <a:t>strcmp</a:t>
            </a:r>
            <a:r>
              <a:rPr lang="en-US" altLang="zh-CN" sz="3200" dirty="0">
                <a:latin typeface="宋体" pitchFamily="2" charset="-122"/>
                <a:cs typeface="Courier New" pitchFamily="49" charset="0"/>
              </a:rPr>
              <a:t>(″China″</a:t>
            </a:r>
            <a:r>
              <a:rPr lang="zh-CN" altLang="en-US" sz="3200" dirty="0">
                <a:latin typeface="宋体" pitchFamily="2" charset="-122"/>
                <a:cs typeface="Courier New" pitchFamily="49" charset="0"/>
              </a:rPr>
              <a:t>，</a:t>
            </a:r>
            <a:r>
              <a:rPr lang="en-US" altLang="zh-CN" sz="3200" dirty="0">
                <a:latin typeface="宋体" pitchFamily="2" charset="-122"/>
                <a:cs typeface="Courier New" pitchFamily="49" charset="0"/>
              </a:rPr>
              <a:t>″Korea″);</a:t>
            </a:r>
          </a:p>
          <a:p>
            <a:pPr algn="just">
              <a:spcBef>
                <a:spcPct val="20000"/>
              </a:spcBef>
              <a:spcAft>
                <a:spcPct val="20000"/>
              </a:spcAft>
            </a:pPr>
            <a:r>
              <a:rPr lang="en-US" altLang="zh-CN" sz="3200" dirty="0">
                <a:latin typeface="宋体" pitchFamily="2" charset="-122"/>
                <a:cs typeface="Courier New" pitchFamily="49" charset="0"/>
              </a:rPr>
              <a:t>      </a:t>
            </a:r>
            <a:r>
              <a:rPr lang="en-US" altLang="zh-CN" sz="3200" dirty="0" err="1">
                <a:latin typeface="宋体" pitchFamily="2" charset="-122"/>
                <a:cs typeface="Courier New" pitchFamily="49" charset="0"/>
              </a:rPr>
              <a:t>strcmp</a:t>
            </a:r>
            <a:r>
              <a:rPr lang="en-US" altLang="zh-CN" sz="3200" dirty="0">
                <a:latin typeface="宋体" pitchFamily="2" charset="-122"/>
                <a:cs typeface="Courier New" pitchFamily="49" charset="0"/>
              </a:rPr>
              <a:t>(str1</a:t>
            </a:r>
            <a:r>
              <a:rPr lang="zh-CN" altLang="en-US" sz="3200" dirty="0">
                <a:latin typeface="宋体" pitchFamily="2" charset="-122"/>
                <a:cs typeface="Courier New" pitchFamily="49" charset="0"/>
              </a:rPr>
              <a:t>，</a:t>
            </a:r>
            <a:r>
              <a:rPr lang="en-US" altLang="zh-CN" sz="3200" dirty="0">
                <a:latin typeface="宋体" pitchFamily="2" charset="-122"/>
                <a:cs typeface="Courier New" pitchFamily="49" charset="0"/>
              </a:rPr>
              <a:t>″Beijing″);</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658439"/>
                                        </p:tgtEl>
                                        <p:attrNameLst>
                                          <p:attrName>style.visibility</p:attrName>
                                        </p:attrNameLst>
                                      </p:cBhvr>
                                      <p:to>
                                        <p:strVal val="visible"/>
                                      </p:to>
                                    </p:set>
                                    <p:animEffect transition="in" filter="blinds(vertical)">
                                      <p:cBhvr>
                                        <p:cTn id="7" dur="500"/>
                                        <p:tgtEl>
                                          <p:spTgt spid="658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843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7" name="Text Box 3"/>
          <p:cNvSpPr txBox="1">
            <a:spLocks noChangeArrowheads="1"/>
          </p:cNvSpPr>
          <p:nvPr/>
        </p:nvSpPr>
        <p:spPr bwMode="auto">
          <a:xfrm>
            <a:off x="263353" y="534989"/>
            <a:ext cx="10441162" cy="4765675"/>
          </a:xfrm>
          <a:prstGeom prst="rect">
            <a:avLst/>
          </a:prstGeom>
          <a:noFill/>
          <a:ln w="9525">
            <a:noFill/>
            <a:miter lim="800000"/>
            <a:headEnd/>
            <a:tailEnd/>
          </a:ln>
          <a:effectLst/>
        </p:spPr>
        <p:txBody>
          <a:bodyPr wrap="square">
            <a:spAutoFit/>
          </a:bodyPr>
          <a:lstStyle/>
          <a:p>
            <a:pPr algn="l">
              <a:lnSpc>
                <a:spcPct val="120000"/>
              </a:lnSpc>
            </a:pPr>
            <a:r>
              <a:rPr lang="zh-CN" altLang="en-US" sz="3200" b="1" dirty="0">
                <a:latin typeface="宋体" pitchFamily="2" charset="-122"/>
              </a:rPr>
              <a:t>比较的结果由函数值带回</a:t>
            </a:r>
            <a:endParaRPr lang="zh-CN" altLang="en-US" sz="3200" dirty="0">
              <a:latin typeface="宋体" pitchFamily="2" charset="-122"/>
            </a:endParaRPr>
          </a:p>
          <a:p>
            <a:pPr algn="l">
              <a:lnSpc>
                <a:spcPct val="120000"/>
              </a:lnSpc>
            </a:pPr>
            <a:r>
              <a:rPr lang="en-US" altLang="zh-CN" sz="3200" b="1" dirty="0">
                <a:solidFill>
                  <a:schemeClr val="accent2"/>
                </a:solidFill>
                <a:latin typeface="宋体" pitchFamily="2" charset="-122"/>
              </a:rPr>
              <a:t>(1)</a:t>
            </a:r>
            <a:r>
              <a:rPr lang="en-US" altLang="zh-CN" sz="3200" dirty="0">
                <a:latin typeface="宋体" pitchFamily="2" charset="-122"/>
              </a:rPr>
              <a:t> </a:t>
            </a:r>
            <a:r>
              <a:rPr lang="zh-CN" altLang="en-US" sz="3200" dirty="0">
                <a:latin typeface="宋体" pitchFamily="2" charset="-122"/>
              </a:rPr>
              <a:t>如果字符串</a:t>
            </a:r>
            <a:r>
              <a:rPr lang="en-US" altLang="zh-CN" sz="3200" dirty="0">
                <a:latin typeface="宋体" pitchFamily="2" charset="-122"/>
              </a:rPr>
              <a:t>1=</a:t>
            </a:r>
            <a:r>
              <a:rPr lang="zh-CN" altLang="en-US" sz="3200" dirty="0">
                <a:latin typeface="宋体" pitchFamily="2" charset="-122"/>
              </a:rPr>
              <a:t>字符串</a:t>
            </a:r>
            <a:r>
              <a:rPr lang="en-US" altLang="zh-CN" sz="3200" dirty="0">
                <a:latin typeface="宋体" pitchFamily="2" charset="-122"/>
              </a:rPr>
              <a:t>2</a:t>
            </a:r>
            <a:r>
              <a:rPr lang="zh-CN" altLang="en-US" sz="3200" dirty="0">
                <a:latin typeface="宋体" pitchFamily="2" charset="-122"/>
              </a:rPr>
              <a:t>，函数值为</a:t>
            </a:r>
            <a:r>
              <a:rPr lang="en-US" altLang="zh-CN" sz="3200" dirty="0">
                <a:latin typeface="宋体" pitchFamily="2" charset="-122"/>
              </a:rPr>
              <a:t>0</a:t>
            </a:r>
            <a:r>
              <a:rPr lang="zh-CN" altLang="en-US" sz="3200" dirty="0">
                <a:latin typeface="宋体" pitchFamily="2" charset="-122"/>
              </a:rPr>
              <a:t>。</a:t>
            </a:r>
          </a:p>
          <a:p>
            <a:pPr algn="l">
              <a:lnSpc>
                <a:spcPct val="120000"/>
              </a:lnSpc>
            </a:pPr>
            <a:r>
              <a:rPr lang="en-US" altLang="zh-CN" sz="3200" b="1" dirty="0">
                <a:solidFill>
                  <a:schemeClr val="accent2"/>
                </a:solidFill>
                <a:latin typeface="宋体" pitchFamily="2" charset="-122"/>
              </a:rPr>
              <a:t>(2)</a:t>
            </a:r>
            <a:r>
              <a:rPr lang="en-US" altLang="zh-CN" sz="3200" dirty="0">
                <a:latin typeface="宋体" pitchFamily="2" charset="-122"/>
              </a:rPr>
              <a:t> </a:t>
            </a:r>
            <a:r>
              <a:rPr lang="zh-CN" altLang="en-US" sz="3200" dirty="0">
                <a:latin typeface="宋体" pitchFamily="2" charset="-122"/>
              </a:rPr>
              <a:t>如果字符串</a:t>
            </a:r>
            <a:r>
              <a:rPr lang="en-US" altLang="zh-CN" sz="3200" dirty="0">
                <a:latin typeface="宋体" pitchFamily="2" charset="-122"/>
              </a:rPr>
              <a:t>1&gt;</a:t>
            </a:r>
            <a:r>
              <a:rPr lang="zh-CN" altLang="en-US" sz="3200" dirty="0">
                <a:latin typeface="宋体" pitchFamily="2" charset="-122"/>
              </a:rPr>
              <a:t>字符串</a:t>
            </a:r>
            <a:r>
              <a:rPr lang="en-US" altLang="zh-CN" sz="3200" dirty="0">
                <a:latin typeface="宋体" pitchFamily="2" charset="-122"/>
              </a:rPr>
              <a:t>2</a:t>
            </a:r>
            <a:r>
              <a:rPr lang="zh-CN" altLang="en-US" sz="3200" dirty="0">
                <a:latin typeface="宋体" pitchFamily="2" charset="-122"/>
              </a:rPr>
              <a:t>，函数值为一正整数。</a:t>
            </a:r>
          </a:p>
          <a:p>
            <a:pPr algn="l">
              <a:lnSpc>
                <a:spcPct val="120000"/>
              </a:lnSpc>
            </a:pPr>
            <a:r>
              <a:rPr lang="en-US" altLang="zh-CN" sz="3200" b="1" dirty="0">
                <a:solidFill>
                  <a:schemeClr val="accent2"/>
                </a:solidFill>
                <a:latin typeface="宋体" pitchFamily="2" charset="-122"/>
              </a:rPr>
              <a:t>(3)</a:t>
            </a:r>
            <a:r>
              <a:rPr lang="en-US" altLang="zh-CN" sz="3200" dirty="0">
                <a:latin typeface="宋体" pitchFamily="2" charset="-122"/>
              </a:rPr>
              <a:t> </a:t>
            </a:r>
            <a:r>
              <a:rPr lang="zh-CN" altLang="en-US" sz="3200" dirty="0">
                <a:latin typeface="宋体" pitchFamily="2" charset="-122"/>
              </a:rPr>
              <a:t>如果字符串</a:t>
            </a:r>
            <a:r>
              <a:rPr lang="en-US" altLang="zh-CN" sz="3200" dirty="0">
                <a:latin typeface="宋体" pitchFamily="2" charset="-122"/>
              </a:rPr>
              <a:t>1&lt;</a:t>
            </a:r>
            <a:r>
              <a:rPr lang="zh-CN" altLang="en-US" sz="3200" dirty="0">
                <a:latin typeface="宋体" pitchFamily="2" charset="-122"/>
              </a:rPr>
              <a:t>字符串</a:t>
            </a:r>
            <a:r>
              <a:rPr lang="en-US" altLang="zh-CN" sz="3200" dirty="0">
                <a:latin typeface="宋体" pitchFamily="2" charset="-122"/>
              </a:rPr>
              <a:t>2</a:t>
            </a:r>
            <a:r>
              <a:rPr lang="zh-CN" altLang="en-US" sz="3200" dirty="0">
                <a:latin typeface="宋体" pitchFamily="2" charset="-122"/>
              </a:rPr>
              <a:t>，函数值为一负整数。</a:t>
            </a:r>
          </a:p>
          <a:p>
            <a:pPr algn="l">
              <a:lnSpc>
                <a:spcPct val="120000"/>
              </a:lnSpc>
            </a:pPr>
            <a:r>
              <a:rPr lang="zh-CN" altLang="en-US" sz="3200" dirty="0">
                <a:solidFill>
                  <a:srgbClr val="CC0000"/>
                </a:solidFill>
                <a:latin typeface="宋体" pitchFamily="2" charset="-122"/>
              </a:rPr>
              <a:t>注意：</a:t>
            </a:r>
            <a:r>
              <a:rPr lang="zh-CN" altLang="en-US" sz="3200" dirty="0">
                <a:latin typeface="宋体" pitchFamily="2" charset="-122"/>
              </a:rPr>
              <a:t>对两个字符串比较，不能用以下形式：</a:t>
            </a:r>
          </a:p>
          <a:p>
            <a:pPr algn="l">
              <a:lnSpc>
                <a:spcPct val="120000"/>
              </a:lnSpc>
            </a:pPr>
            <a:r>
              <a:rPr lang="en-US" altLang="zh-CN" sz="3200" b="1" dirty="0"/>
              <a:t>if(str1&gt;str2) </a:t>
            </a:r>
            <a:r>
              <a:rPr lang="en-US" altLang="zh-CN" sz="3200" b="1" dirty="0" err="1"/>
              <a:t>printf</a:t>
            </a:r>
            <a:r>
              <a:rPr lang="en-US" altLang="zh-CN" sz="3200" b="1" dirty="0"/>
              <a:t>(″yes″);</a:t>
            </a:r>
          </a:p>
          <a:p>
            <a:pPr algn="l">
              <a:lnSpc>
                <a:spcPct val="120000"/>
              </a:lnSpc>
            </a:pPr>
            <a:r>
              <a:rPr lang="zh-CN" altLang="en-US" sz="3200" dirty="0">
                <a:latin typeface="宋体" pitchFamily="2" charset="-122"/>
              </a:rPr>
              <a:t>而只能用</a:t>
            </a:r>
          </a:p>
          <a:p>
            <a:pPr algn="l">
              <a:lnSpc>
                <a:spcPct val="120000"/>
              </a:lnSpc>
            </a:pPr>
            <a:r>
              <a:rPr lang="en-US" altLang="zh-CN" sz="3200" b="1" dirty="0"/>
              <a:t>if(</a:t>
            </a:r>
            <a:r>
              <a:rPr lang="en-US" altLang="zh-CN" sz="3200" b="1" dirty="0" err="1"/>
              <a:t>strcmp</a:t>
            </a:r>
            <a:r>
              <a:rPr lang="en-US" altLang="zh-CN" sz="3200" b="1" dirty="0"/>
              <a:t>(str1</a:t>
            </a:r>
            <a:r>
              <a:rPr lang="zh-CN" altLang="en-US" sz="3200" b="1" dirty="0"/>
              <a:t>，</a:t>
            </a:r>
            <a:r>
              <a:rPr lang="en-US" altLang="zh-CN" sz="3200" b="1" dirty="0"/>
              <a:t>str2)&gt;0) </a:t>
            </a:r>
            <a:r>
              <a:rPr lang="en-US" altLang="zh-CN" sz="3200" b="1" dirty="0" err="1"/>
              <a:t>printf</a:t>
            </a:r>
            <a:r>
              <a:rPr lang="en-US" altLang="zh-CN" sz="3200" b="1" dirty="0"/>
              <a:t>(″yes″);</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92227"/>
                                        </p:tgtEl>
                                        <p:attrNameLst>
                                          <p:attrName>style.visibility</p:attrName>
                                        </p:attrNameLst>
                                      </p:cBhvr>
                                      <p:to>
                                        <p:strVal val="visible"/>
                                      </p:to>
                                    </p:set>
                                    <p:anim calcmode="lin" valueType="num">
                                      <p:cBhvr additive="base">
                                        <p:cTn id="7" dur="500" fill="hold"/>
                                        <p:tgtEl>
                                          <p:spTgt spid="692227"/>
                                        </p:tgtEl>
                                        <p:attrNameLst>
                                          <p:attrName>ppt_x</p:attrName>
                                        </p:attrNameLst>
                                      </p:cBhvr>
                                      <p:tavLst>
                                        <p:tav tm="0">
                                          <p:val>
                                            <p:strVal val="1+#ppt_w/2"/>
                                          </p:val>
                                        </p:tav>
                                        <p:tav tm="100000">
                                          <p:val>
                                            <p:strVal val="#ppt_x"/>
                                          </p:val>
                                        </p:tav>
                                      </p:tavLst>
                                    </p:anim>
                                    <p:anim calcmode="lin" valueType="num">
                                      <p:cBhvr additive="base">
                                        <p:cTn id="8" dur="500" fill="hold"/>
                                        <p:tgtEl>
                                          <p:spTgt spid="6922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60" name="Text Box 4"/>
          <p:cNvSpPr txBox="1">
            <a:spLocks noChangeArrowheads="1"/>
          </p:cNvSpPr>
          <p:nvPr/>
        </p:nvSpPr>
        <p:spPr bwMode="auto">
          <a:xfrm>
            <a:off x="3258" y="476672"/>
            <a:ext cx="12069406" cy="5016758"/>
          </a:xfrm>
          <a:prstGeom prst="rect">
            <a:avLst/>
          </a:prstGeom>
          <a:noFill/>
          <a:ln w="9525">
            <a:noFill/>
            <a:miter lim="800000"/>
            <a:headEnd/>
            <a:tailEnd/>
          </a:ln>
          <a:effectLst/>
        </p:spPr>
        <p:txBody>
          <a:bodyPr wrap="square">
            <a:spAutoFit/>
          </a:bodyPr>
          <a:lstStyle/>
          <a:p>
            <a:pPr algn="l">
              <a:spcBef>
                <a:spcPct val="20000"/>
              </a:spcBef>
              <a:spcAft>
                <a:spcPct val="20000"/>
              </a:spcAft>
            </a:pPr>
            <a:r>
              <a:rPr lang="en-US" altLang="zh-CN" sz="3200" b="1" dirty="0">
                <a:cs typeface="Times New Roman" charset="0"/>
              </a:rPr>
              <a:t>6. </a:t>
            </a:r>
            <a:r>
              <a:rPr lang="en-US" altLang="zh-CN" sz="3200" b="1" dirty="0" err="1">
                <a:cs typeface="Times New Roman" charset="0"/>
              </a:rPr>
              <a:t>strlen</a:t>
            </a:r>
            <a:r>
              <a:rPr lang="zh-CN" altLang="en-US" sz="3200" b="1" dirty="0">
                <a:latin typeface="宋体" pitchFamily="2" charset="-122"/>
              </a:rPr>
              <a:t>函数 </a:t>
            </a:r>
            <a:endParaRPr lang="zh-CN" altLang="en-US" sz="3200" dirty="0">
              <a:latin typeface="宋体" pitchFamily="2" charset="-122"/>
            </a:endParaRPr>
          </a:p>
          <a:p>
            <a:pPr algn="l">
              <a:spcBef>
                <a:spcPct val="20000"/>
              </a:spcBef>
              <a:spcAft>
                <a:spcPct val="20000"/>
              </a:spcAft>
            </a:pPr>
            <a:r>
              <a:rPr lang="zh-CN" altLang="en-US" sz="3200" b="1" dirty="0">
                <a:latin typeface="宋体" pitchFamily="2" charset="-122"/>
              </a:rPr>
              <a:t>其一般形式为</a:t>
            </a:r>
            <a:r>
              <a:rPr lang="zh-CN" altLang="en-US" sz="3200" dirty="0">
                <a:latin typeface="宋体" pitchFamily="2" charset="-122"/>
              </a:rPr>
              <a:t>：</a:t>
            </a:r>
            <a:r>
              <a:rPr lang="en-US" altLang="zh-CN" sz="3200" b="1" dirty="0" err="1">
                <a:solidFill>
                  <a:srgbClr val="CC0000"/>
                </a:solidFill>
                <a:cs typeface="Times New Roman" charset="0"/>
              </a:rPr>
              <a:t>strlen</a:t>
            </a:r>
            <a:r>
              <a:rPr lang="en-US" altLang="zh-CN" sz="3200" b="1" dirty="0">
                <a:solidFill>
                  <a:srgbClr val="CC0000"/>
                </a:solidFill>
                <a:cs typeface="Times New Roman" charset="0"/>
              </a:rPr>
              <a:t> (</a:t>
            </a:r>
            <a:r>
              <a:rPr lang="zh-CN" altLang="en-US" sz="3200" b="1" dirty="0">
                <a:solidFill>
                  <a:srgbClr val="CC0000"/>
                </a:solidFill>
                <a:latin typeface="宋体" pitchFamily="2" charset="-122"/>
              </a:rPr>
              <a:t>字符数组</a:t>
            </a:r>
            <a:r>
              <a:rPr lang="en-US" altLang="zh-CN" sz="3200" b="1" dirty="0">
                <a:solidFill>
                  <a:srgbClr val="CC0000"/>
                </a:solidFill>
                <a:cs typeface="Times New Roman" charset="0"/>
              </a:rPr>
              <a:t>)</a:t>
            </a:r>
            <a:r>
              <a:rPr lang="en-US" altLang="zh-CN" sz="3200" b="1" dirty="0">
                <a:solidFill>
                  <a:srgbClr val="CC0000"/>
                </a:solidFill>
                <a:latin typeface="宋体" pitchFamily="2" charset="-122"/>
              </a:rPr>
              <a:t> </a:t>
            </a:r>
            <a:endParaRPr lang="en-US" altLang="zh-CN" sz="3200" dirty="0">
              <a:solidFill>
                <a:srgbClr val="CC0000"/>
              </a:solidFill>
              <a:latin typeface="宋体" pitchFamily="2" charset="-122"/>
            </a:endParaRPr>
          </a:p>
          <a:p>
            <a:pPr algn="just">
              <a:spcBef>
                <a:spcPct val="20000"/>
              </a:spcBef>
              <a:spcAft>
                <a:spcPct val="20000"/>
              </a:spcAft>
            </a:pPr>
            <a:r>
              <a:rPr lang="en-US" altLang="zh-CN" sz="3200" dirty="0" err="1">
                <a:latin typeface="宋体" pitchFamily="2" charset="-122"/>
                <a:cs typeface="Courier New" pitchFamily="49" charset="0"/>
              </a:rPr>
              <a:t>strlen</a:t>
            </a:r>
            <a:r>
              <a:rPr lang="zh-CN" altLang="en-US" sz="3200" dirty="0">
                <a:latin typeface="宋体" pitchFamily="2" charset="-122"/>
                <a:cs typeface="Courier New" pitchFamily="49" charset="0"/>
              </a:rPr>
              <a:t>是测试字符串长度的函数。函数的值为字符串中的实际长度</a:t>
            </a:r>
            <a:r>
              <a:rPr lang="en-US" altLang="zh-CN" sz="3200" dirty="0">
                <a:latin typeface="宋体" pitchFamily="2" charset="-122"/>
                <a:cs typeface="Courier New" pitchFamily="49" charset="0"/>
              </a:rPr>
              <a:t>(</a:t>
            </a:r>
            <a:r>
              <a:rPr lang="zh-CN" altLang="en-US" sz="3200" dirty="0">
                <a:latin typeface="宋体" pitchFamily="2" charset="-122"/>
                <a:cs typeface="Courier New" pitchFamily="49" charset="0"/>
              </a:rPr>
              <a:t>不包括</a:t>
            </a:r>
            <a:r>
              <a:rPr lang="en-US" altLang="zh-CN" sz="3200" dirty="0">
                <a:latin typeface="宋体" pitchFamily="2" charset="-122"/>
                <a:cs typeface="Courier New" pitchFamily="49" charset="0"/>
              </a:rPr>
              <a:t>′</a:t>
            </a:r>
            <a:r>
              <a:rPr lang="zh-CN" altLang="en-US" sz="3200" dirty="0">
                <a:latin typeface="宋体" pitchFamily="2" charset="-122"/>
                <a:cs typeface="Courier New" pitchFamily="49" charset="0"/>
              </a:rPr>
              <a:t>＼</a:t>
            </a:r>
            <a:r>
              <a:rPr lang="en-US" altLang="zh-CN" sz="3200" dirty="0">
                <a:latin typeface="宋体" pitchFamily="2" charset="-122"/>
                <a:cs typeface="Courier New" pitchFamily="49" charset="0"/>
              </a:rPr>
              <a:t>0′</a:t>
            </a:r>
            <a:r>
              <a:rPr lang="zh-CN" altLang="en-US" sz="3200" dirty="0">
                <a:latin typeface="宋体" pitchFamily="2" charset="-122"/>
                <a:cs typeface="Courier New" pitchFamily="49" charset="0"/>
              </a:rPr>
              <a:t>在内</a:t>
            </a:r>
            <a:r>
              <a:rPr lang="en-US" altLang="zh-CN" sz="3200" dirty="0">
                <a:latin typeface="宋体" pitchFamily="2" charset="-122"/>
                <a:cs typeface="Courier New" pitchFamily="49" charset="0"/>
              </a:rPr>
              <a:t>)</a:t>
            </a:r>
            <a:r>
              <a:rPr lang="zh-CN" altLang="en-US" sz="3200" dirty="0">
                <a:latin typeface="宋体" pitchFamily="2" charset="-122"/>
                <a:cs typeface="Courier New" pitchFamily="49" charset="0"/>
              </a:rPr>
              <a:t>。</a:t>
            </a:r>
          </a:p>
          <a:p>
            <a:pPr algn="just">
              <a:spcBef>
                <a:spcPct val="20000"/>
              </a:spcBef>
              <a:spcAft>
                <a:spcPct val="20000"/>
              </a:spcAft>
            </a:pPr>
            <a:r>
              <a:rPr lang="zh-CN" altLang="en-US" sz="3200" b="1" dirty="0">
                <a:solidFill>
                  <a:srgbClr val="CC0000"/>
                </a:solidFill>
                <a:latin typeface="宋体" pitchFamily="2" charset="-122"/>
                <a:cs typeface="Courier New" pitchFamily="49" charset="0"/>
              </a:rPr>
              <a:t>例如：</a:t>
            </a:r>
            <a:r>
              <a:rPr lang="en-US" altLang="zh-CN" sz="3200" b="1" dirty="0">
                <a:latin typeface="宋体" pitchFamily="2" charset="-122"/>
                <a:cs typeface="Courier New" pitchFamily="49" charset="0"/>
              </a:rPr>
              <a:t>char str</a:t>
            </a:r>
            <a:r>
              <a:rPr lang="zh-CN" altLang="en-US" sz="3200" b="1" dirty="0">
                <a:latin typeface="宋体" pitchFamily="2" charset="-122"/>
                <a:cs typeface="Courier New" pitchFamily="49" charset="0"/>
              </a:rPr>
              <a:t>［</a:t>
            </a:r>
            <a:r>
              <a:rPr lang="en-US" altLang="zh-CN" sz="3200" b="1" dirty="0">
                <a:latin typeface="宋体" pitchFamily="2" charset="-122"/>
                <a:cs typeface="Courier New" pitchFamily="49" charset="0"/>
              </a:rPr>
              <a:t>10</a:t>
            </a:r>
            <a:r>
              <a:rPr lang="zh-CN" altLang="en-US" sz="3200" b="1" dirty="0">
                <a:latin typeface="宋体" pitchFamily="2" charset="-122"/>
                <a:cs typeface="Courier New" pitchFamily="49" charset="0"/>
              </a:rPr>
              <a:t>］</a:t>
            </a:r>
            <a:r>
              <a:rPr lang="en-US" altLang="zh-CN" sz="3200" b="1" dirty="0">
                <a:latin typeface="宋体" pitchFamily="2" charset="-122"/>
                <a:cs typeface="Courier New" pitchFamily="49" charset="0"/>
              </a:rPr>
              <a:t>={“China”};</a:t>
            </a:r>
          </a:p>
          <a:p>
            <a:pPr algn="just">
              <a:spcBef>
                <a:spcPct val="20000"/>
              </a:spcBef>
              <a:spcAft>
                <a:spcPct val="20000"/>
              </a:spcAft>
            </a:pPr>
            <a:r>
              <a:rPr lang="en-US" altLang="zh-CN" sz="3200" b="1" dirty="0">
                <a:latin typeface="宋体" pitchFamily="2" charset="-122"/>
                <a:cs typeface="Courier New" pitchFamily="49" charset="0"/>
              </a:rPr>
              <a:t>    </a:t>
            </a:r>
            <a:r>
              <a:rPr lang="en-US" altLang="zh-CN" sz="3200" b="1" dirty="0" err="1">
                <a:latin typeface="宋体" pitchFamily="2" charset="-122"/>
                <a:cs typeface="Courier New" pitchFamily="49" charset="0"/>
              </a:rPr>
              <a:t>printf</a:t>
            </a:r>
            <a:r>
              <a:rPr lang="en-US" altLang="zh-CN" sz="3200" b="1" dirty="0">
                <a:latin typeface="宋体" pitchFamily="2" charset="-122"/>
                <a:cs typeface="Courier New" pitchFamily="49" charset="0"/>
              </a:rPr>
              <a:t>(″%d″</a:t>
            </a:r>
            <a:r>
              <a:rPr lang="zh-CN" altLang="en-US" sz="3200" b="1" dirty="0">
                <a:latin typeface="宋体" pitchFamily="2" charset="-122"/>
                <a:cs typeface="Courier New" pitchFamily="49" charset="0"/>
              </a:rPr>
              <a:t>，</a:t>
            </a:r>
            <a:r>
              <a:rPr lang="en-US" altLang="zh-CN" sz="3200" b="1" dirty="0" err="1">
                <a:latin typeface="宋体" pitchFamily="2" charset="-122"/>
                <a:cs typeface="Courier New" pitchFamily="49" charset="0"/>
              </a:rPr>
              <a:t>strlen</a:t>
            </a:r>
            <a:r>
              <a:rPr lang="en-US" altLang="zh-CN" sz="3200" b="1" dirty="0">
                <a:latin typeface="宋体" pitchFamily="2" charset="-122"/>
                <a:cs typeface="Courier New" pitchFamily="49" charset="0"/>
              </a:rPr>
              <a:t>(str));</a:t>
            </a:r>
          </a:p>
          <a:p>
            <a:pPr algn="just">
              <a:spcBef>
                <a:spcPct val="20000"/>
              </a:spcBef>
              <a:spcAft>
                <a:spcPct val="20000"/>
              </a:spcAft>
            </a:pPr>
            <a:r>
              <a:rPr lang="zh-CN" altLang="en-US" sz="3200" dirty="0">
                <a:latin typeface="宋体" pitchFamily="2" charset="-122"/>
                <a:cs typeface="Courier New" pitchFamily="49" charset="0"/>
              </a:rPr>
              <a:t>输出结果不是</a:t>
            </a:r>
            <a:r>
              <a:rPr lang="en-US" altLang="zh-CN" sz="3200" dirty="0">
                <a:latin typeface="宋体" pitchFamily="2" charset="-122"/>
                <a:cs typeface="Courier New" pitchFamily="49" charset="0"/>
              </a:rPr>
              <a:t>10</a:t>
            </a:r>
            <a:r>
              <a:rPr lang="zh-CN" altLang="en-US" sz="3200" dirty="0">
                <a:latin typeface="宋体" pitchFamily="2" charset="-122"/>
                <a:cs typeface="Courier New" pitchFamily="49" charset="0"/>
              </a:rPr>
              <a:t>，也不是</a:t>
            </a:r>
            <a:r>
              <a:rPr lang="en-US" altLang="zh-CN" sz="3200" dirty="0">
                <a:latin typeface="宋体" pitchFamily="2" charset="-122"/>
                <a:cs typeface="Courier New" pitchFamily="49" charset="0"/>
              </a:rPr>
              <a:t>6</a:t>
            </a:r>
            <a:r>
              <a:rPr lang="zh-CN" altLang="en-US" sz="3200" dirty="0">
                <a:latin typeface="宋体" pitchFamily="2" charset="-122"/>
                <a:cs typeface="Courier New" pitchFamily="49" charset="0"/>
              </a:rPr>
              <a:t>，而是</a:t>
            </a:r>
            <a:r>
              <a:rPr lang="en-US" altLang="zh-CN" sz="3200" dirty="0">
                <a:latin typeface="宋体" pitchFamily="2" charset="-122"/>
                <a:cs typeface="Courier New" pitchFamily="49" charset="0"/>
              </a:rPr>
              <a:t>5</a:t>
            </a:r>
            <a:r>
              <a:rPr lang="zh-CN" altLang="en-US" sz="3200" dirty="0">
                <a:latin typeface="宋体" pitchFamily="2" charset="-122"/>
                <a:cs typeface="Courier New" pitchFamily="49" charset="0"/>
              </a:rPr>
              <a:t>。也可以直接测试字符串常量的长度，如</a:t>
            </a:r>
            <a:r>
              <a:rPr lang="en-US" altLang="zh-CN" sz="3200" dirty="0" err="1">
                <a:cs typeface="Times New Roman" charset="0"/>
              </a:rPr>
              <a:t>strlen</a:t>
            </a:r>
            <a:r>
              <a:rPr lang="en-US" altLang="zh-CN" sz="3200" dirty="0">
                <a:cs typeface="Times New Roman" charset="0"/>
              </a:rPr>
              <a:t>(</a:t>
            </a:r>
            <a:r>
              <a:rPr lang="en-US" altLang="zh-CN" sz="3200" dirty="0">
                <a:latin typeface="宋体" pitchFamily="2" charset="-122"/>
              </a:rPr>
              <a:t>″</a:t>
            </a:r>
            <a:r>
              <a:rPr lang="en-US" altLang="zh-CN" sz="3200" dirty="0">
                <a:cs typeface="Times New Roman" charset="0"/>
              </a:rPr>
              <a:t>China</a:t>
            </a:r>
            <a:r>
              <a:rPr lang="en-US" altLang="zh-CN" sz="3200" dirty="0">
                <a:latin typeface="宋体" pitchFamily="2" charset="-122"/>
              </a:rPr>
              <a:t>″</a:t>
            </a:r>
            <a:r>
              <a:rPr lang="en-US" altLang="zh-CN" sz="3200" dirty="0">
                <a:cs typeface="Times New Roman" charset="0"/>
              </a:rPr>
              <a:t>)</a:t>
            </a:r>
            <a:r>
              <a:rPr lang="zh-CN" altLang="en-US" sz="3200" dirty="0">
                <a:latin typeface="宋体" pitchFamily="2" charset="-122"/>
              </a:rPr>
              <a:t>；</a:t>
            </a:r>
            <a:r>
              <a:rPr lang="zh-CN" altLang="en-US" dirty="0">
                <a:latin typeface="宋体" pitchFamily="2" charset="-122"/>
                <a:cs typeface="Courier New" pitchFamily="49" charset="0"/>
              </a:rPr>
              <a:t> </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59460"/>
                                        </p:tgtEl>
                                        <p:attrNameLst>
                                          <p:attrName>style.visibility</p:attrName>
                                        </p:attrNameLst>
                                      </p:cBhvr>
                                      <p:to>
                                        <p:strVal val="visible"/>
                                      </p:to>
                                    </p:set>
                                    <p:animEffect transition="in" filter="wipe(left)">
                                      <p:cBhvr>
                                        <p:cTn id="7" dur="500"/>
                                        <p:tgtEl>
                                          <p:spTgt spid="65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946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4" name="Text Box 4"/>
          <p:cNvSpPr txBox="1">
            <a:spLocks noChangeArrowheads="1"/>
          </p:cNvSpPr>
          <p:nvPr/>
        </p:nvSpPr>
        <p:spPr bwMode="auto">
          <a:xfrm>
            <a:off x="14612" y="476672"/>
            <a:ext cx="10977932" cy="1963614"/>
          </a:xfrm>
          <a:prstGeom prst="rect">
            <a:avLst/>
          </a:prstGeom>
          <a:noFill/>
          <a:ln w="38100">
            <a:noFill/>
            <a:miter lim="800000"/>
            <a:headEnd/>
            <a:tailEnd/>
          </a:ln>
          <a:effectLst/>
        </p:spPr>
        <p:txBody>
          <a:bodyPr wrap="square">
            <a:spAutoFit/>
          </a:bodyPr>
          <a:lstStyle/>
          <a:p>
            <a:pPr algn="l">
              <a:spcBef>
                <a:spcPct val="20000"/>
              </a:spcBef>
              <a:spcAft>
                <a:spcPct val="20000"/>
              </a:spcAft>
            </a:pPr>
            <a:r>
              <a:rPr lang="en-US" altLang="zh-CN" sz="3200" b="1" dirty="0">
                <a:latin typeface="宋体" pitchFamily="2" charset="-122"/>
                <a:cs typeface="Times New Roman" charset="0"/>
              </a:rPr>
              <a:t>7. </a:t>
            </a:r>
            <a:r>
              <a:rPr lang="en-US" altLang="zh-CN" sz="3200" b="1" dirty="0" err="1"/>
              <a:t>strlwr</a:t>
            </a:r>
            <a:r>
              <a:rPr lang="zh-CN" altLang="en-US" sz="3200" b="1" dirty="0">
                <a:latin typeface="宋体" pitchFamily="2" charset="-122"/>
              </a:rPr>
              <a:t>函数 </a:t>
            </a:r>
            <a:endParaRPr lang="zh-CN" altLang="en-US" sz="3200" dirty="0">
              <a:latin typeface="宋体" pitchFamily="2" charset="-122"/>
            </a:endParaRPr>
          </a:p>
          <a:p>
            <a:pPr algn="l">
              <a:spcBef>
                <a:spcPct val="20000"/>
              </a:spcBef>
              <a:spcAft>
                <a:spcPct val="20000"/>
              </a:spcAft>
            </a:pPr>
            <a:r>
              <a:rPr lang="zh-CN" altLang="en-US" sz="3200" b="1" dirty="0">
                <a:latin typeface="宋体" pitchFamily="2" charset="-122"/>
              </a:rPr>
              <a:t>其一般形式为</a:t>
            </a:r>
            <a:r>
              <a:rPr lang="zh-CN" altLang="en-US" sz="3200" dirty="0">
                <a:latin typeface="宋体" pitchFamily="2" charset="-122"/>
              </a:rPr>
              <a:t>：</a:t>
            </a:r>
            <a:r>
              <a:rPr lang="en-US" altLang="zh-CN" sz="3200" b="1" dirty="0" err="1">
                <a:solidFill>
                  <a:srgbClr val="CC0000"/>
                </a:solidFill>
                <a:latin typeface="宋体" pitchFamily="2" charset="-122"/>
                <a:cs typeface="Times New Roman" charset="0"/>
              </a:rPr>
              <a:t>strlwr</a:t>
            </a:r>
            <a:r>
              <a:rPr lang="en-US" altLang="zh-CN" sz="3200" b="1" dirty="0">
                <a:solidFill>
                  <a:srgbClr val="CC0000"/>
                </a:solidFill>
                <a:latin typeface="宋体" pitchFamily="2" charset="-122"/>
                <a:cs typeface="Times New Roman" charset="0"/>
              </a:rPr>
              <a:t> (</a:t>
            </a:r>
            <a:r>
              <a:rPr lang="zh-CN" altLang="en-US" sz="3200" b="1" dirty="0">
                <a:solidFill>
                  <a:srgbClr val="CC0000"/>
                </a:solidFill>
                <a:latin typeface="宋体" pitchFamily="2" charset="-122"/>
              </a:rPr>
              <a:t>字符串</a:t>
            </a:r>
            <a:r>
              <a:rPr lang="en-US" altLang="zh-CN" sz="3200" b="1" dirty="0">
                <a:solidFill>
                  <a:srgbClr val="CC0000"/>
                </a:solidFill>
                <a:latin typeface="宋体" pitchFamily="2" charset="-122"/>
                <a:cs typeface="Times New Roman" charset="0"/>
              </a:rPr>
              <a:t>)</a:t>
            </a:r>
            <a:r>
              <a:rPr lang="en-US" altLang="zh-CN" sz="3200" b="1" dirty="0">
                <a:latin typeface="宋体" pitchFamily="2" charset="-122"/>
              </a:rPr>
              <a:t> </a:t>
            </a:r>
            <a:endParaRPr lang="en-US" altLang="zh-CN" sz="3200" dirty="0">
              <a:latin typeface="宋体" pitchFamily="2" charset="-122"/>
            </a:endParaRPr>
          </a:p>
          <a:p>
            <a:pPr algn="just">
              <a:spcBef>
                <a:spcPct val="20000"/>
              </a:spcBef>
              <a:spcAft>
                <a:spcPct val="20000"/>
              </a:spcAft>
            </a:pPr>
            <a:r>
              <a:rPr lang="en-US" altLang="zh-CN" sz="3200" dirty="0" err="1">
                <a:latin typeface="宋体" pitchFamily="2" charset="-122"/>
                <a:cs typeface="Times New Roman" charset="0"/>
              </a:rPr>
              <a:t>strlwr</a:t>
            </a:r>
            <a:r>
              <a:rPr lang="zh-CN" altLang="en-US" sz="3200" dirty="0">
                <a:latin typeface="宋体" pitchFamily="2" charset="-122"/>
              </a:rPr>
              <a:t>函数的作用是将字符串中大写字母换成小写字母。</a:t>
            </a:r>
            <a:r>
              <a:rPr lang="zh-CN" altLang="en-US" sz="3200" dirty="0">
                <a:latin typeface="宋体" pitchFamily="2" charset="-122"/>
                <a:cs typeface="Courier New" pitchFamily="49" charset="0"/>
              </a:rPr>
              <a:t> </a:t>
            </a:r>
          </a:p>
        </p:txBody>
      </p:sp>
      <p:sp>
        <p:nvSpPr>
          <p:cNvPr id="660485" name="Text Box 5"/>
          <p:cNvSpPr txBox="1">
            <a:spLocks noChangeArrowheads="1"/>
          </p:cNvSpPr>
          <p:nvPr/>
        </p:nvSpPr>
        <p:spPr bwMode="auto">
          <a:xfrm>
            <a:off x="14612" y="2636912"/>
            <a:ext cx="11698012" cy="1963614"/>
          </a:xfrm>
          <a:prstGeom prst="rect">
            <a:avLst/>
          </a:prstGeom>
          <a:noFill/>
          <a:ln w="28575">
            <a:noFill/>
            <a:miter lim="800000"/>
            <a:headEnd/>
            <a:tailEnd/>
          </a:ln>
          <a:effectLst/>
        </p:spPr>
        <p:txBody>
          <a:bodyPr wrap="square">
            <a:spAutoFit/>
          </a:bodyPr>
          <a:lstStyle/>
          <a:p>
            <a:pPr algn="l">
              <a:spcBef>
                <a:spcPct val="20000"/>
              </a:spcBef>
              <a:spcAft>
                <a:spcPct val="20000"/>
              </a:spcAft>
            </a:pPr>
            <a:r>
              <a:rPr lang="en-US" altLang="zh-CN" sz="3200" b="1" dirty="0">
                <a:latin typeface="宋体" pitchFamily="2" charset="-122"/>
                <a:cs typeface="Times New Roman" charset="0"/>
              </a:rPr>
              <a:t>8. </a:t>
            </a:r>
            <a:r>
              <a:rPr lang="en-US" altLang="zh-CN" sz="3200" b="1" dirty="0" err="1">
                <a:cs typeface="Times New Roman" charset="0"/>
              </a:rPr>
              <a:t>strupr</a:t>
            </a:r>
            <a:r>
              <a:rPr lang="zh-CN" altLang="en-US" sz="3200" b="1" dirty="0">
                <a:latin typeface="宋体" pitchFamily="2" charset="-122"/>
              </a:rPr>
              <a:t>函数 </a:t>
            </a:r>
            <a:endParaRPr lang="zh-CN" altLang="en-US" sz="3200" dirty="0">
              <a:latin typeface="宋体" pitchFamily="2" charset="-122"/>
            </a:endParaRPr>
          </a:p>
          <a:p>
            <a:pPr algn="l">
              <a:spcBef>
                <a:spcPct val="20000"/>
              </a:spcBef>
              <a:spcAft>
                <a:spcPct val="20000"/>
              </a:spcAft>
            </a:pPr>
            <a:r>
              <a:rPr lang="zh-CN" altLang="en-US" sz="3200" b="1" dirty="0">
                <a:latin typeface="宋体" pitchFamily="2" charset="-122"/>
              </a:rPr>
              <a:t>其一般形式为</a:t>
            </a:r>
            <a:r>
              <a:rPr lang="zh-CN" altLang="en-US" sz="3200" dirty="0">
                <a:latin typeface="宋体" pitchFamily="2" charset="-122"/>
              </a:rPr>
              <a:t>：</a:t>
            </a:r>
            <a:r>
              <a:rPr lang="en-US" altLang="zh-CN" sz="3200" b="1" dirty="0" err="1">
                <a:solidFill>
                  <a:srgbClr val="CC0000"/>
                </a:solidFill>
                <a:latin typeface="宋体" pitchFamily="2" charset="-122"/>
                <a:cs typeface="Times New Roman" charset="0"/>
              </a:rPr>
              <a:t>strupr</a:t>
            </a:r>
            <a:r>
              <a:rPr lang="en-US" altLang="zh-CN" sz="3200" b="1" dirty="0">
                <a:solidFill>
                  <a:srgbClr val="CC0000"/>
                </a:solidFill>
                <a:latin typeface="宋体" pitchFamily="2" charset="-122"/>
                <a:cs typeface="Times New Roman" charset="0"/>
              </a:rPr>
              <a:t> (</a:t>
            </a:r>
            <a:r>
              <a:rPr lang="zh-CN" altLang="en-US" sz="3200" b="1" dirty="0">
                <a:solidFill>
                  <a:srgbClr val="CC0000"/>
                </a:solidFill>
                <a:latin typeface="宋体" pitchFamily="2" charset="-122"/>
              </a:rPr>
              <a:t>字符串</a:t>
            </a:r>
            <a:r>
              <a:rPr lang="en-US" altLang="zh-CN" sz="3200" b="1" dirty="0">
                <a:solidFill>
                  <a:srgbClr val="CC0000"/>
                </a:solidFill>
                <a:latin typeface="宋体" pitchFamily="2" charset="-122"/>
                <a:cs typeface="Times New Roman" charset="0"/>
              </a:rPr>
              <a:t>)</a:t>
            </a:r>
            <a:r>
              <a:rPr lang="en-US" altLang="zh-CN" sz="3200" b="1" dirty="0">
                <a:solidFill>
                  <a:srgbClr val="CC0000"/>
                </a:solidFill>
                <a:latin typeface="宋体" pitchFamily="2" charset="-122"/>
              </a:rPr>
              <a:t> </a:t>
            </a:r>
            <a:endParaRPr lang="en-US" altLang="zh-CN" sz="3200" dirty="0">
              <a:solidFill>
                <a:srgbClr val="CC0000"/>
              </a:solidFill>
              <a:latin typeface="宋体" pitchFamily="2" charset="-122"/>
            </a:endParaRPr>
          </a:p>
          <a:p>
            <a:pPr algn="just">
              <a:spcBef>
                <a:spcPct val="20000"/>
              </a:spcBef>
              <a:spcAft>
                <a:spcPct val="20000"/>
              </a:spcAft>
            </a:pPr>
            <a:r>
              <a:rPr lang="en-US" altLang="zh-CN" sz="3200" dirty="0" err="1">
                <a:latin typeface="宋体" pitchFamily="2" charset="-122"/>
                <a:cs typeface="Times New Roman" charset="0"/>
              </a:rPr>
              <a:t>strupr</a:t>
            </a:r>
            <a:r>
              <a:rPr lang="zh-CN" altLang="en-US" sz="3200" dirty="0">
                <a:latin typeface="宋体" pitchFamily="2" charset="-122"/>
              </a:rPr>
              <a:t>函数的作用是将字符串中小写字母换成大写字母。</a:t>
            </a:r>
            <a:r>
              <a:rPr lang="zh-CN" altLang="en-US" dirty="0">
                <a:latin typeface="宋体" pitchFamily="2" charset="-122"/>
                <a:cs typeface="Courier New" pitchFamily="49" charset="0"/>
              </a:rPr>
              <a:t> </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60484"/>
                                        </p:tgtEl>
                                        <p:attrNameLst>
                                          <p:attrName>style.visibility</p:attrName>
                                        </p:attrNameLst>
                                      </p:cBhvr>
                                      <p:to>
                                        <p:strVal val="visible"/>
                                      </p:to>
                                    </p:set>
                                    <p:animEffect transition="in" filter="wipe(left)">
                                      <p:cBhvr>
                                        <p:cTn id="7" dur="500"/>
                                        <p:tgtEl>
                                          <p:spTgt spid="66048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60485"/>
                                        </p:tgtEl>
                                        <p:attrNameLst>
                                          <p:attrName>style.visibility</p:attrName>
                                        </p:attrNameLst>
                                      </p:cBhvr>
                                      <p:to>
                                        <p:strVal val="visible"/>
                                      </p:to>
                                    </p:set>
                                    <p:animEffect transition="in" filter="wipe(left)">
                                      <p:cBhvr>
                                        <p:cTn id="12" dur="500"/>
                                        <p:tgtEl>
                                          <p:spTgt spid="66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84" grpId="0"/>
      <p:bldP spid="66048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ChangeArrowheads="1"/>
          </p:cNvSpPr>
          <p:nvPr>
            <p:ph type="body" idx="1"/>
          </p:nvPr>
        </p:nvSpPr>
        <p:spPr>
          <a:xfrm>
            <a:off x="47328" y="1428751"/>
            <a:ext cx="12025336" cy="4879975"/>
          </a:xfrm>
        </p:spPr>
        <p:txBody>
          <a:bodyPr/>
          <a:lstStyle/>
          <a:p>
            <a:pPr eaLnBrk="1" hangingPunct="1">
              <a:lnSpc>
                <a:spcPct val="90000"/>
              </a:lnSpc>
              <a:buClr>
                <a:schemeClr val="tx2"/>
              </a:buClr>
              <a:buFontTx/>
              <a:buNone/>
            </a:pPr>
            <a:r>
              <a:rPr lang="zh-CN" altLang="en-US" dirty="0">
                <a:latin typeface="Arial" charset="0"/>
                <a:ea typeface="宋体" charset="0"/>
                <a:cs typeface="宋体" charset="0"/>
              </a:rPr>
              <a:t>例</a:t>
            </a:r>
            <a:r>
              <a:rPr lang="en-US" altLang="zh-CN" dirty="0">
                <a:latin typeface="Arial" charset="0"/>
                <a:ea typeface="宋体" charset="0"/>
                <a:cs typeface="宋体" charset="0"/>
              </a:rPr>
              <a:t>1 </a:t>
            </a:r>
            <a:r>
              <a:rPr lang="zh-CN" altLang="en-US" dirty="0">
                <a:latin typeface="Arial" charset="0"/>
                <a:ea typeface="宋体" charset="0"/>
                <a:cs typeface="宋体" charset="0"/>
              </a:rPr>
              <a:t>输入一个以回车符为结束标志的字符串（少于</a:t>
            </a:r>
            <a:r>
              <a:rPr lang="en-US" altLang="zh-CN" dirty="0">
                <a:latin typeface="Arial" charset="0"/>
                <a:ea typeface="宋体" charset="0"/>
                <a:cs typeface="宋体" charset="0"/>
              </a:rPr>
              <a:t>80</a:t>
            </a:r>
            <a:r>
              <a:rPr lang="zh-CN" altLang="en-US" dirty="0">
                <a:latin typeface="Arial" charset="0"/>
                <a:ea typeface="宋体" charset="0"/>
                <a:cs typeface="宋体" charset="0"/>
              </a:rPr>
              <a:t>个字符），判断该字符串是否为回文。</a:t>
            </a:r>
            <a:endParaRPr lang="en-US" altLang="zh-CN" dirty="0">
              <a:latin typeface="Arial" charset="0"/>
              <a:ea typeface="宋体" charset="0"/>
              <a:cs typeface="宋体" charset="0"/>
            </a:endParaRPr>
          </a:p>
          <a:p>
            <a:pPr lvl="1" eaLnBrk="1" hangingPunct="1">
              <a:lnSpc>
                <a:spcPct val="90000"/>
              </a:lnSpc>
              <a:buClr>
                <a:schemeClr val="tx2"/>
              </a:buClr>
              <a:buFontTx/>
              <a:buNone/>
            </a:pPr>
            <a:r>
              <a:rPr lang="zh-CN" altLang="en-US" sz="2400" dirty="0">
                <a:latin typeface="Arial" charset="0"/>
                <a:ea typeface="宋体" charset="0"/>
              </a:rPr>
              <a:t>回文就是字符串中心对称，如“</a:t>
            </a:r>
            <a:r>
              <a:rPr lang="en-US" altLang="zh-CN" sz="2400" dirty="0" err="1">
                <a:latin typeface="Arial" charset="0"/>
                <a:ea typeface="宋体" charset="0"/>
              </a:rPr>
              <a:t>abcba</a:t>
            </a:r>
            <a:r>
              <a:rPr lang="en-US" altLang="zh-CN" sz="2400" dirty="0">
                <a:latin typeface="Arial" charset="0"/>
                <a:ea typeface="宋体" charset="0"/>
              </a:rPr>
              <a:t>”</a:t>
            </a:r>
            <a:r>
              <a:rPr lang="zh-CN" altLang="en-US" sz="2400" dirty="0">
                <a:latin typeface="Arial" charset="0"/>
                <a:ea typeface="宋体" charset="0"/>
              </a:rPr>
              <a:t> “</a:t>
            </a:r>
            <a:r>
              <a:rPr lang="en-US" altLang="zh-CN" sz="2400" dirty="0" err="1">
                <a:latin typeface="Arial" charset="0"/>
                <a:ea typeface="宋体" charset="0"/>
              </a:rPr>
              <a:t>abccba</a:t>
            </a:r>
            <a:r>
              <a:rPr lang="en-US" altLang="zh-CN" sz="2400" dirty="0">
                <a:latin typeface="Arial" charset="0"/>
                <a:ea typeface="宋体" charset="0"/>
              </a:rPr>
              <a:t>”</a:t>
            </a:r>
            <a:r>
              <a:rPr lang="zh-CN" altLang="en-US" sz="2400" dirty="0">
                <a:latin typeface="Arial" charset="0"/>
                <a:ea typeface="宋体" charset="0"/>
              </a:rPr>
              <a:t>是回文，“</a:t>
            </a:r>
            <a:r>
              <a:rPr lang="en-US" altLang="zh-CN" sz="2400" dirty="0" err="1">
                <a:latin typeface="Arial" charset="0"/>
                <a:ea typeface="宋体" charset="0"/>
              </a:rPr>
              <a:t>abcdba</a:t>
            </a:r>
            <a:r>
              <a:rPr lang="en-US" altLang="zh-CN" sz="2400" dirty="0">
                <a:latin typeface="Arial" charset="0"/>
                <a:ea typeface="宋体" charset="0"/>
              </a:rPr>
              <a:t>”</a:t>
            </a:r>
            <a:r>
              <a:rPr lang="zh-CN" altLang="en-US" sz="2400" dirty="0">
                <a:latin typeface="Arial" charset="0"/>
                <a:ea typeface="宋体" charset="0"/>
              </a:rPr>
              <a:t>不是回文。</a:t>
            </a:r>
            <a:endParaRPr lang="en-US" altLang="zh-CN" sz="2400" dirty="0">
              <a:latin typeface="Arial" charset="0"/>
              <a:ea typeface="宋体" charset="0"/>
            </a:endParaRPr>
          </a:p>
          <a:p>
            <a:pPr lvl="1" eaLnBrk="1" hangingPunct="1">
              <a:lnSpc>
                <a:spcPct val="90000"/>
              </a:lnSpc>
              <a:buClr>
                <a:schemeClr val="tx2"/>
              </a:buClr>
              <a:buFontTx/>
              <a:buNone/>
            </a:pPr>
            <a:endParaRPr lang="zh-CN" altLang="en-US" dirty="0">
              <a:latin typeface="Arial" charset="0"/>
              <a:ea typeface="宋体" charset="0"/>
            </a:endParaRPr>
          </a:p>
          <a:p>
            <a:pPr eaLnBrk="1" hangingPunct="1">
              <a:lnSpc>
                <a:spcPct val="90000"/>
              </a:lnSpc>
              <a:buClr>
                <a:schemeClr val="tx2"/>
              </a:buClr>
              <a:buFontTx/>
              <a:buNone/>
            </a:pPr>
            <a:endParaRPr lang="zh-CN" altLang="en-US" dirty="0">
              <a:latin typeface="Arial" charset="0"/>
              <a:ea typeface="宋体" charset="0"/>
              <a:cs typeface="Arial Unicode MS" charset="0"/>
            </a:endParaRPr>
          </a:p>
        </p:txBody>
      </p:sp>
      <p:sp>
        <p:nvSpPr>
          <p:cNvPr id="58371" name="Rectangle 3"/>
          <p:cNvSpPr>
            <a:spLocks noGrp="1" noChangeArrowheads="1"/>
          </p:cNvSpPr>
          <p:nvPr>
            <p:ph type="title"/>
          </p:nvPr>
        </p:nvSpPr>
        <p:spPr>
          <a:xfrm>
            <a:off x="3287688" y="549274"/>
            <a:ext cx="4953000" cy="762000"/>
          </a:xfrm>
        </p:spPr>
        <p:txBody>
          <a:bodyPr/>
          <a:lstStyle/>
          <a:p>
            <a:pPr eaLnBrk="1" hangingPunct="1"/>
            <a:r>
              <a:rPr lang="en-US" altLang="zh-CN" dirty="0">
                <a:latin typeface="Times New Roman" charset="0"/>
                <a:ea typeface="宋体" charset="0"/>
                <a:cs typeface="宋体" charset="0"/>
              </a:rPr>
              <a:t>1.6  </a:t>
            </a:r>
            <a:r>
              <a:rPr lang="zh-CN" altLang="en-US" dirty="0">
                <a:latin typeface="Times New Roman" charset="0"/>
                <a:ea typeface="宋体" charset="0"/>
                <a:cs typeface="宋体" charset="0"/>
              </a:rPr>
              <a:t>判断回文</a:t>
            </a:r>
            <a:endParaRPr lang="zh-CN" altLang="en-US" dirty="0">
              <a:latin typeface="Arial" charset="0"/>
              <a:ea typeface="宋体" charset="0"/>
              <a:cs typeface="宋体"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89474">
                                            <p:txEl>
                                              <p:pRg st="0" end="0"/>
                                            </p:txEl>
                                          </p:spTgt>
                                        </p:tgtEl>
                                        <p:attrNameLst>
                                          <p:attrName>style.visibility</p:attrName>
                                        </p:attrNameLst>
                                      </p:cBhvr>
                                      <p:to>
                                        <p:strVal val="visible"/>
                                      </p:to>
                                    </p:set>
                                    <p:anim calcmode="lin" valueType="num">
                                      <p:cBhvr additive="base">
                                        <p:cTn id="7" dur="500" fill="hold"/>
                                        <p:tgtEl>
                                          <p:spTgt spid="4894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8947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89474">
                                            <p:txEl>
                                              <p:pRg st="1" end="1"/>
                                            </p:txEl>
                                          </p:spTgt>
                                        </p:tgtEl>
                                        <p:attrNameLst>
                                          <p:attrName>style.visibility</p:attrName>
                                        </p:attrNameLst>
                                      </p:cBhvr>
                                      <p:to>
                                        <p:strVal val="visible"/>
                                      </p:to>
                                    </p:set>
                                    <p:anim calcmode="lin" valueType="num">
                                      <p:cBhvr additive="base">
                                        <p:cTn id="11" dur="500" fill="hold"/>
                                        <p:tgtEl>
                                          <p:spTgt spid="48947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8947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9474"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F1E2D4-14C3-4803-A2EF-DF690E90E2EC}"/>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79FCC169-BA01-411B-AEBC-8F800F1F5C21}"/>
              </a:ext>
            </a:extLst>
          </p:cNvPr>
          <p:cNvSpPr>
            <a:spLocks noGrp="1"/>
          </p:cNvSpPr>
          <p:nvPr>
            <p:ph idx="1"/>
          </p:nvPr>
        </p:nvSpPr>
        <p:spPr>
          <a:xfrm>
            <a:off x="5388496" y="4784668"/>
            <a:ext cx="3610744" cy="1617131"/>
          </a:xfrm>
        </p:spPr>
        <p:txBody>
          <a:bodyPr/>
          <a:lstStyle/>
          <a:p>
            <a:endParaRPr lang="zh-CN" altLang="en-US" dirty="0"/>
          </a:p>
        </p:txBody>
      </p:sp>
      <p:pic>
        <p:nvPicPr>
          <p:cNvPr id="4" name="图片 3">
            <a:extLst>
              <a:ext uri="{FF2B5EF4-FFF2-40B4-BE49-F238E27FC236}">
                <a16:creationId xmlns:a16="http://schemas.microsoft.com/office/drawing/2014/main" id="{B9134814-0EE6-4EA5-A68D-8F5C4E142728}"/>
              </a:ext>
            </a:extLst>
          </p:cNvPr>
          <p:cNvPicPr>
            <a:picLocks noChangeAspect="1"/>
          </p:cNvPicPr>
          <p:nvPr/>
        </p:nvPicPr>
        <p:blipFill>
          <a:blip r:embed="rId2"/>
          <a:stretch>
            <a:fillRect/>
          </a:stretch>
        </p:blipFill>
        <p:spPr>
          <a:xfrm>
            <a:off x="0" y="417024"/>
            <a:ext cx="12192000" cy="5766911"/>
          </a:xfrm>
          <a:prstGeom prst="rect">
            <a:avLst/>
          </a:prstGeom>
        </p:spPr>
      </p:pic>
      <p:pic>
        <p:nvPicPr>
          <p:cNvPr id="5" name="图片 4">
            <a:extLst>
              <a:ext uri="{FF2B5EF4-FFF2-40B4-BE49-F238E27FC236}">
                <a16:creationId xmlns:a16="http://schemas.microsoft.com/office/drawing/2014/main" id="{724637DC-A944-4986-9E1A-A1CDB66809C5}"/>
              </a:ext>
            </a:extLst>
          </p:cNvPr>
          <p:cNvPicPr>
            <a:picLocks noChangeAspect="1"/>
          </p:cNvPicPr>
          <p:nvPr/>
        </p:nvPicPr>
        <p:blipFill>
          <a:blip r:embed="rId3"/>
          <a:stretch>
            <a:fillRect/>
          </a:stretch>
        </p:blipFill>
        <p:spPr>
          <a:xfrm>
            <a:off x="9997716" y="4248581"/>
            <a:ext cx="2194284" cy="2609419"/>
          </a:xfrm>
          <a:prstGeom prst="rect">
            <a:avLst/>
          </a:prstGeom>
        </p:spPr>
      </p:pic>
    </p:spTree>
    <p:extLst>
      <p:ext uri="{BB962C8B-B14F-4D97-AF65-F5344CB8AC3E}">
        <p14:creationId xmlns:p14="http://schemas.microsoft.com/office/powerpoint/2010/main" val="2830189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234FF0-9580-4AC5-AEEC-44A771081173}"/>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BBCCB00A-F52A-41FB-ACBA-8B73DD817AD8}"/>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C2F58B2D-72ED-4C45-88EF-D5C46931BCF8}"/>
              </a:ext>
            </a:extLst>
          </p:cNvPr>
          <p:cNvPicPr>
            <a:picLocks noChangeAspect="1"/>
          </p:cNvPicPr>
          <p:nvPr/>
        </p:nvPicPr>
        <p:blipFill>
          <a:blip r:embed="rId2"/>
          <a:stretch>
            <a:fillRect/>
          </a:stretch>
        </p:blipFill>
        <p:spPr>
          <a:xfrm>
            <a:off x="1524000" y="0"/>
            <a:ext cx="8035760" cy="6858000"/>
          </a:xfrm>
          <a:prstGeom prst="rect">
            <a:avLst/>
          </a:prstGeom>
        </p:spPr>
      </p:pic>
    </p:spTree>
    <p:extLst>
      <p:ext uri="{BB962C8B-B14F-4D97-AF65-F5344CB8AC3E}">
        <p14:creationId xmlns:p14="http://schemas.microsoft.com/office/powerpoint/2010/main" val="21894250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5986" name="Rectangle 2"/>
          <p:cNvSpPr>
            <a:spLocks noGrp="1" noChangeArrowheads="1"/>
          </p:cNvSpPr>
          <p:nvPr>
            <p:ph type="body" idx="1"/>
          </p:nvPr>
        </p:nvSpPr>
        <p:spPr>
          <a:xfrm>
            <a:off x="47328" y="1295400"/>
            <a:ext cx="12025335" cy="4705350"/>
          </a:xfrm>
        </p:spPr>
        <p:txBody>
          <a:bodyPr/>
          <a:lstStyle/>
          <a:p>
            <a:pPr eaLnBrk="1" hangingPunct="1">
              <a:lnSpc>
                <a:spcPct val="124000"/>
              </a:lnSpc>
              <a:spcBef>
                <a:spcPct val="30000"/>
              </a:spcBef>
              <a:buNone/>
            </a:pPr>
            <a:r>
              <a:rPr lang="zh-CN" altLang="en-US" dirty="0">
                <a:latin typeface="Arial" charset="0"/>
                <a:ea typeface="宋体" charset="0"/>
                <a:cs typeface="宋体" charset="0"/>
              </a:rPr>
              <a:t>输入一个以回车符为结束标志的字符串（少于</a:t>
            </a:r>
            <a:r>
              <a:rPr lang="en-US" altLang="zh-CN" dirty="0">
                <a:latin typeface="Arial" charset="0"/>
                <a:ea typeface="宋体" charset="0"/>
                <a:cs typeface="宋体" charset="0"/>
              </a:rPr>
              <a:t>80</a:t>
            </a:r>
            <a:r>
              <a:rPr lang="zh-CN" altLang="en-US" dirty="0">
                <a:latin typeface="Arial" charset="0"/>
                <a:ea typeface="宋体" charset="0"/>
                <a:cs typeface="宋体" charset="0"/>
              </a:rPr>
              <a:t>个字符），统计其中数字字符</a:t>
            </a:r>
            <a:r>
              <a:rPr lang="en-US" altLang="zh-CN" dirty="0">
                <a:latin typeface="Arial" charset="0"/>
                <a:ea typeface="宋体" charset="0"/>
                <a:cs typeface="宋体" charset="0"/>
              </a:rPr>
              <a:t>'0'……'9'</a:t>
            </a:r>
            <a:r>
              <a:rPr lang="zh-CN" altLang="en-US" dirty="0">
                <a:latin typeface="Arial" charset="0"/>
                <a:ea typeface="宋体" charset="0"/>
                <a:cs typeface="宋体" charset="0"/>
              </a:rPr>
              <a:t>的个数。</a:t>
            </a:r>
            <a:endParaRPr lang="en-US" altLang="zh-CN" dirty="0">
              <a:latin typeface="Arial" charset="0"/>
              <a:ea typeface="宋体" charset="0"/>
              <a:cs typeface="宋体" charset="0"/>
            </a:endParaRPr>
          </a:p>
          <a:p>
            <a:pPr lvl="1" eaLnBrk="1" hangingPunct="1">
              <a:lnSpc>
                <a:spcPct val="124000"/>
              </a:lnSpc>
              <a:spcBef>
                <a:spcPct val="30000"/>
              </a:spcBef>
              <a:buFont typeface="Wingdings" charset="0"/>
              <a:buNone/>
            </a:pPr>
            <a:r>
              <a:rPr lang="zh-CN" altLang="en-US" sz="2800" dirty="0">
                <a:latin typeface="Arial" charset="0"/>
                <a:ea typeface="宋体" charset="0"/>
              </a:rPr>
              <a:t>分析：</a:t>
            </a:r>
            <a:endParaRPr lang="en-US" altLang="zh-CN" sz="2800" dirty="0">
              <a:latin typeface="Arial" charset="0"/>
              <a:ea typeface="宋体" charset="0"/>
            </a:endParaRPr>
          </a:p>
          <a:p>
            <a:pPr lvl="2" eaLnBrk="1" hangingPunct="1">
              <a:lnSpc>
                <a:spcPct val="124000"/>
              </a:lnSpc>
              <a:spcBef>
                <a:spcPct val="30000"/>
              </a:spcBef>
              <a:buFont typeface="Wingdings" charset="0"/>
              <a:buNone/>
            </a:pPr>
            <a:r>
              <a:rPr lang="zh-CN" altLang="en-US" sz="2400" dirty="0">
                <a:latin typeface="Arial" charset="0"/>
                <a:ea typeface="宋体" charset="0"/>
              </a:rPr>
              <a:t>数组长度取上限80</a:t>
            </a:r>
            <a:endParaRPr lang="en-US" altLang="zh-CN" sz="2400" dirty="0">
              <a:latin typeface="Arial" charset="0"/>
              <a:ea typeface="宋体" charset="0"/>
            </a:endParaRPr>
          </a:p>
          <a:p>
            <a:pPr lvl="2" eaLnBrk="1" hangingPunct="1">
              <a:lnSpc>
                <a:spcPct val="124000"/>
              </a:lnSpc>
              <a:spcBef>
                <a:spcPct val="30000"/>
              </a:spcBef>
              <a:buNone/>
            </a:pPr>
            <a:r>
              <a:rPr lang="zh-CN" altLang="en-US" sz="2400" dirty="0">
                <a:solidFill>
                  <a:schemeClr val="bg2"/>
                </a:solidFill>
                <a:latin typeface="Arial" charset="0"/>
                <a:ea typeface="宋体" charset="0"/>
              </a:rPr>
              <a:t>以</a:t>
            </a:r>
            <a:r>
              <a:rPr lang="en-US" altLang="zh-CN" sz="2400" dirty="0">
                <a:solidFill>
                  <a:schemeClr val="bg2"/>
                </a:solidFill>
                <a:latin typeface="Arial" charset="0"/>
                <a:ea typeface="宋体" charset="0"/>
              </a:rPr>
              <a:t> </a:t>
            </a:r>
            <a:r>
              <a:rPr lang="en-US" altLang="zh-CN" sz="2400" dirty="0">
                <a:solidFill>
                  <a:srgbClr val="CC0066"/>
                </a:solidFill>
                <a:latin typeface="Arial" charset="0"/>
                <a:ea typeface="宋体" charset="0"/>
              </a:rPr>
              <a:t>'\n' </a:t>
            </a:r>
            <a:r>
              <a:rPr lang="zh-CN" altLang="en-US" sz="2400" dirty="0">
                <a:solidFill>
                  <a:schemeClr val="bg2"/>
                </a:solidFill>
                <a:latin typeface="Arial" charset="0"/>
                <a:ea typeface="宋体" charset="0"/>
              </a:rPr>
              <a:t>做为输入结束符</a:t>
            </a:r>
          </a:p>
        </p:txBody>
      </p:sp>
      <p:sp>
        <p:nvSpPr>
          <p:cNvPr id="70659" name="Rectangle 3"/>
          <p:cNvSpPr>
            <a:spLocks noGrp="1" noChangeArrowheads="1"/>
          </p:cNvSpPr>
          <p:nvPr>
            <p:ph type="title"/>
          </p:nvPr>
        </p:nvSpPr>
        <p:spPr>
          <a:xfrm>
            <a:off x="1847850" y="476250"/>
            <a:ext cx="7772400" cy="685800"/>
          </a:xfrm>
        </p:spPr>
        <p:txBody>
          <a:bodyPr/>
          <a:lstStyle/>
          <a:p>
            <a:pPr eaLnBrk="1" hangingPunct="1"/>
            <a:r>
              <a:rPr lang="zh-CN" altLang="en-US" dirty="0">
                <a:latin typeface="Times New Roman" charset="0"/>
                <a:ea typeface="宋体" charset="0"/>
                <a:cs typeface="宋体" charset="0"/>
              </a:rPr>
              <a:t>例</a:t>
            </a:r>
            <a:r>
              <a:rPr lang="en-US" altLang="zh-CN" dirty="0">
                <a:latin typeface="Times New Roman" charset="0"/>
                <a:ea typeface="宋体" charset="0"/>
                <a:cs typeface="宋体" charset="0"/>
              </a:rPr>
              <a:t>2 </a:t>
            </a:r>
            <a:r>
              <a:rPr lang="zh-CN" altLang="en-US" dirty="0">
                <a:latin typeface="Arial" charset="0"/>
                <a:ea typeface="宋体" charset="0"/>
                <a:cs typeface="宋体" charset="0"/>
              </a:rPr>
              <a:t>统计数字字符个数</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2598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598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598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598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86" grpId="0" build="p" bldLvl="2"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body" idx="1"/>
          </p:nvPr>
        </p:nvSpPr>
        <p:spPr>
          <a:xfrm>
            <a:off x="-1314" y="414939"/>
            <a:ext cx="9762852" cy="6857999"/>
          </a:xfrm>
        </p:spPr>
        <p:txBody>
          <a:bodyPr/>
          <a:lstStyle/>
          <a:p>
            <a:pPr lvl="1" algn="just" eaLnBrk="1" hangingPunct="1">
              <a:lnSpc>
                <a:spcPct val="110000"/>
              </a:lnSpc>
              <a:spcBef>
                <a:spcPct val="0"/>
              </a:spcBef>
              <a:buFont typeface="Wingdings" charset="0"/>
              <a:buNone/>
            </a:pPr>
            <a:r>
              <a:rPr lang="en-US" altLang="zh-CN" sz="2400" dirty="0" err="1">
                <a:latin typeface="Times New Roman" panose="02020603050405020304" pitchFamily="18" charset="0"/>
                <a:ea typeface="宋体" charset="0"/>
                <a:cs typeface="Times New Roman" panose="02020603050405020304" pitchFamily="18" charset="0"/>
              </a:rPr>
              <a:t>int</a:t>
            </a:r>
            <a:r>
              <a:rPr lang="en-US" altLang="zh-CN" sz="2400" dirty="0">
                <a:latin typeface="Times New Roman" panose="02020603050405020304" pitchFamily="18" charset="0"/>
                <a:ea typeface="宋体" charset="0"/>
                <a:cs typeface="Times New Roman" panose="02020603050405020304" pitchFamily="18" charset="0"/>
              </a:rPr>
              <a:t> main(void)</a:t>
            </a:r>
          </a:p>
          <a:p>
            <a:pPr lvl="1" algn="just" eaLnBrk="1" hangingPunct="1">
              <a:lnSpc>
                <a:spcPct val="110000"/>
              </a:lnSpc>
              <a:spcBef>
                <a:spcPct val="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a:t>
            </a:r>
            <a:r>
              <a:rPr lang="en-US" altLang="zh-CN" sz="2400" dirty="0" err="1">
                <a:latin typeface="Times New Roman" panose="02020603050405020304" pitchFamily="18" charset="0"/>
                <a:ea typeface="宋体" charset="0"/>
                <a:cs typeface="Times New Roman" panose="02020603050405020304" pitchFamily="18" charset="0"/>
              </a:rPr>
              <a:t>int</a:t>
            </a:r>
            <a:r>
              <a:rPr lang="en-US" altLang="zh-CN" sz="2400" dirty="0">
                <a:latin typeface="Times New Roman" panose="02020603050405020304" pitchFamily="18" charset="0"/>
                <a:ea typeface="宋体" charset="0"/>
                <a:cs typeface="Times New Roman" panose="02020603050405020304" pitchFamily="18" charset="0"/>
              </a:rPr>
              <a:t> count, </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a:t>
            </a:r>
          </a:p>
          <a:p>
            <a:pPr lvl="1" algn="just" eaLnBrk="1" hangingPunct="1">
              <a:lnSpc>
                <a:spcPct val="110000"/>
              </a:lnSpc>
              <a:spcBef>
                <a:spcPct val="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char </a:t>
            </a:r>
            <a:r>
              <a:rPr lang="en-US" altLang="zh-CN" sz="2400" dirty="0" err="1">
                <a:latin typeface="Times New Roman" panose="02020603050405020304" pitchFamily="18" charset="0"/>
                <a:ea typeface="宋体" charset="0"/>
                <a:cs typeface="Times New Roman" panose="02020603050405020304" pitchFamily="18" charset="0"/>
              </a:rPr>
              <a:t>str</a:t>
            </a:r>
            <a:r>
              <a:rPr lang="en-US" altLang="zh-CN" sz="2400" dirty="0">
                <a:latin typeface="Times New Roman" panose="02020603050405020304" pitchFamily="18" charset="0"/>
                <a:ea typeface="宋体" charset="0"/>
                <a:cs typeface="Times New Roman" panose="02020603050405020304" pitchFamily="18" charset="0"/>
              </a:rPr>
              <a:t>[80]; </a:t>
            </a:r>
            <a:endParaRPr lang="en-US" altLang="zh-CN" sz="2400" dirty="0">
              <a:latin typeface="Times New Roman" panose="02020603050405020304" pitchFamily="18" charset="0"/>
              <a:ea typeface="楷体_GB2312" charset="0"/>
              <a:cs typeface="Times New Roman" panose="02020603050405020304" pitchFamily="18" charset="0"/>
            </a:endParaRPr>
          </a:p>
          <a:p>
            <a:pPr lvl="1" algn="just" eaLnBrk="1" hangingPunct="1">
              <a:lnSpc>
                <a:spcPct val="110000"/>
              </a:lnSpc>
              <a:spcBef>
                <a:spcPct val="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a:t>
            </a:r>
            <a:r>
              <a:rPr lang="en-US" altLang="zh-CN" sz="2400" dirty="0" err="1">
                <a:latin typeface="Times New Roman" panose="02020603050405020304" pitchFamily="18" charset="0"/>
                <a:ea typeface="宋体" charset="0"/>
                <a:cs typeface="Times New Roman" panose="02020603050405020304" pitchFamily="18" charset="0"/>
              </a:rPr>
              <a:t>printf</a:t>
            </a:r>
            <a:r>
              <a:rPr lang="en-US" altLang="zh-CN" sz="2400" dirty="0">
                <a:latin typeface="Times New Roman" panose="02020603050405020304" pitchFamily="18" charset="0"/>
                <a:ea typeface="宋体" charset="0"/>
                <a:cs typeface="Times New Roman" panose="02020603050405020304" pitchFamily="18" charset="0"/>
              </a:rPr>
              <a:t> ( "Enter a string: " ); </a:t>
            </a:r>
          </a:p>
          <a:p>
            <a:pPr lvl="1" algn="just" eaLnBrk="1" hangingPunct="1">
              <a:lnSpc>
                <a:spcPct val="110000"/>
              </a:lnSpc>
              <a:spcBef>
                <a:spcPct val="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 0;</a:t>
            </a:r>
          </a:p>
          <a:p>
            <a:pPr lvl="1" algn="just" eaLnBrk="1" hangingPunct="1">
              <a:lnSpc>
                <a:spcPct val="110000"/>
              </a:lnSpc>
              <a:spcBef>
                <a:spcPct val="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while ( </a:t>
            </a:r>
            <a:r>
              <a:rPr lang="en-US" altLang="zh-CN" sz="2400" dirty="0">
                <a:solidFill>
                  <a:schemeClr val="bg2"/>
                </a:solidFill>
                <a:latin typeface="Times New Roman" panose="02020603050405020304" pitchFamily="18" charset="0"/>
                <a:ea typeface="宋体" charset="0"/>
                <a:cs typeface="Times New Roman" panose="02020603050405020304" pitchFamily="18" charset="0"/>
              </a:rPr>
              <a:t>(</a:t>
            </a:r>
            <a:r>
              <a:rPr lang="en-US" altLang="zh-CN" sz="2400" dirty="0" err="1">
                <a:solidFill>
                  <a:schemeClr val="bg2"/>
                </a:solidFill>
                <a:latin typeface="Times New Roman" panose="02020603050405020304" pitchFamily="18" charset="0"/>
                <a:ea typeface="宋体" charset="0"/>
                <a:cs typeface="Times New Roman" panose="02020603050405020304" pitchFamily="18" charset="0"/>
              </a:rPr>
              <a:t>str</a:t>
            </a:r>
            <a:r>
              <a:rPr lang="en-US" altLang="zh-CN" sz="2400" dirty="0">
                <a:solidFill>
                  <a:schemeClr val="bg2"/>
                </a:solidFill>
                <a:latin typeface="Times New Roman" panose="02020603050405020304" pitchFamily="18" charset="0"/>
                <a:ea typeface="宋体" charset="0"/>
                <a:cs typeface="Times New Roman" panose="02020603050405020304" pitchFamily="18" charset="0"/>
              </a:rPr>
              <a:t>[</a:t>
            </a:r>
            <a:r>
              <a:rPr lang="en-US" altLang="zh-CN" sz="2400" dirty="0" err="1">
                <a:solidFill>
                  <a:schemeClr val="bg2"/>
                </a:solidFill>
                <a:latin typeface="Times New Roman" panose="02020603050405020304" pitchFamily="18" charset="0"/>
                <a:ea typeface="宋体" charset="0"/>
                <a:cs typeface="Times New Roman" panose="02020603050405020304" pitchFamily="18" charset="0"/>
              </a:rPr>
              <a:t>i</a:t>
            </a:r>
            <a:r>
              <a:rPr lang="en-US" altLang="zh-CN" sz="2400" dirty="0">
                <a:solidFill>
                  <a:schemeClr val="bg2"/>
                </a:solidFill>
                <a:latin typeface="Times New Roman" panose="02020603050405020304" pitchFamily="18" charset="0"/>
                <a:ea typeface="宋体" charset="0"/>
                <a:cs typeface="Times New Roman" panose="02020603050405020304" pitchFamily="18" charset="0"/>
              </a:rPr>
              <a:t>] = </a:t>
            </a:r>
            <a:r>
              <a:rPr lang="en-US" altLang="zh-CN" sz="2400" dirty="0" err="1">
                <a:solidFill>
                  <a:schemeClr val="bg2"/>
                </a:solidFill>
                <a:latin typeface="Times New Roman" panose="02020603050405020304" pitchFamily="18" charset="0"/>
                <a:ea typeface="宋体" charset="0"/>
                <a:cs typeface="Times New Roman" panose="02020603050405020304" pitchFamily="18" charset="0"/>
              </a:rPr>
              <a:t>getchar</a:t>
            </a:r>
            <a:r>
              <a:rPr lang="en-US" altLang="zh-CN" sz="2400" dirty="0">
                <a:solidFill>
                  <a:schemeClr val="bg2"/>
                </a:solidFill>
                <a:latin typeface="Times New Roman" panose="02020603050405020304" pitchFamily="18" charset="0"/>
                <a:ea typeface="宋体" charset="0"/>
                <a:cs typeface="Times New Roman" panose="02020603050405020304" pitchFamily="18" charset="0"/>
              </a:rPr>
              <a:t>( )) != '\n' </a:t>
            </a:r>
            <a:r>
              <a:rPr lang="en-US" altLang="zh-CN" sz="2400" dirty="0">
                <a:latin typeface="Times New Roman" panose="02020603050405020304" pitchFamily="18" charset="0"/>
                <a:ea typeface="宋体" charset="0"/>
                <a:cs typeface="Times New Roman" panose="02020603050405020304" pitchFamily="18" charset="0"/>
              </a:rPr>
              <a:t>) </a:t>
            </a:r>
          </a:p>
          <a:p>
            <a:pPr lvl="1" algn="just" eaLnBrk="1" hangingPunct="1">
              <a:lnSpc>
                <a:spcPct val="110000"/>
              </a:lnSpc>
              <a:spcBef>
                <a:spcPct val="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a:t>
            </a:r>
          </a:p>
          <a:p>
            <a:pPr lvl="1" algn="just" eaLnBrk="1" hangingPunct="1">
              <a:lnSpc>
                <a:spcPct val="110000"/>
              </a:lnSpc>
              <a:spcBef>
                <a:spcPct val="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a:t>
            </a:r>
            <a:r>
              <a:rPr lang="en-US" altLang="zh-CN" sz="2400" dirty="0" err="1">
                <a:solidFill>
                  <a:schemeClr val="bg2"/>
                </a:solidFill>
                <a:latin typeface="Times New Roman" panose="02020603050405020304" pitchFamily="18" charset="0"/>
                <a:ea typeface="宋体" charset="0"/>
                <a:cs typeface="Times New Roman" panose="02020603050405020304" pitchFamily="18" charset="0"/>
              </a:rPr>
              <a:t>str</a:t>
            </a:r>
            <a:r>
              <a:rPr lang="en-US" altLang="zh-CN" sz="2400" dirty="0">
                <a:solidFill>
                  <a:schemeClr val="bg2"/>
                </a:solidFill>
                <a:latin typeface="Times New Roman" panose="02020603050405020304" pitchFamily="18" charset="0"/>
                <a:ea typeface="宋体" charset="0"/>
                <a:cs typeface="Times New Roman" panose="02020603050405020304" pitchFamily="18" charset="0"/>
              </a:rPr>
              <a:t>[</a:t>
            </a:r>
            <a:r>
              <a:rPr lang="en-US" altLang="zh-CN" sz="2400" dirty="0" err="1">
                <a:solidFill>
                  <a:schemeClr val="bg2"/>
                </a:solidFill>
                <a:latin typeface="Times New Roman" panose="02020603050405020304" pitchFamily="18" charset="0"/>
                <a:ea typeface="宋体" charset="0"/>
                <a:cs typeface="Times New Roman" panose="02020603050405020304" pitchFamily="18" charset="0"/>
              </a:rPr>
              <a:t>i</a:t>
            </a:r>
            <a:r>
              <a:rPr lang="en-US" altLang="zh-CN" sz="2400" dirty="0">
                <a:solidFill>
                  <a:schemeClr val="bg2"/>
                </a:solidFill>
                <a:latin typeface="Times New Roman" panose="02020603050405020304" pitchFamily="18" charset="0"/>
                <a:ea typeface="宋体" charset="0"/>
                <a:cs typeface="Times New Roman" panose="02020603050405020304" pitchFamily="18" charset="0"/>
              </a:rPr>
              <a:t>] = '\0'</a:t>
            </a:r>
            <a:r>
              <a:rPr lang="en-US" altLang="zh-CN" sz="2400" dirty="0">
                <a:latin typeface="Times New Roman" panose="02020603050405020304" pitchFamily="18" charset="0"/>
                <a:ea typeface="宋体" charset="0"/>
                <a:cs typeface="Times New Roman" panose="02020603050405020304" pitchFamily="18" charset="0"/>
              </a:rPr>
              <a:t>;   /* </a:t>
            </a:r>
            <a:r>
              <a:rPr lang="zh-CN" altLang="en-US" sz="2400" dirty="0">
                <a:latin typeface="Times New Roman" panose="02020603050405020304" pitchFamily="18" charset="0"/>
                <a:ea typeface="宋体" charset="0"/>
                <a:cs typeface="Times New Roman" panose="02020603050405020304" pitchFamily="18" charset="0"/>
              </a:rPr>
              <a:t>输入结束符＝&gt;字符串结束符 */</a:t>
            </a:r>
          </a:p>
          <a:p>
            <a:pPr lvl="1" algn="just" eaLnBrk="1" hangingPunct="1">
              <a:lnSpc>
                <a:spcPct val="110000"/>
              </a:lnSpc>
              <a:spcBef>
                <a:spcPct val="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count = 0;</a:t>
            </a:r>
          </a:p>
          <a:p>
            <a:pPr lvl="1" algn="just" eaLnBrk="1" hangingPunct="1">
              <a:lnSpc>
                <a:spcPct val="110000"/>
              </a:lnSpc>
              <a:spcBef>
                <a:spcPct val="0"/>
              </a:spcBef>
              <a:buNone/>
            </a:pPr>
            <a:r>
              <a:rPr lang="en-US" altLang="zh-CN" sz="2400" dirty="0">
                <a:latin typeface="Times New Roman" panose="02020603050405020304" pitchFamily="18" charset="0"/>
                <a:ea typeface="宋体" charset="0"/>
                <a:cs typeface="Times New Roman" panose="02020603050405020304" pitchFamily="18" charset="0"/>
              </a:rPr>
              <a:t>    for</a:t>
            </a:r>
            <a:r>
              <a:rPr lang="zh-CN" altLang="en-US" sz="2400" dirty="0">
                <a:latin typeface="Times New Roman" panose="02020603050405020304" pitchFamily="18" charset="0"/>
                <a:ea typeface="宋体" charset="0"/>
                <a:cs typeface="Times New Roman" panose="02020603050405020304" pitchFamily="18" charset="0"/>
              </a:rPr>
              <a:t> </a:t>
            </a:r>
            <a:r>
              <a:rPr lang="en-US" altLang="zh-CN" sz="2400" dirty="0">
                <a:latin typeface="Times New Roman" panose="02020603050405020304" pitchFamily="18" charset="0"/>
                <a:ea typeface="宋体" charset="0"/>
                <a:cs typeface="Times New Roman" panose="02020603050405020304" pitchFamily="18" charset="0"/>
              </a:rPr>
              <a:t>(</a:t>
            </a:r>
            <a:r>
              <a:rPr lang="zh-CN" altLang="en-US" sz="2400" dirty="0">
                <a:latin typeface="Times New Roman" panose="02020603050405020304" pitchFamily="18" charset="0"/>
                <a:ea typeface="宋体" charset="0"/>
                <a:cs typeface="Times New Roman" panose="02020603050405020304" pitchFamily="18" charset="0"/>
              </a:rPr>
              <a:t> </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 0; </a:t>
            </a:r>
            <a:r>
              <a:rPr lang="en-US" altLang="zh-CN" sz="2400" dirty="0" err="1">
                <a:solidFill>
                  <a:schemeClr val="bg2"/>
                </a:solidFill>
                <a:latin typeface="Times New Roman" panose="02020603050405020304" pitchFamily="18" charset="0"/>
                <a:ea typeface="宋体" charset="0"/>
                <a:cs typeface="Times New Roman" panose="02020603050405020304" pitchFamily="18" charset="0"/>
              </a:rPr>
              <a:t>str</a:t>
            </a:r>
            <a:r>
              <a:rPr lang="en-US" altLang="zh-CN" sz="2400" dirty="0">
                <a:solidFill>
                  <a:schemeClr val="bg2"/>
                </a:solidFill>
                <a:latin typeface="Times New Roman" panose="02020603050405020304" pitchFamily="18" charset="0"/>
                <a:ea typeface="宋体" charset="0"/>
                <a:cs typeface="Times New Roman" panose="02020603050405020304" pitchFamily="18" charset="0"/>
              </a:rPr>
              <a:t>[</a:t>
            </a:r>
            <a:r>
              <a:rPr lang="en-US" altLang="zh-CN" sz="2400" dirty="0" err="1">
                <a:solidFill>
                  <a:schemeClr val="bg2"/>
                </a:solidFill>
                <a:latin typeface="Times New Roman" panose="02020603050405020304" pitchFamily="18" charset="0"/>
                <a:ea typeface="宋体" charset="0"/>
                <a:cs typeface="Times New Roman" panose="02020603050405020304" pitchFamily="18" charset="0"/>
              </a:rPr>
              <a:t>i</a:t>
            </a:r>
            <a:r>
              <a:rPr lang="en-US" altLang="zh-CN" sz="2400" dirty="0">
                <a:solidFill>
                  <a:schemeClr val="bg2"/>
                </a:solidFill>
                <a:latin typeface="Times New Roman" panose="02020603050405020304" pitchFamily="18" charset="0"/>
                <a:ea typeface="宋体" charset="0"/>
                <a:cs typeface="Times New Roman" panose="02020603050405020304" pitchFamily="18" charset="0"/>
              </a:rPr>
              <a:t>] != '\0'</a:t>
            </a:r>
            <a:r>
              <a:rPr lang="en-US" altLang="zh-CN" sz="2400" dirty="0">
                <a:latin typeface="Times New Roman" panose="02020603050405020304" pitchFamily="18" charset="0"/>
                <a:ea typeface="宋体" charset="0"/>
                <a:cs typeface="Times New Roman" panose="02020603050405020304" pitchFamily="18" charset="0"/>
              </a:rPr>
              <a:t>; </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a:t>
            </a:r>
            <a:r>
              <a:rPr lang="zh-CN" altLang="en-US" sz="2400" dirty="0">
                <a:latin typeface="Times New Roman" panose="02020603050405020304" pitchFamily="18" charset="0"/>
                <a:ea typeface="宋体" charset="0"/>
                <a:cs typeface="Times New Roman" panose="02020603050405020304" pitchFamily="18" charset="0"/>
              </a:rPr>
              <a:t> </a:t>
            </a:r>
            <a:r>
              <a:rPr lang="en-US" altLang="zh-CN" sz="2400" dirty="0">
                <a:latin typeface="Times New Roman" panose="02020603050405020304" pitchFamily="18" charset="0"/>
                <a:ea typeface="宋体" charset="0"/>
                <a:cs typeface="Times New Roman" panose="02020603050405020304" pitchFamily="18" charset="0"/>
              </a:rPr>
              <a:t>)</a:t>
            </a:r>
          </a:p>
          <a:p>
            <a:pPr lvl="1" algn="just" eaLnBrk="1" hangingPunct="1">
              <a:lnSpc>
                <a:spcPct val="110000"/>
              </a:lnSpc>
              <a:spcBef>
                <a:spcPct val="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if ( </a:t>
            </a:r>
            <a:r>
              <a:rPr lang="en-US" altLang="zh-CN" sz="2400" dirty="0" err="1">
                <a:latin typeface="Times New Roman" panose="02020603050405020304" pitchFamily="18" charset="0"/>
                <a:ea typeface="宋体" charset="0"/>
                <a:cs typeface="Times New Roman" panose="02020603050405020304" pitchFamily="18" charset="0"/>
              </a:rPr>
              <a:t>str</a:t>
            </a:r>
            <a:r>
              <a:rPr lang="en-US" altLang="zh-CN" sz="2400" dirty="0">
                <a:latin typeface="Times New Roman" panose="02020603050405020304" pitchFamily="18" charset="0"/>
                <a:ea typeface="宋体" charset="0"/>
                <a:cs typeface="Times New Roman" panose="02020603050405020304" pitchFamily="18" charset="0"/>
              </a:rPr>
              <a:t>[</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&lt;= '9' &amp;&amp; </a:t>
            </a:r>
            <a:r>
              <a:rPr lang="en-US" altLang="zh-CN" sz="2400" dirty="0" err="1">
                <a:latin typeface="Times New Roman" panose="02020603050405020304" pitchFamily="18" charset="0"/>
                <a:ea typeface="宋体" charset="0"/>
                <a:cs typeface="Times New Roman" panose="02020603050405020304" pitchFamily="18" charset="0"/>
              </a:rPr>
              <a:t>str</a:t>
            </a:r>
            <a:r>
              <a:rPr lang="en-US" altLang="zh-CN" sz="2400" dirty="0">
                <a:latin typeface="Times New Roman" panose="02020603050405020304" pitchFamily="18" charset="0"/>
                <a:ea typeface="宋体" charset="0"/>
                <a:cs typeface="Times New Roman" panose="02020603050405020304" pitchFamily="18" charset="0"/>
              </a:rPr>
              <a:t>[</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&gt;= '0' ) </a:t>
            </a:r>
          </a:p>
          <a:p>
            <a:pPr lvl="1" algn="just" eaLnBrk="1" hangingPunct="1">
              <a:lnSpc>
                <a:spcPct val="110000"/>
              </a:lnSpc>
              <a:spcBef>
                <a:spcPct val="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count++;</a:t>
            </a:r>
          </a:p>
          <a:p>
            <a:pPr lvl="1" algn="just" eaLnBrk="1" hangingPunct="1">
              <a:lnSpc>
                <a:spcPct val="110000"/>
              </a:lnSpc>
              <a:spcBef>
                <a:spcPct val="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a:t>
            </a:r>
            <a:r>
              <a:rPr lang="en-US" altLang="zh-CN" sz="2400" dirty="0" err="1">
                <a:latin typeface="Times New Roman" panose="02020603050405020304" pitchFamily="18" charset="0"/>
                <a:ea typeface="宋体" charset="0"/>
                <a:cs typeface="Times New Roman" panose="02020603050405020304" pitchFamily="18" charset="0"/>
              </a:rPr>
              <a:t>printf</a:t>
            </a:r>
            <a:r>
              <a:rPr lang="en-US" altLang="zh-CN" sz="2400" dirty="0">
                <a:latin typeface="Times New Roman" panose="02020603050405020304" pitchFamily="18" charset="0"/>
                <a:ea typeface="宋体" charset="0"/>
                <a:cs typeface="Times New Roman" panose="02020603050405020304" pitchFamily="18" charset="0"/>
              </a:rPr>
              <a:t> ( "count = %d\n", count );</a:t>
            </a:r>
          </a:p>
          <a:p>
            <a:pPr lvl="1" algn="just" eaLnBrk="1" hangingPunct="1">
              <a:lnSpc>
                <a:spcPct val="110000"/>
              </a:lnSpc>
              <a:spcBef>
                <a:spcPct val="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return 0;</a:t>
            </a:r>
          </a:p>
          <a:p>
            <a:pPr lvl="1" algn="just" eaLnBrk="1" hangingPunct="1">
              <a:lnSpc>
                <a:spcPct val="110000"/>
              </a:lnSpc>
              <a:spcBef>
                <a:spcPct val="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a:t>
            </a:r>
          </a:p>
        </p:txBody>
      </p:sp>
      <p:sp>
        <p:nvSpPr>
          <p:cNvPr id="71683" name="Rectangle 3"/>
          <p:cNvSpPr>
            <a:spLocks noGrp="1" noChangeArrowheads="1"/>
          </p:cNvSpPr>
          <p:nvPr>
            <p:ph type="title"/>
          </p:nvPr>
        </p:nvSpPr>
        <p:spPr>
          <a:xfrm>
            <a:off x="6738938" y="142875"/>
            <a:ext cx="3643312" cy="857250"/>
          </a:xfrm>
        </p:spPr>
        <p:txBody>
          <a:bodyPr/>
          <a:lstStyle/>
          <a:p>
            <a:pPr eaLnBrk="1" hangingPunct="1"/>
            <a:r>
              <a:rPr lang="zh-CN" altLang="en-US" dirty="0">
                <a:latin typeface="Times New Roman" charset="0"/>
                <a:ea typeface="宋体" charset="0"/>
                <a:cs typeface="宋体" charset="0"/>
              </a:rPr>
              <a:t>例</a:t>
            </a:r>
            <a:r>
              <a:rPr lang="en-US" altLang="zh-CN" dirty="0">
                <a:latin typeface="Times New Roman" charset="0"/>
                <a:ea typeface="宋体" charset="0"/>
                <a:cs typeface="宋体" charset="0"/>
              </a:rPr>
              <a:t>2 </a:t>
            </a:r>
            <a:r>
              <a:rPr lang="zh-CN" altLang="en-US" dirty="0">
                <a:latin typeface="Times New Roman" charset="0"/>
                <a:ea typeface="宋体" charset="0"/>
                <a:cs typeface="宋体" charset="0"/>
              </a:rPr>
              <a:t>源程序</a:t>
            </a:r>
            <a:endParaRPr lang="zh-CN" altLang="en-US" dirty="0">
              <a:latin typeface="Arial" charset="0"/>
              <a:ea typeface="宋体" charset="0"/>
              <a:cs typeface="宋体" charset="0"/>
            </a:endParaRPr>
          </a:p>
        </p:txBody>
      </p:sp>
      <p:grpSp>
        <p:nvGrpSpPr>
          <p:cNvPr id="2" name="Group 25"/>
          <p:cNvGrpSpPr>
            <a:grpSpLocks/>
          </p:cNvGrpSpPr>
          <p:nvPr/>
        </p:nvGrpSpPr>
        <p:grpSpPr bwMode="auto">
          <a:xfrm>
            <a:off x="623392" y="2034683"/>
            <a:ext cx="8756650" cy="1676893"/>
            <a:chOff x="380" y="1008"/>
            <a:chExt cx="5516" cy="1200"/>
          </a:xfrm>
        </p:grpSpPr>
        <p:sp>
          <p:nvSpPr>
            <p:cNvPr id="71703" name="Rectangle 4"/>
            <p:cNvSpPr>
              <a:spLocks noChangeArrowheads="1"/>
            </p:cNvSpPr>
            <p:nvPr/>
          </p:nvSpPr>
          <p:spPr bwMode="auto">
            <a:xfrm>
              <a:off x="4616" y="1409"/>
              <a:ext cx="1280"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just">
                <a:buClr>
                  <a:srgbClr val="33CCCC"/>
                </a:buClr>
                <a:buSzPct val="110000"/>
              </a:pPr>
              <a:r>
                <a:rPr kumimoji="1" lang="zh-CN" altLang="en-US" sz="2400" b="1" dirty="0">
                  <a:solidFill>
                    <a:schemeClr val="bg2"/>
                  </a:solidFill>
                  <a:latin typeface="仿宋_GB2312" charset="0"/>
                  <a:ea typeface="仿宋_GB2312" charset="0"/>
                  <a:cs typeface="仿宋_GB2312" charset="0"/>
                </a:rPr>
                <a:t>字符串的输入</a:t>
              </a:r>
            </a:p>
          </p:txBody>
        </p:sp>
        <p:sp>
          <p:nvSpPr>
            <p:cNvPr id="71704" name="Rectangle 5"/>
            <p:cNvSpPr>
              <a:spLocks noChangeArrowheads="1"/>
            </p:cNvSpPr>
            <p:nvPr/>
          </p:nvSpPr>
          <p:spPr bwMode="auto">
            <a:xfrm>
              <a:off x="380" y="1008"/>
              <a:ext cx="3984" cy="1200"/>
            </a:xfrm>
            <a:prstGeom prst="rect">
              <a:avLst/>
            </a:prstGeom>
            <a:noFill/>
            <a:ln w="9525" cap="rnd">
              <a:solidFill>
                <a:schemeClr val="tx1"/>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wrap="none" lIns="92075" tIns="46038" rIns="92075" bIns="46038" anchor="ctr"/>
            <a:lstStyle/>
            <a:p>
              <a:endParaRPr lang="zh-CN" altLang="en-US"/>
            </a:p>
          </p:txBody>
        </p:sp>
      </p:grpSp>
      <p:sp>
        <p:nvSpPr>
          <p:cNvPr id="498695" name="Rectangle 7"/>
          <p:cNvSpPr>
            <a:spLocks noChangeArrowheads="1"/>
          </p:cNvSpPr>
          <p:nvPr/>
        </p:nvSpPr>
        <p:spPr bwMode="auto">
          <a:xfrm>
            <a:off x="7175500" y="4437064"/>
            <a:ext cx="3240088" cy="800219"/>
          </a:xfrm>
          <a:prstGeom prst="rect">
            <a:avLst/>
          </a:prstGeom>
          <a:noFill/>
          <a:ln w="12700">
            <a:solidFill>
              <a:schemeClr val="tx1"/>
            </a:solidFill>
            <a:prstDash val="sysDot"/>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a:spAutoFit/>
          </a:bodyPr>
          <a:lstStyle/>
          <a:p>
            <a:pPr>
              <a:spcBef>
                <a:spcPct val="30000"/>
              </a:spcBef>
            </a:pPr>
            <a:r>
              <a:rPr kumimoji="1" lang="en-US" altLang="zh-CN" sz="2000" b="1" dirty="0">
                <a:cs typeface="Arial Unicode MS" charset="0"/>
              </a:rPr>
              <a:t>Enter a string: </a:t>
            </a:r>
            <a:r>
              <a:rPr kumimoji="1" lang="en-US" altLang="zh-CN" sz="2000" b="1" dirty="0">
                <a:solidFill>
                  <a:srgbClr val="CC0066"/>
                </a:solidFill>
                <a:cs typeface="Arial Unicode MS" charset="0"/>
              </a:rPr>
              <a:t>It's 512</a:t>
            </a:r>
            <a:endParaRPr kumimoji="1" lang="zh-CN" altLang="en-US" sz="2000" b="1" dirty="0">
              <a:solidFill>
                <a:srgbClr val="CC0066"/>
              </a:solidFill>
              <a:cs typeface="Arial Unicode MS" charset="0"/>
            </a:endParaRPr>
          </a:p>
          <a:p>
            <a:pPr>
              <a:spcBef>
                <a:spcPct val="30000"/>
              </a:spcBef>
            </a:pPr>
            <a:r>
              <a:rPr kumimoji="1" lang="en-US" altLang="zh-CN" sz="2000" b="1" dirty="0">
                <a:cs typeface="Arial Unicode MS" charset="0"/>
              </a:rPr>
              <a:t>count = 3</a:t>
            </a:r>
          </a:p>
        </p:txBody>
      </p:sp>
      <p:sp>
        <p:nvSpPr>
          <p:cNvPr id="498696" name="Rectangle 8"/>
          <p:cNvSpPr>
            <a:spLocks noChangeArrowheads="1"/>
          </p:cNvSpPr>
          <p:nvPr/>
        </p:nvSpPr>
        <p:spPr bwMode="auto">
          <a:xfrm>
            <a:off x="7316983" y="1505124"/>
            <a:ext cx="3098605" cy="4253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just">
              <a:lnSpc>
                <a:spcPct val="90000"/>
              </a:lnSpc>
              <a:spcBef>
                <a:spcPct val="20000"/>
              </a:spcBef>
              <a:buClr>
                <a:schemeClr val="tx2"/>
              </a:buClr>
              <a:buSzPct val="80000"/>
            </a:pPr>
            <a:r>
              <a:rPr kumimoji="1" lang="zh-CN" altLang="en-US" sz="2400" b="1" dirty="0">
                <a:solidFill>
                  <a:schemeClr val="bg2"/>
                </a:solidFill>
                <a:latin typeface="仿宋_GB2312" charset="0"/>
                <a:ea typeface="仿宋_GB2312" charset="0"/>
                <a:cs typeface="仿宋_GB2312" charset="0"/>
              </a:rPr>
              <a:t>如何改变输入结束符?</a:t>
            </a:r>
          </a:p>
        </p:txBody>
      </p:sp>
      <p:sp>
        <p:nvSpPr>
          <p:cNvPr id="498697" name="Rectangle 9"/>
          <p:cNvSpPr>
            <a:spLocks noChangeArrowheads="1"/>
          </p:cNvSpPr>
          <p:nvPr/>
        </p:nvSpPr>
        <p:spPr bwMode="auto">
          <a:xfrm>
            <a:off x="7380076" y="3357563"/>
            <a:ext cx="3162725" cy="4253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just">
              <a:lnSpc>
                <a:spcPct val="90000"/>
              </a:lnSpc>
              <a:spcBef>
                <a:spcPct val="20000"/>
              </a:spcBef>
              <a:buClr>
                <a:schemeClr val="tx2"/>
              </a:buClr>
              <a:buSzPct val="80000"/>
            </a:pPr>
            <a:r>
              <a:rPr kumimoji="1" lang="zh-CN" altLang="en-US" sz="2400" b="1">
                <a:solidFill>
                  <a:schemeClr val="bg2"/>
                </a:solidFill>
                <a:ea typeface="仿宋_GB2312" charset="0"/>
                <a:cs typeface="仿宋_GB2312" charset="0"/>
              </a:rPr>
              <a:t>能省略</a:t>
            </a:r>
            <a:r>
              <a:rPr kumimoji="1" lang="en-US" altLang="zh-CN" sz="2400" b="1">
                <a:solidFill>
                  <a:schemeClr val="bg2"/>
                </a:solidFill>
                <a:ea typeface="仿宋_GB2312" charset="0"/>
                <a:cs typeface="仿宋_GB2312" charset="0"/>
              </a:rPr>
              <a:t>str[i] = '\0'</a:t>
            </a:r>
            <a:r>
              <a:rPr kumimoji="1" lang="zh-CN" altLang="en-US" sz="2400" b="1">
                <a:solidFill>
                  <a:schemeClr val="bg2"/>
                </a:solidFill>
                <a:ea typeface="仿宋_GB2312" charset="0"/>
                <a:cs typeface="仿宋_GB2312" charset="0"/>
              </a:rPr>
              <a:t>吗？</a:t>
            </a:r>
          </a:p>
        </p:txBody>
      </p:sp>
      <p:grpSp>
        <p:nvGrpSpPr>
          <p:cNvPr id="3" name="Group 36"/>
          <p:cNvGrpSpPr>
            <a:grpSpLocks/>
          </p:cNvGrpSpPr>
          <p:nvPr/>
        </p:nvGrpSpPr>
        <p:grpSpPr bwMode="auto">
          <a:xfrm>
            <a:off x="5570538" y="5562601"/>
            <a:ext cx="6781800" cy="919163"/>
            <a:chOff x="864" y="3744"/>
            <a:chExt cx="4272" cy="579"/>
          </a:xfrm>
        </p:grpSpPr>
        <p:sp>
          <p:nvSpPr>
            <p:cNvPr id="71689" name="Text Box 11"/>
            <p:cNvSpPr txBox="1">
              <a:spLocks noChangeArrowheads="1"/>
            </p:cNvSpPr>
            <p:nvPr/>
          </p:nvSpPr>
          <p:spPr bwMode="auto">
            <a:xfrm>
              <a:off x="1200" y="4034"/>
              <a:ext cx="2400"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400" b="1"/>
                <a:t> 0  1   2   3   4   5   6  7   8</a:t>
              </a:r>
              <a:endParaRPr kumimoji="1" lang="zh-CN" altLang="en-US" sz="2400" b="1"/>
            </a:p>
          </p:txBody>
        </p:sp>
        <p:sp>
          <p:nvSpPr>
            <p:cNvPr id="71690" name="Rectangle 12"/>
            <p:cNvSpPr>
              <a:spLocks noChangeArrowheads="1"/>
            </p:cNvSpPr>
            <p:nvPr/>
          </p:nvSpPr>
          <p:spPr bwMode="auto">
            <a:xfrm>
              <a:off x="1248" y="3744"/>
              <a:ext cx="3504"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90488" tIns="44450" rIns="90488" bIns="44450" anchor="ctr"/>
            <a:lstStyle/>
            <a:p>
              <a:endParaRPr lang="zh-CN" altLang="en-US"/>
            </a:p>
          </p:txBody>
        </p:sp>
        <p:sp>
          <p:nvSpPr>
            <p:cNvPr id="71691" name="Text Box 16"/>
            <p:cNvSpPr txBox="1">
              <a:spLocks noChangeArrowheads="1"/>
            </p:cNvSpPr>
            <p:nvPr/>
          </p:nvSpPr>
          <p:spPr bwMode="auto">
            <a:xfrm>
              <a:off x="864" y="3746"/>
              <a:ext cx="336"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400"/>
                <a:t>s</a:t>
              </a:r>
              <a:endParaRPr kumimoji="1" lang="en-US" altLang="zh-CN" sz="2400" b="1"/>
            </a:p>
          </p:txBody>
        </p:sp>
        <p:sp>
          <p:nvSpPr>
            <p:cNvPr id="71692" name="Text Box 18"/>
            <p:cNvSpPr txBox="1">
              <a:spLocks noChangeArrowheads="1"/>
            </p:cNvSpPr>
            <p:nvPr/>
          </p:nvSpPr>
          <p:spPr bwMode="auto">
            <a:xfrm>
              <a:off x="1296" y="3744"/>
              <a:ext cx="3840"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400" b="1" dirty="0"/>
                <a:t>I   t     '   s       5   1   2  </a:t>
              </a:r>
              <a:r>
                <a:rPr kumimoji="1" lang="en-US" altLang="zh-CN" sz="2400" b="1" dirty="0">
                  <a:solidFill>
                    <a:schemeClr val="accent1"/>
                  </a:solidFill>
                </a:rPr>
                <a:t> </a:t>
              </a:r>
              <a:r>
                <a:rPr kumimoji="1" lang="en-US" altLang="zh-CN" sz="2400" b="1" dirty="0">
                  <a:solidFill>
                    <a:srgbClr val="CC0066"/>
                  </a:solidFill>
                </a:rPr>
                <a:t>\0</a:t>
              </a:r>
              <a:r>
                <a:rPr kumimoji="1" lang="en-US" altLang="zh-CN" sz="2400" b="1" dirty="0"/>
                <a:t>  </a:t>
              </a:r>
              <a:r>
                <a:rPr kumimoji="1" lang="en-US" altLang="zh-CN" sz="2400" b="1" dirty="0">
                  <a:solidFill>
                    <a:schemeClr val="bg2"/>
                  </a:solidFill>
                </a:rPr>
                <a:t>?  ?</a:t>
              </a:r>
            </a:p>
          </p:txBody>
        </p:sp>
        <p:sp>
          <p:nvSpPr>
            <p:cNvPr id="71693" name="Line 22"/>
            <p:cNvSpPr>
              <a:spLocks noChangeShapeType="1"/>
            </p:cNvSpPr>
            <p:nvPr/>
          </p:nvSpPr>
          <p:spPr bwMode="auto">
            <a:xfrm>
              <a:off x="3552" y="3744"/>
              <a:ext cx="0" cy="27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1694" name="Line 27"/>
            <p:cNvSpPr>
              <a:spLocks noChangeShapeType="1"/>
            </p:cNvSpPr>
            <p:nvPr/>
          </p:nvSpPr>
          <p:spPr bwMode="auto">
            <a:xfrm>
              <a:off x="1488" y="3744"/>
              <a:ext cx="0" cy="27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1695" name="Line 28"/>
            <p:cNvSpPr>
              <a:spLocks noChangeShapeType="1"/>
            </p:cNvSpPr>
            <p:nvPr/>
          </p:nvSpPr>
          <p:spPr bwMode="auto">
            <a:xfrm>
              <a:off x="1776" y="3744"/>
              <a:ext cx="0" cy="27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1696" name="Line 29"/>
            <p:cNvSpPr>
              <a:spLocks noChangeShapeType="1"/>
            </p:cNvSpPr>
            <p:nvPr/>
          </p:nvSpPr>
          <p:spPr bwMode="auto">
            <a:xfrm>
              <a:off x="2016" y="3744"/>
              <a:ext cx="0" cy="27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1697" name="Line 30"/>
            <p:cNvSpPr>
              <a:spLocks noChangeShapeType="1"/>
            </p:cNvSpPr>
            <p:nvPr/>
          </p:nvSpPr>
          <p:spPr bwMode="auto">
            <a:xfrm>
              <a:off x="2256" y="3744"/>
              <a:ext cx="0" cy="27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1698" name="Line 31"/>
            <p:cNvSpPr>
              <a:spLocks noChangeShapeType="1"/>
            </p:cNvSpPr>
            <p:nvPr/>
          </p:nvSpPr>
          <p:spPr bwMode="auto">
            <a:xfrm>
              <a:off x="2496" y="3744"/>
              <a:ext cx="0" cy="27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1699" name="Line 32"/>
            <p:cNvSpPr>
              <a:spLocks noChangeShapeType="1"/>
            </p:cNvSpPr>
            <p:nvPr/>
          </p:nvSpPr>
          <p:spPr bwMode="auto">
            <a:xfrm>
              <a:off x="2736" y="3744"/>
              <a:ext cx="0" cy="27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1700" name="Line 33"/>
            <p:cNvSpPr>
              <a:spLocks noChangeShapeType="1"/>
            </p:cNvSpPr>
            <p:nvPr/>
          </p:nvSpPr>
          <p:spPr bwMode="auto">
            <a:xfrm>
              <a:off x="2976" y="3744"/>
              <a:ext cx="0" cy="27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1701" name="Line 34"/>
            <p:cNvSpPr>
              <a:spLocks noChangeShapeType="1"/>
            </p:cNvSpPr>
            <p:nvPr/>
          </p:nvSpPr>
          <p:spPr bwMode="auto">
            <a:xfrm>
              <a:off x="3264" y="3744"/>
              <a:ext cx="0" cy="27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1702" name="Line 35"/>
            <p:cNvSpPr>
              <a:spLocks noChangeShapeType="1"/>
            </p:cNvSpPr>
            <p:nvPr/>
          </p:nvSpPr>
          <p:spPr bwMode="auto">
            <a:xfrm>
              <a:off x="3792" y="3744"/>
              <a:ext cx="0" cy="27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8695"/>
                                        </p:tgtEl>
                                        <p:attrNameLst>
                                          <p:attrName>style.visibility</p:attrName>
                                        </p:attrNameLst>
                                      </p:cBhvr>
                                      <p:to>
                                        <p:strVal val="visible"/>
                                      </p:to>
                                    </p:set>
                                    <p:anim calcmode="lin" valueType="num">
                                      <p:cBhvr additive="base">
                                        <p:cTn id="13" dur="500" fill="hold"/>
                                        <p:tgtEl>
                                          <p:spTgt spid="498695"/>
                                        </p:tgtEl>
                                        <p:attrNameLst>
                                          <p:attrName>ppt_x</p:attrName>
                                        </p:attrNameLst>
                                      </p:cBhvr>
                                      <p:tavLst>
                                        <p:tav tm="0">
                                          <p:val>
                                            <p:strVal val="0-#ppt_w/2"/>
                                          </p:val>
                                        </p:tav>
                                        <p:tav tm="100000">
                                          <p:val>
                                            <p:strVal val="#ppt_x"/>
                                          </p:val>
                                        </p:tav>
                                      </p:tavLst>
                                    </p:anim>
                                    <p:anim calcmode="lin" valueType="num">
                                      <p:cBhvr additive="base">
                                        <p:cTn id="14" dur="500" fill="hold"/>
                                        <p:tgtEl>
                                          <p:spTgt spid="49869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98696"/>
                                        </p:tgtEl>
                                        <p:attrNameLst>
                                          <p:attrName>style.visibility</p:attrName>
                                        </p:attrNameLst>
                                      </p:cBhvr>
                                      <p:to>
                                        <p:strVal val="visible"/>
                                      </p:to>
                                    </p:set>
                                    <p:anim calcmode="lin" valueType="num">
                                      <p:cBhvr additive="base">
                                        <p:cTn id="25" dur="500" fill="hold"/>
                                        <p:tgtEl>
                                          <p:spTgt spid="498696"/>
                                        </p:tgtEl>
                                        <p:attrNameLst>
                                          <p:attrName>ppt_x</p:attrName>
                                        </p:attrNameLst>
                                      </p:cBhvr>
                                      <p:tavLst>
                                        <p:tav tm="0">
                                          <p:val>
                                            <p:strVal val="0-#ppt_w/2"/>
                                          </p:val>
                                        </p:tav>
                                        <p:tav tm="100000">
                                          <p:val>
                                            <p:strVal val="#ppt_x"/>
                                          </p:val>
                                        </p:tav>
                                      </p:tavLst>
                                    </p:anim>
                                    <p:anim calcmode="lin" valueType="num">
                                      <p:cBhvr additive="base">
                                        <p:cTn id="26" dur="500" fill="hold"/>
                                        <p:tgtEl>
                                          <p:spTgt spid="49869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98697"/>
                                        </p:tgtEl>
                                        <p:attrNameLst>
                                          <p:attrName>style.visibility</p:attrName>
                                        </p:attrNameLst>
                                      </p:cBhvr>
                                      <p:to>
                                        <p:strVal val="visible"/>
                                      </p:to>
                                    </p:set>
                                    <p:anim calcmode="lin" valueType="num">
                                      <p:cBhvr additive="base">
                                        <p:cTn id="31" dur="500" fill="hold"/>
                                        <p:tgtEl>
                                          <p:spTgt spid="498697"/>
                                        </p:tgtEl>
                                        <p:attrNameLst>
                                          <p:attrName>ppt_x</p:attrName>
                                        </p:attrNameLst>
                                      </p:cBhvr>
                                      <p:tavLst>
                                        <p:tav tm="0">
                                          <p:val>
                                            <p:strVal val="0-#ppt_w/2"/>
                                          </p:val>
                                        </p:tav>
                                        <p:tav tm="100000">
                                          <p:val>
                                            <p:strVal val="#ppt_x"/>
                                          </p:val>
                                        </p:tav>
                                      </p:tavLst>
                                    </p:anim>
                                    <p:anim calcmode="lin" valueType="num">
                                      <p:cBhvr additive="base">
                                        <p:cTn id="32" dur="500" fill="hold"/>
                                        <p:tgtEl>
                                          <p:spTgt spid="4986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695" grpId="0" animBg="1" autoUpdateAnimBg="0"/>
      <p:bldP spid="498696" grpId="0"/>
      <p:bldP spid="49869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5951984" y="530053"/>
            <a:ext cx="4648200" cy="1219200"/>
          </a:xfrm>
        </p:spPr>
        <p:txBody>
          <a:bodyPr/>
          <a:lstStyle/>
          <a:p>
            <a:pPr eaLnBrk="1" hangingPunct="1"/>
            <a:r>
              <a:rPr lang="zh-CN" altLang="en-US" dirty="0">
                <a:latin typeface="Arial" charset="0"/>
                <a:ea typeface="宋体" charset="0"/>
                <a:cs typeface="宋体" charset="0"/>
              </a:rPr>
              <a:t>例</a:t>
            </a:r>
            <a:r>
              <a:rPr lang="en-US" altLang="zh-CN" dirty="0">
                <a:latin typeface="Arial" charset="0"/>
                <a:ea typeface="宋体" charset="0"/>
                <a:cs typeface="宋体" charset="0"/>
              </a:rPr>
              <a:t>1  </a:t>
            </a:r>
            <a:r>
              <a:rPr lang="zh-CN" altLang="en-US" dirty="0">
                <a:latin typeface="Arial" charset="0"/>
                <a:ea typeface="宋体" charset="0"/>
                <a:cs typeface="宋体" charset="0"/>
              </a:rPr>
              <a:t>程序解析</a:t>
            </a:r>
            <a:r>
              <a:rPr lang="en-US" altLang="zh-CN" dirty="0">
                <a:latin typeface="Arial" charset="0"/>
                <a:ea typeface="宋体" charset="0"/>
                <a:cs typeface="宋体" charset="0"/>
              </a:rPr>
              <a:t>-</a:t>
            </a:r>
            <a:br>
              <a:rPr lang="en-US" altLang="zh-CN" dirty="0">
                <a:latin typeface="Arial" charset="0"/>
                <a:ea typeface="宋体" charset="0"/>
                <a:cs typeface="宋体" charset="0"/>
              </a:rPr>
            </a:br>
            <a:r>
              <a:rPr lang="zh-CN" altLang="en-US" dirty="0">
                <a:latin typeface="Arial" charset="0"/>
                <a:ea typeface="宋体" charset="0"/>
                <a:cs typeface="宋体" charset="0"/>
              </a:rPr>
              <a:t>判断回文</a:t>
            </a:r>
          </a:p>
        </p:txBody>
      </p:sp>
      <p:sp>
        <p:nvSpPr>
          <p:cNvPr id="59395" name="Rectangle 3"/>
          <p:cNvSpPr>
            <a:spLocks noGrp="1" noChangeArrowheads="1"/>
          </p:cNvSpPr>
          <p:nvPr>
            <p:ph type="body" idx="1"/>
          </p:nvPr>
        </p:nvSpPr>
        <p:spPr>
          <a:xfrm>
            <a:off x="0" y="404664"/>
            <a:ext cx="7115672" cy="6715125"/>
          </a:xfrm>
        </p:spPr>
        <p:txBody>
          <a:bodyPr/>
          <a:lstStyle/>
          <a:p>
            <a:pPr>
              <a:lnSpc>
                <a:spcPct val="90000"/>
              </a:lnSpc>
              <a:spcBef>
                <a:spcPts val="0"/>
              </a:spcBef>
              <a:buFont typeface="Wingdings" charset="0"/>
              <a:buNone/>
            </a:pPr>
            <a:r>
              <a:rPr lang="en-US" altLang="zh-CN" sz="2200" dirty="0" err="1">
                <a:latin typeface="Times New Roman" panose="02020603050405020304" pitchFamily="18" charset="0"/>
                <a:ea typeface="宋体" charset="0"/>
                <a:cs typeface="Times New Roman" panose="02020603050405020304" pitchFamily="18" charset="0"/>
              </a:rPr>
              <a:t>int</a:t>
            </a:r>
            <a:r>
              <a:rPr lang="en-US" altLang="zh-CN" sz="2200" dirty="0">
                <a:latin typeface="Times New Roman" panose="02020603050405020304" pitchFamily="18" charset="0"/>
                <a:ea typeface="宋体" charset="0"/>
                <a:cs typeface="Times New Roman" panose="02020603050405020304" pitchFamily="18" charset="0"/>
              </a:rPr>
              <a:t> main ( void )</a:t>
            </a:r>
            <a:endParaRPr lang="zh-CN" altLang="en-US" sz="2200" dirty="0">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a:t>
            </a:r>
            <a:r>
              <a:rPr lang="zh-CN" altLang="en-US" sz="2200" dirty="0">
                <a:latin typeface="Times New Roman" panose="02020603050405020304" pitchFamily="18" charset="0"/>
                <a:ea typeface="宋体" charset="0"/>
                <a:cs typeface="Times New Roman" panose="02020603050405020304" pitchFamily="18" charset="0"/>
              </a:rPr>
              <a:t>  </a:t>
            </a:r>
            <a:r>
              <a:rPr lang="en-US" altLang="zh-CN" sz="2200" dirty="0" err="1">
                <a:latin typeface="Times New Roman" panose="02020603050405020304" pitchFamily="18" charset="0"/>
                <a:ea typeface="宋体" charset="0"/>
                <a:cs typeface="Times New Roman" panose="02020603050405020304" pitchFamily="18" charset="0"/>
              </a:rPr>
              <a:t>int</a:t>
            </a:r>
            <a:r>
              <a:rPr lang="en-US" altLang="zh-CN" sz="2200" dirty="0">
                <a:latin typeface="Times New Roman" panose="02020603050405020304" pitchFamily="18" charset="0"/>
                <a:ea typeface="宋体" charset="0"/>
                <a:cs typeface="Times New Roman" panose="02020603050405020304" pitchFamily="18" charset="0"/>
              </a:rPr>
              <a:t> </a:t>
            </a:r>
            <a:r>
              <a:rPr lang="en-US" altLang="zh-CN" sz="2200" dirty="0" err="1">
                <a:latin typeface="Times New Roman" panose="02020603050405020304" pitchFamily="18" charset="0"/>
                <a:ea typeface="宋体" charset="0"/>
                <a:cs typeface="Times New Roman" panose="02020603050405020304" pitchFamily="18" charset="0"/>
              </a:rPr>
              <a:t>i</a:t>
            </a:r>
            <a:r>
              <a:rPr lang="en-US" altLang="zh-CN" sz="2200" dirty="0">
                <a:latin typeface="Times New Roman" panose="02020603050405020304" pitchFamily="18" charset="0"/>
                <a:ea typeface="宋体" charset="0"/>
                <a:cs typeface="Times New Roman" panose="02020603050405020304" pitchFamily="18" charset="0"/>
              </a:rPr>
              <a:t>, k;</a:t>
            </a:r>
            <a:endParaRPr lang="zh-CN" altLang="en-US" sz="2200" dirty="0">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char line[80];</a:t>
            </a:r>
            <a:endParaRPr lang="zh-CN" altLang="en-US" sz="2200" dirty="0">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a:t>
            </a:r>
            <a:r>
              <a:rPr lang="en-US" altLang="zh-CN" sz="2200" dirty="0" err="1">
                <a:latin typeface="Times New Roman" panose="02020603050405020304" pitchFamily="18" charset="0"/>
                <a:ea typeface="宋体" charset="0"/>
                <a:cs typeface="Times New Roman" panose="02020603050405020304" pitchFamily="18" charset="0"/>
              </a:rPr>
              <a:t>printf</a:t>
            </a:r>
            <a:r>
              <a:rPr lang="zh-CN" altLang="en-US" sz="2200" dirty="0">
                <a:latin typeface="Times New Roman" panose="02020603050405020304" pitchFamily="18" charset="0"/>
                <a:ea typeface="宋体" charset="0"/>
                <a:cs typeface="Times New Roman" panose="02020603050405020304" pitchFamily="18" charset="0"/>
              </a:rPr>
              <a:t> </a:t>
            </a:r>
            <a:r>
              <a:rPr lang="en-US" altLang="zh-CN" sz="2200" dirty="0">
                <a:latin typeface="Times New Roman" panose="02020603050405020304" pitchFamily="18" charset="0"/>
                <a:ea typeface="宋体" charset="0"/>
                <a:cs typeface="Times New Roman" panose="02020603050405020304" pitchFamily="18" charset="0"/>
              </a:rPr>
              <a:t>(</a:t>
            </a:r>
            <a:r>
              <a:rPr lang="zh-CN" altLang="en-US" sz="2200" dirty="0">
                <a:latin typeface="Times New Roman" panose="02020603050405020304" pitchFamily="18" charset="0"/>
                <a:ea typeface="宋体" charset="0"/>
                <a:cs typeface="Times New Roman" panose="02020603050405020304" pitchFamily="18" charset="0"/>
              </a:rPr>
              <a:t> </a:t>
            </a:r>
            <a:r>
              <a:rPr lang="en-US" altLang="zh-CN" sz="2200" dirty="0">
                <a:latin typeface="Times New Roman" panose="02020603050405020304" pitchFamily="18" charset="0"/>
                <a:ea typeface="宋体" charset="0"/>
                <a:cs typeface="Times New Roman" panose="02020603050405020304" pitchFamily="18" charset="0"/>
              </a:rPr>
              <a:t>"Enter a string: "</a:t>
            </a:r>
            <a:r>
              <a:rPr lang="zh-CN" altLang="en-US" sz="2200" dirty="0">
                <a:latin typeface="Times New Roman" panose="02020603050405020304" pitchFamily="18" charset="0"/>
                <a:ea typeface="宋体" charset="0"/>
                <a:cs typeface="Times New Roman" panose="02020603050405020304" pitchFamily="18" charset="0"/>
              </a:rPr>
              <a:t> </a:t>
            </a:r>
            <a:r>
              <a:rPr lang="en-US" altLang="zh-CN" sz="2200" dirty="0">
                <a:latin typeface="Times New Roman" panose="02020603050405020304" pitchFamily="18" charset="0"/>
                <a:ea typeface="宋体" charset="0"/>
                <a:cs typeface="Times New Roman" panose="02020603050405020304" pitchFamily="18" charset="0"/>
              </a:rPr>
              <a:t>);</a:t>
            </a:r>
            <a:endParaRPr lang="zh-CN" altLang="en-US" sz="2200" dirty="0">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a:t>
            </a:r>
            <a:r>
              <a:rPr lang="en-US" altLang="zh-CN" sz="2200" dirty="0">
                <a:solidFill>
                  <a:schemeClr val="bg2"/>
                </a:solidFill>
                <a:latin typeface="Times New Roman" panose="02020603050405020304" pitchFamily="18" charset="0"/>
                <a:ea typeface="宋体" charset="0"/>
                <a:cs typeface="Times New Roman" panose="02020603050405020304" pitchFamily="18" charset="0"/>
              </a:rPr>
              <a:t>k = 0;</a:t>
            </a:r>
            <a:endParaRPr lang="zh-CN" altLang="en-US" sz="2200" dirty="0">
              <a:solidFill>
                <a:schemeClr val="bg2"/>
              </a:solidFill>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solidFill>
                  <a:schemeClr val="bg2"/>
                </a:solidFill>
                <a:latin typeface="Times New Roman" panose="02020603050405020304" pitchFamily="18" charset="0"/>
                <a:ea typeface="宋体" charset="0"/>
                <a:cs typeface="Times New Roman" panose="02020603050405020304" pitchFamily="18" charset="0"/>
              </a:rPr>
              <a:t>   while ( (line[k] = </a:t>
            </a:r>
            <a:r>
              <a:rPr lang="en-US" altLang="zh-CN" sz="2200" dirty="0" err="1">
                <a:solidFill>
                  <a:schemeClr val="bg2"/>
                </a:solidFill>
                <a:latin typeface="Times New Roman" panose="02020603050405020304" pitchFamily="18" charset="0"/>
                <a:ea typeface="宋体" charset="0"/>
                <a:cs typeface="Times New Roman" panose="02020603050405020304" pitchFamily="18" charset="0"/>
              </a:rPr>
              <a:t>getchar</a:t>
            </a:r>
            <a:r>
              <a:rPr lang="en-US" altLang="zh-CN" sz="2200" dirty="0">
                <a:solidFill>
                  <a:schemeClr val="bg2"/>
                </a:solidFill>
                <a:latin typeface="Times New Roman" panose="02020603050405020304" pitchFamily="18" charset="0"/>
                <a:ea typeface="宋体" charset="0"/>
                <a:cs typeface="Times New Roman" panose="02020603050405020304" pitchFamily="18" charset="0"/>
              </a:rPr>
              <a:t>() ) != '\n' )</a:t>
            </a:r>
            <a:endParaRPr lang="zh-CN" altLang="en-US" sz="2200" dirty="0">
              <a:solidFill>
                <a:schemeClr val="bg2"/>
              </a:solidFill>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solidFill>
                  <a:schemeClr val="bg2"/>
                </a:solidFill>
                <a:latin typeface="Times New Roman" panose="02020603050405020304" pitchFamily="18" charset="0"/>
                <a:ea typeface="宋体" charset="0"/>
                <a:cs typeface="Times New Roman" panose="02020603050405020304" pitchFamily="18" charset="0"/>
              </a:rPr>
              <a:t>       k++;</a:t>
            </a:r>
            <a:endParaRPr lang="zh-CN" altLang="en-US" sz="2200" dirty="0">
              <a:solidFill>
                <a:schemeClr val="bg2"/>
              </a:solidFill>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solidFill>
                  <a:schemeClr val="bg2"/>
                </a:solidFill>
                <a:latin typeface="Times New Roman" panose="02020603050405020304" pitchFamily="18" charset="0"/>
                <a:ea typeface="宋体" charset="0"/>
                <a:cs typeface="Times New Roman" panose="02020603050405020304" pitchFamily="18" charset="0"/>
              </a:rPr>
              <a:t>   line[k] = '\0';</a:t>
            </a:r>
          </a:p>
          <a:p>
            <a:pPr>
              <a:lnSpc>
                <a:spcPct val="90000"/>
              </a:lnSpc>
              <a:spcBef>
                <a:spcPts val="0"/>
              </a:spcBef>
              <a:buNone/>
            </a:pPr>
            <a:r>
              <a:rPr lang="en-US" altLang="zh-CN" sz="2200" dirty="0">
                <a:latin typeface="Times New Roman" panose="02020603050405020304" pitchFamily="18" charset="0"/>
                <a:ea typeface="宋体" charset="0"/>
                <a:cs typeface="Times New Roman" panose="02020603050405020304" pitchFamily="18" charset="0"/>
              </a:rPr>
              <a:t>   </a:t>
            </a:r>
            <a:r>
              <a:rPr lang="en-US" altLang="zh-CN" sz="2200" dirty="0" err="1">
                <a:latin typeface="Times New Roman" panose="02020603050405020304" pitchFamily="18" charset="0"/>
                <a:ea typeface="宋体" charset="0"/>
                <a:cs typeface="Times New Roman" panose="02020603050405020304" pitchFamily="18" charset="0"/>
              </a:rPr>
              <a:t>i</a:t>
            </a:r>
            <a:r>
              <a:rPr lang="en-US" altLang="zh-CN" sz="2200" dirty="0">
                <a:latin typeface="Times New Roman" panose="02020603050405020304" pitchFamily="18" charset="0"/>
                <a:ea typeface="宋体" charset="0"/>
                <a:cs typeface="Times New Roman" panose="02020603050405020304" pitchFamily="18" charset="0"/>
              </a:rPr>
              <a:t> = 0;        /* </a:t>
            </a:r>
            <a:r>
              <a:rPr lang="en-US" altLang="zh-CN" sz="2200" dirty="0" err="1">
                <a:latin typeface="Times New Roman" panose="02020603050405020304" pitchFamily="18" charset="0"/>
                <a:ea typeface="宋体" charset="0"/>
                <a:cs typeface="Times New Roman" panose="02020603050405020304" pitchFamily="18" charset="0"/>
              </a:rPr>
              <a:t>i</a:t>
            </a:r>
            <a:r>
              <a:rPr lang="zh-CN" altLang="en-US" sz="2200" dirty="0">
                <a:latin typeface="Times New Roman" panose="02020603050405020304" pitchFamily="18" charset="0"/>
                <a:ea typeface="宋体" charset="0"/>
                <a:cs typeface="Times New Roman" panose="02020603050405020304" pitchFamily="18" charset="0"/>
              </a:rPr>
              <a:t>是字符串首字符的下标 </a:t>
            </a:r>
            <a:r>
              <a:rPr lang="en-US" altLang="zh-CN" sz="2200" dirty="0">
                <a:latin typeface="Times New Roman" panose="02020603050405020304" pitchFamily="18" charset="0"/>
                <a:ea typeface="宋体" charset="0"/>
                <a:cs typeface="Times New Roman" panose="02020603050405020304" pitchFamily="18" charset="0"/>
              </a:rPr>
              <a:t>*/</a:t>
            </a:r>
            <a:endParaRPr lang="zh-CN" altLang="en-US" sz="2200" dirty="0">
              <a:solidFill>
                <a:schemeClr val="bg2"/>
              </a:solidFill>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k = k -1;    /* k</a:t>
            </a:r>
            <a:r>
              <a:rPr lang="zh-CN" altLang="en-US" sz="2200" dirty="0">
                <a:latin typeface="Times New Roman" panose="02020603050405020304" pitchFamily="18" charset="0"/>
                <a:ea typeface="宋体" charset="0"/>
                <a:cs typeface="Times New Roman" panose="02020603050405020304" pitchFamily="18" charset="0"/>
              </a:rPr>
              <a:t>是字符串尾字符的下标 </a:t>
            </a:r>
            <a:r>
              <a:rPr lang="en-US" altLang="zh-CN" sz="2200" dirty="0">
                <a:latin typeface="Times New Roman" panose="02020603050405020304" pitchFamily="18" charset="0"/>
                <a:ea typeface="宋体" charset="0"/>
                <a:cs typeface="Times New Roman" panose="02020603050405020304" pitchFamily="18" charset="0"/>
              </a:rPr>
              <a:t>*/</a:t>
            </a:r>
            <a:endParaRPr lang="zh-CN" altLang="en-US" sz="2200" dirty="0">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while ( </a:t>
            </a:r>
            <a:r>
              <a:rPr lang="en-US" altLang="zh-CN" sz="2200" dirty="0" err="1">
                <a:latin typeface="Times New Roman" panose="02020603050405020304" pitchFamily="18" charset="0"/>
                <a:ea typeface="宋体" charset="0"/>
                <a:cs typeface="Times New Roman" panose="02020603050405020304" pitchFamily="18" charset="0"/>
              </a:rPr>
              <a:t>i</a:t>
            </a:r>
            <a:r>
              <a:rPr lang="en-US" altLang="zh-CN" sz="2200" dirty="0">
                <a:latin typeface="Times New Roman" panose="02020603050405020304" pitchFamily="18" charset="0"/>
                <a:ea typeface="宋体" charset="0"/>
                <a:cs typeface="Times New Roman" panose="02020603050405020304" pitchFamily="18" charset="0"/>
              </a:rPr>
              <a:t>&lt; k ){</a:t>
            </a:r>
            <a:endParaRPr lang="zh-CN" altLang="en-US" sz="2200" dirty="0">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if ( line[</a:t>
            </a:r>
            <a:r>
              <a:rPr lang="en-US" altLang="zh-CN" sz="2200" dirty="0" err="1">
                <a:latin typeface="Times New Roman" panose="02020603050405020304" pitchFamily="18" charset="0"/>
                <a:ea typeface="宋体" charset="0"/>
                <a:cs typeface="Times New Roman" panose="02020603050405020304" pitchFamily="18" charset="0"/>
              </a:rPr>
              <a:t>i</a:t>
            </a:r>
            <a:r>
              <a:rPr lang="en-US" altLang="zh-CN" sz="2200" dirty="0">
                <a:latin typeface="Times New Roman" panose="02020603050405020304" pitchFamily="18" charset="0"/>
                <a:ea typeface="宋体" charset="0"/>
                <a:cs typeface="Times New Roman" panose="02020603050405020304" pitchFamily="18" charset="0"/>
              </a:rPr>
              <a:t>] != line[k] ) </a:t>
            </a: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break;</a:t>
            </a:r>
            <a:endParaRPr lang="zh-CN" altLang="en-US" sz="2200" dirty="0">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a:t>
            </a:r>
            <a:r>
              <a:rPr lang="en-US" altLang="zh-CN" sz="2200" dirty="0" err="1">
                <a:latin typeface="Times New Roman" panose="02020603050405020304" pitchFamily="18" charset="0"/>
                <a:ea typeface="宋体" charset="0"/>
                <a:cs typeface="Times New Roman" panose="02020603050405020304" pitchFamily="18" charset="0"/>
              </a:rPr>
              <a:t>i</a:t>
            </a:r>
            <a:r>
              <a:rPr lang="en-US" altLang="zh-CN" sz="2200" dirty="0">
                <a:latin typeface="Times New Roman" panose="02020603050405020304" pitchFamily="18" charset="0"/>
                <a:ea typeface="宋体" charset="0"/>
                <a:cs typeface="Times New Roman" panose="02020603050405020304" pitchFamily="18" charset="0"/>
              </a:rPr>
              <a:t>++;</a:t>
            </a: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k--;</a:t>
            </a:r>
            <a:endParaRPr lang="zh-CN" altLang="en-US" sz="2200" dirty="0">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a:t>
            </a:r>
            <a:endParaRPr lang="zh-CN" altLang="en-US" sz="2200" dirty="0">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if( </a:t>
            </a:r>
            <a:r>
              <a:rPr lang="en-US" altLang="zh-CN" sz="2200" dirty="0" err="1">
                <a:latin typeface="Times New Roman" panose="02020603050405020304" pitchFamily="18" charset="0"/>
                <a:ea typeface="宋体" charset="0"/>
                <a:cs typeface="Times New Roman" panose="02020603050405020304" pitchFamily="18" charset="0"/>
              </a:rPr>
              <a:t>i</a:t>
            </a:r>
            <a:r>
              <a:rPr lang="en-US" altLang="zh-CN" sz="2200" dirty="0">
                <a:latin typeface="Times New Roman" panose="02020603050405020304" pitchFamily="18" charset="0"/>
                <a:ea typeface="宋体" charset="0"/>
                <a:cs typeface="Times New Roman" panose="02020603050405020304" pitchFamily="18" charset="0"/>
              </a:rPr>
              <a:t> &gt;= k)</a:t>
            </a:r>
            <a:r>
              <a:rPr lang="zh-CN" altLang="en-US" sz="2200" dirty="0">
                <a:latin typeface="Times New Roman" panose="02020603050405020304" pitchFamily="18" charset="0"/>
                <a:ea typeface="宋体" charset="0"/>
                <a:cs typeface="Times New Roman" panose="02020603050405020304" pitchFamily="18" charset="0"/>
              </a:rPr>
              <a:t>  </a:t>
            </a:r>
            <a:r>
              <a:rPr lang="en-US" altLang="zh-CN" sz="2200" dirty="0" err="1">
                <a:latin typeface="Times New Roman" panose="02020603050405020304" pitchFamily="18" charset="0"/>
                <a:ea typeface="宋体" charset="0"/>
                <a:cs typeface="Times New Roman" panose="02020603050405020304" pitchFamily="18" charset="0"/>
              </a:rPr>
              <a:t>printf</a:t>
            </a:r>
            <a:r>
              <a:rPr lang="en-US" altLang="zh-CN" sz="2200" dirty="0">
                <a:latin typeface="Times New Roman" panose="02020603050405020304" pitchFamily="18" charset="0"/>
                <a:ea typeface="宋体" charset="0"/>
                <a:cs typeface="Times New Roman" panose="02020603050405020304" pitchFamily="18" charset="0"/>
              </a:rPr>
              <a:t>("It is a </a:t>
            </a:r>
            <a:r>
              <a:rPr lang="en-US" altLang="zh-CN" sz="2200" dirty="0" err="1">
                <a:latin typeface="Times New Roman" panose="02020603050405020304" pitchFamily="18" charset="0"/>
                <a:ea typeface="宋体" charset="0"/>
                <a:cs typeface="Times New Roman" panose="02020603050405020304" pitchFamily="18" charset="0"/>
              </a:rPr>
              <a:t>plalindrome</a:t>
            </a:r>
            <a:r>
              <a:rPr lang="en-US" altLang="zh-CN" sz="2200" dirty="0">
                <a:latin typeface="Times New Roman" panose="02020603050405020304" pitchFamily="18" charset="0"/>
                <a:ea typeface="宋体" charset="0"/>
                <a:cs typeface="Times New Roman" panose="02020603050405020304" pitchFamily="18" charset="0"/>
              </a:rPr>
              <a:t>\n");</a:t>
            </a:r>
            <a:endParaRPr lang="zh-CN" altLang="en-US" sz="2200" dirty="0">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else</a:t>
            </a:r>
            <a:r>
              <a:rPr lang="zh-CN" altLang="en-US" sz="2200" dirty="0">
                <a:latin typeface="Times New Roman" panose="02020603050405020304" pitchFamily="18" charset="0"/>
                <a:ea typeface="宋体" charset="0"/>
                <a:cs typeface="Times New Roman" panose="02020603050405020304" pitchFamily="18" charset="0"/>
              </a:rPr>
              <a:t> </a:t>
            </a:r>
            <a:r>
              <a:rPr lang="en-US" altLang="zh-CN" sz="2200" dirty="0" err="1">
                <a:latin typeface="Times New Roman" panose="02020603050405020304" pitchFamily="18" charset="0"/>
                <a:ea typeface="宋体" charset="0"/>
                <a:cs typeface="Times New Roman" panose="02020603050405020304" pitchFamily="18" charset="0"/>
              </a:rPr>
              <a:t>printf</a:t>
            </a:r>
            <a:r>
              <a:rPr lang="en-US" altLang="zh-CN" sz="2200" dirty="0">
                <a:latin typeface="Times New Roman" panose="02020603050405020304" pitchFamily="18" charset="0"/>
                <a:ea typeface="宋体" charset="0"/>
                <a:cs typeface="Times New Roman" panose="02020603050405020304" pitchFamily="18" charset="0"/>
              </a:rPr>
              <a:t>("It is not a </a:t>
            </a:r>
            <a:r>
              <a:rPr lang="en-US" altLang="zh-CN" sz="2200" dirty="0" err="1">
                <a:latin typeface="Times New Roman" panose="02020603050405020304" pitchFamily="18" charset="0"/>
                <a:ea typeface="宋体" charset="0"/>
                <a:cs typeface="Times New Roman" panose="02020603050405020304" pitchFamily="18" charset="0"/>
              </a:rPr>
              <a:t>plalindrome</a:t>
            </a:r>
            <a:r>
              <a:rPr lang="en-US" altLang="zh-CN" sz="2200" dirty="0">
                <a:latin typeface="Times New Roman" panose="02020603050405020304" pitchFamily="18" charset="0"/>
                <a:ea typeface="宋体" charset="0"/>
                <a:cs typeface="Times New Roman" panose="02020603050405020304" pitchFamily="18" charset="0"/>
              </a:rPr>
              <a:t>\n");</a:t>
            </a:r>
            <a:endParaRPr lang="zh-CN" altLang="en-US" sz="2200" dirty="0">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return 0;</a:t>
            </a:r>
            <a:endParaRPr lang="zh-CN" altLang="en-US" sz="2200" dirty="0">
              <a:latin typeface="Times New Roman" panose="02020603050405020304" pitchFamily="18" charset="0"/>
              <a:ea typeface="宋体" charset="0"/>
              <a:cs typeface="Times New Roman" panose="02020603050405020304" pitchFamily="18" charset="0"/>
            </a:endParaRPr>
          </a:p>
          <a:p>
            <a:pPr>
              <a:lnSpc>
                <a:spcPct val="90000"/>
              </a:lnSpc>
              <a:spcBef>
                <a:spcPts val="0"/>
              </a:spcBef>
              <a:buFont typeface="Wingdings" charset="0"/>
              <a:buNone/>
            </a:pPr>
            <a:r>
              <a:rPr lang="en-US" altLang="zh-CN" sz="2200" dirty="0">
                <a:latin typeface="Times New Roman" panose="02020603050405020304" pitchFamily="18" charset="0"/>
                <a:ea typeface="宋体" charset="0"/>
                <a:cs typeface="Times New Roman" panose="02020603050405020304" pitchFamily="18" charset="0"/>
              </a:rPr>
              <a:t>}    </a:t>
            </a:r>
            <a:endParaRPr lang="zh-CN" altLang="en-US" sz="2200" dirty="0">
              <a:latin typeface="Times New Roman" panose="02020603050405020304" pitchFamily="18" charset="0"/>
              <a:ea typeface="宋体" charset="0"/>
              <a:cs typeface="Times New Roman" panose="02020603050405020304" pitchFamily="18" charset="0"/>
            </a:endParaRPr>
          </a:p>
        </p:txBody>
      </p:sp>
      <p:sp>
        <p:nvSpPr>
          <p:cNvPr id="491524" name="Rectangle 4"/>
          <p:cNvSpPr>
            <a:spLocks noChangeArrowheads="1"/>
          </p:cNvSpPr>
          <p:nvPr/>
        </p:nvSpPr>
        <p:spPr bwMode="auto">
          <a:xfrm>
            <a:off x="6959601" y="2133601"/>
            <a:ext cx="3419475" cy="835025"/>
          </a:xfrm>
          <a:prstGeom prst="rect">
            <a:avLst/>
          </a:prstGeom>
          <a:noFill/>
          <a:ln w="12700">
            <a:solidFill>
              <a:schemeClr val="tx1"/>
            </a:solidFill>
            <a:prstDash val="sysDot"/>
            <a:miter lim="800000"/>
            <a:headEnd type="none" w="sm" len="sm"/>
            <a:tailEnd type="none" w="sm" len="sm"/>
          </a:ln>
        </p:spPr>
        <p:txBody>
          <a:bodyPr>
            <a:spAutoFit/>
          </a:bodyPr>
          <a:lstStyle/>
          <a:p>
            <a:pPr>
              <a:defRPr/>
            </a:pPr>
            <a:r>
              <a:rPr kumimoji="1" lang="en-US" altLang="zh-CN" sz="2400" b="1" dirty="0"/>
              <a:t>Enter a string: </a:t>
            </a:r>
            <a:r>
              <a:rPr kumimoji="1" lang="en-US" altLang="zh-CN" sz="2400" b="1" dirty="0" err="1">
                <a:solidFill>
                  <a:srgbClr val="CC0066"/>
                </a:solidFill>
                <a:latin typeface="+mn-lt"/>
                <a:ea typeface="Arial Unicode MS" pitchFamily="34" charset="-122"/>
                <a:cs typeface="Arial Unicode MS" pitchFamily="34" charset="-122"/>
              </a:rPr>
              <a:t>abcba</a:t>
            </a:r>
            <a:endParaRPr kumimoji="1" lang="en-US" altLang="zh-CN" sz="2400" b="1" dirty="0">
              <a:solidFill>
                <a:srgbClr val="CC0066"/>
              </a:solidFill>
              <a:latin typeface="+mn-lt"/>
              <a:ea typeface="Arial Unicode MS" pitchFamily="34" charset="-122"/>
              <a:cs typeface="Arial Unicode MS" pitchFamily="34" charset="-122"/>
            </a:endParaRPr>
          </a:p>
          <a:p>
            <a:pPr>
              <a:defRPr/>
            </a:pPr>
            <a:r>
              <a:rPr kumimoji="1" lang="en-US" altLang="zh-CN" sz="2400" b="1" dirty="0"/>
              <a:t>It is a </a:t>
            </a:r>
            <a:r>
              <a:rPr kumimoji="1" lang="en-US" altLang="zh-CN" sz="2400" b="1" dirty="0" err="1"/>
              <a:t>plalindrome</a:t>
            </a:r>
            <a:r>
              <a:rPr kumimoji="1" lang="en-US" altLang="zh-CN" sz="2400" dirty="0"/>
              <a:t> </a:t>
            </a:r>
          </a:p>
        </p:txBody>
      </p:sp>
      <p:sp>
        <p:nvSpPr>
          <p:cNvPr id="491525" name="Rectangle 5"/>
          <p:cNvSpPr>
            <a:spLocks noChangeArrowheads="1"/>
          </p:cNvSpPr>
          <p:nvPr/>
        </p:nvSpPr>
        <p:spPr bwMode="auto">
          <a:xfrm>
            <a:off x="6959601" y="3241676"/>
            <a:ext cx="3419475" cy="1200329"/>
          </a:xfrm>
          <a:prstGeom prst="rect">
            <a:avLst/>
          </a:prstGeom>
          <a:noFill/>
          <a:ln w="12700">
            <a:solidFill>
              <a:schemeClr val="tx1"/>
            </a:solidFill>
            <a:prstDash val="sysDot"/>
            <a:miter lim="800000"/>
            <a:headEnd type="none" w="sm" len="sm"/>
            <a:tailEnd type="none" w="sm" len="sm"/>
          </a:ln>
        </p:spPr>
        <p:txBody>
          <a:bodyPr>
            <a:spAutoFit/>
          </a:bodyPr>
          <a:lstStyle/>
          <a:p>
            <a:pPr>
              <a:defRPr/>
            </a:pPr>
            <a:r>
              <a:rPr kumimoji="1" lang="en-US" altLang="zh-CN" sz="2400" b="1" dirty="0"/>
              <a:t>Enter a string: </a:t>
            </a:r>
            <a:r>
              <a:rPr kumimoji="1" lang="en-US" altLang="zh-CN" sz="2400" b="1" dirty="0" err="1">
                <a:solidFill>
                  <a:srgbClr val="CC0066"/>
                </a:solidFill>
                <a:latin typeface="+mn-lt"/>
                <a:ea typeface="Arial Unicode MS" pitchFamily="34" charset="-122"/>
                <a:cs typeface="Arial Unicode MS" pitchFamily="34" charset="-122"/>
              </a:rPr>
              <a:t>abcdba</a:t>
            </a:r>
            <a:endParaRPr kumimoji="1" lang="en-US" altLang="zh-CN" sz="2400" b="1" dirty="0">
              <a:solidFill>
                <a:srgbClr val="CC0066"/>
              </a:solidFill>
              <a:latin typeface="+mn-lt"/>
              <a:ea typeface="Arial Unicode MS" pitchFamily="34" charset="-122"/>
              <a:cs typeface="Arial Unicode MS" pitchFamily="34" charset="-122"/>
            </a:endParaRPr>
          </a:p>
          <a:p>
            <a:pPr>
              <a:defRPr/>
            </a:pPr>
            <a:r>
              <a:rPr kumimoji="1" lang="en-US" altLang="zh-CN" sz="2400" b="1" dirty="0"/>
              <a:t>It is not a </a:t>
            </a:r>
            <a:r>
              <a:rPr kumimoji="1" lang="en-US" altLang="zh-CN" sz="2400" b="1" dirty="0" err="1"/>
              <a:t>plalindrome</a:t>
            </a:r>
            <a:r>
              <a:rPr kumimoji="1" lang="en-US" altLang="zh-CN" sz="2400" dirty="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1524"/>
                                        </p:tgtEl>
                                        <p:attrNameLst>
                                          <p:attrName>style.visibility</p:attrName>
                                        </p:attrNameLst>
                                      </p:cBhvr>
                                      <p:to>
                                        <p:strVal val="visible"/>
                                      </p:to>
                                    </p:set>
                                    <p:anim calcmode="lin" valueType="num">
                                      <p:cBhvr additive="base">
                                        <p:cTn id="7" dur="500" fill="hold"/>
                                        <p:tgtEl>
                                          <p:spTgt spid="491524"/>
                                        </p:tgtEl>
                                        <p:attrNameLst>
                                          <p:attrName>ppt_x</p:attrName>
                                        </p:attrNameLst>
                                      </p:cBhvr>
                                      <p:tavLst>
                                        <p:tav tm="0">
                                          <p:val>
                                            <p:strVal val="0-#ppt_w/2"/>
                                          </p:val>
                                        </p:tav>
                                        <p:tav tm="100000">
                                          <p:val>
                                            <p:strVal val="#ppt_x"/>
                                          </p:val>
                                        </p:tav>
                                      </p:tavLst>
                                    </p:anim>
                                    <p:anim calcmode="lin" valueType="num">
                                      <p:cBhvr additive="base">
                                        <p:cTn id="8" dur="500" fill="hold"/>
                                        <p:tgtEl>
                                          <p:spTgt spid="49152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1525"/>
                                        </p:tgtEl>
                                        <p:attrNameLst>
                                          <p:attrName>style.visibility</p:attrName>
                                        </p:attrNameLst>
                                      </p:cBhvr>
                                      <p:to>
                                        <p:strVal val="visible"/>
                                      </p:to>
                                    </p:set>
                                    <p:anim calcmode="lin" valueType="num">
                                      <p:cBhvr additive="base">
                                        <p:cTn id="13" dur="500" fill="hold"/>
                                        <p:tgtEl>
                                          <p:spTgt spid="491525"/>
                                        </p:tgtEl>
                                        <p:attrNameLst>
                                          <p:attrName>ppt_x</p:attrName>
                                        </p:attrNameLst>
                                      </p:cBhvr>
                                      <p:tavLst>
                                        <p:tav tm="0">
                                          <p:val>
                                            <p:strVal val="0-#ppt_w/2"/>
                                          </p:val>
                                        </p:tav>
                                        <p:tav tm="100000">
                                          <p:val>
                                            <p:strVal val="#ppt_x"/>
                                          </p:val>
                                        </p:tav>
                                      </p:tavLst>
                                    </p:anim>
                                    <p:anim calcmode="lin" valueType="num">
                                      <p:cBhvr additive="base">
                                        <p:cTn id="14" dur="500" fill="hold"/>
                                        <p:tgtEl>
                                          <p:spTgt spid="4915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24" grpId="0" animBg="1" autoUpdateAnimBg="0"/>
      <p:bldP spid="491525" grpId="0" animBg="1"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5986" name="Rectangle 2"/>
          <p:cNvSpPr>
            <a:spLocks noGrp="1" noChangeArrowheads="1"/>
          </p:cNvSpPr>
          <p:nvPr>
            <p:ph type="body" idx="1"/>
          </p:nvPr>
        </p:nvSpPr>
        <p:spPr>
          <a:xfrm>
            <a:off x="119336" y="1285876"/>
            <a:ext cx="11953328" cy="4919663"/>
          </a:xfrm>
        </p:spPr>
        <p:txBody>
          <a:bodyPr/>
          <a:lstStyle/>
          <a:p>
            <a:pPr eaLnBrk="1" hangingPunct="1">
              <a:lnSpc>
                <a:spcPct val="124000"/>
              </a:lnSpc>
              <a:spcBef>
                <a:spcPct val="30000"/>
              </a:spcBef>
              <a:buFont typeface="Wingdings" charset="0"/>
              <a:buNone/>
            </a:pPr>
            <a:r>
              <a:rPr lang="zh-CN" altLang="en-US" dirty="0">
                <a:latin typeface="Arial" charset="0"/>
                <a:ea typeface="宋体" charset="0"/>
                <a:cs typeface="宋体" charset="0"/>
              </a:rPr>
              <a:t>输入一个以回车符为结束标志的字符串（少于</a:t>
            </a:r>
            <a:r>
              <a:rPr lang="en-US" altLang="zh-CN" dirty="0">
                <a:latin typeface="Arial" charset="0"/>
                <a:ea typeface="宋体" charset="0"/>
                <a:cs typeface="宋体" charset="0"/>
              </a:rPr>
              <a:t>10</a:t>
            </a:r>
            <a:r>
              <a:rPr lang="zh-CN" altLang="en-US" dirty="0">
                <a:latin typeface="Arial" charset="0"/>
                <a:ea typeface="宋体" charset="0"/>
                <a:cs typeface="宋体" charset="0"/>
              </a:rPr>
              <a:t>个字符），提取其中所有的数字字符（</a:t>
            </a:r>
            <a:r>
              <a:rPr lang="en-US" altLang="zh-CN" dirty="0">
                <a:latin typeface="Arial" charset="0"/>
                <a:ea typeface="宋体" charset="0"/>
                <a:cs typeface="宋体" charset="0"/>
              </a:rPr>
              <a:t> '0'……'9' </a:t>
            </a:r>
            <a:r>
              <a:rPr lang="zh-CN" altLang="en-US" dirty="0">
                <a:latin typeface="Arial" charset="0"/>
                <a:ea typeface="宋体" charset="0"/>
                <a:cs typeface="宋体" charset="0"/>
              </a:rPr>
              <a:t>），将其转换为一个十进制整数输出。 </a:t>
            </a:r>
          </a:p>
          <a:p>
            <a:pPr lvl="1" eaLnBrk="1" hangingPunct="1">
              <a:lnSpc>
                <a:spcPct val="124000"/>
              </a:lnSpc>
              <a:spcBef>
                <a:spcPct val="30000"/>
              </a:spcBef>
              <a:buFont typeface="Wingdings" charset="0"/>
              <a:buNone/>
            </a:pPr>
            <a:r>
              <a:rPr lang="zh-CN" altLang="en-US" sz="2800" dirty="0">
                <a:latin typeface="Arial" charset="0"/>
                <a:ea typeface="宋体" charset="0"/>
              </a:rPr>
              <a:t>分析：</a:t>
            </a:r>
            <a:endParaRPr lang="en-US" altLang="zh-CN" sz="2800" dirty="0">
              <a:latin typeface="Arial" charset="0"/>
              <a:ea typeface="宋体" charset="0"/>
            </a:endParaRPr>
          </a:p>
          <a:p>
            <a:pPr lvl="2" eaLnBrk="1" hangingPunct="1">
              <a:lnSpc>
                <a:spcPct val="124000"/>
              </a:lnSpc>
              <a:spcBef>
                <a:spcPct val="30000"/>
              </a:spcBef>
              <a:buFont typeface="Wingdings" charset="0"/>
              <a:buNone/>
            </a:pPr>
            <a:r>
              <a:rPr lang="zh-CN" altLang="en-US" sz="2400" dirty="0">
                <a:latin typeface="Arial" charset="0"/>
                <a:ea typeface="宋体" charset="0"/>
              </a:rPr>
              <a:t>数组长度取上限</a:t>
            </a:r>
            <a:r>
              <a:rPr lang="en-US" altLang="zh-CN" sz="2400" dirty="0">
                <a:latin typeface="Arial" charset="0"/>
                <a:ea typeface="宋体" charset="0"/>
              </a:rPr>
              <a:t>1</a:t>
            </a:r>
            <a:r>
              <a:rPr lang="en-US" altLang="en-US" sz="2400" dirty="0">
                <a:latin typeface="Arial" charset="0"/>
                <a:ea typeface="宋体" charset="0"/>
              </a:rPr>
              <a:t>0</a:t>
            </a:r>
            <a:endParaRPr lang="en-US" altLang="zh-CN" sz="2400" dirty="0">
              <a:latin typeface="Arial" charset="0"/>
              <a:ea typeface="宋体" charset="0"/>
            </a:endParaRPr>
          </a:p>
          <a:p>
            <a:pPr lvl="2" eaLnBrk="1" hangingPunct="1">
              <a:lnSpc>
                <a:spcPct val="124000"/>
              </a:lnSpc>
              <a:spcBef>
                <a:spcPct val="30000"/>
              </a:spcBef>
              <a:buNone/>
            </a:pPr>
            <a:r>
              <a:rPr lang="zh-CN" altLang="en-US" sz="2400" dirty="0">
                <a:solidFill>
                  <a:schemeClr val="bg2"/>
                </a:solidFill>
                <a:latin typeface="Arial" charset="0"/>
                <a:ea typeface="宋体" charset="0"/>
              </a:rPr>
              <a:t>以 </a:t>
            </a:r>
            <a:r>
              <a:rPr lang="en-US" altLang="zh-CN" sz="2400" dirty="0">
                <a:solidFill>
                  <a:srgbClr val="CC0066"/>
                </a:solidFill>
                <a:latin typeface="Arial" charset="0"/>
                <a:ea typeface="宋体" charset="0"/>
              </a:rPr>
              <a:t>'\n' </a:t>
            </a:r>
            <a:r>
              <a:rPr lang="zh-CN" altLang="en-US" sz="2400" dirty="0">
                <a:solidFill>
                  <a:schemeClr val="bg2"/>
                </a:solidFill>
                <a:latin typeface="Arial" charset="0"/>
                <a:ea typeface="宋体" charset="0"/>
              </a:rPr>
              <a:t>做为输入结束符</a:t>
            </a:r>
            <a:endParaRPr lang="en-US" altLang="zh-CN" sz="2400" dirty="0">
              <a:solidFill>
                <a:schemeClr val="bg2"/>
              </a:solidFill>
              <a:latin typeface="Arial" charset="0"/>
              <a:ea typeface="宋体" charset="0"/>
            </a:endParaRPr>
          </a:p>
          <a:p>
            <a:pPr lvl="2" eaLnBrk="1" hangingPunct="1">
              <a:lnSpc>
                <a:spcPct val="124000"/>
              </a:lnSpc>
              <a:spcBef>
                <a:spcPct val="30000"/>
              </a:spcBef>
              <a:buFont typeface="Wingdings" charset="0"/>
              <a:buNone/>
            </a:pPr>
            <a:r>
              <a:rPr lang="en-US" altLang="zh-CN" sz="2400" dirty="0">
                <a:latin typeface="Arial" charset="0"/>
                <a:ea typeface="宋体" charset="0"/>
                <a:cs typeface="Arial Unicode MS" charset="0"/>
              </a:rPr>
              <a:t>"123" ==》123</a:t>
            </a:r>
            <a:endParaRPr lang="en-US" altLang="zh-CN" sz="2400" dirty="0">
              <a:solidFill>
                <a:schemeClr val="bg2"/>
              </a:solidFill>
              <a:latin typeface="Arial" charset="0"/>
              <a:ea typeface="宋体" charset="0"/>
            </a:endParaRPr>
          </a:p>
          <a:p>
            <a:pPr lvl="2" eaLnBrk="1" hangingPunct="1">
              <a:lnSpc>
                <a:spcPct val="124000"/>
              </a:lnSpc>
              <a:spcBef>
                <a:spcPct val="30000"/>
              </a:spcBef>
              <a:buFont typeface="Wingdings" charset="0"/>
              <a:buNone/>
            </a:pPr>
            <a:endParaRPr lang="en-US" altLang="zh-CN" dirty="0">
              <a:solidFill>
                <a:schemeClr val="bg2"/>
              </a:solidFill>
              <a:latin typeface="Arial" charset="0"/>
              <a:ea typeface="宋体" charset="0"/>
            </a:endParaRPr>
          </a:p>
          <a:p>
            <a:pPr lvl="2" eaLnBrk="1" hangingPunct="1">
              <a:lnSpc>
                <a:spcPct val="124000"/>
              </a:lnSpc>
              <a:spcBef>
                <a:spcPct val="30000"/>
              </a:spcBef>
              <a:buFont typeface="Wingdings" charset="0"/>
              <a:buNone/>
            </a:pPr>
            <a:endParaRPr lang="zh-CN" altLang="en-US" dirty="0">
              <a:solidFill>
                <a:schemeClr val="bg2"/>
              </a:solidFill>
              <a:latin typeface="Arial" charset="0"/>
              <a:ea typeface="宋体" charset="0"/>
            </a:endParaRPr>
          </a:p>
        </p:txBody>
      </p:sp>
      <p:sp>
        <p:nvSpPr>
          <p:cNvPr id="72707" name="Rectangle 3"/>
          <p:cNvSpPr>
            <a:spLocks noGrp="1" noChangeArrowheads="1"/>
          </p:cNvSpPr>
          <p:nvPr>
            <p:ph type="title"/>
          </p:nvPr>
        </p:nvSpPr>
        <p:spPr>
          <a:xfrm>
            <a:off x="1847850" y="476250"/>
            <a:ext cx="7772400" cy="685800"/>
          </a:xfrm>
        </p:spPr>
        <p:txBody>
          <a:bodyPr/>
          <a:lstStyle/>
          <a:p>
            <a:pPr eaLnBrk="1" hangingPunct="1"/>
            <a:r>
              <a:rPr lang="zh-CN" altLang="en-US" dirty="0">
                <a:latin typeface="Times New Roman" charset="0"/>
                <a:ea typeface="宋体" charset="0"/>
                <a:cs typeface="宋体" charset="0"/>
              </a:rPr>
              <a:t>例</a:t>
            </a:r>
            <a:r>
              <a:rPr lang="en-US" altLang="zh-CN" dirty="0">
                <a:latin typeface="Times New Roman" charset="0"/>
                <a:ea typeface="宋体" charset="0"/>
                <a:cs typeface="宋体" charset="0"/>
              </a:rPr>
              <a:t>3  </a:t>
            </a:r>
            <a:r>
              <a:rPr lang="zh-CN" altLang="en-US" dirty="0">
                <a:latin typeface="Times New Roman" charset="0"/>
                <a:ea typeface="宋体" charset="0"/>
                <a:cs typeface="宋体" charset="0"/>
              </a:rPr>
              <a:t>字符串转换</a:t>
            </a:r>
            <a:endParaRPr lang="zh-CN" altLang="en-US" dirty="0">
              <a:latin typeface="Arial" charset="0"/>
              <a:ea typeface="宋体" charset="0"/>
              <a:cs typeface="宋体"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2598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598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598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598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598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86" grpId="0" build="p" bldLvl="2"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6310313" y="500063"/>
            <a:ext cx="4114800" cy="685800"/>
          </a:xfrm>
        </p:spPr>
        <p:txBody>
          <a:bodyPr/>
          <a:lstStyle/>
          <a:p>
            <a:pPr marL="342900" indent="-342900">
              <a:lnSpc>
                <a:spcPct val="124000"/>
              </a:lnSpc>
              <a:spcBef>
                <a:spcPct val="30000"/>
              </a:spcBef>
            </a:pPr>
            <a:r>
              <a:rPr lang="en-US" altLang="zh-CN">
                <a:latin typeface="Arial" charset="0"/>
                <a:ea typeface="宋体" charset="0"/>
                <a:cs typeface="Arial Unicode MS" charset="0"/>
              </a:rPr>
              <a:t>"123" ==》123</a:t>
            </a:r>
            <a:endParaRPr lang="en-US" altLang="zh-CN">
              <a:solidFill>
                <a:schemeClr val="bg2"/>
              </a:solidFill>
              <a:latin typeface="Arial" charset="0"/>
              <a:ea typeface="宋体" charset="0"/>
              <a:cs typeface="宋体" charset="0"/>
            </a:endParaRPr>
          </a:p>
        </p:txBody>
      </p:sp>
      <p:sp>
        <p:nvSpPr>
          <p:cNvPr id="500739" name="Rectangle 3"/>
          <p:cNvSpPr>
            <a:spLocks noGrp="1" noChangeArrowheads="1"/>
          </p:cNvSpPr>
          <p:nvPr>
            <p:ph type="body" idx="1"/>
          </p:nvPr>
        </p:nvSpPr>
        <p:spPr>
          <a:xfrm>
            <a:off x="4238626" y="1500188"/>
            <a:ext cx="5929313" cy="2000250"/>
          </a:xfrm>
        </p:spPr>
        <p:txBody>
          <a:bodyPr/>
          <a:lstStyle/>
          <a:p>
            <a:pPr algn="just">
              <a:lnSpc>
                <a:spcPct val="90000"/>
              </a:lnSpc>
              <a:spcBef>
                <a:spcPct val="10000"/>
              </a:spcBef>
              <a:buFont typeface="Wingdings" charset="0"/>
              <a:buNone/>
            </a:pPr>
            <a:r>
              <a:rPr lang="en-US" altLang="zh-CN" dirty="0">
                <a:latin typeface="Arial" charset="0"/>
                <a:ea typeface="宋体" charset="0"/>
                <a:cs typeface="Arial Unicode MS" charset="0"/>
              </a:rPr>
              <a:t>n = 0; </a:t>
            </a:r>
          </a:p>
          <a:p>
            <a:pPr algn="just">
              <a:lnSpc>
                <a:spcPct val="90000"/>
              </a:lnSpc>
              <a:spcBef>
                <a:spcPct val="10000"/>
              </a:spcBef>
              <a:buFont typeface="Wingdings" charset="0"/>
              <a:buNone/>
            </a:pPr>
            <a:r>
              <a:rPr lang="en-US" altLang="zh-CN" dirty="0">
                <a:latin typeface="Arial" charset="0"/>
                <a:ea typeface="宋体" charset="0"/>
                <a:cs typeface="Arial Unicode MS" charset="0"/>
              </a:rPr>
              <a:t>for ( </a:t>
            </a:r>
            <a:r>
              <a:rPr lang="en-US" altLang="zh-CN" dirty="0" err="1">
                <a:latin typeface="Arial" charset="0"/>
                <a:ea typeface="宋体" charset="0"/>
                <a:cs typeface="Arial Unicode MS" charset="0"/>
              </a:rPr>
              <a:t>i</a:t>
            </a:r>
            <a:r>
              <a:rPr lang="en-US" altLang="zh-CN" dirty="0">
                <a:latin typeface="Arial" charset="0"/>
                <a:ea typeface="宋体" charset="0"/>
                <a:cs typeface="Arial Unicode MS" charset="0"/>
              </a:rPr>
              <a:t> = 0; </a:t>
            </a:r>
            <a:r>
              <a:rPr lang="en-US" altLang="zh-CN" dirty="0">
                <a:solidFill>
                  <a:schemeClr val="bg2"/>
                </a:solidFill>
                <a:latin typeface="Arial" charset="0"/>
                <a:ea typeface="宋体" charset="0"/>
                <a:cs typeface="Arial Unicode MS" charset="0"/>
              </a:rPr>
              <a:t>s[</a:t>
            </a:r>
            <a:r>
              <a:rPr lang="en-US" altLang="zh-CN" dirty="0" err="1">
                <a:solidFill>
                  <a:schemeClr val="bg2"/>
                </a:solidFill>
                <a:latin typeface="Arial" charset="0"/>
                <a:ea typeface="宋体" charset="0"/>
                <a:cs typeface="Arial Unicode MS" charset="0"/>
              </a:rPr>
              <a:t>i</a:t>
            </a:r>
            <a:r>
              <a:rPr lang="en-US" altLang="zh-CN" dirty="0">
                <a:solidFill>
                  <a:schemeClr val="bg2"/>
                </a:solidFill>
                <a:latin typeface="Arial" charset="0"/>
                <a:ea typeface="宋体" charset="0"/>
                <a:cs typeface="Arial Unicode MS" charset="0"/>
              </a:rPr>
              <a:t>] != '\0'</a:t>
            </a:r>
            <a:r>
              <a:rPr lang="en-US" altLang="zh-CN" dirty="0">
                <a:latin typeface="Arial" charset="0"/>
                <a:ea typeface="宋体" charset="0"/>
                <a:cs typeface="Arial Unicode MS" charset="0"/>
              </a:rPr>
              <a:t>; </a:t>
            </a:r>
            <a:r>
              <a:rPr lang="en-US" altLang="zh-CN" dirty="0" err="1">
                <a:latin typeface="Arial" charset="0"/>
                <a:ea typeface="宋体" charset="0"/>
                <a:cs typeface="Arial Unicode MS" charset="0"/>
              </a:rPr>
              <a:t>i</a:t>
            </a:r>
            <a:r>
              <a:rPr lang="en-US" altLang="zh-CN" dirty="0">
                <a:latin typeface="Arial" charset="0"/>
                <a:ea typeface="宋体" charset="0"/>
                <a:cs typeface="Arial Unicode MS" charset="0"/>
              </a:rPr>
              <a:t>++ )</a:t>
            </a:r>
          </a:p>
          <a:p>
            <a:pPr algn="just">
              <a:lnSpc>
                <a:spcPct val="90000"/>
              </a:lnSpc>
              <a:spcBef>
                <a:spcPct val="10000"/>
              </a:spcBef>
              <a:buFont typeface="Wingdings" charset="0"/>
              <a:buNone/>
            </a:pPr>
            <a:r>
              <a:rPr lang="en-US" altLang="zh-CN" dirty="0">
                <a:latin typeface="Arial" charset="0"/>
                <a:ea typeface="宋体" charset="0"/>
                <a:cs typeface="Arial Unicode MS" charset="0"/>
              </a:rPr>
              <a:t>    if ( s[</a:t>
            </a:r>
            <a:r>
              <a:rPr lang="en-US" altLang="zh-CN" dirty="0" err="1">
                <a:latin typeface="Arial" charset="0"/>
                <a:ea typeface="宋体" charset="0"/>
                <a:cs typeface="Arial Unicode MS" charset="0"/>
              </a:rPr>
              <a:t>i</a:t>
            </a:r>
            <a:r>
              <a:rPr lang="en-US" altLang="zh-CN" dirty="0">
                <a:latin typeface="Arial" charset="0"/>
                <a:ea typeface="宋体" charset="0"/>
                <a:cs typeface="Arial Unicode MS" charset="0"/>
              </a:rPr>
              <a:t>] &lt;= '9' &amp;&amp; s[</a:t>
            </a:r>
            <a:r>
              <a:rPr lang="en-US" altLang="zh-CN" dirty="0" err="1">
                <a:latin typeface="Arial" charset="0"/>
                <a:ea typeface="宋体" charset="0"/>
                <a:cs typeface="Arial Unicode MS" charset="0"/>
              </a:rPr>
              <a:t>i</a:t>
            </a:r>
            <a:r>
              <a:rPr lang="en-US" altLang="zh-CN" dirty="0">
                <a:latin typeface="Arial" charset="0"/>
                <a:ea typeface="宋体" charset="0"/>
                <a:cs typeface="Arial Unicode MS" charset="0"/>
              </a:rPr>
              <a:t>] &gt;= '0' ) </a:t>
            </a:r>
          </a:p>
          <a:p>
            <a:pPr algn="just">
              <a:lnSpc>
                <a:spcPct val="90000"/>
              </a:lnSpc>
              <a:spcBef>
                <a:spcPct val="10000"/>
              </a:spcBef>
              <a:buFont typeface="Wingdings" charset="0"/>
              <a:buNone/>
            </a:pPr>
            <a:r>
              <a:rPr lang="en-US" altLang="zh-CN" dirty="0">
                <a:latin typeface="Arial" charset="0"/>
                <a:ea typeface="宋体" charset="0"/>
                <a:cs typeface="Arial Unicode MS" charset="0"/>
              </a:rPr>
              <a:t>        </a:t>
            </a:r>
            <a:r>
              <a:rPr lang="en-US" altLang="zh-CN" dirty="0">
                <a:solidFill>
                  <a:schemeClr val="bg2"/>
                </a:solidFill>
                <a:latin typeface="Arial" charset="0"/>
                <a:ea typeface="宋体" charset="0"/>
                <a:cs typeface="Arial Unicode MS" charset="0"/>
              </a:rPr>
              <a:t>n = n * 10 + (s[</a:t>
            </a:r>
            <a:r>
              <a:rPr lang="en-US" altLang="zh-CN" dirty="0" err="1">
                <a:solidFill>
                  <a:schemeClr val="bg2"/>
                </a:solidFill>
                <a:latin typeface="Arial" charset="0"/>
                <a:ea typeface="宋体" charset="0"/>
                <a:cs typeface="Arial Unicode MS" charset="0"/>
              </a:rPr>
              <a:t>i</a:t>
            </a:r>
            <a:r>
              <a:rPr lang="en-US" altLang="zh-CN" dirty="0">
                <a:solidFill>
                  <a:schemeClr val="bg2"/>
                </a:solidFill>
                <a:latin typeface="Arial" charset="0"/>
                <a:ea typeface="宋体" charset="0"/>
                <a:cs typeface="Arial Unicode MS" charset="0"/>
              </a:rPr>
              <a:t>] - '0')</a:t>
            </a:r>
            <a:r>
              <a:rPr lang="en-US" altLang="zh-CN" dirty="0">
                <a:latin typeface="Arial" charset="0"/>
                <a:ea typeface="宋体" charset="0"/>
                <a:cs typeface="Arial Unicode MS" charset="0"/>
              </a:rPr>
              <a:t>;</a:t>
            </a:r>
          </a:p>
        </p:txBody>
      </p:sp>
      <p:grpSp>
        <p:nvGrpSpPr>
          <p:cNvPr id="73732" name="Group 6"/>
          <p:cNvGrpSpPr>
            <a:grpSpLocks/>
          </p:cNvGrpSpPr>
          <p:nvPr/>
        </p:nvGrpSpPr>
        <p:grpSpPr bwMode="auto">
          <a:xfrm>
            <a:off x="1809750" y="641351"/>
            <a:ext cx="4648200" cy="1221681"/>
            <a:chOff x="672" y="3216"/>
            <a:chExt cx="4224" cy="864"/>
          </a:xfrm>
        </p:grpSpPr>
        <p:sp>
          <p:nvSpPr>
            <p:cNvPr id="73773" name="Text Box 7"/>
            <p:cNvSpPr txBox="1">
              <a:spLocks noChangeArrowheads="1"/>
            </p:cNvSpPr>
            <p:nvPr/>
          </p:nvSpPr>
          <p:spPr bwMode="auto">
            <a:xfrm>
              <a:off x="1056" y="3755"/>
              <a:ext cx="3073"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sz="2400" b="1"/>
                <a:t>0  1 2  3</a:t>
              </a:r>
              <a:r>
                <a:rPr kumimoji="1" lang="en-US" sz="2400" b="1">
                  <a:latin typeface="Book Antiqua" charset="0"/>
                </a:rPr>
                <a:t> </a:t>
              </a:r>
              <a:endParaRPr kumimoji="1" lang="zh-CN" altLang="en-US" sz="2400" b="1">
                <a:latin typeface="Book Antiqua" charset="0"/>
              </a:endParaRPr>
            </a:p>
          </p:txBody>
        </p:sp>
        <p:sp>
          <p:nvSpPr>
            <p:cNvPr id="73774" name="Rectangle 8"/>
            <p:cNvSpPr>
              <a:spLocks noChangeArrowheads="1"/>
            </p:cNvSpPr>
            <p:nvPr/>
          </p:nvSpPr>
          <p:spPr bwMode="auto">
            <a:xfrm>
              <a:off x="1056" y="3216"/>
              <a:ext cx="3504" cy="44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90488" tIns="44450" rIns="90488" bIns="44450" anchor="ctr"/>
            <a:lstStyle/>
            <a:p>
              <a:endParaRPr lang="zh-CN" altLang="en-US"/>
            </a:p>
          </p:txBody>
        </p:sp>
        <p:sp>
          <p:nvSpPr>
            <p:cNvPr id="73775" name="Line 9"/>
            <p:cNvSpPr>
              <a:spLocks noChangeShapeType="1"/>
            </p:cNvSpPr>
            <p:nvPr/>
          </p:nvSpPr>
          <p:spPr bwMode="auto">
            <a:xfrm>
              <a:off x="1344" y="3227"/>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3776" name="Line 10"/>
            <p:cNvSpPr>
              <a:spLocks noChangeShapeType="1"/>
            </p:cNvSpPr>
            <p:nvPr/>
          </p:nvSpPr>
          <p:spPr bwMode="auto">
            <a:xfrm>
              <a:off x="1632" y="3227"/>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3777" name="Line 11"/>
            <p:cNvSpPr>
              <a:spLocks noChangeShapeType="1"/>
            </p:cNvSpPr>
            <p:nvPr/>
          </p:nvSpPr>
          <p:spPr bwMode="auto">
            <a:xfrm>
              <a:off x="1920" y="3227"/>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3778" name="Text Box 12"/>
            <p:cNvSpPr txBox="1">
              <a:spLocks noChangeArrowheads="1"/>
            </p:cNvSpPr>
            <p:nvPr/>
          </p:nvSpPr>
          <p:spPr bwMode="auto">
            <a:xfrm>
              <a:off x="672" y="3276"/>
              <a:ext cx="336" cy="3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800" b="1"/>
                <a:t>s</a:t>
              </a:r>
            </a:p>
          </p:txBody>
        </p:sp>
        <p:sp>
          <p:nvSpPr>
            <p:cNvPr id="73779" name="Line 13"/>
            <p:cNvSpPr>
              <a:spLocks noChangeShapeType="1"/>
            </p:cNvSpPr>
            <p:nvPr/>
          </p:nvSpPr>
          <p:spPr bwMode="auto">
            <a:xfrm>
              <a:off x="2304" y="3227"/>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3780" name="Text Box 14"/>
            <p:cNvSpPr txBox="1">
              <a:spLocks noChangeArrowheads="1"/>
            </p:cNvSpPr>
            <p:nvPr/>
          </p:nvSpPr>
          <p:spPr bwMode="auto">
            <a:xfrm>
              <a:off x="1056" y="3276"/>
              <a:ext cx="3840"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400" b="1" dirty="0"/>
                <a:t>1</a:t>
              </a:r>
              <a:r>
                <a:rPr kumimoji="1" lang="zh-CN" altLang="en-US" sz="2400" b="1" dirty="0"/>
                <a:t>  </a:t>
              </a:r>
              <a:r>
                <a:rPr kumimoji="1" lang="en-US" altLang="zh-CN" sz="2400" b="1" dirty="0"/>
                <a:t>2</a:t>
              </a:r>
              <a:r>
                <a:rPr kumimoji="1" lang="zh-CN" altLang="en-US" sz="2400" b="1" dirty="0"/>
                <a:t> </a:t>
              </a:r>
              <a:r>
                <a:rPr kumimoji="1" lang="en-US" altLang="zh-CN" sz="2400" b="1" dirty="0"/>
                <a:t>3</a:t>
              </a:r>
              <a:r>
                <a:rPr kumimoji="1" lang="zh-CN" altLang="en-US" sz="2400" b="1" dirty="0"/>
                <a:t>  </a:t>
              </a:r>
              <a:r>
                <a:rPr kumimoji="1" lang="en-US" altLang="zh-CN" sz="2400" b="1" dirty="0">
                  <a:solidFill>
                    <a:srgbClr val="CC0066"/>
                  </a:solidFill>
                </a:rPr>
                <a:t>\0</a:t>
              </a:r>
              <a:r>
                <a:rPr kumimoji="1" lang="zh-CN" altLang="en-US" sz="2400" b="1" dirty="0"/>
                <a:t>  </a:t>
              </a:r>
              <a:r>
                <a:rPr kumimoji="1" lang="zh-CN" altLang="en-US" sz="2400" b="1" dirty="0">
                  <a:solidFill>
                    <a:schemeClr val="bg2"/>
                  </a:solidFill>
                </a:rPr>
                <a:t>? ?</a:t>
              </a:r>
            </a:p>
          </p:txBody>
        </p:sp>
        <p:sp>
          <p:nvSpPr>
            <p:cNvPr id="73781" name="Line 15"/>
            <p:cNvSpPr>
              <a:spLocks noChangeShapeType="1"/>
            </p:cNvSpPr>
            <p:nvPr/>
          </p:nvSpPr>
          <p:spPr bwMode="auto">
            <a:xfrm>
              <a:off x="2592" y="3216"/>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3782" name="Line 16"/>
            <p:cNvSpPr>
              <a:spLocks noChangeShapeType="1"/>
            </p:cNvSpPr>
            <p:nvPr/>
          </p:nvSpPr>
          <p:spPr bwMode="auto">
            <a:xfrm>
              <a:off x="2880" y="3216"/>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3783" name="Line 17"/>
            <p:cNvSpPr>
              <a:spLocks noChangeShapeType="1"/>
            </p:cNvSpPr>
            <p:nvPr/>
          </p:nvSpPr>
          <p:spPr bwMode="auto">
            <a:xfrm>
              <a:off x="3168" y="3216"/>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3784" name="Line 18"/>
            <p:cNvSpPr>
              <a:spLocks noChangeShapeType="1"/>
            </p:cNvSpPr>
            <p:nvPr/>
          </p:nvSpPr>
          <p:spPr bwMode="auto">
            <a:xfrm>
              <a:off x="3456" y="3216"/>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3785" name="Line 19"/>
            <p:cNvSpPr>
              <a:spLocks noChangeShapeType="1"/>
            </p:cNvSpPr>
            <p:nvPr/>
          </p:nvSpPr>
          <p:spPr bwMode="auto">
            <a:xfrm>
              <a:off x="3840" y="3216"/>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73786" name="Line 20"/>
            <p:cNvSpPr>
              <a:spLocks noChangeShapeType="1"/>
            </p:cNvSpPr>
            <p:nvPr/>
          </p:nvSpPr>
          <p:spPr bwMode="auto">
            <a:xfrm>
              <a:off x="4128" y="3216"/>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grpSp>
      <p:graphicFrame>
        <p:nvGraphicFramePr>
          <p:cNvPr id="36" name="表格 35"/>
          <p:cNvGraphicFramePr>
            <a:graphicFrameLocks noGrp="1"/>
          </p:cNvGraphicFramePr>
          <p:nvPr/>
        </p:nvGraphicFramePr>
        <p:xfrm>
          <a:off x="1809751" y="3714751"/>
          <a:ext cx="3857625" cy="2714625"/>
        </p:xfrm>
        <a:graphic>
          <a:graphicData uri="http://schemas.openxmlformats.org/drawingml/2006/table">
            <a:tbl>
              <a:tblPr/>
              <a:tblGrid>
                <a:gridCol w="1285875">
                  <a:extLst>
                    <a:ext uri="{9D8B030D-6E8A-4147-A177-3AD203B41FA5}">
                      <a16:colId xmlns:a16="http://schemas.microsoft.com/office/drawing/2014/main" val="20000"/>
                    </a:ext>
                  </a:extLst>
                </a:gridCol>
                <a:gridCol w="1285875">
                  <a:extLst>
                    <a:ext uri="{9D8B030D-6E8A-4147-A177-3AD203B41FA5}">
                      <a16:colId xmlns:a16="http://schemas.microsoft.com/office/drawing/2014/main" val="20001"/>
                    </a:ext>
                  </a:extLst>
                </a:gridCol>
                <a:gridCol w="1285875">
                  <a:extLst>
                    <a:ext uri="{9D8B030D-6E8A-4147-A177-3AD203B41FA5}">
                      <a16:colId xmlns:a16="http://schemas.microsoft.com/office/drawing/2014/main" val="20002"/>
                    </a:ext>
                  </a:extLst>
                </a:gridCol>
              </a:tblGrid>
              <a:tr h="5429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800" b="1" i="0" u="none" strike="noStrike" cap="none" normalizeH="0" baseline="0">
                          <a:ln>
                            <a:noFill/>
                          </a:ln>
                          <a:solidFill>
                            <a:schemeClr val="tx1"/>
                          </a:solidFill>
                          <a:effectLst/>
                          <a:latin typeface="Arial" charset="0"/>
                          <a:ea typeface="宋体" charset="0"/>
                          <a:cs typeface="宋体" charset="0"/>
                        </a:rPr>
                        <a:t>i </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s[i]</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s[i]-'0'</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29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0</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800" b="1" i="0" u="none" strike="noStrike" cap="none" normalizeH="0" baseline="0">
                          <a:ln>
                            <a:noFill/>
                          </a:ln>
                          <a:solidFill>
                            <a:srgbClr val="000000"/>
                          </a:solidFill>
                          <a:effectLst/>
                          <a:latin typeface="Arial" charset="0"/>
                          <a:ea typeface="宋体" charset="0"/>
                          <a:cs typeface="宋体" charset="0"/>
                        </a:rPr>
                        <a:t>'1'</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800" b="1" i="0" u="none" strike="noStrike" cap="none" normalizeH="0" baseline="0">
                          <a:ln>
                            <a:noFill/>
                          </a:ln>
                          <a:solidFill>
                            <a:schemeClr val="tx1"/>
                          </a:solidFill>
                          <a:effectLst/>
                          <a:latin typeface="Arial" charset="0"/>
                          <a:ea typeface="宋体" charset="0"/>
                          <a:cs typeface="宋体" charset="0"/>
                        </a:rPr>
                        <a:t>1</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429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1</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800" b="1" i="0" u="none" strike="noStrike" cap="none" normalizeH="0" baseline="0">
                          <a:ln>
                            <a:noFill/>
                          </a:ln>
                          <a:solidFill>
                            <a:srgbClr val="000000"/>
                          </a:solidFill>
                          <a:effectLst/>
                          <a:latin typeface="Arial" charset="0"/>
                          <a:ea typeface="宋体" charset="0"/>
                          <a:cs typeface="宋体" charset="0"/>
                        </a:rPr>
                        <a:t>'2'</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800" b="1" i="0" u="none" strike="noStrike" cap="none" normalizeH="0" baseline="0">
                          <a:ln>
                            <a:noFill/>
                          </a:ln>
                          <a:solidFill>
                            <a:schemeClr val="tx1"/>
                          </a:solidFill>
                          <a:effectLst/>
                          <a:latin typeface="Arial" charset="0"/>
                          <a:ea typeface="宋体" charset="0"/>
                          <a:cs typeface="宋体" charset="0"/>
                        </a:rPr>
                        <a:t>2</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429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2</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800" b="1" i="0" u="none" strike="noStrike" cap="none" normalizeH="0" baseline="0">
                          <a:ln>
                            <a:noFill/>
                          </a:ln>
                          <a:solidFill>
                            <a:srgbClr val="000000"/>
                          </a:solidFill>
                          <a:effectLst/>
                          <a:latin typeface="Arial" charset="0"/>
                          <a:ea typeface="宋体" charset="0"/>
                          <a:cs typeface="宋体" charset="0"/>
                        </a:rPr>
                        <a:t>'3'</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800" b="1" i="0" u="none" strike="noStrike" cap="none" normalizeH="0" baseline="0">
                          <a:ln>
                            <a:noFill/>
                          </a:ln>
                          <a:solidFill>
                            <a:schemeClr val="tx1"/>
                          </a:solidFill>
                          <a:effectLst/>
                          <a:latin typeface="Arial" charset="0"/>
                          <a:ea typeface="宋体" charset="0"/>
                          <a:cs typeface="宋体" charset="0"/>
                        </a:rPr>
                        <a:t>3</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29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3</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800" b="1" i="0" u="none" strike="noStrike" cap="none" normalizeH="0" baseline="0">
                          <a:ln>
                            <a:noFill/>
                          </a:ln>
                          <a:solidFill>
                            <a:srgbClr val="000000"/>
                          </a:solidFill>
                          <a:effectLst/>
                          <a:latin typeface="Arial" charset="0"/>
                          <a:ea typeface="宋体" charset="0"/>
                          <a:cs typeface="宋体" charset="0"/>
                        </a:rPr>
                        <a:t>'\0'</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37" name="表格 36"/>
          <p:cNvGraphicFramePr>
            <a:graphicFrameLocks noGrp="1"/>
          </p:cNvGraphicFramePr>
          <p:nvPr/>
        </p:nvGraphicFramePr>
        <p:xfrm>
          <a:off x="6216878" y="3723703"/>
          <a:ext cx="3929063" cy="2705673"/>
        </p:xfrm>
        <a:graphic>
          <a:graphicData uri="http://schemas.openxmlformats.org/drawingml/2006/table">
            <a:tbl>
              <a:tblPr/>
              <a:tblGrid>
                <a:gridCol w="3929063">
                  <a:extLst>
                    <a:ext uri="{9D8B030D-6E8A-4147-A177-3AD203B41FA5}">
                      <a16:colId xmlns:a16="http://schemas.microsoft.com/office/drawing/2014/main" val="20000"/>
                    </a:ext>
                  </a:extLst>
                </a:gridCol>
              </a:tblGrid>
              <a:tr h="506338">
                <a:tc>
                  <a:txBody>
                    <a:bodyPr/>
                    <a:lstStyle/>
                    <a:p>
                      <a:pPr marL="0" marR="0" lvl="0" indent="0" algn="ctr" defTabSz="457200" rtl="0" eaLnBrk="0" fontAlgn="base" latinLnBrk="0" hangingPunct="0">
                        <a:lnSpc>
                          <a:spcPct val="120000"/>
                        </a:lnSpc>
                        <a:spcBef>
                          <a:spcPct val="0"/>
                        </a:spcBef>
                        <a:spcAft>
                          <a:spcPct val="0"/>
                        </a:spcAft>
                        <a:buClr>
                          <a:schemeClr val="tx2"/>
                        </a:buClr>
                        <a:buSzPct val="75000"/>
                        <a:buFont typeface="Monotype Sort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n = n*10+(s[i]-'0')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116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0*10+1 = 1 </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41325">
                <a:tc>
                  <a:txBody>
                    <a:bodyPr/>
                    <a:lstStyle/>
                    <a:p>
                      <a:pPr marL="0" marR="0" lvl="0" indent="0" algn="ctr" defTabSz="457200" rtl="0" eaLnBrk="1" fontAlgn="base" latinLnBrk="0" hangingPunct="1">
                        <a:lnSpc>
                          <a:spcPct val="120000"/>
                        </a:lnSpc>
                        <a:spcBef>
                          <a:spcPct val="0"/>
                        </a:spcBef>
                        <a:spcAft>
                          <a:spcPct val="0"/>
                        </a:spcAft>
                        <a:buClrTx/>
                        <a:buSzTx/>
                        <a:buFontTx/>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1*10+2  =12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41325">
                <a:tc>
                  <a:txBody>
                    <a:bodyPr/>
                    <a:lstStyle/>
                    <a:p>
                      <a:pPr marL="0" marR="0" lvl="0" indent="0" algn="ctr" defTabSz="457200" rtl="0" eaLnBrk="1" fontAlgn="base" latinLnBrk="0" hangingPunct="1">
                        <a:lnSpc>
                          <a:spcPct val="120000"/>
                        </a:lnSpc>
                        <a:spcBef>
                          <a:spcPct val="0"/>
                        </a:spcBef>
                        <a:spcAft>
                          <a:spcPct val="0"/>
                        </a:spcAft>
                        <a:buClrTx/>
                        <a:buSzTx/>
                        <a:buFontTx/>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12*10+3  =123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2800" b="1" i="0" u="none" strike="noStrike" cap="none" normalizeH="0" baseline="0" dirty="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0739">
                                            <p:txEl>
                                              <p:pRg st="0" end="0"/>
                                            </p:txEl>
                                          </p:spTgt>
                                        </p:tgtEl>
                                        <p:attrNameLst>
                                          <p:attrName>style.visibility</p:attrName>
                                        </p:attrNameLst>
                                      </p:cBhvr>
                                      <p:to>
                                        <p:strVal val="visible"/>
                                      </p:to>
                                    </p:set>
                                    <p:animEffect transition="in" filter="blinds(horizontal)">
                                      <p:cBhvr>
                                        <p:cTn id="7" dur="500"/>
                                        <p:tgtEl>
                                          <p:spTgt spid="500739">
                                            <p:txEl>
                                              <p:pRg st="0" end="0"/>
                                            </p:txEl>
                                          </p:spTgt>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00739">
                                            <p:txEl>
                                              <p:pRg st="1" end="1"/>
                                            </p:txEl>
                                          </p:spTgt>
                                        </p:tgtEl>
                                        <p:attrNameLst>
                                          <p:attrName>style.visibility</p:attrName>
                                        </p:attrNameLst>
                                      </p:cBhvr>
                                      <p:to>
                                        <p:strVal val="visible"/>
                                      </p:to>
                                    </p:set>
                                    <p:animEffect transition="in" filter="blinds(horizontal)">
                                      <p:cBhvr>
                                        <p:cTn id="11" dur="500"/>
                                        <p:tgtEl>
                                          <p:spTgt spid="500739">
                                            <p:txEl>
                                              <p:pRg st="1" end="1"/>
                                            </p:txEl>
                                          </p:spTgt>
                                        </p:tgtEl>
                                      </p:cBhvr>
                                    </p:animEffect>
                                  </p:childTnLst>
                                </p:cTn>
                              </p:par>
                            </p:childTnLst>
                          </p:cTn>
                        </p:par>
                        <p:par>
                          <p:cTn id="12" fill="hold" nodeType="afterGroup">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500739">
                                            <p:txEl>
                                              <p:pRg st="2" end="2"/>
                                            </p:txEl>
                                          </p:spTgt>
                                        </p:tgtEl>
                                        <p:attrNameLst>
                                          <p:attrName>style.visibility</p:attrName>
                                        </p:attrNameLst>
                                      </p:cBhvr>
                                      <p:to>
                                        <p:strVal val="visible"/>
                                      </p:to>
                                    </p:set>
                                    <p:animEffect transition="in" filter="blinds(horizontal)">
                                      <p:cBhvr>
                                        <p:cTn id="15" dur="500"/>
                                        <p:tgtEl>
                                          <p:spTgt spid="500739">
                                            <p:txEl>
                                              <p:pRg st="2" end="2"/>
                                            </p:txEl>
                                          </p:spTgt>
                                        </p:tgtEl>
                                      </p:cBhvr>
                                    </p:animEffect>
                                  </p:childTnLst>
                                </p:cTn>
                              </p:par>
                            </p:childTnLst>
                          </p:cTn>
                        </p:par>
                        <p:par>
                          <p:cTn id="16" fill="hold" nodeType="afterGroup">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500739">
                                            <p:txEl>
                                              <p:pRg st="3" end="3"/>
                                            </p:txEl>
                                          </p:spTgt>
                                        </p:tgtEl>
                                        <p:attrNameLst>
                                          <p:attrName>style.visibility</p:attrName>
                                        </p:attrNameLst>
                                      </p:cBhvr>
                                      <p:to>
                                        <p:strVal val="visible"/>
                                      </p:to>
                                    </p:set>
                                    <p:animEffect transition="in" filter="blinds(horizontal)">
                                      <p:cBhvr>
                                        <p:cTn id="19" dur="500"/>
                                        <p:tgtEl>
                                          <p:spTgt spid="500739">
                                            <p:txEl>
                                              <p:pRg st="3" end="3"/>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blinds(horizontal)">
                                      <p:cBhvr>
                                        <p:cTn id="24" dur="500"/>
                                        <p:tgtEl>
                                          <p:spTgt spid="3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blinds(horizontal)">
                                      <p:cBhvr>
                                        <p:cTn id="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739"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7167563" y="428625"/>
            <a:ext cx="3357562" cy="685800"/>
          </a:xfrm>
        </p:spPr>
        <p:txBody>
          <a:bodyPr/>
          <a:lstStyle/>
          <a:p>
            <a:r>
              <a:rPr lang="zh-CN" altLang="en-US" sz="4000" dirty="0">
                <a:latin typeface="Times New Roman" charset="0"/>
                <a:ea typeface="宋体" charset="0"/>
                <a:cs typeface="宋体" charset="0"/>
              </a:rPr>
              <a:t>例</a:t>
            </a:r>
            <a:r>
              <a:rPr lang="en-US" altLang="zh-CN" sz="4000" dirty="0">
                <a:latin typeface="Times New Roman" charset="0"/>
                <a:ea typeface="宋体" charset="0"/>
                <a:cs typeface="宋体" charset="0"/>
              </a:rPr>
              <a:t>3 </a:t>
            </a:r>
            <a:r>
              <a:rPr lang="zh-CN" altLang="en-US" sz="4000" dirty="0">
                <a:latin typeface="Times New Roman" charset="0"/>
                <a:ea typeface="宋体" charset="0"/>
                <a:cs typeface="宋体" charset="0"/>
              </a:rPr>
              <a:t>源程序</a:t>
            </a:r>
            <a:endParaRPr lang="zh-CN" altLang="en-US" sz="4000" dirty="0">
              <a:latin typeface="Arial" charset="0"/>
              <a:ea typeface="宋体" charset="0"/>
              <a:cs typeface="宋体" charset="0"/>
            </a:endParaRPr>
          </a:p>
        </p:txBody>
      </p:sp>
      <p:sp>
        <p:nvSpPr>
          <p:cNvPr id="74755" name="Rectangle 3"/>
          <p:cNvSpPr>
            <a:spLocks noGrp="1" noChangeArrowheads="1"/>
          </p:cNvSpPr>
          <p:nvPr>
            <p:ph type="body" idx="1"/>
          </p:nvPr>
        </p:nvSpPr>
        <p:spPr>
          <a:xfrm>
            <a:off x="1652588" y="447676"/>
            <a:ext cx="7586662" cy="5910263"/>
          </a:xfrm>
        </p:spPr>
        <p:txBody>
          <a:bodyPr/>
          <a:lstStyle/>
          <a:p>
            <a:pPr>
              <a:lnSpc>
                <a:spcPct val="90000"/>
              </a:lnSpc>
              <a:spcBef>
                <a:spcPct val="10000"/>
              </a:spcBef>
              <a:buFont typeface="Wingdings" charset="0"/>
              <a:buNone/>
            </a:pPr>
            <a:r>
              <a:rPr lang="en-US" altLang="zh-CN" sz="2400" dirty="0">
                <a:latin typeface="Arial" charset="0"/>
                <a:ea typeface="宋体" charset="0"/>
                <a:cs typeface="Arial Unicode MS" charset="0"/>
              </a:rPr>
              <a:t>#include &lt;</a:t>
            </a:r>
            <a:r>
              <a:rPr lang="en-US" altLang="zh-CN" sz="2400" dirty="0" err="1">
                <a:latin typeface="Arial" charset="0"/>
                <a:ea typeface="宋体" charset="0"/>
                <a:cs typeface="Arial Unicode MS" charset="0"/>
              </a:rPr>
              <a:t>stdio.h</a:t>
            </a:r>
            <a:r>
              <a:rPr lang="en-US" altLang="zh-CN" sz="2400" dirty="0">
                <a:latin typeface="Arial" charset="0"/>
                <a:ea typeface="宋体" charset="0"/>
                <a:cs typeface="Arial Unicode MS" charset="0"/>
              </a:rPr>
              <a:t>&gt;</a:t>
            </a:r>
          </a:p>
          <a:p>
            <a:pPr>
              <a:lnSpc>
                <a:spcPct val="90000"/>
              </a:lnSpc>
              <a:spcBef>
                <a:spcPct val="10000"/>
              </a:spcBef>
              <a:buFont typeface="Wingdings" charset="0"/>
              <a:buNone/>
            </a:pPr>
            <a:r>
              <a:rPr lang="en-US" altLang="zh-CN" sz="2400" dirty="0" err="1">
                <a:latin typeface="Arial" charset="0"/>
                <a:ea typeface="宋体" charset="0"/>
                <a:cs typeface="Arial Unicode MS" charset="0"/>
              </a:rPr>
              <a:t>int</a:t>
            </a:r>
            <a:r>
              <a:rPr lang="en-US" altLang="zh-CN" sz="2400" dirty="0">
                <a:latin typeface="Arial" charset="0"/>
                <a:ea typeface="宋体" charset="0"/>
                <a:cs typeface="Arial Unicode MS" charset="0"/>
              </a:rPr>
              <a:t> main(void)</a:t>
            </a:r>
          </a:p>
          <a:p>
            <a:pPr>
              <a:lnSpc>
                <a:spcPct val="90000"/>
              </a:lnSpc>
              <a:spcBef>
                <a:spcPct val="10000"/>
              </a:spcBef>
              <a:buFont typeface="Wingdings" charset="0"/>
              <a:buNone/>
            </a:pPr>
            <a:r>
              <a:rPr lang="en-US" altLang="zh-CN" sz="2400" dirty="0">
                <a:latin typeface="Arial" charset="0"/>
                <a:ea typeface="宋体" charset="0"/>
                <a:cs typeface="Arial Unicode MS" charset="0"/>
              </a:rPr>
              <a:t>{   </a:t>
            </a:r>
            <a:r>
              <a:rPr lang="en-US" altLang="zh-CN" sz="2400" dirty="0" err="1">
                <a:latin typeface="Arial" charset="0"/>
                <a:ea typeface="宋体" charset="0"/>
                <a:cs typeface="Arial Unicode MS" charset="0"/>
              </a:rPr>
              <a:t>int</a:t>
            </a:r>
            <a:r>
              <a:rPr lang="en-US" altLang="zh-CN" sz="2400" dirty="0">
                <a:latin typeface="Arial" charset="0"/>
                <a:ea typeface="宋体" charset="0"/>
                <a:cs typeface="Arial Unicode MS" charset="0"/>
              </a:rPr>
              <a:t> </a:t>
            </a:r>
            <a:r>
              <a:rPr lang="en-US" altLang="zh-CN" sz="2400" dirty="0" err="1">
                <a:latin typeface="Arial" charset="0"/>
                <a:ea typeface="宋体" charset="0"/>
                <a:cs typeface="Arial Unicode MS" charset="0"/>
              </a:rPr>
              <a:t>i</a:t>
            </a:r>
            <a:r>
              <a:rPr lang="en-US" altLang="zh-CN" sz="2400" dirty="0">
                <a:latin typeface="Arial" charset="0"/>
                <a:ea typeface="宋体" charset="0"/>
                <a:cs typeface="Arial Unicode MS" charset="0"/>
              </a:rPr>
              <a:t>, number;   char s[10];</a:t>
            </a:r>
          </a:p>
          <a:p>
            <a:pPr>
              <a:lnSpc>
                <a:spcPct val="90000"/>
              </a:lnSpc>
              <a:spcBef>
                <a:spcPct val="10000"/>
              </a:spcBef>
              <a:buFont typeface="Wingdings" charset="0"/>
              <a:buNone/>
            </a:pPr>
            <a:r>
              <a:rPr lang="zh-CN" altLang="en-US" sz="2400" dirty="0">
                <a:latin typeface="Arial" charset="0"/>
                <a:ea typeface="宋体" charset="0"/>
                <a:cs typeface="Arial Unicode MS" charset="0"/>
              </a:rPr>
              <a:t>    </a:t>
            </a:r>
            <a:r>
              <a:rPr lang="en-US" altLang="zh-CN" sz="2400" dirty="0" err="1">
                <a:latin typeface="Arial" charset="0"/>
                <a:ea typeface="宋体" charset="0"/>
                <a:cs typeface="Arial Unicode MS" charset="0"/>
              </a:rPr>
              <a:t>printf</a:t>
            </a:r>
            <a:r>
              <a:rPr lang="en-US" altLang="zh-CN" sz="2400" dirty="0">
                <a:latin typeface="Arial" charset="0"/>
                <a:ea typeface="宋体" charset="0"/>
                <a:cs typeface="Arial Unicode MS" charset="0"/>
              </a:rPr>
              <a:t> ( "Enter a string: " ); </a:t>
            </a:r>
            <a:r>
              <a:rPr lang="en-US" altLang="zh-CN" sz="2400" dirty="0">
                <a:latin typeface="Times New Roman" charset="0"/>
                <a:ea typeface="宋体" charset="0"/>
                <a:cs typeface="宋体" charset="0"/>
              </a:rPr>
              <a:t> </a:t>
            </a:r>
            <a:r>
              <a:rPr lang="en-US" altLang="zh-CN" sz="2400" dirty="0">
                <a:latin typeface="Arial" charset="0"/>
                <a:ea typeface="宋体" charset="0"/>
                <a:cs typeface="Arial Unicode MS" charset="0"/>
              </a:rPr>
              <a:t>    /* </a:t>
            </a:r>
            <a:r>
              <a:rPr lang="zh-CN" altLang="en-US" sz="2400" dirty="0">
                <a:latin typeface="宋体" charset="0"/>
                <a:ea typeface="宋体" charset="0"/>
                <a:cs typeface="宋体" charset="0"/>
              </a:rPr>
              <a:t>输入字符串</a:t>
            </a:r>
            <a:r>
              <a:rPr lang="zh-CN" altLang="en-US" sz="2400" dirty="0">
                <a:latin typeface="Arial" charset="0"/>
                <a:ea typeface="宋体" charset="0"/>
                <a:cs typeface="Arial Unicode MS" charset="0"/>
              </a:rPr>
              <a:t> */</a:t>
            </a:r>
            <a:endParaRPr lang="en-US" altLang="zh-CN" sz="2400" dirty="0">
              <a:latin typeface="Arial" charset="0"/>
              <a:ea typeface="宋体" charset="0"/>
              <a:cs typeface="Arial Unicode MS" charset="0"/>
            </a:endParaRPr>
          </a:p>
          <a:p>
            <a:pPr>
              <a:lnSpc>
                <a:spcPct val="90000"/>
              </a:lnSpc>
              <a:spcBef>
                <a:spcPct val="10000"/>
              </a:spcBef>
              <a:buFont typeface="Wingdings" charset="0"/>
              <a:buNone/>
            </a:pPr>
            <a:r>
              <a:rPr lang="en-US" altLang="zh-CN" sz="2400" dirty="0">
                <a:latin typeface="Arial" charset="0"/>
                <a:ea typeface="宋体" charset="0"/>
                <a:cs typeface="Arial Unicode MS" charset="0"/>
              </a:rPr>
              <a:t>    </a:t>
            </a:r>
            <a:r>
              <a:rPr lang="en-US" altLang="zh-CN" sz="2400" dirty="0" err="1">
                <a:latin typeface="Arial" charset="0"/>
                <a:ea typeface="宋体" charset="0"/>
                <a:cs typeface="Arial Unicode MS" charset="0"/>
              </a:rPr>
              <a:t>i</a:t>
            </a:r>
            <a:r>
              <a:rPr lang="en-US" altLang="zh-CN" sz="2400" dirty="0">
                <a:latin typeface="Arial" charset="0"/>
                <a:ea typeface="宋体" charset="0"/>
                <a:cs typeface="Arial Unicode MS" charset="0"/>
              </a:rPr>
              <a:t> = 0;</a:t>
            </a:r>
          </a:p>
          <a:p>
            <a:pPr>
              <a:lnSpc>
                <a:spcPct val="90000"/>
              </a:lnSpc>
              <a:spcBef>
                <a:spcPct val="10000"/>
              </a:spcBef>
              <a:buFont typeface="Wingdings" charset="0"/>
              <a:buNone/>
            </a:pPr>
            <a:r>
              <a:rPr lang="en-US" altLang="zh-CN" sz="2400" dirty="0">
                <a:latin typeface="Arial" charset="0"/>
                <a:ea typeface="宋体" charset="0"/>
                <a:cs typeface="Arial Unicode MS" charset="0"/>
              </a:rPr>
              <a:t>    while ( </a:t>
            </a:r>
            <a:r>
              <a:rPr lang="en-US" altLang="zh-CN" sz="2400" dirty="0">
                <a:solidFill>
                  <a:schemeClr val="bg2"/>
                </a:solidFill>
                <a:latin typeface="Arial" charset="0"/>
                <a:ea typeface="宋体" charset="0"/>
                <a:cs typeface="Arial Unicode MS" charset="0"/>
              </a:rPr>
              <a:t>(s[</a:t>
            </a:r>
            <a:r>
              <a:rPr lang="en-US" altLang="zh-CN" sz="2400" dirty="0" err="1">
                <a:solidFill>
                  <a:schemeClr val="bg2"/>
                </a:solidFill>
                <a:latin typeface="Arial" charset="0"/>
                <a:ea typeface="宋体" charset="0"/>
                <a:cs typeface="Arial Unicode MS" charset="0"/>
              </a:rPr>
              <a:t>i</a:t>
            </a:r>
            <a:r>
              <a:rPr lang="en-US" altLang="zh-CN" sz="2400" dirty="0">
                <a:solidFill>
                  <a:schemeClr val="bg2"/>
                </a:solidFill>
                <a:latin typeface="Arial" charset="0"/>
                <a:ea typeface="宋体" charset="0"/>
                <a:cs typeface="Arial Unicode MS" charset="0"/>
              </a:rPr>
              <a:t>] = </a:t>
            </a:r>
            <a:r>
              <a:rPr lang="en-US" altLang="zh-CN" sz="2400" dirty="0" err="1">
                <a:solidFill>
                  <a:schemeClr val="bg2"/>
                </a:solidFill>
                <a:latin typeface="Arial" charset="0"/>
                <a:ea typeface="宋体" charset="0"/>
                <a:cs typeface="Arial Unicode MS" charset="0"/>
              </a:rPr>
              <a:t>getchar</a:t>
            </a:r>
            <a:r>
              <a:rPr lang="en-US" altLang="zh-CN" sz="2400" dirty="0">
                <a:solidFill>
                  <a:schemeClr val="bg2"/>
                </a:solidFill>
                <a:latin typeface="Arial" charset="0"/>
                <a:ea typeface="宋体" charset="0"/>
                <a:cs typeface="Arial Unicode MS" charset="0"/>
              </a:rPr>
              <a:t>( )) != '\n' </a:t>
            </a:r>
            <a:r>
              <a:rPr lang="en-US" altLang="zh-CN" sz="2400" dirty="0">
                <a:latin typeface="Arial" charset="0"/>
                <a:ea typeface="宋体" charset="0"/>
                <a:cs typeface="Arial Unicode MS" charset="0"/>
              </a:rPr>
              <a:t>) </a:t>
            </a:r>
          </a:p>
          <a:p>
            <a:pPr>
              <a:lnSpc>
                <a:spcPct val="90000"/>
              </a:lnSpc>
              <a:spcBef>
                <a:spcPct val="10000"/>
              </a:spcBef>
              <a:buFont typeface="Wingdings" charset="0"/>
              <a:buNone/>
            </a:pPr>
            <a:r>
              <a:rPr lang="en-US" altLang="zh-CN" sz="2400" dirty="0">
                <a:latin typeface="Arial" charset="0"/>
                <a:ea typeface="宋体" charset="0"/>
                <a:cs typeface="Arial Unicode MS" charset="0"/>
              </a:rPr>
              <a:t>        </a:t>
            </a:r>
            <a:r>
              <a:rPr lang="en-US" altLang="zh-CN" sz="2400" dirty="0" err="1">
                <a:latin typeface="Arial" charset="0"/>
                <a:ea typeface="宋体" charset="0"/>
                <a:cs typeface="Arial Unicode MS" charset="0"/>
              </a:rPr>
              <a:t>i</a:t>
            </a:r>
            <a:r>
              <a:rPr lang="en-US" altLang="zh-CN" sz="2400" dirty="0">
                <a:latin typeface="Arial" charset="0"/>
                <a:ea typeface="宋体" charset="0"/>
                <a:cs typeface="Arial Unicode MS" charset="0"/>
              </a:rPr>
              <a:t>++; </a:t>
            </a:r>
          </a:p>
          <a:p>
            <a:pPr>
              <a:lnSpc>
                <a:spcPct val="90000"/>
              </a:lnSpc>
              <a:spcBef>
                <a:spcPct val="10000"/>
              </a:spcBef>
              <a:buFont typeface="Wingdings" charset="0"/>
              <a:buNone/>
            </a:pPr>
            <a:r>
              <a:rPr lang="en-US" altLang="zh-CN" sz="2400" dirty="0">
                <a:latin typeface="Arial" charset="0"/>
                <a:ea typeface="宋体" charset="0"/>
                <a:cs typeface="Arial Unicode MS" charset="0"/>
              </a:rPr>
              <a:t>    s[</a:t>
            </a:r>
            <a:r>
              <a:rPr lang="en-US" altLang="zh-CN" sz="2400" dirty="0" err="1">
                <a:latin typeface="Arial" charset="0"/>
                <a:ea typeface="宋体" charset="0"/>
                <a:cs typeface="Arial Unicode MS" charset="0"/>
              </a:rPr>
              <a:t>i</a:t>
            </a:r>
            <a:r>
              <a:rPr lang="en-US" altLang="zh-CN" sz="2400" dirty="0">
                <a:latin typeface="Arial" charset="0"/>
                <a:ea typeface="宋体" charset="0"/>
                <a:cs typeface="Arial Unicode MS" charset="0"/>
              </a:rPr>
              <a:t>] = </a:t>
            </a:r>
            <a:r>
              <a:rPr lang="en-US" altLang="zh-CN" sz="2400" dirty="0">
                <a:solidFill>
                  <a:srgbClr val="CC0066"/>
                </a:solidFill>
                <a:latin typeface="Arial" charset="0"/>
                <a:ea typeface="宋体" charset="0"/>
                <a:cs typeface="Arial Unicode MS" charset="0"/>
              </a:rPr>
              <a:t>'\0'</a:t>
            </a:r>
            <a:r>
              <a:rPr lang="en-US" altLang="zh-CN" sz="2400" dirty="0">
                <a:latin typeface="Arial" charset="0"/>
                <a:ea typeface="宋体" charset="0"/>
                <a:cs typeface="Arial Unicode MS" charset="0"/>
              </a:rPr>
              <a:t>;</a:t>
            </a:r>
          </a:p>
          <a:p>
            <a:pPr>
              <a:lnSpc>
                <a:spcPct val="90000"/>
              </a:lnSpc>
              <a:spcBef>
                <a:spcPct val="10000"/>
              </a:spcBef>
              <a:buFont typeface="Wingdings" charset="0"/>
              <a:buNone/>
            </a:pPr>
            <a:endParaRPr lang="zh-CN" altLang="en-US" sz="2400" dirty="0">
              <a:latin typeface="Arial" charset="0"/>
              <a:ea typeface="宋体" charset="0"/>
              <a:cs typeface="Arial Unicode MS" charset="0"/>
            </a:endParaRPr>
          </a:p>
          <a:p>
            <a:pPr>
              <a:lnSpc>
                <a:spcPct val="90000"/>
              </a:lnSpc>
              <a:spcBef>
                <a:spcPct val="10000"/>
              </a:spcBef>
              <a:buFont typeface="Wingdings" charset="0"/>
              <a:buNone/>
            </a:pPr>
            <a:r>
              <a:rPr lang="zh-CN" altLang="en-US" sz="2400" dirty="0">
                <a:latin typeface="Arial" charset="0"/>
                <a:ea typeface="宋体" charset="0"/>
                <a:cs typeface="Arial Unicode MS" charset="0"/>
              </a:rPr>
              <a:t>  </a:t>
            </a:r>
            <a:r>
              <a:rPr lang="en-US" altLang="zh-CN" sz="2400" dirty="0">
                <a:latin typeface="Arial" charset="0"/>
                <a:ea typeface="宋体" charset="0"/>
                <a:cs typeface="Arial Unicode MS" charset="0"/>
              </a:rPr>
              <a:t>n = 0;                             /* </a:t>
            </a:r>
            <a:r>
              <a:rPr lang="zh-CN" altLang="en-US" sz="2400" dirty="0">
                <a:latin typeface="宋体" charset="0"/>
                <a:ea typeface="宋体" charset="0"/>
                <a:cs typeface="宋体" charset="0"/>
              </a:rPr>
              <a:t>将字符串转换为整数</a:t>
            </a:r>
            <a:r>
              <a:rPr lang="zh-CN" altLang="en-US" sz="2400" dirty="0">
                <a:latin typeface="Arial" charset="0"/>
                <a:ea typeface="宋体" charset="0"/>
                <a:cs typeface="Arial Unicode MS" charset="0"/>
              </a:rPr>
              <a:t> */</a:t>
            </a:r>
            <a:endParaRPr lang="en-US" altLang="zh-CN" sz="2400" dirty="0">
              <a:latin typeface="Arial" charset="0"/>
              <a:ea typeface="宋体" charset="0"/>
              <a:cs typeface="Arial Unicode MS" charset="0"/>
            </a:endParaRPr>
          </a:p>
          <a:p>
            <a:pPr>
              <a:lnSpc>
                <a:spcPct val="90000"/>
              </a:lnSpc>
              <a:spcBef>
                <a:spcPct val="10000"/>
              </a:spcBef>
              <a:buFont typeface="Wingdings" charset="0"/>
              <a:buNone/>
            </a:pPr>
            <a:r>
              <a:rPr lang="en-US" altLang="zh-CN" sz="2400" dirty="0">
                <a:latin typeface="Arial" charset="0"/>
                <a:ea typeface="宋体" charset="0"/>
                <a:cs typeface="Arial Unicode MS" charset="0"/>
              </a:rPr>
              <a:t>    for ( </a:t>
            </a:r>
            <a:r>
              <a:rPr lang="en-US" altLang="zh-CN" sz="2400" dirty="0" err="1">
                <a:latin typeface="Arial" charset="0"/>
                <a:ea typeface="宋体" charset="0"/>
                <a:cs typeface="Arial Unicode MS" charset="0"/>
              </a:rPr>
              <a:t>i</a:t>
            </a:r>
            <a:r>
              <a:rPr lang="en-US" altLang="zh-CN" sz="2400" dirty="0">
                <a:latin typeface="Arial" charset="0"/>
                <a:ea typeface="宋体" charset="0"/>
                <a:cs typeface="Arial Unicode MS" charset="0"/>
              </a:rPr>
              <a:t> = 0; </a:t>
            </a:r>
            <a:r>
              <a:rPr lang="en-US" altLang="zh-CN" sz="2400" dirty="0">
                <a:solidFill>
                  <a:schemeClr val="bg2"/>
                </a:solidFill>
                <a:latin typeface="Arial" charset="0"/>
                <a:ea typeface="宋体" charset="0"/>
                <a:cs typeface="Arial Unicode MS" charset="0"/>
              </a:rPr>
              <a:t>s[</a:t>
            </a:r>
            <a:r>
              <a:rPr lang="en-US" altLang="zh-CN" sz="2400" dirty="0" err="1">
                <a:solidFill>
                  <a:schemeClr val="bg2"/>
                </a:solidFill>
                <a:latin typeface="Arial" charset="0"/>
                <a:ea typeface="宋体" charset="0"/>
                <a:cs typeface="Arial Unicode MS" charset="0"/>
              </a:rPr>
              <a:t>i</a:t>
            </a:r>
            <a:r>
              <a:rPr lang="en-US" altLang="zh-CN" sz="2400" dirty="0">
                <a:solidFill>
                  <a:schemeClr val="bg2"/>
                </a:solidFill>
                <a:latin typeface="Arial" charset="0"/>
                <a:ea typeface="宋体" charset="0"/>
                <a:cs typeface="Arial Unicode MS" charset="0"/>
              </a:rPr>
              <a:t>] != '\0'</a:t>
            </a:r>
            <a:r>
              <a:rPr lang="en-US" altLang="zh-CN" sz="2400" dirty="0">
                <a:latin typeface="Arial" charset="0"/>
                <a:ea typeface="宋体" charset="0"/>
                <a:cs typeface="Arial Unicode MS" charset="0"/>
              </a:rPr>
              <a:t>; </a:t>
            </a:r>
            <a:r>
              <a:rPr lang="en-US" altLang="zh-CN" sz="2400" dirty="0" err="1">
                <a:latin typeface="Arial" charset="0"/>
                <a:ea typeface="宋体" charset="0"/>
                <a:cs typeface="Arial Unicode MS" charset="0"/>
              </a:rPr>
              <a:t>i</a:t>
            </a:r>
            <a:r>
              <a:rPr lang="en-US" altLang="zh-CN" sz="2400" dirty="0">
                <a:latin typeface="Arial" charset="0"/>
                <a:ea typeface="宋体" charset="0"/>
                <a:cs typeface="Arial Unicode MS" charset="0"/>
              </a:rPr>
              <a:t>++ )</a:t>
            </a:r>
          </a:p>
          <a:p>
            <a:pPr>
              <a:lnSpc>
                <a:spcPct val="90000"/>
              </a:lnSpc>
              <a:spcBef>
                <a:spcPct val="10000"/>
              </a:spcBef>
              <a:buFont typeface="Wingdings" charset="0"/>
              <a:buNone/>
            </a:pPr>
            <a:r>
              <a:rPr lang="en-US" altLang="zh-CN" sz="2400" dirty="0">
                <a:latin typeface="Arial" charset="0"/>
                <a:ea typeface="宋体" charset="0"/>
                <a:cs typeface="Arial Unicode MS" charset="0"/>
              </a:rPr>
              <a:t>        if ( s[</a:t>
            </a:r>
            <a:r>
              <a:rPr lang="en-US" altLang="zh-CN" sz="2400" dirty="0" err="1">
                <a:latin typeface="Arial" charset="0"/>
                <a:ea typeface="宋体" charset="0"/>
                <a:cs typeface="Arial Unicode MS" charset="0"/>
              </a:rPr>
              <a:t>i</a:t>
            </a:r>
            <a:r>
              <a:rPr lang="en-US" altLang="zh-CN" sz="2400" dirty="0">
                <a:latin typeface="Arial" charset="0"/>
                <a:ea typeface="宋体" charset="0"/>
                <a:cs typeface="Arial Unicode MS" charset="0"/>
              </a:rPr>
              <a:t>] &lt;= '9' &amp;&amp; s[</a:t>
            </a:r>
            <a:r>
              <a:rPr lang="en-US" altLang="zh-CN" sz="2400" dirty="0" err="1">
                <a:latin typeface="Arial" charset="0"/>
                <a:ea typeface="宋体" charset="0"/>
                <a:cs typeface="Arial Unicode MS" charset="0"/>
              </a:rPr>
              <a:t>i</a:t>
            </a:r>
            <a:r>
              <a:rPr lang="en-US" altLang="zh-CN" sz="2400" dirty="0">
                <a:latin typeface="Arial" charset="0"/>
                <a:ea typeface="宋体" charset="0"/>
                <a:cs typeface="Arial Unicode MS" charset="0"/>
              </a:rPr>
              <a:t>] &gt;= '0' ) </a:t>
            </a:r>
          </a:p>
          <a:p>
            <a:pPr>
              <a:lnSpc>
                <a:spcPct val="90000"/>
              </a:lnSpc>
              <a:spcBef>
                <a:spcPct val="10000"/>
              </a:spcBef>
              <a:buFont typeface="Wingdings" charset="0"/>
              <a:buNone/>
            </a:pPr>
            <a:r>
              <a:rPr lang="en-US" altLang="zh-CN" sz="2400" dirty="0">
                <a:latin typeface="Arial" charset="0"/>
                <a:ea typeface="宋体" charset="0"/>
                <a:cs typeface="Arial Unicode MS" charset="0"/>
              </a:rPr>
              <a:t> </a:t>
            </a:r>
            <a:r>
              <a:rPr lang="en-US" altLang="zh-CN" sz="2400" dirty="0">
                <a:solidFill>
                  <a:schemeClr val="bg2"/>
                </a:solidFill>
                <a:latin typeface="Arial" charset="0"/>
                <a:ea typeface="宋体" charset="0"/>
                <a:cs typeface="Arial Unicode MS" charset="0"/>
              </a:rPr>
              <a:t>           n = n * 10 + (s[</a:t>
            </a:r>
            <a:r>
              <a:rPr lang="en-US" altLang="zh-CN" sz="2400" dirty="0" err="1">
                <a:solidFill>
                  <a:schemeClr val="bg2"/>
                </a:solidFill>
                <a:latin typeface="Arial" charset="0"/>
                <a:ea typeface="宋体" charset="0"/>
                <a:cs typeface="Arial Unicode MS" charset="0"/>
              </a:rPr>
              <a:t>i</a:t>
            </a:r>
            <a:r>
              <a:rPr lang="en-US" altLang="zh-CN" sz="2400" dirty="0">
                <a:solidFill>
                  <a:schemeClr val="bg2"/>
                </a:solidFill>
                <a:latin typeface="Arial" charset="0"/>
                <a:ea typeface="宋体" charset="0"/>
                <a:cs typeface="Arial Unicode MS" charset="0"/>
              </a:rPr>
              <a:t>] - '0')</a:t>
            </a:r>
            <a:r>
              <a:rPr lang="en-US" altLang="zh-CN" sz="2400" dirty="0">
                <a:latin typeface="Arial" charset="0"/>
                <a:ea typeface="宋体" charset="0"/>
                <a:cs typeface="Arial Unicode MS" charset="0"/>
              </a:rPr>
              <a:t>;</a:t>
            </a:r>
          </a:p>
          <a:p>
            <a:pPr>
              <a:lnSpc>
                <a:spcPct val="90000"/>
              </a:lnSpc>
              <a:spcBef>
                <a:spcPct val="10000"/>
              </a:spcBef>
              <a:buFont typeface="Wingdings" charset="0"/>
              <a:buNone/>
            </a:pPr>
            <a:r>
              <a:rPr lang="en-US" altLang="zh-CN" sz="2400" dirty="0">
                <a:latin typeface="Arial" charset="0"/>
                <a:ea typeface="宋体" charset="0"/>
                <a:cs typeface="Arial Unicode MS" charset="0"/>
              </a:rPr>
              <a:t>    </a:t>
            </a:r>
            <a:r>
              <a:rPr lang="en-US" altLang="zh-CN" sz="2400" dirty="0" err="1">
                <a:latin typeface="Arial" charset="0"/>
                <a:ea typeface="宋体" charset="0"/>
                <a:cs typeface="Arial Unicode MS" charset="0"/>
              </a:rPr>
              <a:t>printf</a:t>
            </a:r>
            <a:r>
              <a:rPr lang="en-US" altLang="zh-CN" sz="2400" dirty="0">
                <a:latin typeface="Arial" charset="0"/>
                <a:ea typeface="宋体" charset="0"/>
                <a:cs typeface="Arial Unicode MS" charset="0"/>
              </a:rPr>
              <a:t> ( "digit = %d\n", n );</a:t>
            </a:r>
          </a:p>
          <a:p>
            <a:pPr>
              <a:lnSpc>
                <a:spcPct val="90000"/>
              </a:lnSpc>
              <a:spcBef>
                <a:spcPct val="10000"/>
              </a:spcBef>
              <a:buFont typeface="Wingdings" charset="0"/>
              <a:buNone/>
            </a:pPr>
            <a:r>
              <a:rPr lang="en-US" altLang="zh-CN" sz="2400" dirty="0">
                <a:latin typeface="Arial" charset="0"/>
                <a:ea typeface="宋体" charset="0"/>
                <a:cs typeface="Arial Unicode MS" charset="0"/>
              </a:rPr>
              <a:t>    return 0;</a:t>
            </a:r>
          </a:p>
          <a:p>
            <a:pPr>
              <a:lnSpc>
                <a:spcPct val="90000"/>
              </a:lnSpc>
              <a:spcBef>
                <a:spcPct val="10000"/>
              </a:spcBef>
              <a:buFont typeface="Wingdings" charset="0"/>
              <a:buNone/>
            </a:pPr>
            <a:r>
              <a:rPr lang="en-US" altLang="zh-CN" sz="2400" dirty="0">
                <a:latin typeface="Arial" charset="0"/>
                <a:ea typeface="宋体" charset="0"/>
                <a:cs typeface="Arial Unicode MS" charset="0"/>
              </a:rPr>
              <a:t>}       </a:t>
            </a:r>
          </a:p>
        </p:txBody>
      </p:sp>
      <p:sp>
        <p:nvSpPr>
          <p:cNvPr id="499716" name="Rectangle 4"/>
          <p:cNvSpPr>
            <a:spLocks noChangeArrowheads="1"/>
          </p:cNvSpPr>
          <p:nvPr/>
        </p:nvSpPr>
        <p:spPr bwMode="auto">
          <a:xfrm>
            <a:off x="7132638" y="2000250"/>
            <a:ext cx="3249612" cy="941388"/>
          </a:xfrm>
          <a:prstGeom prst="rect">
            <a:avLst/>
          </a:prstGeom>
          <a:noFill/>
          <a:ln w="12700">
            <a:solidFill>
              <a:schemeClr val="tx1"/>
            </a:solidFill>
            <a:prstDash val="sysDot"/>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a:spAutoFit/>
          </a:bodyPr>
          <a:lstStyle/>
          <a:p>
            <a:pPr>
              <a:spcBef>
                <a:spcPct val="30000"/>
              </a:spcBef>
            </a:pPr>
            <a:r>
              <a:rPr kumimoji="1" lang="en-US" altLang="zh-CN" sz="2400" b="1">
                <a:cs typeface="Arial Unicode MS" charset="0"/>
              </a:rPr>
              <a:t>Enter a string:</a:t>
            </a:r>
            <a:r>
              <a:rPr kumimoji="1" lang="en-US" altLang="zh-CN" sz="2400" b="1">
                <a:solidFill>
                  <a:srgbClr val="FFFF00"/>
                </a:solidFill>
                <a:cs typeface="Arial Unicode MS" charset="0"/>
              </a:rPr>
              <a:t> </a:t>
            </a:r>
            <a:r>
              <a:rPr kumimoji="1" lang="en-US" altLang="zh-CN" sz="2400" b="1">
                <a:solidFill>
                  <a:srgbClr val="CC0066"/>
                </a:solidFill>
                <a:cs typeface="Arial Unicode MS" charset="0"/>
              </a:rPr>
              <a:t>a12d3</a:t>
            </a:r>
          </a:p>
          <a:p>
            <a:pPr>
              <a:spcBef>
                <a:spcPct val="30000"/>
              </a:spcBef>
            </a:pPr>
            <a:r>
              <a:rPr kumimoji="1" lang="en-US" altLang="zh-CN" sz="2400" b="1">
                <a:cs typeface="Arial Unicode MS" charset="0"/>
              </a:rPr>
              <a:t>digit = 123</a:t>
            </a:r>
          </a:p>
        </p:txBody>
      </p:sp>
      <p:sp>
        <p:nvSpPr>
          <p:cNvPr id="74757" name="Rectangle 5"/>
          <p:cNvSpPr>
            <a:spLocks noChangeArrowheads="1"/>
          </p:cNvSpPr>
          <p:nvPr/>
        </p:nvSpPr>
        <p:spPr bwMode="auto">
          <a:xfrm>
            <a:off x="2024063" y="1500188"/>
            <a:ext cx="4953000" cy="1981200"/>
          </a:xfrm>
          <a:prstGeom prst="rect">
            <a:avLst/>
          </a:prstGeom>
          <a:noFill/>
          <a:ln w="9525" cap="rnd">
            <a:solidFill>
              <a:schemeClr val="tx1"/>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wrap="none" lIns="92075" tIns="46038" rIns="92075" bIns="46038" anchor="ctr"/>
          <a:lstStyle/>
          <a:p>
            <a:endParaRPr lang="zh-CN" altLang="en-US"/>
          </a:p>
        </p:txBody>
      </p:sp>
      <p:graphicFrame>
        <p:nvGraphicFramePr>
          <p:cNvPr id="21" name="表格 20"/>
          <p:cNvGraphicFramePr>
            <a:graphicFrameLocks noGrp="1"/>
          </p:cNvGraphicFramePr>
          <p:nvPr/>
        </p:nvGraphicFramePr>
        <p:xfrm>
          <a:off x="5167313" y="3340100"/>
          <a:ext cx="5143500" cy="731520"/>
        </p:xfrm>
        <a:graphic>
          <a:graphicData uri="http://schemas.openxmlformats.org/drawingml/2006/table">
            <a:tbl>
              <a:tblPr/>
              <a:tblGrid>
                <a:gridCol w="642937">
                  <a:extLst>
                    <a:ext uri="{9D8B030D-6E8A-4147-A177-3AD203B41FA5}">
                      <a16:colId xmlns:a16="http://schemas.microsoft.com/office/drawing/2014/main" val="20000"/>
                    </a:ext>
                  </a:extLst>
                </a:gridCol>
                <a:gridCol w="642938">
                  <a:extLst>
                    <a:ext uri="{9D8B030D-6E8A-4147-A177-3AD203B41FA5}">
                      <a16:colId xmlns:a16="http://schemas.microsoft.com/office/drawing/2014/main" val="20001"/>
                    </a:ext>
                  </a:extLst>
                </a:gridCol>
                <a:gridCol w="642937">
                  <a:extLst>
                    <a:ext uri="{9D8B030D-6E8A-4147-A177-3AD203B41FA5}">
                      <a16:colId xmlns:a16="http://schemas.microsoft.com/office/drawing/2014/main" val="20002"/>
                    </a:ext>
                  </a:extLst>
                </a:gridCol>
                <a:gridCol w="642938">
                  <a:extLst>
                    <a:ext uri="{9D8B030D-6E8A-4147-A177-3AD203B41FA5}">
                      <a16:colId xmlns:a16="http://schemas.microsoft.com/office/drawing/2014/main" val="20003"/>
                    </a:ext>
                  </a:extLst>
                </a:gridCol>
                <a:gridCol w="642937">
                  <a:extLst>
                    <a:ext uri="{9D8B030D-6E8A-4147-A177-3AD203B41FA5}">
                      <a16:colId xmlns:a16="http://schemas.microsoft.com/office/drawing/2014/main" val="20004"/>
                    </a:ext>
                  </a:extLst>
                </a:gridCol>
                <a:gridCol w="642938">
                  <a:extLst>
                    <a:ext uri="{9D8B030D-6E8A-4147-A177-3AD203B41FA5}">
                      <a16:colId xmlns:a16="http://schemas.microsoft.com/office/drawing/2014/main" val="20005"/>
                    </a:ext>
                  </a:extLst>
                </a:gridCol>
                <a:gridCol w="642937">
                  <a:extLst>
                    <a:ext uri="{9D8B030D-6E8A-4147-A177-3AD203B41FA5}">
                      <a16:colId xmlns:a16="http://schemas.microsoft.com/office/drawing/2014/main" val="20006"/>
                    </a:ext>
                  </a:extLst>
                </a:gridCol>
                <a:gridCol w="642938">
                  <a:extLst>
                    <a:ext uri="{9D8B030D-6E8A-4147-A177-3AD203B41FA5}">
                      <a16:colId xmlns:a16="http://schemas.microsoft.com/office/drawing/2014/main" val="20007"/>
                    </a:ext>
                  </a:extLst>
                </a:gridCol>
              </a:tblGrid>
              <a:tr h="35718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a</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1</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2</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d</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3</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35718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0</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1</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2</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3</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4</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9716"/>
                                        </p:tgtEl>
                                        <p:attrNameLst>
                                          <p:attrName>style.visibility</p:attrName>
                                        </p:attrNameLst>
                                      </p:cBhvr>
                                      <p:to>
                                        <p:strVal val="visible"/>
                                      </p:to>
                                    </p:set>
                                    <p:anim calcmode="lin" valueType="num">
                                      <p:cBhvr additive="base">
                                        <p:cTn id="7" dur="500" fill="hold"/>
                                        <p:tgtEl>
                                          <p:spTgt spid="499716"/>
                                        </p:tgtEl>
                                        <p:attrNameLst>
                                          <p:attrName>ppt_x</p:attrName>
                                        </p:attrNameLst>
                                      </p:cBhvr>
                                      <p:tavLst>
                                        <p:tav tm="0">
                                          <p:val>
                                            <p:strVal val="0-#ppt_w/2"/>
                                          </p:val>
                                        </p:tav>
                                        <p:tav tm="100000">
                                          <p:val>
                                            <p:strVal val="#ppt_x"/>
                                          </p:val>
                                        </p:tav>
                                      </p:tavLst>
                                    </p:anim>
                                    <p:anim calcmode="lin" valueType="num">
                                      <p:cBhvr additive="base">
                                        <p:cTn id="8" dur="500" fill="hold"/>
                                        <p:tgtEl>
                                          <p:spTgt spid="49971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linds(horizontal)">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16" grpId="0" animBg="1"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7453314" y="428625"/>
            <a:ext cx="3000375" cy="685800"/>
          </a:xfrm>
        </p:spPr>
        <p:txBody>
          <a:bodyPr/>
          <a:lstStyle/>
          <a:p>
            <a:pPr marL="342900" indent="-342900">
              <a:lnSpc>
                <a:spcPct val="124000"/>
              </a:lnSpc>
              <a:spcBef>
                <a:spcPct val="30000"/>
              </a:spcBef>
            </a:pPr>
            <a:r>
              <a:rPr lang="zh-CN" altLang="en-US" sz="4000" dirty="0">
                <a:latin typeface="Times New Roman" charset="0"/>
                <a:ea typeface="宋体" charset="0"/>
                <a:cs typeface="宋体" charset="0"/>
              </a:rPr>
              <a:t>例</a:t>
            </a:r>
            <a:r>
              <a:rPr lang="en-US" altLang="zh-CN" sz="4000" dirty="0">
                <a:latin typeface="Times New Roman" charset="0"/>
                <a:ea typeface="宋体" charset="0"/>
                <a:cs typeface="宋体" charset="0"/>
              </a:rPr>
              <a:t>3 </a:t>
            </a:r>
            <a:r>
              <a:rPr lang="zh-CN" altLang="en-US" sz="4000" dirty="0">
                <a:latin typeface="Times New Roman" charset="0"/>
                <a:ea typeface="宋体" charset="0"/>
                <a:cs typeface="宋体" charset="0"/>
              </a:rPr>
              <a:t>思考</a:t>
            </a:r>
            <a:endParaRPr lang="en-US" altLang="zh-CN" sz="4000" dirty="0">
              <a:solidFill>
                <a:schemeClr val="bg2"/>
              </a:solidFill>
              <a:latin typeface="Arial" charset="0"/>
              <a:ea typeface="宋体" charset="0"/>
              <a:cs typeface="宋体" charset="0"/>
            </a:endParaRPr>
          </a:p>
        </p:txBody>
      </p:sp>
      <p:sp>
        <p:nvSpPr>
          <p:cNvPr id="500739" name="Rectangle 3"/>
          <p:cNvSpPr>
            <a:spLocks noGrp="1" noChangeArrowheads="1"/>
          </p:cNvSpPr>
          <p:nvPr>
            <p:ph type="body" idx="1"/>
          </p:nvPr>
        </p:nvSpPr>
        <p:spPr>
          <a:xfrm>
            <a:off x="5410200" y="1295400"/>
            <a:ext cx="4972050" cy="2205038"/>
          </a:xfrm>
        </p:spPr>
        <p:txBody>
          <a:bodyPr/>
          <a:lstStyle/>
          <a:p>
            <a:pPr algn="just">
              <a:lnSpc>
                <a:spcPct val="90000"/>
              </a:lnSpc>
              <a:spcBef>
                <a:spcPct val="10000"/>
              </a:spcBef>
              <a:buFont typeface="Wingdings" charset="0"/>
              <a:buNone/>
            </a:pPr>
            <a:r>
              <a:rPr lang="en-US" altLang="zh-CN" sz="2400" dirty="0">
                <a:latin typeface="Arial" charset="0"/>
                <a:ea typeface="宋体" charset="0"/>
                <a:cs typeface="Arial Unicode MS" charset="0"/>
              </a:rPr>
              <a:t>n = 0; </a:t>
            </a:r>
          </a:p>
          <a:p>
            <a:pPr algn="just">
              <a:lnSpc>
                <a:spcPct val="90000"/>
              </a:lnSpc>
              <a:spcBef>
                <a:spcPct val="10000"/>
              </a:spcBef>
              <a:buFont typeface="Wingdings" charset="0"/>
              <a:buNone/>
            </a:pPr>
            <a:r>
              <a:rPr lang="en-US" altLang="zh-CN" sz="2400" dirty="0">
                <a:latin typeface="Arial" charset="0"/>
                <a:ea typeface="宋体" charset="0"/>
                <a:cs typeface="Arial Unicode MS" charset="0"/>
              </a:rPr>
              <a:t>for ( </a:t>
            </a:r>
            <a:r>
              <a:rPr lang="en-US" altLang="zh-CN" sz="2400" dirty="0" err="1">
                <a:latin typeface="Arial" charset="0"/>
                <a:ea typeface="宋体" charset="0"/>
                <a:cs typeface="Arial Unicode MS" charset="0"/>
              </a:rPr>
              <a:t>i</a:t>
            </a:r>
            <a:r>
              <a:rPr lang="en-US" altLang="zh-CN" sz="2400" dirty="0">
                <a:latin typeface="Arial" charset="0"/>
                <a:ea typeface="宋体" charset="0"/>
                <a:cs typeface="Arial Unicode MS" charset="0"/>
              </a:rPr>
              <a:t> = 0; </a:t>
            </a:r>
            <a:r>
              <a:rPr lang="en-US" altLang="zh-CN" sz="2400" dirty="0">
                <a:solidFill>
                  <a:schemeClr val="bg2"/>
                </a:solidFill>
                <a:latin typeface="Arial" charset="0"/>
                <a:ea typeface="宋体" charset="0"/>
                <a:cs typeface="Arial Unicode MS" charset="0"/>
              </a:rPr>
              <a:t>s[</a:t>
            </a:r>
            <a:r>
              <a:rPr lang="en-US" altLang="zh-CN" sz="2400" dirty="0" err="1">
                <a:solidFill>
                  <a:schemeClr val="bg2"/>
                </a:solidFill>
                <a:latin typeface="Arial" charset="0"/>
                <a:ea typeface="宋体" charset="0"/>
                <a:cs typeface="Arial Unicode MS" charset="0"/>
              </a:rPr>
              <a:t>i</a:t>
            </a:r>
            <a:r>
              <a:rPr lang="en-US" altLang="zh-CN" sz="2400" dirty="0">
                <a:solidFill>
                  <a:schemeClr val="bg2"/>
                </a:solidFill>
                <a:latin typeface="Arial" charset="0"/>
                <a:ea typeface="宋体" charset="0"/>
                <a:cs typeface="Arial Unicode MS" charset="0"/>
              </a:rPr>
              <a:t>] != '\0'</a:t>
            </a:r>
            <a:r>
              <a:rPr lang="en-US" altLang="zh-CN" sz="2400" dirty="0">
                <a:latin typeface="Arial" charset="0"/>
                <a:ea typeface="宋体" charset="0"/>
                <a:cs typeface="Arial Unicode MS" charset="0"/>
              </a:rPr>
              <a:t>; </a:t>
            </a:r>
            <a:r>
              <a:rPr lang="en-US" altLang="zh-CN" sz="2400" dirty="0" err="1">
                <a:latin typeface="Arial" charset="0"/>
                <a:ea typeface="宋体" charset="0"/>
                <a:cs typeface="Arial Unicode MS" charset="0"/>
              </a:rPr>
              <a:t>i</a:t>
            </a:r>
            <a:r>
              <a:rPr lang="en-US" altLang="zh-CN" sz="2400" dirty="0">
                <a:latin typeface="Arial" charset="0"/>
                <a:ea typeface="宋体" charset="0"/>
                <a:cs typeface="Arial Unicode MS" charset="0"/>
              </a:rPr>
              <a:t>++ )</a:t>
            </a:r>
          </a:p>
          <a:p>
            <a:pPr algn="just">
              <a:lnSpc>
                <a:spcPct val="90000"/>
              </a:lnSpc>
              <a:spcBef>
                <a:spcPct val="10000"/>
              </a:spcBef>
              <a:buFont typeface="Wingdings" charset="0"/>
              <a:buNone/>
            </a:pPr>
            <a:r>
              <a:rPr lang="en-US" altLang="zh-CN" sz="2400" dirty="0">
                <a:latin typeface="Arial" charset="0"/>
                <a:ea typeface="宋体" charset="0"/>
                <a:cs typeface="Arial Unicode MS" charset="0"/>
              </a:rPr>
              <a:t>    if ( s[</a:t>
            </a:r>
            <a:r>
              <a:rPr lang="en-US" altLang="zh-CN" sz="2400" dirty="0" err="1">
                <a:latin typeface="Arial" charset="0"/>
                <a:ea typeface="宋体" charset="0"/>
                <a:cs typeface="Arial Unicode MS" charset="0"/>
              </a:rPr>
              <a:t>i</a:t>
            </a:r>
            <a:r>
              <a:rPr lang="en-US" altLang="zh-CN" sz="2400" dirty="0">
                <a:latin typeface="Arial" charset="0"/>
                <a:ea typeface="宋体" charset="0"/>
                <a:cs typeface="Arial Unicode MS" charset="0"/>
              </a:rPr>
              <a:t>] &lt;= '9' &amp;&amp; s[</a:t>
            </a:r>
            <a:r>
              <a:rPr lang="en-US" altLang="zh-CN" sz="2400" dirty="0" err="1">
                <a:latin typeface="Arial" charset="0"/>
                <a:ea typeface="宋体" charset="0"/>
                <a:cs typeface="Arial Unicode MS" charset="0"/>
              </a:rPr>
              <a:t>i</a:t>
            </a:r>
            <a:r>
              <a:rPr lang="en-US" altLang="zh-CN" sz="2400" dirty="0">
                <a:latin typeface="Arial" charset="0"/>
                <a:ea typeface="宋体" charset="0"/>
                <a:cs typeface="Arial Unicode MS" charset="0"/>
              </a:rPr>
              <a:t>] &gt;= '0' ) </a:t>
            </a:r>
          </a:p>
          <a:p>
            <a:pPr algn="just">
              <a:lnSpc>
                <a:spcPct val="90000"/>
              </a:lnSpc>
              <a:spcBef>
                <a:spcPct val="10000"/>
              </a:spcBef>
              <a:buFont typeface="Wingdings" charset="0"/>
              <a:buNone/>
            </a:pPr>
            <a:r>
              <a:rPr lang="en-US" altLang="zh-CN" sz="2400" dirty="0">
                <a:latin typeface="Arial" charset="0"/>
                <a:ea typeface="宋体" charset="0"/>
                <a:cs typeface="Arial Unicode MS" charset="0"/>
              </a:rPr>
              <a:t>        </a:t>
            </a:r>
            <a:r>
              <a:rPr lang="en-US" altLang="zh-CN" sz="2400" dirty="0">
                <a:solidFill>
                  <a:schemeClr val="bg2"/>
                </a:solidFill>
                <a:latin typeface="Arial" charset="0"/>
                <a:ea typeface="宋体" charset="0"/>
                <a:cs typeface="Arial Unicode MS" charset="0"/>
              </a:rPr>
              <a:t>n = n * 10 + (s[</a:t>
            </a:r>
            <a:r>
              <a:rPr lang="en-US" altLang="zh-CN" sz="2400" dirty="0" err="1">
                <a:solidFill>
                  <a:schemeClr val="bg2"/>
                </a:solidFill>
                <a:latin typeface="Arial" charset="0"/>
                <a:ea typeface="宋体" charset="0"/>
                <a:cs typeface="Arial Unicode MS" charset="0"/>
              </a:rPr>
              <a:t>i</a:t>
            </a:r>
            <a:r>
              <a:rPr lang="en-US" altLang="zh-CN" sz="2400" dirty="0">
                <a:solidFill>
                  <a:schemeClr val="bg2"/>
                </a:solidFill>
                <a:latin typeface="Arial" charset="0"/>
                <a:ea typeface="宋体" charset="0"/>
                <a:cs typeface="Arial Unicode MS" charset="0"/>
              </a:rPr>
              <a:t>] - '0')</a:t>
            </a:r>
            <a:r>
              <a:rPr lang="en-US" altLang="zh-CN" sz="2400" dirty="0">
                <a:latin typeface="Arial" charset="0"/>
                <a:ea typeface="宋体" charset="0"/>
                <a:cs typeface="Arial Unicode MS" charset="0"/>
              </a:rPr>
              <a:t>;</a:t>
            </a:r>
          </a:p>
          <a:p>
            <a:pPr algn="just">
              <a:lnSpc>
                <a:spcPct val="90000"/>
              </a:lnSpc>
              <a:spcBef>
                <a:spcPct val="10000"/>
              </a:spcBef>
              <a:buFont typeface="Wingdings" charset="0"/>
              <a:buNone/>
            </a:pPr>
            <a:r>
              <a:rPr kumimoji="1" lang="en-US" altLang="zh-CN" sz="2400" dirty="0">
                <a:solidFill>
                  <a:srgbClr val="CC0066"/>
                </a:solidFill>
                <a:latin typeface="Arial" charset="0"/>
                <a:ea typeface="宋体" charset="0"/>
                <a:cs typeface="Arial Unicode MS" charset="0"/>
              </a:rPr>
              <a:t>    else</a:t>
            </a:r>
          </a:p>
          <a:p>
            <a:pPr algn="just">
              <a:lnSpc>
                <a:spcPct val="90000"/>
              </a:lnSpc>
              <a:spcBef>
                <a:spcPct val="10000"/>
              </a:spcBef>
              <a:buFont typeface="Wingdings" charset="0"/>
              <a:buNone/>
            </a:pPr>
            <a:r>
              <a:rPr kumimoji="1" lang="en-US" altLang="zh-CN" sz="2400" dirty="0">
                <a:solidFill>
                  <a:srgbClr val="CC0066"/>
                </a:solidFill>
                <a:latin typeface="Arial" charset="0"/>
                <a:ea typeface="宋体" charset="0"/>
                <a:cs typeface="Arial Unicode MS" charset="0"/>
              </a:rPr>
              <a:t>        break;</a:t>
            </a:r>
          </a:p>
          <a:p>
            <a:pPr algn="just">
              <a:lnSpc>
                <a:spcPct val="90000"/>
              </a:lnSpc>
              <a:spcBef>
                <a:spcPct val="10000"/>
              </a:spcBef>
              <a:buFont typeface="Wingdings" charset="0"/>
              <a:buNone/>
            </a:pPr>
            <a:endParaRPr lang="en-US" altLang="zh-CN" sz="2400" dirty="0">
              <a:latin typeface="Arial" charset="0"/>
              <a:ea typeface="宋体" charset="0"/>
              <a:cs typeface="Arial Unicode MS" charset="0"/>
            </a:endParaRPr>
          </a:p>
        </p:txBody>
      </p:sp>
      <p:sp>
        <p:nvSpPr>
          <p:cNvPr id="75780" name="Rectangle 31"/>
          <p:cNvSpPr>
            <a:spLocks noChangeArrowheads="1"/>
          </p:cNvSpPr>
          <p:nvPr/>
        </p:nvSpPr>
        <p:spPr bwMode="auto">
          <a:xfrm>
            <a:off x="1809750" y="1571626"/>
            <a:ext cx="3600450" cy="944563"/>
          </a:xfrm>
          <a:prstGeom prst="rect">
            <a:avLst/>
          </a:prstGeom>
          <a:noFill/>
          <a:ln w="12700">
            <a:solidFill>
              <a:schemeClr val="tx1"/>
            </a:solidFill>
            <a:prstDash val="sysDot"/>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a:spAutoFit/>
          </a:bodyPr>
          <a:lstStyle/>
          <a:p>
            <a:pPr>
              <a:spcBef>
                <a:spcPct val="30000"/>
              </a:spcBef>
            </a:pPr>
            <a:r>
              <a:rPr kumimoji="1" lang="en-US" altLang="zh-CN" sz="2400" b="1">
                <a:cs typeface="Arial Unicode MS" charset="0"/>
              </a:rPr>
              <a:t>Enter a string:</a:t>
            </a:r>
            <a:r>
              <a:rPr kumimoji="1" lang="en-US" altLang="zh-CN" sz="2400" b="1">
                <a:solidFill>
                  <a:srgbClr val="FFFF00"/>
                </a:solidFill>
                <a:cs typeface="Arial Unicode MS" charset="0"/>
              </a:rPr>
              <a:t> </a:t>
            </a:r>
            <a:r>
              <a:rPr kumimoji="1" lang="en-US" altLang="zh-CN" sz="2400" b="1">
                <a:solidFill>
                  <a:srgbClr val="CC0066"/>
                </a:solidFill>
                <a:cs typeface="Arial Unicode MS" charset="0"/>
              </a:rPr>
              <a:t>a12d3</a:t>
            </a:r>
          </a:p>
          <a:p>
            <a:pPr>
              <a:spcBef>
                <a:spcPct val="30000"/>
              </a:spcBef>
            </a:pPr>
            <a:r>
              <a:rPr kumimoji="1" lang="en-US" altLang="zh-CN" sz="2400" b="1">
                <a:cs typeface="Arial Unicode MS" charset="0"/>
              </a:rPr>
              <a:t>digit = 123</a:t>
            </a:r>
          </a:p>
        </p:txBody>
      </p:sp>
      <p:graphicFrame>
        <p:nvGraphicFramePr>
          <p:cNvPr id="33" name="表格 32"/>
          <p:cNvGraphicFramePr>
            <a:graphicFrameLocks noGrp="1"/>
          </p:cNvGraphicFramePr>
          <p:nvPr/>
        </p:nvGraphicFramePr>
        <p:xfrm>
          <a:off x="2024063" y="571500"/>
          <a:ext cx="5143500" cy="731520"/>
        </p:xfrm>
        <a:graphic>
          <a:graphicData uri="http://schemas.openxmlformats.org/drawingml/2006/table">
            <a:tbl>
              <a:tblPr/>
              <a:tblGrid>
                <a:gridCol w="642937">
                  <a:extLst>
                    <a:ext uri="{9D8B030D-6E8A-4147-A177-3AD203B41FA5}">
                      <a16:colId xmlns:a16="http://schemas.microsoft.com/office/drawing/2014/main" val="20000"/>
                    </a:ext>
                  </a:extLst>
                </a:gridCol>
                <a:gridCol w="642938">
                  <a:extLst>
                    <a:ext uri="{9D8B030D-6E8A-4147-A177-3AD203B41FA5}">
                      <a16:colId xmlns:a16="http://schemas.microsoft.com/office/drawing/2014/main" val="20001"/>
                    </a:ext>
                  </a:extLst>
                </a:gridCol>
                <a:gridCol w="642937">
                  <a:extLst>
                    <a:ext uri="{9D8B030D-6E8A-4147-A177-3AD203B41FA5}">
                      <a16:colId xmlns:a16="http://schemas.microsoft.com/office/drawing/2014/main" val="20002"/>
                    </a:ext>
                  </a:extLst>
                </a:gridCol>
                <a:gridCol w="642938">
                  <a:extLst>
                    <a:ext uri="{9D8B030D-6E8A-4147-A177-3AD203B41FA5}">
                      <a16:colId xmlns:a16="http://schemas.microsoft.com/office/drawing/2014/main" val="20003"/>
                    </a:ext>
                  </a:extLst>
                </a:gridCol>
                <a:gridCol w="642937">
                  <a:extLst>
                    <a:ext uri="{9D8B030D-6E8A-4147-A177-3AD203B41FA5}">
                      <a16:colId xmlns:a16="http://schemas.microsoft.com/office/drawing/2014/main" val="20004"/>
                    </a:ext>
                  </a:extLst>
                </a:gridCol>
                <a:gridCol w="642938">
                  <a:extLst>
                    <a:ext uri="{9D8B030D-6E8A-4147-A177-3AD203B41FA5}">
                      <a16:colId xmlns:a16="http://schemas.microsoft.com/office/drawing/2014/main" val="20005"/>
                    </a:ext>
                  </a:extLst>
                </a:gridCol>
                <a:gridCol w="642937">
                  <a:extLst>
                    <a:ext uri="{9D8B030D-6E8A-4147-A177-3AD203B41FA5}">
                      <a16:colId xmlns:a16="http://schemas.microsoft.com/office/drawing/2014/main" val="20006"/>
                    </a:ext>
                  </a:extLst>
                </a:gridCol>
                <a:gridCol w="642938">
                  <a:extLst>
                    <a:ext uri="{9D8B030D-6E8A-4147-A177-3AD203B41FA5}">
                      <a16:colId xmlns:a16="http://schemas.microsoft.com/office/drawing/2014/main" val="20007"/>
                    </a:ext>
                  </a:extLst>
                </a:gridCol>
              </a:tblGrid>
              <a:tr h="35718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a</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1</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2</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d</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3</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35718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0</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1</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2</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3</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charset="0"/>
                          <a:cs typeface="宋体" charset="0"/>
                        </a:rPr>
                        <a:t>4</a:t>
                      </a: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a:ln>
                          <a:noFill/>
                        </a:ln>
                        <a:solidFill>
                          <a:schemeClr val="tx1"/>
                        </a:solidFill>
                        <a:effectLst/>
                        <a:latin typeface="Arial" charset="0"/>
                        <a:ea typeface="宋体" charset="0"/>
                        <a:cs typeface="宋体"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graphicFrame>
        <p:nvGraphicFramePr>
          <p:cNvPr id="34" name="表格 33"/>
          <p:cNvGraphicFramePr>
            <a:graphicFrameLocks noGrp="1"/>
          </p:cNvGraphicFramePr>
          <p:nvPr/>
        </p:nvGraphicFramePr>
        <p:xfrm>
          <a:off x="2095501" y="3584576"/>
          <a:ext cx="8143875" cy="2883535"/>
        </p:xfrm>
        <a:graphic>
          <a:graphicData uri="http://schemas.openxmlformats.org/drawingml/2006/table">
            <a:tbl>
              <a:tblPr/>
              <a:tblGrid>
                <a:gridCol w="1333500">
                  <a:extLst>
                    <a:ext uri="{9D8B030D-6E8A-4147-A177-3AD203B41FA5}">
                      <a16:colId xmlns:a16="http://schemas.microsoft.com/office/drawing/2014/main" val="20000"/>
                    </a:ext>
                  </a:extLst>
                </a:gridCol>
                <a:gridCol w="1755775">
                  <a:extLst>
                    <a:ext uri="{9D8B030D-6E8A-4147-A177-3AD203B41FA5}">
                      <a16:colId xmlns:a16="http://schemas.microsoft.com/office/drawing/2014/main" val="20001"/>
                    </a:ext>
                  </a:extLst>
                </a:gridCol>
                <a:gridCol w="1754188">
                  <a:extLst>
                    <a:ext uri="{9D8B030D-6E8A-4147-A177-3AD203B41FA5}">
                      <a16:colId xmlns:a16="http://schemas.microsoft.com/office/drawing/2014/main" val="20002"/>
                    </a:ext>
                  </a:extLst>
                </a:gridCol>
                <a:gridCol w="3300412">
                  <a:extLst>
                    <a:ext uri="{9D8B030D-6E8A-4147-A177-3AD203B41FA5}">
                      <a16:colId xmlns:a16="http://schemas.microsoft.com/office/drawing/2014/main" val="20003"/>
                    </a:ext>
                  </a:extLst>
                </a:gridCol>
              </a:tblGrid>
              <a:tr h="4413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chemeClr val="tx1"/>
                          </a:solidFill>
                          <a:effectLst/>
                          <a:latin typeface="Arial" charset="0"/>
                          <a:ea typeface="宋体" charset="0"/>
                          <a:cs typeface="宋体" charset="0"/>
                        </a:rPr>
                        <a:t>i </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chemeClr val="tx1"/>
                          </a:solidFill>
                          <a:effectLst/>
                          <a:latin typeface="Arial" charset="0"/>
                          <a:ea typeface="宋体" charset="0"/>
                          <a:cs typeface="宋体" charset="0"/>
                        </a:rPr>
                        <a:t>s[i]</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chemeClr val="tx1"/>
                          </a:solidFill>
                          <a:effectLst/>
                          <a:latin typeface="Arial" charset="0"/>
                          <a:ea typeface="宋体" charset="0"/>
                          <a:cs typeface="宋体" charset="0"/>
                        </a:rPr>
                        <a:t>s[i]-'0'</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0" fontAlgn="base" latinLnBrk="0" hangingPunct="0">
                        <a:lnSpc>
                          <a:spcPct val="120000"/>
                        </a:lnSpc>
                        <a:spcBef>
                          <a:spcPct val="0"/>
                        </a:spcBef>
                        <a:spcAft>
                          <a:spcPct val="0"/>
                        </a:spcAft>
                        <a:buClr>
                          <a:schemeClr val="tx2"/>
                        </a:buClr>
                        <a:buSzPct val="75000"/>
                        <a:buFont typeface="Monotype Sorts" charset="0"/>
                        <a:buNone/>
                        <a:tabLst/>
                      </a:pPr>
                      <a:r>
                        <a:rPr kumimoji="0" lang="en-US" altLang="zh-CN" sz="2000" b="1" i="0" u="none" strike="noStrike" cap="none" normalizeH="0" baseline="0">
                          <a:ln>
                            <a:noFill/>
                          </a:ln>
                          <a:solidFill>
                            <a:schemeClr val="tx1"/>
                          </a:solidFill>
                          <a:effectLst/>
                          <a:latin typeface="Arial" charset="0"/>
                          <a:ea typeface="宋体" charset="0"/>
                          <a:cs typeface="宋体" charset="0"/>
                        </a:rPr>
                        <a:t>n = n*10+(s[i]-'0')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830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chemeClr val="tx1"/>
                          </a:solidFill>
                          <a:effectLst/>
                          <a:latin typeface="Arial" charset="0"/>
                          <a:ea typeface="宋体" charset="0"/>
                          <a:cs typeface="宋体" charset="0"/>
                        </a:rPr>
                        <a:t>0</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00"/>
                          </a:solidFill>
                          <a:effectLst/>
                          <a:latin typeface="Arial" charset="0"/>
                          <a:ea typeface="宋体" charset="0"/>
                          <a:cs typeface="宋体" charset="0"/>
                        </a:rPr>
                        <a:t>'a'</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830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chemeClr val="tx1"/>
                          </a:solidFill>
                          <a:effectLst/>
                          <a:latin typeface="Arial" charset="0"/>
                          <a:ea typeface="宋体" charset="0"/>
                          <a:cs typeface="宋体" charset="0"/>
                        </a:rPr>
                        <a:t>1</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00"/>
                          </a:solidFill>
                          <a:effectLst/>
                          <a:latin typeface="Arial" charset="0"/>
                          <a:ea typeface="宋体" charset="0"/>
                          <a:cs typeface="宋体" charset="0"/>
                        </a:rPr>
                        <a:t>'1'</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chemeClr val="tx1"/>
                          </a:solidFill>
                          <a:effectLst/>
                          <a:latin typeface="Arial" charset="0"/>
                          <a:ea typeface="宋体" charset="0"/>
                          <a:cs typeface="宋体" charset="0"/>
                        </a:rPr>
                        <a:t>1</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chemeClr val="tx1"/>
                          </a:solidFill>
                          <a:effectLst/>
                          <a:latin typeface="Arial" charset="0"/>
                          <a:ea typeface="宋体" charset="0"/>
                          <a:cs typeface="宋体" charset="0"/>
                        </a:rPr>
                        <a:t>0*10+1 = 1 </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86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chemeClr val="tx1"/>
                          </a:solidFill>
                          <a:effectLst/>
                          <a:latin typeface="Arial" charset="0"/>
                          <a:ea typeface="宋体" charset="0"/>
                          <a:cs typeface="宋体" charset="0"/>
                        </a:rPr>
                        <a:t>2</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00"/>
                          </a:solidFill>
                          <a:effectLst/>
                          <a:latin typeface="Arial" charset="0"/>
                          <a:ea typeface="宋体" charset="0"/>
                          <a:cs typeface="宋体" charset="0"/>
                        </a:rPr>
                        <a:t>'2'</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chemeClr val="tx1"/>
                          </a:solidFill>
                          <a:effectLst/>
                          <a:latin typeface="Arial" charset="0"/>
                          <a:ea typeface="宋体" charset="0"/>
                          <a:cs typeface="宋体" charset="0"/>
                        </a:rPr>
                        <a:t>2</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20000"/>
                        </a:lnSpc>
                        <a:spcBef>
                          <a:spcPct val="0"/>
                        </a:spcBef>
                        <a:spcAft>
                          <a:spcPct val="0"/>
                        </a:spcAft>
                        <a:buClrTx/>
                        <a:buSzTx/>
                        <a:buFontTx/>
                        <a:buNone/>
                        <a:tabLst/>
                      </a:pPr>
                      <a:r>
                        <a:rPr kumimoji="0" lang="en-US" altLang="zh-CN" sz="2000" b="1" i="0" u="none" strike="noStrike" cap="none" normalizeH="0" baseline="0">
                          <a:ln>
                            <a:noFill/>
                          </a:ln>
                          <a:solidFill>
                            <a:schemeClr val="tx1"/>
                          </a:solidFill>
                          <a:effectLst/>
                          <a:latin typeface="Arial" charset="0"/>
                          <a:ea typeface="宋体" charset="0"/>
                          <a:cs typeface="宋体" charset="0"/>
                        </a:rPr>
                        <a:t>1*10+2  =12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286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chemeClr val="tx1"/>
                          </a:solidFill>
                          <a:effectLst/>
                          <a:latin typeface="Arial" charset="0"/>
                          <a:ea typeface="宋体" charset="0"/>
                          <a:cs typeface="宋体" charset="0"/>
                        </a:rPr>
                        <a:t>3</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00"/>
                          </a:solidFill>
                          <a:effectLst/>
                          <a:latin typeface="Arial" charset="0"/>
                          <a:ea typeface="宋体" charset="0"/>
                          <a:cs typeface="宋体" charset="0"/>
                        </a:rPr>
                        <a:t>'d'</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zh-CN" altLang="en-US" sz="2000" b="0" i="0" u="none" strike="noStrike" cap="none" normalizeH="0" baseline="0">
                        <a:ln>
                          <a:noFill/>
                        </a:ln>
                        <a:solidFill>
                          <a:srgbClr val="000000"/>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20000"/>
                        </a:lnSpc>
                        <a:spcBef>
                          <a:spcPct val="0"/>
                        </a:spcBef>
                        <a:spcAft>
                          <a:spcPct val="0"/>
                        </a:spcAft>
                        <a:buClrTx/>
                        <a:buSzTx/>
                        <a:buFontTx/>
                        <a:buNone/>
                        <a:tabLst/>
                      </a:pPr>
                      <a:endParaRPr kumimoji="0" lang="en-US" altLang="zh-CN"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830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chemeClr val="tx1"/>
                          </a:solidFill>
                          <a:effectLst/>
                          <a:latin typeface="Arial" charset="0"/>
                          <a:ea typeface="宋体" charset="0"/>
                          <a:cs typeface="宋体" charset="0"/>
                        </a:rPr>
                        <a:t>4</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00"/>
                          </a:solidFill>
                          <a:effectLst/>
                          <a:latin typeface="Arial" charset="0"/>
                          <a:ea typeface="宋体" charset="0"/>
                          <a:cs typeface="宋体" charset="0"/>
                        </a:rPr>
                        <a:t>'3'</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chemeClr val="tx1"/>
                          </a:solidFill>
                          <a:effectLst/>
                          <a:latin typeface="Arial" charset="0"/>
                          <a:ea typeface="宋体" charset="0"/>
                          <a:cs typeface="宋体" charset="0"/>
                        </a:rPr>
                        <a:t>3</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chemeClr val="tx1"/>
                          </a:solidFill>
                          <a:effectLst/>
                          <a:latin typeface="Arial" charset="0"/>
                          <a:ea typeface="宋体" charset="0"/>
                          <a:cs typeface="宋体" charset="0"/>
                        </a:rPr>
                        <a:t>12*10+3  =123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830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chemeClr val="tx1"/>
                          </a:solidFill>
                          <a:effectLst/>
                          <a:latin typeface="Arial" charset="0"/>
                          <a:ea typeface="宋体" charset="0"/>
                          <a:cs typeface="宋体" charset="0"/>
                        </a:rPr>
                        <a:t>5</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00"/>
                          </a:solidFill>
                          <a:effectLst/>
                          <a:latin typeface="Arial" charset="0"/>
                          <a:ea typeface="宋体" charset="0"/>
                          <a:cs typeface="宋体" charset="0"/>
                        </a:rPr>
                        <a:t>'\0'</a:t>
                      </a: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dirty="0">
                        <a:ln>
                          <a:noFill/>
                        </a:ln>
                        <a:solidFill>
                          <a:schemeClr val="tx1"/>
                        </a:solidFill>
                        <a:effectLst/>
                        <a:latin typeface="Arial" charset="0"/>
                        <a:ea typeface="宋体" charset="0"/>
                        <a:cs typeface="宋体"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6" name="矩形 35"/>
          <p:cNvSpPr>
            <a:spLocks noChangeArrowheads="1"/>
          </p:cNvSpPr>
          <p:nvPr/>
        </p:nvSpPr>
        <p:spPr bwMode="auto">
          <a:xfrm>
            <a:off x="7881939" y="2928938"/>
            <a:ext cx="1500187"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spcBef>
                <a:spcPct val="30000"/>
              </a:spcBef>
            </a:pPr>
            <a:r>
              <a:rPr kumimoji="1" lang="en-US" altLang="zh-CN" sz="2400" b="1" dirty="0">
                <a:solidFill>
                  <a:srgbClr val="CC0066"/>
                </a:solidFill>
                <a:cs typeface="Arial Unicode MS" charset="0"/>
              </a:rPr>
              <a:t>digit =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horizontal)">
                                      <p:cBhvr>
                                        <p:cTn id="7" dur="500"/>
                                        <p:tgtEl>
                                          <p:spTgt spid="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500739">
                                            <p:txEl>
                                              <p:pRg st="4" end="4"/>
                                            </p:txEl>
                                          </p:spTgt>
                                        </p:tgtEl>
                                        <p:attrNameLst>
                                          <p:attrName>style.visibility</p:attrName>
                                        </p:attrNameLst>
                                      </p:cBhvr>
                                      <p:to>
                                        <p:strVal val="visible"/>
                                      </p:to>
                                    </p:set>
                                    <p:animEffect transition="in" filter="wipe(down)">
                                      <p:cBhvr>
                                        <p:cTn id="12" dur="500"/>
                                        <p:tgtEl>
                                          <p:spTgt spid="500739">
                                            <p:txEl>
                                              <p:pRg st="4" end="4"/>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500739">
                                            <p:txEl>
                                              <p:pRg st="5" end="5"/>
                                            </p:txEl>
                                          </p:spTgt>
                                        </p:tgtEl>
                                        <p:attrNameLst>
                                          <p:attrName>style.visibility</p:attrName>
                                        </p:attrNameLst>
                                      </p:cBhvr>
                                      <p:to>
                                        <p:strVal val="visible"/>
                                      </p:to>
                                    </p:set>
                                    <p:animEffect transition="in" filter="wipe(down)">
                                      <p:cBhvr>
                                        <p:cTn id="15" dur="500"/>
                                        <p:tgtEl>
                                          <p:spTgt spid="500739">
                                            <p:txEl>
                                              <p:pRg st="5" end="5"/>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blinds(horizontal)">
                                      <p:cBhvr>
                                        <p:cTn id="2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7362" name="Rectangle 2"/>
          <p:cNvSpPr>
            <a:spLocks noGrp="1" noChangeArrowheads="1"/>
          </p:cNvSpPr>
          <p:nvPr>
            <p:ph type="body" idx="1"/>
          </p:nvPr>
        </p:nvSpPr>
        <p:spPr>
          <a:xfrm>
            <a:off x="155340" y="1093527"/>
            <a:ext cx="11881320" cy="5157788"/>
          </a:xfrm>
        </p:spPr>
        <p:txBody>
          <a:bodyPr/>
          <a:lstStyle/>
          <a:p>
            <a:pPr eaLnBrk="1" hangingPunct="1">
              <a:lnSpc>
                <a:spcPct val="124000"/>
              </a:lnSpc>
              <a:spcBef>
                <a:spcPct val="30000"/>
              </a:spcBef>
              <a:buFont typeface="Wingdings" charset="0"/>
              <a:buNone/>
            </a:pPr>
            <a:r>
              <a:rPr lang="zh-CN" altLang="en-US" dirty="0">
                <a:latin typeface="Arial" charset="0"/>
                <a:ea typeface="宋体" charset="0"/>
                <a:cs typeface="宋体" charset="0"/>
              </a:rPr>
              <a:t>输入一个以</a:t>
            </a:r>
            <a:r>
              <a:rPr lang="en-US" altLang="zh-CN" dirty="0">
                <a:latin typeface="Arial" charset="0"/>
                <a:ea typeface="宋体" charset="0"/>
                <a:cs typeface="宋体" charset="0"/>
              </a:rPr>
              <a:t>‘#’</a:t>
            </a:r>
            <a:r>
              <a:rPr lang="zh-CN" altLang="en-US" dirty="0">
                <a:latin typeface="Arial" charset="0"/>
                <a:ea typeface="宋体" charset="0"/>
                <a:cs typeface="宋体" charset="0"/>
              </a:rPr>
              <a:t>为结束标志的字符串（少于</a:t>
            </a:r>
            <a:r>
              <a:rPr lang="en-US" altLang="zh-CN" dirty="0">
                <a:latin typeface="Arial" charset="0"/>
                <a:ea typeface="宋体" charset="0"/>
                <a:cs typeface="宋体" charset="0"/>
              </a:rPr>
              <a:t>10</a:t>
            </a:r>
            <a:r>
              <a:rPr lang="zh-CN" altLang="en-US" dirty="0">
                <a:latin typeface="Arial" charset="0"/>
                <a:ea typeface="宋体" charset="0"/>
                <a:cs typeface="宋体" charset="0"/>
              </a:rPr>
              <a:t>个字符），滤去所有的非十六进制字符（不分大小写），组成一个新字符串（十六进制形式），输出该字符串并将其转换为十进制数后输出。</a:t>
            </a:r>
            <a:endParaRPr lang="en-US" altLang="zh-CN" dirty="0">
              <a:latin typeface="Arial" charset="0"/>
              <a:ea typeface="宋体" charset="0"/>
              <a:cs typeface="宋体" charset="0"/>
            </a:endParaRPr>
          </a:p>
          <a:p>
            <a:pPr eaLnBrk="1" hangingPunct="1">
              <a:lnSpc>
                <a:spcPct val="124000"/>
              </a:lnSpc>
              <a:spcBef>
                <a:spcPct val="30000"/>
              </a:spcBef>
              <a:buFont typeface="Wingdings" charset="0"/>
              <a:buNone/>
            </a:pPr>
            <a:r>
              <a:rPr lang="zh-CN" altLang="fr-FR" dirty="0">
                <a:latin typeface="Arial" charset="0"/>
                <a:ea typeface="宋体" charset="0"/>
                <a:cs typeface="宋体" charset="0"/>
              </a:rPr>
              <a:t>例如：</a:t>
            </a:r>
            <a:endParaRPr lang="en-US" altLang="zh-CN" dirty="0">
              <a:latin typeface="Arial" charset="0"/>
              <a:ea typeface="宋体" charset="0"/>
              <a:cs typeface="宋体" charset="0"/>
            </a:endParaRPr>
          </a:p>
          <a:p>
            <a:pPr lvl="1" eaLnBrk="1" hangingPunct="1">
              <a:lnSpc>
                <a:spcPct val="124000"/>
              </a:lnSpc>
              <a:spcBef>
                <a:spcPct val="30000"/>
              </a:spcBef>
              <a:buFont typeface="Wingdings" charset="0"/>
              <a:buNone/>
            </a:pPr>
            <a:r>
              <a:rPr lang="zh-CN" altLang="fr-FR" sz="2400" dirty="0">
                <a:latin typeface="Arial" charset="0"/>
                <a:ea typeface="宋体" charset="0"/>
              </a:rPr>
              <a:t>输入字符串</a:t>
            </a:r>
            <a:r>
              <a:rPr lang="fr-FR" altLang="zh-CN" sz="2400" dirty="0">
                <a:latin typeface="Arial" charset="0"/>
                <a:ea typeface="宋体" charset="0"/>
              </a:rPr>
              <a:t>: zx1?ma0!kbq</a:t>
            </a:r>
            <a:r>
              <a:rPr lang="en-US" altLang="zh-CN" sz="2400" dirty="0">
                <a:latin typeface="Arial" charset="0"/>
                <a:ea typeface="宋体" charset="0"/>
              </a:rPr>
              <a:t>#</a:t>
            </a:r>
            <a:endParaRPr lang="fr-FR" altLang="zh-CN" sz="2400" dirty="0">
              <a:latin typeface="Arial" charset="0"/>
              <a:ea typeface="宋体" charset="0"/>
            </a:endParaRPr>
          </a:p>
          <a:p>
            <a:pPr lvl="1" eaLnBrk="1" hangingPunct="1">
              <a:lnSpc>
                <a:spcPct val="124000"/>
              </a:lnSpc>
              <a:spcBef>
                <a:spcPct val="30000"/>
              </a:spcBef>
              <a:buFont typeface="Wingdings" charset="0"/>
              <a:buNone/>
            </a:pPr>
            <a:r>
              <a:rPr lang="zh-CN" altLang="en-US" sz="2400" dirty="0">
                <a:latin typeface="Arial" charset="0"/>
                <a:ea typeface="宋体" charset="0"/>
              </a:rPr>
              <a:t>滤去非十六进制后组成新字符串：</a:t>
            </a:r>
            <a:r>
              <a:rPr lang="en-US" altLang="zh-CN" sz="2400" dirty="0">
                <a:latin typeface="Arial" charset="0"/>
                <a:ea typeface="宋体" charset="0"/>
              </a:rPr>
              <a:t>1a0b </a:t>
            </a:r>
          </a:p>
          <a:p>
            <a:pPr lvl="1" eaLnBrk="1" hangingPunct="1">
              <a:lnSpc>
                <a:spcPct val="124000"/>
              </a:lnSpc>
              <a:spcBef>
                <a:spcPct val="30000"/>
              </a:spcBef>
              <a:buFont typeface="Wingdings" charset="0"/>
              <a:buNone/>
            </a:pPr>
            <a:r>
              <a:rPr lang="zh-CN" altLang="en-US" sz="2400" dirty="0">
                <a:latin typeface="Arial" charset="0"/>
                <a:ea typeface="宋体" charset="0"/>
              </a:rPr>
              <a:t>转换为十进制整数：</a:t>
            </a:r>
            <a:r>
              <a:rPr lang="en-US" altLang="zh-CN" sz="2400" dirty="0">
                <a:latin typeface="Arial" charset="0"/>
                <a:ea typeface="宋体" charset="0"/>
              </a:rPr>
              <a:t>6667</a:t>
            </a:r>
          </a:p>
          <a:p>
            <a:pPr eaLnBrk="1" hangingPunct="1">
              <a:lnSpc>
                <a:spcPct val="124000"/>
              </a:lnSpc>
              <a:spcBef>
                <a:spcPct val="30000"/>
              </a:spcBef>
              <a:buFont typeface="Wingdings" charset="0"/>
              <a:buNone/>
            </a:pPr>
            <a:endParaRPr lang="zh-CN" altLang="en-US" dirty="0">
              <a:latin typeface="Arial" charset="0"/>
              <a:ea typeface="宋体" charset="0"/>
              <a:cs typeface="宋体" charset="0"/>
            </a:endParaRPr>
          </a:p>
          <a:p>
            <a:pPr eaLnBrk="1" hangingPunct="1">
              <a:lnSpc>
                <a:spcPct val="124000"/>
              </a:lnSpc>
              <a:spcBef>
                <a:spcPct val="30000"/>
              </a:spcBef>
              <a:buFont typeface="Wingdings" charset="0"/>
              <a:buNone/>
            </a:pPr>
            <a:endParaRPr lang="zh-CN" altLang="en-US" dirty="0">
              <a:latin typeface="Arial" charset="0"/>
              <a:ea typeface="宋体" charset="0"/>
              <a:cs typeface="宋体" charset="0"/>
            </a:endParaRPr>
          </a:p>
        </p:txBody>
      </p:sp>
      <p:sp>
        <p:nvSpPr>
          <p:cNvPr id="76803" name="Rectangle 3"/>
          <p:cNvSpPr>
            <a:spLocks noGrp="1" noChangeArrowheads="1"/>
          </p:cNvSpPr>
          <p:nvPr>
            <p:ph type="title"/>
          </p:nvPr>
        </p:nvSpPr>
        <p:spPr>
          <a:xfrm>
            <a:off x="4079776" y="332656"/>
            <a:ext cx="4495800" cy="838200"/>
          </a:xfrm>
        </p:spPr>
        <p:txBody>
          <a:bodyPr/>
          <a:lstStyle/>
          <a:p>
            <a:pPr eaLnBrk="1" hangingPunct="1"/>
            <a:r>
              <a:rPr lang="zh-CN" altLang="en-US" dirty="0">
                <a:latin typeface="Times New Roman" charset="0"/>
                <a:ea typeface="宋体" charset="0"/>
                <a:cs typeface="宋体" charset="0"/>
              </a:rPr>
              <a:t>例</a:t>
            </a:r>
            <a:r>
              <a:rPr lang="en-US" altLang="zh-CN" dirty="0">
                <a:latin typeface="Times New Roman" charset="0"/>
                <a:ea typeface="宋体" charset="0"/>
                <a:cs typeface="宋体" charset="0"/>
              </a:rPr>
              <a:t>4 </a:t>
            </a:r>
            <a:r>
              <a:rPr lang="zh-CN" altLang="en-US" dirty="0">
                <a:latin typeface="Times New Roman" charset="0"/>
                <a:ea typeface="宋体" charset="0"/>
                <a:cs typeface="宋体" charset="0"/>
              </a:rPr>
              <a:t>进制转换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27362"/>
                                        </p:tgtEl>
                                        <p:attrNameLst>
                                          <p:attrName>style.visibility</p:attrName>
                                        </p:attrNameLst>
                                      </p:cBhvr>
                                      <p:to>
                                        <p:strVal val="visible"/>
                                      </p:to>
                                    </p:set>
                                    <p:anim calcmode="lin" valueType="num">
                                      <p:cBhvr additive="base">
                                        <p:cTn id="7" dur="500" fill="hold"/>
                                        <p:tgtEl>
                                          <p:spTgt spid="527362"/>
                                        </p:tgtEl>
                                        <p:attrNameLst>
                                          <p:attrName>ppt_x</p:attrName>
                                        </p:attrNameLst>
                                      </p:cBhvr>
                                      <p:tavLst>
                                        <p:tav tm="0">
                                          <p:val>
                                            <p:strVal val="0-#ppt_w/2"/>
                                          </p:val>
                                        </p:tav>
                                        <p:tav tm="100000">
                                          <p:val>
                                            <p:strVal val="#ppt_x"/>
                                          </p:val>
                                        </p:tav>
                                      </p:tavLst>
                                    </p:anim>
                                    <p:anim calcmode="lin" valueType="num">
                                      <p:cBhvr additive="base">
                                        <p:cTn id="8" dur="500" fill="hold"/>
                                        <p:tgtEl>
                                          <p:spTgt spid="5273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7362" grpId="0" bldLvl="2"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7362" name="Rectangle 2"/>
          <p:cNvSpPr>
            <a:spLocks noGrp="1" noChangeArrowheads="1"/>
          </p:cNvSpPr>
          <p:nvPr>
            <p:ph type="body" idx="1"/>
          </p:nvPr>
        </p:nvSpPr>
        <p:spPr>
          <a:xfrm>
            <a:off x="0" y="1027113"/>
            <a:ext cx="8339137" cy="5157788"/>
          </a:xfrm>
        </p:spPr>
        <p:txBody>
          <a:bodyPr/>
          <a:lstStyle/>
          <a:p>
            <a:pPr lvl="1" eaLnBrk="1" hangingPunct="1">
              <a:lnSpc>
                <a:spcPct val="124000"/>
              </a:lnSpc>
              <a:spcBef>
                <a:spcPct val="30000"/>
              </a:spcBef>
              <a:buFont typeface="Wingdings" charset="0"/>
              <a:buNone/>
            </a:pPr>
            <a:r>
              <a:rPr lang="zh-CN" altLang="fr-FR" sz="2800" dirty="0">
                <a:latin typeface="Arial" charset="0"/>
                <a:ea typeface="宋体" charset="0"/>
              </a:rPr>
              <a:t>输入字符串</a:t>
            </a:r>
            <a:r>
              <a:rPr lang="fr-FR" altLang="zh-CN" sz="2800" dirty="0">
                <a:latin typeface="Arial" charset="0"/>
                <a:ea typeface="宋体" charset="0"/>
              </a:rPr>
              <a:t>: zx1?ma0!kbq</a:t>
            </a:r>
            <a:r>
              <a:rPr lang="en-US" altLang="zh-CN" sz="2800" dirty="0">
                <a:latin typeface="Arial" charset="0"/>
                <a:ea typeface="宋体" charset="0"/>
              </a:rPr>
              <a:t>#</a:t>
            </a:r>
            <a:endParaRPr lang="fr-FR" altLang="zh-CN" sz="2800" dirty="0">
              <a:latin typeface="Arial" charset="0"/>
              <a:ea typeface="宋体" charset="0"/>
            </a:endParaRPr>
          </a:p>
          <a:p>
            <a:pPr lvl="1" eaLnBrk="1" hangingPunct="1">
              <a:lnSpc>
                <a:spcPct val="124000"/>
              </a:lnSpc>
              <a:spcBef>
                <a:spcPct val="30000"/>
              </a:spcBef>
              <a:buFont typeface="Wingdings" charset="0"/>
              <a:buNone/>
            </a:pPr>
            <a:r>
              <a:rPr lang="zh-CN" altLang="en-US" sz="2800" dirty="0">
                <a:latin typeface="Arial" charset="0"/>
                <a:ea typeface="宋体" charset="0"/>
              </a:rPr>
              <a:t>滤去非十六进制后组成新字符串：</a:t>
            </a:r>
            <a:r>
              <a:rPr lang="en-US" altLang="zh-CN" sz="2800" dirty="0">
                <a:latin typeface="Arial" charset="0"/>
                <a:ea typeface="宋体" charset="0"/>
              </a:rPr>
              <a:t>1a0b </a:t>
            </a:r>
          </a:p>
          <a:p>
            <a:pPr lvl="1" eaLnBrk="1" hangingPunct="1">
              <a:lnSpc>
                <a:spcPct val="124000"/>
              </a:lnSpc>
              <a:spcBef>
                <a:spcPct val="30000"/>
              </a:spcBef>
              <a:buFont typeface="Wingdings" charset="0"/>
              <a:buNone/>
            </a:pPr>
            <a:r>
              <a:rPr lang="zh-CN" altLang="en-US" sz="2800" dirty="0">
                <a:latin typeface="Arial" charset="0"/>
                <a:ea typeface="宋体" charset="0"/>
              </a:rPr>
              <a:t>转换为十进制整数：</a:t>
            </a:r>
            <a:r>
              <a:rPr lang="en-US" altLang="zh-CN" sz="2800" dirty="0">
                <a:latin typeface="Arial" charset="0"/>
                <a:ea typeface="宋体" charset="0"/>
              </a:rPr>
              <a:t>6667</a:t>
            </a:r>
          </a:p>
          <a:p>
            <a:pPr lvl="1" eaLnBrk="1" hangingPunct="1">
              <a:lnSpc>
                <a:spcPct val="124000"/>
              </a:lnSpc>
              <a:spcBef>
                <a:spcPct val="30000"/>
              </a:spcBef>
              <a:buFont typeface="Wingdings" charset="0"/>
              <a:buNone/>
            </a:pPr>
            <a:r>
              <a:rPr lang="zh-CN" altLang="en-US" sz="2800" dirty="0">
                <a:latin typeface="Arial" charset="0"/>
                <a:ea typeface="宋体" charset="0"/>
              </a:rPr>
              <a:t>分析：</a:t>
            </a:r>
            <a:endParaRPr lang="en-US" altLang="zh-CN" sz="2800" dirty="0">
              <a:latin typeface="Arial" charset="0"/>
              <a:ea typeface="宋体" charset="0"/>
            </a:endParaRPr>
          </a:p>
          <a:p>
            <a:pPr lvl="2" eaLnBrk="1" hangingPunct="1">
              <a:lnSpc>
                <a:spcPct val="124000"/>
              </a:lnSpc>
              <a:spcBef>
                <a:spcPct val="30000"/>
              </a:spcBef>
              <a:buFont typeface="Wingdings" charset="0"/>
              <a:buNone/>
            </a:pPr>
            <a:r>
              <a:rPr lang="zh-CN" altLang="en-US" sz="2400" dirty="0">
                <a:latin typeface="Arial" charset="0"/>
                <a:ea typeface="宋体" charset="0"/>
              </a:rPr>
              <a:t>数组长度取上限</a:t>
            </a:r>
            <a:r>
              <a:rPr lang="en-US" altLang="zh-CN" sz="2400" dirty="0">
                <a:latin typeface="Arial" charset="0"/>
                <a:ea typeface="宋体" charset="0"/>
              </a:rPr>
              <a:t>1</a:t>
            </a:r>
            <a:r>
              <a:rPr lang="en-US" altLang="en-US" sz="2400" dirty="0">
                <a:latin typeface="Arial" charset="0"/>
                <a:ea typeface="宋体" charset="0"/>
              </a:rPr>
              <a:t>0</a:t>
            </a:r>
            <a:endParaRPr lang="en-US" altLang="zh-CN" sz="2400" dirty="0">
              <a:latin typeface="Arial" charset="0"/>
              <a:ea typeface="宋体" charset="0"/>
            </a:endParaRPr>
          </a:p>
          <a:p>
            <a:pPr lvl="2" eaLnBrk="1" hangingPunct="1">
              <a:lnSpc>
                <a:spcPct val="124000"/>
              </a:lnSpc>
              <a:spcBef>
                <a:spcPct val="30000"/>
              </a:spcBef>
              <a:buFont typeface="Wingdings" charset="0"/>
              <a:buNone/>
            </a:pPr>
            <a:r>
              <a:rPr lang="zh-CN" altLang="en-US" sz="2400" dirty="0">
                <a:solidFill>
                  <a:schemeClr val="bg2"/>
                </a:solidFill>
                <a:latin typeface="Arial" charset="0"/>
                <a:ea typeface="宋体" charset="0"/>
              </a:rPr>
              <a:t>以 </a:t>
            </a:r>
            <a:r>
              <a:rPr lang="en-US" altLang="zh-CN" sz="2400" dirty="0">
                <a:solidFill>
                  <a:srgbClr val="CC0066"/>
                </a:solidFill>
                <a:latin typeface="Arial" charset="0"/>
                <a:ea typeface="宋体" charset="0"/>
              </a:rPr>
              <a:t>'#' </a:t>
            </a:r>
            <a:r>
              <a:rPr lang="zh-CN" altLang="en-US" sz="2400" dirty="0">
                <a:solidFill>
                  <a:schemeClr val="bg2"/>
                </a:solidFill>
                <a:latin typeface="Arial" charset="0"/>
                <a:ea typeface="宋体" charset="0"/>
              </a:rPr>
              <a:t>做为输入结束符</a:t>
            </a:r>
            <a:endParaRPr lang="en-US" altLang="zh-CN" sz="2400" dirty="0">
              <a:solidFill>
                <a:schemeClr val="bg2"/>
              </a:solidFill>
              <a:latin typeface="Arial" charset="0"/>
              <a:ea typeface="宋体" charset="0"/>
            </a:endParaRPr>
          </a:p>
          <a:p>
            <a:pPr lvl="2" eaLnBrk="1" hangingPunct="1">
              <a:lnSpc>
                <a:spcPct val="124000"/>
              </a:lnSpc>
              <a:spcBef>
                <a:spcPct val="30000"/>
              </a:spcBef>
              <a:buFont typeface="Wingdings" charset="0"/>
              <a:buNone/>
            </a:pPr>
            <a:r>
              <a:rPr lang="en-US" altLang="zh-CN" sz="2400" dirty="0">
                <a:latin typeface="Arial" charset="0"/>
                <a:ea typeface="宋体" charset="0"/>
                <a:cs typeface="Arial Unicode MS" charset="0"/>
              </a:rPr>
              <a:t>"</a:t>
            </a:r>
            <a:r>
              <a:rPr lang="fr-FR" altLang="zh-CN" sz="2400" dirty="0">
                <a:latin typeface="Arial" charset="0"/>
                <a:ea typeface="宋体" charset="0"/>
              </a:rPr>
              <a:t>zx1?ma0!kbq</a:t>
            </a:r>
            <a:r>
              <a:rPr lang="en-US" altLang="zh-CN" sz="2400" dirty="0">
                <a:latin typeface="Arial" charset="0"/>
                <a:ea typeface="宋体" charset="0"/>
                <a:cs typeface="Arial Unicode MS" charset="0"/>
              </a:rPr>
              <a:t>" ==》"</a:t>
            </a:r>
            <a:r>
              <a:rPr lang="en-US" altLang="zh-CN" sz="2400" dirty="0">
                <a:latin typeface="Arial" charset="0"/>
                <a:ea typeface="宋体" charset="0"/>
              </a:rPr>
              <a:t>1a0b</a:t>
            </a:r>
            <a:r>
              <a:rPr lang="en-US" altLang="zh-CN" sz="2400" dirty="0">
                <a:latin typeface="Arial" charset="0"/>
                <a:ea typeface="宋体" charset="0"/>
                <a:cs typeface="Arial Unicode MS" charset="0"/>
              </a:rPr>
              <a:t>"</a:t>
            </a:r>
          </a:p>
          <a:p>
            <a:pPr lvl="2" eaLnBrk="1" hangingPunct="1">
              <a:lnSpc>
                <a:spcPct val="124000"/>
              </a:lnSpc>
              <a:spcBef>
                <a:spcPct val="30000"/>
              </a:spcBef>
              <a:buFont typeface="Wingdings" charset="0"/>
              <a:buNone/>
            </a:pPr>
            <a:r>
              <a:rPr lang="en-US" altLang="zh-CN" sz="2400" dirty="0">
                <a:latin typeface="Arial" charset="0"/>
                <a:ea typeface="宋体" charset="0"/>
                <a:cs typeface="Arial Unicode MS" charset="0"/>
              </a:rPr>
              <a:t>"</a:t>
            </a:r>
            <a:r>
              <a:rPr lang="en-US" altLang="zh-CN" sz="2400" dirty="0">
                <a:latin typeface="Arial" charset="0"/>
                <a:ea typeface="宋体" charset="0"/>
              </a:rPr>
              <a:t>1a0b</a:t>
            </a:r>
            <a:r>
              <a:rPr lang="en-US" altLang="zh-CN" sz="2400" dirty="0">
                <a:latin typeface="Arial" charset="0"/>
                <a:ea typeface="宋体" charset="0"/>
                <a:cs typeface="Arial Unicode MS" charset="0"/>
              </a:rPr>
              <a:t>" ==》6667</a:t>
            </a:r>
            <a:endParaRPr lang="en-US" altLang="zh-CN" sz="2400" dirty="0">
              <a:latin typeface="Arial" charset="0"/>
              <a:ea typeface="宋体" charset="0"/>
            </a:endParaRPr>
          </a:p>
          <a:p>
            <a:pPr eaLnBrk="1" hangingPunct="1">
              <a:lnSpc>
                <a:spcPct val="124000"/>
              </a:lnSpc>
              <a:spcBef>
                <a:spcPct val="30000"/>
              </a:spcBef>
              <a:buFont typeface="Wingdings" charset="0"/>
              <a:buNone/>
            </a:pPr>
            <a:endParaRPr lang="zh-CN" altLang="en-US" dirty="0">
              <a:latin typeface="Arial" charset="0"/>
              <a:ea typeface="宋体" charset="0"/>
              <a:cs typeface="宋体" charset="0"/>
            </a:endParaRPr>
          </a:p>
          <a:p>
            <a:pPr eaLnBrk="1" hangingPunct="1">
              <a:lnSpc>
                <a:spcPct val="124000"/>
              </a:lnSpc>
              <a:spcBef>
                <a:spcPct val="30000"/>
              </a:spcBef>
              <a:buFont typeface="Wingdings" charset="0"/>
              <a:buNone/>
            </a:pPr>
            <a:endParaRPr lang="zh-CN" altLang="en-US" dirty="0">
              <a:latin typeface="Arial" charset="0"/>
              <a:ea typeface="宋体" charset="0"/>
              <a:cs typeface="宋体" charset="0"/>
            </a:endParaRPr>
          </a:p>
        </p:txBody>
      </p:sp>
      <p:sp>
        <p:nvSpPr>
          <p:cNvPr id="77827" name="Rectangle 3"/>
          <p:cNvSpPr>
            <a:spLocks noGrp="1" noChangeArrowheads="1"/>
          </p:cNvSpPr>
          <p:nvPr>
            <p:ph type="title"/>
          </p:nvPr>
        </p:nvSpPr>
        <p:spPr>
          <a:xfrm>
            <a:off x="5951538" y="188913"/>
            <a:ext cx="4495800" cy="838200"/>
          </a:xfrm>
        </p:spPr>
        <p:txBody>
          <a:bodyPr/>
          <a:lstStyle/>
          <a:p>
            <a:pPr eaLnBrk="1" hangingPunct="1"/>
            <a:r>
              <a:rPr lang="zh-CN" altLang="en-US" dirty="0">
                <a:latin typeface="Times New Roman" charset="0"/>
                <a:ea typeface="宋体" charset="0"/>
                <a:cs typeface="宋体" charset="0"/>
              </a:rPr>
              <a:t>例</a:t>
            </a:r>
            <a:r>
              <a:rPr lang="en-US" altLang="zh-CN" dirty="0">
                <a:latin typeface="Times New Roman" charset="0"/>
                <a:ea typeface="宋体" charset="0"/>
                <a:cs typeface="宋体" charset="0"/>
              </a:rPr>
              <a:t>4  </a:t>
            </a:r>
            <a:r>
              <a:rPr lang="zh-CN" altLang="en-US" dirty="0">
                <a:latin typeface="Times New Roman" charset="0"/>
                <a:ea typeface="宋体" charset="0"/>
                <a:cs typeface="宋体" charset="0"/>
              </a:rPr>
              <a:t>分析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27362"/>
                                        </p:tgtEl>
                                        <p:attrNameLst>
                                          <p:attrName>style.visibility</p:attrName>
                                        </p:attrNameLst>
                                      </p:cBhvr>
                                      <p:to>
                                        <p:strVal val="visible"/>
                                      </p:to>
                                    </p:set>
                                    <p:anim calcmode="lin" valueType="num">
                                      <p:cBhvr additive="base">
                                        <p:cTn id="7" dur="500" fill="hold"/>
                                        <p:tgtEl>
                                          <p:spTgt spid="527362"/>
                                        </p:tgtEl>
                                        <p:attrNameLst>
                                          <p:attrName>ppt_x</p:attrName>
                                        </p:attrNameLst>
                                      </p:cBhvr>
                                      <p:tavLst>
                                        <p:tav tm="0">
                                          <p:val>
                                            <p:strVal val="0-#ppt_w/2"/>
                                          </p:val>
                                        </p:tav>
                                        <p:tav tm="100000">
                                          <p:val>
                                            <p:strVal val="#ppt_x"/>
                                          </p:val>
                                        </p:tav>
                                      </p:tavLst>
                                    </p:anim>
                                    <p:anim calcmode="lin" valueType="num">
                                      <p:cBhvr additive="base">
                                        <p:cTn id="8" dur="500" fill="hold"/>
                                        <p:tgtEl>
                                          <p:spTgt spid="5273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7362" grpId="0" bldLvl="2"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7362" name="Rectangle 2"/>
          <p:cNvSpPr>
            <a:spLocks noGrp="1" noChangeArrowheads="1"/>
          </p:cNvSpPr>
          <p:nvPr>
            <p:ph type="body" idx="1"/>
          </p:nvPr>
        </p:nvSpPr>
        <p:spPr>
          <a:xfrm>
            <a:off x="210963" y="981075"/>
            <a:ext cx="10099849" cy="5500687"/>
          </a:xfrm>
        </p:spPr>
        <p:txBody>
          <a:bodyPr/>
          <a:lstStyle/>
          <a:p>
            <a:pPr eaLnBrk="1" hangingPunct="1">
              <a:spcBef>
                <a:spcPct val="3000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a:t>
            </a:r>
            <a:r>
              <a:rPr lang="fr-FR" altLang="zh-CN" sz="2400" dirty="0">
                <a:latin typeface="Times New Roman" panose="02020603050405020304" pitchFamily="18" charset="0"/>
                <a:ea typeface="宋体" charset="0"/>
                <a:cs typeface="Times New Roman" panose="02020603050405020304" pitchFamily="18" charset="0"/>
              </a:rPr>
              <a:t>zx1?ma0!kbq</a:t>
            </a:r>
            <a:r>
              <a:rPr lang="en-US" altLang="zh-CN" sz="2400" dirty="0">
                <a:latin typeface="Times New Roman" panose="02020603050405020304" pitchFamily="18" charset="0"/>
                <a:ea typeface="宋体" charset="0"/>
                <a:cs typeface="Times New Roman" panose="02020603050405020304" pitchFamily="18" charset="0"/>
              </a:rPr>
              <a:t>" ==》"1a0b"</a:t>
            </a:r>
          </a:p>
          <a:p>
            <a:pPr eaLnBrk="1" hangingPunct="1">
              <a:spcBef>
                <a:spcPct val="3000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a:t>
            </a:r>
            <a:r>
              <a:rPr lang="en-US" altLang="zh-CN" sz="2400" dirty="0" err="1">
                <a:latin typeface="Times New Roman" panose="02020603050405020304" pitchFamily="18" charset="0"/>
                <a:ea typeface="宋体" charset="0"/>
                <a:cs typeface="Times New Roman" panose="02020603050405020304" pitchFamily="18" charset="0"/>
              </a:rPr>
              <a:t>str</a:t>
            </a:r>
            <a:r>
              <a:rPr lang="en-US" altLang="zh-CN" sz="2400" dirty="0">
                <a:latin typeface="Times New Roman" panose="02020603050405020304" pitchFamily="18" charset="0"/>
                <a:ea typeface="宋体" charset="0"/>
                <a:cs typeface="Times New Roman" panose="02020603050405020304" pitchFamily="18" charset="0"/>
              </a:rPr>
              <a:t>                     </a:t>
            </a:r>
            <a:r>
              <a:rPr lang="en-US" altLang="zh-CN" sz="2400" dirty="0" err="1">
                <a:latin typeface="Times New Roman" panose="02020603050405020304" pitchFamily="18" charset="0"/>
                <a:ea typeface="宋体" charset="0"/>
                <a:cs typeface="Times New Roman" panose="02020603050405020304" pitchFamily="18" charset="0"/>
              </a:rPr>
              <a:t>hexad</a:t>
            </a:r>
            <a:endParaRPr lang="en-US" altLang="zh-CN" sz="2400" dirty="0">
              <a:latin typeface="Times New Roman" panose="02020603050405020304" pitchFamily="18" charset="0"/>
              <a:ea typeface="宋体" charset="0"/>
              <a:cs typeface="Times New Roman" panose="02020603050405020304" pitchFamily="18" charset="0"/>
            </a:endParaRPr>
          </a:p>
          <a:p>
            <a:pPr eaLnBrk="1" hangingPunct="1">
              <a:spcBef>
                <a:spcPct val="3000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k = 0;    /* k</a:t>
            </a:r>
            <a:r>
              <a:rPr lang="zh-CN" altLang="en-US" sz="2400" dirty="0">
                <a:latin typeface="Times New Roman" panose="02020603050405020304" pitchFamily="18" charset="0"/>
                <a:ea typeface="宋体" charset="0"/>
                <a:cs typeface="Times New Roman" panose="02020603050405020304" pitchFamily="18" charset="0"/>
              </a:rPr>
              <a:t>：新字符串</a:t>
            </a:r>
            <a:r>
              <a:rPr lang="en-US" altLang="zh-CN" sz="2400" dirty="0" err="1">
                <a:latin typeface="Times New Roman" panose="02020603050405020304" pitchFamily="18" charset="0"/>
                <a:ea typeface="宋体" charset="0"/>
                <a:cs typeface="Times New Roman" panose="02020603050405020304" pitchFamily="18" charset="0"/>
              </a:rPr>
              <a:t>hexad</a:t>
            </a:r>
            <a:r>
              <a:rPr lang="zh-CN" altLang="en-US" sz="2400" dirty="0">
                <a:latin typeface="Times New Roman" panose="02020603050405020304" pitchFamily="18" charset="0"/>
                <a:ea typeface="宋体" charset="0"/>
                <a:cs typeface="Times New Roman" panose="02020603050405020304" pitchFamily="18" charset="0"/>
              </a:rPr>
              <a:t>的下标 *</a:t>
            </a:r>
            <a:r>
              <a:rPr lang="en-US" altLang="zh-CN" sz="2400" dirty="0">
                <a:latin typeface="Times New Roman" panose="02020603050405020304" pitchFamily="18" charset="0"/>
                <a:ea typeface="宋体" charset="0"/>
                <a:cs typeface="Times New Roman" panose="02020603050405020304" pitchFamily="18" charset="0"/>
              </a:rPr>
              <a:t>/</a:t>
            </a:r>
          </a:p>
          <a:p>
            <a:pPr eaLnBrk="1" hangingPunct="1">
              <a:spcBef>
                <a:spcPct val="3000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for ( </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 0; </a:t>
            </a:r>
            <a:r>
              <a:rPr lang="en-US" altLang="zh-CN" sz="2400" dirty="0" err="1">
                <a:latin typeface="Times New Roman" panose="02020603050405020304" pitchFamily="18" charset="0"/>
                <a:ea typeface="宋体" charset="0"/>
                <a:cs typeface="Times New Roman" panose="02020603050405020304" pitchFamily="18" charset="0"/>
              </a:rPr>
              <a:t>str</a:t>
            </a:r>
            <a:r>
              <a:rPr lang="en-US" altLang="zh-CN" sz="2400" dirty="0">
                <a:latin typeface="Times New Roman" panose="02020603050405020304" pitchFamily="18" charset="0"/>
                <a:ea typeface="宋体" charset="0"/>
                <a:cs typeface="Times New Roman" panose="02020603050405020304" pitchFamily="18" charset="0"/>
              </a:rPr>
              <a:t>[</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 '\0'; </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a:t>
            </a:r>
          </a:p>
          <a:p>
            <a:pPr eaLnBrk="1" hangingPunct="1">
              <a:spcBef>
                <a:spcPct val="3000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if ( </a:t>
            </a:r>
            <a:r>
              <a:rPr lang="en-US" altLang="zh-CN" sz="2400" dirty="0" err="1">
                <a:latin typeface="Times New Roman" panose="02020603050405020304" pitchFamily="18" charset="0"/>
                <a:ea typeface="宋体" charset="0"/>
                <a:cs typeface="Times New Roman" panose="02020603050405020304" pitchFamily="18" charset="0"/>
              </a:rPr>
              <a:t>str</a:t>
            </a:r>
            <a:r>
              <a:rPr lang="en-US" altLang="zh-CN" sz="2400" dirty="0">
                <a:latin typeface="Times New Roman" panose="02020603050405020304" pitchFamily="18" charset="0"/>
                <a:ea typeface="宋体" charset="0"/>
                <a:cs typeface="Times New Roman" panose="02020603050405020304" pitchFamily="18" charset="0"/>
              </a:rPr>
              <a:t>[</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&gt;= '0' &amp;&amp; </a:t>
            </a:r>
            <a:r>
              <a:rPr lang="en-US" altLang="zh-CN" sz="2400" dirty="0" err="1">
                <a:latin typeface="Times New Roman" panose="02020603050405020304" pitchFamily="18" charset="0"/>
                <a:ea typeface="宋体" charset="0"/>
                <a:cs typeface="Times New Roman" panose="02020603050405020304" pitchFamily="18" charset="0"/>
              </a:rPr>
              <a:t>str</a:t>
            </a:r>
            <a:r>
              <a:rPr lang="en-US" altLang="zh-CN" sz="2400" dirty="0">
                <a:latin typeface="Times New Roman" panose="02020603050405020304" pitchFamily="18" charset="0"/>
                <a:ea typeface="宋体" charset="0"/>
                <a:cs typeface="Times New Roman" panose="02020603050405020304" pitchFamily="18" charset="0"/>
              </a:rPr>
              <a:t>[</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&lt;= '9' || </a:t>
            </a:r>
            <a:r>
              <a:rPr lang="en-US" altLang="zh-CN" sz="2400" dirty="0" err="1">
                <a:latin typeface="Times New Roman" panose="02020603050405020304" pitchFamily="18" charset="0"/>
                <a:ea typeface="宋体" charset="0"/>
                <a:cs typeface="Times New Roman" panose="02020603050405020304" pitchFamily="18" charset="0"/>
              </a:rPr>
              <a:t>str</a:t>
            </a:r>
            <a:r>
              <a:rPr lang="en-US" altLang="zh-CN" sz="2400" dirty="0">
                <a:latin typeface="Times New Roman" panose="02020603050405020304" pitchFamily="18" charset="0"/>
                <a:ea typeface="宋体" charset="0"/>
                <a:cs typeface="Times New Roman" panose="02020603050405020304" pitchFamily="18" charset="0"/>
              </a:rPr>
              <a:t>[</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&gt;= 'a' &amp;&amp; </a:t>
            </a:r>
            <a:r>
              <a:rPr lang="en-US" altLang="zh-CN" sz="2400" dirty="0" err="1">
                <a:latin typeface="Times New Roman" panose="02020603050405020304" pitchFamily="18" charset="0"/>
                <a:ea typeface="宋体" charset="0"/>
                <a:cs typeface="Times New Roman" panose="02020603050405020304" pitchFamily="18" charset="0"/>
              </a:rPr>
              <a:t>str</a:t>
            </a:r>
            <a:r>
              <a:rPr lang="en-US" altLang="zh-CN" sz="2400" dirty="0">
                <a:latin typeface="Times New Roman" panose="02020603050405020304" pitchFamily="18" charset="0"/>
                <a:ea typeface="宋体" charset="0"/>
                <a:cs typeface="Times New Roman" panose="02020603050405020304" pitchFamily="18" charset="0"/>
              </a:rPr>
              <a:t>[</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&lt;= 'f' || </a:t>
            </a:r>
            <a:r>
              <a:rPr lang="en-US" altLang="zh-CN" sz="2400" dirty="0" err="1">
                <a:latin typeface="Times New Roman" panose="02020603050405020304" pitchFamily="18" charset="0"/>
                <a:ea typeface="宋体" charset="0"/>
                <a:cs typeface="Times New Roman" panose="02020603050405020304" pitchFamily="18" charset="0"/>
              </a:rPr>
              <a:t>str</a:t>
            </a:r>
            <a:r>
              <a:rPr lang="en-US" altLang="zh-CN" sz="2400" dirty="0">
                <a:latin typeface="Times New Roman" panose="02020603050405020304" pitchFamily="18" charset="0"/>
                <a:ea typeface="宋体" charset="0"/>
                <a:cs typeface="Times New Roman" panose="02020603050405020304" pitchFamily="18" charset="0"/>
              </a:rPr>
              <a:t>[</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&gt;= 'A' &amp;&amp; </a:t>
            </a:r>
            <a:r>
              <a:rPr lang="en-US" altLang="zh-CN" sz="2400" dirty="0" err="1">
                <a:latin typeface="Times New Roman" panose="02020603050405020304" pitchFamily="18" charset="0"/>
                <a:ea typeface="宋体" charset="0"/>
                <a:cs typeface="Times New Roman" panose="02020603050405020304" pitchFamily="18" charset="0"/>
              </a:rPr>
              <a:t>str</a:t>
            </a:r>
            <a:r>
              <a:rPr lang="en-US" altLang="zh-CN" sz="2400" dirty="0">
                <a:latin typeface="Times New Roman" panose="02020603050405020304" pitchFamily="18" charset="0"/>
                <a:ea typeface="宋体" charset="0"/>
                <a:cs typeface="Times New Roman" panose="02020603050405020304" pitchFamily="18" charset="0"/>
              </a:rPr>
              <a:t>[</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&lt;='F' ){ </a:t>
            </a:r>
          </a:p>
          <a:p>
            <a:pPr eaLnBrk="1" hangingPunct="1">
              <a:spcBef>
                <a:spcPct val="3000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a:t>
            </a:r>
            <a:r>
              <a:rPr lang="en-US" altLang="zh-CN" sz="2400" dirty="0" err="1">
                <a:latin typeface="Times New Roman" panose="02020603050405020304" pitchFamily="18" charset="0"/>
                <a:ea typeface="宋体" charset="0"/>
                <a:cs typeface="Times New Roman" panose="02020603050405020304" pitchFamily="18" charset="0"/>
              </a:rPr>
              <a:t>hexad</a:t>
            </a:r>
            <a:r>
              <a:rPr lang="en-US" altLang="zh-CN" sz="2400" dirty="0">
                <a:latin typeface="Times New Roman" panose="02020603050405020304" pitchFamily="18" charset="0"/>
                <a:ea typeface="宋体" charset="0"/>
                <a:cs typeface="Times New Roman" panose="02020603050405020304" pitchFamily="18" charset="0"/>
              </a:rPr>
              <a:t>[k] = </a:t>
            </a:r>
            <a:r>
              <a:rPr lang="en-US" altLang="zh-CN" sz="2400" dirty="0" err="1">
                <a:latin typeface="Times New Roman" panose="02020603050405020304" pitchFamily="18" charset="0"/>
                <a:ea typeface="宋体" charset="0"/>
                <a:cs typeface="Times New Roman" panose="02020603050405020304" pitchFamily="18" charset="0"/>
              </a:rPr>
              <a:t>str</a:t>
            </a:r>
            <a:r>
              <a:rPr lang="en-US" altLang="zh-CN" sz="2400" dirty="0">
                <a:latin typeface="Times New Roman" panose="02020603050405020304" pitchFamily="18" charset="0"/>
                <a:ea typeface="宋体" charset="0"/>
                <a:cs typeface="Times New Roman" panose="02020603050405020304" pitchFamily="18" charset="0"/>
              </a:rPr>
              <a:t>[</a:t>
            </a:r>
            <a:r>
              <a:rPr lang="en-US" altLang="zh-CN" sz="2400" dirty="0" err="1">
                <a:latin typeface="Times New Roman" panose="02020603050405020304" pitchFamily="18" charset="0"/>
                <a:ea typeface="宋体" charset="0"/>
                <a:cs typeface="Times New Roman" panose="02020603050405020304" pitchFamily="18" charset="0"/>
              </a:rPr>
              <a:t>i</a:t>
            </a:r>
            <a:r>
              <a:rPr lang="en-US" altLang="zh-CN" sz="2400" dirty="0">
                <a:latin typeface="Times New Roman" panose="02020603050405020304" pitchFamily="18" charset="0"/>
                <a:ea typeface="宋体" charset="0"/>
                <a:cs typeface="Times New Roman" panose="02020603050405020304" pitchFamily="18" charset="0"/>
              </a:rPr>
              <a:t>];       /* </a:t>
            </a:r>
            <a:r>
              <a:rPr lang="zh-CN" altLang="en-US" sz="2400" dirty="0">
                <a:latin typeface="Times New Roman" panose="02020603050405020304" pitchFamily="18" charset="0"/>
                <a:ea typeface="宋体" charset="0"/>
                <a:cs typeface="Times New Roman" panose="02020603050405020304" pitchFamily="18" charset="0"/>
              </a:rPr>
              <a:t>放入新字符串 *</a:t>
            </a:r>
            <a:r>
              <a:rPr lang="en-US" altLang="zh-CN" sz="2400" dirty="0">
                <a:latin typeface="Times New Roman" panose="02020603050405020304" pitchFamily="18" charset="0"/>
                <a:ea typeface="宋体" charset="0"/>
                <a:cs typeface="Times New Roman" panose="02020603050405020304" pitchFamily="18" charset="0"/>
              </a:rPr>
              <a:t>/</a:t>
            </a:r>
          </a:p>
          <a:p>
            <a:pPr eaLnBrk="1" hangingPunct="1">
              <a:spcBef>
                <a:spcPct val="3000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k++;         </a:t>
            </a:r>
          </a:p>
          <a:p>
            <a:pPr eaLnBrk="1" hangingPunct="1">
              <a:spcBef>
                <a:spcPct val="3000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a:t>
            </a:r>
          </a:p>
          <a:p>
            <a:pPr eaLnBrk="1" hangingPunct="1">
              <a:spcBef>
                <a:spcPct val="30000"/>
              </a:spcBef>
              <a:buFont typeface="Wingdings" charset="0"/>
              <a:buNone/>
            </a:pPr>
            <a:r>
              <a:rPr lang="en-US" altLang="zh-CN" sz="2400" dirty="0">
                <a:latin typeface="Times New Roman" panose="02020603050405020304" pitchFamily="18" charset="0"/>
                <a:ea typeface="宋体" charset="0"/>
                <a:cs typeface="Times New Roman" panose="02020603050405020304" pitchFamily="18" charset="0"/>
              </a:rPr>
              <a:t>    </a:t>
            </a:r>
            <a:r>
              <a:rPr lang="en-US" altLang="zh-CN" sz="2400" dirty="0" err="1">
                <a:latin typeface="Times New Roman" panose="02020603050405020304" pitchFamily="18" charset="0"/>
                <a:ea typeface="宋体" charset="0"/>
                <a:cs typeface="Times New Roman" panose="02020603050405020304" pitchFamily="18" charset="0"/>
              </a:rPr>
              <a:t>hexad</a:t>
            </a:r>
            <a:r>
              <a:rPr lang="en-US" altLang="zh-CN" sz="2400" dirty="0">
                <a:latin typeface="Times New Roman" panose="02020603050405020304" pitchFamily="18" charset="0"/>
                <a:ea typeface="宋体" charset="0"/>
                <a:cs typeface="Times New Roman" panose="02020603050405020304" pitchFamily="18" charset="0"/>
              </a:rPr>
              <a:t>[k] = '\0';        /* </a:t>
            </a:r>
            <a:r>
              <a:rPr lang="zh-CN" altLang="en-US" sz="2400" dirty="0">
                <a:latin typeface="Times New Roman" panose="02020603050405020304" pitchFamily="18" charset="0"/>
                <a:ea typeface="宋体" charset="0"/>
                <a:cs typeface="Times New Roman" panose="02020603050405020304" pitchFamily="18" charset="0"/>
              </a:rPr>
              <a:t>新字符串结束标记 *</a:t>
            </a:r>
            <a:r>
              <a:rPr lang="en-US" altLang="zh-CN" sz="2400" dirty="0">
                <a:latin typeface="Times New Roman" panose="02020603050405020304" pitchFamily="18" charset="0"/>
                <a:ea typeface="宋体" charset="0"/>
                <a:cs typeface="Times New Roman" panose="02020603050405020304" pitchFamily="18" charset="0"/>
              </a:rPr>
              <a:t>/</a:t>
            </a:r>
            <a:endParaRPr lang="zh-CN" altLang="en-US" sz="2400" dirty="0">
              <a:latin typeface="Times New Roman" panose="02020603050405020304" pitchFamily="18" charset="0"/>
              <a:ea typeface="宋体" charset="0"/>
              <a:cs typeface="Times New Roman" panose="02020603050405020304" pitchFamily="18" charset="0"/>
            </a:endParaRPr>
          </a:p>
          <a:p>
            <a:pPr eaLnBrk="1" hangingPunct="1">
              <a:spcBef>
                <a:spcPct val="30000"/>
              </a:spcBef>
              <a:buFont typeface="Wingdings" charset="0"/>
              <a:buNone/>
            </a:pPr>
            <a:endParaRPr lang="zh-CN" altLang="en-US" sz="2400" dirty="0">
              <a:latin typeface="Times New Roman" panose="02020603050405020304" pitchFamily="18" charset="0"/>
              <a:ea typeface="宋体" charset="0"/>
              <a:cs typeface="Times New Roman" panose="02020603050405020304" pitchFamily="18" charset="0"/>
            </a:endParaRPr>
          </a:p>
        </p:txBody>
      </p:sp>
      <p:sp>
        <p:nvSpPr>
          <p:cNvPr id="78851" name="Rectangle 3"/>
          <p:cNvSpPr>
            <a:spLocks noGrp="1" noChangeArrowheads="1"/>
          </p:cNvSpPr>
          <p:nvPr>
            <p:ph type="title"/>
          </p:nvPr>
        </p:nvSpPr>
        <p:spPr>
          <a:xfrm>
            <a:off x="1881188" y="376238"/>
            <a:ext cx="8566150" cy="838200"/>
          </a:xfrm>
        </p:spPr>
        <p:txBody>
          <a:bodyPr/>
          <a:lstStyle/>
          <a:p>
            <a:pPr eaLnBrk="1" hangingPunct="1"/>
            <a:r>
              <a:rPr lang="zh-CN" altLang="en-US">
                <a:latin typeface="Arial" charset="0"/>
                <a:ea typeface="宋体" charset="0"/>
                <a:cs typeface="宋体" charset="0"/>
              </a:rPr>
              <a:t>生成十六进制字符串</a:t>
            </a:r>
            <a:endParaRPr lang="zh-CN" altLang="en-US">
              <a:latin typeface="Times New Roman" charset="0"/>
              <a:ea typeface="宋体" charset="0"/>
              <a:cs typeface="宋体"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27362">
                                            <p:txEl>
                                              <p:pRg st="2" end="2"/>
                                            </p:txEl>
                                          </p:spTgt>
                                        </p:tgtEl>
                                        <p:attrNameLst>
                                          <p:attrName>style.visibility</p:attrName>
                                        </p:attrNameLst>
                                      </p:cBhvr>
                                      <p:to>
                                        <p:strVal val="visible"/>
                                      </p:to>
                                    </p:set>
                                    <p:anim calcmode="lin" valueType="num">
                                      <p:cBhvr additive="base">
                                        <p:cTn id="7" dur="500" fill="hold"/>
                                        <p:tgtEl>
                                          <p:spTgt spid="527362">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2736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27362">
                                            <p:txEl>
                                              <p:pRg st="3" end="3"/>
                                            </p:txEl>
                                          </p:spTgt>
                                        </p:tgtEl>
                                        <p:attrNameLst>
                                          <p:attrName>style.visibility</p:attrName>
                                        </p:attrNameLst>
                                      </p:cBhvr>
                                      <p:to>
                                        <p:strVal val="visible"/>
                                      </p:to>
                                    </p:set>
                                    <p:anim calcmode="lin" valueType="num">
                                      <p:cBhvr additive="base">
                                        <p:cTn id="13" dur="500" fill="hold"/>
                                        <p:tgtEl>
                                          <p:spTgt spid="527362">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2736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27362">
                                            <p:txEl>
                                              <p:pRg st="4" end="4"/>
                                            </p:txEl>
                                          </p:spTgt>
                                        </p:tgtEl>
                                        <p:attrNameLst>
                                          <p:attrName>style.visibility</p:attrName>
                                        </p:attrNameLst>
                                      </p:cBhvr>
                                      <p:to>
                                        <p:strVal val="visible"/>
                                      </p:to>
                                    </p:set>
                                    <p:anim calcmode="lin" valueType="num">
                                      <p:cBhvr additive="base">
                                        <p:cTn id="19" dur="500" fill="hold"/>
                                        <p:tgtEl>
                                          <p:spTgt spid="527362">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2736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27362">
                                            <p:txEl>
                                              <p:pRg st="5" end="5"/>
                                            </p:txEl>
                                          </p:spTgt>
                                        </p:tgtEl>
                                        <p:attrNameLst>
                                          <p:attrName>style.visibility</p:attrName>
                                        </p:attrNameLst>
                                      </p:cBhvr>
                                      <p:to>
                                        <p:strVal val="visible"/>
                                      </p:to>
                                    </p:set>
                                    <p:anim calcmode="lin" valueType="num">
                                      <p:cBhvr additive="base">
                                        <p:cTn id="25" dur="500" fill="hold"/>
                                        <p:tgtEl>
                                          <p:spTgt spid="527362">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2736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27362">
                                            <p:txEl>
                                              <p:pRg st="6" end="6"/>
                                            </p:txEl>
                                          </p:spTgt>
                                        </p:tgtEl>
                                        <p:attrNameLst>
                                          <p:attrName>style.visibility</p:attrName>
                                        </p:attrNameLst>
                                      </p:cBhvr>
                                      <p:to>
                                        <p:strVal val="visible"/>
                                      </p:to>
                                    </p:set>
                                    <p:anim calcmode="lin" valueType="num">
                                      <p:cBhvr additive="base">
                                        <p:cTn id="31" dur="500" fill="hold"/>
                                        <p:tgtEl>
                                          <p:spTgt spid="527362">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2736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27362">
                                            <p:txEl>
                                              <p:pRg st="7" end="7"/>
                                            </p:txEl>
                                          </p:spTgt>
                                        </p:tgtEl>
                                        <p:attrNameLst>
                                          <p:attrName>style.visibility</p:attrName>
                                        </p:attrNameLst>
                                      </p:cBhvr>
                                      <p:to>
                                        <p:strVal val="visible"/>
                                      </p:to>
                                    </p:set>
                                    <p:anim calcmode="lin" valueType="num">
                                      <p:cBhvr additive="base">
                                        <p:cTn id="37" dur="500" fill="hold"/>
                                        <p:tgtEl>
                                          <p:spTgt spid="527362">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2736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27362">
                                            <p:txEl>
                                              <p:pRg st="8" end="8"/>
                                            </p:txEl>
                                          </p:spTgt>
                                        </p:tgtEl>
                                        <p:attrNameLst>
                                          <p:attrName>style.visibility</p:attrName>
                                        </p:attrNameLst>
                                      </p:cBhvr>
                                      <p:to>
                                        <p:strVal val="visible"/>
                                      </p:to>
                                    </p:set>
                                    <p:anim calcmode="lin" valueType="num">
                                      <p:cBhvr additive="base">
                                        <p:cTn id="43" dur="500" fill="hold"/>
                                        <p:tgtEl>
                                          <p:spTgt spid="527362">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27362">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7362" grpId="0" build="allAtOnce" bldLvl="2"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7362" name="Rectangle 2"/>
          <p:cNvSpPr>
            <a:spLocks noGrp="1" noChangeArrowheads="1"/>
          </p:cNvSpPr>
          <p:nvPr>
            <p:ph type="body" idx="1"/>
          </p:nvPr>
        </p:nvSpPr>
        <p:spPr>
          <a:xfrm>
            <a:off x="1559496" y="1000125"/>
            <a:ext cx="8803705" cy="5500688"/>
          </a:xfrm>
        </p:spPr>
        <p:txBody>
          <a:bodyPr/>
          <a:lstStyle/>
          <a:p>
            <a:pPr marL="342900" lvl="2" indent="-342900">
              <a:lnSpc>
                <a:spcPct val="90000"/>
              </a:lnSpc>
              <a:spcBef>
                <a:spcPct val="30000"/>
              </a:spcBef>
              <a:buSzPct val="75000"/>
              <a:buNone/>
            </a:pPr>
            <a:r>
              <a:rPr lang="en-US" altLang="zh-CN" dirty="0">
                <a:latin typeface="Arial" charset="0"/>
                <a:ea typeface="宋体" charset="0"/>
                <a:cs typeface="宋体" charset="0"/>
              </a:rPr>
              <a:t>"1a0b" ==》6667</a:t>
            </a:r>
          </a:p>
          <a:p>
            <a:pPr eaLnBrk="1" hangingPunct="1">
              <a:lnSpc>
                <a:spcPct val="90000"/>
              </a:lnSpc>
              <a:spcBef>
                <a:spcPct val="30000"/>
              </a:spcBef>
              <a:buFont typeface="Wingdings" charset="0"/>
              <a:buNone/>
            </a:pPr>
            <a:r>
              <a:rPr lang="en-US" altLang="zh-CN" sz="2400" dirty="0">
                <a:latin typeface="Arial" charset="0"/>
                <a:ea typeface="宋体" charset="0"/>
                <a:cs typeface="宋体" charset="0"/>
              </a:rPr>
              <a:t> hexad       number</a:t>
            </a:r>
            <a:endParaRPr lang="en-US" altLang="zh-CN" sz="2400" dirty="0">
              <a:latin typeface="Arial" charset="0"/>
              <a:ea typeface="宋体" charset="0"/>
              <a:cs typeface="Arial Unicode MS" charset="0"/>
            </a:endParaRPr>
          </a:p>
          <a:p>
            <a:pPr eaLnBrk="1" hangingPunct="1">
              <a:spcBef>
                <a:spcPct val="30000"/>
              </a:spcBef>
              <a:buFont typeface="Wingdings" charset="0"/>
              <a:buNone/>
            </a:pPr>
            <a:r>
              <a:rPr lang="en-US" altLang="zh-CN" sz="2400" dirty="0">
                <a:latin typeface="Arial" charset="0"/>
                <a:ea typeface="宋体" charset="0"/>
                <a:cs typeface="宋体" charset="0"/>
              </a:rPr>
              <a:t>number = 0;                  /* </a:t>
            </a:r>
            <a:r>
              <a:rPr lang="zh-CN" altLang="en-US" sz="2400" dirty="0">
                <a:latin typeface="Arial" charset="0"/>
                <a:ea typeface="宋体" charset="0"/>
                <a:cs typeface="宋体" charset="0"/>
              </a:rPr>
              <a:t>存放十进制数，先清</a:t>
            </a:r>
            <a:r>
              <a:rPr lang="en-US" altLang="zh-CN" sz="2400" dirty="0">
                <a:latin typeface="Arial" charset="0"/>
                <a:ea typeface="宋体" charset="0"/>
                <a:cs typeface="宋体" charset="0"/>
              </a:rPr>
              <a:t>0 */</a:t>
            </a:r>
          </a:p>
          <a:p>
            <a:pPr eaLnBrk="1" hangingPunct="1">
              <a:spcBef>
                <a:spcPct val="30000"/>
              </a:spcBef>
              <a:buFont typeface="Wingdings" charset="0"/>
              <a:buNone/>
            </a:pPr>
            <a:r>
              <a:rPr lang="en-US" altLang="zh-CN" sz="2400" dirty="0">
                <a:latin typeface="Arial" charset="0"/>
                <a:ea typeface="宋体" charset="0"/>
                <a:cs typeface="宋体" charset="0"/>
              </a:rPr>
              <a:t>for ( </a:t>
            </a:r>
            <a:r>
              <a:rPr lang="en-US" altLang="zh-CN" sz="2400" dirty="0" err="1">
                <a:latin typeface="Arial" charset="0"/>
                <a:ea typeface="宋体" charset="0"/>
                <a:cs typeface="宋体" charset="0"/>
              </a:rPr>
              <a:t>i</a:t>
            </a:r>
            <a:r>
              <a:rPr lang="en-US" altLang="zh-CN" sz="2400" dirty="0">
                <a:latin typeface="Arial" charset="0"/>
                <a:ea typeface="宋体" charset="0"/>
                <a:cs typeface="宋体" charset="0"/>
              </a:rPr>
              <a:t> = 0; hexad[</a:t>
            </a:r>
            <a:r>
              <a:rPr lang="en-US" altLang="zh-CN" sz="2400" dirty="0" err="1">
                <a:latin typeface="Arial" charset="0"/>
                <a:ea typeface="宋体" charset="0"/>
                <a:cs typeface="宋体" charset="0"/>
              </a:rPr>
              <a:t>i</a:t>
            </a:r>
            <a:r>
              <a:rPr lang="en-US" altLang="zh-CN" sz="2400" dirty="0">
                <a:latin typeface="Arial" charset="0"/>
                <a:ea typeface="宋体" charset="0"/>
                <a:cs typeface="宋体" charset="0"/>
              </a:rPr>
              <a:t>] !='\0'; </a:t>
            </a:r>
            <a:r>
              <a:rPr lang="en-US" altLang="zh-CN" sz="2400" dirty="0" err="1">
                <a:latin typeface="Arial" charset="0"/>
                <a:ea typeface="宋体" charset="0"/>
                <a:cs typeface="宋体" charset="0"/>
              </a:rPr>
              <a:t>i</a:t>
            </a:r>
            <a:r>
              <a:rPr lang="en-US" altLang="zh-CN" sz="2400" dirty="0">
                <a:latin typeface="Arial" charset="0"/>
                <a:ea typeface="宋体" charset="0"/>
                <a:cs typeface="宋体" charset="0"/>
              </a:rPr>
              <a:t>++ ){      /* </a:t>
            </a:r>
            <a:r>
              <a:rPr lang="zh-CN" altLang="en-US" sz="2400" dirty="0">
                <a:latin typeface="Arial" charset="0"/>
                <a:ea typeface="宋体" charset="0"/>
                <a:cs typeface="宋体" charset="0"/>
              </a:rPr>
              <a:t>逐个转换 *</a:t>
            </a:r>
            <a:r>
              <a:rPr lang="en-US" altLang="zh-CN" sz="2400" dirty="0">
                <a:latin typeface="Arial" charset="0"/>
                <a:ea typeface="宋体" charset="0"/>
                <a:cs typeface="宋体" charset="0"/>
              </a:rPr>
              <a:t>/</a:t>
            </a:r>
          </a:p>
          <a:p>
            <a:pPr eaLnBrk="1" hangingPunct="1">
              <a:spcBef>
                <a:spcPct val="30000"/>
              </a:spcBef>
              <a:buFont typeface="Wingdings" charset="0"/>
              <a:buNone/>
            </a:pPr>
            <a:r>
              <a:rPr lang="en-US" altLang="zh-CN" sz="2400" dirty="0">
                <a:latin typeface="Arial" charset="0"/>
                <a:ea typeface="宋体" charset="0"/>
                <a:cs typeface="宋体" charset="0"/>
              </a:rPr>
              <a:t>        if ( hexad[</a:t>
            </a:r>
            <a:r>
              <a:rPr lang="en-US" altLang="zh-CN" sz="2400" dirty="0" err="1">
                <a:latin typeface="Arial" charset="0"/>
                <a:ea typeface="宋体" charset="0"/>
                <a:cs typeface="宋体" charset="0"/>
              </a:rPr>
              <a:t>i</a:t>
            </a:r>
            <a:r>
              <a:rPr lang="en-US" altLang="zh-CN" sz="2400" dirty="0">
                <a:latin typeface="Arial" charset="0"/>
                <a:ea typeface="宋体" charset="0"/>
                <a:cs typeface="宋体" charset="0"/>
              </a:rPr>
              <a:t>] &gt;= '0' &amp;&amp; hexad[</a:t>
            </a:r>
            <a:r>
              <a:rPr lang="en-US" altLang="zh-CN" sz="2400" dirty="0" err="1">
                <a:latin typeface="Arial" charset="0"/>
                <a:ea typeface="宋体" charset="0"/>
                <a:cs typeface="宋体" charset="0"/>
              </a:rPr>
              <a:t>i</a:t>
            </a:r>
            <a:r>
              <a:rPr lang="en-US" altLang="zh-CN" sz="2400" dirty="0">
                <a:latin typeface="Arial" charset="0"/>
                <a:ea typeface="宋体" charset="0"/>
                <a:cs typeface="宋体" charset="0"/>
              </a:rPr>
              <a:t>] &lt;= '9' )</a:t>
            </a:r>
          </a:p>
          <a:p>
            <a:pPr eaLnBrk="1" hangingPunct="1">
              <a:spcBef>
                <a:spcPct val="30000"/>
              </a:spcBef>
              <a:buFont typeface="Wingdings" charset="0"/>
              <a:buNone/>
            </a:pPr>
            <a:r>
              <a:rPr lang="en-US" altLang="zh-CN" sz="2400" dirty="0">
                <a:latin typeface="Arial" charset="0"/>
                <a:ea typeface="宋体" charset="0"/>
                <a:cs typeface="宋体" charset="0"/>
              </a:rPr>
              <a:t>            number = number * 16 + hexad[</a:t>
            </a:r>
            <a:r>
              <a:rPr lang="en-US" altLang="zh-CN" sz="2400" dirty="0" err="1">
                <a:latin typeface="Arial" charset="0"/>
                <a:ea typeface="宋体" charset="0"/>
                <a:cs typeface="宋体" charset="0"/>
              </a:rPr>
              <a:t>i</a:t>
            </a:r>
            <a:r>
              <a:rPr lang="en-US" altLang="zh-CN" sz="2400" dirty="0">
                <a:latin typeface="Arial" charset="0"/>
                <a:ea typeface="宋体" charset="0"/>
                <a:cs typeface="宋体" charset="0"/>
              </a:rPr>
              <a:t>] - '0';</a:t>
            </a:r>
          </a:p>
          <a:p>
            <a:pPr eaLnBrk="1" hangingPunct="1">
              <a:spcBef>
                <a:spcPct val="30000"/>
              </a:spcBef>
              <a:buFont typeface="Wingdings" charset="0"/>
              <a:buNone/>
            </a:pPr>
            <a:r>
              <a:rPr lang="en-US" altLang="zh-CN" sz="2400" dirty="0">
                <a:latin typeface="Arial" charset="0"/>
                <a:ea typeface="宋体" charset="0"/>
                <a:cs typeface="宋体" charset="0"/>
              </a:rPr>
              <a:t>        else if ( hexad[</a:t>
            </a:r>
            <a:r>
              <a:rPr lang="en-US" altLang="zh-CN" sz="2400" dirty="0" err="1">
                <a:latin typeface="Arial" charset="0"/>
                <a:ea typeface="宋体" charset="0"/>
                <a:cs typeface="宋体" charset="0"/>
              </a:rPr>
              <a:t>i</a:t>
            </a:r>
            <a:r>
              <a:rPr lang="en-US" altLang="zh-CN" sz="2400" dirty="0">
                <a:latin typeface="Arial" charset="0"/>
                <a:ea typeface="宋体" charset="0"/>
                <a:cs typeface="宋体" charset="0"/>
              </a:rPr>
              <a:t>] &gt;= 'A' &amp;&amp; hexad[</a:t>
            </a:r>
            <a:r>
              <a:rPr lang="en-US" altLang="zh-CN" sz="2400" dirty="0" err="1">
                <a:latin typeface="Arial" charset="0"/>
                <a:ea typeface="宋体" charset="0"/>
                <a:cs typeface="宋体" charset="0"/>
              </a:rPr>
              <a:t>i</a:t>
            </a:r>
            <a:r>
              <a:rPr lang="en-US" altLang="zh-CN" sz="2400" dirty="0">
                <a:latin typeface="Arial" charset="0"/>
                <a:ea typeface="宋体" charset="0"/>
                <a:cs typeface="宋体" charset="0"/>
              </a:rPr>
              <a:t>] &lt;= 'F' )</a:t>
            </a:r>
          </a:p>
          <a:p>
            <a:pPr eaLnBrk="1" hangingPunct="1">
              <a:spcBef>
                <a:spcPct val="30000"/>
              </a:spcBef>
              <a:buFont typeface="Wingdings" charset="0"/>
              <a:buNone/>
            </a:pPr>
            <a:r>
              <a:rPr lang="en-US" altLang="zh-CN" sz="2400" dirty="0">
                <a:latin typeface="Arial" charset="0"/>
                <a:ea typeface="宋体" charset="0"/>
                <a:cs typeface="宋体" charset="0"/>
              </a:rPr>
              <a:t>            number = number * 16 + hexad[</a:t>
            </a:r>
            <a:r>
              <a:rPr lang="en-US" altLang="zh-CN" sz="2400" dirty="0" err="1">
                <a:latin typeface="Arial" charset="0"/>
                <a:ea typeface="宋体" charset="0"/>
                <a:cs typeface="宋体" charset="0"/>
              </a:rPr>
              <a:t>i</a:t>
            </a:r>
            <a:r>
              <a:rPr lang="en-US" altLang="zh-CN" sz="2400" dirty="0">
                <a:latin typeface="Arial" charset="0"/>
                <a:ea typeface="宋体" charset="0"/>
                <a:cs typeface="宋体" charset="0"/>
              </a:rPr>
              <a:t>] - 'A' + 10;</a:t>
            </a:r>
          </a:p>
          <a:p>
            <a:pPr eaLnBrk="1" hangingPunct="1">
              <a:spcBef>
                <a:spcPct val="30000"/>
              </a:spcBef>
              <a:buFont typeface="Wingdings" charset="0"/>
              <a:buNone/>
            </a:pPr>
            <a:r>
              <a:rPr lang="en-US" altLang="zh-CN" sz="2400" dirty="0">
                <a:latin typeface="Arial" charset="0"/>
                <a:ea typeface="宋体" charset="0"/>
                <a:cs typeface="宋体" charset="0"/>
              </a:rPr>
              <a:t>        else if ( hexad[</a:t>
            </a:r>
            <a:r>
              <a:rPr lang="en-US" altLang="zh-CN" sz="2400" dirty="0" err="1">
                <a:latin typeface="Arial" charset="0"/>
                <a:ea typeface="宋体" charset="0"/>
                <a:cs typeface="宋体" charset="0"/>
              </a:rPr>
              <a:t>i</a:t>
            </a:r>
            <a:r>
              <a:rPr lang="en-US" altLang="zh-CN" sz="2400" dirty="0">
                <a:latin typeface="Arial" charset="0"/>
                <a:ea typeface="宋体" charset="0"/>
                <a:cs typeface="宋体" charset="0"/>
              </a:rPr>
              <a:t>] &gt;= 'a' &amp;&amp; hexad[</a:t>
            </a:r>
            <a:r>
              <a:rPr lang="en-US" altLang="zh-CN" sz="2400" dirty="0" err="1">
                <a:latin typeface="Arial" charset="0"/>
                <a:ea typeface="宋体" charset="0"/>
                <a:cs typeface="宋体" charset="0"/>
              </a:rPr>
              <a:t>i</a:t>
            </a:r>
            <a:r>
              <a:rPr lang="en-US" altLang="zh-CN" sz="2400" dirty="0">
                <a:latin typeface="Arial" charset="0"/>
                <a:ea typeface="宋体" charset="0"/>
                <a:cs typeface="宋体" charset="0"/>
              </a:rPr>
              <a:t>] &lt;= 'f' )</a:t>
            </a:r>
          </a:p>
          <a:p>
            <a:pPr eaLnBrk="1" hangingPunct="1">
              <a:spcBef>
                <a:spcPct val="30000"/>
              </a:spcBef>
              <a:buFont typeface="Wingdings" charset="0"/>
              <a:buNone/>
            </a:pPr>
            <a:r>
              <a:rPr lang="en-US" altLang="zh-CN" sz="2400" dirty="0">
                <a:latin typeface="Arial" charset="0"/>
                <a:ea typeface="宋体" charset="0"/>
                <a:cs typeface="宋体" charset="0"/>
              </a:rPr>
              <a:t>            number = number * 16 + hexad[</a:t>
            </a:r>
            <a:r>
              <a:rPr lang="en-US" altLang="zh-CN" sz="2400" dirty="0" err="1">
                <a:latin typeface="Arial" charset="0"/>
                <a:ea typeface="宋体" charset="0"/>
                <a:cs typeface="宋体" charset="0"/>
              </a:rPr>
              <a:t>i</a:t>
            </a:r>
            <a:r>
              <a:rPr lang="en-US" altLang="zh-CN" sz="2400" dirty="0">
                <a:latin typeface="Arial" charset="0"/>
                <a:ea typeface="宋体" charset="0"/>
                <a:cs typeface="宋体" charset="0"/>
              </a:rPr>
              <a:t>] - 'a' + 10;</a:t>
            </a:r>
          </a:p>
          <a:p>
            <a:pPr eaLnBrk="1" hangingPunct="1">
              <a:spcBef>
                <a:spcPct val="30000"/>
              </a:spcBef>
              <a:buFont typeface="Wingdings" charset="0"/>
              <a:buNone/>
            </a:pPr>
            <a:r>
              <a:rPr lang="en-US" altLang="zh-CN" sz="2400" dirty="0">
                <a:latin typeface="Arial" charset="0"/>
                <a:ea typeface="宋体" charset="0"/>
                <a:cs typeface="宋体" charset="0"/>
              </a:rPr>
              <a:t>    }</a:t>
            </a:r>
            <a:endParaRPr lang="zh-CN" altLang="en-US" sz="2400" dirty="0">
              <a:latin typeface="Arial" charset="0"/>
              <a:ea typeface="宋体" charset="0"/>
              <a:cs typeface="宋体" charset="0"/>
            </a:endParaRPr>
          </a:p>
        </p:txBody>
      </p:sp>
      <p:sp>
        <p:nvSpPr>
          <p:cNvPr id="79875" name="Rectangle 3"/>
          <p:cNvSpPr>
            <a:spLocks noGrp="1" noChangeArrowheads="1"/>
          </p:cNvSpPr>
          <p:nvPr>
            <p:ph type="title"/>
          </p:nvPr>
        </p:nvSpPr>
        <p:spPr>
          <a:xfrm>
            <a:off x="5667376" y="142875"/>
            <a:ext cx="4786313" cy="838200"/>
          </a:xfrm>
        </p:spPr>
        <p:txBody>
          <a:bodyPr/>
          <a:lstStyle/>
          <a:p>
            <a:pPr eaLnBrk="1" hangingPunct="1"/>
            <a:r>
              <a:rPr lang="zh-CN" altLang="en-US">
                <a:latin typeface="Arial" charset="0"/>
                <a:ea typeface="宋体" charset="0"/>
                <a:cs typeface="宋体" charset="0"/>
              </a:rPr>
              <a:t>转换为十进制整数</a:t>
            </a:r>
            <a:endParaRPr lang="zh-CN" altLang="en-US">
              <a:latin typeface="Times New Roman" charset="0"/>
              <a:ea typeface="宋体" charset="0"/>
              <a:cs typeface="宋体"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27362">
                                            <p:txEl>
                                              <p:pRg st="2" end="2"/>
                                            </p:txEl>
                                          </p:spTgt>
                                        </p:tgtEl>
                                        <p:attrNameLst>
                                          <p:attrName>style.visibility</p:attrName>
                                        </p:attrNameLst>
                                      </p:cBhvr>
                                      <p:to>
                                        <p:strVal val="visible"/>
                                      </p:to>
                                    </p:set>
                                    <p:anim calcmode="lin" valueType="num">
                                      <p:cBhvr additive="base">
                                        <p:cTn id="7" dur="500" fill="hold"/>
                                        <p:tgtEl>
                                          <p:spTgt spid="527362">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2736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27362">
                                            <p:txEl>
                                              <p:pRg st="3" end="3"/>
                                            </p:txEl>
                                          </p:spTgt>
                                        </p:tgtEl>
                                        <p:attrNameLst>
                                          <p:attrName>style.visibility</p:attrName>
                                        </p:attrNameLst>
                                      </p:cBhvr>
                                      <p:to>
                                        <p:strVal val="visible"/>
                                      </p:to>
                                    </p:set>
                                    <p:anim calcmode="lin" valueType="num">
                                      <p:cBhvr additive="base">
                                        <p:cTn id="13" dur="500" fill="hold"/>
                                        <p:tgtEl>
                                          <p:spTgt spid="527362">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2736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27362">
                                            <p:txEl>
                                              <p:pRg st="4" end="4"/>
                                            </p:txEl>
                                          </p:spTgt>
                                        </p:tgtEl>
                                        <p:attrNameLst>
                                          <p:attrName>style.visibility</p:attrName>
                                        </p:attrNameLst>
                                      </p:cBhvr>
                                      <p:to>
                                        <p:strVal val="visible"/>
                                      </p:to>
                                    </p:set>
                                    <p:anim calcmode="lin" valueType="num">
                                      <p:cBhvr additive="base">
                                        <p:cTn id="19" dur="500" fill="hold"/>
                                        <p:tgtEl>
                                          <p:spTgt spid="527362">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2736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27362">
                                            <p:txEl>
                                              <p:pRg st="5" end="5"/>
                                            </p:txEl>
                                          </p:spTgt>
                                        </p:tgtEl>
                                        <p:attrNameLst>
                                          <p:attrName>style.visibility</p:attrName>
                                        </p:attrNameLst>
                                      </p:cBhvr>
                                      <p:to>
                                        <p:strVal val="visible"/>
                                      </p:to>
                                    </p:set>
                                    <p:anim calcmode="lin" valueType="num">
                                      <p:cBhvr additive="base">
                                        <p:cTn id="25" dur="500" fill="hold"/>
                                        <p:tgtEl>
                                          <p:spTgt spid="527362">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2736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27362">
                                            <p:txEl>
                                              <p:pRg st="6" end="6"/>
                                            </p:txEl>
                                          </p:spTgt>
                                        </p:tgtEl>
                                        <p:attrNameLst>
                                          <p:attrName>style.visibility</p:attrName>
                                        </p:attrNameLst>
                                      </p:cBhvr>
                                      <p:to>
                                        <p:strVal val="visible"/>
                                      </p:to>
                                    </p:set>
                                    <p:anim calcmode="lin" valueType="num">
                                      <p:cBhvr additive="base">
                                        <p:cTn id="31" dur="500" fill="hold"/>
                                        <p:tgtEl>
                                          <p:spTgt spid="527362">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2736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27362">
                                            <p:txEl>
                                              <p:pRg st="7" end="7"/>
                                            </p:txEl>
                                          </p:spTgt>
                                        </p:tgtEl>
                                        <p:attrNameLst>
                                          <p:attrName>style.visibility</p:attrName>
                                        </p:attrNameLst>
                                      </p:cBhvr>
                                      <p:to>
                                        <p:strVal val="visible"/>
                                      </p:to>
                                    </p:set>
                                    <p:anim calcmode="lin" valueType="num">
                                      <p:cBhvr additive="base">
                                        <p:cTn id="37" dur="500" fill="hold"/>
                                        <p:tgtEl>
                                          <p:spTgt spid="527362">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2736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27362">
                                            <p:txEl>
                                              <p:pRg st="8" end="8"/>
                                            </p:txEl>
                                          </p:spTgt>
                                        </p:tgtEl>
                                        <p:attrNameLst>
                                          <p:attrName>style.visibility</p:attrName>
                                        </p:attrNameLst>
                                      </p:cBhvr>
                                      <p:to>
                                        <p:strVal val="visible"/>
                                      </p:to>
                                    </p:set>
                                    <p:anim calcmode="lin" valueType="num">
                                      <p:cBhvr additive="base">
                                        <p:cTn id="43" dur="500" fill="hold"/>
                                        <p:tgtEl>
                                          <p:spTgt spid="527362">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2736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527362">
                                            <p:txEl>
                                              <p:pRg st="9" end="9"/>
                                            </p:txEl>
                                          </p:spTgt>
                                        </p:tgtEl>
                                        <p:attrNameLst>
                                          <p:attrName>style.visibility</p:attrName>
                                        </p:attrNameLst>
                                      </p:cBhvr>
                                      <p:to>
                                        <p:strVal val="visible"/>
                                      </p:to>
                                    </p:set>
                                    <p:anim calcmode="lin" valueType="num">
                                      <p:cBhvr additive="base">
                                        <p:cTn id="49" dur="500" fill="hold"/>
                                        <p:tgtEl>
                                          <p:spTgt spid="527362">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527362">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527362">
                                            <p:txEl>
                                              <p:pRg st="10" end="10"/>
                                            </p:txEl>
                                          </p:spTgt>
                                        </p:tgtEl>
                                        <p:attrNameLst>
                                          <p:attrName>style.visibility</p:attrName>
                                        </p:attrNameLst>
                                      </p:cBhvr>
                                      <p:to>
                                        <p:strVal val="visible"/>
                                      </p:to>
                                    </p:set>
                                    <p:anim calcmode="lin" valueType="num">
                                      <p:cBhvr additive="base">
                                        <p:cTn id="55" dur="500" fill="hold"/>
                                        <p:tgtEl>
                                          <p:spTgt spid="527362">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527362">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7362" grpId="0" build="allAtOnce" bldLvl="2"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9739314" y="142875"/>
            <a:ext cx="714375" cy="1428750"/>
          </a:xfrm>
        </p:spPr>
        <p:txBody>
          <a:bodyPr/>
          <a:lstStyle/>
          <a:p>
            <a:pPr eaLnBrk="1" hangingPunct="1"/>
            <a:r>
              <a:rPr lang="zh-CN" altLang="en-US" sz="3600">
                <a:latin typeface="Times New Roman" charset="0"/>
                <a:ea typeface="宋体" charset="0"/>
                <a:cs typeface="宋体" charset="0"/>
              </a:rPr>
              <a:t>程序段</a:t>
            </a:r>
          </a:p>
        </p:txBody>
      </p:sp>
      <p:sp>
        <p:nvSpPr>
          <p:cNvPr id="80899" name="AutoShape 4"/>
          <p:cNvSpPr>
            <a:spLocks noChangeArrowheads="1"/>
          </p:cNvSpPr>
          <p:nvPr/>
        </p:nvSpPr>
        <p:spPr bwMode="auto">
          <a:xfrm>
            <a:off x="2208213" y="857251"/>
            <a:ext cx="2159000" cy="1008063"/>
          </a:xfrm>
          <a:prstGeom prst="flowChartProcess">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zh-CN" altLang="en-US" sz="2400" b="1"/>
              <a:t>输入原字符串</a:t>
            </a:r>
          </a:p>
          <a:p>
            <a:pPr algn="ctr"/>
            <a:r>
              <a:rPr lang="en-US" altLang="zh-CN" sz="2400" b="1"/>
              <a:t>str</a:t>
            </a:r>
          </a:p>
        </p:txBody>
      </p:sp>
      <p:sp>
        <p:nvSpPr>
          <p:cNvPr id="80900" name="AutoShape 5"/>
          <p:cNvSpPr>
            <a:spLocks noChangeArrowheads="1"/>
          </p:cNvSpPr>
          <p:nvPr/>
        </p:nvSpPr>
        <p:spPr bwMode="auto">
          <a:xfrm>
            <a:off x="2238375" y="2500313"/>
            <a:ext cx="2159000" cy="1295400"/>
          </a:xfrm>
          <a:prstGeom prst="flowChartProcess">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r>
              <a:rPr lang="zh-CN" altLang="en-US" sz="2400" b="1"/>
              <a:t>滤去非</a:t>
            </a:r>
            <a:r>
              <a:rPr lang="en-US" altLang="zh-CN" sz="2400" b="1"/>
              <a:t>16</a:t>
            </a:r>
            <a:r>
              <a:rPr lang="zh-CN" altLang="en-US" sz="2400" b="1"/>
              <a:t>进制</a:t>
            </a:r>
          </a:p>
          <a:p>
            <a:r>
              <a:rPr lang="zh-CN" altLang="en-US" sz="2400" b="1"/>
              <a:t>字符后生成新</a:t>
            </a:r>
          </a:p>
          <a:p>
            <a:r>
              <a:rPr lang="zh-CN" altLang="en-US" sz="2400" b="1"/>
              <a:t>字符串</a:t>
            </a:r>
            <a:r>
              <a:rPr lang="en-US" altLang="zh-CN" sz="2400"/>
              <a:t>hexad</a:t>
            </a:r>
            <a:endParaRPr lang="en-US" altLang="zh-CN" sz="2400" b="1"/>
          </a:p>
        </p:txBody>
      </p:sp>
      <p:sp>
        <p:nvSpPr>
          <p:cNvPr id="80901" name="AutoShape 6"/>
          <p:cNvSpPr>
            <a:spLocks noChangeArrowheads="1"/>
          </p:cNvSpPr>
          <p:nvPr/>
        </p:nvSpPr>
        <p:spPr bwMode="auto">
          <a:xfrm>
            <a:off x="2166938" y="4857750"/>
            <a:ext cx="2286000" cy="1214438"/>
          </a:xfrm>
          <a:prstGeom prst="flowChartProcess">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r>
              <a:rPr lang="zh-CN" altLang="en-US" sz="2400" b="1"/>
              <a:t>把字符串</a:t>
            </a:r>
            <a:r>
              <a:rPr lang="en-US" altLang="zh-CN" sz="2400"/>
              <a:t>hexad</a:t>
            </a:r>
            <a:endParaRPr lang="en-US" altLang="zh-CN" sz="2400" b="1"/>
          </a:p>
          <a:p>
            <a:r>
              <a:rPr lang="zh-CN" altLang="en-US" sz="2400" b="1"/>
              <a:t>转换成十进制</a:t>
            </a:r>
            <a:endParaRPr lang="en-US" altLang="zh-CN" sz="2400" b="1"/>
          </a:p>
          <a:p>
            <a:r>
              <a:rPr lang="zh-CN" altLang="en-US" sz="2400" b="1"/>
              <a:t>整数</a:t>
            </a:r>
            <a:r>
              <a:rPr lang="en-US" altLang="zh-CN" sz="2400" b="1"/>
              <a:t>number</a:t>
            </a:r>
          </a:p>
        </p:txBody>
      </p:sp>
      <p:sp>
        <p:nvSpPr>
          <p:cNvPr id="528392" name="AutoShape 8"/>
          <p:cNvSpPr>
            <a:spLocks/>
          </p:cNvSpPr>
          <p:nvPr/>
        </p:nvSpPr>
        <p:spPr bwMode="auto">
          <a:xfrm>
            <a:off x="4727576" y="357189"/>
            <a:ext cx="3940175" cy="1285875"/>
          </a:xfrm>
          <a:prstGeom prst="borderCallout1">
            <a:avLst>
              <a:gd name="adj1" fmla="val 8106"/>
              <a:gd name="adj2" fmla="val -1338"/>
              <a:gd name="adj3" fmla="val 35583"/>
              <a:gd name="adj4" fmla="val -11245"/>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nSpc>
                <a:spcPct val="80000"/>
              </a:lnSpc>
            </a:pPr>
            <a:r>
              <a:rPr lang="en-US" altLang="zh-CN" sz="2000"/>
              <a:t>printf("Enter a string: "); </a:t>
            </a:r>
          </a:p>
          <a:p>
            <a:pPr>
              <a:lnSpc>
                <a:spcPct val="80000"/>
              </a:lnSpc>
            </a:pPr>
            <a:r>
              <a:rPr lang="en-US" altLang="zh-CN" sz="2000"/>
              <a:t>i = 0;</a:t>
            </a:r>
          </a:p>
          <a:p>
            <a:pPr>
              <a:lnSpc>
                <a:spcPct val="80000"/>
              </a:lnSpc>
            </a:pPr>
            <a:r>
              <a:rPr lang="en-US" altLang="zh-CN" sz="2000"/>
              <a:t>while ( (str[i] = getchar( )) != '#‘ ) </a:t>
            </a:r>
          </a:p>
          <a:p>
            <a:pPr>
              <a:lnSpc>
                <a:spcPct val="80000"/>
              </a:lnSpc>
            </a:pPr>
            <a:r>
              <a:rPr lang="en-US" altLang="zh-CN" sz="2000"/>
              <a:t>    i++; </a:t>
            </a:r>
          </a:p>
          <a:p>
            <a:pPr>
              <a:lnSpc>
                <a:spcPct val="80000"/>
              </a:lnSpc>
            </a:pPr>
            <a:r>
              <a:rPr lang="en-US" altLang="zh-CN" sz="2000"/>
              <a:t>str[i] = '\0';</a:t>
            </a:r>
          </a:p>
        </p:txBody>
      </p:sp>
      <p:sp>
        <p:nvSpPr>
          <p:cNvPr id="528393" name="AutoShape 9"/>
          <p:cNvSpPr>
            <a:spLocks/>
          </p:cNvSpPr>
          <p:nvPr/>
        </p:nvSpPr>
        <p:spPr bwMode="auto">
          <a:xfrm>
            <a:off x="4727576" y="1714500"/>
            <a:ext cx="5654675" cy="2286000"/>
          </a:xfrm>
          <a:prstGeom prst="borderCallout1">
            <a:avLst>
              <a:gd name="adj1" fmla="val 6106"/>
              <a:gd name="adj2" fmla="val -1338"/>
              <a:gd name="adj3" fmla="val 34579"/>
              <a:gd name="adj4" fmla="val -9718"/>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nSpc>
                <a:spcPct val="90000"/>
              </a:lnSpc>
            </a:pPr>
            <a:r>
              <a:rPr lang="en-US" altLang="zh-CN" sz="2000"/>
              <a:t>k= 0; </a:t>
            </a:r>
          </a:p>
          <a:p>
            <a:pPr>
              <a:lnSpc>
                <a:spcPct val="90000"/>
              </a:lnSpc>
            </a:pPr>
            <a:r>
              <a:rPr lang="en-US" altLang="zh-CN" sz="2000"/>
              <a:t>for(i = 0; str[i] != '\0'; i++)</a:t>
            </a:r>
          </a:p>
          <a:p>
            <a:pPr>
              <a:lnSpc>
                <a:spcPct val="90000"/>
              </a:lnSpc>
            </a:pPr>
            <a:r>
              <a:rPr lang="en-US" altLang="zh-CN" sz="2000"/>
              <a:t>    if(str[i]&gt;='0'&amp;&amp;str[i]&lt;='9‘</a:t>
            </a:r>
          </a:p>
          <a:p>
            <a:pPr>
              <a:lnSpc>
                <a:spcPct val="90000"/>
              </a:lnSpc>
            </a:pPr>
            <a:r>
              <a:rPr lang="en-US" altLang="zh-CN" sz="2000"/>
              <a:t>    ||str[i]&gt;='a'&amp;&amp;str[i]&lt;='f'||str[i]&gt;='A'&amp;&amp;str[i]&lt;='F'){ </a:t>
            </a:r>
          </a:p>
          <a:p>
            <a:pPr>
              <a:lnSpc>
                <a:spcPct val="90000"/>
              </a:lnSpc>
            </a:pPr>
            <a:r>
              <a:rPr lang="en-US" altLang="zh-CN" sz="2000"/>
              <a:t>          hexad[k] = str[i]; </a:t>
            </a:r>
          </a:p>
          <a:p>
            <a:pPr>
              <a:lnSpc>
                <a:spcPct val="90000"/>
              </a:lnSpc>
            </a:pPr>
            <a:r>
              <a:rPr lang="en-US" altLang="zh-CN" sz="2000"/>
              <a:t>          k++; </a:t>
            </a:r>
          </a:p>
          <a:p>
            <a:pPr>
              <a:lnSpc>
                <a:spcPct val="90000"/>
              </a:lnSpc>
            </a:pPr>
            <a:r>
              <a:rPr lang="en-US" altLang="zh-CN" sz="2000"/>
              <a:t>    }</a:t>
            </a:r>
          </a:p>
          <a:p>
            <a:pPr>
              <a:lnSpc>
                <a:spcPct val="90000"/>
              </a:lnSpc>
            </a:pPr>
            <a:r>
              <a:rPr lang="en-US" altLang="zh-CN" sz="2000"/>
              <a:t>    hexad[k] = '\0‘;</a:t>
            </a:r>
            <a:endParaRPr lang="zh-CN" altLang="en-US" sz="2000" b="1">
              <a:solidFill>
                <a:srgbClr val="800000"/>
              </a:solidFill>
            </a:endParaRPr>
          </a:p>
        </p:txBody>
      </p:sp>
      <p:sp>
        <p:nvSpPr>
          <p:cNvPr id="528394" name="AutoShape 10"/>
          <p:cNvSpPr>
            <a:spLocks/>
          </p:cNvSpPr>
          <p:nvPr/>
        </p:nvSpPr>
        <p:spPr bwMode="auto">
          <a:xfrm>
            <a:off x="4738688" y="4071938"/>
            <a:ext cx="5688012" cy="2590800"/>
          </a:xfrm>
          <a:prstGeom prst="borderCallout1">
            <a:avLst>
              <a:gd name="adj1" fmla="val 4412"/>
              <a:gd name="adj2" fmla="val -1338"/>
              <a:gd name="adj3" fmla="val 30861"/>
              <a:gd name="adj4" fmla="val -11282"/>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nSpc>
                <a:spcPct val="90000"/>
              </a:lnSpc>
            </a:pPr>
            <a:r>
              <a:rPr lang="en-US" altLang="zh-CN" sz="2000"/>
              <a:t> number = 0;</a:t>
            </a:r>
          </a:p>
          <a:p>
            <a:pPr>
              <a:lnSpc>
                <a:spcPct val="90000"/>
              </a:lnSpc>
            </a:pPr>
            <a:r>
              <a:rPr lang="en-US" altLang="zh-CN" sz="2000"/>
              <a:t>for(i = 0; hexad[i] !='\0'; i++){</a:t>
            </a:r>
          </a:p>
          <a:p>
            <a:pPr>
              <a:lnSpc>
                <a:spcPct val="90000"/>
              </a:lnSpc>
            </a:pPr>
            <a:r>
              <a:rPr lang="en-US" altLang="zh-CN" sz="2000"/>
              <a:t>     if(hexad[i] &gt;= '0' &amp;&amp;hexad[i] &lt;= '9')</a:t>
            </a:r>
          </a:p>
          <a:p>
            <a:pPr>
              <a:lnSpc>
                <a:spcPct val="90000"/>
              </a:lnSpc>
            </a:pPr>
            <a:r>
              <a:rPr lang="en-US" altLang="zh-CN" sz="2000"/>
              <a:t>         number = number * 16 + hexad[i] - '0';</a:t>
            </a:r>
          </a:p>
          <a:p>
            <a:pPr>
              <a:lnSpc>
                <a:spcPct val="90000"/>
              </a:lnSpc>
            </a:pPr>
            <a:r>
              <a:rPr lang="en-US" altLang="zh-CN" sz="2000"/>
              <a:t>     else if(hexad[i] &gt;= 'A' &amp;&amp;hexad[i] &lt;= 'F')</a:t>
            </a:r>
          </a:p>
          <a:p>
            <a:pPr>
              <a:lnSpc>
                <a:spcPct val="90000"/>
              </a:lnSpc>
            </a:pPr>
            <a:r>
              <a:rPr lang="en-US" altLang="zh-CN" sz="2000"/>
              <a:t>         number = number * 16 + hexad[i] - 'A' + 10;</a:t>
            </a:r>
          </a:p>
          <a:p>
            <a:pPr>
              <a:lnSpc>
                <a:spcPct val="90000"/>
              </a:lnSpc>
            </a:pPr>
            <a:r>
              <a:rPr lang="en-US" altLang="zh-CN" sz="2000"/>
              <a:t>     else if(hexad[i] &gt;= 'a' &amp;&amp;hexad[i] &lt;= 'f')</a:t>
            </a:r>
          </a:p>
          <a:p>
            <a:pPr>
              <a:lnSpc>
                <a:spcPct val="90000"/>
              </a:lnSpc>
            </a:pPr>
            <a:r>
              <a:rPr lang="en-US" altLang="zh-CN" sz="2000"/>
              <a:t>         number = number * 16 + hexad[i] - 'a' + 10;</a:t>
            </a:r>
          </a:p>
          <a:p>
            <a:r>
              <a:rPr lang="en-US" altLang="zh-CN" sz="2000"/>
              <a:t>}</a:t>
            </a:r>
          </a:p>
        </p:txBody>
      </p:sp>
      <p:sp>
        <p:nvSpPr>
          <p:cNvPr id="80905" name="AutoShape 11"/>
          <p:cNvSpPr>
            <a:spLocks noChangeArrowheads="1"/>
          </p:cNvSpPr>
          <p:nvPr/>
        </p:nvSpPr>
        <p:spPr bwMode="auto">
          <a:xfrm>
            <a:off x="3071813" y="1997076"/>
            <a:ext cx="360362" cy="360363"/>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zh-CN" altLang="en-US"/>
          </a:p>
        </p:txBody>
      </p:sp>
      <p:sp>
        <p:nvSpPr>
          <p:cNvPr id="80906" name="AutoShape 12"/>
          <p:cNvSpPr>
            <a:spLocks noChangeArrowheads="1"/>
          </p:cNvSpPr>
          <p:nvPr/>
        </p:nvSpPr>
        <p:spPr bwMode="auto">
          <a:xfrm>
            <a:off x="3071813" y="4140201"/>
            <a:ext cx="360362" cy="360363"/>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8392"/>
                                        </p:tgtEl>
                                        <p:attrNameLst>
                                          <p:attrName>style.visibility</p:attrName>
                                        </p:attrNameLst>
                                      </p:cBhvr>
                                      <p:to>
                                        <p:strVal val="visible"/>
                                      </p:to>
                                    </p:set>
                                    <p:animEffect transition="in" filter="blinds(horizontal)">
                                      <p:cBhvr>
                                        <p:cTn id="7" dur="500"/>
                                        <p:tgtEl>
                                          <p:spTgt spid="5283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8393"/>
                                        </p:tgtEl>
                                        <p:attrNameLst>
                                          <p:attrName>style.visibility</p:attrName>
                                        </p:attrNameLst>
                                      </p:cBhvr>
                                      <p:to>
                                        <p:strVal val="visible"/>
                                      </p:to>
                                    </p:set>
                                    <p:animEffect transition="in" filter="blinds(horizontal)">
                                      <p:cBhvr>
                                        <p:cTn id="12" dur="500"/>
                                        <p:tgtEl>
                                          <p:spTgt spid="5283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8394"/>
                                        </p:tgtEl>
                                        <p:attrNameLst>
                                          <p:attrName>style.visibility</p:attrName>
                                        </p:attrNameLst>
                                      </p:cBhvr>
                                      <p:to>
                                        <p:strVal val="visible"/>
                                      </p:to>
                                    </p:set>
                                    <p:animEffect transition="in" filter="blinds(horizontal)">
                                      <p:cBhvr>
                                        <p:cTn id="17" dur="500"/>
                                        <p:tgtEl>
                                          <p:spTgt spid="528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92" grpId="0" animBg="1"/>
      <p:bldP spid="528393" grpId="0" animBg="1"/>
      <p:bldP spid="52839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8124031" y="174977"/>
            <a:ext cx="3259137" cy="914400"/>
          </a:xfrm>
        </p:spPr>
        <p:txBody>
          <a:bodyPr vert="horz" wrap="square" lIns="90488" tIns="44450" rIns="90488" bIns="44450" numCol="1" anchor="ctr" anchorCtr="0" compatLnSpc="1"/>
          <a:lstStyle/>
          <a:p>
            <a:pPr eaLnBrk="1" hangingPunct="1"/>
            <a:r>
              <a:rPr lang="zh-CN" altLang="en-US" dirty="0">
                <a:latin typeface="Arial" charset="0"/>
                <a:ea typeface="宋体" charset="0"/>
                <a:cs typeface="宋体" charset="0"/>
              </a:rPr>
              <a:t>字符串小结</a:t>
            </a:r>
            <a:endParaRPr lang="zh-CN" altLang="en-US" dirty="0">
              <a:latin typeface="Times New Roman" charset="0"/>
              <a:ea typeface="宋体" charset="0"/>
              <a:cs typeface="宋体" charset="0"/>
            </a:endParaRPr>
          </a:p>
        </p:txBody>
      </p:sp>
      <p:sp>
        <p:nvSpPr>
          <p:cNvPr id="81923" name="Rectangle 3"/>
          <p:cNvSpPr>
            <a:spLocks noGrp="1" noChangeArrowheads="1"/>
          </p:cNvSpPr>
          <p:nvPr>
            <p:ph type="body" idx="1"/>
          </p:nvPr>
        </p:nvSpPr>
        <p:spPr>
          <a:xfrm>
            <a:off x="1674813" y="836613"/>
            <a:ext cx="8382000" cy="4343400"/>
          </a:xfrm>
        </p:spPr>
        <p:txBody>
          <a:bodyPr vert="horz" wrap="square" lIns="90488" tIns="44450" rIns="90488" bIns="44450" numCol="1" anchor="t" anchorCtr="0" compatLnSpc="1">
            <a:prstTxWarp prst="textNoShape">
              <a:avLst/>
            </a:prstTxWarp>
          </a:bodyPr>
          <a:lstStyle/>
          <a:p>
            <a:pPr eaLnBrk="1" hangingPunct="1">
              <a:lnSpc>
                <a:spcPct val="90000"/>
              </a:lnSpc>
              <a:buNone/>
            </a:pPr>
            <a:r>
              <a:rPr lang="zh-CN" altLang="en-US" dirty="0">
                <a:latin typeface="Arial" charset="0"/>
                <a:ea typeface="宋体" charset="0"/>
                <a:cs typeface="宋体" charset="0"/>
              </a:rPr>
              <a:t>字符串：一个特殊的一维字符数组  </a:t>
            </a:r>
            <a:r>
              <a:rPr lang="en-US" altLang="zh-CN" dirty="0">
                <a:solidFill>
                  <a:srgbClr val="CC0066"/>
                </a:solidFill>
                <a:latin typeface="Arial" charset="0"/>
                <a:ea typeface="宋体" charset="0"/>
              </a:rPr>
              <a:t>'\0'</a:t>
            </a:r>
            <a:r>
              <a:rPr lang="zh-CN" altLang="en-US" dirty="0">
                <a:solidFill>
                  <a:srgbClr val="CC0066"/>
                </a:solidFill>
                <a:latin typeface="Arial" charset="0"/>
                <a:ea typeface="宋体" charset="0"/>
              </a:rPr>
              <a:t> </a:t>
            </a:r>
            <a:endParaRPr lang="zh-CN" altLang="en-US" dirty="0">
              <a:solidFill>
                <a:srgbClr val="CC0066"/>
              </a:solidFill>
              <a:latin typeface="Arial" charset="0"/>
              <a:ea typeface="宋体" charset="0"/>
              <a:cs typeface="宋体" charset="0"/>
            </a:endParaRPr>
          </a:p>
          <a:p>
            <a:pPr eaLnBrk="1" hangingPunct="1">
              <a:lnSpc>
                <a:spcPct val="90000"/>
              </a:lnSpc>
            </a:pPr>
            <a:r>
              <a:rPr lang="zh-CN" altLang="en-US" dirty="0">
                <a:latin typeface="Arial" charset="0"/>
                <a:ea typeface="宋体" charset="0"/>
                <a:cs typeface="宋体" charset="0"/>
              </a:rPr>
              <a:t>把字符串放入一维字符数组（存储）</a:t>
            </a:r>
          </a:p>
          <a:p>
            <a:pPr lvl="1" eaLnBrk="1" hangingPunct="1">
              <a:lnSpc>
                <a:spcPct val="90000"/>
              </a:lnSpc>
              <a:buFont typeface="Wingdings" charset="0"/>
              <a:buNone/>
            </a:pPr>
            <a:r>
              <a:rPr lang="zh-CN" altLang="en-US" sz="2800" dirty="0">
                <a:latin typeface="Arial" charset="0"/>
                <a:ea typeface="宋体" charset="0"/>
              </a:rPr>
              <a:t>数组长度足够</a:t>
            </a:r>
          </a:p>
          <a:p>
            <a:pPr lvl="2" eaLnBrk="1" hangingPunct="1">
              <a:lnSpc>
                <a:spcPct val="90000"/>
              </a:lnSpc>
            </a:pPr>
            <a:r>
              <a:rPr lang="zh-CN" altLang="en-US" sz="2400" dirty="0">
                <a:latin typeface="Arial" charset="0"/>
                <a:ea typeface="宋体" charset="0"/>
              </a:rPr>
              <a:t>字符数组初始化： </a:t>
            </a:r>
            <a:r>
              <a:rPr lang="en-US" altLang="zh-CN" sz="2400" dirty="0">
                <a:latin typeface="Arial" charset="0"/>
                <a:ea typeface="宋体" charset="0"/>
              </a:rPr>
              <a:t>static char s[80] = "Happy";</a:t>
            </a:r>
          </a:p>
          <a:p>
            <a:pPr lvl="2" eaLnBrk="1" hangingPunct="1">
              <a:lnSpc>
                <a:spcPct val="90000"/>
              </a:lnSpc>
            </a:pPr>
            <a:r>
              <a:rPr lang="zh-CN" altLang="en-US" sz="2400" dirty="0">
                <a:latin typeface="Arial" charset="0"/>
                <a:ea typeface="宋体" charset="0"/>
              </a:rPr>
              <a:t>赋值： </a:t>
            </a:r>
            <a:r>
              <a:rPr lang="en-US" altLang="zh-CN" sz="2400" dirty="0">
                <a:latin typeface="Arial" charset="0"/>
                <a:ea typeface="宋体" charset="0"/>
              </a:rPr>
              <a:t>s[0] = 'a'; s[1] = '\0';</a:t>
            </a:r>
          </a:p>
          <a:p>
            <a:pPr lvl="2" eaLnBrk="1" hangingPunct="1">
              <a:lnSpc>
                <a:spcPct val="90000"/>
              </a:lnSpc>
            </a:pPr>
            <a:r>
              <a:rPr lang="zh-CN" altLang="en-US" sz="2400" dirty="0">
                <a:latin typeface="Arial" charset="0"/>
                <a:ea typeface="宋体" charset="0"/>
              </a:rPr>
              <a:t>输入： </a:t>
            </a:r>
            <a:r>
              <a:rPr lang="zh-CN" altLang="en-US" sz="2400" dirty="0">
                <a:solidFill>
                  <a:schemeClr val="bg2"/>
                </a:solidFill>
                <a:latin typeface="Arial" charset="0"/>
                <a:ea typeface="宋体" charset="0"/>
              </a:rPr>
              <a:t>输入结束符</a:t>
            </a:r>
            <a:r>
              <a:rPr lang="zh-CN" altLang="en-US" sz="2400" dirty="0">
                <a:latin typeface="Arial" charset="0"/>
                <a:ea typeface="宋体" charset="0"/>
              </a:rPr>
              <a:t> ==&gt; 字符串结束符 </a:t>
            </a:r>
            <a:r>
              <a:rPr lang="en-US" altLang="zh-CN" sz="2400" dirty="0">
                <a:solidFill>
                  <a:srgbClr val="CC0066"/>
                </a:solidFill>
                <a:latin typeface="Arial" charset="0"/>
                <a:ea typeface="宋体" charset="0"/>
              </a:rPr>
              <a:t>'\0'</a:t>
            </a:r>
            <a:r>
              <a:rPr lang="zh-CN" altLang="en-US" sz="2400" dirty="0">
                <a:solidFill>
                  <a:srgbClr val="CC0066"/>
                </a:solidFill>
                <a:latin typeface="Arial" charset="0"/>
                <a:ea typeface="宋体" charset="0"/>
              </a:rPr>
              <a:t> </a:t>
            </a:r>
          </a:p>
          <a:p>
            <a:pPr lvl="2" eaLnBrk="1" hangingPunct="1">
              <a:lnSpc>
                <a:spcPct val="90000"/>
              </a:lnSpc>
              <a:buFont typeface="Wingdings" charset="0"/>
              <a:buNone/>
            </a:pPr>
            <a:r>
              <a:rPr lang="zh-CN" altLang="en-US" sz="2400" dirty="0">
                <a:latin typeface="Arial" charset="0"/>
                <a:ea typeface="宋体" charset="0"/>
              </a:rPr>
              <a:t>         </a:t>
            </a:r>
            <a:r>
              <a:rPr lang="en-US" altLang="zh-CN" sz="2400" dirty="0" err="1">
                <a:solidFill>
                  <a:schemeClr val="bg2"/>
                </a:solidFill>
                <a:latin typeface="Arial" charset="0"/>
                <a:ea typeface="宋体" charset="0"/>
              </a:rPr>
              <a:t>i</a:t>
            </a:r>
            <a:r>
              <a:rPr lang="en-US" altLang="zh-CN" sz="2400" dirty="0">
                <a:solidFill>
                  <a:schemeClr val="bg2"/>
                </a:solidFill>
                <a:latin typeface="Arial" charset="0"/>
                <a:ea typeface="宋体" charset="0"/>
              </a:rPr>
              <a:t> = 0;</a:t>
            </a:r>
          </a:p>
          <a:p>
            <a:pPr lvl="2" eaLnBrk="1" hangingPunct="1">
              <a:lnSpc>
                <a:spcPct val="90000"/>
              </a:lnSpc>
              <a:spcBef>
                <a:spcPct val="10000"/>
              </a:spcBef>
              <a:buFont typeface="Wingdings" charset="0"/>
              <a:buNone/>
            </a:pPr>
            <a:r>
              <a:rPr lang="en-US" altLang="zh-CN" sz="2400" dirty="0">
                <a:solidFill>
                  <a:schemeClr val="bg2"/>
                </a:solidFill>
                <a:latin typeface="Arial" charset="0"/>
                <a:ea typeface="宋体" charset="0"/>
              </a:rPr>
              <a:t>                while</a:t>
            </a:r>
            <a:r>
              <a:rPr lang="zh-CN" altLang="en-US" sz="2400" dirty="0">
                <a:solidFill>
                  <a:schemeClr val="bg2"/>
                </a:solidFill>
                <a:latin typeface="Arial" charset="0"/>
                <a:ea typeface="宋体" charset="0"/>
              </a:rPr>
              <a:t> </a:t>
            </a:r>
            <a:r>
              <a:rPr lang="en-US" altLang="zh-CN" sz="2400" dirty="0">
                <a:solidFill>
                  <a:schemeClr val="bg2"/>
                </a:solidFill>
                <a:latin typeface="Arial" charset="0"/>
                <a:ea typeface="宋体" charset="0"/>
              </a:rPr>
              <a:t>(</a:t>
            </a:r>
            <a:r>
              <a:rPr lang="zh-CN" altLang="en-US" sz="2400" dirty="0">
                <a:solidFill>
                  <a:schemeClr val="bg2"/>
                </a:solidFill>
                <a:latin typeface="Arial" charset="0"/>
                <a:ea typeface="宋体" charset="0"/>
              </a:rPr>
              <a:t> </a:t>
            </a:r>
            <a:r>
              <a:rPr lang="en-US" altLang="zh-CN" sz="2400" dirty="0">
                <a:solidFill>
                  <a:schemeClr val="bg2"/>
                </a:solidFill>
                <a:latin typeface="Arial" charset="0"/>
                <a:ea typeface="宋体" charset="0"/>
              </a:rPr>
              <a:t>(s[</a:t>
            </a:r>
            <a:r>
              <a:rPr lang="en-US" altLang="zh-CN" sz="2400" dirty="0" err="1">
                <a:solidFill>
                  <a:schemeClr val="bg2"/>
                </a:solidFill>
                <a:latin typeface="Arial" charset="0"/>
                <a:ea typeface="宋体" charset="0"/>
              </a:rPr>
              <a:t>i</a:t>
            </a:r>
            <a:r>
              <a:rPr lang="en-US" altLang="zh-CN" sz="2400" dirty="0">
                <a:solidFill>
                  <a:schemeClr val="bg2"/>
                </a:solidFill>
                <a:latin typeface="Arial" charset="0"/>
                <a:ea typeface="宋体" charset="0"/>
              </a:rPr>
              <a:t>]=</a:t>
            </a:r>
            <a:r>
              <a:rPr lang="en-US" altLang="zh-CN" sz="2400" dirty="0" err="1">
                <a:solidFill>
                  <a:schemeClr val="bg2"/>
                </a:solidFill>
                <a:latin typeface="Arial" charset="0"/>
                <a:ea typeface="宋体" charset="0"/>
              </a:rPr>
              <a:t>getchar</a:t>
            </a:r>
            <a:r>
              <a:rPr lang="en-US" altLang="zh-CN" sz="2400" dirty="0">
                <a:solidFill>
                  <a:schemeClr val="bg2"/>
                </a:solidFill>
                <a:latin typeface="Arial" charset="0"/>
                <a:ea typeface="宋体" charset="0"/>
              </a:rPr>
              <a:t>( )) != '\n'</a:t>
            </a:r>
            <a:r>
              <a:rPr lang="zh-CN" altLang="en-US" sz="2400" dirty="0">
                <a:solidFill>
                  <a:schemeClr val="bg2"/>
                </a:solidFill>
                <a:latin typeface="Arial" charset="0"/>
                <a:ea typeface="宋体" charset="0"/>
              </a:rPr>
              <a:t> </a:t>
            </a:r>
            <a:r>
              <a:rPr lang="en-US" altLang="zh-CN" sz="2400" dirty="0">
                <a:solidFill>
                  <a:schemeClr val="bg2"/>
                </a:solidFill>
                <a:latin typeface="Arial" charset="0"/>
                <a:ea typeface="宋体" charset="0"/>
              </a:rPr>
              <a:t>)  </a:t>
            </a:r>
          </a:p>
          <a:p>
            <a:pPr lvl="2" eaLnBrk="1" hangingPunct="1">
              <a:lnSpc>
                <a:spcPct val="90000"/>
              </a:lnSpc>
              <a:spcBef>
                <a:spcPct val="10000"/>
              </a:spcBef>
              <a:buFont typeface="Wingdings" charset="0"/>
              <a:buNone/>
            </a:pPr>
            <a:r>
              <a:rPr lang="en-US" altLang="zh-CN" sz="2400" dirty="0">
                <a:solidFill>
                  <a:schemeClr val="bg2"/>
                </a:solidFill>
                <a:latin typeface="Arial" charset="0"/>
                <a:ea typeface="宋体" charset="0"/>
              </a:rPr>
              <a:t>                     </a:t>
            </a:r>
            <a:r>
              <a:rPr lang="en-US" altLang="zh-CN" sz="2400" dirty="0" err="1">
                <a:solidFill>
                  <a:schemeClr val="bg2"/>
                </a:solidFill>
                <a:latin typeface="Arial" charset="0"/>
                <a:ea typeface="宋体" charset="0"/>
              </a:rPr>
              <a:t>i</a:t>
            </a:r>
            <a:r>
              <a:rPr lang="en-US" altLang="zh-CN" sz="2400" dirty="0">
                <a:solidFill>
                  <a:schemeClr val="bg2"/>
                </a:solidFill>
                <a:latin typeface="Arial" charset="0"/>
                <a:ea typeface="宋体" charset="0"/>
              </a:rPr>
              <a:t>++; </a:t>
            </a:r>
          </a:p>
          <a:p>
            <a:pPr lvl="2" eaLnBrk="1" hangingPunct="1">
              <a:lnSpc>
                <a:spcPct val="90000"/>
              </a:lnSpc>
              <a:spcBef>
                <a:spcPct val="10000"/>
              </a:spcBef>
              <a:buFont typeface="Wingdings" charset="0"/>
              <a:buNone/>
            </a:pPr>
            <a:r>
              <a:rPr lang="en-US" altLang="zh-CN" sz="2400" dirty="0">
                <a:solidFill>
                  <a:schemeClr val="bg2"/>
                </a:solidFill>
                <a:latin typeface="Arial" charset="0"/>
                <a:ea typeface="宋体" charset="0"/>
              </a:rPr>
              <a:t>                s[</a:t>
            </a:r>
            <a:r>
              <a:rPr lang="en-US" altLang="zh-CN" sz="2400" dirty="0" err="1">
                <a:solidFill>
                  <a:schemeClr val="bg2"/>
                </a:solidFill>
                <a:latin typeface="Arial" charset="0"/>
                <a:ea typeface="宋体" charset="0"/>
              </a:rPr>
              <a:t>i</a:t>
            </a:r>
            <a:r>
              <a:rPr lang="en-US" altLang="zh-CN" sz="2400" dirty="0">
                <a:solidFill>
                  <a:schemeClr val="bg2"/>
                </a:solidFill>
                <a:latin typeface="Arial" charset="0"/>
                <a:ea typeface="宋体" charset="0"/>
              </a:rPr>
              <a:t>] = '\0';</a:t>
            </a:r>
          </a:p>
        </p:txBody>
      </p:sp>
      <p:grpSp>
        <p:nvGrpSpPr>
          <p:cNvPr id="81924" name="Group 4"/>
          <p:cNvGrpSpPr>
            <a:grpSpLocks/>
          </p:cNvGrpSpPr>
          <p:nvPr/>
        </p:nvGrpSpPr>
        <p:grpSpPr bwMode="auto">
          <a:xfrm>
            <a:off x="3581400" y="5181600"/>
            <a:ext cx="6172200" cy="1371600"/>
            <a:chOff x="720" y="2304"/>
            <a:chExt cx="3888" cy="864"/>
          </a:xfrm>
        </p:grpSpPr>
        <p:sp>
          <p:nvSpPr>
            <p:cNvPr id="81925" name="Text Box 5"/>
            <p:cNvSpPr txBox="1">
              <a:spLocks noChangeArrowheads="1"/>
            </p:cNvSpPr>
            <p:nvPr/>
          </p:nvSpPr>
          <p:spPr bwMode="auto">
            <a:xfrm>
              <a:off x="816" y="2843"/>
              <a:ext cx="2256"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800"/>
                <a:t> s[0]  s[1]             s[5]</a:t>
              </a:r>
            </a:p>
          </p:txBody>
        </p:sp>
        <p:sp>
          <p:nvSpPr>
            <p:cNvPr id="81926" name="Rectangle 6"/>
            <p:cNvSpPr>
              <a:spLocks noChangeArrowheads="1"/>
            </p:cNvSpPr>
            <p:nvPr/>
          </p:nvSpPr>
          <p:spPr bwMode="auto">
            <a:xfrm>
              <a:off x="1104" y="2304"/>
              <a:ext cx="3504" cy="44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90488" tIns="44450" rIns="90488" bIns="44450" anchor="ctr"/>
            <a:lstStyle/>
            <a:p>
              <a:endParaRPr lang="zh-CN" altLang="en-US"/>
            </a:p>
          </p:txBody>
        </p:sp>
        <p:sp>
          <p:nvSpPr>
            <p:cNvPr id="81927" name="Line 7"/>
            <p:cNvSpPr>
              <a:spLocks noChangeShapeType="1"/>
            </p:cNvSpPr>
            <p:nvPr/>
          </p:nvSpPr>
          <p:spPr bwMode="auto">
            <a:xfrm>
              <a:off x="1440"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1928" name="Line 8"/>
            <p:cNvSpPr>
              <a:spLocks noChangeShapeType="1"/>
            </p:cNvSpPr>
            <p:nvPr/>
          </p:nvSpPr>
          <p:spPr bwMode="auto">
            <a:xfrm>
              <a:off x="1728"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1929" name="Line 9"/>
            <p:cNvSpPr>
              <a:spLocks noChangeShapeType="1"/>
            </p:cNvSpPr>
            <p:nvPr/>
          </p:nvSpPr>
          <p:spPr bwMode="auto">
            <a:xfrm>
              <a:off x="2064"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1930" name="Text Box 10"/>
            <p:cNvSpPr txBox="1">
              <a:spLocks noChangeArrowheads="1"/>
            </p:cNvSpPr>
            <p:nvPr/>
          </p:nvSpPr>
          <p:spPr bwMode="auto">
            <a:xfrm>
              <a:off x="720" y="2363"/>
              <a:ext cx="336" cy="3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3200" dirty="0"/>
                <a:t>s</a:t>
              </a:r>
              <a:endParaRPr kumimoji="1" lang="en-US" altLang="zh-CN" sz="3200" b="1" dirty="0"/>
            </a:p>
          </p:txBody>
        </p:sp>
        <p:sp>
          <p:nvSpPr>
            <p:cNvPr id="81931" name="Line 11"/>
            <p:cNvSpPr>
              <a:spLocks noChangeShapeType="1"/>
            </p:cNvSpPr>
            <p:nvPr/>
          </p:nvSpPr>
          <p:spPr bwMode="auto">
            <a:xfrm>
              <a:off x="2352"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1932" name="Text Box 12"/>
            <p:cNvSpPr txBox="1">
              <a:spLocks noChangeArrowheads="1"/>
            </p:cNvSpPr>
            <p:nvPr/>
          </p:nvSpPr>
          <p:spPr bwMode="auto">
            <a:xfrm>
              <a:off x="1104" y="2363"/>
              <a:ext cx="2832"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800" b="1"/>
                <a:t>H   a   p   p   y  </a:t>
              </a:r>
              <a:r>
                <a:rPr kumimoji="1" lang="en-US" altLang="zh-CN" sz="2800" b="1">
                  <a:solidFill>
                    <a:srgbClr val="CC0066"/>
                  </a:solidFill>
                </a:rPr>
                <a:t>\0</a:t>
              </a:r>
              <a:r>
                <a:rPr kumimoji="1" lang="en-US" altLang="zh-CN" sz="2800" b="1"/>
                <a:t>  </a:t>
              </a:r>
              <a:r>
                <a:rPr kumimoji="1" lang="en-US" altLang="zh-CN" sz="2800" b="1">
                  <a:solidFill>
                    <a:schemeClr val="bg2"/>
                  </a:solidFill>
                </a:rPr>
                <a:t>?  ?</a:t>
              </a:r>
            </a:p>
          </p:txBody>
        </p:sp>
        <p:sp>
          <p:nvSpPr>
            <p:cNvPr id="81933" name="Line 13"/>
            <p:cNvSpPr>
              <a:spLocks noChangeShapeType="1"/>
            </p:cNvSpPr>
            <p:nvPr/>
          </p:nvSpPr>
          <p:spPr bwMode="auto">
            <a:xfrm>
              <a:off x="2640"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1934" name="Line 14"/>
            <p:cNvSpPr>
              <a:spLocks noChangeShapeType="1"/>
            </p:cNvSpPr>
            <p:nvPr/>
          </p:nvSpPr>
          <p:spPr bwMode="auto">
            <a:xfrm>
              <a:off x="2928"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1935" name="Line 15"/>
            <p:cNvSpPr>
              <a:spLocks noChangeShapeType="1"/>
            </p:cNvSpPr>
            <p:nvPr/>
          </p:nvSpPr>
          <p:spPr bwMode="auto">
            <a:xfrm>
              <a:off x="3216"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1936" name="Line 16"/>
            <p:cNvSpPr>
              <a:spLocks noChangeShapeType="1"/>
            </p:cNvSpPr>
            <p:nvPr/>
          </p:nvSpPr>
          <p:spPr bwMode="auto">
            <a:xfrm>
              <a:off x="3504"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gr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body" idx="1"/>
          </p:nvPr>
        </p:nvSpPr>
        <p:spPr>
          <a:xfrm>
            <a:off x="1905000" y="381000"/>
            <a:ext cx="8305800" cy="3886200"/>
          </a:xfrm>
        </p:spPr>
        <p:txBody>
          <a:bodyPr/>
          <a:lstStyle/>
          <a:p>
            <a:pPr lvl="1" eaLnBrk="1" hangingPunct="1">
              <a:lnSpc>
                <a:spcPct val="90000"/>
              </a:lnSpc>
            </a:pPr>
            <a:endParaRPr lang="zh-CN" altLang="en-US" dirty="0">
              <a:latin typeface="Arial" charset="0"/>
              <a:ea typeface="宋体" charset="0"/>
            </a:endParaRPr>
          </a:p>
          <a:p>
            <a:pPr eaLnBrk="1" hangingPunct="1">
              <a:lnSpc>
                <a:spcPct val="90000"/>
              </a:lnSpc>
            </a:pPr>
            <a:r>
              <a:rPr lang="zh-CN" altLang="en-US" dirty="0">
                <a:latin typeface="Arial" charset="0"/>
                <a:ea typeface="宋体" charset="0"/>
                <a:cs typeface="宋体" charset="0"/>
              </a:rPr>
              <a:t>把字符串放入一维字符数组（存储）</a:t>
            </a:r>
          </a:p>
          <a:p>
            <a:pPr eaLnBrk="1" hangingPunct="1">
              <a:lnSpc>
                <a:spcPct val="90000"/>
              </a:lnSpc>
            </a:pPr>
            <a:r>
              <a:rPr lang="zh-CN" altLang="en-US" dirty="0">
                <a:latin typeface="Arial" charset="0"/>
                <a:ea typeface="宋体" charset="0"/>
                <a:cs typeface="宋体" charset="0"/>
              </a:rPr>
              <a:t>对字符串的操作 ===&gt; 对字符数组的操作</a:t>
            </a:r>
          </a:p>
          <a:p>
            <a:pPr lvl="1" eaLnBrk="1" hangingPunct="1">
              <a:lnSpc>
                <a:spcPct val="110000"/>
              </a:lnSpc>
              <a:buNone/>
            </a:pPr>
            <a:r>
              <a:rPr lang="zh-CN" altLang="en-US" dirty="0">
                <a:latin typeface="Arial" charset="0"/>
                <a:ea typeface="宋体" charset="0"/>
              </a:rPr>
              <a:t>只针对字符串的有效字符和字符串结束符 </a:t>
            </a:r>
            <a:r>
              <a:rPr lang="en-US" altLang="zh-CN" dirty="0">
                <a:solidFill>
                  <a:srgbClr val="CC0066"/>
                </a:solidFill>
                <a:latin typeface="Arial" charset="0"/>
                <a:ea typeface="宋体" charset="0"/>
              </a:rPr>
              <a:t>'\0'</a:t>
            </a:r>
            <a:r>
              <a:rPr lang="zh-CN" altLang="en-US" dirty="0">
                <a:solidFill>
                  <a:srgbClr val="CC0066"/>
                </a:solidFill>
                <a:latin typeface="Arial" charset="0"/>
                <a:ea typeface="宋体" charset="0"/>
              </a:rPr>
              <a:t> </a:t>
            </a:r>
          </a:p>
          <a:p>
            <a:pPr lvl="1" eaLnBrk="1" hangingPunct="1">
              <a:lnSpc>
                <a:spcPct val="110000"/>
              </a:lnSpc>
              <a:buNone/>
            </a:pPr>
            <a:r>
              <a:rPr lang="zh-CN" altLang="en-US" dirty="0">
                <a:solidFill>
                  <a:schemeClr val="bg2"/>
                </a:solidFill>
                <a:latin typeface="Arial" charset="0"/>
                <a:ea typeface="宋体" charset="0"/>
              </a:rPr>
              <a:t> </a:t>
            </a:r>
          </a:p>
          <a:p>
            <a:pPr lvl="1" eaLnBrk="1" hangingPunct="1">
              <a:lnSpc>
                <a:spcPct val="110000"/>
              </a:lnSpc>
              <a:buFont typeface="Wingdings" charset="0"/>
              <a:buNone/>
            </a:pPr>
            <a:r>
              <a:rPr lang="en-US" altLang="zh-CN" dirty="0">
                <a:latin typeface="Arial" charset="0"/>
                <a:ea typeface="宋体" charset="0"/>
              </a:rPr>
              <a:t>for</a:t>
            </a:r>
            <a:r>
              <a:rPr lang="zh-CN" altLang="en-US" dirty="0">
                <a:latin typeface="Arial" charset="0"/>
                <a:ea typeface="宋体" charset="0"/>
              </a:rPr>
              <a:t> </a:t>
            </a:r>
            <a:r>
              <a:rPr lang="en-US" altLang="zh-CN" dirty="0">
                <a:latin typeface="Arial" charset="0"/>
                <a:ea typeface="宋体" charset="0"/>
              </a:rPr>
              <a:t>(</a:t>
            </a:r>
            <a:r>
              <a:rPr lang="zh-CN" altLang="en-US" dirty="0">
                <a:latin typeface="Arial" charset="0"/>
                <a:ea typeface="宋体" charset="0"/>
              </a:rPr>
              <a:t> </a:t>
            </a:r>
            <a:r>
              <a:rPr lang="en-US" altLang="zh-CN" dirty="0" err="1">
                <a:latin typeface="Arial" charset="0"/>
                <a:ea typeface="宋体" charset="0"/>
              </a:rPr>
              <a:t>i</a:t>
            </a:r>
            <a:r>
              <a:rPr lang="en-US" altLang="zh-CN" dirty="0">
                <a:latin typeface="Arial" charset="0"/>
                <a:ea typeface="宋体" charset="0"/>
              </a:rPr>
              <a:t> = 0; </a:t>
            </a:r>
            <a:r>
              <a:rPr lang="en-US" altLang="zh-CN" dirty="0">
                <a:solidFill>
                  <a:schemeClr val="bg2"/>
                </a:solidFill>
                <a:latin typeface="Arial" charset="0"/>
                <a:ea typeface="宋体" charset="0"/>
              </a:rPr>
              <a:t>s[</a:t>
            </a:r>
            <a:r>
              <a:rPr lang="en-US" altLang="zh-CN" dirty="0" err="1">
                <a:solidFill>
                  <a:schemeClr val="bg2"/>
                </a:solidFill>
                <a:latin typeface="Arial" charset="0"/>
                <a:ea typeface="宋体" charset="0"/>
              </a:rPr>
              <a:t>i</a:t>
            </a:r>
            <a:r>
              <a:rPr lang="en-US" altLang="zh-CN" dirty="0">
                <a:solidFill>
                  <a:schemeClr val="bg2"/>
                </a:solidFill>
                <a:latin typeface="Arial" charset="0"/>
                <a:ea typeface="宋体" charset="0"/>
              </a:rPr>
              <a:t>] != '\0'</a:t>
            </a:r>
            <a:r>
              <a:rPr lang="en-US" altLang="zh-CN" dirty="0">
                <a:latin typeface="Arial" charset="0"/>
                <a:ea typeface="宋体" charset="0"/>
              </a:rPr>
              <a:t>; </a:t>
            </a:r>
            <a:r>
              <a:rPr lang="en-US" altLang="zh-CN" dirty="0" err="1">
                <a:latin typeface="Arial" charset="0"/>
                <a:ea typeface="宋体" charset="0"/>
              </a:rPr>
              <a:t>i</a:t>
            </a:r>
            <a:r>
              <a:rPr lang="en-US" altLang="zh-CN" dirty="0">
                <a:latin typeface="Arial" charset="0"/>
                <a:ea typeface="宋体" charset="0"/>
              </a:rPr>
              <a:t>++</a:t>
            </a:r>
            <a:r>
              <a:rPr lang="zh-CN" altLang="en-US" dirty="0">
                <a:latin typeface="Arial" charset="0"/>
                <a:ea typeface="宋体" charset="0"/>
              </a:rPr>
              <a:t> </a:t>
            </a:r>
            <a:r>
              <a:rPr lang="en-US" altLang="zh-CN" dirty="0">
                <a:latin typeface="Arial" charset="0"/>
                <a:ea typeface="宋体" charset="0"/>
              </a:rPr>
              <a:t>)</a:t>
            </a:r>
          </a:p>
          <a:p>
            <a:pPr lvl="1" eaLnBrk="1" hangingPunct="1">
              <a:lnSpc>
                <a:spcPct val="110000"/>
              </a:lnSpc>
              <a:buFont typeface="Wingdings" charset="0"/>
              <a:buNone/>
            </a:pPr>
            <a:r>
              <a:rPr lang="en-US" altLang="zh-CN" dirty="0">
                <a:latin typeface="Arial" charset="0"/>
                <a:ea typeface="宋体" charset="0"/>
              </a:rPr>
              <a:t>    </a:t>
            </a:r>
            <a:r>
              <a:rPr lang="zh-CN" altLang="en-US" dirty="0">
                <a:latin typeface="Arial" charset="0"/>
                <a:ea typeface="宋体" charset="0"/>
              </a:rPr>
              <a:t> </a:t>
            </a:r>
            <a:r>
              <a:rPr lang="en-US" altLang="zh-CN" dirty="0" err="1">
                <a:latin typeface="Arial" charset="0"/>
                <a:ea typeface="宋体" charset="0"/>
              </a:rPr>
              <a:t>putchar</a:t>
            </a:r>
            <a:r>
              <a:rPr lang="en-US" altLang="zh-CN" dirty="0">
                <a:latin typeface="Arial" charset="0"/>
                <a:ea typeface="宋体" charset="0"/>
              </a:rPr>
              <a:t>(s[</a:t>
            </a:r>
            <a:r>
              <a:rPr lang="en-US" altLang="zh-CN" dirty="0" err="1">
                <a:latin typeface="Arial" charset="0"/>
                <a:ea typeface="宋体" charset="0"/>
              </a:rPr>
              <a:t>i</a:t>
            </a:r>
            <a:r>
              <a:rPr lang="en-US" altLang="zh-CN" dirty="0">
                <a:latin typeface="Arial" charset="0"/>
                <a:ea typeface="宋体" charset="0"/>
              </a:rPr>
              <a:t>]);</a:t>
            </a:r>
          </a:p>
        </p:txBody>
      </p:sp>
      <p:grpSp>
        <p:nvGrpSpPr>
          <p:cNvPr id="82947" name="Group 3"/>
          <p:cNvGrpSpPr>
            <a:grpSpLocks/>
          </p:cNvGrpSpPr>
          <p:nvPr/>
        </p:nvGrpSpPr>
        <p:grpSpPr bwMode="auto">
          <a:xfrm>
            <a:off x="3276600" y="4495800"/>
            <a:ext cx="6172200" cy="1371600"/>
            <a:chOff x="720" y="2304"/>
            <a:chExt cx="3888" cy="864"/>
          </a:xfrm>
        </p:grpSpPr>
        <p:sp>
          <p:nvSpPr>
            <p:cNvPr id="82948" name="Text Box 4"/>
            <p:cNvSpPr txBox="1">
              <a:spLocks noChangeArrowheads="1"/>
            </p:cNvSpPr>
            <p:nvPr/>
          </p:nvSpPr>
          <p:spPr bwMode="auto">
            <a:xfrm>
              <a:off x="816" y="2843"/>
              <a:ext cx="2256"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800"/>
                <a:t> s[0]  s[1]              s[5]</a:t>
              </a:r>
            </a:p>
          </p:txBody>
        </p:sp>
        <p:sp>
          <p:nvSpPr>
            <p:cNvPr id="82949" name="Rectangle 5"/>
            <p:cNvSpPr>
              <a:spLocks noChangeArrowheads="1"/>
            </p:cNvSpPr>
            <p:nvPr/>
          </p:nvSpPr>
          <p:spPr bwMode="auto">
            <a:xfrm>
              <a:off x="1104" y="2304"/>
              <a:ext cx="3504" cy="44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90488" tIns="44450" rIns="90488" bIns="44450" anchor="ctr"/>
            <a:lstStyle/>
            <a:p>
              <a:endParaRPr lang="zh-CN" altLang="en-US"/>
            </a:p>
          </p:txBody>
        </p:sp>
        <p:sp>
          <p:nvSpPr>
            <p:cNvPr id="82950" name="Line 6"/>
            <p:cNvSpPr>
              <a:spLocks noChangeShapeType="1"/>
            </p:cNvSpPr>
            <p:nvPr/>
          </p:nvSpPr>
          <p:spPr bwMode="auto">
            <a:xfrm>
              <a:off x="1440"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2951" name="Line 7"/>
            <p:cNvSpPr>
              <a:spLocks noChangeShapeType="1"/>
            </p:cNvSpPr>
            <p:nvPr/>
          </p:nvSpPr>
          <p:spPr bwMode="auto">
            <a:xfrm>
              <a:off x="1728"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2952" name="Line 8"/>
            <p:cNvSpPr>
              <a:spLocks noChangeShapeType="1"/>
            </p:cNvSpPr>
            <p:nvPr/>
          </p:nvSpPr>
          <p:spPr bwMode="auto">
            <a:xfrm>
              <a:off x="2064"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2953" name="Text Box 9"/>
            <p:cNvSpPr txBox="1">
              <a:spLocks noChangeArrowheads="1"/>
            </p:cNvSpPr>
            <p:nvPr/>
          </p:nvSpPr>
          <p:spPr bwMode="auto">
            <a:xfrm>
              <a:off x="720" y="2363"/>
              <a:ext cx="336" cy="3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3200"/>
                <a:t>s</a:t>
              </a:r>
              <a:endParaRPr kumimoji="1" lang="en-US" altLang="zh-CN" sz="3200" b="1"/>
            </a:p>
          </p:txBody>
        </p:sp>
        <p:sp>
          <p:nvSpPr>
            <p:cNvPr id="82954" name="Line 10"/>
            <p:cNvSpPr>
              <a:spLocks noChangeShapeType="1"/>
            </p:cNvSpPr>
            <p:nvPr/>
          </p:nvSpPr>
          <p:spPr bwMode="auto">
            <a:xfrm>
              <a:off x="2352" y="2315"/>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2955" name="Text Box 11"/>
            <p:cNvSpPr txBox="1">
              <a:spLocks noChangeArrowheads="1"/>
            </p:cNvSpPr>
            <p:nvPr/>
          </p:nvSpPr>
          <p:spPr bwMode="auto">
            <a:xfrm>
              <a:off x="1104" y="2363"/>
              <a:ext cx="2832" cy="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spcBef>
                  <a:spcPct val="50000"/>
                </a:spcBef>
                <a:buClr>
                  <a:schemeClr val="tx2"/>
                </a:buClr>
                <a:buSzPct val="75000"/>
                <a:buFont typeface="Monotype Sorts" charset="0"/>
                <a:buNone/>
              </a:pPr>
              <a:r>
                <a:rPr kumimoji="1" lang="en-US" altLang="zh-CN" sz="2800" b="1"/>
                <a:t>H   a   p   p   y  </a:t>
              </a:r>
              <a:r>
                <a:rPr kumimoji="1" lang="en-US" altLang="zh-CN" sz="2800" b="1">
                  <a:solidFill>
                    <a:srgbClr val="CC0066"/>
                  </a:solidFill>
                </a:rPr>
                <a:t>\0</a:t>
              </a:r>
              <a:r>
                <a:rPr kumimoji="1" lang="en-US" altLang="zh-CN" sz="2800" b="1"/>
                <a:t>  </a:t>
              </a:r>
              <a:r>
                <a:rPr kumimoji="1" lang="en-US" altLang="zh-CN" sz="2800" b="1">
                  <a:solidFill>
                    <a:schemeClr val="bg2"/>
                  </a:solidFill>
                </a:rPr>
                <a:t>?   ?</a:t>
              </a:r>
            </a:p>
          </p:txBody>
        </p:sp>
        <p:sp>
          <p:nvSpPr>
            <p:cNvPr id="82956" name="Line 12"/>
            <p:cNvSpPr>
              <a:spLocks noChangeShapeType="1"/>
            </p:cNvSpPr>
            <p:nvPr/>
          </p:nvSpPr>
          <p:spPr bwMode="auto">
            <a:xfrm>
              <a:off x="2640"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2957" name="Line 13"/>
            <p:cNvSpPr>
              <a:spLocks noChangeShapeType="1"/>
            </p:cNvSpPr>
            <p:nvPr/>
          </p:nvSpPr>
          <p:spPr bwMode="auto">
            <a:xfrm>
              <a:off x="2928"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2958" name="Line 14"/>
            <p:cNvSpPr>
              <a:spLocks noChangeShapeType="1"/>
            </p:cNvSpPr>
            <p:nvPr/>
          </p:nvSpPr>
          <p:spPr bwMode="auto">
            <a:xfrm>
              <a:off x="3216"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82959" name="Line 15"/>
            <p:cNvSpPr>
              <a:spLocks noChangeShapeType="1"/>
            </p:cNvSpPr>
            <p:nvPr/>
          </p:nvSpPr>
          <p:spPr bwMode="auto">
            <a:xfrm>
              <a:off x="3504" y="2304"/>
              <a:ext cx="0" cy="4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9732FCB2-E303-6BB4-67CF-C14DC6AF6EEF}"/>
              </a:ext>
            </a:extLst>
          </p:cNvPr>
          <p:cNvSpPr>
            <a:spLocks noGrp="1"/>
          </p:cNvSpPr>
          <p:nvPr>
            <p:ph/>
          </p:nvPr>
        </p:nvSpPr>
        <p:spPr>
          <a:xfrm>
            <a:off x="4115780" y="2550249"/>
            <a:ext cx="3960440" cy="909465"/>
          </a:xfrm>
        </p:spPr>
        <p:txBody>
          <a:bodyPr/>
          <a:lstStyle/>
          <a:p>
            <a:pPr marL="0" indent="0">
              <a:buNone/>
            </a:pPr>
            <a:r>
              <a:rPr lang="en-US" altLang="zh-CN" sz="5400" dirty="0"/>
              <a:t>2</a:t>
            </a:r>
            <a:r>
              <a:rPr lang="zh-CN" altLang="en-US" sz="5400" dirty="0"/>
              <a:t>、字符指针</a:t>
            </a:r>
          </a:p>
        </p:txBody>
      </p:sp>
    </p:spTree>
    <p:extLst>
      <p:ext uri="{BB962C8B-B14F-4D97-AF65-F5344CB8AC3E}">
        <p14:creationId xmlns:p14="http://schemas.microsoft.com/office/powerpoint/2010/main" val="12979761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5">
            <a:extLst>
              <a:ext uri="{FF2B5EF4-FFF2-40B4-BE49-F238E27FC236}">
                <a16:creationId xmlns:a16="http://schemas.microsoft.com/office/drawing/2014/main" id="{33FD148C-897E-4643-9385-B8C93E0A897F}"/>
              </a:ext>
            </a:extLst>
          </p:cNvPr>
          <p:cNvSpPr>
            <a:spLocks noGrp="1" noChangeArrowheads="1"/>
          </p:cNvSpPr>
          <p:nvPr>
            <p:ph type="title"/>
          </p:nvPr>
        </p:nvSpPr>
        <p:spPr>
          <a:xfrm>
            <a:off x="1703512" y="417512"/>
            <a:ext cx="8569325" cy="692150"/>
          </a:xfrm>
        </p:spPr>
        <p:txBody>
          <a:bodyPr/>
          <a:lstStyle/>
          <a:p>
            <a:pPr eaLnBrk="1" hangingPunct="1"/>
            <a:r>
              <a:rPr lang="en-US" altLang="zh-CN" sz="3600" dirty="0"/>
              <a:t> 2.1 </a:t>
            </a:r>
            <a:r>
              <a:rPr lang="zh-CN" altLang="en-US" sz="3600" dirty="0"/>
              <a:t>变量的指针和指向变量的指针变量</a:t>
            </a:r>
          </a:p>
        </p:txBody>
      </p:sp>
      <p:pic>
        <p:nvPicPr>
          <p:cNvPr id="781318" name="Picture 6" descr="j3">
            <a:extLst>
              <a:ext uri="{FF2B5EF4-FFF2-40B4-BE49-F238E27FC236}">
                <a16:creationId xmlns:a16="http://schemas.microsoft.com/office/drawing/2014/main" id="{6B1BEB70-5993-42A2-9616-B5CC9300002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113982" y="1109662"/>
            <a:ext cx="4412307" cy="242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1319" name="Text Box 7">
            <a:extLst>
              <a:ext uri="{FF2B5EF4-FFF2-40B4-BE49-F238E27FC236}">
                <a16:creationId xmlns:a16="http://schemas.microsoft.com/office/drawing/2014/main" id="{01330A92-BCAE-46A5-8762-5DE7BF7406EB}"/>
              </a:ext>
            </a:extLst>
          </p:cNvPr>
          <p:cNvSpPr txBox="1">
            <a:spLocks noChangeArrowheads="1"/>
          </p:cNvSpPr>
          <p:nvPr/>
        </p:nvSpPr>
        <p:spPr bwMode="auto">
          <a:xfrm>
            <a:off x="211390" y="1296152"/>
            <a:ext cx="348044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3200" b="1" dirty="0">
                <a:latin typeface="黑体" panose="02010609060101010101" pitchFamily="49" charset="-122"/>
                <a:ea typeface="黑体" panose="02010609060101010101" pitchFamily="49" charset="-122"/>
              </a:rPr>
              <a:t>定义一个指针变量</a:t>
            </a:r>
          </a:p>
        </p:txBody>
      </p:sp>
      <p:sp>
        <p:nvSpPr>
          <p:cNvPr id="781320" name="Text Box 8">
            <a:extLst>
              <a:ext uri="{FF2B5EF4-FFF2-40B4-BE49-F238E27FC236}">
                <a16:creationId xmlns:a16="http://schemas.microsoft.com/office/drawing/2014/main" id="{A41530AB-117D-4457-9CA9-ABBCA9C7E518}"/>
              </a:ext>
            </a:extLst>
          </p:cNvPr>
          <p:cNvSpPr txBox="1">
            <a:spLocks noChangeArrowheads="1"/>
          </p:cNvSpPr>
          <p:nvPr/>
        </p:nvSpPr>
        <p:spPr bwMode="auto">
          <a:xfrm>
            <a:off x="193927" y="1742238"/>
            <a:ext cx="5329238" cy="1303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lnSpc>
                <a:spcPct val="150000"/>
              </a:lnSpc>
            </a:pPr>
            <a:r>
              <a:rPr lang="zh-CN" altLang="en-US" b="1" dirty="0"/>
              <a:t>定义指针变量的一般形式为</a:t>
            </a:r>
          </a:p>
          <a:p>
            <a:pPr algn="l" eaLnBrk="1" hangingPunct="1">
              <a:lnSpc>
                <a:spcPct val="150000"/>
              </a:lnSpc>
            </a:pPr>
            <a:r>
              <a:rPr lang="zh-CN" altLang="en-US" b="1" dirty="0">
                <a:solidFill>
                  <a:srgbClr val="CC0000"/>
                </a:solidFill>
              </a:rPr>
              <a:t>基类型  *指针变量名；</a:t>
            </a:r>
            <a:endParaRPr lang="zh-CN" altLang="en-US" b="1" dirty="0"/>
          </a:p>
        </p:txBody>
      </p:sp>
      <p:sp>
        <p:nvSpPr>
          <p:cNvPr id="6" name="Text Box 4">
            <a:extLst>
              <a:ext uri="{FF2B5EF4-FFF2-40B4-BE49-F238E27FC236}">
                <a16:creationId xmlns:a16="http://schemas.microsoft.com/office/drawing/2014/main" id="{FB9A67E7-CEC7-4259-ABE4-1800CAF3D398}"/>
              </a:ext>
            </a:extLst>
          </p:cNvPr>
          <p:cNvSpPr txBox="1">
            <a:spLocks noChangeArrowheads="1"/>
          </p:cNvSpPr>
          <p:nvPr/>
        </p:nvSpPr>
        <p:spPr bwMode="auto">
          <a:xfrm>
            <a:off x="211390" y="3212976"/>
            <a:ext cx="6820714" cy="362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lnSpc>
                <a:spcPct val="120000"/>
              </a:lnSpc>
            </a:pPr>
            <a:r>
              <a:rPr lang="zh-CN" altLang="en-US" b="1" dirty="0"/>
              <a:t>下面都是合法的定义：</a:t>
            </a:r>
          </a:p>
          <a:p>
            <a:pPr algn="l" eaLnBrk="1" hangingPunct="1"/>
            <a:r>
              <a:rPr lang="en-US" altLang="zh-CN" b="1" dirty="0"/>
              <a:t> float  *pointer_</a:t>
            </a:r>
            <a:r>
              <a:rPr lang="zh-CN" altLang="en-US" b="1" dirty="0"/>
              <a:t>３；    </a:t>
            </a:r>
          </a:p>
          <a:p>
            <a:pPr algn="l" eaLnBrk="1" hangingPunct="1"/>
            <a:r>
              <a:rPr lang="zh-CN" altLang="en-US" b="1" dirty="0"/>
              <a:t> </a:t>
            </a:r>
            <a:r>
              <a:rPr lang="en-US" altLang="zh-CN" b="1" dirty="0"/>
              <a:t>char  *pointer_</a:t>
            </a:r>
            <a:r>
              <a:rPr lang="zh-CN" altLang="en-US" b="1" dirty="0"/>
              <a:t>４；  </a:t>
            </a:r>
          </a:p>
          <a:p>
            <a:pPr algn="l" eaLnBrk="1" hangingPunct="1"/>
            <a:r>
              <a:rPr lang="zh-CN" altLang="en-US" b="1" dirty="0"/>
              <a:t>可以用赋值语句使一个指针变量得到另一个变量的地址，从而使它指向一个变量。</a:t>
            </a:r>
          </a:p>
          <a:p>
            <a:pPr algn="l" eaLnBrk="1" hangingPunct="1"/>
            <a:r>
              <a:rPr lang="zh-CN" altLang="en-US" b="1" dirty="0">
                <a:solidFill>
                  <a:srgbClr val="CC0000"/>
                </a:solidFill>
              </a:rPr>
              <a:t>例如：</a:t>
            </a:r>
          </a:p>
          <a:p>
            <a:pPr algn="l" eaLnBrk="1" hangingPunct="1"/>
            <a:r>
              <a:rPr lang="en-US" altLang="zh-CN" b="1" dirty="0"/>
              <a:t>pointer_</a:t>
            </a:r>
            <a:r>
              <a:rPr lang="zh-CN" altLang="en-US" b="1" dirty="0"/>
              <a:t>１＝＆ｉ；</a:t>
            </a:r>
          </a:p>
          <a:p>
            <a:pPr algn="l" eaLnBrk="1" hangingPunct="1"/>
            <a:r>
              <a:rPr lang="en-US" altLang="zh-CN" b="1" dirty="0"/>
              <a:t>pointer_</a:t>
            </a:r>
            <a:r>
              <a:rPr lang="zh-CN" altLang="en-US" b="1" dirty="0"/>
              <a:t>２＝＆ｊ；</a:t>
            </a:r>
          </a:p>
        </p:txBody>
      </p:sp>
      <p:pic>
        <p:nvPicPr>
          <p:cNvPr id="7" name="Picture 5" descr="j4">
            <a:extLst>
              <a:ext uri="{FF2B5EF4-FFF2-40B4-BE49-F238E27FC236}">
                <a16:creationId xmlns:a16="http://schemas.microsoft.com/office/drawing/2014/main" id="{6B31E280-F431-4D46-93C6-F5F6F900EEE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018099" y="3356397"/>
            <a:ext cx="3178175" cy="3527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781318"/>
                                        </p:tgtEl>
                                        <p:attrNameLst>
                                          <p:attrName>style.visibility</p:attrName>
                                        </p:attrNameLst>
                                      </p:cBhvr>
                                      <p:to>
                                        <p:strVal val="visible"/>
                                      </p:to>
                                    </p:set>
                                    <p:animEffect transition="in" filter="wipe(left)">
                                      <p:cBhvr>
                                        <p:cTn id="7" dur="500"/>
                                        <p:tgtEl>
                                          <p:spTgt spid="7813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81319"/>
                                        </p:tgtEl>
                                        <p:attrNameLst>
                                          <p:attrName>style.visibility</p:attrName>
                                        </p:attrNameLst>
                                      </p:cBhvr>
                                      <p:to>
                                        <p:strVal val="visible"/>
                                      </p:to>
                                    </p:set>
                                    <p:anim calcmode="lin" valueType="num">
                                      <p:cBhvr additive="base">
                                        <p:cTn id="12" dur="500" fill="hold"/>
                                        <p:tgtEl>
                                          <p:spTgt spid="781319"/>
                                        </p:tgtEl>
                                        <p:attrNameLst>
                                          <p:attrName>ppt_x</p:attrName>
                                        </p:attrNameLst>
                                      </p:cBhvr>
                                      <p:tavLst>
                                        <p:tav tm="0">
                                          <p:val>
                                            <p:strVal val="0-#ppt_w/2"/>
                                          </p:val>
                                        </p:tav>
                                        <p:tav tm="100000">
                                          <p:val>
                                            <p:strVal val="#ppt_x"/>
                                          </p:val>
                                        </p:tav>
                                      </p:tavLst>
                                    </p:anim>
                                    <p:anim calcmode="lin" valueType="num">
                                      <p:cBhvr additive="base">
                                        <p:cTn id="13" dur="500" fill="hold"/>
                                        <p:tgtEl>
                                          <p:spTgt spid="781319"/>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781320"/>
                                        </p:tgtEl>
                                        <p:attrNameLst>
                                          <p:attrName>style.visibility</p:attrName>
                                        </p:attrNameLst>
                                      </p:cBhvr>
                                      <p:to>
                                        <p:strVal val="visible"/>
                                      </p:to>
                                    </p:set>
                                    <p:anim calcmode="lin" valueType="num">
                                      <p:cBhvr additive="base">
                                        <p:cTn id="18" dur="500" fill="hold"/>
                                        <p:tgtEl>
                                          <p:spTgt spid="781320"/>
                                        </p:tgtEl>
                                        <p:attrNameLst>
                                          <p:attrName>ppt_x</p:attrName>
                                        </p:attrNameLst>
                                      </p:cBhvr>
                                      <p:tavLst>
                                        <p:tav tm="0">
                                          <p:val>
                                            <p:strVal val="0-#ppt_w/2"/>
                                          </p:val>
                                        </p:tav>
                                        <p:tav tm="100000">
                                          <p:val>
                                            <p:strVal val="#ppt_x"/>
                                          </p:val>
                                        </p:tav>
                                      </p:tavLst>
                                    </p:anim>
                                    <p:anim calcmode="lin" valueType="num">
                                      <p:cBhvr additive="base">
                                        <p:cTn id="19" dur="500" fill="hold"/>
                                        <p:tgtEl>
                                          <p:spTgt spid="781320"/>
                                        </p:tgtEl>
                                        <p:attrNameLst>
                                          <p:attrName>ppt_y</p:attrName>
                                        </p:attrNameLst>
                                      </p:cBhvr>
                                      <p:tavLst>
                                        <p:tav tm="0">
                                          <p:val>
                                            <p:strVal val="#ppt_y"/>
                                          </p:val>
                                        </p:tav>
                                        <p:tav tm="100000">
                                          <p:val>
                                            <p:strVal val="#ppt_y"/>
                                          </p:val>
                                        </p:tav>
                                      </p:tavLst>
                                    </p:anim>
                                  </p:childTnLst>
                                </p:cTn>
                              </p:par>
                              <p:par>
                                <p:cTn id="20" presetID="3" presetClass="entr" presetSubtype="1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1319" grpId="0"/>
      <p:bldP spid="781320" grpId="0"/>
      <p:bldP spid="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3" name="Text Box 5">
            <a:extLst>
              <a:ext uri="{FF2B5EF4-FFF2-40B4-BE49-F238E27FC236}">
                <a16:creationId xmlns:a16="http://schemas.microsoft.com/office/drawing/2014/main" id="{32BE5F12-8F85-4AEF-9186-287CD12209A0}"/>
              </a:ext>
            </a:extLst>
          </p:cNvPr>
          <p:cNvSpPr txBox="1">
            <a:spLocks noChangeArrowheads="1"/>
          </p:cNvSpPr>
          <p:nvPr/>
        </p:nvSpPr>
        <p:spPr bwMode="auto">
          <a:xfrm>
            <a:off x="19953" y="456405"/>
            <a:ext cx="51847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b="1" dirty="0"/>
              <a:t>在定义指针变量时要注意两点：</a:t>
            </a:r>
          </a:p>
        </p:txBody>
      </p:sp>
      <p:grpSp>
        <p:nvGrpSpPr>
          <p:cNvPr id="785418" name="Group 10">
            <a:extLst>
              <a:ext uri="{FF2B5EF4-FFF2-40B4-BE49-F238E27FC236}">
                <a16:creationId xmlns:a16="http://schemas.microsoft.com/office/drawing/2014/main" id="{EB2F98AD-F721-4CE3-B149-1026D983E256}"/>
              </a:ext>
            </a:extLst>
          </p:cNvPr>
          <p:cNvGrpSpPr>
            <a:grpSpLocks/>
          </p:cNvGrpSpPr>
          <p:nvPr/>
        </p:nvGrpSpPr>
        <p:grpSpPr bwMode="auto">
          <a:xfrm>
            <a:off x="335360" y="1096170"/>
            <a:ext cx="11377264" cy="5256213"/>
            <a:chOff x="113" y="527"/>
            <a:chExt cx="5556" cy="3311"/>
          </a:xfrm>
        </p:grpSpPr>
        <p:sp>
          <p:nvSpPr>
            <p:cNvPr id="35844" name="Text Box 6">
              <a:extLst>
                <a:ext uri="{FF2B5EF4-FFF2-40B4-BE49-F238E27FC236}">
                  <a16:creationId xmlns:a16="http://schemas.microsoft.com/office/drawing/2014/main" id="{2EB3B72A-3C86-4BBF-BDEC-B64340A87DA1}"/>
                </a:ext>
              </a:extLst>
            </p:cNvPr>
            <p:cNvSpPr txBox="1">
              <a:spLocks noChangeArrowheads="1"/>
            </p:cNvSpPr>
            <p:nvPr/>
          </p:nvSpPr>
          <p:spPr bwMode="auto">
            <a:xfrm>
              <a:off x="113" y="527"/>
              <a:ext cx="5556" cy="3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lnSpc>
                  <a:spcPct val="110000"/>
                </a:lnSpc>
                <a:spcBef>
                  <a:spcPct val="10000"/>
                </a:spcBef>
                <a:spcAft>
                  <a:spcPct val="10000"/>
                </a:spcAft>
                <a:buFontTx/>
                <a:buAutoNum type="arabicParenBoth"/>
              </a:pPr>
              <a:r>
                <a:rPr lang="zh-CN" altLang="en-US" b="1" dirty="0"/>
                <a:t>指针变量前面的</a:t>
              </a:r>
              <a:r>
                <a:rPr lang="zh-CN" altLang="en-US" b="1" dirty="0">
                  <a:solidFill>
                    <a:srgbClr val="008000"/>
                  </a:solidFill>
                </a:rPr>
                <a:t>“*”</a:t>
              </a:r>
              <a:r>
                <a:rPr lang="zh-CN" altLang="en-US" b="1" dirty="0"/>
                <a:t>，表示该变量的类型为指针型变量。</a:t>
              </a:r>
            </a:p>
            <a:p>
              <a:pPr algn="l" eaLnBrk="1" hangingPunct="1">
                <a:lnSpc>
                  <a:spcPct val="110000"/>
                </a:lnSpc>
                <a:spcBef>
                  <a:spcPct val="10000"/>
                </a:spcBef>
                <a:spcAft>
                  <a:spcPct val="10000"/>
                </a:spcAft>
              </a:pPr>
              <a:r>
                <a:rPr lang="zh-CN" altLang="en-US" b="1" dirty="0"/>
                <a:t>例</a:t>
              </a:r>
              <a:r>
                <a:rPr lang="en-US" altLang="zh-CN" b="1" dirty="0"/>
                <a:t>: </a:t>
              </a:r>
              <a:r>
                <a:rPr lang="en-US" altLang="zh-CN" b="1" dirty="0">
                  <a:solidFill>
                    <a:srgbClr val="CC0000"/>
                  </a:solidFill>
                </a:rPr>
                <a:t>float  *pointer_1</a:t>
              </a:r>
              <a:r>
                <a:rPr lang="zh-CN" altLang="en-US" b="1" dirty="0">
                  <a:solidFill>
                    <a:srgbClr val="CC0000"/>
                  </a:solidFill>
                </a:rPr>
                <a:t>；</a:t>
              </a:r>
            </a:p>
            <a:p>
              <a:pPr algn="l" eaLnBrk="1" hangingPunct="1">
                <a:lnSpc>
                  <a:spcPct val="110000"/>
                </a:lnSpc>
                <a:spcBef>
                  <a:spcPct val="10000"/>
                </a:spcBef>
                <a:spcAft>
                  <a:spcPct val="10000"/>
                </a:spcAft>
              </a:pPr>
              <a:r>
                <a:rPr lang="zh-CN" altLang="en-US" b="1" dirty="0"/>
                <a:t>指针变量名是</a:t>
              </a:r>
              <a:r>
                <a:rPr lang="en-US" altLang="zh-CN" b="1" dirty="0">
                  <a:solidFill>
                    <a:srgbClr val="CC0000"/>
                  </a:solidFill>
                </a:rPr>
                <a:t>pointer_1</a:t>
              </a:r>
              <a:r>
                <a:rPr lang="en-US" altLang="zh-CN" b="1" dirty="0"/>
                <a:t> </a:t>
              </a:r>
              <a:r>
                <a:rPr lang="zh-CN" altLang="en-US" b="1" dirty="0"/>
                <a:t>，而不是</a:t>
              </a:r>
              <a:r>
                <a:rPr lang="zh-CN" altLang="en-US" b="1" dirty="0">
                  <a:solidFill>
                    <a:srgbClr val="336699"/>
                  </a:solidFill>
                </a:rPr>
                <a:t>* </a:t>
              </a:r>
              <a:r>
                <a:rPr lang="en-US" altLang="zh-CN" b="1" dirty="0">
                  <a:solidFill>
                    <a:srgbClr val="336699"/>
                  </a:solidFill>
                </a:rPr>
                <a:t>pointer_1</a:t>
              </a:r>
              <a:r>
                <a:rPr lang="en-US" altLang="zh-CN" b="1" dirty="0"/>
                <a:t> </a:t>
              </a:r>
              <a:r>
                <a:rPr lang="zh-CN" altLang="en-US" b="1" dirty="0"/>
                <a:t>。 </a:t>
              </a:r>
            </a:p>
            <a:p>
              <a:pPr algn="l" eaLnBrk="1" hangingPunct="1">
                <a:spcBef>
                  <a:spcPct val="30000"/>
                </a:spcBef>
                <a:spcAft>
                  <a:spcPct val="10000"/>
                </a:spcAft>
              </a:pPr>
              <a:r>
                <a:rPr lang="en-US" altLang="zh-CN" b="1" dirty="0"/>
                <a:t>(2) </a:t>
              </a:r>
              <a:r>
                <a:rPr lang="zh-CN" altLang="en-US" b="1" dirty="0"/>
                <a:t>在</a:t>
              </a:r>
              <a:r>
                <a:rPr lang="zh-CN" altLang="en-US" b="1" dirty="0">
                  <a:solidFill>
                    <a:srgbClr val="FF0000"/>
                  </a:solidFill>
                </a:rPr>
                <a:t>定义指针变量时必须指定基类型</a:t>
              </a:r>
              <a:r>
                <a:rPr lang="zh-CN" altLang="en-US" b="1" dirty="0"/>
                <a:t>。</a:t>
              </a:r>
            </a:p>
            <a:p>
              <a:pPr marL="0" indent="0" eaLnBrk="1" hangingPunct="1">
                <a:spcBef>
                  <a:spcPct val="30000"/>
                </a:spcBef>
                <a:spcAft>
                  <a:spcPct val="10000"/>
                </a:spcAft>
              </a:pPr>
              <a:r>
                <a:rPr lang="zh-CN" altLang="en-US" b="1" dirty="0"/>
                <a:t>需要特别注意的是，只有整型变量的地址才能放到指向整型变量的指针变量中。下面的赋值是错误的∶</a:t>
              </a:r>
            </a:p>
            <a:p>
              <a:pPr algn="l" eaLnBrk="1" hangingPunct="1">
                <a:spcBef>
                  <a:spcPct val="10000"/>
                </a:spcBef>
                <a:spcAft>
                  <a:spcPct val="10000"/>
                </a:spcAft>
              </a:pPr>
              <a:r>
                <a:rPr lang="zh-CN" altLang="en-US" b="1" dirty="0"/>
                <a:t>          </a:t>
              </a:r>
              <a:r>
                <a:rPr lang="en-US" altLang="zh-CN" b="1" dirty="0"/>
                <a:t>float  a; </a:t>
              </a:r>
            </a:p>
            <a:p>
              <a:pPr algn="l" eaLnBrk="1" hangingPunct="1">
                <a:spcBef>
                  <a:spcPct val="10000"/>
                </a:spcBef>
                <a:spcAft>
                  <a:spcPct val="10000"/>
                </a:spcAft>
              </a:pPr>
              <a:r>
                <a:rPr lang="en-US" altLang="zh-CN" b="1" dirty="0"/>
                <a:t>          int  * pointer_1; </a:t>
              </a:r>
            </a:p>
            <a:p>
              <a:pPr algn="l" eaLnBrk="1" hangingPunct="1">
                <a:spcBef>
                  <a:spcPct val="10000"/>
                </a:spcBef>
                <a:spcAft>
                  <a:spcPct val="10000"/>
                </a:spcAft>
              </a:pPr>
              <a:r>
                <a:rPr lang="en-US" altLang="zh-CN" b="1" dirty="0"/>
                <a:t>          pointer_1=&amp;a;           </a:t>
              </a:r>
              <a:endParaRPr lang="en-US" altLang="zh-CN" b="1" dirty="0">
                <a:solidFill>
                  <a:srgbClr val="008000"/>
                </a:solidFill>
              </a:endParaRPr>
            </a:p>
          </p:txBody>
        </p:sp>
        <p:grpSp>
          <p:nvGrpSpPr>
            <p:cNvPr id="35845" name="Group 9">
              <a:extLst>
                <a:ext uri="{FF2B5EF4-FFF2-40B4-BE49-F238E27FC236}">
                  <a16:creationId xmlns:a16="http://schemas.microsoft.com/office/drawing/2014/main" id="{02816AD8-A9BE-49C4-8DF0-5B383DA47314}"/>
                </a:ext>
              </a:extLst>
            </p:cNvPr>
            <p:cNvGrpSpPr>
              <a:grpSpLocks/>
            </p:cNvGrpSpPr>
            <p:nvPr/>
          </p:nvGrpSpPr>
          <p:grpSpPr bwMode="auto">
            <a:xfrm>
              <a:off x="2245" y="3566"/>
              <a:ext cx="363" cy="272"/>
              <a:chOff x="2245" y="3566"/>
              <a:chExt cx="363" cy="272"/>
            </a:xfrm>
          </p:grpSpPr>
          <p:sp>
            <p:nvSpPr>
              <p:cNvPr id="35846" name="Line 7">
                <a:extLst>
                  <a:ext uri="{FF2B5EF4-FFF2-40B4-BE49-F238E27FC236}">
                    <a16:creationId xmlns:a16="http://schemas.microsoft.com/office/drawing/2014/main" id="{3A7EF223-67F6-4B67-A796-2A6AC879EF05}"/>
                  </a:ext>
                </a:extLst>
              </p:cNvPr>
              <p:cNvSpPr>
                <a:spLocks noChangeShapeType="1"/>
              </p:cNvSpPr>
              <p:nvPr/>
            </p:nvSpPr>
            <p:spPr bwMode="auto">
              <a:xfrm>
                <a:off x="2245" y="3566"/>
                <a:ext cx="363" cy="272"/>
              </a:xfrm>
              <a:prstGeom prst="line">
                <a:avLst/>
              </a:prstGeom>
              <a:noFill/>
              <a:ln w="381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847" name="Line 8">
                <a:extLst>
                  <a:ext uri="{FF2B5EF4-FFF2-40B4-BE49-F238E27FC236}">
                    <a16:creationId xmlns:a16="http://schemas.microsoft.com/office/drawing/2014/main" id="{427A6874-696E-4FE4-ADD2-D0244623E897}"/>
                  </a:ext>
                </a:extLst>
              </p:cNvPr>
              <p:cNvSpPr>
                <a:spLocks noChangeShapeType="1"/>
              </p:cNvSpPr>
              <p:nvPr/>
            </p:nvSpPr>
            <p:spPr bwMode="auto">
              <a:xfrm flipH="1">
                <a:off x="2245" y="3566"/>
                <a:ext cx="363" cy="272"/>
              </a:xfrm>
              <a:prstGeom prst="line">
                <a:avLst/>
              </a:prstGeom>
              <a:noFill/>
              <a:ln w="381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785413"/>
                                        </p:tgtEl>
                                        <p:attrNameLst>
                                          <p:attrName>style.visibility</p:attrName>
                                        </p:attrNameLst>
                                      </p:cBhvr>
                                      <p:to>
                                        <p:strVal val="visible"/>
                                      </p:to>
                                    </p:set>
                                    <p:anim calcmode="lin" valueType="num">
                                      <p:cBhvr additive="base">
                                        <p:cTn id="7" dur="500" fill="hold"/>
                                        <p:tgtEl>
                                          <p:spTgt spid="785413"/>
                                        </p:tgtEl>
                                        <p:attrNameLst>
                                          <p:attrName>ppt_x</p:attrName>
                                        </p:attrNameLst>
                                      </p:cBhvr>
                                      <p:tavLst>
                                        <p:tav tm="0">
                                          <p:val>
                                            <p:strVal val="0-#ppt_w/2"/>
                                          </p:val>
                                        </p:tav>
                                        <p:tav tm="100000">
                                          <p:val>
                                            <p:strVal val="#ppt_x"/>
                                          </p:val>
                                        </p:tav>
                                      </p:tavLst>
                                    </p:anim>
                                    <p:anim calcmode="lin" valueType="num">
                                      <p:cBhvr additive="base">
                                        <p:cTn id="8" dur="500" fill="hold"/>
                                        <p:tgtEl>
                                          <p:spTgt spid="78541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785418"/>
                                        </p:tgtEl>
                                        <p:attrNameLst>
                                          <p:attrName>style.visibility</p:attrName>
                                        </p:attrNameLst>
                                      </p:cBhvr>
                                      <p:to>
                                        <p:strVal val="visible"/>
                                      </p:to>
                                    </p:set>
                                    <p:animEffect transition="in" filter="blinds(horizontal)">
                                      <p:cBhvr>
                                        <p:cTn id="13" dur="500"/>
                                        <p:tgtEl>
                                          <p:spTgt spid="785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541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602" name="Rectangle 10"/>
          <p:cNvSpPr>
            <a:spLocks noChangeArrowheads="1"/>
          </p:cNvSpPr>
          <p:nvPr/>
        </p:nvSpPr>
        <p:spPr bwMode="auto">
          <a:xfrm>
            <a:off x="1774826" y="2633695"/>
            <a:ext cx="5040313" cy="5254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000" tIns="46800" rIns="90000" bIns="46800" anchor="ctr">
            <a:spAutoFit/>
          </a:bodyPr>
          <a:lstStyle/>
          <a:p>
            <a:r>
              <a:rPr lang="zh-CN" altLang="en-US" sz="2800" b="1">
                <a:solidFill>
                  <a:schemeClr val="bg2"/>
                </a:solidFill>
                <a:latin typeface="Times New Roman" charset="0"/>
                <a:ea typeface="仿宋_GB2312" charset="0"/>
                <a:cs typeface="仿宋_GB2312" charset="0"/>
              </a:rPr>
              <a:t>指针变量所指向的变量的类型</a:t>
            </a:r>
            <a:endParaRPr kumimoji="1" lang="zh-CN" altLang="en-US" sz="2800" b="1">
              <a:solidFill>
                <a:schemeClr val="bg2"/>
              </a:solidFill>
              <a:latin typeface="Book Antiqua" charset="0"/>
              <a:ea typeface="仿宋_GB2312" charset="0"/>
              <a:cs typeface="仿宋_GB2312" charset="0"/>
            </a:endParaRPr>
          </a:p>
        </p:txBody>
      </p:sp>
      <p:sp>
        <p:nvSpPr>
          <p:cNvPr id="238603" name="Rectangle 11"/>
          <p:cNvSpPr>
            <a:spLocks noChangeArrowheads="1"/>
          </p:cNvSpPr>
          <p:nvPr/>
        </p:nvSpPr>
        <p:spPr bwMode="auto">
          <a:xfrm>
            <a:off x="2063750" y="3213100"/>
            <a:ext cx="7981950" cy="3333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spcBef>
                <a:spcPct val="20000"/>
              </a:spcBef>
            </a:pPr>
            <a:r>
              <a:rPr lang="en-US" altLang="zh-CN" sz="3200" b="1" dirty="0"/>
              <a:t>int  *p; </a:t>
            </a:r>
          </a:p>
          <a:p>
            <a:pPr lvl="1">
              <a:spcBef>
                <a:spcPct val="20000"/>
              </a:spcBef>
            </a:pPr>
            <a:r>
              <a:rPr lang="en-US" altLang="zh-CN" sz="2800" b="1" dirty="0"/>
              <a:t>p </a:t>
            </a:r>
            <a:r>
              <a:rPr lang="zh-CN" altLang="en-US" sz="2800" b="1" dirty="0"/>
              <a:t>是整型指针，指向整型变量</a:t>
            </a:r>
            <a:endParaRPr lang="en-US" altLang="zh-CN" sz="2800" b="1" dirty="0"/>
          </a:p>
          <a:p>
            <a:pPr>
              <a:spcBef>
                <a:spcPct val="20000"/>
              </a:spcBef>
            </a:pPr>
            <a:r>
              <a:rPr lang="en-US" altLang="zh-CN" sz="3200" b="1" dirty="0"/>
              <a:t>float *</a:t>
            </a:r>
            <a:r>
              <a:rPr lang="en-US" altLang="zh-CN" sz="3200" b="1" dirty="0" err="1"/>
              <a:t>fp</a:t>
            </a:r>
            <a:r>
              <a:rPr lang="en-US" altLang="zh-CN" sz="3200" b="1" dirty="0"/>
              <a:t>;   </a:t>
            </a:r>
          </a:p>
          <a:p>
            <a:pPr lvl="1">
              <a:spcBef>
                <a:spcPct val="20000"/>
              </a:spcBef>
            </a:pPr>
            <a:r>
              <a:rPr lang="en-US" altLang="zh-CN" sz="2800" b="1" dirty="0" err="1"/>
              <a:t>fp</a:t>
            </a:r>
            <a:r>
              <a:rPr lang="en-US" altLang="zh-CN" sz="2800" b="1" dirty="0"/>
              <a:t> </a:t>
            </a:r>
            <a:r>
              <a:rPr lang="zh-CN" altLang="en-US" sz="2800" b="1" dirty="0"/>
              <a:t>是浮点型指针，指向浮点型变量</a:t>
            </a:r>
          </a:p>
          <a:p>
            <a:pPr>
              <a:spcBef>
                <a:spcPct val="20000"/>
              </a:spcBef>
            </a:pPr>
            <a:r>
              <a:rPr lang="en-US" altLang="zh-CN" sz="3200" b="1" dirty="0"/>
              <a:t>char *cp;</a:t>
            </a:r>
          </a:p>
          <a:p>
            <a:pPr>
              <a:spcBef>
                <a:spcPct val="20000"/>
              </a:spcBef>
            </a:pPr>
            <a:r>
              <a:rPr lang="en-US" altLang="zh-CN" sz="3200" b="1" dirty="0"/>
              <a:t>    </a:t>
            </a:r>
            <a:r>
              <a:rPr lang="en-US" altLang="zh-CN" sz="2800" b="1" dirty="0"/>
              <a:t>cp </a:t>
            </a:r>
            <a:r>
              <a:rPr lang="zh-CN" altLang="en-US" sz="2800" b="1" dirty="0"/>
              <a:t>是字符型指针，指向字符型变量</a:t>
            </a:r>
          </a:p>
        </p:txBody>
      </p:sp>
      <p:sp>
        <p:nvSpPr>
          <p:cNvPr id="238604" name="Line 12"/>
          <p:cNvSpPr>
            <a:spLocks noChangeShapeType="1"/>
          </p:cNvSpPr>
          <p:nvPr/>
        </p:nvSpPr>
        <p:spPr bwMode="auto">
          <a:xfrm flipV="1">
            <a:off x="4872038" y="1844675"/>
            <a:ext cx="0" cy="749300"/>
          </a:xfrm>
          <a:prstGeom prst="line">
            <a:avLst/>
          </a:prstGeom>
          <a:noFill/>
          <a:ln w="38100">
            <a:solidFill>
              <a:schemeClr val="bg2"/>
            </a:solidFill>
            <a:round/>
            <a:headEnd/>
            <a:tailEnd type="triangle" w="med" len="med"/>
          </a:ln>
          <a:extLst>
            <a:ext uri="{909E8E84-426E-40dd-AFC4-6F175D3DCCD1}">
              <a14:hiddenFill xmlns="" xmlns:a14="http://schemas.microsoft.com/office/drawing/2010/main">
                <a:noFill/>
              </a14:hiddenFill>
            </a:ext>
          </a:extLst>
        </p:spPr>
        <p:txBody>
          <a:bodyPr wrap="none" lIns="90000" tIns="46800" rIns="90000" bIns="46800" anchor="ctr"/>
          <a:lstStyle/>
          <a:p>
            <a:endParaRPr lang="zh-CN" altLang="en-US"/>
          </a:p>
        </p:txBody>
      </p:sp>
      <p:sp>
        <p:nvSpPr>
          <p:cNvPr id="28676" name="Rectangle 13"/>
          <p:cNvSpPr>
            <a:spLocks noGrp="1" noChangeArrowheads="1"/>
          </p:cNvSpPr>
          <p:nvPr>
            <p:ph type="body" idx="1"/>
          </p:nvPr>
        </p:nvSpPr>
        <p:spPr>
          <a:xfrm>
            <a:off x="4151313" y="1341438"/>
            <a:ext cx="4648200" cy="609600"/>
          </a:xfrm>
          <a:noFill/>
        </p:spPr>
        <p:txBody>
          <a:bodyPr vert="horz" wrap="square" lIns="92075" tIns="46038" rIns="92075" bIns="46038" numCol="1" anchor="t" anchorCtr="0" compatLnSpc="1">
            <a:prstTxWarp prst="textNoShape">
              <a:avLst/>
            </a:prstTxWarp>
          </a:bodyPr>
          <a:lstStyle/>
          <a:p>
            <a:pPr eaLnBrk="1" hangingPunct="1">
              <a:buFont typeface="Wingdings" charset="0"/>
              <a:buNone/>
            </a:pPr>
            <a:r>
              <a:rPr lang="en-US">
                <a:solidFill>
                  <a:srgbClr val="CC0066"/>
                </a:solidFill>
                <a:latin typeface="Arial" charset="0"/>
                <a:ea typeface="宋体" charset="0"/>
              </a:rPr>
              <a:t>类型名</a:t>
            </a:r>
            <a:r>
              <a:rPr lang="en-US" altLang="zh-CN">
                <a:solidFill>
                  <a:srgbClr val="CC0066"/>
                </a:solidFill>
                <a:latin typeface="Arial" charset="0"/>
                <a:ea typeface="宋体" charset="0"/>
              </a:rPr>
              <a:t>  * </a:t>
            </a:r>
            <a:r>
              <a:rPr lang="en-US">
                <a:solidFill>
                  <a:schemeClr val="bg2"/>
                </a:solidFill>
                <a:latin typeface="Arial" charset="0"/>
                <a:ea typeface="宋体" charset="0"/>
              </a:rPr>
              <a:t>指针变量名</a:t>
            </a:r>
            <a:endParaRPr lang="zh-CN" altLang="en-US">
              <a:solidFill>
                <a:schemeClr val="bg2"/>
              </a:solidFill>
              <a:latin typeface="Arial" charset="0"/>
              <a:ea typeface="宋体" charset="0"/>
            </a:endParaRPr>
          </a:p>
        </p:txBody>
      </p:sp>
      <p:sp>
        <p:nvSpPr>
          <p:cNvPr id="238606" name="Rectangle 14"/>
          <p:cNvSpPr>
            <a:spLocks noChangeArrowheads="1"/>
          </p:cNvSpPr>
          <p:nvPr/>
        </p:nvSpPr>
        <p:spPr bwMode="auto">
          <a:xfrm>
            <a:off x="6743700" y="2349500"/>
            <a:ext cx="1970088"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just">
              <a:lnSpc>
                <a:spcPct val="90000"/>
              </a:lnSpc>
              <a:spcBef>
                <a:spcPct val="20000"/>
              </a:spcBef>
              <a:buClr>
                <a:schemeClr val="tx2"/>
              </a:buClr>
              <a:buSzPct val="80000"/>
            </a:pPr>
            <a:r>
              <a:rPr lang="zh-CN" altLang="en-US" sz="2800" b="1">
                <a:solidFill>
                  <a:schemeClr val="bg2"/>
                </a:solidFill>
                <a:latin typeface="Times New Roman" charset="0"/>
                <a:ea typeface="仿宋_GB2312" charset="0"/>
                <a:cs typeface="仿宋_GB2312" charset="0"/>
              </a:rPr>
              <a:t>指针声明符</a:t>
            </a:r>
          </a:p>
        </p:txBody>
      </p:sp>
      <p:sp>
        <p:nvSpPr>
          <p:cNvPr id="28678" name="Rectangle 16"/>
          <p:cNvSpPr>
            <a:spLocks noGrp="1" noChangeArrowheads="1"/>
          </p:cNvSpPr>
          <p:nvPr>
            <p:ph type="title"/>
          </p:nvPr>
        </p:nvSpPr>
        <p:spPr>
          <a:xfrm>
            <a:off x="2057400" y="457201"/>
            <a:ext cx="7494588" cy="739775"/>
          </a:xfrm>
          <a:noFill/>
        </p:spPr>
        <p:txBody>
          <a:bodyPr/>
          <a:lstStyle/>
          <a:p>
            <a:pPr eaLnBrk="1" hangingPunct="1"/>
            <a:r>
              <a:rPr lang="zh-CN" altLang="en-US" sz="4000" dirty="0">
                <a:latin typeface="Arial" charset="0"/>
                <a:ea typeface="宋体" charset="0"/>
              </a:rPr>
              <a:t>指针变量的定义</a:t>
            </a:r>
          </a:p>
        </p:txBody>
      </p:sp>
      <p:sp>
        <p:nvSpPr>
          <p:cNvPr id="238609" name="Line 17"/>
          <p:cNvSpPr>
            <a:spLocks noChangeShapeType="1"/>
          </p:cNvSpPr>
          <p:nvPr/>
        </p:nvSpPr>
        <p:spPr bwMode="auto">
          <a:xfrm flipH="1" flipV="1">
            <a:off x="5568681" y="1781161"/>
            <a:ext cx="1175018" cy="812814"/>
          </a:xfrm>
          <a:prstGeom prst="line">
            <a:avLst/>
          </a:prstGeom>
          <a:noFill/>
          <a:ln w="38100">
            <a:solidFill>
              <a:schemeClr val="bg2"/>
            </a:solidFill>
            <a:round/>
            <a:headEnd/>
            <a:tailEnd type="triangle" w="med" len="med"/>
          </a:ln>
          <a:extLst>
            <a:ext uri="{909E8E84-426E-40dd-AFC4-6F175D3DCCD1}">
              <a14:hiddenFill xmlns="" xmlns:a14="http://schemas.microsoft.com/office/drawing/2010/main">
                <a:noFill/>
              </a14:hiddenFill>
            </a:ext>
          </a:extLst>
        </p:spPr>
        <p:txBody>
          <a:bodyPr wrap="none" lIns="90000" tIns="46800" rIns="90000" bIns="46800" anchor="ctr"/>
          <a:lstStyle/>
          <a:p>
            <a:endParaRPr lang="zh-CN" altLang="en-US"/>
          </a:p>
        </p:txBody>
      </p:sp>
    </p:spTree>
    <p:extLst>
      <p:ext uri="{BB962C8B-B14F-4D97-AF65-F5344CB8AC3E}">
        <p14:creationId xmlns:p14="http://schemas.microsoft.com/office/powerpoint/2010/main" val="39501665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8602"/>
                                        </p:tgtEl>
                                        <p:attrNameLst>
                                          <p:attrName>style.visibility</p:attrName>
                                        </p:attrNameLst>
                                      </p:cBhvr>
                                      <p:to>
                                        <p:strVal val="visible"/>
                                      </p:to>
                                    </p:set>
                                    <p:anim calcmode="lin" valueType="num">
                                      <p:cBhvr additive="base">
                                        <p:cTn id="7" dur="500" fill="hold"/>
                                        <p:tgtEl>
                                          <p:spTgt spid="238602"/>
                                        </p:tgtEl>
                                        <p:attrNameLst>
                                          <p:attrName>ppt_x</p:attrName>
                                        </p:attrNameLst>
                                      </p:cBhvr>
                                      <p:tavLst>
                                        <p:tav tm="0">
                                          <p:val>
                                            <p:strVal val="0-#ppt_w/2"/>
                                          </p:val>
                                        </p:tav>
                                        <p:tav tm="100000">
                                          <p:val>
                                            <p:strVal val="#ppt_x"/>
                                          </p:val>
                                        </p:tav>
                                      </p:tavLst>
                                    </p:anim>
                                    <p:anim calcmode="lin" valueType="num">
                                      <p:cBhvr additive="base">
                                        <p:cTn id="8" dur="500" fill="hold"/>
                                        <p:tgtEl>
                                          <p:spTgt spid="23860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38604"/>
                                        </p:tgtEl>
                                        <p:attrNameLst>
                                          <p:attrName>style.visibility</p:attrName>
                                        </p:attrNameLst>
                                      </p:cBhvr>
                                      <p:to>
                                        <p:strVal val="visible"/>
                                      </p:to>
                                    </p:set>
                                    <p:anim calcmode="lin" valueType="num">
                                      <p:cBhvr additive="base">
                                        <p:cTn id="12" dur="500" fill="hold"/>
                                        <p:tgtEl>
                                          <p:spTgt spid="238604"/>
                                        </p:tgtEl>
                                        <p:attrNameLst>
                                          <p:attrName>ppt_x</p:attrName>
                                        </p:attrNameLst>
                                      </p:cBhvr>
                                      <p:tavLst>
                                        <p:tav tm="0">
                                          <p:val>
                                            <p:strVal val="0-#ppt_w/2"/>
                                          </p:val>
                                        </p:tav>
                                        <p:tav tm="100000">
                                          <p:val>
                                            <p:strVal val="#ppt_x"/>
                                          </p:val>
                                        </p:tav>
                                      </p:tavLst>
                                    </p:anim>
                                    <p:anim calcmode="lin" valueType="num">
                                      <p:cBhvr additive="base">
                                        <p:cTn id="13" dur="500" fill="hold"/>
                                        <p:tgtEl>
                                          <p:spTgt spid="238604"/>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38609"/>
                                        </p:tgtEl>
                                        <p:attrNameLst>
                                          <p:attrName>style.visibility</p:attrName>
                                        </p:attrNameLst>
                                      </p:cBhvr>
                                      <p:to>
                                        <p:strVal val="visible"/>
                                      </p:to>
                                    </p:set>
                                    <p:anim calcmode="lin" valueType="num">
                                      <p:cBhvr additive="base">
                                        <p:cTn id="18" dur="500" fill="hold"/>
                                        <p:tgtEl>
                                          <p:spTgt spid="238609"/>
                                        </p:tgtEl>
                                        <p:attrNameLst>
                                          <p:attrName>ppt_x</p:attrName>
                                        </p:attrNameLst>
                                      </p:cBhvr>
                                      <p:tavLst>
                                        <p:tav tm="0">
                                          <p:val>
                                            <p:strVal val="0-#ppt_w/2"/>
                                          </p:val>
                                        </p:tav>
                                        <p:tav tm="100000">
                                          <p:val>
                                            <p:strVal val="#ppt_x"/>
                                          </p:val>
                                        </p:tav>
                                      </p:tavLst>
                                    </p:anim>
                                    <p:anim calcmode="lin" valueType="num">
                                      <p:cBhvr additive="base">
                                        <p:cTn id="19" dur="500" fill="hold"/>
                                        <p:tgtEl>
                                          <p:spTgt spid="238609"/>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2" presetClass="entr" presetSubtype="2" fill="hold" grpId="0" nodeType="afterEffect">
                                  <p:stCondLst>
                                    <p:cond delay="0"/>
                                  </p:stCondLst>
                                  <p:childTnLst>
                                    <p:set>
                                      <p:cBhvr>
                                        <p:cTn id="22" dur="1" fill="hold">
                                          <p:stCondLst>
                                            <p:cond delay="0"/>
                                          </p:stCondLst>
                                        </p:cTn>
                                        <p:tgtEl>
                                          <p:spTgt spid="238606"/>
                                        </p:tgtEl>
                                        <p:attrNameLst>
                                          <p:attrName>style.visibility</p:attrName>
                                        </p:attrNameLst>
                                      </p:cBhvr>
                                      <p:to>
                                        <p:strVal val="visible"/>
                                      </p:to>
                                    </p:set>
                                    <p:animEffect transition="in" filter="wipe(right)">
                                      <p:cBhvr>
                                        <p:cTn id="23" dur="500"/>
                                        <p:tgtEl>
                                          <p:spTgt spid="23860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238603"/>
                                        </p:tgtEl>
                                        <p:attrNameLst>
                                          <p:attrName>style.visibility</p:attrName>
                                        </p:attrNameLst>
                                      </p:cBhvr>
                                      <p:to>
                                        <p:strVal val="visible"/>
                                      </p:to>
                                    </p:set>
                                    <p:animEffect transition="in" filter="randombar(horizontal)">
                                      <p:cBhvr>
                                        <p:cTn id="28" dur="500"/>
                                        <p:tgtEl>
                                          <p:spTgt spid="238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602" grpId="0" autoUpdateAnimBg="0"/>
      <p:bldP spid="238603" grpId="0" autoUpdateAnimBg="0"/>
      <p:bldP spid="238604" grpId="0" animBg="1"/>
      <p:bldP spid="238606" grpId="0"/>
      <p:bldP spid="23860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4">
            <a:extLst>
              <a:ext uri="{FF2B5EF4-FFF2-40B4-BE49-F238E27FC236}">
                <a16:creationId xmlns:a16="http://schemas.microsoft.com/office/drawing/2014/main" id="{6CF593B8-1338-4DDE-9557-E39FCC926CEC}"/>
              </a:ext>
            </a:extLst>
          </p:cNvPr>
          <p:cNvSpPr txBox="1">
            <a:spLocks noChangeArrowheads="1"/>
          </p:cNvSpPr>
          <p:nvPr/>
        </p:nvSpPr>
        <p:spPr bwMode="auto">
          <a:xfrm>
            <a:off x="4480877" y="374036"/>
            <a:ext cx="31582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3200" b="1" dirty="0">
                <a:latin typeface="黑体" panose="02010609060101010101" pitchFamily="49" charset="-122"/>
                <a:ea typeface="黑体" panose="02010609060101010101" pitchFamily="49" charset="-122"/>
              </a:rPr>
              <a:t>指针变量的引用</a:t>
            </a:r>
            <a:r>
              <a:rPr lang="zh-CN" altLang="en-US" b="1" dirty="0"/>
              <a:t> </a:t>
            </a:r>
          </a:p>
        </p:txBody>
      </p:sp>
      <p:sp>
        <p:nvSpPr>
          <p:cNvPr id="786437" name="Text Box 5">
            <a:extLst>
              <a:ext uri="{FF2B5EF4-FFF2-40B4-BE49-F238E27FC236}">
                <a16:creationId xmlns:a16="http://schemas.microsoft.com/office/drawing/2014/main" id="{24B4FAD2-2A0A-4E65-AA00-E3188A8A9C95}"/>
              </a:ext>
            </a:extLst>
          </p:cNvPr>
          <p:cNvSpPr txBox="1">
            <a:spLocks noChangeArrowheads="1"/>
          </p:cNvSpPr>
          <p:nvPr/>
        </p:nvSpPr>
        <p:spPr bwMode="auto">
          <a:xfrm>
            <a:off x="191344" y="989589"/>
            <a:ext cx="1072919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r>
              <a:rPr lang="zh-CN" altLang="en-US" sz="2400" b="1" dirty="0">
                <a:solidFill>
                  <a:srgbClr val="CC0000"/>
                </a:solidFill>
              </a:rPr>
              <a:t>注意</a:t>
            </a:r>
            <a:r>
              <a:rPr lang="en-US" altLang="zh-CN" sz="2400" b="1" dirty="0">
                <a:solidFill>
                  <a:srgbClr val="CC0000"/>
                </a:solidFill>
              </a:rPr>
              <a:t>:</a:t>
            </a:r>
            <a:r>
              <a:rPr lang="zh-CN" altLang="en-US" sz="2400" b="1" dirty="0"/>
              <a:t>指针变量中只能存放地址（指针），不要将一个整数（或任何其他非地址类型的数据）赋给一个指针变量。</a:t>
            </a:r>
            <a:r>
              <a:rPr lang="zh-CN" altLang="en-US" sz="2400" b="1" dirty="0">
                <a:solidFill>
                  <a:srgbClr val="A50021"/>
                </a:solidFill>
              </a:rPr>
              <a:t> </a:t>
            </a:r>
          </a:p>
        </p:txBody>
      </p:sp>
      <p:sp>
        <p:nvSpPr>
          <p:cNvPr id="786438" name="Text Box 6">
            <a:extLst>
              <a:ext uri="{FF2B5EF4-FFF2-40B4-BE49-F238E27FC236}">
                <a16:creationId xmlns:a16="http://schemas.microsoft.com/office/drawing/2014/main" id="{73FA5608-68E2-4E05-B95A-F5B0442EDE2B}"/>
              </a:ext>
            </a:extLst>
          </p:cNvPr>
          <p:cNvSpPr txBox="1">
            <a:spLocks noChangeArrowheads="1"/>
          </p:cNvSpPr>
          <p:nvPr/>
        </p:nvSpPr>
        <p:spPr bwMode="auto">
          <a:xfrm>
            <a:off x="335360" y="1812372"/>
            <a:ext cx="5323893" cy="52322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b="1" dirty="0">
                <a:solidFill>
                  <a:schemeClr val="bg1"/>
                </a:solidFill>
              </a:rPr>
              <a:t>例１ 通过指针变量访问整型变量</a:t>
            </a:r>
          </a:p>
        </p:txBody>
      </p:sp>
      <p:pic>
        <p:nvPicPr>
          <p:cNvPr id="2" name="图片 1">
            <a:extLst>
              <a:ext uri="{FF2B5EF4-FFF2-40B4-BE49-F238E27FC236}">
                <a16:creationId xmlns:a16="http://schemas.microsoft.com/office/drawing/2014/main" id="{72AFBE8A-BD50-4920-84A1-7902761C1131}"/>
              </a:ext>
            </a:extLst>
          </p:cNvPr>
          <p:cNvPicPr>
            <a:picLocks noChangeAspect="1"/>
          </p:cNvPicPr>
          <p:nvPr/>
        </p:nvPicPr>
        <p:blipFill>
          <a:blip r:embed="rId2"/>
          <a:stretch>
            <a:fillRect/>
          </a:stretch>
        </p:blipFill>
        <p:spPr>
          <a:xfrm>
            <a:off x="335360" y="2379940"/>
            <a:ext cx="11476032" cy="4478060"/>
          </a:xfrm>
          <a:prstGeom prst="rect">
            <a:avLst/>
          </a:prstGeom>
        </p:spPr>
      </p:pic>
      <p:pic>
        <p:nvPicPr>
          <p:cNvPr id="3" name="图片 2">
            <a:extLst>
              <a:ext uri="{FF2B5EF4-FFF2-40B4-BE49-F238E27FC236}">
                <a16:creationId xmlns:a16="http://schemas.microsoft.com/office/drawing/2014/main" id="{06FEF0A3-320E-49FA-8AA2-4EAACDDAD23D}"/>
              </a:ext>
            </a:extLst>
          </p:cNvPr>
          <p:cNvPicPr>
            <a:picLocks noChangeAspect="1"/>
          </p:cNvPicPr>
          <p:nvPr/>
        </p:nvPicPr>
        <p:blipFill>
          <a:blip r:embed="rId3"/>
          <a:stretch>
            <a:fillRect/>
          </a:stretch>
        </p:blipFill>
        <p:spPr>
          <a:xfrm>
            <a:off x="6919513" y="1610703"/>
            <a:ext cx="5237028" cy="1538474"/>
          </a:xfrm>
          <a:prstGeom prst="rect">
            <a:avLst/>
          </a:prstGeom>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6437"/>
                                        </p:tgtEl>
                                        <p:attrNameLst>
                                          <p:attrName>style.visibility</p:attrName>
                                        </p:attrNameLst>
                                      </p:cBhvr>
                                      <p:to>
                                        <p:strVal val="visible"/>
                                      </p:to>
                                    </p:set>
                                    <p:anim calcmode="lin" valueType="num">
                                      <p:cBhvr additive="base">
                                        <p:cTn id="7" dur="500" fill="hold"/>
                                        <p:tgtEl>
                                          <p:spTgt spid="786437"/>
                                        </p:tgtEl>
                                        <p:attrNameLst>
                                          <p:attrName>ppt_x</p:attrName>
                                        </p:attrNameLst>
                                      </p:cBhvr>
                                      <p:tavLst>
                                        <p:tav tm="0">
                                          <p:val>
                                            <p:strVal val="0-#ppt_w/2"/>
                                          </p:val>
                                        </p:tav>
                                        <p:tav tm="100000">
                                          <p:val>
                                            <p:strVal val="#ppt_x"/>
                                          </p:val>
                                        </p:tav>
                                      </p:tavLst>
                                    </p:anim>
                                    <p:anim calcmode="lin" valueType="num">
                                      <p:cBhvr additive="base">
                                        <p:cTn id="8" dur="500" fill="hold"/>
                                        <p:tgtEl>
                                          <p:spTgt spid="78643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86438"/>
                                        </p:tgtEl>
                                        <p:attrNameLst>
                                          <p:attrName>style.visibility</p:attrName>
                                        </p:attrNameLst>
                                      </p:cBhvr>
                                      <p:to>
                                        <p:strVal val="visible"/>
                                      </p:to>
                                    </p:set>
                                    <p:anim calcmode="lin" valueType="num">
                                      <p:cBhvr additive="base">
                                        <p:cTn id="13" dur="500" fill="hold"/>
                                        <p:tgtEl>
                                          <p:spTgt spid="786438"/>
                                        </p:tgtEl>
                                        <p:attrNameLst>
                                          <p:attrName>ppt_x</p:attrName>
                                        </p:attrNameLst>
                                      </p:cBhvr>
                                      <p:tavLst>
                                        <p:tav tm="0">
                                          <p:val>
                                            <p:strVal val="0-#ppt_w/2"/>
                                          </p:val>
                                        </p:tav>
                                        <p:tav tm="100000">
                                          <p:val>
                                            <p:strVal val="#ppt_x"/>
                                          </p:val>
                                        </p:tav>
                                      </p:tavLst>
                                    </p:anim>
                                    <p:anim calcmode="lin" valueType="num">
                                      <p:cBhvr additive="base">
                                        <p:cTn id="14" dur="500" fill="hold"/>
                                        <p:tgtEl>
                                          <p:spTgt spid="78643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6437" grpId="0"/>
      <p:bldP spid="78643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7462" name="Picture 6" descr="j5">
            <a:extLst>
              <a:ext uri="{FF2B5EF4-FFF2-40B4-BE49-F238E27FC236}">
                <a16:creationId xmlns:a16="http://schemas.microsoft.com/office/drawing/2014/main" id="{72529D60-5C16-40FD-B897-23B6FB4D528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07368" y="692696"/>
            <a:ext cx="4968875" cy="3409950"/>
          </a:xfrm>
          <a:prstGeom prst="rect">
            <a:avLst/>
          </a:prstGeom>
          <a:noFill/>
          <a:ln w="57150">
            <a:solidFill>
              <a:srgbClr val="000080"/>
            </a:solidFill>
            <a:miter lim="800000"/>
            <a:headEnd/>
            <a:tailEnd/>
          </a:ln>
          <a:extLst>
            <a:ext uri="{909E8E84-426E-40DD-AFC4-6F175D3DCCD1}">
              <a14:hiddenFill xmlns:a14="http://schemas.microsoft.com/office/drawing/2010/main">
                <a:solidFill>
                  <a:srgbClr val="FFFFFF"/>
                </a:solidFill>
              </a14:hiddenFill>
            </a:ext>
          </a:extLst>
        </p:spPr>
      </p:pic>
      <p:sp>
        <p:nvSpPr>
          <p:cNvPr id="3" name="Text Box 4">
            <a:extLst>
              <a:ext uri="{FF2B5EF4-FFF2-40B4-BE49-F238E27FC236}">
                <a16:creationId xmlns:a16="http://schemas.microsoft.com/office/drawing/2014/main" id="{E6DCDDC5-759B-45DC-A4EF-019CFD479F84}"/>
              </a:ext>
            </a:extLst>
          </p:cNvPr>
          <p:cNvSpPr txBox="1">
            <a:spLocks noChangeArrowheads="1"/>
          </p:cNvSpPr>
          <p:nvPr/>
        </p:nvSpPr>
        <p:spPr bwMode="auto">
          <a:xfrm>
            <a:off x="5591944" y="526256"/>
            <a:ext cx="6480720" cy="4070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lnSpc>
                <a:spcPct val="120000"/>
              </a:lnSpc>
              <a:spcBef>
                <a:spcPct val="10000"/>
              </a:spcBef>
            </a:pPr>
            <a:r>
              <a:rPr lang="zh-CN" altLang="en-US" sz="3200" b="1" dirty="0">
                <a:solidFill>
                  <a:srgbClr val="A50021"/>
                </a:solidFill>
                <a:latin typeface="宋体" panose="02010600030101010101" pitchFamily="2" charset="-122"/>
              </a:rPr>
              <a:t>对“＆”和“*”运算符说明：</a:t>
            </a:r>
          </a:p>
          <a:p>
            <a:pPr algn="l" eaLnBrk="1" hangingPunct="1">
              <a:lnSpc>
                <a:spcPct val="120000"/>
              </a:lnSpc>
              <a:spcBef>
                <a:spcPct val="10000"/>
              </a:spcBef>
            </a:pPr>
            <a:r>
              <a:rPr lang="en-US" altLang="zh-CN" b="1" dirty="0">
                <a:solidFill>
                  <a:srgbClr val="FF0000"/>
                </a:solidFill>
              </a:rPr>
              <a:t>pointer_</a:t>
            </a:r>
            <a:r>
              <a:rPr lang="zh-CN" altLang="en-US" b="1" dirty="0">
                <a:solidFill>
                  <a:srgbClr val="FF0000"/>
                </a:solidFill>
              </a:rPr>
              <a:t>１＝＆ａ；</a:t>
            </a:r>
          </a:p>
          <a:p>
            <a:pPr algn="l" eaLnBrk="1" hangingPunct="1">
              <a:lnSpc>
                <a:spcPct val="130000"/>
              </a:lnSpc>
              <a:spcBef>
                <a:spcPct val="10000"/>
              </a:spcBef>
            </a:pPr>
            <a:r>
              <a:rPr lang="zh-CN" altLang="en-US" b="1" dirty="0"/>
              <a:t>＆* </a:t>
            </a:r>
            <a:r>
              <a:rPr lang="en-US" altLang="zh-CN" b="1" dirty="0"/>
              <a:t>pointer_</a:t>
            </a:r>
            <a:r>
              <a:rPr lang="zh-CN" altLang="en-US" b="1" dirty="0"/>
              <a:t>１的含义是什么？</a:t>
            </a:r>
          </a:p>
          <a:p>
            <a:pPr algn="l" eaLnBrk="1" hangingPunct="1">
              <a:lnSpc>
                <a:spcPct val="130000"/>
              </a:lnSpc>
              <a:spcBef>
                <a:spcPct val="10000"/>
              </a:spcBef>
            </a:pPr>
            <a:r>
              <a:rPr lang="zh-CN" altLang="en-US" b="1" dirty="0"/>
              <a:t> </a:t>
            </a:r>
            <a:r>
              <a:rPr lang="en-US" altLang="zh-CN" b="1" dirty="0"/>
              <a:t>——</a:t>
            </a:r>
            <a:r>
              <a:rPr lang="zh-CN" altLang="en-US" b="1" dirty="0"/>
              <a:t>“＆”和“*”两个运算符的优先级别相同，但按</a:t>
            </a:r>
            <a:r>
              <a:rPr lang="zh-CN" altLang="en-US" b="1" dirty="0">
                <a:solidFill>
                  <a:srgbClr val="FF0000"/>
                </a:solidFill>
              </a:rPr>
              <a:t>自右而左</a:t>
            </a:r>
            <a:r>
              <a:rPr lang="zh-CN" altLang="en-US" b="1" dirty="0"/>
              <a:t>方向结合。因此，＆* </a:t>
            </a:r>
            <a:r>
              <a:rPr lang="en-US" altLang="zh-CN" b="1" dirty="0"/>
              <a:t>pointer_</a:t>
            </a:r>
            <a:r>
              <a:rPr lang="zh-CN" altLang="en-US" b="1" dirty="0"/>
              <a:t>１与＆ａ相同，即变量</a:t>
            </a:r>
            <a:r>
              <a:rPr lang="en-US" altLang="zh-CN" b="1" dirty="0"/>
              <a:t>a</a:t>
            </a:r>
            <a:r>
              <a:rPr lang="zh-CN" altLang="en-US" b="1" dirty="0"/>
              <a:t>的地址。</a:t>
            </a:r>
          </a:p>
        </p:txBody>
      </p:sp>
      <p:sp>
        <p:nvSpPr>
          <p:cNvPr id="4" name="Text Box 4">
            <a:extLst>
              <a:ext uri="{FF2B5EF4-FFF2-40B4-BE49-F238E27FC236}">
                <a16:creationId xmlns:a16="http://schemas.microsoft.com/office/drawing/2014/main" id="{6BE4F813-5EFF-45D5-8298-A4362761B1A9}"/>
              </a:ext>
            </a:extLst>
          </p:cNvPr>
          <p:cNvSpPr txBox="1">
            <a:spLocks noChangeArrowheads="1"/>
          </p:cNvSpPr>
          <p:nvPr/>
        </p:nvSpPr>
        <p:spPr bwMode="auto">
          <a:xfrm>
            <a:off x="263352" y="4869160"/>
            <a:ext cx="11809312" cy="1637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lnSpc>
                <a:spcPct val="120000"/>
              </a:lnSpc>
              <a:spcBef>
                <a:spcPct val="10000"/>
              </a:spcBef>
            </a:pPr>
            <a:r>
              <a:rPr lang="en-US" altLang="zh-CN" b="1" dirty="0">
                <a:solidFill>
                  <a:srgbClr val="FF0000"/>
                </a:solidFill>
              </a:rPr>
              <a:t>pointer_2 </a:t>
            </a:r>
            <a:r>
              <a:rPr lang="zh-CN" altLang="en-US" b="1" dirty="0">
                <a:solidFill>
                  <a:srgbClr val="FF0000"/>
                </a:solidFill>
              </a:rPr>
              <a:t>＝＆* </a:t>
            </a:r>
            <a:r>
              <a:rPr lang="en-US" altLang="zh-CN" b="1" dirty="0">
                <a:solidFill>
                  <a:srgbClr val="FF0000"/>
                </a:solidFill>
              </a:rPr>
              <a:t>pointer_</a:t>
            </a:r>
            <a:r>
              <a:rPr lang="zh-CN" altLang="en-US" b="1" dirty="0">
                <a:solidFill>
                  <a:srgbClr val="FF0000"/>
                </a:solidFill>
              </a:rPr>
              <a:t>１；</a:t>
            </a:r>
            <a:endParaRPr lang="en-US" altLang="zh-CN" b="1" dirty="0">
              <a:solidFill>
                <a:srgbClr val="FF0000"/>
              </a:solidFill>
            </a:endParaRPr>
          </a:p>
          <a:p>
            <a:pPr algn="l" eaLnBrk="1" hangingPunct="1">
              <a:lnSpc>
                <a:spcPct val="120000"/>
              </a:lnSpc>
              <a:spcBef>
                <a:spcPct val="10000"/>
              </a:spcBef>
            </a:pPr>
            <a:r>
              <a:rPr lang="en-US" altLang="zh-CN" b="1" dirty="0"/>
              <a:t>——</a:t>
            </a:r>
            <a:r>
              <a:rPr lang="zh-CN" altLang="en-US" b="1" dirty="0"/>
              <a:t>它的作用是将＆ａ（ａ的地址）赋给</a:t>
            </a:r>
            <a:r>
              <a:rPr lang="en-US" altLang="zh-CN" b="1" dirty="0"/>
              <a:t>pointer_2 </a:t>
            </a:r>
            <a:r>
              <a:rPr lang="zh-CN" altLang="en-US" b="1" dirty="0"/>
              <a:t>，如果</a:t>
            </a:r>
            <a:r>
              <a:rPr lang="en-US" altLang="zh-CN" b="1" dirty="0"/>
              <a:t>pointer_2</a:t>
            </a:r>
            <a:r>
              <a:rPr lang="zh-CN" altLang="en-US" b="1" dirty="0"/>
              <a:t>原来指向ｂ，经过重新赋值后它已不再指向ｂ了，而指向了ａ。</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87462"/>
                                        </p:tgtEl>
                                        <p:attrNameLst>
                                          <p:attrName>style.visibility</p:attrName>
                                        </p:attrNameLst>
                                      </p:cBhvr>
                                      <p:to>
                                        <p:strVal val="visible"/>
                                      </p:to>
                                    </p:set>
                                    <p:anim calcmode="lin" valueType="num">
                                      <p:cBhvr additive="base">
                                        <p:cTn id="7" dur="500" fill="hold"/>
                                        <p:tgtEl>
                                          <p:spTgt spid="787462"/>
                                        </p:tgtEl>
                                        <p:attrNameLst>
                                          <p:attrName>ppt_x</p:attrName>
                                        </p:attrNameLst>
                                      </p:cBhvr>
                                      <p:tavLst>
                                        <p:tav tm="0">
                                          <p:val>
                                            <p:strVal val="#ppt_x"/>
                                          </p:val>
                                        </p:tav>
                                        <p:tav tm="100000">
                                          <p:val>
                                            <p:strVal val="#ppt_x"/>
                                          </p:val>
                                        </p:tav>
                                      </p:tavLst>
                                    </p:anim>
                                    <p:anim calcmode="lin" valueType="num">
                                      <p:cBhvr additive="base">
                                        <p:cTn id="8" dur="500" fill="hold"/>
                                        <p:tgtEl>
                                          <p:spTgt spid="78746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9508" name="Picture 4" descr="j6">
            <a:extLst>
              <a:ext uri="{FF2B5EF4-FFF2-40B4-BE49-F238E27FC236}">
                <a16:creationId xmlns:a16="http://schemas.microsoft.com/office/drawing/2014/main" id="{67CCDFAC-22BB-473F-AF42-7962A651A93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207568" y="421026"/>
            <a:ext cx="7470477" cy="412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a:extLst>
              <a:ext uri="{FF2B5EF4-FFF2-40B4-BE49-F238E27FC236}">
                <a16:creationId xmlns:a16="http://schemas.microsoft.com/office/drawing/2014/main" id="{664BE55D-58E4-42F9-A86A-FAA4DD062FA0}"/>
              </a:ext>
            </a:extLst>
          </p:cNvPr>
          <p:cNvSpPr txBox="1">
            <a:spLocks noChangeArrowheads="1"/>
          </p:cNvSpPr>
          <p:nvPr/>
        </p:nvSpPr>
        <p:spPr bwMode="auto">
          <a:xfrm>
            <a:off x="407368" y="4530765"/>
            <a:ext cx="11593288" cy="1594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marL="457200" indent="-457200" algn="l" eaLnBrk="1" hangingPunct="1">
              <a:lnSpc>
                <a:spcPct val="120000"/>
              </a:lnSpc>
              <a:buFont typeface="Wingdings" panose="05000000000000000000" pitchFamily="2" charset="2"/>
              <a:buChar char="Ø"/>
            </a:pPr>
            <a:r>
              <a:rPr lang="en-US" altLang="zh-CN" b="1" dirty="0">
                <a:solidFill>
                  <a:srgbClr val="FF0000"/>
                </a:solidFill>
              </a:rPr>
              <a:t>*</a:t>
            </a:r>
            <a:r>
              <a:rPr lang="zh-CN" altLang="en-US" b="1" dirty="0">
                <a:solidFill>
                  <a:srgbClr val="FF0000"/>
                </a:solidFill>
              </a:rPr>
              <a:t>＆ａ的含义是什么？</a:t>
            </a:r>
          </a:p>
          <a:p>
            <a:pPr algn="l" eaLnBrk="1" hangingPunct="1">
              <a:lnSpc>
                <a:spcPct val="120000"/>
              </a:lnSpc>
            </a:pPr>
            <a:r>
              <a:rPr lang="zh-CN" altLang="en-US" b="1" dirty="0"/>
              <a:t>       先进行＆ａ运算，得ａ的地址，再进行*运算。   *＆ａ和*</a:t>
            </a:r>
            <a:r>
              <a:rPr lang="en-US" altLang="zh-CN" b="1" dirty="0"/>
              <a:t>pointer_</a:t>
            </a:r>
            <a:r>
              <a:rPr lang="zh-CN" altLang="en-US" b="1" dirty="0"/>
              <a:t>１的作用是一样的，它们都等价于变量ａ。即*＆ａ与ａ等价。</a:t>
            </a:r>
          </a:p>
        </p:txBody>
      </p:sp>
      <p:sp>
        <p:nvSpPr>
          <p:cNvPr id="4" name="Text Box 5">
            <a:extLst>
              <a:ext uri="{FF2B5EF4-FFF2-40B4-BE49-F238E27FC236}">
                <a16:creationId xmlns:a16="http://schemas.microsoft.com/office/drawing/2014/main" id="{EFA460B1-C1DB-4D6E-B9D1-57631F782231}"/>
              </a:ext>
            </a:extLst>
          </p:cNvPr>
          <p:cNvSpPr txBox="1">
            <a:spLocks noChangeArrowheads="1"/>
          </p:cNvSpPr>
          <p:nvPr/>
        </p:nvSpPr>
        <p:spPr bwMode="auto">
          <a:xfrm>
            <a:off x="407368" y="6186949"/>
            <a:ext cx="8569325" cy="592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marL="457200" indent="-457200" algn="l" eaLnBrk="1" hangingPunct="1">
              <a:lnSpc>
                <a:spcPct val="130000"/>
              </a:lnSpc>
              <a:buFont typeface="Wingdings" panose="05000000000000000000" pitchFamily="2" charset="2"/>
              <a:buChar char="Ø"/>
            </a:pPr>
            <a:r>
              <a:rPr lang="zh-CN" altLang="en-US" b="1" dirty="0"/>
              <a:t>（*</a:t>
            </a:r>
            <a:r>
              <a:rPr lang="en-US" altLang="zh-CN" b="1" dirty="0"/>
              <a:t>pointer_</a:t>
            </a:r>
            <a:r>
              <a:rPr lang="zh-CN" altLang="en-US" b="1" dirty="0"/>
              <a:t>１）＋＋相当于ａ＋＋。</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789508"/>
                                        </p:tgtEl>
                                        <p:attrNameLst>
                                          <p:attrName>style.visibility</p:attrName>
                                        </p:attrNameLst>
                                      </p:cBhvr>
                                      <p:to>
                                        <p:strVal val="visible"/>
                                      </p:to>
                                    </p:set>
                                    <p:animEffect transition="in" filter="wipe(left)">
                                      <p:cBhvr>
                                        <p:cTn id="7" dur="500"/>
                                        <p:tgtEl>
                                          <p:spTgt spid="789508"/>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0-#ppt_w/2"/>
                                          </p:val>
                                        </p:tav>
                                        <p:tav tm="100000">
                                          <p:val>
                                            <p:strVal val="#ppt_x"/>
                                          </p:val>
                                        </p:tav>
                                      </p:tavLst>
                                    </p:anim>
                                    <p:anim calcmode="lin" valueType="num">
                                      <p:cBhvr additive="base">
                                        <p:cTn id="11"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6" name="Text Box 4">
            <a:extLst>
              <a:ext uri="{FF2B5EF4-FFF2-40B4-BE49-F238E27FC236}">
                <a16:creationId xmlns:a16="http://schemas.microsoft.com/office/drawing/2014/main" id="{6C56AAD8-CEB5-439D-86C1-3290AA57083F}"/>
              </a:ext>
            </a:extLst>
          </p:cNvPr>
          <p:cNvSpPr txBox="1">
            <a:spLocks noChangeArrowheads="1"/>
          </p:cNvSpPr>
          <p:nvPr/>
        </p:nvSpPr>
        <p:spPr bwMode="auto">
          <a:xfrm>
            <a:off x="191344" y="512762"/>
            <a:ext cx="9036497" cy="52322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r>
              <a:rPr lang="zh-CN" altLang="en-US" b="1" dirty="0">
                <a:solidFill>
                  <a:schemeClr val="bg1"/>
                </a:solidFill>
              </a:rPr>
              <a:t>例</a:t>
            </a:r>
            <a:r>
              <a:rPr lang="en-US" altLang="zh-CN" b="1" dirty="0">
                <a:solidFill>
                  <a:schemeClr val="bg1"/>
                </a:solidFill>
              </a:rPr>
              <a:t>1  </a:t>
            </a:r>
            <a:r>
              <a:rPr lang="zh-CN" altLang="en-US" sz="2600" b="1" dirty="0">
                <a:solidFill>
                  <a:schemeClr val="bg1"/>
                </a:solidFill>
              </a:rPr>
              <a:t>输入ａ和ｂ两个整数，按先大后小的顺序输出ａ和ｂ。</a:t>
            </a:r>
          </a:p>
        </p:txBody>
      </p:sp>
      <p:pic>
        <p:nvPicPr>
          <p:cNvPr id="2" name="图片 1">
            <a:extLst>
              <a:ext uri="{FF2B5EF4-FFF2-40B4-BE49-F238E27FC236}">
                <a16:creationId xmlns:a16="http://schemas.microsoft.com/office/drawing/2014/main" id="{B9AA6062-01BF-460C-9E69-D5B5472FAAD8}"/>
              </a:ext>
            </a:extLst>
          </p:cNvPr>
          <p:cNvPicPr>
            <a:picLocks noChangeAspect="1"/>
          </p:cNvPicPr>
          <p:nvPr/>
        </p:nvPicPr>
        <p:blipFill>
          <a:blip r:embed="rId2"/>
          <a:stretch>
            <a:fillRect/>
          </a:stretch>
        </p:blipFill>
        <p:spPr>
          <a:xfrm>
            <a:off x="202955" y="1268760"/>
            <a:ext cx="8715602" cy="4924801"/>
          </a:xfrm>
          <a:prstGeom prst="rect">
            <a:avLst/>
          </a:prstGeom>
        </p:spPr>
      </p:pic>
      <p:pic>
        <p:nvPicPr>
          <p:cNvPr id="3" name="图片 2">
            <a:extLst>
              <a:ext uri="{FF2B5EF4-FFF2-40B4-BE49-F238E27FC236}">
                <a16:creationId xmlns:a16="http://schemas.microsoft.com/office/drawing/2014/main" id="{36D29380-E802-4BF1-90D6-19E846670FE4}"/>
              </a:ext>
            </a:extLst>
          </p:cNvPr>
          <p:cNvPicPr>
            <a:picLocks noChangeAspect="1"/>
          </p:cNvPicPr>
          <p:nvPr/>
        </p:nvPicPr>
        <p:blipFill>
          <a:blip r:embed="rId3"/>
          <a:stretch>
            <a:fillRect/>
          </a:stretch>
        </p:blipFill>
        <p:spPr>
          <a:xfrm>
            <a:off x="6528048" y="1700808"/>
            <a:ext cx="5653753" cy="2160240"/>
          </a:xfrm>
          <a:prstGeom prst="rect">
            <a:avLst/>
          </a:prstGeom>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791556"/>
                                        </p:tgtEl>
                                        <p:attrNameLst>
                                          <p:attrName>style.visibility</p:attrName>
                                        </p:attrNameLst>
                                      </p:cBhvr>
                                      <p:to>
                                        <p:strVal val="visible"/>
                                      </p:to>
                                    </p:set>
                                    <p:anim calcmode="lin" valueType="num">
                                      <p:cBhvr additive="base">
                                        <p:cTn id="7" dur="500" fill="hold"/>
                                        <p:tgtEl>
                                          <p:spTgt spid="791556"/>
                                        </p:tgtEl>
                                        <p:attrNameLst>
                                          <p:attrName>ppt_x</p:attrName>
                                        </p:attrNameLst>
                                      </p:cBhvr>
                                      <p:tavLst>
                                        <p:tav tm="0">
                                          <p:val>
                                            <p:strVal val="0-#ppt_w/2"/>
                                          </p:val>
                                        </p:tav>
                                        <p:tav tm="100000">
                                          <p:val>
                                            <p:strVal val="#ppt_x"/>
                                          </p:val>
                                        </p:tav>
                                      </p:tavLst>
                                    </p:anim>
                                    <p:anim calcmode="lin" valueType="num">
                                      <p:cBhvr additive="base">
                                        <p:cTn id="8" dur="500" fill="hold"/>
                                        <p:tgtEl>
                                          <p:spTgt spid="79155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5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80" name="Text Box 4">
            <a:extLst>
              <a:ext uri="{FF2B5EF4-FFF2-40B4-BE49-F238E27FC236}">
                <a16:creationId xmlns:a16="http://schemas.microsoft.com/office/drawing/2014/main" id="{216D669B-9871-47C1-96C8-12DA9E1A036D}"/>
              </a:ext>
            </a:extLst>
          </p:cNvPr>
          <p:cNvSpPr txBox="1">
            <a:spLocks noChangeArrowheads="1"/>
          </p:cNvSpPr>
          <p:nvPr/>
        </p:nvSpPr>
        <p:spPr bwMode="auto">
          <a:xfrm>
            <a:off x="119336" y="476672"/>
            <a:ext cx="12072664" cy="3145220"/>
          </a:xfrm>
          <a:prstGeom prst="rect">
            <a:avLst/>
          </a:prstGeom>
          <a:solidFill>
            <a:srgbClr val="8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lnSpc>
                <a:spcPct val="120000"/>
              </a:lnSpc>
            </a:pPr>
            <a:r>
              <a:rPr lang="zh-CN" altLang="en-US" b="1" dirty="0">
                <a:solidFill>
                  <a:srgbClr val="FFFF66"/>
                </a:solidFill>
              </a:rPr>
              <a:t>运行情况如下：</a:t>
            </a:r>
            <a:endParaRPr lang="zh-CN" altLang="en-US" b="1" u="sng" dirty="0">
              <a:solidFill>
                <a:srgbClr val="FFFF66"/>
              </a:solidFill>
            </a:endParaRPr>
          </a:p>
          <a:p>
            <a:pPr algn="l" eaLnBrk="1" hangingPunct="1">
              <a:lnSpc>
                <a:spcPct val="120000"/>
              </a:lnSpc>
            </a:pPr>
            <a:endParaRPr lang="en-US" altLang="zh-CN" b="1" u="sng" dirty="0">
              <a:solidFill>
                <a:schemeClr val="bg1"/>
              </a:solidFill>
            </a:endParaRPr>
          </a:p>
          <a:p>
            <a:pPr algn="l" eaLnBrk="1" hangingPunct="1">
              <a:lnSpc>
                <a:spcPct val="120000"/>
              </a:lnSpc>
            </a:pPr>
            <a:endParaRPr lang="en-US" altLang="zh-CN" b="1" u="sng" dirty="0">
              <a:solidFill>
                <a:schemeClr val="bg1"/>
              </a:solidFill>
            </a:endParaRPr>
          </a:p>
          <a:p>
            <a:pPr algn="l" eaLnBrk="1" hangingPunct="1">
              <a:lnSpc>
                <a:spcPct val="120000"/>
              </a:lnSpc>
            </a:pPr>
            <a:endParaRPr lang="en-US" altLang="zh-CN" b="1" u="sng" dirty="0">
              <a:solidFill>
                <a:schemeClr val="bg1"/>
              </a:solidFill>
            </a:endParaRPr>
          </a:p>
          <a:p>
            <a:pPr algn="l" eaLnBrk="1" hangingPunct="1">
              <a:lnSpc>
                <a:spcPct val="120000"/>
              </a:lnSpc>
            </a:pPr>
            <a:r>
              <a:rPr lang="zh-CN" altLang="en-US" b="1" dirty="0">
                <a:solidFill>
                  <a:schemeClr val="bg1"/>
                </a:solidFill>
              </a:rPr>
              <a:t>当输入ａ＝５，ｂ＝９时，由于ａ＜ｂ，将ｐ１和ｐ２交换。交换前的情况见图（ａ），交换后见图（ｂ）。</a:t>
            </a:r>
          </a:p>
        </p:txBody>
      </p:sp>
      <p:pic>
        <p:nvPicPr>
          <p:cNvPr id="43011" name="Picture 5" descr="j8">
            <a:extLst>
              <a:ext uri="{FF2B5EF4-FFF2-40B4-BE49-F238E27FC236}">
                <a16:creationId xmlns:a16="http://schemas.microsoft.com/office/drawing/2014/main" id="{1B090704-EAA5-44AC-939D-22C50EDA53F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649413" y="3778250"/>
            <a:ext cx="8820150" cy="310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a:extLst>
              <a:ext uri="{FF2B5EF4-FFF2-40B4-BE49-F238E27FC236}">
                <a16:creationId xmlns:a16="http://schemas.microsoft.com/office/drawing/2014/main" id="{01496327-A7B2-4699-BAAC-790531B12B21}"/>
              </a:ext>
            </a:extLst>
          </p:cNvPr>
          <p:cNvPicPr>
            <a:picLocks noChangeAspect="1"/>
          </p:cNvPicPr>
          <p:nvPr/>
        </p:nvPicPr>
        <p:blipFill>
          <a:blip r:embed="rId3"/>
          <a:stretch>
            <a:fillRect/>
          </a:stretch>
        </p:blipFill>
        <p:spPr>
          <a:xfrm>
            <a:off x="2999656" y="476672"/>
            <a:ext cx="5491454" cy="2005860"/>
          </a:xfrm>
          <a:prstGeom prst="rect">
            <a:avLst/>
          </a:prstGeom>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792580"/>
                                        </p:tgtEl>
                                        <p:attrNameLst>
                                          <p:attrName>style.visibility</p:attrName>
                                        </p:attrNameLst>
                                      </p:cBhvr>
                                      <p:to>
                                        <p:strVal val="visible"/>
                                      </p:to>
                                    </p:set>
                                    <p:anim calcmode="lin" valueType="num">
                                      <p:cBhvr additive="base">
                                        <p:cTn id="7" dur="500" fill="hold"/>
                                        <p:tgtEl>
                                          <p:spTgt spid="792580"/>
                                        </p:tgtEl>
                                        <p:attrNameLst>
                                          <p:attrName>ppt_x</p:attrName>
                                        </p:attrNameLst>
                                      </p:cBhvr>
                                      <p:tavLst>
                                        <p:tav tm="0">
                                          <p:val>
                                            <p:strVal val="0-#ppt_w/2"/>
                                          </p:val>
                                        </p:tav>
                                        <p:tav tm="100000">
                                          <p:val>
                                            <p:strVal val="#ppt_x"/>
                                          </p:val>
                                        </p:tav>
                                      </p:tavLst>
                                    </p:anim>
                                    <p:anim calcmode="lin" valueType="num">
                                      <p:cBhvr additive="base">
                                        <p:cTn id="8" dur="500" fill="hold"/>
                                        <p:tgtEl>
                                          <p:spTgt spid="792580"/>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258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4" name="Text Box 4">
            <a:extLst>
              <a:ext uri="{FF2B5EF4-FFF2-40B4-BE49-F238E27FC236}">
                <a16:creationId xmlns:a16="http://schemas.microsoft.com/office/drawing/2014/main" id="{883877A1-5613-45FF-B530-B5033826A5EF}"/>
              </a:ext>
            </a:extLst>
          </p:cNvPr>
          <p:cNvSpPr txBox="1">
            <a:spLocks noChangeArrowheads="1"/>
          </p:cNvSpPr>
          <p:nvPr/>
        </p:nvSpPr>
        <p:spPr bwMode="auto">
          <a:xfrm>
            <a:off x="4583832" y="332656"/>
            <a:ext cx="379142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b="1" dirty="0">
                <a:latin typeface="黑体" panose="02010609060101010101" pitchFamily="49" charset="-122"/>
                <a:ea typeface="黑体" panose="02010609060101010101" pitchFamily="49" charset="-122"/>
              </a:rPr>
              <a:t>指针变量作为函数参数</a:t>
            </a:r>
          </a:p>
        </p:txBody>
      </p:sp>
      <p:sp>
        <p:nvSpPr>
          <p:cNvPr id="793605" name="Text Box 5">
            <a:extLst>
              <a:ext uri="{FF2B5EF4-FFF2-40B4-BE49-F238E27FC236}">
                <a16:creationId xmlns:a16="http://schemas.microsoft.com/office/drawing/2014/main" id="{C07A0129-36B3-49F1-A320-CC06140EE4B0}"/>
              </a:ext>
            </a:extLst>
          </p:cNvPr>
          <p:cNvSpPr txBox="1">
            <a:spLocks noChangeArrowheads="1"/>
          </p:cNvSpPr>
          <p:nvPr/>
        </p:nvSpPr>
        <p:spPr bwMode="auto">
          <a:xfrm>
            <a:off x="119336" y="924674"/>
            <a:ext cx="5519460" cy="461665"/>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r>
              <a:rPr lang="zh-CN" altLang="en-US" sz="2400" b="1" dirty="0">
                <a:solidFill>
                  <a:schemeClr val="bg1"/>
                </a:solidFill>
              </a:rPr>
              <a:t>例</a:t>
            </a:r>
            <a:r>
              <a:rPr lang="en-US" altLang="zh-CN" sz="2400" b="1" dirty="0">
                <a:solidFill>
                  <a:schemeClr val="bg1"/>
                </a:solidFill>
              </a:rPr>
              <a:t>2  </a:t>
            </a:r>
            <a:r>
              <a:rPr lang="zh-CN" altLang="en-US" sz="2400" b="1" dirty="0">
                <a:solidFill>
                  <a:schemeClr val="bg1"/>
                </a:solidFill>
              </a:rPr>
              <a:t>对输入的两个整数按大小顺序输出</a:t>
            </a:r>
            <a:r>
              <a:rPr lang="zh-CN" altLang="en-US" sz="2400" b="1" dirty="0"/>
              <a:t> </a:t>
            </a:r>
          </a:p>
        </p:txBody>
      </p:sp>
      <p:pic>
        <p:nvPicPr>
          <p:cNvPr id="2" name="图片 1">
            <a:extLst>
              <a:ext uri="{FF2B5EF4-FFF2-40B4-BE49-F238E27FC236}">
                <a16:creationId xmlns:a16="http://schemas.microsoft.com/office/drawing/2014/main" id="{658CC32B-0E65-477B-8D00-F91EF989583C}"/>
              </a:ext>
            </a:extLst>
          </p:cNvPr>
          <p:cNvPicPr>
            <a:picLocks noChangeAspect="1"/>
          </p:cNvPicPr>
          <p:nvPr/>
        </p:nvPicPr>
        <p:blipFill>
          <a:blip r:embed="rId2"/>
          <a:stretch>
            <a:fillRect/>
          </a:stretch>
        </p:blipFill>
        <p:spPr>
          <a:xfrm>
            <a:off x="119335" y="1376543"/>
            <a:ext cx="5382195" cy="5481457"/>
          </a:xfrm>
          <a:prstGeom prst="rect">
            <a:avLst/>
          </a:prstGeom>
        </p:spPr>
      </p:pic>
      <p:pic>
        <p:nvPicPr>
          <p:cNvPr id="6" name="Picture 4" descr="j9">
            <a:extLst>
              <a:ext uri="{FF2B5EF4-FFF2-40B4-BE49-F238E27FC236}">
                <a16:creationId xmlns:a16="http://schemas.microsoft.com/office/drawing/2014/main" id="{6874AEB4-92FF-4C54-AD06-A79BDF4C6C2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55500" y="1412776"/>
            <a:ext cx="6617164" cy="3859910"/>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7" name="Line 5">
            <a:extLst>
              <a:ext uri="{FF2B5EF4-FFF2-40B4-BE49-F238E27FC236}">
                <a16:creationId xmlns:a16="http://schemas.microsoft.com/office/drawing/2014/main" id="{42AE3073-991D-4D7C-828D-FB6B0FBE2F08}"/>
              </a:ext>
            </a:extLst>
          </p:cNvPr>
          <p:cNvSpPr>
            <a:spLocks noChangeShapeType="1"/>
          </p:cNvSpPr>
          <p:nvPr/>
        </p:nvSpPr>
        <p:spPr bwMode="auto">
          <a:xfrm>
            <a:off x="7039676" y="1412776"/>
            <a:ext cx="0" cy="3859909"/>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 name="Line 6">
            <a:extLst>
              <a:ext uri="{FF2B5EF4-FFF2-40B4-BE49-F238E27FC236}">
                <a16:creationId xmlns:a16="http://schemas.microsoft.com/office/drawing/2014/main" id="{17721881-AB26-4815-918B-8C6EC162C4EB}"/>
              </a:ext>
            </a:extLst>
          </p:cNvPr>
          <p:cNvSpPr>
            <a:spLocks noChangeShapeType="1"/>
          </p:cNvSpPr>
          <p:nvPr/>
        </p:nvSpPr>
        <p:spPr bwMode="auto">
          <a:xfrm>
            <a:off x="8839876" y="1412776"/>
            <a:ext cx="0" cy="3859909"/>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 name="Line 7">
            <a:extLst>
              <a:ext uri="{FF2B5EF4-FFF2-40B4-BE49-F238E27FC236}">
                <a16:creationId xmlns:a16="http://schemas.microsoft.com/office/drawing/2014/main" id="{AD2B64C2-5E79-4520-8A16-5EEB05783F3A}"/>
              </a:ext>
            </a:extLst>
          </p:cNvPr>
          <p:cNvSpPr>
            <a:spLocks noChangeShapeType="1"/>
          </p:cNvSpPr>
          <p:nvPr/>
        </p:nvSpPr>
        <p:spPr bwMode="auto">
          <a:xfrm flipH="1">
            <a:off x="10628304" y="1412776"/>
            <a:ext cx="11772" cy="3859909"/>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3" name="图片 2">
            <a:extLst>
              <a:ext uri="{FF2B5EF4-FFF2-40B4-BE49-F238E27FC236}">
                <a16:creationId xmlns:a16="http://schemas.microsoft.com/office/drawing/2014/main" id="{AA661BB9-83E6-4CB2-B78E-42F9CFBA0A37}"/>
              </a:ext>
            </a:extLst>
          </p:cNvPr>
          <p:cNvPicPr>
            <a:picLocks noChangeAspect="1"/>
          </p:cNvPicPr>
          <p:nvPr/>
        </p:nvPicPr>
        <p:blipFill>
          <a:blip r:embed="rId4"/>
          <a:stretch>
            <a:fillRect/>
          </a:stretch>
        </p:blipFill>
        <p:spPr>
          <a:xfrm>
            <a:off x="6926857" y="5326507"/>
            <a:ext cx="5145807" cy="1558877"/>
          </a:xfrm>
          <a:prstGeom prst="rect">
            <a:avLst/>
          </a:prstGeom>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793604"/>
                                        </p:tgtEl>
                                        <p:attrNameLst>
                                          <p:attrName>style.visibility</p:attrName>
                                        </p:attrNameLst>
                                      </p:cBhvr>
                                      <p:to>
                                        <p:strVal val="visible"/>
                                      </p:to>
                                    </p:set>
                                    <p:anim calcmode="lin" valueType="num">
                                      <p:cBhvr additive="base">
                                        <p:cTn id="7" dur="500" fill="hold"/>
                                        <p:tgtEl>
                                          <p:spTgt spid="793604"/>
                                        </p:tgtEl>
                                        <p:attrNameLst>
                                          <p:attrName>ppt_x</p:attrName>
                                        </p:attrNameLst>
                                      </p:cBhvr>
                                      <p:tavLst>
                                        <p:tav tm="0">
                                          <p:val>
                                            <p:strVal val="0-#ppt_w/2"/>
                                          </p:val>
                                        </p:tav>
                                        <p:tav tm="100000">
                                          <p:val>
                                            <p:strVal val="#ppt_x"/>
                                          </p:val>
                                        </p:tav>
                                      </p:tavLst>
                                    </p:anim>
                                    <p:anim calcmode="lin" valueType="num">
                                      <p:cBhvr additive="base">
                                        <p:cTn id="8" dur="500" fill="hold"/>
                                        <p:tgtEl>
                                          <p:spTgt spid="79360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93605"/>
                                        </p:tgtEl>
                                        <p:attrNameLst>
                                          <p:attrName>style.visibility</p:attrName>
                                        </p:attrNameLst>
                                      </p:cBhvr>
                                      <p:to>
                                        <p:strVal val="visible"/>
                                      </p:to>
                                    </p:set>
                                    <p:anim calcmode="lin" valueType="num">
                                      <p:cBhvr additive="base">
                                        <p:cTn id="13" dur="500" fill="hold"/>
                                        <p:tgtEl>
                                          <p:spTgt spid="793605"/>
                                        </p:tgtEl>
                                        <p:attrNameLst>
                                          <p:attrName>ppt_x</p:attrName>
                                        </p:attrNameLst>
                                      </p:cBhvr>
                                      <p:tavLst>
                                        <p:tav tm="0">
                                          <p:val>
                                            <p:strVal val="0-#ppt_w/2"/>
                                          </p:val>
                                        </p:tav>
                                        <p:tav tm="100000">
                                          <p:val>
                                            <p:strVal val="#ppt_x"/>
                                          </p:val>
                                        </p:tav>
                                      </p:tavLst>
                                    </p:anim>
                                    <p:anim calcmode="lin" valueType="num">
                                      <p:cBhvr additive="base">
                                        <p:cTn id="14" dur="500" fill="hold"/>
                                        <p:tgtEl>
                                          <p:spTgt spid="79360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3604" grpId="0"/>
      <p:bldP spid="793605"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6" name="Text Box 4">
            <a:extLst>
              <a:ext uri="{FF2B5EF4-FFF2-40B4-BE49-F238E27FC236}">
                <a16:creationId xmlns:a16="http://schemas.microsoft.com/office/drawing/2014/main" id="{F937E242-5ED9-4BEF-BDB2-970C64CD9F8A}"/>
              </a:ext>
            </a:extLst>
          </p:cNvPr>
          <p:cNvSpPr txBox="1">
            <a:spLocks noChangeArrowheads="1"/>
          </p:cNvSpPr>
          <p:nvPr/>
        </p:nvSpPr>
        <p:spPr bwMode="auto">
          <a:xfrm>
            <a:off x="24962" y="476672"/>
            <a:ext cx="8117928" cy="523220"/>
          </a:xfrm>
          <a:prstGeom prst="rect">
            <a:avLst/>
          </a:prstGeom>
          <a:solidFill>
            <a:srgbClr val="A500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r>
              <a:rPr lang="zh-CN" altLang="en-US" b="1" dirty="0">
                <a:solidFill>
                  <a:schemeClr val="bg1"/>
                </a:solidFill>
              </a:rPr>
              <a:t>例</a:t>
            </a:r>
            <a:r>
              <a:rPr lang="en-US" altLang="zh-CN" b="1" dirty="0">
                <a:solidFill>
                  <a:schemeClr val="bg1"/>
                </a:solidFill>
              </a:rPr>
              <a:t>3</a:t>
            </a:r>
            <a:r>
              <a:rPr lang="zh-CN" altLang="en-US" b="1" dirty="0">
                <a:solidFill>
                  <a:schemeClr val="bg1"/>
                </a:solidFill>
              </a:rPr>
              <a:t> 输入ａ、ｂ、ｃ </a:t>
            </a:r>
            <a:r>
              <a:rPr lang="en-US" altLang="zh-CN" b="1" dirty="0">
                <a:solidFill>
                  <a:schemeClr val="bg1"/>
                </a:solidFill>
              </a:rPr>
              <a:t>3</a:t>
            </a:r>
            <a:r>
              <a:rPr lang="zh-CN" altLang="en-US" b="1" dirty="0">
                <a:solidFill>
                  <a:schemeClr val="bg1"/>
                </a:solidFill>
              </a:rPr>
              <a:t>个整数，按大小顺序输出。</a:t>
            </a:r>
          </a:p>
        </p:txBody>
      </p:sp>
      <p:pic>
        <p:nvPicPr>
          <p:cNvPr id="2" name="图片 1">
            <a:extLst>
              <a:ext uri="{FF2B5EF4-FFF2-40B4-BE49-F238E27FC236}">
                <a16:creationId xmlns:a16="http://schemas.microsoft.com/office/drawing/2014/main" id="{2BEF2064-185E-47BA-9399-6478F8CEF1AA}"/>
              </a:ext>
            </a:extLst>
          </p:cNvPr>
          <p:cNvPicPr>
            <a:picLocks noChangeAspect="1"/>
          </p:cNvPicPr>
          <p:nvPr/>
        </p:nvPicPr>
        <p:blipFill>
          <a:blip r:embed="rId2"/>
          <a:stretch>
            <a:fillRect/>
          </a:stretch>
        </p:blipFill>
        <p:spPr>
          <a:xfrm>
            <a:off x="24962" y="1021036"/>
            <a:ext cx="6015754" cy="5836964"/>
          </a:xfrm>
          <a:prstGeom prst="rect">
            <a:avLst/>
          </a:prstGeom>
        </p:spPr>
      </p:pic>
      <p:pic>
        <p:nvPicPr>
          <p:cNvPr id="3" name="图片 2">
            <a:extLst>
              <a:ext uri="{FF2B5EF4-FFF2-40B4-BE49-F238E27FC236}">
                <a16:creationId xmlns:a16="http://schemas.microsoft.com/office/drawing/2014/main" id="{B7CAB74D-DFB8-472A-9509-49799C48F2DB}"/>
              </a:ext>
            </a:extLst>
          </p:cNvPr>
          <p:cNvPicPr>
            <a:picLocks noChangeAspect="1"/>
          </p:cNvPicPr>
          <p:nvPr/>
        </p:nvPicPr>
        <p:blipFill>
          <a:blip r:embed="rId3"/>
          <a:stretch>
            <a:fillRect/>
          </a:stretch>
        </p:blipFill>
        <p:spPr>
          <a:xfrm>
            <a:off x="6755800" y="5066020"/>
            <a:ext cx="5436200" cy="1676433"/>
          </a:xfrm>
          <a:prstGeom prst="rect">
            <a:avLst/>
          </a:prstGeom>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796676"/>
                                        </p:tgtEl>
                                        <p:attrNameLst>
                                          <p:attrName>style.visibility</p:attrName>
                                        </p:attrNameLst>
                                      </p:cBhvr>
                                      <p:to>
                                        <p:strVal val="visible"/>
                                      </p:to>
                                    </p:set>
                                    <p:anim calcmode="lin" valueType="num">
                                      <p:cBhvr additive="base">
                                        <p:cTn id="7" dur="500" fill="hold"/>
                                        <p:tgtEl>
                                          <p:spTgt spid="796676"/>
                                        </p:tgtEl>
                                        <p:attrNameLst>
                                          <p:attrName>ppt_x</p:attrName>
                                        </p:attrNameLst>
                                      </p:cBhvr>
                                      <p:tavLst>
                                        <p:tav tm="0">
                                          <p:val>
                                            <p:strVal val="0-#ppt_w/2"/>
                                          </p:val>
                                        </p:tav>
                                        <p:tav tm="100000">
                                          <p:val>
                                            <p:strVal val="#ppt_x"/>
                                          </p:val>
                                        </p:tav>
                                      </p:tavLst>
                                    </p:anim>
                                    <p:anim calcmode="lin" valueType="num">
                                      <p:cBhvr additive="base">
                                        <p:cTn id="8" dur="500" fill="hold"/>
                                        <p:tgtEl>
                                          <p:spTgt spid="79667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667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7"/>
          <p:cNvSpPr>
            <a:spLocks noGrp="1" noChangeArrowheads="1"/>
          </p:cNvSpPr>
          <p:nvPr>
            <p:ph type="title"/>
          </p:nvPr>
        </p:nvSpPr>
        <p:spPr/>
        <p:txBody>
          <a:bodyPr/>
          <a:lstStyle/>
          <a:p>
            <a:pPr eaLnBrk="1" hangingPunct="1"/>
            <a:r>
              <a:rPr lang="zh-CN" altLang="en-US" dirty="0">
                <a:latin typeface="Arial" charset="0"/>
                <a:ea typeface="宋体" charset="0"/>
              </a:rPr>
              <a:t>例</a:t>
            </a:r>
            <a:r>
              <a:rPr lang="en-US" altLang="zh-CN" dirty="0">
                <a:latin typeface="Arial" charset="0"/>
                <a:ea typeface="宋体" charset="0"/>
              </a:rPr>
              <a:t>4</a:t>
            </a:r>
            <a:r>
              <a:rPr lang="en-US" dirty="0">
                <a:latin typeface="Arial" charset="0"/>
                <a:ea typeface="宋体" charset="0"/>
              </a:rPr>
              <a:t> </a:t>
            </a:r>
            <a:r>
              <a:rPr lang="zh-CN" altLang="en-US" dirty="0">
                <a:latin typeface="宋体" charset="0"/>
                <a:ea typeface="宋体" charset="0"/>
              </a:rPr>
              <a:t>密码开锁</a:t>
            </a:r>
            <a:r>
              <a:rPr lang="zh-CN" altLang="en-US" dirty="0">
                <a:latin typeface="Arial" charset="0"/>
                <a:ea typeface="宋体" charset="0"/>
              </a:rPr>
              <a:t> </a:t>
            </a:r>
            <a:r>
              <a:rPr lang="en-US" altLang="zh-CN" dirty="0">
                <a:latin typeface="Arial" charset="0"/>
                <a:ea typeface="宋体" charset="0"/>
              </a:rPr>
              <a:t> </a:t>
            </a:r>
            <a:endParaRPr lang="zh-CN" altLang="en-US" dirty="0">
              <a:latin typeface="Arial" charset="0"/>
              <a:ea typeface="宋体" charset="0"/>
            </a:endParaRPr>
          </a:p>
        </p:txBody>
      </p:sp>
      <p:sp>
        <p:nvSpPr>
          <p:cNvPr id="186386" name="Rectangle 18"/>
          <p:cNvSpPr>
            <a:spLocks noGrp="1" noChangeArrowheads="1"/>
          </p:cNvSpPr>
          <p:nvPr>
            <p:ph type="body" idx="1"/>
          </p:nvPr>
        </p:nvSpPr>
        <p:spPr>
          <a:xfrm>
            <a:off x="335360" y="1700214"/>
            <a:ext cx="11737304" cy="4167187"/>
          </a:xfrm>
        </p:spPr>
        <p:txBody>
          <a:bodyPr/>
          <a:lstStyle/>
          <a:p>
            <a:pPr marL="0" indent="0">
              <a:buNone/>
            </a:pPr>
            <a:r>
              <a:rPr lang="zh-CN" altLang="en-US" sz="2400" dirty="0">
                <a:latin typeface="Arial" charset="0"/>
                <a:ea typeface="宋体" charset="0"/>
              </a:rPr>
              <a:t>一个密室逃脱游戏中的密码开锁：</a:t>
            </a:r>
            <a:r>
              <a:rPr lang="en-US" altLang="zh-CN" sz="2400" dirty="0">
                <a:latin typeface="Arial" charset="0"/>
                <a:ea typeface="宋体" charset="0"/>
              </a:rPr>
              <a:t>26</a:t>
            </a:r>
            <a:r>
              <a:rPr lang="zh-CN" altLang="en-US" sz="2400" dirty="0">
                <a:latin typeface="Arial" charset="0"/>
                <a:ea typeface="宋体" charset="0"/>
              </a:rPr>
              <a:t>个寄存箱，每个寄存箱上按顺序都有一个英文字母和一个编号，字母从</a:t>
            </a:r>
            <a:r>
              <a:rPr lang="en-US" altLang="zh-CN" sz="2400" dirty="0">
                <a:latin typeface="Arial" charset="0"/>
                <a:ea typeface="宋体" charset="0"/>
              </a:rPr>
              <a:t>A</a:t>
            </a:r>
            <a:r>
              <a:rPr lang="zh-CN" altLang="en-US" sz="2400" dirty="0">
                <a:latin typeface="Arial" charset="0"/>
                <a:ea typeface="宋体" charset="0"/>
              </a:rPr>
              <a:t>到</a:t>
            </a:r>
            <a:r>
              <a:rPr lang="en-US" altLang="zh-CN" sz="2400" dirty="0">
                <a:latin typeface="Arial" charset="0"/>
                <a:ea typeface="宋体" charset="0"/>
              </a:rPr>
              <a:t>Z</a:t>
            </a:r>
            <a:r>
              <a:rPr lang="zh-CN" altLang="en-US" sz="2400" dirty="0">
                <a:latin typeface="Arial" charset="0"/>
                <a:ea typeface="宋体" charset="0"/>
              </a:rPr>
              <a:t>，编号从</a:t>
            </a:r>
            <a:r>
              <a:rPr lang="en-US" altLang="zh-CN" sz="2400" dirty="0">
                <a:latin typeface="Arial" charset="0"/>
                <a:ea typeface="宋体" charset="0"/>
              </a:rPr>
              <a:t>01</a:t>
            </a:r>
            <a:r>
              <a:rPr lang="zh-CN" altLang="en-US" sz="2400" dirty="0">
                <a:latin typeface="Arial" charset="0"/>
                <a:ea typeface="宋体" charset="0"/>
              </a:rPr>
              <a:t>到</a:t>
            </a:r>
            <a:r>
              <a:rPr lang="en-US" altLang="zh-CN" sz="2400" dirty="0">
                <a:latin typeface="Arial" charset="0"/>
                <a:ea typeface="宋体" charset="0"/>
              </a:rPr>
              <a:t>26</a:t>
            </a:r>
          </a:p>
          <a:p>
            <a:pPr marL="0" indent="0">
              <a:buNone/>
            </a:pPr>
            <a:r>
              <a:rPr lang="zh-CN" altLang="en-US" sz="2400" dirty="0">
                <a:solidFill>
                  <a:schemeClr val="bg2"/>
                </a:solidFill>
                <a:latin typeface="Arial" charset="0"/>
                <a:ea typeface="宋体" charset="0"/>
              </a:rPr>
              <a:t>关键点分析</a:t>
            </a:r>
          </a:p>
          <a:p>
            <a:pPr marL="0" indent="0"/>
            <a:r>
              <a:rPr lang="zh-CN" altLang="en-US" sz="2400" dirty="0">
                <a:latin typeface="Arial" charset="0"/>
                <a:ea typeface="宋体" charset="0"/>
              </a:rPr>
              <a:t>得到线索：找到一把钥匙，打开</a:t>
            </a:r>
            <a:r>
              <a:rPr lang="en-US" altLang="zh-CN" sz="2400" dirty="0">
                <a:latin typeface="Arial" charset="0"/>
                <a:ea typeface="宋体" charset="0"/>
              </a:rPr>
              <a:t>p</a:t>
            </a:r>
            <a:r>
              <a:rPr lang="zh-CN" altLang="en-US" sz="2400" dirty="0">
                <a:latin typeface="Arial" charset="0"/>
                <a:ea typeface="宋体" charset="0"/>
              </a:rPr>
              <a:t>寄存箱（编号为</a:t>
            </a:r>
            <a:r>
              <a:rPr lang="en-US" altLang="zh-CN" sz="2400" dirty="0">
                <a:latin typeface="Arial" charset="0"/>
                <a:ea typeface="宋体" charset="0"/>
              </a:rPr>
              <a:t>16</a:t>
            </a:r>
            <a:r>
              <a:rPr lang="zh-CN" altLang="en-US" sz="2400" dirty="0">
                <a:latin typeface="Arial" charset="0"/>
                <a:ea typeface="宋体" charset="0"/>
              </a:rPr>
              <a:t>） </a:t>
            </a:r>
          </a:p>
          <a:p>
            <a:pPr marL="0" indent="0"/>
            <a:r>
              <a:rPr lang="zh-CN" altLang="en-US" sz="2400" dirty="0">
                <a:latin typeface="Arial" charset="0"/>
                <a:ea typeface="宋体" charset="0"/>
              </a:rPr>
              <a:t>提示地址：里面是一把刻着数字</a:t>
            </a:r>
            <a:r>
              <a:rPr lang="en-US" altLang="zh-CN" sz="2400" dirty="0">
                <a:latin typeface="Arial" charset="0"/>
                <a:ea typeface="宋体" charset="0"/>
              </a:rPr>
              <a:t>24</a:t>
            </a:r>
            <a:r>
              <a:rPr lang="zh-CN" altLang="en-US" sz="2400" dirty="0">
                <a:latin typeface="Arial" charset="0"/>
                <a:ea typeface="宋体" charset="0"/>
              </a:rPr>
              <a:t>的钥匙</a:t>
            </a:r>
          </a:p>
          <a:p>
            <a:pPr marL="0" indent="0"/>
            <a:r>
              <a:rPr lang="zh-CN" altLang="en-US" sz="2400" dirty="0">
                <a:latin typeface="Arial" charset="0"/>
                <a:ea typeface="宋体" charset="0"/>
              </a:rPr>
              <a:t>找到目标：打开编号为</a:t>
            </a:r>
            <a:r>
              <a:rPr lang="en-US" altLang="zh-CN" sz="2400" dirty="0">
                <a:latin typeface="Arial" charset="0"/>
                <a:ea typeface="宋体" charset="0"/>
              </a:rPr>
              <a:t>24</a:t>
            </a:r>
            <a:r>
              <a:rPr lang="zh-CN" altLang="en-US" sz="2400" dirty="0">
                <a:latin typeface="Arial" charset="0"/>
                <a:ea typeface="宋体" charset="0"/>
              </a:rPr>
              <a:t>的</a:t>
            </a:r>
            <a:r>
              <a:rPr lang="en-US" altLang="zh-CN" sz="2400" dirty="0">
                <a:latin typeface="Arial" charset="0"/>
                <a:ea typeface="宋体" charset="0"/>
              </a:rPr>
              <a:t>X</a:t>
            </a:r>
            <a:r>
              <a:rPr lang="zh-CN" altLang="en-US" sz="2400" dirty="0">
                <a:latin typeface="Arial" charset="0"/>
                <a:ea typeface="宋体" charset="0"/>
              </a:rPr>
              <a:t>寄存箱</a:t>
            </a:r>
          </a:p>
          <a:p>
            <a:pPr marL="0" indent="0"/>
            <a:r>
              <a:rPr lang="zh-CN" altLang="en-US" sz="2400" dirty="0">
                <a:latin typeface="Arial" charset="0"/>
                <a:ea typeface="宋体" charset="0"/>
              </a:rPr>
              <a:t>取出内容：“</a:t>
            </a:r>
            <a:r>
              <a:rPr lang="en-US" altLang="zh-CN" sz="2400" dirty="0">
                <a:latin typeface="Arial" charset="0"/>
                <a:ea typeface="宋体" charset="0"/>
              </a:rPr>
              <a:t>5342</a:t>
            </a:r>
            <a:r>
              <a:rPr lang="zh-CN" altLang="en-US" sz="2400" dirty="0">
                <a:latin typeface="Arial" charset="0"/>
                <a:ea typeface="宋体" charset="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6386">
                                            <p:txEl>
                                              <p:pRg st="0" end="0"/>
                                            </p:txEl>
                                          </p:spTgt>
                                        </p:tgtEl>
                                        <p:attrNameLst>
                                          <p:attrName>style.visibility</p:attrName>
                                        </p:attrNameLst>
                                      </p:cBhvr>
                                      <p:to>
                                        <p:strVal val="visible"/>
                                      </p:to>
                                    </p:set>
                                    <p:animEffect transition="in" filter="wipe(down)">
                                      <p:cBhvr>
                                        <p:cTn id="7" dur="500"/>
                                        <p:tgtEl>
                                          <p:spTgt spid="18638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6386">
                                            <p:txEl>
                                              <p:pRg st="1" end="1"/>
                                            </p:txEl>
                                          </p:spTgt>
                                        </p:tgtEl>
                                        <p:attrNameLst>
                                          <p:attrName>style.visibility</p:attrName>
                                        </p:attrNameLst>
                                      </p:cBhvr>
                                      <p:to>
                                        <p:strVal val="visible"/>
                                      </p:to>
                                    </p:set>
                                    <p:animEffect transition="in" filter="wipe(down)">
                                      <p:cBhvr>
                                        <p:cTn id="12" dur="500"/>
                                        <p:tgtEl>
                                          <p:spTgt spid="18638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6386">
                                            <p:txEl>
                                              <p:pRg st="2" end="2"/>
                                            </p:txEl>
                                          </p:spTgt>
                                        </p:tgtEl>
                                        <p:attrNameLst>
                                          <p:attrName>style.visibility</p:attrName>
                                        </p:attrNameLst>
                                      </p:cBhvr>
                                      <p:to>
                                        <p:strVal val="visible"/>
                                      </p:to>
                                    </p:set>
                                    <p:animEffect transition="in" filter="wipe(down)">
                                      <p:cBhvr>
                                        <p:cTn id="17" dur="500"/>
                                        <p:tgtEl>
                                          <p:spTgt spid="18638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6386">
                                            <p:txEl>
                                              <p:pRg st="3" end="3"/>
                                            </p:txEl>
                                          </p:spTgt>
                                        </p:tgtEl>
                                        <p:attrNameLst>
                                          <p:attrName>style.visibility</p:attrName>
                                        </p:attrNameLst>
                                      </p:cBhvr>
                                      <p:to>
                                        <p:strVal val="visible"/>
                                      </p:to>
                                    </p:set>
                                    <p:animEffect transition="in" filter="wipe(down)">
                                      <p:cBhvr>
                                        <p:cTn id="22" dur="500"/>
                                        <p:tgtEl>
                                          <p:spTgt spid="18638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6386">
                                            <p:txEl>
                                              <p:pRg st="4" end="4"/>
                                            </p:txEl>
                                          </p:spTgt>
                                        </p:tgtEl>
                                        <p:attrNameLst>
                                          <p:attrName>style.visibility</p:attrName>
                                        </p:attrNameLst>
                                      </p:cBhvr>
                                      <p:to>
                                        <p:strVal val="visible"/>
                                      </p:to>
                                    </p:set>
                                    <p:animEffect transition="in" filter="wipe(down)">
                                      <p:cBhvr>
                                        <p:cTn id="27" dur="500"/>
                                        <p:tgtEl>
                                          <p:spTgt spid="18638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86386">
                                            <p:txEl>
                                              <p:pRg st="5" end="5"/>
                                            </p:txEl>
                                          </p:spTgt>
                                        </p:tgtEl>
                                        <p:attrNameLst>
                                          <p:attrName>style.visibility</p:attrName>
                                        </p:attrNameLst>
                                      </p:cBhvr>
                                      <p:to>
                                        <p:strVal val="visible"/>
                                      </p:to>
                                    </p:set>
                                    <p:animEffect transition="in" filter="wipe(down)">
                                      <p:cBhvr>
                                        <p:cTn id="32" dur="500"/>
                                        <p:tgtEl>
                                          <p:spTgt spid="18638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86"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7"/>
          <p:cNvSpPr>
            <a:spLocks noGrp="1" noChangeArrowheads="1"/>
          </p:cNvSpPr>
          <p:nvPr>
            <p:ph type="title"/>
          </p:nvPr>
        </p:nvSpPr>
        <p:spPr/>
        <p:txBody>
          <a:bodyPr/>
          <a:lstStyle/>
          <a:p>
            <a:pPr eaLnBrk="1" hangingPunct="1"/>
            <a:r>
              <a:rPr lang="zh-CN" altLang="en-US" dirty="0">
                <a:latin typeface="Arial" charset="0"/>
                <a:ea typeface="宋体" charset="0"/>
              </a:rPr>
              <a:t>程序解析</a:t>
            </a:r>
          </a:p>
        </p:txBody>
      </p:sp>
      <p:sp>
        <p:nvSpPr>
          <p:cNvPr id="225299" name="Rectangle 19"/>
          <p:cNvSpPr>
            <a:spLocks noChangeArrowheads="1"/>
          </p:cNvSpPr>
          <p:nvPr/>
        </p:nvSpPr>
        <p:spPr bwMode="auto">
          <a:xfrm>
            <a:off x="407368" y="1628776"/>
            <a:ext cx="11305255" cy="4608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nSpc>
                <a:spcPct val="120000"/>
              </a:lnSpc>
              <a:spcBef>
                <a:spcPct val="20000"/>
              </a:spcBef>
              <a:buClr>
                <a:schemeClr val="bg2"/>
              </a:buClr>
              <a:buSzPct val="75000"/>
              <a:defRPr/>
            </a:pPr>
            <a:r>
              <a:rPr lang="zh-CN" altLang="en-US" sz="2800" b="1" dirty="0"/>
              <a:t>寻找密码的途径分析</a:t>
            </a:r>
            <a:endParaRPr lang="en-US" altLang="zh-CN" sz="2800" b="1" dirty="0">
              <a:latin typeface="宋体" charset="0"/>
            </a:endParaRPr>
          </a:p>
          <a:p>
            <a:pPr marL="609600" indent="-609600">
              <a:lnSpc>
                <a:spcPct val="120000"/>
              </a:lnSpc>
              <a:spcBef>
                <a:spcPct val="20000"/>
              </a:spcBef>
              <a:buClr>
                <a:schemeClr val="bg2"/>
              </a:buClr>
              <a:buSzPct val="75000"/>
              <a:buFont typeface="Wingdings" charset="0"/>
              <a:buChar char="n"/>
              <a:defRPr/>
            </a:pPr>
            <a:r>
              <a:rPr lang="zh-CN" altLang="en-US" sz="2800" b="1" dirty="0">
                <a:latin typeface="宋体" charset="0"/>
              </a:rPr>
              <a:t>密码存放需要一定的存储空间作为存放地，每个存放地都会有地址 </a:t>
            </a:r>
          </a:p>
          <a:p>
            <a:pPr marL="609600" indent="-609600">
              <a:lnSpc>
                <a:spcPct val="120000"/>
              </a:lnSpc>
              <a:spcBef>
                <a:spcPct val="20000"/>
              </a:spcBef>
              <a:buClr>
                <a:schemeClr val="bg2"/>
              </a:buClr>
              <a:buSzPct val="75000"/>
              <a:buFont typeface="Wingdings" charset="0"/>
              <a:buChar char="n"/>
              <a:defRPr/>
            </a:pPr>
            <a:r>
              <a:rPr lang="zh-CN" altLang="en-US" sz="2800" b="1" dirty="0">
                <a:latin typeface="宋体" charset="0"/>
              </a:rPr>
              <a:t>如果知道了存放地的名字，当然能够找到密码</a:t>
            </a:r>
          </a:p>
          <a:p>
            <a:pPr marL="609600" indent="-609600">
              <a:lnSpc>
                <a:spcPct val="120000"/>
              </a:lnSpc>
              <a:spcBef>
                <a:spcPct val="20000"/>
              </a:spcBef>
              <a:buClr>
                <a:schemeClr val="bg2"/>
              </a:buClr>
              <a:buSzPct val="75000"/>
              <a:buFont typeface="Wingdings" charset="0"/>
              <a:buChar char="n"/>
              <a:defRPr/>
            </a:pPr>
            <a:r>
              <a:rPr lang="zh-CN" altLang="en-US" sz="2800" b="1" dirty="0">
                <a:latin typeface="宋体" charset="0"/>
              </a:rPr>
              <a:t>如果不知道存放地的名字，知道该存放地的地址也能够取出密码 </a:t>
            </a:r>
          </a:p>
          <a:p>
            <a:pPr marL="609600" indent="-609600">
              <a:lnSpc>
                <a:spcPct val="120000"/>
              </a:lnSpc>
              <a:spcBef>
                <a:spcPct val="20000"/>
              </a:spcBef>
              <a:buClr>
                <a:schemeClr val="bg2"/>
              </a:buClr>
              <a:buSzPct val="75000"/>
              <a:buFont typeface="Wingdings" charset="0"/>
              <a:buChar char="n"/>
              <a:defRPr/>
            </a:pPr>
            <a:r>
              <a:rPr lang="zh-CN" altLang="en-US" sz="2800" b="1" dirty="0">
                <a:latin typeface="宋体" charset="0"/>
              </a:rPr>
              <a:t>如果有另外一个地方存放了该密码存放地的地址，那么就能顺藤摸瓜，间接找到密码</a:t>
            </a:r>
            <a:endParaRPr lang="zh-CN" altLang="en-US" sz="1600" b="1"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5299">
                                            <p:txEl>
                                              <p:pRg st="0" end="0"/>
                                            </p:txEl>
                                          </p:spTgt>
                                        </p:tgtEl>
                                        <p:attrNameLst>
                                          <p:attrName>style.visibility</p:attrName>
                                        </p:attrNameLst>
                                      </p:cBhvr>
                                      <p:to>
                                        <p:strVal val="visible"/>
                                      </p:to>
                                    </p:set>
                                    <p:animEffect transition="in" filter="wipe(down)">
                                      <p:cBhvr>
                                        <p:cTn id="7" dur="500"/>
                                        <p:tgtEl>
                                          <p:spTgt spid="2252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25299">
                                            <p:txEl>
                                              <p:pRg st="1" end="1"/>
                                            </p:txEl>
                                          </p:spTgt>
                                        </p:tgtEl>
                                        <p:attrNameLst>
                                          <p:attrName>style.visibility</p:attrName>
                                        </p:attrNameLst>
                                      </p:cBhvr>
                                      <p:to>
                                        <p:strVal val="visible"/>
                                      </p:to>
                                    </p:set>
                                    <p:animEffect transition="in" filter="wipe(down)">
                                      <p:cBhvr>
                                        <p:cTn id="12" dur="500"/>
                                        <p:tgtEl>
                                          <p:spTgt spid="2252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25299">
                                            <p:txEl>
                                              <p:pRg st="2" end="2"/>
                                            </p:txEl>
                                          </p:spTgt>
                                        </p:tgtEl>
                                        <p:attrNameLst>
                                          <p:attrName>style.visibility</p:attrName>
                                        </p:attrNameLst>
                                      </p:cBhvr>
                                      <p:to>
                                        <p:strVal val="visible"/>
                                      </p:to>
                                    </p:set>
                                    <p:animEffect transition="in" filter="wipe(down)">
                                      <p:cBhvr>
                                        <p:cTn id="17" dur="500"/>
                                        <p:tgtEl>
                                          <p:spTgt spid="2252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25299">
                                            <p:txEl>
                                              <p:pRg st="3" end="3"/>
                                            </p:txEl>
                                          </p:spTgt>
                                        </p:tgtEl>
                                        <p:attrNameLst>
                                          <p:attrName>style.visibility</p:attrName>
                                        </p:attrNameLst>
                                      </p:cBhvr>
                                      <p:to>
                                        <p:strVal val="visible"/>
                                      </p:to>
                                    </p:set>
                                    <p:animEffect transition="in" filter="wipe(down)">
                                      <p:cBhvr>
                                        <p:cTn id="22" dur="500"/>
                                        <p:tgtEl>
                                          <p:spTgt spid="22529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25299">
                                            <p:txEl>
                                              <p:pRg st="4" end="4"/>
                                            </p:txEl>
                                          </p:spTgt>
                                        </p:tgtEl>
                                        <p:attrNameLst>
                                          <p:attrName>style.visibility</p:attrName>
                                        </p:attrNameLst>
                                      </p:cBhvr>
                                      <p:to>
                                        <p:strVal val="visible"/>
                                      </p:to>
                                    </p:set>
                                    <p:animEffect transition="in" filter="wipe(down)">
                                      <p:cBhvr>
                                        <p:cTn id="27" dur="500"/>
                                        <p:tgtEl>
                                          <p:spTgt spid="2252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9"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2"/>
          <p:cNvSpPr>
            <a:spLocks noGrp="1" noChangeArrowheads="1"/>
          </p:cNvSpPr>
          <p:nvPr>
            <p:ph type="title"/>
          </p:nvPr>
        </p:nvSpPr>
        <p:spPr/>
        <p:txBody>
          <a:bodyPr/>
          <a:lstStyle/>
          <a:p>
            <a:pPr eaLnBrk="1" hangingPunct="1"/>
            <a:r>
              <a:rPr lang="zh-CN" altLang="en-US">
                <a:latin typeface="Arial" charset="0"/>
                <a:ea typeface="宋体" charset="0"/>
              </a:rPr>
              <a:t>密码存放示意图</a:t>
            </a:r>
          </a:p>
        </p:txBody>
      </p:sp>
      <p:grpSp>
        <p:nvGrpSpPr>
          <p:cNvPr id="22530" name="Group 23"/>
          <p:cNvGrpSpPr>
            <a:grpSpLocks/>
          </p:cNvGrpSpPr>
          <p:nvPr/>
        </p:nvGrpSpPr>
        <p:grpSpPr bwMode="auto">
          <a:xfrm>
            <a:off x="3143250" y="1557339"/>
            <a:ext cx="4876800" cy="2200275"/>
            <a:chOff x="1104" y="1536"/>
            <a:chExt cx="3072" cy="1386"/>
          </a:xfrm>
        </p:grpSpPr>
        <p:sp>
          <p:nvSpPr>
            <p:cNvPr id="22551" name="Rectangle 16"/>
            <p:cNvSpPr>
              <a:spLocks noChangeArrowheads="1"/>
            </p:cNvSpPr>
            <p:nvPr/>
          </p:nvSpPr>
          <p:spPr bwMode="auto">
            <a:xfrm>
              <a:off x="3216" y="1536"/>
              <a:ext cx="116"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endParaRPr lang="zh-CN" altLang="en-US" sz="2800" b="1"/>
            </a:p>
          </p:txBody>
        </p:sp>
        <p:sp>
          <p:nvSpPr>
            <p:cNvPr id="22552" name="Rectangle 17"/>
            <p:cNvSpPr>
              <a:spLocks noChangeArrowheads="1"/>
            </p:cNvSpPr>
            <p:nvPr/>
          </p:nvSpPr>
          <p:spPr bwMode="auto">
            <a:xfrm>
              <a:off x="3072" y="2016"/>
              <a:ext cx="1104" cy="48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kumimoji="1" lang="en-US" altLang="zh-CN" sz="3600"/>
                <a:t>5342</a:t>
              </a:r>
              <a:endParaRPr kumimoji="1" lang="zh-CN" altLang="en-US" sz="3600"/>
            </a:p>
          </p:txBody>
        </p:sp>
        <p:sp>
          <p:nvSpPr>
            <p:cNvPr id="22553" name="Rectangle 18"/>
            <p:cNvSpPr>
              <a:spLocks noChangeArrowheads="1"/>
            </p:cNvSpPr>
            <p:nvPr/>
          </p:nvSpPr>
          <p:spPr bwMode="auto">
            <a:xfrm>
              <a:off x="1104" y="2016"/>
              <a:ext cx="1104" cy="48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kumimoji="1" lang="en-US" altLang="zh-CN" sz="3600"/>
                <a:t>24</a:t>
              </a:r>
            </a:p>
          </p:txBody>
        </p:sp>
        <p:sp>
          <p:nvSpPr>
            <p:cNvPr id="22554" name="Rectangle 19"/>
            <p:cNvSpPr>
              <a:spLocks noChangeArrowheads="1"/>
            </p:cNvSpPr>
            <p:nvPr/>
          </p:nvSpPr>
          <p:spPr bwMode="auto">
            <a:xfrm>
              <a:off x="1296" y="1572"/>
              <a:ext cx="255" cy="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800" b="1"/>
                <a:t>p</a:t>
              </a:r>
            </a:p>
          </p:txBody>
        </p:sp>
        <p:sp>
          <p:nvSpPr>
            <p:cNvPr id="22555" name="Line 20"/>
            <p:cNvSpPr>
              <a:spLocks noChangeShapeType="1"/>
            </p:cNvSpPr>
            <p:nvPr/>
          </p:nvSpPr>
          <p:spPr bwMode="auto">
            <a:xfrm>
              <a:off x="2256" y="2256"/>
              <a:ext cx="816"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000" tIns="46800" rIns="90000" bIns="46800" anchor="ctr"/>
            <a:lstStyle/>
            <a:p>
              <a:endParaRPr lang="zh-CN" altLang="en-US"/>
            </a:p>
          </p:txBody>
        </p:sp>
        <p:sp>
          <p:nvSpPr>
            <p:cNvPr id="22556" name="Rectangle 21"/>
            <p:cNvSpPr>
              <a:spLocks noChangeArrowheads="1"/>
            </p:cNvSpPr>
            <p:nvPr/>
          </p:nvSpPr>
          <p:spPr bwMode="auto">
            <a:xfrm>
              <a:off x="3072" y="2592"/>
              <a:ext cx="369" cy="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800" b="1"/>
                <a:t>24</a:t>
              </a:r>
              <a:endParaRPr lang="zh-CN" altLang="en-US" sz="2800" b="1"/>
            </a:p>
          </p:txBody>
        </p:sp>
        <p:sp>
          <p:nvSpPr>
            <p:cNvPr id="22557" name="Rectangle 22"/>
            <p:cNvSpPr>
              <a:spLocks noChangeArrowheads="1"/>
            </p:cNvSpPr>
            <p:nvPr/>
          </p:nvSpPr>
          <p:spPr bwMode="auto">
            <a:xfrm>
              <a:off x="1104" y="2592"/>
              <a:ext cx="369" cy="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800" b="1"/>
                <a:t>16</a:t>
              </a:r>
            </a:p>
          </p:txBody>
        </p:sp>
      </p:grpSp>
      <p:graphicFrame>
        <p:nvGraphicFramePr>
          <p:cNvPr id="228413" name="Group 61"/>
          <p:cNvGraphicFramePr>
            <a:graphicFrameLocks noGrp="1"/>
          </p:cNvGraphicFramePr>
          <p:nvPr/>
        </p:nvGraphicFramePr>
        <p:xfrm>
          <a:off x="2743200" y="4365626"/>
          <a:ext cx="6096000" cy="1806575"/>
        </p:xfrm>
        <a:graphic>
          <a:graphicData uri="http://schemas.openxmlformats.org/drawingml/2006/table">
            <a:tbl>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58737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2800" b="1" i="0" u="none" strike="noStrike" cap="none" normalizeH="0" baseline="0">
                          <a:ln>
                            <a:noFill/>
                          </a:ln>
                          <a:solidFill>
                            <a:schemeClr val="tx1"/>
                          </a:solidFill>
                          <a:effectLst/>
                          <a:latin typeface="Arial" charset="0"/>
                          <a:ea typeface="宋体" charset="0"/>
                          <a:cs typeface="宋体" charset="0"/>
                        </a:rPr>
                        <a:t>名字</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p</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x</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2800" b="1" i="0" u="none" strike="noStrike" cap="none" normalizeH="0" baseline="0">
                          <a:ln>
                            <a:noFill/>
                          </a:ln>
                          <a:solidFill>
                            <a:schemeClr val="tx1"/>
                          </a:solidFill>
                          <a:effectLst/>
                          <a:latin typeface="Arial" charset="0"/>
                          <a:ea typeface="宋体" charset="0"/>
                          <a:cs typeface="宋体" charset="0"/>
                        </a:rPr>
                        <a:t>地址</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16</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bg2"/>
                          </a:solidFill>
                          <a:effectLst/>
                          <a:latin typeface="Arial" charset="0"/>
                          <a:ea typeface="宋体" charset="0"/>
                          <a:cs typeface="宋体" charset="0"/>
                        </a:rPr>
                        <a:t>24</a:t>
                      </a:r>
                      <a:endParaRPr kumimoji="0" lang="zh-CN" altLang="en-US" sz="2800" b="1" i="0" u="none" strike="noStrike" cap="none" normalizeH="0" baseline="0">
                        <a:ln>
                          <a:noFill/>
                        </a:ln>
                        <a:solidFill>
                          <a:schemeClr val="bg2"/>
                        </a:solidFill>
                        <a:effectLst/>
                        <a:latin typeface="Arial" charset="0"/>
                        <a:ea typeface="宋体" charset="0"/>
                        <a:cs typeface="宋体" charset="0"/>
                      </a:endParaRP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96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2800" b="1" i="0" u="none" strike="noStrike" cap="none" normalizeH="0" baseline="0">
                          <a:ln>
                            <a:noFill/>
                          </a:ln>
                          <a:solidFill>
                            <a:schemeClr val="tx1"/>
                          </a:solidFill>
                          <a:effectLst/>
                          <a:latin typeface="Arial" charset="0"/>
                          <a:ea typeface="宋体" charset="0"/>
                          <a:cs typeface="宋体" charset="0"/>
                        </a:rPr>
                        <a:t>内容</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bg2"/>
                          </a:solidFill>
                          <a:effectLst/>
                          <a:latin typeface="Arial" charset="0"/>
                          <a:ea typeface="宋体" charset="0"/>
                          <a:cs typeface="宋体" charset="0"/>
                        </a:rPr>
                        <a:t>24</a:t>
                      </a:r>
                      <a:endParaRPr kumimoji="0" lang="zh-CN" altLang="en-US" sz="2800" b="1" i="0" u="none" strike="noStrike" cap="none" normalizeH="0" baseline="0">
                        <a:ln>
                          <a:noFill/>
                        </a:ln>
                        <a:solidFill>
                          <a:schemeClr val="bg2"/>
                        </a:solidFill>
                        <a:effectLst/>
                        <a:latin typeface="Arial" charset="0"/>
                        <a:ea typeface="宋体" charset="0"/>
                        <a:cs typeface="宋体" charset="0"/>
                      </a:endParaRP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5342</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2549" name="Line 60"/>
          <p:cNvSpPr>
            <a:spLocks noChangeShapeType="1"/>
          </p:cNvSpPr>
          <p:nvPr/>
        </p:nvSpPr>
        <p:spPr bwMode="auto">
          <a:xfrm flipV="1">
            <a:off x="5791201" y="5373688"/>
            <a:ext cx="1096963" cy="341312"/>
          </a:xfrm>
          <a:prstGeom prst="line">
            <a:avLst/>
          </a:prstGeom>
          <a:noFill/>
          <a:ln w="57150">
            <a:solidFill>
              <a:schemeClr val="bg2"/>
            </a:solidFill>
            <a:round/>
            <a:headEnd/>
            <a:tailEnd type="triangle" w="med" len="med"/>
          </a:ln>
          <a:extLst>
            <a:ext uri="{909E8E84-426E-40dd-AFC4-6F175D3DCCD1}">
              <a14:hiddenFill xmlns="" xmlns:a14="http://schemas.microsoft.com/office/drawing/2010/main">
                <a:noFill/>
              </a14:hiddenFill>
            </a:ext>
          </a:extLst>
        </p:spPr>
        <p:txBody>
          <a:bodyPr lIns="92075" tIns="46038" rIns="92075" bIns="46038"/>
          <a:lstStyle/>
          <a:p>
            <a:endParaRPr lang="zh-CN" altLang="en-US"/>
          </a:p>
        </p:txBody>
      </p:sp>
      <p:sp>
        <p:nvSpPr>
          <p:cNvPr id="22550" name="Rectangle 19"/>
          <p:cNvSpPr>
            <a:spLocks noChangeArrowheads="1"/>
          </p:cNvSpPr>
          <p:nvPr/>
        </p:nvSpPr>
        <p:spPr bwMode="auto">
          <a:xfrm>
            <a:off x="6396039" y="1628776"/>
            <a:ext cx="3841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800" b="1"/>
              <a:t>x</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
          <p:cNvSpPr>
            <a:spLocks noGrp="1" noChangeArrowheads="1"/>
          </p:cNvSpPr>
          <p:nvPr>
            <p:ph type="title"/>
          </p:nvPr>
        </p:nvSpPr>
        <p:spPr>
          <a:xfrm>
            <a:off x="1774825" y="188913"/>
            <a:ext cx="8713788" cy="936625"/>
          </a:xfrm>
        </p:spPr>
        <p:txBody>
          <a:bodyPr/>
          <a:lstStyle/>
          <a:p>
            <a:pPr eaLnBrk="1" hangingPunct="1"/>
            <a:r>
              <a:rPr lang="zh-CN" altLang="en-US" dirty="0">
                <a:latin typeface="宋体" charset="0"/>
                <a:ea typeface="宋体" charset="0"/>
              </a:rPr>
              <a:t>利用指针模拟</a:t>
            </a:r>
            <a:r>
              <a:rPr lang="zh-CN" altLang="en-US" dirty="0">
                <a:latin typeface="Arial" charset="0"/>
                <a:ea typeface="宋体" charset="0"/>
              </a:rPr>
              <a:t>密码开锁游戏</a:t>
            </a:r>
            <a:endParaRPr lang="en-US" altLang="zh-CN" dirty="0">
              <a:latin typeface="Arial" charset="0"/>
              <a:ea typeface="宋体" charset="0"/>
            </a:endParaRPr>
          </a:p>
        </p:txBody>
      </p:sp>
      <p:sp>
        <p:nvSpPr>
          <p:cNvPr id="23554" name="Rectangle 11"/>
          <p:cNvSpPr>
            <a:spLocks noGrp="1" noChangeArrowheads="1"/>
          </p:cNvSpPr>
          <p:nvPr>
            <p:ph type="body" idx="1"/>
          </p:nvPr>
        </p:nvSpPr>
        <p:spPr>
          <a:xfrm>
            <a:off x="263067" y="1094383"/>
            <a:ext cx="11737304" cy="5574704"/>
          </a:xfrm>
        </p:spPr>
        <p:txBody>
          <a:bodyPr/>
          <a:lstStyle/>
          <a:p>
            <a:pPr eaLnBrk="1" hangingPunct="1">
              <a:lnSpc>
                <a:spcPct val="80000"/>
              </a:lnSpc>
              <a:buFont typeface="Wingdings" charset="0"/>
              <a:buNone/>
            </a:pPr>
            <a:r>
              <a:rPr lang="zh-CN" altLang="en-US" sz="2000" dirty="0">
                <a:latin typeface="宋体" charset="0"/>
                <a:ea typeface="宋体" charset="0"/>
              </a:rPr>
              <a:t>获取密码的两种方法</a:t>
            </a:r>
            <a:r>
              <a:rPr lang="zh-CN" altLang="en-US" sz="2000" dirty="0">
                <a:latin typeface="Arial" charset="0"/>
                <a:ea typeface="宋体" charset="0"/>
              </a:rPr>
              <a:t> </a:t>
            </a:r>
            <a:r>
              <a:rPr lang="en-US" altLang="zh-CN" sz="2000" dirty="0">
                <a:latin typeface="Arial" charset="0"/>
                <a:ea typeface="宋体" charset="0"/>
              </a:rPr>
              <a:t>:</a:t>
            </a:r>
          </a:p>
          <a:p>
            <a:pPr eaLnBrk="1" hangingPunct="1">
              <a:buFont typeface="Wingdings" charset="0"/>
              <a:buNone/>
            </a:pPr>
            <a:r>
              <a:rPr lang="en-US" altLang="zh-CN" sz="2000" dirty="0">
                <a:latin typeface="Arial" charset="0"/>
                <a:ea typeface="宋体" charset="0"/>
              </a:rPr>
              <a:t>#include &lt;</a:t>
            </a:r>
            <a:r>
              <a:rPr lang="en-US" altLang="zh-CN" sz="2000" dirty="0" err="1">
                <a:latin typeface="Arial" charset="0"/>
                <a:ea typeface="宋体" charset="0"/>
              </a:rPr>
              <a:t>stdio.h</a:t>
            </a:r>
            <a:r>
              <a:rPr lang="en-US" altLang="zh-CN" sz="2000" dirty="0">
                <a:latin typeface="Arial" charset="0"/>
                <a:ea typeface="宋体" charset="0"/>
              </a:rPr>
              <a:t>&gt;</a:t>
            </a:r>
            <a:endParaRPr lang="zh-CN" altLang="en-US" sz="2000" dirty="0">
              <a:latin typeface="Arial" charset="0"/>
              <a:ea typeface="宋体" charset="0"/>
            </a:endParaRPr>
          </a:p>
          <a:p>
            <a:pPr eaLnBrk="1" hangingPunct="1">
              <a:buFont typeface="Wingdings" charset="0"/>
              <a:buNone/>
            </a:pPr>
            <a:r>
              <a:rPr lang="en-US" altLang="zh-CN" sz="2000" dirty="0">
                <a:latin typeface="Arial" charset="0"/>
                <a:ea typeface="宋体" charset="0"/>
              </a:rPr>
              <a:t>int main(void){</a:t>
            </a:r>
            <a:endParaRPr lang="zh-CN" altLang="en-US" sz="2000" dirty="0">
              <a:latin typeface="Arial" charset="0"/>
              <a:ea typeface="宋体" charset="0"/>
            </a:endParaRPr>
          </a:p>
          <a:p>
            <a:pPr eaLnBrk="1" hangingPunct="1">
              <a:buFont typeface="Wingdings" charset="0"/>
              <a:buNone/>
            </a:pPr>
            <a:r>
              <a:rPr lang="en-US" altLang="zh-CN" sz="2000" dirty="0">
                <a:latin typeface="Arial" charset="0"/>
                <a:ea typeface="宋体" charset="0"/>
              </a:rPr>
              <a:t>	int x = 5342;     	/* </a:t>
            </a:r>
            <a:r>
              <a:rPr lang="zh-CN" altLang="en-US" sz="2000" dirty="0">
                <a:latin typeface="Arial" charset="0"/>
                <a:ea typeface="宋体" charset="0"/>
              </a:rPr>
              <a:t>变量</a:t>
            </a:r>
            <a:r>
              <a:rPr lang="en-US" altLang="zh-CN" sz="2000" dirty="0">
                <a:latin typeface="Arial" charset="0"/>
                <a:ea typeface="宋体" charset="0"/>
              </a:rPr>
              <a:t>x</a:t>
            </a:r>
            <a:r>
              <a:rPr lang="zh-CN" altLang="en-US" sz="2000" dirty="0">
                <a:latin typeface="Arial" charset="0"/>
                <a:ea typeface="宋体" charset="0"/>
              </a:rPr>
              <a:t>用于存放密码值</a:t>
            </a:r>
            <a:r>
              <a:rPr lang="en-US" altLang="zh-CN" sz="2000" dirty="0">
                <a:latin typeface="Arial" charset="0"/>
                <a:ea typeface="宋体" charset="0"/>
              </a:rPr>
              <a:t>5342 */</a:t>
            </a:r>
            <a:endParaRPr lang="zh-CN" altLang="en-US" sz="2000" dirty="0">
              <a:latin typeface="Arial" charset="0"/>
              <a:ea typeface="宋体" charset="0"/>
            </a:endParaRPr>
          </a:p>
          <a:p>
            <a:pPr eaLnBrk="1" hangingPunct="1">
              <a:buFont typeface="Wingdings" charset="0"/>
              <a:buNone/>
            </a:pPr>
            <a:r>
              <a:rPr lang="en-US" altLang="zh-CN" sz="2000" dirty="0">
                <a:latin typeface="Arial" charset="0"/>
                <a:ea typeface="宋体" charset="0"/>
              </a:rPr>
              <a:t>	</a:t>
            </a:r>
            <a:r>
              <a:rPr lang="en-US" altLang="zh-CN" sz="2000" dirty="0">
                <a:solidFill>
                  <a:srgbClr val="FF0000"/>
                </a:solidFill>
                <a:latin typeface="Arial" charset="0"/>
                <a:ea typeface="宋体" charset="0"/>
              </a:rPr>
              <a:t>int *p = NULL;   </a:t>
            </a:r>
            <a:r>
              <a:rPr lang="en-US" altLang="zh-CN" sz="2000" dirty="0">
                <a:latin typeface="Arial" charset="0"/>
                <a:ea typeface="宋体" charset="0"/>
              </a:rPr>
              <a:t>	/* </a:t>
            </a:r>
            <a:r>
              <a:rPr lang="zh-CN" altLang="en-US" sz="2000" dirty="0">
                <a:latin typeface="Arial" charset="0"/>
                <a:ea typeface="宋体" charset="0"/>
              </a:rPr>
              <a:t>定义整型指针变量</a:t>
            </a:r>
            <a:r>
              <a:rPr lang="en-US" altLang="zh-CN" sz="2000" dirty="0">
                <a:latin typeface="Arial" charset="0"/>
                <a:ea typeface="宋体" charset="0"/>
              </a:rPr>
              <a:t>p</a:t>
            </a:r>
            <a:r>
              <a:rPr lang="zh-CN" altLang="en-US" sz="2000" dirty="0">
                <a:latin typeface="Arial" charset="0"/>
                <a:ea typeface="宋体" charset="0"/>
              </a:rPr>
              <a:t>，</a:t>
            </a:r>
            <a:r>
              <a:rPr lang="en-US" altLang="zh-CN" sz="2000" dirty="0">
                <a:latin typeface="Arial" charset="0"/>
                <a:ea typeface="宋体" charset="0"/>
              </a:rPr>
              <a:t>NULL</a:t>
            </a:r>
            <a:r>
              <a:rPr lang="zh-CN" altLang="en-US" sz="2000" dirty="0">
                <a:latin typeface="Arial" charset="0"/>
                <a:ea typeface="宋体" charset="0"/>
              </a:rPr>
              <a:t>值为</a:t>
            </a:r>
            <a:r>
              <a:rPr lang="en-US" altLang="zh-CN" sz="2000" dirty="0">
                <a:latin typeface="Arial" charset="0"/>
                <a:ea typeface="宋体" charset="0"/>
              </a:rPr>
              <a:t>0</a:t>
            </a:r>
            <a:r>
              <a:rPr lang="zh-CN" altLang="en-US" sz="2000" dirty="0">
                <a:latin typeface="Arial" charset="0"/>
                <a:ea typeface="宋体" charset="0"/>
              </a:rPr>
              <a:t>，代表空指针</a:t>
            </a:r>
            <a:r>
              <a:rPr lang="en-US" altLang="zh-CN" sz="2000" dirty="0">
                <a:latin typeface="Arial" charset="0"/>
                <a:ea typeface="宋体" charset="0"/>
              </a:rPr>
              <a:t> */</a:t>
            </a:r>
            <a:endParaRPr lang="zh-CN" altLang="en-US" sz="2000" dirty="0">
              <a:latin typeface="Arial" charset="0"/>
              <a:ea typeface="宋体" charset="0"/>
            </a:endParaRPr>
          </a:p>
          <a:p>
            <a:pPr eaLnBrk="1" hangingPunct="1">
              <a:buFont typeface="Wingdings" charset="0"/>
              <a:buNone/>
            </a:pPr>
            <a:r>
              <a:rPr lang="en-US" altLang="zh-CN" sz="2000" dirty="0">
                <a:latin typeface="Arial" charset="0"/>
                <a:ea typeface="宋体" charset="0"/>
              </a:rPr>
              <a:t> 	p = &amp;x;        		/*</a:t>
            </a:r>
            <a:r>
              <a:rPr lang="zh-CN" altLang="en-US" sz="2000" dirty="0">
                <a:latin typeface="Arial" charset="0"/>
                <a:ea typeface="宋体" charset="0"/>
              </a:rPr>
              <a:t>将变量</a:t>
            </a:r>
            <a:r>
              <a:rPr lang="en-US" altLang="zh-CN" sz="2000" dirty="0">
                <a:latin typeface="Arial" charset="0"/>
                <a:ea typeface="宋体" charset="0"/>
              </a:rPr>
              <a:t>x</a:t>
            </a:r>
            <a:r>
              <a:rPr lang="zh-CN" altLang="en-US" sz="2000" dirty="0">
                <a:latin typeface="Arial" charset="0"/>
                <a:ea typeface="宋体" charset="0"/>
              </a:rPr>
              <a:t>的地址存储在</a:t>
            </a:r>
            <a:r>
              <a:rPr lang="en-US" altLang="zh-CN" sz="2000" dirty="0">
                <a:latin typeface="Arial" charset="0"/>
                <a:ea typeface="宋体" charset="0"/>
              </a:rPr>
              <a:t>p</a:t>
            </a:r>
            <a:r>
              <a:rPr lang="zh-CN" altLang="en-US" sz="2000" dirty="0">
                <a:latin typeface="Arial" charset="0"/>
                <a:ea typeface="宋体" charset="0"/>
              </a:rPr>
              <a:t>中</a:t>
            </a:r>
            <a:r>
              <a:rPr lang="en-US" altLang="zh-CN" sz="2000" dirty="0">
                <a:latin typeface="Arial" charset="0"/>
                <a:ea typeface="宋体" charset="0"/>
              </a:rPr>
              <a:t> */</a:t>
            </a:r>
            <a:endParaRPr lang="zh-CN" altLang="en-US" sz="2000" dirty="0">
              <a:latin typeface="Arial" charset="0"/>
              <a:ea typeface="宋体" charset="0"/>
            </a:endParaRPr>
          </a:p>
          <a:p>
            <a:pPr eaLnBrk="1" hangingPunct="1">
              <a:buFont typeface="Wingdings" charset="0"/>
              <a:buNone/>
            </a:pPr>
            <a:r>
              <a:rPr lang="en-US" altLang="zh-CN" sz="2000" dirty="0">
                <a:latin typeface="Arial" charset="0"/>
                <a:ea typeface="宋体" charset="0"/>
              </a:rPr>
              <a:t> </a:t>
            </a:r>
            <a:r>
              <a:rPr lang="zh-CN" altLang="en-US" sz="2000" dirty="0">
                <a:latin typeface="Arial" charset="0"/>
                <a:ea typeface="宋体" charset="0"/>
              </a:rPr>
              <a:t>   </a:t>
            </a:r>
            <a:r>
              <a:rPr lang="en-US" altLang="zh-CN" sz="2000" dirty="0">
                <a:latin typeface="Arial" charset="0"/>
                <a:ea typeface="宋体" charset="0"/>
              </a:rPr>
              <a:t>/* </a:t>
            </a:r>
            <a:r>
              <a:rPr lang="zh-CN" altLang="en-US" sz="2000" dirty="0">
                <a:solidFill>
                  <a:srgbClr val="FF0000"/>
                </a:solidFill>
                <a:latin typeface="Arial" charset="0"/>
                <a:ea typeface="宋体" charset="0"/>
              </a:rPr>
              <a:t>通过变量名</a:t>
            </a:r>
            <a:r>
              <a:rPr lang="en-US" altLang="zh-CN" sz="2000" dirty="0">
                <a:solidFill>
                  <a:srgbClr val="FF0000"/>
                </a:solidFill>
                <a:latin typeface="Arial" charset="0"/>
                <a:ea typeface="宋体" charset="0"/>
              </a:rPr>
              <a:t>x</a:t>
            </a:r>
            <a:r>
              <a:rPr lang="zh-CN" altLang="en-US" sz="2000" dirty="0">
                <a:solidFill>
                  <a:srgbClr val="FF0000"/>
                </a:solidFill>
                <a:latin typeface="Arial" charset="0"/>
                <a:ea typeface="宋体" charset="0"/>
              </a:rPr>
              <a:t>输出密码值</a:t>
            </a:r>
            <a:r>
              <a:rPr lang="en-US" altLang="zh-CN" sz="2000" dirty="0">
                <a:latin typeface="Arial" charset="0"/>
                <a:ea typeface="宋体" charset="0"/>
              </a:rPr>
              <a:t>*/</a:t>
            </a:r>
            <a:endParaRPr lang="zh-CN" altLang="en-US" sz="2000" dirty="0">
              <a:latin typeface="Arial" charset="0"/>
              <a:ea typeface="宋体" charset="0"/>
            </a:endParaRPr>
          </a:p>
          <a:p>
            <a:pPr eaLnBrk="1" hangingPunct="1">
              <a:buFont typeface="Wingdings" charset="0"/>
              <a:buNone/>
            </a:pPr>
            <a:r>
              <a:rPr lang="en-US" altLang="zh-CN" sz="2000" dirty="0">
                <a:latin typeface="Arial" charset="0"/>
                <a:ea typeface="宋体" charset="0"/>
              </a:rPr>
              <a:t>	</a:t>
            </a:r>
            <a:r>
              <a:rPr lang="en-US" altLang="zh-CN" sz="2000" dirty="0" err="1">
                <a:latin typeface="Arial" charset="0"/>
                <a:ea typeface="宋体" charset="0"/>
              </a:rPr>
              <a:t>printf</a:t>
            </a:r>
            <a:r>
              <a:rPr lang="en-US" altLang="zh-CN" sz="2000" dirty="0">
                <a:latin typeface="Arial" charset="0"/>
                <a:ea typeface="宋体" charset="0"/>
              </a:rPr>
              <a:t>("If I know the name of the variable, I can get it’s value by name: %d\n ", x);   </a:t>
            </a:r>
            <a:endParaRPr lang="zh-CN" altLang="en-US" sz="2000" dirty="0">
              <a:latin typeface="Arial" charset="0"/>
              <a:ea typeface="宋体" charset="0"/>
            </a:endParaRPr>
          </a:p>
          <a:p>
            <a:pPr eaLnBrk="1" hangingPunct="1">
              <a:buFont typeface="Wingdings" charset="0"/>
              <a:buNone/>
            </a:pPr>
            <a:r>
              <a:rPr lang="en-US" altLang="zh-CN" sz="2000" dirty="0">
                <a:latin typeface="Arial" charset="0"/>
                <a:ea typeface="宋体" charset="0"/>
              </a:rPr>
              <a:t>	/* </a:t>
            </a:r>
            <a:r>
              <a:rPr lang="zh-CN" altLang="en-US" sz="2000" dirty="0">
                <a:solidFill>
                  <a:srgbClr val="FF0000"/>
                </a:solidFill>
                <a:latin typeface="Arial" charset="0"/>
                <a:ea typeface="宋体" charset="0"/>
              </a:rPr>
              <a:t>通过变量</a:t>
            </a:r>
            <a:r>
              <a:rPr lang="en-US" altLang="zh-CN" sz="2000" dirty="0">
                <a:solidFill>
                  <a:srgbClr val="FF0000"/>
                </a:solidFill>
                <a:latin typeface="Arial" charset="0"/>
                <a:ea typeface="宋体" charset="0"/>
              </a:rPr>
              <a:t>x</a:t>
            </a:r>
            <a:r>
              <a:rPr lang="zh-CN" altLang="en-US" sz="2000" dirty="0">
                <a:solidFill>
                  <a:srgbClr val="FF0000"/>
                </a:solidFill>
                <a:latin typeface="Arial" charset="0"/>
                <a:ea typeface="宋体" charset="0"/>
              </a:rPr>
              <a:t>的地址输出密码值</a:t>
            </a:r>
            <a:r>
              <a:rPr lang="en-US" altLang="zh-CN" sz="2000" dirty="0">
                <a:solidFill>
                  <a:srgbClr val="FF0000"/>
                </a:solidFill>
                <a:latin typeface="Arial" charset="0"/>
                <a:ea typeface="宋体" charset="0"/>
              </a:rPr>
              <a:t> </a:t>
            </a:r>
            <a:r>
              <a:rPr lang="en-US" altLang="zh-CN" sz="2000" dirty="0">
                <a:latin typeface="Arial" charset="0"/>
                <a:ea typeface="宋体" charset="0"/>
              </a:rPr>
              <a:t>*/</a:t>
            </a:r>
            <a:endParaRPr lang="zh-CN" altLang="en-US" sz="2000" dirty="0">
              <a:latin typeface="Arial" charset="0"/>
              <a:ea typeface="宋体" charset="0"/>
            </a:endParaRPr>
          </a:p>
          <a:p>
            <a:pPr eaLnBrk="1" hangingPunct="1">
              <a:buFont typeface="Wingdings" charset="0"/>
              <a:buNone/>
            </a:pPr>
            <a:r>
              <a:rPr lang="en-US" altLang="zh-CN" sz="2000" dirty="0">
                <a:latin typeface="Arial" charset="0"/>
                <a:ea typeface="宋体" charset="0"/>
              </a:rPr>
              <a:t>	</a:t>
            </a:r>
            <a:r>
              <a:rPr lang="en-US" altLang="zh-CN" sz="2000" dirty="0" err="1">
                <a:latin typeface="Arial" charset="0"/>
                <a:ea typeface="宋体" charset="0"/>
              </a:rPr>
              <a:t>printf</a:t>
            </a:r>
            <a:r>
              <a:rPr lang="en-US" altLang="zh-CN" sz="2000" dirty="0">
                <a:latin typeface="Arial" charset="0"/>
                <a:ea typeface="宋体" charset="0"/>
              </a:rPr>
              <a:t>("If I know the address of the variable is: %x, then I also can get it’s value by address: %d\</a:t>
            </a:r>
            <a:r>
              <a:rPr lang="en-US" altLang="zh-CN" sz="2000" dirty="0" err="1">
                <a:latin typeface="Arial" charset="0"/>
                <a:ea typeface="宋体" charset="0"/>
              </a:rPr>
              <a:t>n",p</a:t>
            </a:r>
            <a:r>
              <a:rPr lang="en-US" altLang="zh-CN" sz="2000" dirty="0">
                <a:latin typeface="Arial" charset="0"/>
                <a:ea typeface="宋体" charset="0"/>
              </a:rPr>
              <a:t>, *p);</a:t>
            </a:r>
            <a:endParaRPr lang="zh-CN" altLang="en-US" sz="2000" dirty="0">
              <a:latin typeface="Arial" charset="0"/>
              <a:ea typeface="宋体" charset="0"/>
            </a:endParaRPr>
          </a:p>
          <a:p>
            <a:pPr eaLnBrk="1" hangingPunct="1">
              <a:buFont typeface="Wingdings" charset="0"/>
              <a:buNone/>
            </a:pPr>
            <a:r>
              <a:rPr lang="en-US" altLang="zh-CN" sz="2000" dirty="0">
                <a:latin typeface="Arial" charset="0"/>
                <a:ea typeface="宋体" charset="0"/>
              </a:rPr>
              <a:t> 	return 0;</a:t>
            </a:r>
            <a:endParaRPr lang="zh-CN" altLang="en-US" sz="2000" dirty="0">
              <a:latin typeface="Arial" charset="0"/>
              <a:ea typeface="宋体" charset="0"/>
            </a:endParaRPr>
          </a:p>
          <a:p>
            <a:pPr eaLnBrk="1" hangingPunct="1">
              <a:buFont typeface="Wingdings" charset="0"/>
              <a:buNone/>
            </a:pPr>
            <a:r>
              <a:rPr lang="en-US" altLang="zh-CN" sz="2000" dirty="0">
                <a:latin typeface="Arial" charset="0"/>
                <a:ea typeface="宋体" charset="0"/>
              </a:rPr>
              <a:t>}</a:t>
            </a:r>
            <a:endParaRPr lang="zh-CN" altLang="en-US" sz="2000" dirty="0">
              <a:latin typeface="Arial" charset="0"/>
              <a:ea typeface="宋体" charset="0"/>
            </a:endParaRPr>
          </a:p>
        </p:txBody>
      </p:sp>
      <p:sp>
        <p:nvSpPr>
          <p:cNvPr id="226316" name="Rectangle 12"/>
          <p:cNvSpPr>
            <a:spLocks noChangeArrowheads="1"/>
          </p:cNvSpPr>
          <p:nvPr/>
        </p:nvSpPr>
        <p:spPr bwMode="auto">
          <a:xfrm>
            <a:off x="3575720" y="1116757"/>
            <a:ext cx="7730132" cy="923330"/>
          </a:xfrm>
          <a:prstGeom prst="rect">
            <a:avLst/>
          </a:prstGeom>
          <a:noFill/>
          <a:ln w="12700">
            <a:solidFill>
              <a:schemeClr val="tx1"/>
            </a:solidFill>
            <a:prstDash val="sysDot"/>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square">
            <a:spAutoFit/>
          </a:bodyPr>
          <a:lstStyle/>
          <a:p>
            <a:r>
              <a:rPr kumimoji="1" lang="en-US" altLang="zh-CN" b="1"/>
              <a:t>If I know the name of the variable, I can get it’s value by name: </a:t>
            </a:r>
            <a:r>
              <a:rPr kumimoji="1" lang="en-US" altLang="zh-CN" b="1">
                <a:solidFill>
                  <a:srgbClr val="FF3300"/>
                </a:solidFill>
              </a:rPr>
              <a:t>5342</a:t>
            </a:r>
          </a:p>
          <a:p>
            <a:r>
              <a:rPr kumimoji="1" lang="en-US" altLang="zh-CN" b="1"/>
              <a:t>If I know the address of the variable is:</a:t>
            </a:r>
            <a:r>
              <a:rPr kumimoji="1" lang="en-US" altLang="zh-CN" b="1">
                <a:solidFill>
                  <a:srgbClr val="FF3300"/>
                </a:solidFill>
              </a:rPr>
              <a:t>12ff7c</a:t>
            </a:r>
            <a:r>
              <a:rPr kumimoji="1" lang="en-US" altLang="zh-CN" b="1"/>
              <a:t>, then I also can get it’s value by address: </a:t>
            </a:r>
            <a:r>
              <a:rPr kumimoji="1" lang="en-US" altLang="zh-CN" b="1">
                <a:solidFill>
                  <a:srgbClr val="FF3300"/>
                </a:solidFill>
              </a:rPr>
              <a:t>5342</a:t>
            </a:r>
            <a:endParaRPr kumimoji="1" lang="zh-CN" altLang="en-US" b="1">
              <a:solidFill>
                <a:srgbClr val="FF33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6316"/>
                                        </p:tgtEl>
                                        <p:attrNameLst>
                                          <p:attrName>style.visibility</p:attrName>
                                        </p:attrNameLst>
                                      </p:cBhvr>
                                      <p:to>
                                        <p:strVal val="visible"/>
                                      </p:to>
                                    </p:set>
                                    <p:anim calcmode="lin" valueType="num">
                                      <p:cBhvr additive="base">
                                        <p:cTn id="7" dur="500" fill="hold"/>
                                        <p:tgtEl>
                                          <p:spTgt spid="226316"/>
                                        </p:tgtEl>
                                        <p:attrNameLst>
                                          <p:attrName>ppt_x</p:attrName>
                                        </p:attrNameLst>
                                      </p:cBhvr>
                                      <p:tavLst>
                                        <p:tav tm="0">
                                          <p:val>
                                            <p:strVal val="0-#ppt_w/2"/>
                                          </p:val>
                                        </p:tav>
                                        <p:tav tm="100000">
                                          <p:val>
                                            <p:strVal val="#ppt_x"/>
                                          </p:val>
                                        </p:tav>
                                      </p:tavLst>
                                    </p:anim>
                                    <p:anim calcmode="lin" valueType="num">
                                      <p:cBhvr additive="base">
                                        <p:cTn id="8" dur="500" fill="hold"/>
                                        <p:tgtEl>
                                          <p:spTgt spid="2263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16" grpId="0" animBg="1"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1" name="Rectangle 13"/>
          <p:cNvSpPr>
            <a:spLocks noGrp="1" noChangeArrowheads="1"/>
          </p:cNvSpPr>
          <p:nvPr>
            <p:ph type="title"/>
          </p:nvPr>
        </p:nvSpPr>
        <p:spPr>
          <a:xfrm>
            <a:off x="3238500" y="284438"/>
            <a:ext cx="5867400" cy="884238"/>
          </a:xfrm>
        </p:spPr>
        <p:txBody>
          <a:bodyPr/>
          <a:lstStyle/>
          <a:p>
            <a:pPr eaLnBrk="1" hangingPunct="1"/>
            <a:r>
              <a:rPr lang="en-US" sz="4000" dirty="0">
                <a:latin typeface="Arial" charset="0"/>
                <a:ea typeface="宋体" charset="0"/>
              </a:rPr>
              <a:t>2.2</a:t>
            </a:r>
            <a:r>
              <a:rPr lang="zh-CN" altLang="en-US" sz="4000" dirty="0">
                <a:latin typeface="Arial" charset="0"/>
                <a:ea typeface="宋体" charset="0"/>
              </a:rPr>
              <a:t> </a:t>
            </a:r>
            <a:r>
              <a:rPr lang="zh-CN" altLang="en-US" sz="4000" dirty="0">
                <a:latin typeface="宋体" charset="0"/>
                <a:ea typeface="宋体" charset="0"/>
              </a:rPr>
              <a:t>指针的基本运算</a:t>
            </a:r>
            <a:r>
              <a:rPr lang="zh-CN" altLang="en-US" sz="4000" dirty="0">
                <a:latin typeface="Arial" charset="0"/>
                <a:ea typeface="宋体" charset="0"/>
              </a:rPr>
              <a:t> </a:t>
            </a:r>
          </a:p>
        </p:txBody>
      </p:sp>
      <p:sp>
        <p:nvSpPr>
          <p:cNvPr id="241681" name="Rectangle 17"/>
          <p:cNvSpPr>
            <a:spLocks noChangeArrowheads="1"/>
          </p:cNvSpPr>
          <p:nvPr/>
        </p:nvSpPr>
        <p:spPr bwMode="auto">
          <a:xfrm>
            <a:off x="2286000" y="5449582"/>
            <a:ext cx="7259016" cy="956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000" tIns="46800" rIns="90000" bIns="46800" anchor="ctr">
            <a:spAutoFit/>
          </a:bodyPr>
          <a:lstStyle/>
          <a:p>
            <a:r>
              <a:rPr kumimoji="1" lang="en-US" altLang="zh-CN" sz="2800" b="1" dirty="0">
                <a:solidFill>
                  <a:srgbClr val="CC0066"/>
                </a:solidFill>
              </a:rPr>
              <a:t>*</a:t>
            </a:r>
            <a:r>
              <a:rPr kumimoji="1" lang="en-US" altLang="zh-CN" sz="2800" b="1" dirty="0"/>
              <a:t>   </a:t>
            </a:r>
            <a:r>
              <a:rPr kumimoji="1" lang="en-US" sz="2800" b="1" dirty="0"/>
              <a:t>间接访问运算符</a:t>
            </a:r>
            <a:r>
              <a:rPr kumimoji="1" lang="en-US" altLang="zh-CN" sz="2800" b="1" dirty="0"/>
              <a:t>，</a:t>
            </a:r>
            <a:r>
              <a:rPr kumimoji="1" lang="zh-CN" altLang="en-US" sz="2800" b="1" dirty="0"/>
              <a:t>访问指针所指向的变量</a:t>
            </a:r>
            <a:endParaRPr lang="en-US" altLang="zh-CN" sz="2800" b="1" dirty="0"/>
          </a:p>
          <a:p>
            <a:r>
              <a:rPr lang="en-US" altLang="zh-CN" sz="2800" b="1" dirty="0" err="1"/>
              <a:t>printf</a:t>
            </a:r>
            <a:r>
              <a:rPr lang="en-US" altLang="zh-CN" sz="2800" b="1" dirty="0"/>
              <a:t>(</a:t>
            </a:r>
            <a:r>
              <a:rPr lang="en-US" altLang="zh-CN" sz="2800" b="1" dirty="0">
                <a:cs typeface="Arial" charset="0"/>
              </a:rPr>
              <a:t>"</a:t>
            </a:r>
            <a:r>
              <a:rPr lang="en-US" altLang="zh-CN" sz="2800" b="1" dirty="0"/>
              <a:t>%d</a:t>
            </a:r>
            <a:r>
              <a:rPr lang="en-US" altLang="zh-CN" sz="2800" b="1" dirty="0">
                <a:cs typeface="Arial" charset="0"/>
              </a:rPr>
              <a:t>"</a:t>
            </a:r>
            <a:r>
              <a:rPr lang="en-US" altLang="zh-CN" sz="2800" b="1" dirty="0"/>
              <a:t>, </a:t>
            </a:r>
            <a:r>
              <a:rPr lang="en-US" altLang="zh-CN" sz="2800" b="1" dirty="0">
                <a:solidFill>
                  <a:srgbClr val="C00000"/>
                </a:solidFill>
              </a:rPr>
              <a:t>*p</a:t>
            </a:r>
            <a:r>
              <a:rPr lang="en-US" altLang="zh-CN" sz="2800" b="1" dirty="0"/>
              <a:t>);   输出</a:t>
            </a:r>
            <a:r>
              <a:rPr lang="zh-CN" altLang="en-US" sz="2800" b="1" dirty="0"/>
              <a:t> </a:t>
            </a:r>
            <a:r>
              <a:rPr lang="en-US" altLang="zh-CN" sz="2800" b="1" dirty="0"/>
              <a:t>p</a:t>
            </a:r>
            <a:r>
              <a:rPr lang="zh-CN" altLang="en-US" sz="2800" b="1" dirty="0"/>
              <a:t> </a:t>
            </a:r>
            <a:r>
              <a:rPr lang="en-US" altLang="zh-CN" sz="2800" b="1" dirty="0"/>
              <a:t>指向的变量</a:t>
            </a:r>
            <a:r>
              <a:rPr lang="zh-CN" altLang="en-US" sz="2800" b="1" dirty="0"/>
              <a:t> </a:t>
            </a:r>
            <a:r>
              <a:rPr lang="en-US" altLang="zh-CN" sz="2800" b="1" dirty="0"/>
              <a:t>a</a:t>
            </a:r>
            <a:r>
              <a:rPr lang="zh-CN" altLang="en-US" sz="2800" b="1" dirty="0"/>
              <a:t> </a:t>
            </a:r>
            <a:r>
              <a:rPr lang="en-US" altLang="zh-CN" sz="2800" b="1" dirty="0"/>
              <a:t>的值</a:t>
            </a:r>
          </a:p>
        </p:txBody>
      </p:sp>
      <p:grpSp>
        <p:nvGrpSpPr>
          <p:cNvPr id="2" name="Group 18"/>
          <p:cNvGrpSpPr>
            <a:grpSpLocks/>
          </p:cNvGrpSpPr>
          <p:nvPr/>
        </p:nvGrpSpPr>
        <p:grpSpPr bwMode="auto">
          <a:xfrm>
            <a:off x="3581400" y="4229100"/>
            <a:ext cx="3200400" cy="1081088"/>
            <a:chOff x="1056" y="2535"/>
            <a:chExt cx="2016" cy="681"/>
          </a:xfrm>
        </p:grpSpPr>
        <p:sp>
          <p:nvSpPr>
            <p:cNvPr id="30727" name="Rectangle 19"/>
            <p:cNvSpPr>
              <a:spLocks noChangeArrowheads="1"/>
            </p:cNvSpPr>
            <p:nvPr/>
          </p:nvSpPr>
          <p:spPr bwMode="auto">
            <a:xfrm>
              <a:off x="2544" y="2583"/>
              <a:ext cx="241"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800" b="1"/>
                <a:t>a</a:t>
              </a:r>
            </a:p>
          </p:txBody>
        </p:sp>
        <p:sp>
          <p:nvSpPr>
            <p:cNvPr id="30728" name="Rectangle 20"/>
            <p:cNvSpPr>
              <a:spLocks noChangeArrowheads="1"/>
            </p:cNvSpPr>
            <p:nvPr/>
          </p:nvSpPr>
          <p:spPr bwMode="auto">
            <a:xfrm>
              <a:off x="2304" y="2928"/>
              <a:ext cx="768"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kumimoji="1" lang="en-US" altLang="zh-CN" sz="2800" b="1" dirty="0"/>
                <a:t>3</a:t>
              </a:r>
              <a:endParaRPr kumimoji="1" lang="zh-CN" altLang="en-US" sz="2800" b="1" dirty="0"/>
            </a:p>
          </p:txBody>
        </p:sp>
        <p:sp>
          <p:nvSpPr>
            <p:cNvPr id="30729" name="Rectangle 21"/>
            <p:cNvSpPr>
              <a:spLocks noChangeArrowheads="1"/>
            </p:cNvSpPr>
            <p:nvPr/>
          </p:nvSpPr>
          <p:spPr bwMode="auto">
            <a:xfrm>
              <a:off x="1056" y="2928"/>
              <a:ext cx="768"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kumimoji="1" lang="en-US" altLang="zh-CN" sz="2800" b="1" dirty="0">
                  <a:solidFill>
                    <a:schemeClr val="bg2"/>
                  </a:solidFill>
                </a:rPr>
                <a:t>&amp;a</a:t>
              </a:r>
              <a:endParaRPr kumimoji="1" lang="en-US" altLang="zh-CN" sz="3200" b="1" dirty="0">
                <a:solidFill>
                  <a:schemeClr val="bg2"/>
                </a:solidFill>
              </a:endParaRPr>
            </a:p>
          </p:txBody>
        </p:sp>
        <p:sp>
          <p:nvSpPr>
            <p:cNvPr id="30730" name="Rectangle 22"/>
            <p:cNvSpPr>
              <a:spLocks noChangeArrowheads="1"/>
            </p:cNvSpPr>
            <p:nvPr/>
          </p:nvSpPr>
          <p:spPr bwMode="auto">
            <a:xfrm>
              <a:off x="1344" y="2535"/>
              <a:ext cx="253"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800" b="1"/>
                <a:t>p</a:t>
              </a:r>
            </a:p>
          </p:txBody>
        </p:sp>
        <p:sp>
          <p:nvSpPr>
            <p:cNvPr id="30731" name="Line 23"/>
            <p:cNvSpPr>
              <a:spLocks noChangeShapeType="1"/>
            </p:cNvSpPr>
            <p:nvPr/>
          </p:nvSpPr>
          <p:spPr bwMode="auto">
            <a:xfrm>
              <a:off x="1824" y="3072"/>
              <a:ext cx="48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000" tIns="46800" rIns="90000" bIns="46800" anchor="ctr"/>
            <a:lstStyle/>
            <a:p>
              <a:endParaRPr lang="zh-CN" altLang="en-US"/>
            </a:p>
          </p:txBody>
        </p:sp>
      </p:grpSp>
      <p:sp>
        <p:nvSpPr>
          <p:cNvPr id="241688" name="Rectangle 24"/>
          <p:cNvSpPr>
            <a:spLocks noChangeArrowheads="1"/>
          </p:cNvSpPr>
          <p:nvPr/>
        </p:nvSpPr>
        <p:spPr bwMode="auto">
          <a:xfrm>
            <a:off x="6957473" y="4797457"/>
            <a:ext cx="540830" cy="5254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000" tIns="46800" rIns="90000" bIns="46800" anchor="ctr">
            <a:spAutoFit/>
          </a:bodyPr>
          <a:lstStyle/>
          <a:p>
            <a:pPr algn="ctr"/>
            <a:r>
              <a:rPr lang="en-US" altLang="zh-CN" sz="2800" b="1">
                <a:solidFill>
                  <a:schemeClr val="bg2"/>
                </a:solidFill>
              </a:rPr>
              <a:t>*p</a:t>
            </a:r>
          </a:p>
        </p:txBody>
      </p:sp>
      <p:sp>
        <p:nvSpPr>
          <p:cNvPr id="241689" name="Rectangle 25"/>
          <p:cNvSpPr>
            <a:spLocks noGrp="1" noChangeArrowheads="1"/>
          </p:cNvSpPr>
          <p:nvPr>
            <p:ph type="body" idx="1"/>
          </p:nvPr>
        </p:nvSpPr>
        <p:spPr>
          <a:xfrm>
            <a:off x="119336" y="1295400"/>
            <a:ext cx="11593288" cy="3124200"/>
          </a:xfrm>
          <a:noFill/>
        </p:spPr>
        <p:txBody>
          <a:bodyPr vert="horz" wrap="square" lIns="92075" tIns="46038" rIns="92075" bIns="46038" numCol="1" anchor="t" anchorCtr="0" compatLnSpc="1">
            <a:prstTxWarp prst="textNoShape">
              <a:avLst/>
            </a:prstTxWarp>
          </a:bodyPr>
          <a:lstStyle/>
          <a:p>
            <a:pPr marL="0" indent="0">
              <a:spcBef>
                <a:spcPct val="10000"/>
              </a:spcBef>
              <a:buNone/>
            </a:pPr>
            <a:r>
              <a:rPr lang="zh-CN" altLang="en-US" dirty="0">
                <a:latin typeface="Arial" charset="0"/>
                <a:ea typeface="宋体" charset="0"/>
              </a:rPr>
              <a:t>如果指针的值是某个变量的地址，通过指针就能</a:t>
            </a:r>
            <a:r>
              <a:rPr lang="zh-CN" altLang="en-US" dirty="0">
                <a:solidFill>
                  <a:schemeClr val="bg2"/>
                </a:solidFill>
                <a:latin typeface="Arial" charset="0"/>
                <a:ea typeface="宋体" charset="0"/>
              </a:rPr>
              <a:t>间接访问</a:t>
            </a:r>
            <a:r>
              <a:rPr lang="zh-CN" altLang="en-US" dirty="0">
                <a:latin typeface="Arial" charset="0"/>
                <a:ea typeface="宋体" charset="0"/>
              </a:rPr>
              <a:t>那个变量。</a:t>
            </a:r>
          </a:p>
          <a:p>
            <a:pPr eaLnBrk="1" hangingPunct="1">
              <a:spcBef>
                <a:spcPct val="10000"/>
              </a:spcBef>
              <a:buFont typeface="Wingdings" charset="0"/>
              <a:buNone/>
            </a:pPr>
            <a:r>
              <a:rPr lang="en-US" altLang="zh-CN" dirty="0">
                <a:latin typeface="Arial" charset="0"/>
                <a:ea typeface="宋体" charset="0"/>
              </a:rPr>
              <a:t>1</a:t>
            </a:r>
            <a:r>
              <a:rPr lang="en-US" dirty="0">
                <a:latin typeface="Arial" charset="0"/>
                <a:ea typeface="宋体" charset="0"/>
              </a:rPr>
              <a:t>. </a:t>
            </a:r>
            <a:r>
              <a:rPr lang="zh-CN" altLang="en-US" dirty="0">
                <a:latin typeface="Arial" charset="0"/>
                <a:ea typeface="宋体" charset="0"/>
              </a:rPr>
              <a:t>取地址运算和间接访问运算</a:t>
            </a:r>
            <a:r>
              <a:rPr lang="zh-CN" altLang="en-US" dirty="0">
                <a:solidFill>
                  <a:schemeClr val="accent1"/>
                </a:solidFill>
                <a:latin typeface="Arial" charset="0"/>
                <a:ea typeface="宋体" charset="0"/>
              </a:rPr>
              <a:t> </a:t>
            </a:r>
            <a:endParaRPr lang="en-US" altLang="zh-CN" dirty="0">
              <a:solidFill>
                <a:schemeClr val="accent1"/>
              </a:solidFill>
              <a:latin typeface="Arial" charset="0"/>
              <a:ea typeface="宋体" charset="0"/>
            </a:endParaRPr>
          </a:p>
          <a:p>
            <a:pPr lvl="1" eaLnBrk="1" hangingPunct="1">
              <a:spcBef>
                <a:spcPct val="10000"/>
              </a:spcBef>
              <a:buFont typeface="Wingdings" charset="0"/>
              <a:buNone/>
            </a:pPr>
            <a:r>
              <a:rPr lang="en-US" altLang="zh-CN" dirty="0">
                <a:solidFill>
                  <a:srgbClr val="CC0066"/>
                </a:solidFill>
                <a:latin typeface="Arial" charset="0"/>
                <a:ea typeface="宋体" charset="0"/>
              </a:rPr>
              <a:t>&amp;</a:t>
            </a:r>
            <a:r>
              <a:rPr lang="en-US" altLang="zh-CN" dirty="0">
                <a:latin typeface="Arial" charset="0"/>
                <a:ea typeface="宋体" charset="0"/>
              </a:rPr>
              <a:t>  </a:t>
            </a:r>
            <a:r>
              <a:rPr lang="en-US" dirty="0" err="1">
                <a:latin typeface="Arial" charset="0"/>
                <a:ea typeface="宋体" charset="0"/>
              </a:rPr>
              <a:t>取地址运算符</a:t>
            </a:r>
            <a:endParaRPr lang="zh-CN" altLang="en-US" dirty="0">
              <a:latin typeface="Arial" charset="0"/>
              <a:ea typeface="宋体" charset="0"/>
            </a:endParaRPr>
          </a:p>
          <a:p>
            <a:pPr lvl="1" eaLnBrk="1" hangingPunct="1">
              <a:spcBef>
                <a:spcPct val="10000"/>
              </a:spcBef>
              <a:buFont typeface="Wingdings" charset="0"/>
              <a:buNone/>
            </a:pPr>
            <a:r>
              <a:rPr lang="en-US" altLang="zh-CN" dirty="0">
                <a:latin typeface="Arial" charset="0"/>
                <a:ea typeface="宋体" charset="0"/>
              </a:rPr>
              <a:t>int *p, a = 3;</a:t>
            </a:r>
          </a:p>
          <a:p>
            <a:pPr lvl="1" eaLnBrk="1" hangingPunct="1">
              <a:spcBef>
                <a:spcPct val="10000"/>
              </a:spcBef>
              <a:buFont typeface="Wingdings" charset="0"/>
              <a:buNone/>
            </a:pPr>
            <a:r>
              <a:rPr lang="en-US" altLang="zh-CN" dirty="0">
                <a:solidFill>
                  <a:schemeClr val="bg2"/>
                </a:solidFill>
                <a:latin typeface="Arial" charset="0"/>
                <a:ea typeface="宋体" charset="0"/>
              </a:rPr>
              <a:t>p = </a:t>
            </a:r>
            <a:r>
              <a:rPr lang="en-US" altLang="zh-CN" dirty="0">
                <a:solidFill>
                  <a:srgbClr val="C00000"/>
                </a:solidFill>
                <a:latin typeface="Arial" charset="0"/>
                <a:ea typeface="宋体" charset="0"/>
              </a:rPr>
              <a:t>&amp;a</a:t>
            </a:r>
            <a:r>
              <a:rPr lang="en-US" altLang="zh-CN" dirty="0">
                <a:latin typeface="Arial" charset="0"/>
                <a:ea typeface="宋体" charset="0"/>
              </a:rPr>
              <a:t>;    </a:t>
            </a:r>
            <a:r>
              <a:rPr lang="en-US" dirty="0">
                <a:latin typeface="Arial" charset="0"/>
                <a:ea typeface="宋体" charset="0"/>
              </a:rPr>
              <a:t>把</a:t>
            </a:r>
            <a:r>
              <a:rPr lang="en-US" altLang="zh-CN" dirty="0">
                <a:latin typeface="Arial" charset="0"/>
                <a:ea typeface="宋体" charset="0"/>
              </a:rPr>
              <a:t> a </a:t>
            </a:r>
            <a:r>
              <a:rPr lang="en-US" dirty="0" err="1">
                <a:latin typeface="Arial" charset="0"/>
                <a:ea typeface="宋体" charset="0"/>
              </a:rPr>
              <a:t>的地址赋给</a:t>
            </a:r>
            <a:r>
              <a:rPr lang="en-US" altLang="zh-CN" dirty="0">
                <a:latin typeface="Arial" charset="0"/>
                <a:ea typeface="宋体" charset="0"/>
              </a:rPr>
              <a:t> p，</a:t>
            </a:r>
            <a:r>
              <a:rPr lang="zh-CN" altLang="en-US" dirty="0">
                <a:latin typeface="Arial" charset="0"/>
                <a:ea typeface="宋体" charset="0"/>
              </a:rPr>
              <a:t>即 </a:t>
            </a:r>
            <a:r>
              <a:rPr lang="en-US" altLang="zh-CN" dirty="0">
                <a:latin typeface="Arial" charset="0"/>
                <a:ea typeface="宋体" charset="0"/>
              </a:rPr>
              <a:t>p </a:t>
            </a:r>
            <a:r>
              <a:rPr lang="zh-CN" altLang="en-US" dirty="0">
                <a:latin typeface="Arial" charset="0"/>
                <a:ea typeface="宋体" charset="0"/>
              </a:rPr>
              <a:t>指向 </a:t>
            </a:r>
            <a:r>
              <a:rPr lang="en-US" altLang="zh-CN" dirty="0">
                <a:latin typeface="Arial" charset="0"/>
                <a:ea typeface="宋体" charset="0"/>
              </a:rPr>
              <a:t>a</a:t>
            </a:r>
          </a:p>
        </p:txBody>
      </p:sp>
      <p:sp>
        <p:nvSpPr>
          <p:cNvPr id="241690" name="Rectangle 26"/>
          <p:cNvSpPr>
            <a:spLocks noChangeArrowheads="1"/>
          </p:cNvSpPr>
          <p:nvPr/>
        </p:nvSpPr>
        <p:spPr bwMode="auto">
          <a:xfrm>
            <a:off x="2898656" y="3879926"/>
            <a:ext cx="6033703" cy="4253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just">
              <a:lnSpc>
                <a:spcPct val="90000"/>
              </a:lnSpc>
              <a:spcBef>
                <a:spcPct val="20000"/>
              </a:spcBef>
              <a:buClr>
                <a:schemeClr val="tx2"/>
              </a:buClr>
              <a:buSzPct val="80000"/>
            </a:pPr>
            <a:r>
              <a:rPr lang="zh-CN" altLang="en-US" sz="2400" b="1" dirty="0">
                <a:solidFill>
                  <a:schemeClr val="bg2"/>
                </a:solidFill>
                <a:latin typeface="Times New Roman" charset="0"/>
                <a:ea typeface="仿宋_GB2312" charset="0"/>
                <a:cs typeface="仿宋_GB2312" charset="0"/>
              </a:rPr>
              <a:t>指针变量的类型和它所指向变量的类型相同</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1689">
                                            <p:txEl>
                                              <p:pRg st="0" end="0"/>
                                            </p:txEl>
                                          </p:spTgt>
                                        </p:tgtEl>
                                        <p:attrNameLst>
                                          <p:attrName>style.visibility</p:attrName>
                                        </p:attrNameLst>
                                      </p:cBhvr>
                                      <p:to>
                                        <p:strVal val="visible"/>
                                      </p:to>
                                    </p:set>
                                    <p:anim calcmode="lin" valueType="num">
                                      <p:cBhvr additive="base">
                                        <p:cTn id="7" dur="500" fill="hold"/>
                                        <p:tgtEl>
                                          <p:spTgt spid="24168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168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1689">
                                            <p:txEl>
                                              <p:pRg st="1" end="1"/>
                                            </p:txEl>
                                          </p:spTgt>
                                        </p:tgtEl>
                                        <p:attrNameLst>
                                          <p:attrName>style.visibility</p:attrName>
                                        </p:attrNameLst>
                                      </p:cBhvr>
                                      <p:to>
                                        <p:strVal val="visible"/>
                                      </p:to>
                                    </p:set>
                                    <p:anim calcmode="lin" valueType="num">
                                      <p:cBhvr additive="base">
                                        <p:cTn id="13" dur="500" fill="hold"/>
                                        <p:tgtEl>
                                          <p:spTgt spid="24168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168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1689">
                                            <p:txEl>
                                              <p:pRg st="2" end="2"/>
                                            </p:txEl>
                                          </p:spTgt>
                                        </p:tgtEl>
                                        <p:attrNameLst>
                                          <p:attrName>style.visibility</p:attrName>
                                        </p:attrNameLst>
                                      </p:cBhvr>
                                      <p:to>
                                        <p:strVal val="visible"/>
                                      </p:to>
                                    </p:set>
                                    <p:anim calcmode="lin" valueType="num">
                                      <p:cBhvr additive="base">
                                        <p:cTn id="19" dur="500" fill="hold"/>
                                        <p:tgtEl>
                                          <p:spTgt spid="24168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168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1689">
                                            <p:txEl>
                                              <p:pRg st="3" end="3"/>
                                            </p:txEl>
                                          </p:spTgt>
                                        </p:tgtEl>
                                        <p:attrNameLst>
                                          <p:attrName>style.visibility</p:attrName>
                                        </p:attrNameLst>
                                      </p:cBhvr>
                                      <p:to>
                                        <p:strVal val="visible"/>
                                      </p:to>
                                    </p:set>
                                    <p:anim calcmode="lin" valueType="num">
                                      <p:cBhvr additive="base">
                                        <p:cTn id="25" dur="500" fill="hold"/>
                                        <p:tgtEl>
                                          <p:spTgt spid="24168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168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1689">
                                            <p:txEl>
                                              <p:pRg st="4" end="4"/>
                                            </p:txEl>
                                          </p:spTgt>
                                        </p:tgtEl>
                                        <p:attrNameLst>
                                          <p:attrName>style.visibility</p:attrName>
                                        </p:attrNameLst>
                                      </p:cBhvr>
                                      <p:to>
                                        <p:strVal val="visible"/>
                                      </p:to>
                                    </p:set>
                                    <p:anim calcmode="lin" valueType="num">
                                      <p:cBhvr additive="base">
                                        <p:cTn id="31" dur="500" fill="hold"/>
                                        <p:tgtEl>
                                          <p:spTgt spid="24168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4168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0-#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41681">
                                            <p:txEl>
                                              <p:pRg st="0" end="0"/>
                                            </p:txEl>
                                          </p:spTgt>
                                        </p:tgtEl>
                                        <p:attrNameLst>
                                          <p:attrName>style.visibility</p:attrName>
                                        </p:attrNameLst>
                                      </p:cBhvr>
                                      <p:to>
                                        <p:strVal val="visible"/>
                                      </p:to>
                                    </p:set>
                                    <p:anim calcmode="lin" valueType="num">
                                      <p:cBhvr additive="base">
                                        <p:cTn id="43" dur="500" fill="hold"/>
                                        <p:tgtEl>
                                          <p:spTgt spid="241681">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4168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41681">
                                            <p:txEl>
                                              <p:pRg st="1" end="1"/>
                                            </p:txEl>
                                          </p:spTgt>
                                        </p:tgtEl>
                                        <p:attrNameLst>
                                          <p:attrName>style.visibility</p:attrName>
                                        </p:attrNameLst>
                                      </p:cBhvr>
                                      <p:to>
                                        <p:strVal val="visible"/>
                                      </p:to>
                                    </p:set>
                                    <p:anim calcmode="lin" valueType="num">
                                      <p:cBhvr additive="base">
                                        <p:cTn id="49" dur="500" fill="hold"/>
                                        <p:tgtEl>
                                          <p:spTgt spid="241681">
                                            <p:txEl>
                                              <p:pRg st="1" end="1"/>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4168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41688"/>
                                        </p:tgtEl>
                                        <p:attrNameLst>
                                          <p:attrName>style.visibility</p:attrName>
                                        </p:attrNameLst>
                                      </p:cBhvr>
                                      <p:to>
                                        <p:strVal val="visible"/>
                                      </p:to>
                                    </p:set>
                                    <p:anim calcmode="lin" valueType="num">
                                      <p:cBhvr additive="base">
                                        <p:cTn id="55" dur="500" fill="hold"/>
                                        <p:tgtEl>
                                          <p:spTgt spid="241688"/>
                                        </p:tgtEl>
                                        <p:attrNameLst>
                                          <p:attrName>ppt_x</p:attrName>
                                        </p:attrNameLst>
                                      </p:cBhvr>
                                      <p:tavLst>
                                        <p:tav tm="0">
                                          <p:val>
                                            <p:strVal val="0-#ppt_w/2"/>
                                          </p:val>
                                        </p:tav>
                                        <p:tav tm="100000">
                                          <p:val>
                                            <p:strVal val="#ppt_x"/>
                                          </p:val>
                                        </p:tav>
                                      </p:tavLst>
                                    </p:anim>
                                    <p:anim calcmode="lin" valueType="num">
                                      <p:cBhvr additive="base">
                                        <p:cTn id="56" dur="500" fill="hold"/>
                                        <p:tgtEl>
                                          <p:spTgt spid="241688"/>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241690"/>
                                        </p:tgtEl>
                                        <p:attrNameLst>
                                          <p:attrName>style.visibility</p:attrName>
                                        </p:attrNameLst>
                                      </p:cBhvr>
                                      <p:to>
                                        <p:strVal val="visible"/>
                                      </p:to>
                                    </p:set>
                                    <p:animEffect transition="in" filter="wipe(right)">
                                      <p:cBhvr>
                                        <p:cTn id="61" dur="500"/>
                                        <p:tgtEl>
                                          <p:spTgt spid="241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81" grpId="0" build="p" autoUpdateAnimBg="0"/>
      <p:bldP spid="241688" grpId="0" autoUpdateAnimBg="0"/>
      <p:bldP spid="241689" grpId="0" build="p" bldLvl="2" autoUpdateAnimBg="0"/>
      <p:bldP spid="241690"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6"/>
          <p:cNvSpPr>
            <a:spLocks noChangeArrowheads="1"/>
          </p:cNvSpPr>
          <p:nvPr/>
        </p:nvSpPr>
        <p:spPr bwMode="auto">
          <a:xfrm>
            <a:off x="46833" y="1143000"/>
            <a:ext cx="5410200" cy="571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marL="342900" indent="-342900" algn="just">
              <a:lnSpc>
                <a:spcPct val="90000"/>
              </a:lnSpc>
              <a:spcBef>
                <a:spcPct val="20000"/>
              </a:spcBef>
              <a:buClr>
                <a:schemeClr val="bg2"/>
              </a:buClr>
              <a:buSzPct val="75000"/>
            </a:pPr>
            <a:r>
              <a:rPr lang="en-US" altLang="zh-CN" sz="2400" b="1" dirty="0"/>
              <a:t># include &lt;</a:t>
            </a:r>
            <a:r>
              <a:rPr lang="en-US" altLang="zh-CN" sz="2400" b="1" dirty="0" err="1"/>
              <a:t>stdio.h</a:t>
            </a:r>
            <a:r>
              <a:rPr lang="en-US" altLang="zh-CN" sz="2400" b="1" dirty="0"/>
              <a:t>&gt;</a:t>
            </a:r>
          </a:p>
          <a:p>
            <a:pPr marL="342900" indent="-342900" algn="just">
              <a:lnSpc>
                <a:spcPct val="90000"/>
              </a:lnSpc>
              <a:spcBef>
                <a:spcPct val="20000"/>
              </a:spcBef>
              <a:buClr>
                <a:schemeClr val="bg2"/>
              </a:buClr>
              <a:buSzPct val="75000"/>
            </a:pPr>
            <a:r>
              <a:rPr lang="en-US" altLang="zh-CN" sz="2400" b="1" dirty="0" err="1"/>
              <a:t>int</a:t>
            </a:r>
            <a:r>
              <a:rPr lang="en-US" altLang="zh-CN" sz="2400" b="1" dirty="0"/>
              <a:t> main (void)</a:t>
            </a:r>
          </a:p>
          <a:p>
            <a:pPr marL="342900" indent="-342900" algn="just">
              <a:lnSpc>
                <a:spcPct val="90000"/>
              </a:lnSpc>
              <a:spcBef>
                <a:spcPct val="20000"/>
              </a:spcBef>
              <a:buClr>
                <a:schemeClr val="bg2"/>
              </a:buClr>
              <a:buSzPct val="75000"/>
            </a:pPr>
            <a:r>
              <a:rPr lang="en-US" altLang="zh-CN" sz="2400" b="1" dirty="0"/>
              <a:t>{  </a:t>
            </a:r>
            <a:r>
              <a:rPr lang="en-US" altLang="zh-CN" sz="2400" b="1" dirty="0" err="1"/>
              <a:t>int</a:t>
            </a:r>
            <a:r>
              <a:rPr lang="en-US" altLang="zh-CN" sz="2400" b="1" dirty="0"/>
              <a:t> a = 3, *p;            	   </a:t>
            </a:r>
          </a:p>
          <a:p>
            <a:pPr marL="342900" indent="-342900" algn="just">
              <a:lnSpc>
                <a:spcPct val="90000"/>
              </a:lnSpc>
              <a:spcBef>
                <a:spcPct val="20000"/>
              </a:spcBef>
              <a:buClr>
                <a:schemeClr val="bg2"/>
              </a:buClr>
              <a:buSzPct val="75000"/>
            </a:pPr>
            <a:r>
              <a:rPr lang="en-US" altLang="zh-CN" sz="2400" b="1" dirty="0"/>
              <a:t>   p = &amp;a;                 	   </a:t>
            </a:r>
          </a:p>
          <a:p>
            <a:pPr marL="342900" indent="-342900" algn="just">
              <a:lnSpc>
                <a:spcPct val="90000"/>
              </a:lnSpc>
              <a:spcBef>
                <a:spcPct val="20000"/>
              </a:spcBef>
              <a:buClr>
                <a:schemeClr val="bg2"/>
              </a:buClr>
              <a:buSzPct val="75000"/>
            </a:pPr>
            <a:r>
              <a:rPr lang="en-US" altLang="zh-CN" sz="2400" b="1" dirty="0"/>
              <a:t>   </a:t>
            </a:r>
            <a:r>
              <a:rPr lang="en-US" altLang="zh-CN" sz="2400" b="1" dirty="0" err="1"/>
              <a:t>printf</a:t>
            </a:r>
            <a:r>
              <a:rPr lang="en-US" altLang="zh-CN" sz="2400" b="1" dirty="0"/>
              <a:t> (</a:t>
            </a:r>
            <a:r>
              <a:rPr lang="en-US" altLang="zh-CN" sz="2400" b="1" dirty="0">
                <a:cs typeface="Arial" charset="0"/>
              </a:rPr>
              <a:t>“</a:t>
            </a:r>
            <a:r>
              <a:rPr lang="en-US" altLang="zh-CN" sz="2400" b="1" dirty="0"/>
              <a:t>a=%d, *p=%d\n</a:t>
            </a:r>
            <a:r>
              <a:rPr lang="en-US" altLang="zh-CN" sz="2400" b="1" dirty="0">
                <a:cs typeface="Arial" charset="0"/>
              </a:rPr>
              <a:t>”</a:t>
            </a:r>
            <a:r>
              <a:rPr lang="en-US" altLang="zh-CN" sz="2400" b="1" dirty="0"/>
              <a:t>, a, *p);</a:t>
            </a:r>
          </a:p>
          <a:p>
            <a:pPr marL="342900" indent="-342900" algn="just">
              <a:lnSpc>
                <a:spcPct val="90000"/>
              </a:lnSpc>
              <a:spcBef>
                <a:spcPct val="20000"/>
              </a:spcBef>
              <a:buClr>
                <a:schemeClr val="bg2"/>
              </a:buClr>
              <a:buSzPct val="75000"/>
            </a:pPr>
            <a:r>
              <a:rPr lang="zh-CN" altLang="en-US" sz="2400" b="1" dirty="0"/>
              <a:t>  *</a:t>
            </a:r>
            <a:r>
              <a:rPr lang="en-US" altLang="zh-CN" sz="2400" b="1" dirty="0"/>
              <a:t>p = 10;        </a:t>
            </a:r>
          </a:p>
          <a:p>
            <a:pPr marL="342900" indent="-342900" algn="just">
              <a:lnSpc>
                <a:spcPct val="90000"/>
              </a:lnSpc>
              <a:spcBef>
                <a:spcPct val="20000"/>
              </a:spcBef>
              <a:buClr>
                <a:schemeClr val="bg2"/>
              </a:buClr>
              <a:buSzPct val="75000"/>
            </a:pPr>
            <a:r>
              <a:rPr lang="en-US" altLang="zh-CN" sz="2400" b="1" dirty="0"/>
              <a:t>   </a:t>
            </a:r>
            <a:r>
              <a:rPr lang="en-US" altLang="zh-CN" sz="2400" b="1" dirty="0" err="1"/>
              <a:t>printf</a:t>
            </a:r>
            <a:r>
              <a:rPr lang="en-US" altLang="zh-CN" sz="2400" b="1" dirty="0"/>
              <a:t>(</a:t>
            </a:r>
            <a:r>
              <a:rPr lang="en-US" altLang="zh-CN" sz="2400" b="1" dirty="0">
                <a:cs typeface="Arial" charset="0"/>
              </a:rPr>
              <a:t>"</a:t>
            </a:r>
            <a:r>
              <a:rPr lang="en-US" altLang="zh-CN" sz="2400" b="1" dirty="0"/>
              <a:t>a=%d, *p=%d\n</a:t>
            </a:r>
            <a:r>
              <a:rPr lang="en-US" altLang="zh-CN" sz="2400" b="1" dirty="0">
                <a:cs typeface="Arial" charset="0"/>
              </a:rPr>
              <a:t>"</a:t>
            </a:r>
            <a:r>
              <a:rPr lang="en-US" altLang="zh-CN" sz="2400" b="1" dirty="0"/>
              <a:t>, a, *p);</a:t>
            </a:r>
          </a:p>
          <a:p>
            <a:pPr marL="342900" indent="-342900" algn="just">
              <a:lnSpc>
                <a:spcPct val="90000"/>
              </a:lnSpc>
              <a:spcBef>
                <a:spcPct val="20000"/>
              </a:spcBef>
              <a:buClr>
                <a:schemeClr val="bg2"/>
              </a:buClr>
              <a:buSzPct val="75000"/>
            </a:pPr>
            <a:r>
              <a:rPr lang="en-US" altLang="zh-CN" sz="2400" b="1" dirty="0"/>
              <a:t>   </a:t>
            </a:r>
            <a:r>
              <a:rPr lang="en-US" altLang="zh-CN" sz="2400" b="1" dirty="0" err="1"/>
              <a:t>printf</a:t>
            </a:r>
            <a:r>
              <a:rPr lang="en-US" altLang="zh-CN" sz="2400" b="1" dirty="0"/>
              <a:t>(</a:t>
            </a:r>
            <a:r>
              <a:rPr lang="en-US" altLang="zh-CN" sz="2400" b="1" dirty="0">
                <a:cs typeface="Arial" charset="0"/>
              </a:rPr>
              <a:t>"</a:t>
            </a:r>
            <a:r>
              <a:rPr lang="en-US" altLang="zh-CN" sz="2400" b="1" dirty="0"/>
              <a:t>Enter a: </a:t>
            </a:r>
            <a:r>
              <a:rPr lang="en-US" altLang="zh-CN" sz="2400" b="1" dirty="0">
                <a:cs typeface="Arial" charset="0"/>
              </a:rPr>
              <a:t>"</a:t>
            </a:r>
            <a:r>
              <a:rPr lang="en-US" altLang="zh-CN" sz="2400" b="1" dirty="0"/>
              <a:t>);</a:t>
            </a:r>
          </a:p>
          <a:p>
            <a:pPr marL="342900" indent="-342900" algn="just">
              <a:lnSpc>
                <a:spcPct val="90000"/>
              </a:lnSpc>
              <a:spcBef>
                <a:spcPct val="20000"/>
              </a:spcBef>
              <a:buClr>
                <a:schemeClr val="bg2"/>
              </a:buClr>
              <a:buSzPct val="75000"/>
            </a:pPr>
            <a:r>
              <a:rPr lang="en-US" altLang="zh-CN" sz="2400" b="1" dirty="0"/>
              <a:t>   </a:t>
            </a:r>
            <a:r>
              <a:rPr lang="en-US" altLang="zh-CN" sz="2400" b="1" dirty="0" err="1"/>
              <a:t>scanf</a:t>
            </a:r>
            <a:r>
              <a:rPr lang="en-US" altLang="zh-CN" sz="2400" b="1" dirty="0"/>
              <a:t>(</a:t>
            </a:r>
            <a:r>
              <a:rPr lang="en-US" altLang="zh-CN" sz="2400" b="1" dirty="0">
                <a:cs typeface="Arial" charset="0"/>
              </a:rPr>
              <a:t>"</a:t>
            </a:r>
            <a:r>
              <a:rPr lang="en-US" altLang="zh-CN" sz="2400" b="1" dirty="0"/>
              <a:t>%d</a:t>
            </a:r>
            <a:r>
              <a:rPr lang="en-US" altLang="zh-CN" sz="2400" b="1" dirty="0">
                <a:cs typeface="Arial" charset="0"/>
              </a:rPr>
              <a:t>"</a:t>
            </a:r>
            <a:r>
              <a:rPr lang="en-US" altLang="zh-CN" sz="2400" b="1" dirty="0"/>
              <a:t>, &amp;a);        	</a:t>
            </a:r>
          </a:p>
          <a:p>
            <a:pPr marL="342900" indent="-342900" algn="just">
              <a:lnSpc>
                <a:spcPct val="90000"/>
              </a:lnSpc>
              <a:spcBef>
                <a:spcPct val="20000"/>
              </a:spcBef>
              <a:buClr>
                <a:schemeClr val="bg2"/>
              </a:buClr>
              <a:buSzPct val="75000"/>
            </a:pPr>
            <a:r>
              <a:rPr lang="en-US" altLang="zh-CN" sz="2400" b="1" dirty="0"/>
              <a:t>   </a:t>
            </a:r>
            <a:r>
              <a:rPr lang="en-US" altLang="zh-CN" sz="2400" b="1" dirty="0" err="1"/>
              <a:t>printf</a:t>
            </a:r>
            <a:r>
              <a:rPr lang="en-US" altLang="zh-CN" sz="2400" b="1" dirty="0"/>
              <a:t>(</a:t>
            </a:r>
            <a:r>
              <a:rPr lang="en-US" altLang="zh-CN" sz="2400" b="1" dirty="0">
                <a:cs typeface="Arial" charset="0"/>
              </a:rPr>
              <a:t>"</a:t>
            </a:r>
            <a:r>
              <a:rPr lang="en-US" altLang="zh-CN" sz="2400" b="1" dirty="0"/>
              <a:t>a=%d, *p=%d\n</a:t>
            </a:r>
            <a:r>
              <a:rPr lang="en-US" altLang="zh-CN" sz="2400" b="1" dirty="0">
                <a:cs typeface="Arial" charset="0"/>
              </a:rPr>
              <a:t>"</a:t>
            </a:r>
            <a:r>
              <a:rPr lang="en-US" altLang="zh-CN" sz="2400" b="1" dirty="0"/>
              <a:t>, a, *p);</a:t>
            </a:r>
          </a:p>
          <a:p>
            <a:pPr marL="342900" indent="-342900" algn="just">
              <a:lnSpc>
                <a:spcPct val="90000"/>
              </a:lnSpc>
              <a:spcBef>
                <a:spcPct val="20000"/>
              </a:spcBef>
              <a:buClr>
                <a:schemeClr val="bg2"/>
              </a:buClr>
              <a:buSzPct val="75000"/>
            </a:pPr>
            <a:r>
              <a:rPr lang="en-US" altLang="zh-CN" sz="2400" b="1" dirty="0"/>
              <a:t>   (*p)++;	</a:t>
            </a:r>
          </a:p>
          <a:p>
            <a:pPr marL="342900" indent="-342900" algn="just">
              <a:lnSpc>
                <a:spcPct val="90000"/>
              </a:lnSpc>
              <a:spcBef>
                <a:spcPct val="20000"/>
              </a:spcBef>
              <a:buClr>
                <a:schemeClr val="bg2"/>
              </a:buClr>
              <a:buSzPct val="75000"/>
            </a:pPr>
            <a:r>
              <a:rPr lang="en-US" altLang="zh-CN" sz="2400" b="1" dirty="0"/>
              <a:t>   </a:t>
            </a:r>
            <a:r>
              <a:rPr lang="en-US" altLang="zh-CN" sz="2400" b="1" dirty="0" err="1"/>
              <a:t>printf</a:t>
            </a:r>
            <a:r>
              <a:rPr lang="en-US" altLang="zh-CN" sz="2400" b="1" dirty="0"/>
              <a:t>(</a:t>
            </a:r>
            <a:r>
              <a:rPr lang="en-US" altLang="zh-CN" sz="2400" b="1" dirty="0">
                <a:cs typeface="Arial" charset="0"/>
              </a:rPr>
              <a:t>"</a:t>
            </a:r>
            <a:r>
              <a:rPr lang="en-US" altLang="zh-CN" sz="2400" b="1" dirty="0"/>
              <a:t>a=%d, *p=%d\n</a:t>
            </a:r>
            <a:r>
              <a:rPr lang="en-US" altLang="zh-CN" sz="2400" b="1" dirty="0">
                <a:cs typeface="Arial" charset="0"/>
              </a:rPr>
              <a:t>"</a:t>
            </a:r>
            <a:r>
              <a:rPr lang="en-US" altLang="zh-CN" sz="2400" b="1" dirty="0"/>
              <a:t>, a, *p);</a:t>
            </a:r>
          </a:p>
          <a:p>
            <a:pPr marL="342900" indent="-342900" algn="just">
              <a:lnSpc>
                <a:spcPct val="90000"/>
              </a:lnSpc>
              <a:spcBef>
                <a:spcPct val="20000"/>
              </a:spcBef>
              <a:buClr>
                <a:schemeClr val="bg2"/>
              </a:buClr>
              <a:buSzPct val="75000"/>
            </a:pPr>
            <a:r>
              <a:rPr lang="en-US" altLang="zh-CN" sz="2400" b="1" dirty="0"/>
              <a:t>   return 0;</a:t>
            </a:r>
          </a:p>
          <a:p>
            <a:pPr marL="342900" indent="-342900" algn="just">
              <a:lnSpc>
                <a:spcPct val="90000"/>
              </a:lnSpc>
              <a:spcBef>
                <a:spcPct val="20000"/>
              </a:spcBef>
              <a:buClr>
                <a:schemeClr val="bg2"/>
              </a:buClr>
              <a:buSzPct val="75000"/>
            </a:pPr>
            <a:r>
              <a:rPr lang="en-US" altLang="zh-CN" sz="2400" b="1" dirty="0"/>
              <a:t>} </a:t>
            </a:r>
          </a:p>
        </p:txBody>
      </p:sp>
      <p:sp>
        <p:nvSpPr>
          <p:cNvPr id="32770" name="Rectangle 4"/>
          <p:cNvSpPr>
            <a:spLocks noGrp="1" noChangeArrowheads="1"/>
          </p:cNvSpPr>
          <p:nvPr>
            <p:ph type="title"/>
          </p:nvPr>
        </p:nvSpPr>
        <p:spPr>
          <a:xfrm>
            <a:off x="1631950" y="200026"/>
            <a:ext cx="9036050" cy="1027113"/>
          </a:xfrm>
        </p:spPr>
        <p:txBody>
          <a:bodyPr/>
          <a:lstStyle/>
          <a:p>
            <a:pPr eaLnBrk="1" hangingPunct="1"/>
            <a:r>
              <a:rPr lang="zh-CN" altLang="en-US" sz="4000" dirty="0">
                <a:latin typeface="Arial" charset="0"/>
                <a:ea typeface="宋体" charset="0"/>
              </a:rPr>
              <a:t>例</a:t>
            </a:r>
            <a:r>
              <a:rPr lang="en-US" sz="4000" dirty="0">
                <a:latin typeface="Arial" charset="0"/>
                <a:ea typeface="宋体" charset="0"/>
              </a:rPr>
              <a:t> </a:t>
            </a:r>
            <a:r>
              <a:rPr lang="zh-CN" altLang="en-US" sz="4000" dirty="0">
                <a:latin typeface="宋体" charset="0"/>
                <a:ea typeface="宋体" charset="0"/>
              </a:rPr>
              <a:t>指针取地址运算和间接访问运算</a:t>
            </a:r>
            <a:r>
              <a:rPr lang="zh-CN" altLang="en-US" sz="4000" dirty="0">
                <a:latin typeface="Arial" charset="0"/>
                <a:ea typeface="宋体" charset="0"/>
              </a:rPr>
              <a:t> </a:t>
            </a:r>
          </a:p>
        </p:txBody>
      </p:sp>
      <p:grpSp>
        <p:nvGrpSpPr>
          <p:cNvPr id="2" name="Group 7"/>
          <p:cNvGrpSpPr>
            <a:grpSpLocks/>
          </p:cNvGrpSpPr>
          <p:nvPr/>
        </p:nvGrpSpPr>
        <p:grpSpPr bwMode="auto">
          <a:xfrm>
            <a:off x="5761039" y="1219200"/>
            <a:ext cx="3951288" cy="1068388"/>
            <a:chOff x="2976" y="-1"/>
            <a:chExt cx="2489" cy="673"/>
          </a:xfrm>
        </p:grpSpPr>
        <p:grpSp>
          <p:nvGrpSpPr>
            <p:cNvPr id="32774" name="Group 8"/>
            <p:cNvGrpSpPr>
              <a:grpSpLocks/>
            </p:cNvGrpSpPr>
            <p:nvPr/>
          </p:nvGrpSpPr>
          <p:grpSpPr bwMode="auto">
            <a:xfrm>
              <a:off x="2976" y="-1"/>
              <a:ext cx="2016" cy="673"/>
              <a:chOff x="1056" y="2543"/>
              <a:chExt cx="2016" cy="673"/>
            </a:xfrm>
          </p:grpSpPr>
          <p:sp>
            <p:nvSpPr>
              <p:cNvPr id="32776" name="Rectangle 9"/>
              <p:cNvSpPr>
                <a:spLocks noChangeArrowheads="1"/>
              </p:cNvSpPr>
              <p:nvPr/>
            </p:nvSpPr>
            <p:spPr bwMode="auto">
              <a:xfrm>
                <a:off x="2544" y="2591"/>
                <a:ext cx="241"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800"/>
                  <a:t>a</a:t>
                </a:r>
                <a:endParaRPr lang="en-US" altLang="zh-CN" sz="2800" b="1"/>
              </a:p>
            </p:txBody>
          </p:sp>
          <p:sp>
            <p:nvSpPr>
              <p:cNvPr id="32777" name="Rectangle 10"/>
              <p:cNvSpPr>
                <a:spLocks noChangeArrowheads="1"/>
              </p:cNvSpPr>
              <p:nvPr/>
            </p:nvSpPr>
            <p:spPr bwMode="auto">
              <a:xfrm>
                <a:off x="2304" y="2928"/>
                <a:ext cx="768"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US" altLang="zh-CN" sz="2800"/>
                  <a:t>3</a:t>
                </a:r>
                <a:endParaRPr kumimoji="1" lang="zh-CN" altLang="en-US" sz="3200"/>
              </a:p>
            </p:txBody>
          </p:sp>
          <p:sp>
            <p:nvSpPr>
              <p:cNvPr id="32778" name="Rectangle 11"/>
              <p:cNvSpPr>
                <a:spLocks noChangeArrowheads="1"/>
              </p:cNvSpPr>
              <p:nvPr/>
            </p:nvSpPr>
            <p:spPr bwMode="auto">
              <a:xfrm>
                <a:off x="1056" y="2928"/>
                <a:ext cx="768"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US" altLang="zh-CN" sz="2800"/>
                  <a:t>&amp;a</a:t>
                </a:r>
                <a:endParaRPr kumimoji="1" lang="en-US" altLang="zh-CN" sz="3200" b="1"/>
              </a:p>
            </p:txBody>
          </p:sp>
          <p:sp>
            <p:nvSpPr>
              <p:cNvPr id="32779" name="Rectangle 12"/>
              <p:cNvSpPr>
                <a:spLocks noChangeArrowheads="1"/>
              </p:cNvSpPr>
              <p:nvPr/>
            </p:nvSpPr>
            <p:spPr bwMode="auto">
              <a:xfrm>
                <a:off x="1344" y="2543"/>
                <a:ext cx="241"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800"/>
                  <a:t>p</a:t>
                </a:r>
              </a:p>
            </p:txBody>
          </p:sp>
          <p:sp>
            <p:nvSpPr>
              <p:cNvPr id="32780" name="Line 13"/>
              <p:cNvSpPr>
                <a:spLocks noChangeShapeType="1"/>
              </p:cNvSpPr>
              <p:nvPr/>
            </p:nvSpPr>
            <p:spPr bwMode="auto">
              <a:xfrm>
                <a:off x="1824" y="3072"/>
                <a:ext cx="48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000" tIns="46800" rIns="90000" bIns="46800" anchor="ctr"/>
              <a:lstStyle/>
              <a:p>
                <a:endParaRPr lang="zh-CN" altLang="en-US"/>
              </a:p>
            </p:txBody>
          </p:sp>
        </p:grpSp>
        <p:sp>
          <p:nvSpPr>
            <p:cNvPr id="32775" name="Rectangle 14"/>
            <p:cNvSpPr>
              <a:spLocks noChangeArrowheads="1"/>
            </p:cNvSpPr>
            <p:nvPr/>
          </p:nvSpPr>
          <p:spPr bwMode="auto">
            <a:xfrm>
              <a:off x="5136" y="334"/>
              <a:ext cx="329" cy="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000" tIns="46800" rIns="90000" bIns="46800" anchor="ctr">
              <a:spAutoFit/>
            </a:bodyPr>
            <a:lstStyle/>
            <a:p>
              <a:r>
                <a:rPr lang="en-US" altLang="zh-CN" sz="2800"/>
                <a:t>*p</a:t>
              </a:r>
            </a:p>
          </p:txBody>
        </p:sp>
      </p:grpSp>
      <p:sp>
        <p:nvSpPr>
          <p:cNvPr id="243727" name="Line 15"/>
          <p:cNvSpPr>
            <a:spLocks noChangeShapeType="1"/>
          </p:cNvSpPr>
          <p:nvPr/>
        </p:nvSpPr>
        <p:spPr bwMode="auto">
          <a:xfrm>
            <a:off x="336550" y="2780928"/>
            <a:ext cx="1295400" cy="0"/>
          </a:xfrm>
          <a:prstGeom prst="line">
            <a:avLst/>
          </a:prstGeom>
          <a:noFill/>
          <a:ln w="38100">
            <a:solidFill>
              <a:schemeClr val="bg2"/>
            </a:solidFill>
            <a:round/>
            <a:headEnd/>
            <a:tailEnd/>
          </a:ln>
          <a:extLst>
            <a:ext uri="{909E8E84-426E-40dd-AFC4-6F175D3DCCD1}">
              <a14:hiddenFill xmlns="" xmlns:a14="http://schemas.microsoft.com/office/drawing/2010/main">
                <a:noFill/>
              </a14:hiddenFill>
            </a:ext>
          </a:extLst>
        </p:spPr>
        <p:txBody>
          <a:bodyPr wrap="none" lIns="90000" tIns="46800" rIns="90000" bIns="46800" anchor="ctr"/>
          <a:lstStyle/>
          <a:p>
            <a:endParaRPr lang="zh-CN" altLang="en-US"/>
          </a:p>
        </p:txBody>
      </p:sp>
      <p:sp>
        <p:nvSpPr>
          <p:cNvPr id="243730" name="Rectangle 18"/>
          <p:cNvSpPr>
            <a:spLocks noChangeArrowheads="1"/>
          </p:cNvSpPr>
          <p:nvPr/>
        </p:nvSpPr>
        <p:spPr bwMode="auto">
          <a:xfrm>
            <a:off x="7467600" y="3429000"/>
            <a:ext cx="2590800" cy="2368550"/>
          </a:xfrm>
          <a:prstGeom prst="rect">
            <a:avLst/>
          </a:prstGeom>
          <a:noFill/>
          <a:ln w="12700">
            <a:solidFill>
              <a:schemeClr val="tx1"/>
            </a:solidFill>
            <a:prstDash val="sysDot"/>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a:spAutoFit/>
          </a:bodyPr>
          <a:lstStyle/>
          <a:p>
            <a:pPr algn="just">
              <a:spcBef>
                <a:spcPct val="30000"/>
              </a:spcBef>
            </a:pPr>
            <a:r>
              <a:rPr kumimoji="1" lang="en-US" altLang="zh-CN" sz="2400" b="1"/>
              <a:t>a = 3, *p = 3</a:t>
            </a:r>
          </a:p>
          <a:p>
            <a:pPr algn="just">
              <a:spcBef>
                <a:spcPct val="30000"/>
              </a:spcBef>
            </a:pPr>
            <a:r>
              <a:rPr kumimoji="1" lang="en-US" altLang="zh-CN" sz="2400" b="1"/>
              <a:t>a = 10, *p = 10</a:t>
            </a:r>
          </a:p>
          <a:p>
            <a:pPr algn="just">
              <a:spcBef>
                <a:spcPct val="30000"/>
              </a:spcBef>
            </a:pPr>
            <a:r>
              <a:rPr kumimoji="1" lang="en-US" altLang="zh-CN" sz="2400" b="1"/>
              <a:t>Enter a: </a:t>
            </a:r>
            <a:r>
              <a:rPr kumimoji="1" lang="en-US" altLang="zh-CN" sz="2400" b="1">
                <a:solidFill>
                  <a:srgbClr val="CC0066"/>
                </a:solidFill>
              </a:rPr>
              <a:t>5</a:t>
            </a:r>
            <a:r>
              <a:rPr kumimoji="1" lang="en-US" altLang="zh-CN" sz="2400" b="1"/>
              <a:t> </a:t>
            </a:r>
          </a:p>
          <a:p>
            <a:pPr algn="just">
              <a:spcBef>
                <a:spcPct val="30000"/>
              </a:spcBef>
            </a:pPr>
            <a:r>
              <a:rPr kumimoji="1" lang="en-US" altLang="zh-CN" sz="2400" b="1"/>
              <a:t>a = 5, *p = 5</a:t>
            </a:r>
          </a:p>
          <a:p>
            <a:pPr>
              <a:spcBef>
                <a:spcPct val="30000"/>
              </a:spcBef>
            </a:pPr>
            <a:r>
              <a:rPr kumimoji="1" lang="en-US" altLang="zh-CN" sz="2400" b="1"/>
              <a:t>a = 6, *p = 6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3727"/>
                                        </p:tgtEl>
                                        <p:attrNameLst>
                                          <p:attrName>style.visibility</p:attrName>
                                        </p:attrNameLst>
                                      </p:cBhvr>
                                      <p:to>
                                        <p:strVal val="visible"/>
                                      </p:to>
                                    </p:set>
                                    <p:anim calcmode="lin" valueType="num">
                                      <p:cBhvr additive="base">
                                        <p:cTn id="7" dur="500" fill="hold"/>
                                        <p:tgtEl>
                                          <p:spTgt spid="243727"/>
                                        </p:tgtEl>
                                        <p:attrNameLst>
                                          <p:attrName>ppt_x</p:attrName>
                                        </p:attrNameLst>
                                      </p:cBhvr>
                                      <p:tavLst>
                                        <p:tav tm="0">
                                          <p:val>
                                            <p:strVal val="0-#ppt_w/2"/>
                                          </p:val>
                                        </p:tav>
                                        <p:tav tm="100000">
                                          <p:val>
                                            <p:strVal val="#ppt_x"/>
                                          </p:val>
                                        </p:tav>
                                      </p:tavLst>
                                    </p:anim>
                                    <p:anim calcmode="lin" valueType="num">
                                      <p:cBhvr additive="base">
                                        <p:cTn id="8" dur="500" fill="hold"/>
                                        <p:tgtEl>
                                          <p:spTgt spid="24372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43730">
                                            <p:bg/>
                                          </p:spTgt>
                                        </p:tgtEl>
                                        <p:attrNameLst>
                                          <p:attrName>style.visibility</p:attrName>
                                        </p:attrNameLst>
                                      </p:cBhvr>
                                      <p:to>
                                        <p:strVal val="visible"/>
                                      </p:to>
                                    </p:set>
                                    <p:anim calcmode="lin" valueType="num">
                                      <p:cBhvr additive="base">
                                        <p:cTn id="18" dur="500" fill="hold"/>
                                        <p:tgtEl>
                                          <p:spTgt spid="243730">
                                            <p:bg/>
                                          </p:spTgt>
                                        </p:tgtEl>
                                        <p:attrNameLst>
                                          <p:attrName>ppt_x</p:attrName>
                                        </p:attrNameLst>
                                      </p:cBhvr>
                                      <p:tavLst>
                                        <p:tav tm="0">
                                          <p:val>
                                            <p:strVal val="0-#ppt_w/2"/>
                                          </p:val>
                                        </p:tav>
                                        <p:tav tm="100000">
                                          <p:val>
                                            <p:strVal val="#ppt_x"/>
                                          </p:val>
                                        </p:tav>
                                      </p:tavLst>
                                    </p:anim>
                                    <p:anim calcmode="lin" valueType="num">
                                      <p:cBhvr additive="base">
                                        <p:cTn id="19" dur="500" fill="hold"/>
                                        <p:tgtEl>
                                          <p:spTgt spid="243730">
                                            <p:bg/>
                                          </p:spTgt>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243730">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3730">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3730">
                                            <p:txEl>
                                              <p:pRg st="2" end="2"/>
                                            </p:txEl>
                                          </p:spTgt>
                                        </p:tgtEl>
                                        <p:attrNameLst>
                                          <p:attrName>style.visibility</p:attrName>
                                        </p:attrNameLst>
                                      </p:cBhvr>
                                      <p:to>
                                        <p:strVal val="visible"/>
                                      </p:to>
                                    </p:set>
                                    <p:anim calcmode="lin" valueType="num">
                                      <p:cBhvr additive="base">
                                        <p:cTn id="31" dur="500" fill="hold"/>
                                        <p:tgtEl>
                                          <p:spTgt spid="243730">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4373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43730">
                                            <p:txEl>
                                              <p:pRg st="3" end="3"/>
                                            </p:txEl>
                                          </p:spTgt>
                                        </p:tgtEl>
                                        <p:attrNameLst>
                                          <p:attrName>style.visibility</p:attrName>
                                        </p:attrNameLst>
                                      </p:cBhvr>
                                      <p:to>
                                        <p:strVal val="visible"/>
                                      </p:to>
                                    </p:set>
                                    <p:anim calcmode="lin" valueType="num">
                                      <p:cBhvr additive="base">
                                        <p:cTn id="37" dur="500" fill="hold"/>
                                        <p:tgtEl>
                                          <p:spTgt spid="243730">
                                            <p:txEl>
                                              <p:pRg st="3" end="3"/>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4373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43730">
                                            <p:txEl>
                                              <p:pRg st="4" end="4"/>
                                            </p:txEl>
                                          </p:spTgt>
                                        </p:tgtEl>
                                        <p:attrNameLst>
                                          <p:attrName>style.visibility</p:attrName>
                                        </p:attrNameLst>
                                      </p:cBhvr>
                                      <p:to>
                                        <p:strVal val="visible"/>
                                      </p:to>
                                    </p:set>
                                    <p:anim calcmode="lin" valueType="num">
                                      <p:cBhvr additive="base">
                                        <p:cTn id="43" dur="500" fill="hold"/>
                                        <p:tgtEl>
                                          <p:spTgt spid="243730">
                                            <p:txEl>
                                              <p:pRg st="4" end="4"/>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43730">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27" grpId="0" animBg="1"/>
      <p:bldP spid="243730" grpId="0" build="p" animBg="1"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3" name="Group 2056"/>
          <p:cNvGrpSpPr>
            <a:grpSpLocks/>
          </p:cNvGrpSpPr>
          <p:nvPr/>
        </p:nvGrpSpPr>
        <p:grpSpPr bwMode="auto">
          <a:xfrm>
            <a:off x="3402014" y="5357814"/>
            <a:ext cx="3978275" cy="1068387"/>
            <a:chOff x="2976" y="-1"/>
            <a:chExt cx="2506" cy="673"/>
          </a:xfrm>
        </p:grpSpPr>
        <p:grpSp>
          <p:nvGrpSpPr>
            <p:cNvPr id="33797" name="Group 2057"/>
            <p:cNvGrpSpPr>
              <a:grpSpLocks/>
            </p:cNvGrpSpPr>
            <p:nvPr/>
          </p:nvGrpSpPr>
          <p:grpSpPr bwMode="auto">
            <a:xfrm>
              <a:off x="2976" y="-1"/>
              <a:ext cx="2016" cy="673"/>
              <a:chOff x="1056" y="2543"/>
              <a:chExt cx="2016" cy="673"/>
            </a:xfrm>
          </p:grpSpPr>
          <p:sp>
            <p:nvSpPr>
              <p:cNvPr id="33799" name="Rectangle 2058"/>
              <p:cNvSpPr>
                <a:spLocks noChangeArrowheads="1"/>
              </p:cNvSpPr>
              <p:nvPr/>
            </p:nvSpPr>
            <p:spPr bwMode="auto">
              <a:xfrm>
                <a:off x="2544" y="2591"/>
                <a:ext cx="241"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800" b="1"/>
                  <a:t>a</a:t>
                </a:r>
              </a:p>
            </p:txBody>
          </p:sp>
          <p:sp>
            <p:nvSpPr>
              <p:cNvPr id="33800" name="Rectangle 2059"/>
              <p:cNvSpPr>
                <a:spLocks noChangeArrowheads="1"/>
              </p:cNvSpPr>
              <p:nvPr/>
            </p:nvSpPr>
            <p:spPr bwMode="auto">
              <a:xfrm>
                <a:off x="2304" y="2928"/>
                <a:ext cx="768"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US" altLang="zh-CN" sz="2800" b="1"/>
                  <a:t>3</a:t>
                </a:r>
                <a:endParaRPr kumimoji="1" lang="zh-CN" altLang="en-US" sz="3200" b="1"/>
              </a:p>
            </p:txBody>
          </p:sp>
          <p:sp>
            <p:nvSpPr>
              <p:cNvPr id="33801" name="Rectangle 2060"/>
              <p:cNvSpPr>
                <a:spLocks noChangeArrowheads="1"/>
              </p:cNvSpPr>
              <p:nvPr/>
            </p:nvSpPr>
            <p:spPr bwMode="auto">
              <a:xfrm>
                <a:off x="1056" y="2928"/>
                <a:ext cx="768"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US" altLang="zh-CN" sz="2800" b="1"/>
                  <a:t>&amp;a</a:t>
                </a:r>
                <a:endParaRPr kumimoji="1" lang="en-US" altLang="zh-CN" sz="3200" b="1"/>
              </a:p>
            </p:txBody>
          </p:sp>
          <p:sp>
            <p:nvSpPr>
              <p:cNvPr id="33802" name="Rectangle 2061"/>
              <p:cNvSpPr>
                <a:spLocks noChangeArrowheads="1"/>
              </p:cNvSpPr>
              <p:nvPr/>
            </p:nvSpPr>
            <p:spPr bwMode="auto">
              <a:xfrm>
                <a:off x="1344" y="2543"/>
                <a:ext cx="253"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800" b="1"/>
                  <a:t>p</a:t>
                </a:r>
              </a:p>
            </p:txBody>
          </p:sp>
          <p:sp>
            <p:nvSpPr>
              <p:cNvPr id="33803" name="Line 2062"/>
              <p:cNvSpPr>
                <a:spLocks noChangeShapeType="1"/>
              </p:cNvSpPr>
              <p:nvPr/>
            </p:nvSpPr>
            <p:spPr bwMode="auto">
              <a:xfrm>
                <a:off x="1824" y="3072"/>
                <a:ext cx="48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000" tIns="46800" rIns="90000" bIns="46800" anchor="ctr"/>
              <a:lstStyle/>
              <a:p>
                <a:endParaRPr lang="zh-CN" altLang="en-US"/>
              </a:p>
            </p:txBody>
          </p:sp>
        </p:grpSp>
        <p:sp>
          <p:nvSpPr>
            <p:cNvPr id="33798" name="Rectangle 2063"/>
            <p:cNvSpPr>
              <a:spLocks noChangeArrowheads="1"/>
            </p:cNvSpPr>
            <p:nvPr/>
          </p:nvSpPr>
          <p:spPr bwMode="auto">
            <a:xfrm>
              <a:off x="5141" y="334"/>
              <a:ext cx="341" cy="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000" tIns="46800" rIns="90000" bIns="46800" anchor="ctr">
              <a:spAutoFit/>
            </a:bodyPr>
            <a:lstStyle/>
            <a:p>
              <a:pPr algn="ctr"/>
              <a:r>
                <a:rPr lang="en-US" altLang="zh-CN" sz="2800" b="1"/>
                <a:t>*p</a:t>
              </a:r>
            </a:p>
          </p:txBody>
        </p:sp>
      </p:grpSp>
      <p:sp>
        <p:nvSpPr>
          <p:cNvPr id="245777" name="Rectangle 2065"/>
          <p:cNvSpPr>
            <a:spLocks noChangeArrowheads="1"/>
          </p:cNvSpPr>
          <p:nvPr/>
        </p:nvSpPr>
        <p:spPr bwMode="auto">
          <a:xfrm>
            <a:off x="191344" y="528638"/>
            <a:ext cx="10657184"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marL="342900" indent="-342900">
              <a:lnSpc>
                <a:spcPct val="110000"/>
              </a:lnSpc>
              <a:spcBef>
                <a:spcPct val="20000"/>
              </a:spcBef>
              <a:buClr>
                <a:schemeClr val="bg2"/>
              </a:buClr>
              <a:buSzPct val="75000"/>
            </a:pPr>
            <a:r>
              <a:rPr lang="en-US" altLang="zh-CN" sz="2800" b="1" dirty="0"/>
              <a:t>(1) </a:t>
            </a:r>
            <a:r>
              <a:rPr lang="en-US" sz="2800" b="1" dirty="0"/>
              <a:t>当</a:t>
            </a:r>
            <a:r>
              <a:rPr lang="en-US" altLang="zh-CN" sz="2800" b="1" dirty="0"/>
              <a:t> p = &amp;a </a:t>
            </a:r>
            <a:r>
              <a:rPr lang="en-US" sz="2800" b="1" dirty="0"/>
              <a:t>后，</a:t>
            </a:r>
            <a:r>
              <a:rPr lang="en-US" altLang="zh-CN" sz="2800" b="1" dirty="0"/>
              <a:t>*p </a:t>
            </a:r>
            <a:r>
              <a:rPr lang="en-US" sz="2800" b="1" dirty="0"/>
              <a:t>与</a:t>
            </a:r>
            <a:r>
              <a:rPr lang="en-US" altLang="zh-CN" sz="2800" b="1" dirty="0"/>
              <a:t> a </a:t>
            </a:r>
            <a:r>
              <a:rPr lang="en-US" sz="2800" b="1" dirty="0" err="1"/>
              <a:t>相同</a:t>
            </a:r>
            <a:endParaRPr lang="en-US" altLang="zh-CN" sz="2800" b="1" dirty="0"/>
          </a:p>
          <a:p>
            <a:pPr marL="342900" indent="-342900">
              <a:lnSpc>
                <a:spcPct val="110000"/>
              </a:lnSpc>
              <a:spcBef>
                <a:spcPct val="20000"/>
              </a:spcBef>
              <a:buClr>
                <a:schemeClr val="bg2"/>
              </a:buClr>
              <a:buSzPct val="75000"/>
            </a:pPr>
            <a:r>
              <a:rPr lang="en-US" altLang="zh-CN" sz="2800" b="1" dirty="0"/>
              <a:t>(2)  int *</a:t>
            </a:r>
            <a:r>
              <a:rPr lang="en-US" altLang="zh-CN" sz="2800" b="1" dirty="0">
                <a:solidFill>
                  <a:schemeClr val="bg2"/>
                </a:solidFill>
              </a:rPr>
              <a:t>p</a:t>
            </a:r>
            <a:r>
              <a:rPr lang="en-US" altLang="zh-CN" sz="2800" b="1" dirty="0"/>
              <a:t>;    </a:t>
            </a:r>
            <a:r>
              <a:rPr lang="en-US" sz="2800" b="1" dirty="0" err="1"/>
              <a:t>定义</a:t>
            </a:r>
            <a:r>
              <a:rPr lang="en-US" altLang="zh-CN" sz="2800" b="1" dirty="0" err="1"/>
              <a:t>指针</a:t>
            </a:r>
            <a:r>
              <a:rPr lang="zh-CN" altLang="en-US" sz="2800" b="1" dirty="0"/>
              <a:t>变量 </a:t>
            </a:r>
            <a:r>
              <a:rPr lang="en-US" altLang="zh-CN" sz="2800" b="1" dirty="0"/>
              <a:t>p</a:t>
            </a:r>
          </a:p>
          <a:p>
            <a:pPr marL="342900" indent="-342900">
              <a:lnSpc>
                <a:spcPct val="110000"/>
              </a:lnSpc>
              <a:spcBef>
                <a:spcPct val="20000"/>
              </a:spcBef>
              <a:buClr>
                <a:schemeClr val="bg2"/>
              </a:buClr>
              <a:buSzPct val="75000"/>
            </a:pPr>
            <a:r>
              <a:rPr lang="en-US" altLang="zh-CN" sz="2800" b="1" dirty="0"/>
              <a:t>      </a:t>
            </a:r>
            <a:r>
              <a:rPr lang="en-US" altLang="zh-CN" sz="2800" b="1" dirty="0">
                <a:solidFill>
                  <a:schemeClr val="bg2"/>
                </a:solidFill>
              </a:rPr>
              <a:t>*p</a:t>
            </a:r>
            <a:r>
              <a:rPr lang="en-US" altLang="zh-CN" sz="2800" b="1" dirty="0"/>
              <a:t> =10;   </a:t>
            </a:r>
            <a:r>
              <a:rPr lang="zh-CN" altLang="en-US" sz="2800" b="1" dirty="0"/>
              <a:t>指针</a:t>
            </a:r>
            <a:r>
              <a:rPr lang="en-US" altLang="zh-CN" sz="2800" b="1" dirty="0" err="1"/>
              <a:t>p</a:t>
            </a:r>
            <a:r>
              <a:rPr lang="en-US" sz="2800" b="1" dirty="0" err="1"/>
              <a:t>所指</a:t>
            </a:r>
            <a:r>
              <a:rPr lang="zh-CN" altLang="en-US" sz="2800" b="1" dirty="0"/>
              <a:t>向</a:t>
            </a:r>
            <a:r>
              <a:rPr lang="en-US" sz="2800" b="1" dirty="0" err="1"/>
              <a:t>的变量</a:t>
            </a:r>
            <a:endParaRPr lang="en-US" altLang="zh-CN" sz="2800" b="1" dirty="0"/>
          </a:p>
          <a:p>
            <a:pPr marL="342900" indent="-342900">
              <a:lnSpc>
                <a:spcPct val="110000"/>
              </a:lnSpc>
              <a:spcBef>
                <a:spcPct val="20000"/>
              </a:spcBef>
              <a:buClr>
                <a:schemeClr val="bg2"/>
              </a:buClr>
              <a:buSzPct val="75000"/>
            </a:pPr>
            <a:r>
              <a:rPr lang="en-US" altLang="zh-CN" sz="2800" b="1" dirty="0"/>
              <a:t>(3)  </a:t>
            </a:r>
            <a:r>
              <a:rPr lang="en-US" altLang="zh-CN" sz="2800" b="1" dirty="0">
                <a:solidFill>
                  <a:schemeClr val="bg2"/>
                </a:solidFill>
              </a:rPr>
              <a:t>&amp;*</a:t>
            </a:r>
            <a:r>
              <a:rPr lang="en-US" altLang="zh-CN" sz="2800" b="1" dirty="0"/>
              <a:t>p </a:t>
            </a:r>
            <a:r>
              <a:rPr lang="en-US" sz="2800" b="1" dirty="0"/>
              <a:t>与</a:t>
            </a:r>
            <a:r>
              <a:rPr lang="en-US" altLang="zh-CN" sz="2800" b="1" dirty="0"/>
              <a:t> &amp;a </a:t>
            </a:r>
            <a:r>
              <a:rPr lang="en-US" sz="2800" b="1" dirty="0" err="1"/>
              <a:t>相同</a:t>
            </a:r>
            <a:r>
              <a:rPr lang="en-US" sz="2800" b="1" dirty="0"/>
              <a:t>，</a:t>
            </a:r>
            <a:r>
              <a:rPr lang="zh-CN" altLang="en-US" sz="2800" b="1" dirty="0"/>
              <a:t>是</a:t>
            </a:r>
            <a:r>
              <a:rPr lang="en-US" sz="2800" b="1" dirty="0" err="1"/>
              <a:t>地址</a:t>
            </a:r>
            <a:endParaRPr lang="en-US" altLang="zh-CN" sz="2800" b="1" dirty="0"/>
          </a:p>
          <a:p>
            <a:pPr marL="342900" indent="-342900">
              <a:lnSpc>
                <a:spcPct val="110000"/>
              </a:lnSpc>
              <a:spcBef>
                <a:spcPct val="20000"/>
              </a:spcBef>
              <a:buClr>
                <a:schemeClr val="bg2"/>
              </a:buClr>
              <a:buSzPct val="75000"/>
            </a:pPr>
            <a:r>
              <a:rPr lang="en-US" altLang="zh-CN" sz="2800" b="1" dirty="0"/>
              <a:t>      </a:t>
            </a:r>
            <a:r>
              <a:rPr lang="en-US" altLang="zh-CN" sz="2800" b="1" dirty="0">
                <a:solidFill>
                  <a:schemeClr val="bg2"/>
                </a:solidFill>
              </a:rPr>
              <a:t>*&amp;</a:t>
            </a:r>
            <a:r>
              <a:rPr lang="en-US" altLang="zh-CN" sz="2800" b="1" dirty="0"/>
              <a:t>a </a:t>
            </a:r>
            <a:r>
              <a:rPr lang="en-US" sz="2800" b="1" dirty="0"/>
              <a:t>与</a:t>
            </a:r>
            <a:r>
              <a:rPr lang="en-US" altLang="zh-CN" sz="2800" b="1" dirty="0"/>
              <a:t>   a  </a:t>
            </a:r>
            <a:r>
              <a:rPr lang="en-US" sz="2800" b="1" dirty="0" err="1"/>
              <a:t>相同</a:t>
            </a:r>
            <a:r>
              <a:rPr lang="en-US" sz="2800" b="1" dirty="0"/>
              <a:t>，</a:t>
            </a:r>
            <a:r>
              <a:rPr lang="zh-CN" altLang="en-US" sz="2800" b="1" dirty="0"/>
              <a:t>是</a:t>
            </a:r>
            <a:r>
              <a:rPr lang="en-US" sz="2800" b="1" dirty="0" err="1"/>
              <a:t>变量</a:t>
            </a:r>
            <a:endParaRPr lang="en-US" altLang="zh-CN" sz="2800" b="1" dirty="0"/>
          </a:p>
          <a:p>
            <a:pPr marL="342900" indent="-342900">
              <a:spcBef>
                <a:spcPct val="20000"/>
              </a:spcBef>
              <a:buClr>
                <a:schemeClr val="bg2"/>
              </a:buClr>
              <a:buSzPct val="75000"/>
            </a:pPr>
            <a:r>
              <a:rPr lang="en-US" sz="2800" b="1" dirty="0"/>
              <a:t>(4)</a:t>
            </a:r>
            <a:r>
              <a:rPr lang="zh-CN" altLang="en-US" sz="2800" b="1" dirty="0"/>
              <a:t>  </a:t>
            </a:r>
            <a:r>
              <a:rPr lang="en-US" altLang="zh-CN" sz="2800" b="1" dirty="0">
                <a:solidFill>
                  <a:srgbClr val="FF0000"/>
                </a:solidFill>
              </a:rPr>
              <a:t>(</a:t>
            </a:r>
            <a:r>
              <a:rPr lang="zh-CN" altLang="en-US" sz="2800" b="1" dirty="0">
                <a:solidFill>
                  <a:srgbClr val="FF0000"/>
                </a:solidFill>
              </a:rPr>
              <a:t>*</a:t>
            </a:r>
            <a:r>
              <a:rPr lang="en-US" altLang="zh-CN" sz="2800" b="1" dirty="0">
                <a:solidFill>
                  <a:srgbClr val="FF0000"/>
                </a:solidFill>
              </a:rPr>
              <a:t>p)++  </a:t>
            </a:r>
            <a:r>
              <a:rPr lang="zh-CN" altLang="en-US" sz="2800" b="1" dirty="0"/>
              <a:t>等价于 </a:t>
            </a:r>
            <a:r>
              <a:rPr lang="en-US" altLang="zh-CN" sz="2800" b="1" dirty="0"/>
              <a:t>a++</a:t>
            </a:r>
          </a:p>
          <a:p>
            <a:pPr marL="342900" indent="-342900">
              <a:spcBef>
                <a:spcPct val="20000"/>
              </a:spcBef>
              <a:buClr>
                <a:schemeClr val="bg2"/>
              </a:buClr>
              <a:buSzPct val="75000"/>
            </a:pPr>
            <a:r>
              <a:rPr lang="en-US" sz="2800" b="1" dirty="0"/>
              <a:t>       将</a:t>
            </a:r>
            <a:r>
              <a:rPr lang="en-US" altLang="zh-CN" sz="2800" b="1" dirty="0"/>
              <a:t> p </a:t>
            </a:r>
            <a:r>
              <a:rPr lang="en-US" sz="2800" b="1" dirty="0" err="1"/>
              <a:t>所指</a:t>
            </a:r>
            <a:r>
              <a:rPr lang="zh-CN" altLang="en-US" sz="2800" b="1" dirty="0"/>
              <a:t>向</a:t>
            </a:r>
            <a:r>
              <a:rPr lang="en-US" sz="2800" b="1" dirty="0"/>
              <a:t>的变量值加</a:t>
            </a:r>
            <a:r>
              <a:rPr lang="en-US" altLang="zh-CN" sz="2800" b="1" dirty="0"/>
              <a:t>1</a:t>
            </a:r>
          </a:p>
          <a:p>
            <a:pPr marL="342900" indent="-342900">
              <a:spcBef>
                <a:spcPct val="20000"/>
              </a:spcBef>
              <a:buClr>
                <a:schemeClr val="bg2"/>
              </a:buClr>
              <a:buSzPct val="75000"/>
            </a:pPr>
            <a:r>
              <a:rPr lang="en-US" altLang="zh-CN" sz="2800" b="1" dirty="0"/>
              <a:t>       </a:t>
            </a:r>
            <a:r>
              <a:rPr lang="en-US" altLang="zh-CN" sz="2800" b="1" dirty="0">
                <a:solidFill>
                  <a:srgbClr val="FF0000"/>
                </a:solidFill>
              </a:rPr>
              <a:t>*p++   </a:t>
            </a:r>
            <a:r>
              <a:rPr lang="zh-CN" altLang="en-US" sz="2800" b="1" dirty="0"/>
              <a:t>等价于 </a:t>
            </a:r>
            <a:r>
              <a:rPr lang="en-US" altLang="zh-CN" sz="2800" b="1" dirty="0"/>
              <a:t>*(p++)</a:t>
            </a:r>
          </a:p>
          <a:p>
            <a:pPr marL="342900" indent="-342900">
              <a:spcBef>
                <a:spcPct val="20000"/>
              </a:spcBef>
              <a:buClr>
                <a:schemeClr val="bg2"/>
              </a:buClr>
              <a:buSzPct val="75000"/>
            </a:pPr>
            <a:r>
              <a:rPr lang="zh-CN" altLang="en-US" sz="2800" b="1" dirty="0"/>
              <a:t>       先取 *</a:t>
            </a:r>
            <a:r>
              <a:rPr lang="en-US" altLang="zh-CN" sz="2800" b="1" dirty="0"/>
              <a:t>p，</a:t>
            </a:r>
            <a:r>
              <a:rPr lang="zh-CN" altLang="en-US" sz="2800" b="1" dirty="0"/>
              <a:t>然后 </a:t>
            </a:r>
            <a:r>
              <a:rPr lang="en-US" altLang="zh-CN" sz="2800" b="1" dirty="0"/>
              <a:t>p </a:t>
            </a:r>
            <a:r>
              <a:rPr lang="en-US" sz="2800" b="1" dirty="0" err="1"/>
              <a:t>自加</a:t>
            </a:r>
            <a:r>
              <a:rPr lang="en-US" sz="2800" b="1" dirty="0"/>
              <a:t>，</a:t>
            </a:r>
            <a:r>
              <a:rPr lang="zh-CN" altLang="en-US" sz="2800" b="1" dirty="0"/>
              <a:t>此时</a:t>
            </a:r>
            <a:r>
              <a:rPr lang="en-US" altLang="zh-CN" sz="2800" b="1" dirty="0" err="1"/>
              <a:t>p</a:t>
            </a:r>
            <a:r>
              <a:rPr lang="en-US" sz="2800" b="1" dirty="0" err="1"/>
              <a:t>不再指向</a:t>
            </a:r>
            <a:r>
              <a:rPr lang="en-US" altLang="zh-CN" sz="2800" b="1" dirty="0" err="1"/>
              <a:t>a</a:t>
            </a:r>
            <a:endParaRPr lang="zh-CN" altLang="en-US" sz="2800" b="1" dirty="0"/>
          </a:p>
        </p:txBody>
      </p:sp>
      <p:sp>
        <p:nvSpPr>
          <p:cNvPr id="33795" name="Rectangle 2066"/>
          <p:cNvSpPr>
            <a:spLocks noGrp="1" noChangeArrowheads="1"/>
          </p:cNvSpPr>
          <p:nvPr>
            <p:ph type="title"/>
          </p:nvPr>
        </p:nvSpPr>
        <p:spPr>
          <a:xfrm>
            <a:off x="8534400" y="200026"/>
            <a:ext cx="1600200" cy="1027113"/>
          </a:xfrm>
          <a:noFill/>
        </p:spPr>
        <p:txBody>
          <a:bodyPr/>
          <a:lstStyle/>
          <a:p>
            <a:pPr eaLnBrk="1" hangingPunct="1"/>
            <a:r>
              <a:rPr lang="zh-CN" altLang="en-US" sz="4000">
                <a:latin typeface="Arial" charset="0"/>
                <a:ea typeface="宋体" charset="0"/>
              </a:rPr>
              <a:t>说明 </a:t>
            </a:r>
          </a:p>
        </p:txBody>
      </p:sp>
      <p:sp>
        <p:nvSpPr>
          <p:cNvPr id="245779" name="Rectangle 2067"/>
          <p:cNvSpPr>
            <a:spLocks noChangeArrowheads="1"/>
          </p:cNvSpPr>
          <p:nvPr/>
        </p:nvSpPr>
        <p:spPr bwMode="auto">
          <a:xfrm>
            <a:off x="7032626" y="2601913"/>
            <a:ext cx="3311525" cy="2051050"/>
          </a:xfrm>
          <a:prstGeom prst="rect">
            <a:avLst/>
          </a:prstGeom>
          <a:noFill/>
          <a:ln w="12700" cap="rnd">
            <a:solidFill>
              <a:schemeClr val="tx1"/>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lIns="92075" tIns="46038" rIns="92075" bIns="46038">
            <a:spAutoFit/>
          </a:bodyPr>
          <a:lstStyle/>
          <a:p>
            <a:pPr algn="just">
              <a:lnSpc>
                <a:spcPct val="90000"/>
              </a:lnSpc>
              <a:spcBef>
                <a:spcPct val="20000"/>
              </a:spcBef>
              <a:buClr>
                <a:schemeClr val="tx2"/>
              </a:buClr>
              <a:buSzPct val="80000"/>
            </a:pPr>
            <a:r>
              <a:rPr lang="en-US" altLang="zh-CN" sz="2400" b="1"/>
              <a:t>int a = 1, x, *p;</a:t>
            </a:r>
          </a:p>
          <a:p>
            <a:pPr algn="just">
              <a:lnSpc>
                <a:spcPct val="90000"/>
              </a:lnSpc>
              <a:spcBef>
                <a:spcPct val="20000"/>
              </a:spcBef>
              <a:buClr>
                <a:schemeClr val="tx2"/>
              </a:buClr>
              <a:buSzPct val="80000"/>
            </a:pPr>
            <a:r>
              <a:rPr lang="en-US" altLang="zh-CN" sz="2400" b="1"/>
              <a:t>p = &amp;a;</a:t>
            </a:r>
          </a:p>
          <a:p>
            <a:pPr algn="just">
              <a:lnSpc>
                <a:spcPct val="90000"/>
              </a:lnSpc>
              <a:spcBef>
                <a:spcPct val="20000"/>
              </a:spcBef>
              <a:buClr>
                <a:schemeClr val="tx2"/>
              </a:buClr>
              <a:buSzPct val="80000"/>
            </a:pPr>
            <a:r>
              <a:rPr lang="en-US" altLang="zh-CN" sz="2400" b="1"/>
              <a:t>printf(</a:t>
            </a:r>
            <a:r>
              <a:rPr lang="en-US" altLang="zh-CN" sz="2400" b="1">
                <a:cs typeface="Arial" charset="0"/>
              </a:rPr>
              <a:t>“%x\n”, p</a:t>
            </a:r>
            <a:r>
              <a:rPr lang="en-US" altLang="zh-CN" sz="2400" b="1"/>
              <a:t>);</a:t>
            </a:r>
          </a:p>
          <a:p>
            <a:pPr algn="just">
              <a:lnSpc>
                <a:spcPct val="90000"/>
              </a:lnSpc>
              <a:spcBef>
                <a:spcPct val="20000"/>
              </a:spcBef>
              <a:buClr>
                <a:schemeClr val="tx2"/>
              </a:buClr>
              <a:buSzPct val="80000"/>
            </a:pPr>
            <a:r>
              <a:rPr lang="en-US" altLang="zh-CN" sz="2400" b="1"/>
              <a:t>x = *p++;</a:t>
            </a:r>
          </a:p>
          <a:p>
            <a:pPr algn="just">
              <a:lnSpc>
                <a:spcPct val="90000"/>
              </a:lnSpc>
              <a:spcBef>
                <a:spcPct val="20000"/>
              </a:spcBef>
              <a:buClr>
                <a:schemeClr val="tx2"/>
              </a:buClr>
              <a:buSzPct val="80000"/>
            </a:pPr>
            <a:r>
              <a:rPr lang="en-US" altLang="zh-CN" sz="2400" b="1"/>
              <a:t>printf(</a:t>
            </a:r>
            <a:r>
              <a:rPr lang="en-US" altLang="zh-CN" sz="2400" b="1">
                <a:cs typeface="Arial" charset="0"/>
              </a:rPr>
              <a:t>“%d,%x”, x, p</a:t>
            </a:r>
            <a:r>
              <a:rPr lang="en-US" altLang="zh-CN" sz="2400" b="1"/>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777">
                                            <p:txEl>
                                              <p:pRg st="0" end="0"/>
                                            </p:txEl>
                                          </p:spTgt>
                                        </p:tgtEl>
                                        <p:attrNameLst>
                                          <p:attrName>style.visibility</p:attrName>
                                        </p:attrNameLst>
                                      </p:cBhvr>
                                      <p:to>
                                        <p:strVal val="visible"/>
                                      </p:to>
                                    </p:set>
                                    <p:anim calcmode="lin" valueType="num">
                                      <p:cBhvr additive="base">
                                        <p:cTn id="7" dur="500" fill="hold"/>
                                        <p:tgtEl>
                                          <p:spTgt spid="24577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577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777">
                                            <p:txEl>
                                              <p:pRg st="1" end="1"/>
                                            </p:txEl>
                                          </p:spTgt>
                                        </p:tgtEl>
                                        <p:attrNameLst>
                                          <p:attrName>style.visibility</p:attrName>
                                        </p:attrNameLst>
                                      </p:cBhvr>
                                      <p:to>
                                        <p:strVal val="visible"/>
                                      </p:to>
                                    </p:set>
                                    <p:anim calcmode="lin" valueType="num">
                                      <p:cBhvr additive="base">
                                        <p:cTn id="13" dur="500" fill="hold"/>
                                        <p:tgtEl>
                                          <p:spTgt spid="24577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577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5777">
                                            <p:txEl>
                                              <p:pRg st="2" end="2"/>
                                            </p:txEl>
                                          </p:spTgt>
                                        </p:tgtEl>
                                        <p:attrNameLst>
                                          <p:attrName>style.visibility</p:attrName>
                                        </p:attrNameLst>
                                      </p:cBhvr>
                                      <p:to>
                                        <p:strVal val="visible"/>
                                      </p:to>
                                    </p:set>
                                    <p:anim calcmode="lin" valueType="num">
                                      <p:cBhvr additive="base">
                                        <p:cTn id="19" dur="500" fill="hold"/>
                                        <p:tgtEl>
                                          <p:spTgt spid="24577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577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5777">
                                            <p:txEl>
                                              <p:pRg st="3" end="3"/>
                                            </p:txEl>
                                          </p:spTgt>
                                        </p:tgtEl>
                                        <p:attrNameLst>
                                          <p:attrName>style.visibility</p:attrName>
                                        </p:attrNameLst>
                                      </p:cBhvr>
                                      <p:to>
                                        <p:strVal val="visible"/>
                                      </p:to>
                                    </p:set>
                                    <p:anim calcmode="lin" valueType="num">
                                      <p:cBhvr additive="base">
                                        <p:cTn id="25" dur="500" fill="hold"/>
                                        <p:tgtEl>
                                          <p:spTgt spid="24577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577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5777">
                                            <p:txEl>
                                              <p:pRg st="4" end="4"/>
                                            </p:txEl>
                                          </p:spTgt>
                                        </p:tgtEl>
                                        <p:attrNameLst>
                                          <p:attrName>style.visibility</p:attrName>
                                        </p:attrNameLst>
                                      </p:cBhvr>
                                      <p:to>
                                        <p:strVal val="visible"/>
                                      </p:to>
                                    </p:set>
                                    <p:anim calcmode="lin" valueType="num">
                                      <p:cBhvr additive="base">
                                        <p:cTn id="31" dur="500" fill="hold"/>
                                        <p:tgtEl>
                                          <p:spTgt spid="24577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4577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45777">
                                            <p:txEl>
                                              <p:pRg st="5" end="5"/>
                                            </p:txEl>
                                          </p:spTgt>
                                        </p:tgtEl>
                                        <p:attrNameLst>
                                          <p:attrName>style.visibility</p:attrName>
                                        </p:attrNameLst>
                                      </p:cBhvr>
                                      <p:to>
                                        <p:strVal val="visible"/>
                                      </p:to>
                                    </p:set>
                                    <p:anim calcmode="lin" valueType="num">
                                      <p:cBhvr additive="base">
                                        <p:cTn id="37" dur="500" fill="hold"/>
                                        <p:tgtEl>
                                          <p:spTgt spid="24577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4577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45777">
                                            <p:txEl>
                                              <p:pRg st="6" end="6"/>
                                            </p:txEl>
                                          </p:spTgt>
                                        </p:tgtEl>
                                        <p:attrNameLst>
                                          <p:attrName>style.visibility</p:attrName>
                                        </p:attrNameLst>
                                      </p:cBhvr>
                                      <p:to>
                                        <p:strVal val="visible"/>
                                      </p:to>
                                    </p:set>
                                    <p:anim calcmode="lin" valueType="num">
                                      <p:cBhvr additive="base">
                                        <p:cTn id="43" dur="500" fill="hold"/>
                                        <p:tgtEl>
                                          <p:spTgt spid="245777">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4577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45777">
                                            <p:txEl>
                                              <p:pRg st="7" end="7"/>
                                            </p:txEl>
                                          </p:spTgt>
                                        </p:tgtEl>
                                        <p:attrNameLst>
                                          <p:attrName>style.visibility</p:attrName>
                                        </p:attrNameLst>
                                      </p:cBhvr>
                                      <p:to>
                                        <p:strVal val="visible"/>
                                      </p:to>
                                    </p:set>
                                    <p:anim calcmode="lin" valueType="num">
                                      <p:cBhvr additive="base">
                                        <p:cTn id="49" dur="500" fill="hold"/>
                                        <p:tgtEl>
                                          <p:spTgt spid="245777">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4577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45777">
                                            <p:txEl>
                                              <p:pRg st="8" end="8"/>
                                            </p:txEl>
                                          </p:spTgt>
                                        </p:tgtEl>
                                        <p:attrNameLst>
                                          <p:attrName>style.visibility</p:attrName>
                                        </p:attrNameLst>
                                      </p:cBhvr>
                                      <p:to>
                                        <p:strVal val="visible"/>
                                      </p:to>
                                    </p:set>
                                    <p:anim calcmode="lin" valueType="num">
                                      <p:cBhvr additive="base">
                                        <p:cTn id="55" dur="500" fill="hold"/>
                                        <p:tgtEl>
                                          <p:spTgt spid="245777">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45777">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45779"/>
                                        </p:tgtEl>
                                        <p:attrNameLst>
                                          <p:attrName>style.visibility</p:attrName>
                                        </p:attrNameLst>
                                      </p:cBhvr>
                                      <p:to>
                                        <p:strVal val="visible"/>
                                      </p:to>
                                    </p:set>
                                    <p:anim calcmode="lin" valueType="num">
                                      <p:cBhvr additive="base">
                                        <p:cTn id="61" dur="500" fill="hold"/>
                                        <p:tgtEl>
                                          <p:spTgt spid="245779"/>
                                        </p:tgtEl>
                                        <p:attrNameLst>
                                          <p:attrName>ppt_x</p:attrName>
                                        </p:attrNameLst>
                                      </p:cBhvr>
                                      <p:tavLst>
                                        <p:tav tm="0">
                                          <p:val>
                                            <p:strVal val="0-#ppt_w/2"/>
                                          </p:val>
                                        </p:tav>
                                        <p:tav tm="100000">
                                          <p:val>
                                            <p:strVal val="#ppt_x"/>
                                          </p:val>
                                        </p:tav>
                                      </p:tavLst>
                                    </p:anim>
                                    <p:anim calcmode="lin" valueType="num">
                                      <p:cBhvr additive="base">
                                        <p:cTn id="62" dur="500" fill="hold"/>
                                        <p:tgtEl>
                                          <p:spTgt spid="2457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77" grpId="0" build="p" autoUpdateAnimBg="0"/>
      <p:bldP spid="245779" grpId="0" animBg="1"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7" name="Rectangle 13"/>
          <p:cNvSpPr>
            <a:spLocks noGrp="1" noChangeArrowheads="1"/>
          </p:cNvSpPr>
          <p:nvPr>
            <p:ph type="title"/>
          </p:nvPr>
        </p:nvSpPr>
        <p:spPr>
          <a:xfrm>
            <a:off x="4394369" y="357187"/>
            <a:ext cx="4419600" cy="685800"/>
          </a:xfrm>
          <a:noFill/>
        </p:spPr>
        <p:txBody>
          <a:bodyPr vert="horz" wrap="square" lIns="92075" tIns="46038" rIns="92075" bIns="46038" numCol="1" anchor="b" anchorCtr="0" compatLnSpc="1"/>
          <a:lstStyle/>
          <a:p>
            <a:pPr eaLnBrk="1" hangingPunct="1"/>
            <a:r>
              <a:rPr lang="en-US" altLang="zh-CN" sz="4000" dirty="0">
                <a:latin typeface="Arial" charset="0"/>
                <a:ea typeface="宋体" charset="0"/>
              </a:rPr>
              <a:t>2.</a:t>
            </a:r>
            <a:r>
              <a:rPr lang="zh-CN" altLang="en-US" sz="4000" dirty="0">
                <a:latin typeface="Arial" charset="0"/>
                <a:ea typeface="宋体" charset="0"/>
              </a:rPr>
              <a:t> 赋值运算</a:t>
            </a:r>
          </a:p>
        </p:txBody>
      </p:sp>
      <p:grpSp>
        <p:nvGrpSpPr>
          <p:cNvPr id="34818" name="Group 14"/>
          <p:cNvGrpSpPr>
            <a:grpSpLocks/>
          </p:cNvGrpSpPr>
          <p:nvPr/>
        </p:nvGrpSpPr>
        <p:grpSpPr bwMode="auto">
          <a:xfrm>
            <a:off x="5638800" y="3733800"/>
            <a:ext cx="3200400" cy="1068388"/>
            <a:chOff x="1056" y="2543"/>
            <a:chExt cx="2016" cy="673"/>
          </a:xfrm>
        </p:grpSpPr>
        <p:sp>
          <p:nvSpPr>
            <p:cNvPr id="34826" name="Rectangle 15"/>
            <p:cNvSpPr>
              <a:spLocks noChangeArrowheads="1"/>
            </p:cNvSpPr>
            <p:nvPr/>
          </p:nvSpPr>
          <p:spPr bwMode="auto">
            <a:xfrm>
              <a:off x="2544" y="2591"/>
              <a:ext cx="241"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kumimoji="1" lang="en-US" altLang="zh-CN" sz="2800" b="1">
                  <a:ea typeface="楷体_GB2312" charset="0"/>
                  <a:cs typeface="楷体_GB2312" charset="0"/>
                </a:rPr>
                <a:t>a</a:t>
              </a:r>
              <a:endParaRPr lang="en-US" altLang="zh-CN" sz="2800" b="1"/>
            </a:p>
          </p:txBody>
        </p:sp>
        <p:sp>
          <p:nvSpPr>
            <p:cNvPr id="34827" name="Rectangle 16"/>
            <p:cNvSpPr>
              <a:spLocks noChangeArrowheads="1"/>
            </p:cNvSpPr>
            <p:nvPr/>
          </p:nvSpPr>
          <p:spPr bwMode="auto">
            <a:xfrm>
              <a:off x="2304" y="2928"/>
              <a:ext cx="768"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kumimoji="1" lang="zh-CN" altLang="en-US" sz="2800" b="1">
                  <a:ea typeface="楷体_GB2312" charset="0"/>
                  <a:cs typeface="楷体_GB2312" charset="0"/>
                </a:rPr>
                <a:t>3</a:t>
              </a:r>
              <a:endParaRPr kumimoji="1" lang="zh-CN" altLang="en-US" sz="3200" b="1"/>
            </a:p>
          </p:txBody>
        </p:sp>
        <p:sp>
          <p:nvSpPr>
            <p:cNvPr id="34828" name="Rectangle 17"/>
            <p:cNvSpPr>
              <a:spLocks noChangeArrowheads="1"/>
            </p:cNvSpPr>
            <p:nvPr/>
          </p:nvSpPr>
          <p:spPr bwMode="auto">
            <a:xfrm>
              <a:off x="1056" y="2928"/>
              <a:ext cx="768"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kumimoji="1" lang="zh-CN" altLang="en-US" sz="2800" b="1">
                  <a:ea typeface="楷体_GB2312" charset="0"/>
                  <a:cs typeface="楷体_GB2312" charset="0"/>
                </a:rPr>
                <a:t>&amp;</a:t>
              </a:r>
              <a:r>
                <a:rPr kumimoji="1" lang="en-US" altLang="zh-CN" sz="2800" b="1">
                  <a:ea typeface="楷体_GB2312" charset="0"/>
                  <a:cs typeface="楷体_GB2312" charset="0"/>
                </a:rPr>
                <a:t>a</a:t>
              </a:r>
            </a:p>
          </p:txBody>
        </p:sp>
        <p:sp>
          <p:nvSpPr>
            <p:cNvPr id="34829" name="Rectangle 18"/>
            <p:cNvSpPr>
              <a:spLocks noChangeArrowheads="1"/>
            </p:cNvSpPr>
            <p:nvPr/>
          </p:nvSpPr>
          <p:spPr bwMode="auto">
            <a:xfrm>
              <a:off x="1200" y="2543"/>
              <a:ext cx="378"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kumimoji="1" lang="en-US" altLang="zh-CN" sz="2800" b="1">
                  <a:ea typeface="楷体_GB2312" charset="0"/>
                  <a:cs typeface="楷体_GB2312" charset="0"/>
                </a:rPr>
                <a:t>p1</a:t>
              </a:r>
              <a:endParaRPr lang="en-US" altLang="zh-CN" sz="3200" b="1"/>
            </a:p>
          </p:txBody>
        </p:sp>
        <p:sp>
          <p:nvSpPr>
            <p:cNvPr id="34830" name="Line 19"/>
            <p:cNvSpPr>
              <a:spLocks noChangeShapeType="1"/>
            </p:cNvSpPr>
            <p:nvPr/>
          </p:nvSpPr>
          <p:spPr bwMode="auto">
            <a:xfrm>
              <a:off x="1824" y="3072"/>
              <a:ext cx="48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000" tIns="46800" rIns="90000" bIns="46800" anchor="ctr"/>
            <a:lstStyle/>
            <a:p>
              <a:endParaRPr lang="zh-CN" altLang="en-US"/>
            </a:p>
          </p:txBody>
        </p:sp>
      </p:grpSp>
      <p:grpSp>
        <p:nvGrpSpPr>
          <p:cNvPr id="34819" name="Group 21"/>
          <p:cNvGrpSpPr>
            <a:grpSpLocks/>
          </p:cNvGrpSpPr>
          <p:nvPr/>
        </p:nvGrpSpPr>
        <p:grpSpPr bwMode="auto">
          <a:xfrm>
            <a:off x="5486400" y="4802188"/>
            <a:ext cx="2057400" cy="1371600"/>
            <a:chOff x="960" y="3216"/>
            <a:chExt cx="1296" cy="864"/>
          </a:xfrm>
        </p:grpSpPr>
        <p:sp>
          <p:nvSpPr>
            <p:cNvPr id="34823" name="Rectangle 22"/>
            <p:cNvSpPr>
              <a:spLocks noChangeArrowheads="1"/>
            </p:cNvSpPr>
            <p:nvPr/>
          </p:nvSpPr>
          <p:spPr bwMode="auto">
            <a:xfrm>
              <a:off x="960" y="3792"/>
              <a:ext cx="768"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kumimoji="1" lang="zh-CN" altLang="en-US" sz="2800" b="1">
                  <a:ea typeface="楷体_GB2312" charset="0"/>
                  <a:cs typeface="楷体_GB2312" charset="0"/>
                </a:rPr>
                <a:t>&amp;</a:t>
              </a:r>
              <a:r>
                <a:rPr kumimoji="1" lang="en-US" altLang="zh-CN" sz="2800" b="1">
                  <a:ea typeface="楷体_GB2312" charset="0"/>
                  <a:cs typeface="楷体_GB2312" charset="0"/>
                </a:rPr>
                <a:t>a</a:t>
              </a:r>
              <a:endParaRPr lang="en-US" altLang="zh-CN" sz="3200" b="1"/>
            </a:p>
          </p:txBody>
        </p:sp>
        <p:sp>
          <p:nvSpPr>
            <p:cNvPr id="34824" name="Rectangle 23"/>
            <p:cNvSpPr>
              <a:spLocks noChangeArrowheads="1"/>
            </p:cNvSpPr>
            <p:nvPr/>
          </p:nvSpPr>
          <p:spPr bwMode="auto">
            <a:xfrm>
              <a:off x="1104" y="3407"/>
              <a:ext cx="378"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kumimoji="1" lang="en-US" altLang="zh-CN" sz="2800" b="1">
                  <a:ea typeface="楷体_GB2312" charset="0"/>
                  <a:cs typeface="楷体_GB2312" charset="0"/>
                </a:rPr>
                <a:t>p2</a:t>
              </a:r>
              <a:endParaRPr lang="en-US" altLang="zh-CN" sz="3200" b="1"/>
            </a:p>
          </p:txBody>
        </p:sp>
        <p:sp>
          <p:nvSpPr>
            <p:cNvPr id="34825" name="Line 24"/>
            <p:cNvSpPr>
              <a:spLocks noChangeShapeType="1"/>
            </p:cNvSpPr>
            <p:nvPr/>
          </p:nvSpPr>
          <p:spPr bwMode="auto">
            <a:xfrm flipV="1">
              <a:off x="1776" y="3216"/>
              <a:ext cx="480" cy="72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000" tIns="46800" rIns="90000" bIns="46800" anchor="ctr"/>
            <a:lstStyle/>
            <a:p>
              <a:endParaRPr lang="zh-CN" altLang="en-US"/>
            </a:p>
          </p:txBody>
        </p:sp>
      </p:grpSp>
      <p:sp>
        <p:nvSpPr>
          <p:cNvPr id="248857" name="Text Box 25"/>
          <p:cNvSpPr txBox="1">
            <a:spLocks noChangeArrowheads="1"/>
          </p:cNvSpPr>
          <p:nvPr/>
        </p:nvSpPr>
        <p:spPr bwMode="auto">
          <a:xfrm>
            <a:off x="9159404" y="3925989"/>
            <a:ext cx="855019" cy="1233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000" tIns="46800" rIns="90000" bIns="46800" anchor="ctr">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lgn="ctr">
              <a:spcBef>
                <a:spcPct val="50000"/>
              </a:spcBef>
            </a:pPr>
            <a:r>
              <a:rPr lang="zh-CN" altLang="en-US" sz="2800" b="1">
                <a:ea typeface="楷体_GB2312" charset="0"/>
                <a:cs typeface="楷体_GB2312" charset="0"/>
              </a:rPr>
              <a:t>*</a:t>
            </a:r>
            <a:r>
              <a:rPr lang="en-US" altLang="zh-CN" sz="2800" b="1">
                <a:ea typeface="楷体_GB2312" charset="0"/>
                <a:cs typeface="楷体_GB2312" charset="0"/>
              </a:rPr>
              <a:t>p1</a:t>
            </a:r>
            <a:r>
              <a:rPr kumimoji="0" lang="en-US" altLang="zh-CN" sz="3200" b="1"/>
              <a:t> </a:t>
            </a:r>
          </a:p>
          <a:p>
            <a:pPr algn="ctr">
              <a:spcBef>
                <a:spcPct val="50000"/>
              </a:spcBef>
            </a:pPr>
            <a:r>
              <a:rPr lang="en-US" altLang="zh-CN" sz="2800" b="1">
                <a:ea typeface="楷体_GB2312" charset="0"/>
                <a:cs typeface="楷体_GB2312" charset="0"/>
              </a:rPr>
              <a:t>*p2</a:t>
            </a:r>
          </a:p>
        </p:txBody>
      </p:sp>
      <p:sp>
        <p:nvSpPr>
          <p:cNvPr id="248858" name="Rectangle 26"/>
          <p:cNvSpPr>
            <a:spLocks noGrp="1" noChangeArrowheads="1"/>
          </p:cNvSpPr>
          <p:nvPr>
            <p:ph type="body" idx="1"/>
          </p:nvPr>
        </p:nvSpPr>
        <p:spPr>
          <a:xfrm>
            <a:off x="277470" y="1135856"/>
            <a:ext cx="7707313" cy="2857500"/>
          </a:xfrm>
          <a:noFill/>
        </p:spPr>
        <p:txBody>
          <a:bodyPr vert="horz" wrap="square" lIns="92075" tIns="46038" rIns="92075" bIns="46038" numCol="1" anchor="t" anchorCtr="0" compatLnSpc="1">
            <a:prstTxWarp prst="textNoShape">
              <a:avLst/>
            </a:prstTxWarp>
          </a:bodyPr>
          <a:lstStyle/>
          <a:p>
            <a:pPr eaLnBrk="1" hangingPunct="1">
              <a:lnSpc>
                <a:spcPct val="120000"/>
              </a:lnSpc>
              <a:buFont typeface="Wingdings" charset="0"/>
              <a:buNone/>
            </a:pPr>
            <a:r>
              <a:rPr lang="en-US" altLang="zh-CN" dirty="0">
                <a:latin typeface="Arial" charset="0"/>
                <a:ea typeface="宋体" charset="0"/>
              </a:rPr>
              <a:t>int a = 3, *p1, *p2;</a:t>
            </a:r>
          </a:p>
          <a:p>
            <a:pPr eaLnBrk="1" hangingPunct="1">
              <a:lnSpc>
                <a:spcPct val="90000"/>
              </a:lnSpc>
              <a:buFont typeface="Wingdings" charset="0"/>
              <a:buNone/>
            </a:pPr>
            <a:r>
              <a:rPr lang="en-US" altLang="zh-CN" dirty="0">
                <a:latin typeface="Arial" charset="0"/>
                <a:ea typeface="宋体" charset="0"/>
              </a:rPr>
              <a:t>p1 = &amp;a;  </a:t>
            </a:r>
          </a:p>
          <a:p>
            <a:pPr lvl="1" eaLnBrk="1" hangingPunct="1">
              <a:lnSpc>
                <a:spcPct val="90000"/>
              </a:lnSpc>
              <a:buFont typeface="Wingdings" charset="0"/>
              <a:buNone/>
            </a:pPr>
            <a:r>
              <a:rPr lang="en-US" dirty="0">
                <a:latin typeface="Arial" charset="0"/>
                <a:ea typeface="宋体" charset="0"/>
              </a:rPr>
              <a:t>把</a:t>
            </a:r>
            <a:r>
              <a:rPr lang="en-US" altLang="zh-CN" dirty="0">
                <a:latin typeface="Arial" charset="0"/>
                <a:ea typeface="宋体" charset="0"/>
              </a:rPr>
              <a:t> a </a:t>
            </a:r>
            <a:r>
              <a:rPr lang="en-US" dirty="0" err="1">
                <a:latin typeface="Arial" charset="0"/>
                <a:ea typeface="宋体" charset="0"/>
              </a:rPr>
              <a:t>的地址赋给</a:t>
            </a:r>
            <a:r>
              <a:rPr lang="en-US" altLang="zh-CN" dirty="0">
                <a:latin typeface="Arial" charset="0"/>
                <a:ea typeface="宋体" charset="0"/>
              </a:rPr>
              <a:t> p1，</a:t>
            </a:r>
            <a:r>
              <a:rPr lang="zh-CN" altLang="en-US" dirty="0">
                <a:latin typeface="Arial" charset="0"/>
                <a:ea typeface="宋体" charset="0"/>
              </a:rPr>
              <a:t>即 </a:t>
            </a:r>
            <a:r>
              <a:rPr lang="en-US" altLang="zh-CN" dirty="0">
                <a:latin typeface="Arial" charset="0"/>
                <a:ea typeface="宋体" charset="0"/>
              </a:rPr>
              <a:t>p1 </a:t>
            </a:r>
            <a:r>
              <a:rPr lang="zh-CN" altLang="en-US" dirty="0">
                <a:latin typeface="Arial" charset="0"/>
                <a:ea typeface="宋体" charset="0"/>
              </a:rPr>
              <a:t>指向 </a:t>
            </a:r>
            <a:r>
              <a:rPr lang="en-US" altLang="zh-CN" dirty="0">
                <a:latin typeface="Arial" charset="0"/>
                <a:ea typeface="宋体" charset="0"/>
              </a:rPr>
              <a:t>a</a:t>
            </a:r>
          </a:p>
          <a:p>
            <a:pPr eaLnBrk="1" hangingPunct="1">
              <a:lnSpc>
                <a:spcPct val="90000"/>
              </a:lnSpc>
              <a:buFont typeface="Wingdings" charset="0"/>
              <a:buNone/>
            </a:pPr>
            <a:r>
              <a:rPr kumimoji="1" lang="en-US" altLang="zh-CN" dirty="0">
                <a:latin typeface="Arial" charset="0"/>
                <a:ea typeface="宋体" charset="0"/>
              </a:rPr>
              <a:t>p2 = p1;   </a:t>
            </a:r>
          </a:p>
          <a:p>
            <a:pPr lvl="1" eaLnBrk="1" hangingPunct="1">
              <a:lnSpc>
                <a:spcPct val="90000"/>
              </a:lnSpc>
              <a:buFont typeface="Wingdings" charset="0"/>
              <a:buNone/>
            </a:pPr>
            <a:r>
              <a:rPr kumimoji="1" lang="en-US" altLang="zh-CN" dirty="0">
                <a:latin typeface="Arial" charset="0"/>
                <a:ea typeface="宋体" charset="0"/>
              </a:rPr>
              <a:t>p2 </a:t>
            </a:r>
            <a:r>
              <a:rPr kumimoji="1" lang="zh-CN" altLang="en-US" dirty="0">
                <a:latin typeface="Arial" charset="0"/>
                <a:ea typeface="宋体" charset="0"/>
              </a:rPr>
              <a:t>也指向 </a:t>
            </a:r>
            <a:r>
              <a:rPr kumimoji="1" lang="en-US" altLang="zh-CN" dirty="0">
                <a:latin typeface="Arial" charset="0"/>
                <a:ea typeface="宋体" charset="0"/>
              </a:rPr>
              <a:t>a</a:t>
            </a:r>
            <a:endParaRPr lang="en-US" altLang="zh-CN" dirty="0">
              <a:latin typeface="Arial" charset="0"/>
              <a:ea typeface="宋体" charset="0"/>
            </a:endParaRPr>
          </a:p>
        </p:txBody>
      </p:sp>
      <p:sp>
        <p:nvSpPr>
          <p:cNvPr id="248859" name="Rectangle 27"/>
          <p:cNvSpPr>
            <a:spLocks noChangeArrowheads="1"/>
          </p:cNvSpPr>
          <p:nvPr/>
        </p:nvSpPr>
        <p:spPr bwMode="auto">
          <a:xfrm>
            <a:off x="4876800" y="3124200"/>
            <a:ext cx="4827588"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just">
              <a:lnSpc>
                <a:spcPct val="90000"/>
              </a:lnSpc>
              <a:spcBef>
                <a:spcPct val="20000"/>
              </a:spcBef>
              <a:buClr>
                <a:schemeClr val="tx2"/>
              </a:buClr>
              <a:buSzPct val="80000"/>
            </a:pPr>
            <a:r>
              <a:rPr kumimoji="1" lang="zh-CN" altLang="en-US" sz="2800" b="1">
                <a:solidFill>
                  <a:schemeClr val="bg2"/>
                </a:solidFill>
                <a:ea typeface="仿宋_GB2312" charset="0"/>
                <a:cs typeface="仿宋_GB2312" charset="0"/>
              </a:rPr>
              <a:t>相同类型的指针才能相互赋值</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48858">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48858">
                                            <p:txEl>
                                              <p:pRg st="1" end="1"/>
                                            </p:txEl>
                                          </p:spTgt>
                                        </p:tgtEl>
                                        <p:attrNameLst>
                                          <p:attrName>style.visibility</p:attrName>
                                        </p:attrNameLst>
                                      </p:cBhvr>
                                      <p:to>
                                        <p:strVal val="visible"/>
                                      </p:to>
                                    </p:set>
                                  </p:childTnLst>
                                </p:cTn>
                              </p:par>
                            </p:childTnLst>
                          </p:cTn>
                        </p:par>
                        <p:par>
                          <p:cTn id="10" fill="hold" nodeType="afterGroup">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248858">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48858">
                                            <p:txEl>
                                              <p:pRg st="3" end="3"/>
                                            </p:txEl>
                                          </p:spTgt>
                                        </p:tgtEl>
                                        <p:attrNameLst>
                                          <p:attrName>style.visibility</p:attrName>
                                        </p:attrNameLst>
                                      </p:cBhvr>
                                      <p:to>
                                        <p:strVal val="visible"/>
                                      </p:to>
                                    </p:set>
                                    <p:animEffect transition="in" filter="wipe(down)">
                                      <p:cBhvr>
                                        <p:cTn id="17" dur="500"/>
                                        <p:tgtEl>
                                          <p:spTgt spid="248858">
                                            <p:txEl>
                                              <p:pRg st="3" end="3"/>
                                            </p:txEl>
                                          </p:spTgt>
                                        </p:tgtEl>
                                      </p:cBhvr>
                                    </p:animEffect>
                                  </p:childTnLst>
                                </p:cTn>
                              </p:par>
                            </p:childTnLst>
                          </p:cTn>
                        </p:par>
                        <p:par>
                          <p:cTn id="18" fill="hold" nodeType="afterGroup">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248858">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8857"/>
                                        </p:tgtEl>
                                        <p:attrNameLst>
                                          <p:attrName>style.visibility</p:attrName>
                                        </p:attrNameLst>
                                      </p:cBhvr>
                                      <p:to>
                                        <p:strVal val="visible"/>
                                      </p:to>
                                    </p:set>
                                    <p:anim calcmode="lin" valueType="num">
                                      <p:cBhvr additive="base">
                                        <p:cTn id="25" dur="500" fill="hold"/>
                                        <p:tgtEl>
                                          <p:spTgt spid="248857"/>
                                        </p:tgtEl>
                                        <p:attrNameLst>
                                          <p:attrName>ppt_x</p:attrName>
                                        </p:attrNameLst>
                                      </p:cBhvr>
                                      <p:tavLst>
                                        <p:tav tm="0">
                                          <p:val>
                                            <p:strVal val="0-#ppt_w/2"/>
                                          </p:val>
                                        </p:tav>
                                        <p:tav tm="100000">
                                          <p:val>
                                            <p:strVal val="#ppt_x"/>
                                          </p:val>
                                        </p:tav>
                                      </p:tavLst>
                                    </p:anim>
                                    <p:anim calcmode="lin" valueType="num">
                                      <p:cBhvr additive="base">
                                        <p:cTn id="26" dur="500" fill="hold"/>
                                        <p:tgtEl>
                                          <p:spTgt spid="24885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48859"/>
                                        </p:tgtEl>
                                        <p:attrNameLst>
                                          <p:attrName>style.visibility</p:attrName>
                                        </p:attrNameLst>
                                      </p:cBhvr>
                                      <p:to>
                                        <p:strVal val="visible"/>
                                      </p:to>
                                    </p:set>
                                    <p:animEffect transition="in" filter="wipe(down)">
                                      <p:cBhvr>
                                        <p:cTn id="31" dur="500"/>
                                        <p:tgtEl>
                                          <p:spTgt spid="248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57" grpId="0" autoUpdateAnimBg="0"/>
      <p:bldP spid="248858" grpId="0" build="p"/>
      <p:bldP spid="248859" grpId="0"/>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7" name="Rectangle 8"/>
          <p:cNvSpPr>
            <a:spLocks noGrp="1" noChangeArrowheads="1"/>
          </p:cNvSpPr>
          <p:nvPr>
            <p:ph type="title"/>
          </p:nvPr>
        </p:nvSpPr>
        <p:spPr>
          <a:xfrm>
            <a:off x="3206949" y="536066"/>
            <a:ext cx="5791200" cy="533400"/>
          </a:xfrm>
          <a:noFill/>
        </p:spPr>
        <p:txBody>
          <a:bodyPr vert="horz" wrap="square" lIns="92075" tIns="46038" rIns="92075" bIns="46038" numCol="1" anchor="b" anchorCtr="0" compatLnSpc="1"/>
          <a:lstStyle/>
          <a:p>
            <a:pPr algn="r" eaLnBrk="1" hangingPunct="1"/>
            <a:r>
              <a:rPr lang="en-US" sz="4000" dirty="0" err="1">
                <a:latin typeface="Arial" charset="0"/>
                <a:ea typeface="宋体" charset="0"/>
              </a:rPr>
              <a:t>指针</a:t>
            </a:r>
            <a:r>
              <a:rPr lang="zh-CN" altLang="en-US" sz="4000" dirty="0">
                <a:latin typeface="Arial" charset="0"/>
                <a:ea typeface="宋体" charset="0"/>
              </a:rPr>
              <a:t>作为函数参数的应用</a:t>
            </a:r>
          </a:p>
        </p:txBody>
      </p:sp>
      <p:sp>
        <p:nvSpPr>
          <p:cNvPr id="363529" name="Rectangle 9"/>
          <p:cNvSpPr>
            <a:spLocks noGrp="1" noChangeArrowheads="1"/>
          </p:cNvSpPr>
          <p:nvPr>
            <p:ph type="body" idx="1"/>
          </p:nvPr>
        </p:nvSpPr>
        <p:spPr>
          <a:xfrm>
            <a:off x="196057" y="909639"/>
            <a:ext cx="4953000" cy="3505200"/>
          </a:xfrm>
          <a:noFill/>
        </p:spPr>
        <p:txBody>
          <a:bodyPr vert="horz" wrap="square" lIns="92075" tIns="46038" rIns="92075" bIns="46038" numCol="1" anchor="t" anchorCtr="0" compatLnSpc="1">
            <a:prstTxWarp prst="textNoShape">
              <a:avLst/>
            </a:prstTxWarp>
          </a:bodyPr>
          <a:lstStyle/>
          <a:p>
            <a:pPr eaLnBrk="1" hangingPunct="1">
              <a:spcBef>
                <a:spcPct val="10000"/>
              </a:spcBef>
              <a:buFont typeface="Wingdings" charset="0"/>
              <a:buNone/>
            </a:pPr>
            <a:r>
              <a:rPr lang="en-US" altLang="zh-CN" dirty="0">
                <a:solidFill>
                  <a:schemeClr val="bg2"/>
                </a:solidFill>
                <a:latin typeface="Arial" charset="0"/>
                <a:ea typeface="宋体" charset="0"/>
              </a:rPr>
              <a:t>swap2 (&amp;a, &amp;b)</a:t>
            </a:r>
            <a:r>
              <a:rPr lang="en-US" altLang="zh-CN" dirty="0">
                <a:latin typeface="Arial" charset="0"/>
                <a:ea typeface="宋体" charset="0"/>
              </a:rPr>
              <a:t>;</a:t>
            </a:r>
          </a:p>
          <a:p>
            <a:pPr eaLnBrk="1" hangingPunct="1">
              <a:lnSpc>
                <a:spcPct val="110000"/>
              </a:lnSpc>
              <a:spcBef>
                <a:spcPct val="0"/>
              </a:spcBef>
              <a:buFont typeface="Wingdings" charset="0"/>
              <a:buNone/>
            </a:pPr>
            <a:r>
              <a:rPr lang="en-US" altLang="zh-CN" dirty="0">
                <a:latin typeface="Arial" charset="0"/>
                <a:ea typeface="宋体" charset="0"/>
              </a:rPr>
              <a:t>void swap2 (int *px, int *</a:t>
            </a:r>
            <a:r>
              <a:rPr lang="en-US" altLang="zh-CN" dirty="0" err="1">
                <a:latin typeface="Arial" charset="0"/>
                <a:ea typeface="宋体" charset="0"/>
              </a:rPr>
              <a:t>py</a:t>
            </a:r>
            <a:r>
              <a:rPr lang="en-US" altLang="zh-CN" dirty="0">
                <a:latin typeface="Arial" charset="0"/>
                <a:ea typeface="宋体" charset="0"/>
              </a:rPr>
              <a:t>)</a:t>
            </a:r>
          </a:p>
          <a:p>
            <a:pPr eaLnBrk="1" hangingPunct="1">
              <a:lnSpc>
                <a:spcPct val="110000"/>
              </a:lnSpc>
              <a:spcBef>
                <a:spcPct val="0"/>
              </a:spcBef>
              <a:buFont typeface="Wingdings" charset="0"/>
              <a:buNone/>
            </a:pPr>
            <a:r>
              <a:rPr lang="en-US" altLang="zh-CN" dirty="0">
                <a:latin typeface="Arial" charset="0"/>
                <a:ea typeface="宋体" charset="0"/>
              </a:rPr>
              <a:t>{    int t;</a:t>
            </a:r>
          </a:p>
          <a:p>
            <a:pPr eaLnBrk="1" hangingPunct="1">
              <a:lnSpc>
                <a:spcPct val="110000"/>
              </a:lnSpc>
              <a:spcBef>
                <a:spcPct val="0"/>
              </a:spcBef>
              <a:buFont typeface="Wingdings" charset="0"/>
              <a:buNone/>
            </a:pPr>
            <a:r>
              <a:rPr lang="en-US" altLang="zh-CN" dirty="0">
                <a:latin typeface="Arial" charset="0"/>
                <a:ea typeface="宋体" charset="0"/>
              </a:rPr>
              <a:t>     t = *px; </a:t>
            </a:r>
          </a:p>
          <a:p>
            <a:pPr eaLnBrk="1" hangingPunct="1">
              <a:lnSpc>
                <a:spcPct val="110000"/>
              </a:lnSpc>
              <a:spcBef>
                <a:spcPct val="0"/>
              </a:spcBef>
              <a:buFont typeface="Wingdings" charset="0"/>
              <a:buNone/>
            </a:pPr>
            <a:r>
              <a:rPr lang="en-US" altLang="zh-CN" dirty="0">
                <a:latin typeface="Arial" charset="0"/>
                <a:ea typeface="宋体" charset="0"/>
              </a:rPr>
              <a:t>     *px = *</a:t>
            </a:r>
            <a:r>
              <a:rPr lang="en-US" altLang="zh-CN" dirty="0" err="1">
                <a:latin typeface="Arial" charset="0"/>
                <a:ea typeface="宋体" charset="0"/>
              </a:rPr>
              <a:t>py</a:t>
            </a:r>
            <a:r>
              <a:rPr lang="en-US" altLang="zh-CN" dirty="0">
                <a:latin typeface="Arial" charset="0"/>
                <a:ea typeface="宋体" charset="0"/>
              </a:rPr>
              <a:t>; </a:t>
            </a:r>
          </a:p>
          <a:p>
            <a:pPr eaLnBrk="1" hangingPunct="1">
              <a:lnSpc>
                <a:spcPct val="110000"/>
              </a:lnSpc>
              <a:spcBef>
                <a:spcPct val="0"/>
              </a:spcBef>
              <a:buFont typeface="Wingdings" charset="0"/>
              <a:buNone/>
            </a:pPr>
            <a:r>
              <a:rPr lang="en-US" altLang="zh-CN" dirty="0">
                <a:latin typeface="Arial" charset="0"/>
                <a:ea typeface="宋体" charset="0"/>
              </a:rPr>
              <a:t>     *</a:t>
            </a:r>
            <a:r>
              <a:rPr lang="en-US" altLang="zh-CN" dirty="0" err="1">
                <a:latin typeface="Arial" charset="0"/>
                <a:ea typeface="宋体" charset="0"/>
              </a:rPr>
              <a:t>py</a:t>
            </a:r>
            <a:r>
              <a:rPr lang="en-US" altLang="zh-CN" dirty="0">
                <a:latin typeface="Arial" charset="0"/>
                <a:ea typeface="宋体" charset="0"/>
              </a:rPr>
              <a:t> = t;</a:t>
            </a:r>
          </a:p>
          <a:p>
            <a:pPr eaLnBrk="1" hangingPunct="1">
              <a:lnSpc>
                <a:spcPct val="110000"/>
              </a:lnSpc>
              <a:spcBef>
                <a:spcPct val="0"/>
              </a:spcBef>
              <a:buFont typeface="Wingdings" charset="0"/>
              <a:buNone/>
            </a:pPr>
            <a:r>
              <a:rPr lang="en-US" altLang="zh-CN" dirty="0">
                <a:latin typeface="Arial" charset="0"/>
                <a:ea typeface="宋体" charset="0"/>
              </a:rPr>
              <a:t>}</a:t>
            </a:r>
          </a:p>
        </p:txBody>
      </p:sp>
      <p:sp>
        <p:nvSpPr>
          <p:cNvPr id="363530" name="Text Box 10"/>
          <p:cNvSpPr txBox="1">
            <a:spLocks noChangeArrowheads="1"/>
          </p:cNvSpPr>
          <p:nvPr/>
        </p:nvSpPr>
        <p:spPr bwMode="auto">
          <a:xfrm>
            <a:off x="382129" y="4414839"/>
            <a:ext cx="11712624" cy="2208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000" tIns="46800" rIns="90000" bIns="46800">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lnSpc>
                <a:spcPct val="110000"/>
              </a:lnSpc>
              <a:spcBef>
                <a:spcPct val="20000"/>
              </a:spcBef>
              <a:buClr>
                <a:srgbClr val="33CCCC"/>
              </a:buClr>
              <a:buSzPct val="80000"/>
              <a:buFont typeface="Wingdings" charset="0"/>
              <a:buNone/>
            </a:pPr>
            <a:r>
              <a:rPr lang="zh-CN" altLang="en-US" sz="2800" b="1" dirty="0">
                <a:latin typeface="宋体" charset="0"/>
              </a:rPr>
              <a:t>要通过函数调用来改变主调函数中某个变量的值：</a:t>
            </a:r>
            <a:endParaRPr lang="zh-CN" altLang="en-US" sz="2800" b="1" dirty="0"/>
          </a:p>
          <a:p>
            <a:pPr>
              <a:lnSpc>
                <a:spcPct val="110000"/>
              </a:lnSpc>
              <a:spcBef>
                <a:spcPct val="20000"/>
              </a:spcBef>
              <a:buClr>
                <a:srgbClr val="33CCCC"/>
              </a:buClr>
              <a:buSzPct val="80000"/>
              <a:buFont typeface="Wingdings" charset="0"/>
              <a:buNone/>
            </a:pPr>
            <a:r>
              <a:rPr lang="zh-CN" altLang="en-US" sz="2800" b="1" dirty="0"/>
              <a:t>（</a:t>
            </a:r>
            <a:r>
              <a:rPr lang="en-US" altLang="zh-CN" sz="2800" b="1" dirty="0"/>
              <a:t>1</a:t>
            </a:r>
            <a:r>
              <a:rPr lang="zh-CN" altLang="en-US" sz="2800" b="1" dirty="0"/>
              <a:t>）在主调函数中，</a:t>
            </a:r>
            <a:r>
              <a:rPr lang="zh-CN" altLang="en-US" sz="2800" b="1" dirty="0">
                <a:latin typeface="宋体" charset="0"/>
              </a:rPr>
              <a:t>将该变量的地址或者指向该变量的指针作为实参</a:t>
            </a:r>
            <a:endParaRPr lang="zh-CN" altLang="en-US" sz="2800" b="1" dirty="0"/>
          </a:p>
          <a:p>
            <a:pPr>
              <a:lnSpc>
                <a:spcPct val="110000"/>
              </a:lnSpc>
              <a:spcBef>
                <a:spcPct val="20000"/>
              </a:spcBef>
              <a:buClr>
                <a:srgbClr val="33CCCC"/>
              </a:buClr>
              <a:buSzPct val="80000"/>
              <a:buFont typeface="Wingdings" charset="0"/>
              <a:buNone/>
            </a:pPr>
            <a:r>
              <a:rPr lang="zh-CN" altLang="en-US" sz="2800" b="1" dirty="0"/>
              <a:t>（</a:t>
            </a:r>
            <a:r>
              <a:rPr lang="en-US" altLang="zh-CN" sz="2800" b="1" dirty="0"/>
              <a:t>2</a:t>
            </a:r>
            <a:r>
              <a:rPr lang="zh-CN" altLang="en-US" sz="2800" b="1" dirty="0"/>
              <a:t>）在被调函数中，</a:t>
            </a:r>
            <a:r>
              <a:rPr lang="zh-CN" altLang="en-US" sz="2800" b="1" dirty="0">
                <a:latin typeface="宋体" charset="0"/>
              </a:rPr>
              <a:t>用指针类型形参接受该变量的地址</a:t>
            </a:r>
            <a:r>
              <a:rPr lang="zh-CN" altLang="en-US" sz="2800" b="1" dirty="0"/>
              <a:t> </a:t>
            </a:r>
          </a:p>
          <a:p>
            <a:pPr>
              <a:lnSpc>
                <a:spcPct val="110000"/>
              </a:lnSpc>
              <a:spcBef>
                <a:spcPct val="20000"/>
              </a:spcBef>
              <a:buClr>
                <a:srgbClr val="33CCCC"/>
              </a:buClr>
              <a:buSzPct val="80000"/>
              <a:buFont typeface="Wingdings" charset="0"/>
              <a:buNone/>
            </a:pPr>
            <a:r>
              <a:rPr lang="zh-CN" altLang="en-US" sz="2800" b="1" dirty="0"/>
              <a:t>（</a:t>
            </a:r>
            <a:r>
              <a:rPr lang="en-US" altLang="zh-CN" sz="2800" b="1" dirty="0"/>
              <a:t>3</a:t>
            </a:r>
            <a:r>
              <a:rPr lang="zh-CN" altLang="en-US" sz="2800" b="1" dirty="0"/>
              <a:t>）在被调函数中，改变形参所指向变量的值</a:t>
            </a:r>
          </a:p>
        </p:txBody>
      </p:sp>
      <p:grpSp>
        <p:nvGrpSpPr>
          <p:cNvPr id="2" name="Group 11"/>
          <p:cNvGrpSpPr>
            <a:grpSpLocks/>
          </p:cNvGrpSpPr>
          <p:nvPr/>
        </p:nvGrpSpPr>
        <p:grpSpPr bwMode="auto">
          <a:xfrm>
            <a:off x="7745413" y="909639"/>
            <a:ext cx="2743200" cy="2308225"/>
            <a:chOff x="3696" y="1142"/>
            <a:chExt cx="1728" cy="1454"/>
          </a:xfrm>
        </p:grpSpPr>
        <p:grpSp>
          <p:nvGrpSpPr>
            <p:cNvPr id="50184" name="Group 12"/>
            <p:cNvGrpSpPr>
              <a:grpSpLocks/>
            </p:cNvGrpSpPr>
            <p:nvPr/>
          </p:nvGrpSpPr>
          <p:grpSpPr bwMode="auto">
            <a:xfrm>
              <a:off x="3936" y="1142"/>
              <a:ext cx="1261" cy="375"/>
              <a:chOff x="3936" y="1142"/>
              <a:chExt cx="1261" cy="375"/>
            </a:xfrm>
          </p:grpSpPr>
          <p:sp>
            <p:nvSpPr>
              <p:cNvPr id="50192" name="Rectangle 13"/>
              <p:cNvSpPr>
                <a:spLocks noChangeArrowheads="1"/>
              </p:cNvSpPr>
              <p:nvPr/>
            </p:nvSpPr>
            <p:spPr bwMode="auto">
              <a:xfrm>
                <a:off x="3936" y="1190"/>
                <a:ext cx="241"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800" b="1"/>
                  <a:t>a</a:t>
                </a:r>
              </a:p>
            </p:txBody>
          </p:sp>
          <p:sp>
            <p:nvSpPr>
              <p:cNvPr id="50193" name="Rectangle 14"/>
              <p:cNvSpPr>
                <a:spLocks noChangeArrowheads="1"/>
              </p:cNvSpPr>
              <p:nvPr/>
            </p:nvSpPr>
            <p:spPr bwMode="auto">
              <a:xfrm>
                <a:off x="4944" y="1142"/>
                <a:ext cx="253"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800" b="1"/>
                  <a:t>b</a:t>
                </a:r>
              </a:p>
            </p:txBody>
          </p:sp>
        </p:grpSp>
        <p:sp>
          <p:nvSpPr>
            <p:cNvPr id="50185" name="Line 15"/>
            <p:cNvSpPr>
              <a:spLocks noChangeShapeType="1"/>
            </p:cNvSpPr>
            <p:nvPr/>
          </p:nvSpPr>
          <p:spPr bwMode="auto">
            <a:xfrm flipV="1">
              <a:off x="4032" y="1824"/>
              <a:ext cx="0" cy="48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000" tIns="46800" rIns="90000" bIns="46800" anchor="ctr"/>
            <a:lstStyle/>
            <a:p>
              <a:endParaRPr lang="zh-CN" altLang="en-US"/>
            </a:p>
          </p:txBody>
        </p:sp>
        <p:sp>
          <p:nvSpPr>
            <p:cNvPr id="50186" name="Line 16"/>
            <p:cNvSpPr>
              <a:spLocks noChangeShapeType="1"/>
            </p:cNvSpPr>
            <p:nvPr/>
          </p:nvSpPr>
          <p:spPr bwMode="auto">
            <a:xfrm flipV="1">
              <a:off x="5088" y="1824"/>
              <a:ext cx="0" cy="48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000" tIns="46800" rIns="90000" bIns="46800" anchor="ctr"/>
            <a:lstStyle/>
            <a:p>
              <a:endParaRPr lang="zh-CN" altLang="en-US"/>
            </a:p>
          </p:txBody>
        </p:sp>
        <p:sp>
          <p:nvSpPr>
            <p:cNvPr id="50187" name="Text Box 17"/>
            <p:cNvSpPr txBox="1">
              <a:spLocks noChangeArrowheads="1"/>
            </p:cNvSpPr>
            <p:nvPr/>
          </p:nvSpPr>
          <p:spPr bwMode="auto">
            <a:xfrm>
              <a:off x="3840" y="2265"/>
              <a:ext cx="480" cy="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000" tIns="46800" rIns="90000" bIns="46800">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spcBef>
                  <a:spcPct val="50000"/>
                </a:spcBef>
              </a:pPr>
              <a:r>
                <a:rPr lang="en-US" altLang="zh-CN" sz="2800" b="1"/>
                <a:t>px</a:t>
              </a:r>
              <a:endParaRPr lang="en-US" altLang="zh-CN" sz="3200" b="1"/>
            </a:p>
          </p:txBody>
        </p:sp>
        <p:sp>
          <p:nvSpPr>
            <p:cNvPr id="50188" name="Text Box 18"/>
            <p:cNvSpPr txBox="1">
              <a:spLocks noChangeArrowheads="1"/>
            </p:cNvSpPr>
            <p:nvPr/>
          </p:nvSpPr>
          <p:spPr bwMode="auto">
            <a:xfrm>
              <a:off x="4896" y="2256"/>
              <a:ext cx="480" cy="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000" tIns="46800" rIns="90000" bIns="46800">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spcBef>
                  <a:spcPct val="50000"/>
                </a:spcBef>
              </a:pPr>
              <a:r>
                <a:rPr lang="en-US" altLang="zh-CN" sz="2800" b="1"/>
                <a:t>py</a:t>
              </a:r>
              <a:endParaRPr lang="en-US" altLang="zh-CN" sz="3200" b="1"/>
            </a:p>
          </p:txBody>
        </p:sp>
        <p:grpSp>
          <p:nvGrpSpPr>
            <p:cNvPr id="50189" name="Group 19"/>
            <p:cNvGrpSpPr>
              <a:grpSpLocks/>
            </p:cNvGrpSpPr>
            <p:nvPr/>
          </p:nvGrpSpPr>
          <p:grpSpPr bwMode="auto">
            <a:xfrm>
              <a:off x="3696" y="1536"/>
              <a:ext cx="1728" cy="288"/>
              <a:chOff x="3696" y="1536"/>
              <a:chExt cx="1728" cy="288"/>
            </a:xfrm>
          </p:grpSpPr>
          <p:sp>
            <p:nvSpPr>
              <p:cNvPr id="50190" name="Rectangle 20"/>
              <p:cNvSpPr>
                <a:spLocks noChangeArrowheads="1"/>
              </p:cNvSpPr>
              <p:nvPr/>
            </p:nvSpPr>
            <p:spPr bwMode="auto">
              <a:xfrm>
                <a:off x="3696" y="1536"/>
                <a:ext cx="768"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kumimoji="1" lang="zh-CN" altLang="en-US" sz="2800" b="1"/>
                  <a:t>1</a:t>
                </a:r>
                <a:endParaRPr kumimoji="1" lang="zh-CN" altLang="en-US" sz="3200" b="1"/>
              </a:p>
            </p:txBody>
          </p:sp>
          <p:sp>
            <p:nvSpPr>
              <p:cNvPr id="50191" name="Rectangle 21"/>
              <p:cNvSpPr>
                <a:spLocks noChangeArrowheads="1"/>
              </p:cNvSpPr>
              <p:nvPr/>
            </p:nvSpPr>
            <p:spPr bwMode="auto">
              <a:xfrm>
                <a:off x="4656" y="1536"/>
                <a:ext cx="768"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kumimoji="1" lang="zh-CN" altLang="en-US" sz="2800" b="1"/>
                  <a:t>2</a:t>
                </a:r>
                <a:endParaRPr kumimoji="1" lang="zh-CN" altLang="en-US" sz="3200" b="1"/>
              </a:p>
            </p:txBody>
          </p:sp>
        </p:grpSp>
      </p:grpSp>
      <p:grpSp>
        <p:nvGrpSpPr>
          <p:cNvPr id="5" name="Group 22"/>
          <p:cNvGrpSpPr>
            <a:grpSpLocks/>
          </p:cNvGrpSpPr>
          <p:nvPr/>
        </p:nvGrpSpPr>
        <p:grpSpPr bwMode="auto">
          <a:xfrm>
            <a:off x="8137525" y="1547813"/>
            <a:ext cx="2057400" cy="457200"/>
            <a:chOff x="3552" y="2208"/>
            <a:chExt cx="1296" cy="288"/>
          </a:xfrm>
        </p:grpSpPr>
        <p:sp>
          <p:nvSpPr>
            <p:cNvPr id="50182" name="Rectangle 23"/>
            <p:cNvSpPr>
              <a:spLocks noChangeArrowheads="1"/>
            </p:cNvSpPr>
            <p:nvPr/>
          </p:nvSpPr>
          <p:spPr bwMode="auto">
            <a:xfrm>
              <a:off x="3552" y="2208"/>
              <a:ext cx="336" cy="288"/>
            </a:xfrm>
            <a:prstGeom prst="rect">
              <a:avLst/>
            </a:prstGeom>
            <a:solidFill>
              <a:schemeClr val="folHlink"/>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ctr"/>
              <a:r>
                <a:rPr kumimoji="1" lang="zh-CN" altLang="en-US" sz="2800" b="1"/>
                <a:t>2</a:t>
              </a:r>
            </a:p>
          </p:txBody>
        </p:sp>
        <p:sp>
          <p:nvSpPr>
            <p:cNvPr id="50183" name="Rectangle 24"/>
            <p:cNvSpPr>
              <a:spLocks noChangeArrowheads="1"/>
            </p:cNvSpPr>
            <p:nvPr/>
          </p:nvSpPr>
          <p:spPr bwMode="auto">
            <a:xfrm>
              <a:off x="4512" y="2208"/>
              <a:ext cx="336" cy="288"/>
            </a:xfrm>
            <a:prstGeom prst="rect">
              <a:avLst/>
            </a:prstGeom>
            <a:solidFill>
              <a:schemeClr val="folHlink"/>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ctr"/>
              <a:r>
                <a:rPr kumimoji="1" lang="zh-CN" altLang="en-US" sz="2800" b="1"/>
                <a:t>1</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3529"/>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363530">
                                            <p:txEl>
                                              <p:pRg st="0" end="0"/>
                                            </p:txEl>
                                          </p:spTgt>
                                        </p:tgtEl>
                                        <p:attrNameLst>
                                          <p:attrName>style.visibility</p:attrName>
                                        </p:attrNameLst>
                                      </p:cBhvr>
                                      <p:to>
                                        <p:strVal val="visible"/>
                                      </p:to>
                                    </p:set>
                                    <p:anim calcmode="lin" valueType="num">
                                      <p:cBhvr additive="base">
                                        <p:cTn id="20" dur="500" fill="hold"/>
                                        <p:tgtEl>
                                          <p:spTgt spid="363530">
                                            <p:txEl>
                                              <p:pRg st="0" end="0"/>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36353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363530">
                                            <p:txEl>
                                              <p:pRg st="1" end="1"/>
                                            </p:txEl>
                                          </p:spTgt>
                                        </p:tgtEl>
                                        <p:attrNameLst>
                                          <p:attrName>style.visibility</p:attrName>
                                        </p:attrNameLst>
                                      </p:cBhvr>
                                      <p:to>
                                        <p:strVal val="visible"/>
                                      </p:to>
                                    </p:set>
                                    <p:anim calcmode="lin" valueType="num">
                                      <p:cBhvr additive="base">
                                        <p:cTn id="26" dur="500" fill="hold"/>
                                        <p:tgtEl>
                                          <p:spTgt spid="363530">
                                            <p:txEl>
                                              <p:pRg st="1" end="1"/>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36353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363530">
                                            <p:txEl>
                                              <p:pRg st="2" end="2"/>
                                            </p:txEl>
                                          </p:spTgt>
                                        </p:tgtEl>
                                        <p:attrNameLst>
                                          <p:attrName>style.visibility</p:attrName>
                                        </p:attrNameLst>
                                      </p:cBhvr>
                                      <p:to>
                                        <p:strVal val="visible"/>
                                      </p:to>
                                    </p:set>
                                    <p:anim calcmode="lin" valueType="num">
                                      <p:cBhvr additive="base">
                                        <p:cTn id="32" dur="500" fill="hold"/>
                                        <p:tgtEl>
                                          <p:spTgt spid="363530">
                                            <p:txEl>
                                              <p:pRg st="2" end="2"/>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36353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363530">
                                            <p:txEl>
                                              <p:pRg st="3" end="3"/>
                                            </p:txEl>
                                          </p:spTgt>
                                        </p:tgtEl>
                                        <p:attrNameLst>
                                          <p:attrName>style.visibility</p:attrName>
                                        </p:attrNameLst>
                                      </p:cBhvr>
                                      <p:to>
                                        <p:strVal val="visible"/>
                                      </p:to>
                                    </p:set>
                                    <p:anim calcmode="lin" valueType="num">
                                      <p:cBhvr additive="base">
                                        <p:cTn id="38" dur="500" fill="hold"/>
                                        <p:tgtEl>
                                          <p:spTgt spid="363530">
                                            <p:txEl>
                                              <p:pRg st="3" end="3"/>
                                            </p:tx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363530">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29" grpId="0" autoUpdateAnimBg="0"/>
      <p:bldP spid="363530" grpId="0" build="p"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2"/>
          <p:cNvSpPr>
            <a:spLocks noGrp="1" noChangeArrowheads="1"/>
          </p:cNvSpPr>
          <p:nvPr>
            <p:ph type="title"/>
          </p:nvPr>
        </p:nvSpPr>
        <p:spPr>
          <a:xfrm>
            <a:off x="1199456" y="332656"/>
            <a:ext cx="8991600" cy="685800"/>
          </a:xfrm>
          <a:noFill/>
        </p:spPr>
        <p:txBody>
          <a:bodyPr vert="horz" wrap="square" lIns="92075" tIns="46038" rIns="92075" bIns="46038" numCol="1" anchor="b" anchorCtr="0" compatLnSpc="1"/>
          <a:lstStyle/>
          <a:p>
            <a:pPr algn="r" eaLnBrk="1" hangingPunct="1"/>
            <a:r>
              <a:rPr lang="zh-CN" altLang="en-US" sz="4000" dirty="0">
                <a:latin typeface="Arial" charset="0"/>
                <a:ea typeface="宋体" charset="0"/>
              </a:rPr>
              <a:t>通过指针实现函数调用返回多个值</a:t>
            </a:r>
            <a:r>
              <a:rPr lang="zh-CN" altLang="en-US" dirty="0">
                <a:latin typeface="Arial" charset="0"/>
                <a:ea typeface="宋体" charset="0"/>
              </a:rPr>
              <a:t> </a:t>
            </a:r>
          </a:p>
        </p:txBody>
      </p:sp>
      <p:sp>
        <p:nvSpPr>
          <p:cNvPr id="52226" name="Rectangle 13"/>
          <p:cNvSpPr>
            <a:spLocks noGrp="1" noChangeArrowheads="1"/>
          </p:cNvSpPr>
          <p:nvPr>
            <p:ph type="body" idx="1"/>
          </p:nvPr>
        </p:nvSpPr>
        <p:spPr>
          <a:xfrm>
            <a:off x="10497" y="908720"/>
            <a:ext cx="11881320" cy="5949280"/>
          </a:xfrm>
          <a:noFill/>
        </p:spPr>
        <p:txBody>
          <a:bodyPr vert="horz" wrap="square" lIns="92075" tIns="46038" rIns="92075" bIns="46038" numCol="1" anchor="t" anchorCtr="0" compatLnSpc="1">
            <a:prstTxWarp prst="textNoShape">
              <a:avLst/>
            </a:prstTxWarp>
          </a:bodyPr>
          <a:lstStyle/>
          <a:p>
            <a:pPr algn="just" eaLnBrk="1" hangingPunct="1">
              <a:buFont typeface="Wingdings" charset="0"/>
              <a:buNone/>
            </a:pPr>
            <a:r>
              <a:rPr lang="zh-CN" altLang="en-US" sz="2400" dirty="0">
                <a:latin typeface="Arial" charset="0"/>
                <a:ea typeface="宋体" charset="0"/>
              </a:rPr>
              <a:t>例</a:t>
            </a:r>
            <a:r>
              <a:rPr lang="en-US" altLang="zh-CN" sz="2400" dirty="0">
                <a:latin typeface="Arial" charset="0"/>
                <a:ea typeface="宋体" charset="0"/>
              </a:rPr>
              <a:t>5 </a:t>
            </a:r>
            <a:r>
              <a:rPr lang="zh-CN" altLang="en-US" sz="2400" dirty="0">
                <a:latin typeface="Arial" charset="0"/>
                <a:ea typeface="宋体" charset="0"/>
              </a:rPr>
              <a:t>输入年和天数，输出对应的年、月、日。</a:t>
            </a:r>
          </a:p>
          <a:p>
            <a:pPr lvl="1" algn="just" eaLnBrk="1" hangingPunct="1">
              <a:buFont typeface="Wingdings" charset="0"/>
              <a:buNone/>
            </a:pPr>
            <a:r>
              <a:rPr lang="zh-CN" altLang="en-US" dirty="0">
                <a:latin typeface="Arial" charset="0"/>
                <a:ea typeface="宋体" charset="0"/>
              </a:rPr>
              <a:t>例如：输入</a:t>
            </a:r>
            <a:r>
              <a:rPr lang="en-US" altLang="zh-CN" dirty="0">
                <a:latin typeface="Arial" charset="0"/>
                <a:ea typeface="宋体" charset="0"/>
              </a:rPr>
              <a:t>2000</a:t>
            </a:r>
            <a:r>
              <a:rPr lang="zh-CN" altLang="en-US" dirty="0">
                <a:latin typeface="Arial" charset="0"/>
                <a:ea typeface="宋体" charset="0"/>
              </a:rPr>
              <a:t>和</a:t>
            </a:r>
            <a:r>
              <a:rPr lang="en-US" altLang="zh-CN" dirty="0">
                <a:latin typeface="Arial" charset="0"/>
                <a:ea typeface="宋体" charset="0"/>
              </a:rPr>
              <a:t>61</a:t>
            </a:r>
            <a:r>
              <a:rPr lang="zh-CN" altLang="en-US" dirty="0">
                <a:latin typeface="Arial" charset="0"/>
                <a:ea typeface="宋体" charset="0"/>
              </a:rPr>
              <a:t>，输出</a:t>
            </a:r>
            <a:r>
              <a:rPr lang="en-US" altLang="zh-CN" dirty="0">
                <a:latin typeface="Arial" charset="0"/>
                <a:ea typeface="宋体" charset="0"/>
              </a:rPr>
              <a:t>2000-3-1</a:t>
            </a:r>
            <a:r>
              <a:rPr lang="zh-CN" altLang="en-US" dirty="0">
                <a:latin typeface="Arial" charset="0"/>
                <a:ea typeface="宋体" charset="0"/>
              </a:rPr>
              <a:t>。</a:t>
            </a:r>
          </a:p>
          <a:p>
            <a:pPr algn="just" eaLnBrk="1" hangingPunct="1">
              <a:buFont typeface="Wingdings" charset="0"/>
              <a:buNone/>
            </a:pPr>
            <a:r>
              <a:rPr lang="zh-CN" altLang="en-US" sz="2400" dirty="0">
                <a:latin typeface="Arial" charset="0"/>
                <a:ea typeface="宋体" charset="0"/>
              </a:rPr>
              <a:t>定义函数</a:t>
            </a:r>
            <a:r>
              <a:rPr lang="en-US" altLang="zh-CN" sz="2000" dirty="0" err="1">
                <a:solidFill>
                  <a:schemeClr val="bg2"/>
                </a:solidFill>
                <a:latin typeface="Arial" charset="0"/>
                <a:ea typeface="宋体" charset="0"/>
              </a:rPr>
              <a:t>month_day</a:t>
            </a:r>
            <a:r>
              <a:rPr lang="en-US" altLang="zh-CN" sz="2000" dirty="0">
                <a:solidFill>
                  <a:schemeClr val="bg2"/>
                </a:solidFill>
                <a:latin typeface="Arial" charset="0"/>
                <a:ea typeface="宋体" charset="0"/>
              </a:rPr>
              <a:t>(year, </a:t>
            </a:r>
            <a:r>
              <a:rPr lang="en-US" altLang="zh-CN" sz="2000" dirty="0" err="1">
                <a:solidFill>
                  <a:schemeClr val="bg2"/>
                </a:solidFill>
                <a:latin typeface="Arial" charset="0"/>
                <a:ea typeface="宋体" charset="0"/>
              </a:rPr>
              <a:t>yearday</a:t>
            </a:r>
            <a:r>
              <a:rPr lang="en-US" altLang="zh-CN" sz="2000" dirty="0">
                <a:solidFill>
                  <a:schemeClr val="bg2"/>
                </a:solidFill>
                <a:latin typeface="Arial" charset="0"/>
                <a:ea typeface="宋体" charset="0"/>
              </a:rPr>
              <a:t>, *</a:t>
            </a:r>
            <a:r>
              <a:rPr lang="en-US" altLang="zh-CN" sz="2000" dirty="0" err="1">
                <a:solidFill>
                  <a:schemeClr val="bg2"/>
                </a:solidFill>
                <a:latin typeface="Arial" charset="0"/>
                <a:ea typeface="宋体" charset="0"/>
              </a:rPr>
              <a:t>pmonth</a:t>
            </a:r>
            <a:r>
              <a:rPr lang="en-US" altLang="zh-CN" sz="2000" dirty="0">
                <a:solidFill>
                  <a:schemeClr val="bg2"/>
                </a:solidFill>
                <a:latin typeface="Arial" charset="0"/>
                <a:ea typeface="宋体" charset="0"/>
              </a:rPr>
              <a:t>, *</a:t>
            </a:r>
            <a:r>
              <a:rPr lang="en-US" altLang="zh-CN" sz="2000" dirty="0" err="1">
                <a:solidFill>
                  <a:schemeClr val="bg2"/>
                </a:solidFill>
                <a:latin typeface="Arial" charset="0"/>
                <a:ea typeface="宋体" charset="0"/>
              </a:rPr>
              <a:t>pday</a:t>
            </a:r>
            <a:r>
              <a:rPr lang="en-US" altLang="zh-CN" sz="2000" dirty="0">
                <a:solidFill>
                  <a:schemeClr val="bg2"/>
                </a:solidFill>
                <a:latin typeface="Arial" charset="0"/>
                <a:ea typeface="宋体" charset="0"/>
              </a:rPr>
              <a:t>)</a:t>
            </a:r>
          </a:p>
          <a:p>
            <a:pPr lvl="1" algn="just" eaLnBrk="1" hangingPunct="1">
              <a:buFont typeface="Wingdings" charset="0"/>
              <a:buNone/>
            </a:pPr>
            <a:r>
              <a:rPr lang="zh-CN" altLang="en-US" dirty="0">
                <a:latin typeface="Arial" charset="0"/>
                <a:ea typeface="宋体" charset="0"/>
              </a:rPr>
              <a:t>用</a:t>
            </a:r>
            <a:r>
              <a:rPr lang="en-US" altLang="zh-CN" dirty="0">
                <a:latin typeface="Arial" charset="0"/>
                <a:ea typeface="宋体" charset="0"/>
              </a:rPr>
              <a:t>2</a:t>
            </a:r>
            <a:r>
              <a:rPr lang="zh-CN" altLang="en-US" dirty="0">
                <a:latin typeface="Arial" charset="0"/>
                <a:ea typeface="宋体" charset="0"/>
              </a:rPr>
              <a:t>个指针作为函数的参数，带回2个结果</a:t>
            </a:r>
          </a:p>
          <a:p>
            <a:pPr lvl="1" eaLnBrk="1" hangingPunct="1">
              <a:buFont typeface="Wingdings" charset="0"/>
              <a:buNone/>
            </a:pPr>
            <a:r>
              <a:rPr kumimoji="1" lang="en-US" altLang="zh-CN" dirty="0">
                <a:latin typeface="Arial" charset="0"/>
                <a:ea typeface="宋体" charset="0"/>
              </a:rPr>
              <a:t>int main (void){</a:t>
            </a:r>
          </a:p>
          <a:p>
            <a:pPr lvl="1" eaLnBrk="1" hangingPunct="1">
              <a:buFont typeface="Wingdings" charset="0"/>
              <a:buNone/>
            </a:pPr>
            <a:r>
              <a:rPr kumimoji="1" lang="en-US" altLang="zh-CN" dirty="0">
                <a:latin typeface="Arial" charset="0"/>
                <a:ea typeface="宋体" charset="0"/>
              </a:rPr>
              <a:t>    </a:t>
            </a:r>
            <a:r>
              <a:rPr kumimoji="1" lang="en-US" altLang="zh-CN" dirty="0" err="1">
                <a:latin typeface="Arial" charset="0"/>
                <a:ea typeface="宋体" charset="0"/>
              </a:rPr>
              <a:t>int</a:t>
            </a:r>
            <a:r>
              <a:rPr kumimoji="1" lang="en-US" altLang="zh-CN" dirty="0">
                <a:latin typeface="Arial" charset="0"/>
                <a:ea typeface="宋体" charset="0"/>
              </a:rPr>
              <a:t> day, month, year, </a:t>
            </a:r>
            <a:r>
              <a:rPr kumimoji="1" lang="en-US" altLang="zh-CN" dirty="0" err="1">
                <a:latin typeface="Arial" charset="0"/>
                <a:ea typeface="宋体" charset="0"/>
              </a:rPr>
              <a:t>yearday</a:t>
            </a:r>
            <a:r>
              <a:rPr kumimoji="1" lang="en-US" altLang="zh-CN" dirty="0">
                <a:latin typeface="Arial" charset="0"/>
                <a:ea typeface="宋体" charset="0"/>
              </a:rPr>
              <a:t>; </a:t>
            </a:r>
          </a:p>
          <a:p>
            <a:pPr lvl="1" eaLnBrk="1" hangingPunct="1">
              <a:buFont typeface="Wingdings" charset="0"/>
              <a:buNone/>
            </a:pPr>
            <a:r>
              <a:rPr kumimoji="1" lang="en-US" altLang="zh-CN" dirty="0">
                <a:latin typeface="Arial" charset="0"/>
                <a:ea typeface="宋体" charset="0"/>
              </a:rPr>
              <a:t>    </a:t>
            </a:r>
            <a:r>
              <a:rPr kumimoji="1" lang="en-US" altLang="zh-CN" b="1" dirty="0">
                <a:solidFill>
                  <a:srgbClr val="FF0000"/>
                </a:solidFill>
                <a:latin typeface="Arial" charset="0"/>
                <a:ea typeface="宋体" charset="0"/>
              </a:rPr>
              <a:t>void </a:t>
            </a:r>
            <a:r>
              <a:rPr kumimoji="1" lang="en-US" altLang="zh-CN" b="1" dirty="0" err="1">
                <a:solidFill>
                  <a:srgbClr val="FF0000"/>
                </a:solidFill>
                <a:latin typeface="Arial" charset="0"/>
                <a:ea typeface="宋体" charset="0"/>
              </a:rPr>
              <a:t>month_day</a:t>
            </a:r>
            <a:r>
              <a:rPr kumimoji="1" lang="en-US" altLang="zh-CN" b="1" dirty="0">
                <a:solidFill>
                  <a:srgbClr val="FF0000"/>
                </a:solidFill>
                <a:latin typeface="Arial" charset="0"/>
                <a:ea typeface="宋体" charset="0"/>
              </a:rPr>
              <a:t>(int year, int </a:t>
            </a:r>
            <a:r>
              <a:rPr kumimoji="1" lang="en-US" altLang="zh-CN" b="1" dirty="0" err="1">
                <a:solidFill>
                  <a:srgbClr val="FF0000"/>
                </a:solidFill>
                <a:latin typeface="Arial" charset="0"/>
                <a:ea typeface="宋体" charset="0"/>
              </a:rPr>
              <a:t>yearday</a:t>
            </a:r>
            <a:r>
              <a:rPr kumimoji="1" lang="en-US" altLang="zh-CN" b="1" dirty="0">
                <a:solidFill>
                  <a:srgbClr val="FF0000"/>
                </a:solidFill>
                <a:latin typeface="Arial" charset="0"/>
                <a:ea typeface="宋体" charset="0"/>
              </a:rPr>
              <a:t>, int *</a:t>
            </a:r>
            <a:r>
              <a:rPr kumimoji="1" lang="en-US" altLang="zh-CN" b="1" dirty="0" err="1">
                <a:solidFill>
                  <a:srgbClr val="FF0000"/>
                </a:solidFill>
                <a:latin typeface="Arial" charset="0"/>
                <a:ea typeface="宋体" charset="0"/>
              </a:rPr>
              <a:t>pmonth</a:t>
            </a:r>
            <a:r>
              <a:rPr kumimoji="1" lang="en-US" altLang="zh-CN" b="1" dirty="0">
                <a:solidFill>
                  <a:srgbClr val="FF0000"/>
                </a:solidFill>
                <a:latin typeface="Arial" charset="0"/>
                <a:ea typeface="宋体" charset="0"/>
              </a:rPr>
              <a:t>, int *</a:t>
            </a:r>
            <a:r>
              <a:rPr kumimoji="1" lang="en-US" altLang="zh-CN" b="1" dirty="0" err="1">
                <a:solidFill>
                  <a:srgbClr val="FF0000"/>
                </a:solidFill>
                <a:latin typeface="Arial" charset="0"/>
                <a:ea typeface="宋体" charset="0"/>
              </a:rPr>
              <a:t>pday</a:t>
            </a:r>
            <a:r>
              <a:rPr kumimoji="1" lang="en-US" altLang="zh-CN" b="1" dirty="0">
                <a:solidFill>
                  <a:srgbClr val="FF0000"/>
                </a:solidFill>
                <a:latin typeface="Arial" charset="0"/>
                <a:ea typeface="宋体" charset="0"/>
              </a:rPr>
              <a:t>);</a:t>
            </a:r>
          </a:p>
          <a:p>
            <a:pPr lvl="1" eaLnBrk="1" hangingPunct="1">
              <a:buFont typeface="Wingdings" charset="0"/>
              <a:buNone/>
            </a:pPr>
            <a:r>
              <a:rPr kumimoji="1" lang="en-US" altLang="zh-CN" dirty="0">
                <a:latin typeface="Arial" charset="0"/>
                <a:ea typeface="宋体" charset="0"/>
              </a:rPr>
              <a:t>    </a:t>
            </a:r>
            <a:r>
              <a:rPr kumimoji="1" lang="en-US" altLang="zh-CN" dirty="0" err="1">
                <a:latin typeface="Arial" charset="0"/>
                <a:ea typeface="宋体" charset="0"/>
              </a:rPr>
              <a:t>printf</a:t>
            </a:r>
            <a:r>
              <a:rPr kumimoji="1" lang="zh-CN" altLang="en-US" dirty="0">
                <a:latin typeface="Arial" charset="0"/>
                <a:ea typeface="宋体" charset="0"/>
              </a:rPr>
              <a:t> </a:t>
            </a:r>
            <a:r>
              <a:rPr kumimoji="1" lang="en-US" altLang="zh-CN" dirty="0">
                <a:latin typeface="Arial" charset="0"/>
                <a:ea typeface="宋体" charset="0"/>
              </a:rPr>
              <a:t>(“input year and </a:t>
            </a:r>
            <a:r>
              <a:rPr kumimoji="1" lang="en-US" altLang="zh-CN" dirty="0" err="1">
                <a:latin typeface="Arial" charset="0"/>
                <a:ea typeface="宋体" charset="0"/>
              </a:rPr>
              <a:t>yearday</a:t>
            </a:r>
            <a:r>
              <a:rPr kumimoji="1" lang="en-US" altLang="zh-CN" dirty="0">
                <a:latin typeface="Arial" charset="0"/>
                <a:ea typeface="宋体" charset="0"/>
              </a:rPr>
              <a:t>: ”);			</a:t>
            </a:r>
            <a:r>
              <a:rPr kumimoji="1" lang="zh-CN" altLang="en-US" dirty="0">
                <a:latin typeface="Arial" charset="0"/>
                <a:ea typeface="宋体" charset="0"/>
              </a:rPr>
              <a:t>   </a:t>
            </a:r>
          </a:p>
          <a:p>
            <a:pPr lvl="1" eaLnBrk="1" hangingPunct="1">
              <a:buFont typeface="Wingdings" charset="0"/>
              <a:buNone/>
            </a:pPr>
            <a:r>
              <a:rPr kumimoji="1" lang="en-US" altLang="zh-CN" dirty="0">
                <a:latin typeface="Arial" charset="0"/>
                <a:ea typeface="宋体" charset="0"/>
              </a:rPr>
              <a:t> </a:t>
            </a:r>
            <a:r>
              <a:rPr kumimoji="1" lang="zh-CN" altLang="en-US" dirty="0">
                <a:latin typeface="Arial" charset="0"/>
                <a:ea typeface="宋体" charset="0"/>
              </a:rPr>
              <a:t>   </a:t>
            </a:r>
            <a:r>
              <a:rPr kumimoji="1" lang="en-US" altLang="zh-CN" dirty="0" err="1">
                <a:latin typeface="Arial" charset="0"/>
                <a:ea typeface="宋体" charset="0"/>
              </a:rPr>
              <a:t>scanf</a:t>
            </a:r>
            <a:r>
              <a:rPr kumimoji="1" lang="en-US" altLang="zh-CN" dirty="0">
                <a:latin typeface="Arial" charset="0"/>
                <a:ea typeface="宋体" charset="0"/>
              </a:rPr>
              <a:t> ("%</a:t>
            </a:r>
            <a:r>
              <a:rPr kumimoji="1" lang="en-US" altLang="zh-CN" dirty="0" err="1">
                <a:latin typeface="Arial" charset="0"/>
                <a:ea typeface="宋体" charset="0"/>
              </a:rPr>
              <a:t>d%d</a:t>
            </a:r>
            <a:r>
              <a:rPr kumimoji="1" lang="en-US" altLang="zh-CN" dirty="0">
                <a:latin typeface="Arial" charset="0"/>
                <a:ea typeface="宋体" charset="0"/>
              </a:rPr>
              <a:t>", &amp;year, &amp;</a:t>
            </a:r>
            <a:r>
              <a:rPr kumimoji="1" lang="en-US" altLang="zh-CN" dirty="0" err="1">
                <a:latin typeface="Arial" charset="0"/>
                <a:ea typeface="宋体" charset="0"/>
              </a:rPr>
              <a:t>yearday</a:t>
            </a:r>
            <a:r>
              <a:rPr kumimoji="1" lang="en-US" altLang="zh-CN" dirty="0">
                <a:latin typeface="Arial" charset="0"/>
                <a:ea typeface="宋体" charset="0"/>
              </a:rPr>
              <a:t> );		</a:t>
            </a:r>
          </a:p>
          <a:p>
            <a:pPr lvl="1" eaLnBrk="1" hangingPunct="1">
              <a:buFont typeface="Wingdings" charset="0"/>
              <a:buNone/>
            </a:pPr>
            <a:r>
              <a:rPr kumimoji="1" lang="en-US" altLang="zh-CN" dirty="0">
                <a:latin typeface="Arial" charset="0"/>
                <a:ea typeface="宋体" charset="0"/>
              </a:rPr>
              <a:t>    </a:t>
            </a:r>
            <a:r>
              <a:rPr kumimoji="1" lang="en-US" altLang="zh-CN" b="1" dirty="0" err="1">
                <a:solidFill>
                  <a:srgbClr val="FF0000"/>
                </a:solidFill>
                <a:latin typeface="Arial" charset="0"/>
                <a:ea typeface="宋体" charset="0"/>
              </a:rPr>
              <a:t>month_day</a:t>
            </a:r>
            <a:r>
              <a:rPr kumimoji="1" lang="en-US" altLang="zh-CN" b="1" dirty="0">
                <a:solidFill>
                  <a:srgbClr val="FF0000"/>
                </a:solidFill>
                <a:latin typeface="Arial" charset="0"/>
                <a:ea typeface="宋体" charset="0"/>
              </a:rPr>
              <a:t> (year, </a:t>
            </a:r>
            <a:r>
              <a:rPr kumimoji="1" lang="en-US" altLang="zh-CN" b="1" dirty="0" err="1">
                <a:solidFill>
                  <a:srgbClr val="FF0000"/>
                </a:solidFill>
                <a:latin typeface="Arial" charset="0"/>
                <a:ea typeface="宋体" charset="0"/>
              </a:rPr>
              <a:t>yearday</a:t>
            </a:r>
            <a:r>
              <a:rPr kumimoji="1" lang="en-US" altLang="zh-CN" b="1" dirty="0">
                <a:solidFill>
                  <a:srgbClr val="FF0000"/>
                </a:solidFill>
                <a:latin typeface="Arial" charset="0"/>
                <a:ea typeface="宋体" charset="0"/>
              </a:rPr>
              <a:t>, &amp;month, &amp;day );</a:t>
            </a:r>
            <a:r>
              <a:rPr kumimoji="1" lang="en-US" altLang="zh-CN" dirty="0">
                <a:latin typeface="Arial" charset="0"/>
                <a:ea typeface="宋体" charset="0"/>
              </a:rPr>
              <a:t>	</a:t>
            </a:r>
          </a:p>
          <a:p>
            <a:pPr lvl="1" eaLnBrk="1" hangingPunct="1">
              <a:buFont typeface="Wingdings" charset="0"/>
              <a:buNone/>
            </a:pPr>
            <a:r>
              <a:rPr kumimoji="1" lang="en-US" altLang="zh-CN" dirty="0">
                <a:latin typeface="Arial" charset="0"/>
                <a:ea typeface="宋体" charset="0"/>
              </a:rPr>
              <a:t>    </a:t>
            </a:r>
            <a:r>
              <a:rPr kumimoji="1" lang="en-US" altLang="zh-CN" dirty="0" err="1">
                <a:latin typeface="Arial" charset="0"/>
                <a:ea typeface="宋体" charset="0"/>
              </a:rPr>
              <a:t>printf</a:t>
            </a:r>
            <a:r>
              <a:rPr kumimoji="1" lang="en-US" altLang="zh-CN" dirty="0">
                <a:latin typeface="Arial" charset="0"/>
                <a:ea typeface="宋体" charset="0"/>
              </a:rPr>
              <a:t> ("%d-%d-%d \n", year, month, day );	</a:t>
            </a:r>
          </a:p>
          <a:p>
            <a:pPr lvl="1" eaLnBrk="1" hangingPunct="1">
              <a:buFont typeface="Wingdings" charset="0"/>
              <a:buNone/>
            </a:pPr>
            <a:r>
              <a:rPr kumimoji="1" lang="en-US" altLang="zh-CN" dirty="0">
                <a:latin typeface="Arial" charset="0"/>
                <a:ea typeface="宋体" charset="0"/>
              </a:rPr>
              <a:t>    return 0;	</a:t>
            </a:r>
          </a:p>
          <a:p>
            <a:pPr lvl="1" eaLnBrk="1" hangingPunct="1">
              <a:buFont typeface="Wingdings" charset="0"/>
              <a:buNone/>
            </a:pPr>
            <a:r>
              <a:rPr kumimoji="1" lang="en-US" altLang="zh-CN" dirty="0">
                <a:latin typeface="Arial" charset="0"/>
                <a:ea typeface="宋体" charset="0"/>
              </a:rPr>
              <a:t>} </a:t>
            </a:r>
            <a:endParaRPr lang="zh-CN" altLang="en-US" dirty="0">
              <a:latin typeface="Arial" charset="0"/>
              <a:ea typeface="宋体"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0"/>
          <p:cNvSpPr>
            <a:spLocks noGrp="1" noChangeArrowheads="1"/>
          </p:cNvSpPr>
          <p:nvPr>
            <p:ph type="title"/>
          </p:nvPr>
        </p:nvSpPr>
        <p:spPr>
          <a:xfrm>
            <a:off x="9144000" y="457199"/>
            <a:ext cx="1600200" cy="609600"/>
          </a:xfrm>
          <a:noFill/>
        </p:spPr>
        <p:txBody>
          <a:bodyPr vert="horz" wrap="square" lIns="92075" tIns="46038" rIns="92075" bIns="46038" numCol="1" anchor="b" anchorCtr="0" compatLnSpc="1"/>
          <a:lstStyle/>
          <a:p>
            <a:pPr eaLnBrk="1" hangingPunct="1"/>
            <a:r>
              <a:rPr lang="zh-CN" altLang="en-US" dirty="0">
                <a:latin typeface="Arial" charset="0"/>
                <a:ea typeface="宋体" charset="0"/>
              </a:rPr>
              <a:t>例</a:t>
            </a:r>
            <a:r>
              <a:rPr lang="en-US" altLang="zh-CN" dirty="0">
                <a:latin typeface="Arial" charset="0"/>
                <a:ea typeface="宋体" charset="0"/>
              </a:rPr>
              <a:t>5</a:t>
            </a:r>
          </a:p>
        </p:txBody>
      </p:sp>
      <p:sp>
        <p:nvSpPr>
          <p:cNvPr id="54274" name="Rectangle 11"/>
          <p:cNvSpPr>
            <a:spLocks noGrp="1" noChangeArrowheads="1"/>
          </p:cNvSpPr>
          <p:nvPr>
            <p:ph type="body" idx="1"/>
          </p:nvPr>
        </p:nvSpPr>
        <p:spPr>
          <a:xfrm>
            <a:off x="22225" y="422053"/>
            <a:ext cx="8664575" cy="4691063"/>
          </a:xfrm>
          <a:noFill/>
        </p:spPr>
        <p:txBody>
          <a:bodyPr vert="horz" wrap="square" lIns="92075" tIns="46038" rIns="92075" bIns="46038" numCol="1" anchor="t" anchorCtr="0" compatLnSpc="1">
            <a:prstTxWarp prst="textNoShape">
              <a:avLst/>
            </a:prstTxWarp>
          </a:bodyPr>
          <a:lstStyle/>
          <a:p>
            <a:pPr algn="just" eaLnBrk="1" hangingPunct="1">
              <a:spcBef>
                <a:spcPct val="0"/>
              </a:spcBef>
              <a:buClrTx/>
              <a:buSzTx/>
              <a:buFontTx/>
              <a:buNone/>
            </a:pPr>
            <a:r>
              <a:rPr lang="en-US" altLang="zh-CN" sz="2000" dirty="0">
                <a:latin typeface="Arial" charset="0"/>
                <a:ea typeface="宋体" charset="0"/>
              </a:rPr>
              <a:t>void </a:t>
            </a:r>
            <a:r>
              <a:rPr lang="en-US" altLang="zh-CN" sz="2000" dirty="0" err="1">
                <a:latin typeface="Arial" charset="0"/>
                <a:ea typeface="宋体" charset="0"/>
              </a:rPr>
              <a:t>month_day</a:t>
            </a:r>
            <a:r>
              <a:rPr lang="en-US" altLang="zh-CN" sz="2000" dirty="0">
                <a:latin typeface="Arial" charset="0"/>
                <a:ea typeface="宋体" charset="0"/>
              </a:rPr>
              <a:t> ( int year, int </a:t>
            </a:r>
            <a:r>
              <a:rPr lang="en-US" altLang="zh-CN" sz="2000" dirty="0" err="1">
                <a:latin typeface="Arial" charset="0"/>
                <a:ea typeface="宋体" charset="0"/>
              </a:rPr>
              <a:t>yearday</a:t>
            </a:r>
            <a:r>
              <a:rPr lang="en-US" altLang="zh-CN" sz="2000" dirty="0">
                <a:latin typeface="Arial" charset="0"/>
                <a:ea typeface="宋体" charset="0"/>
              </a:rPr>
              <a:t>, </a:t>
            </a:r>
            <a:r>
              <a:rPr lang="en-US" altLang="zh-CN" sz="2000" dirty="0">
                <a:solidFill>
                  <a:srgbClr val="FF0000"/>
                </a:solidFill>
                <a:latin typeface="Arial" charset="0"/>
                <a:ea typeface="宋体" charset="0"/>
              </a:rPr>
              <a:t>int * </a:t>
            </a:r>
            <a:r>
              <a:rPr lang="en-US" altLang="zh-CN" sz="2000" dirty="0" err="1">
                <a:solidFill>
                  <a:srgbClr val="FF0000"/>
                </a:solidFill>
                <a:latin typeface="Arial" charset="0"/>
                <a:ea typeface="宋体" charset="0"/>
              </a:rPr>
              <a:t>pmonth</a:t>
            </a:r>
            <a:r>
              <a:rPr lang="en-US" altLang="zh-CN" sz="2000" dirty="0">
                <a:solidFill>
                  <a:srgbClr val="FF0000"/>
                </a:solidFill>
                <a:latin typeface="Arial" charset="0"/>
                <a:ea typeface="宋体" charset="0"/>
              </a:rPr>
              <a:t>, int * </a:t>
            </a:r>
            <a:r>
              <a:rPr lang="en-US" altLang="zh-CN" sz="2000" dirty="0" err="1">
                <a:solidFill>
                  <a:srgbClr val="FF0000"/>
                </a:solidFill>
                <a:latin typeface="Arial" charset="0"/>
                <a:ea typeface="宋体" charset="0"/>
              </a:rPr>
              <a:t>pday</a:t>
            </a:r>
            <a:r>
              <a:rPr lang="en-US" altLang="zh-CN" sz="2000" dirty="0">
                <a:latin typeface="Arial" charset="0"/>
                <a:ea typeface="宋体" charset="0"/>
              </a:rPr>
              <a:t>)</a:t>
            </a:r>
          </a:p>
          <a:p>
            <a:pPr algn="just" eaLnBrk="1" hangingPunct="1">
              <a:spcBef>
                <a:spcPct val="0"/>
              </a:spcBef>
              <a:buClrTx/>
              <a:buSzTx/>
              <a:buFontTx/>
              <a:buNone/>
            </a:pPr>
            <a:r>
              <a:rPr lang="en-US" altLang="zh-CN" sz="2000" dirty="0">
                <a:latin typeface="Arial" charset="0"/>
                <a:ea typeface="宋体" charset="0"/>
              </a:rPr>
              <a:t>{   int k, leap;</a:t>
            </a:r>
          </a:p>
          <a:p>
            <a:pPr algn="just" eaLnBrk="1" hangingPunct="1">
              <a:spcBef>
                <a:spcPct val="0"/>
              </a:spcBef>
              <a:buClrTx/>
              <a:buSzTx/>
              <a:buFontTx/>
              <a:buNone/>
            </a:pPr>
            <a:r>
              <a:rPr lang="en-US" altLang="zh-CN" sz="2000" dirty="0">
                <a:latin typeface="Arial" charset="0"/>
                <a:ea typeface="宋体" charset="0"/>
              </a:rPr>
              <a:t>    int tab [2][13] = {</a:t>
            </a:r>
          </a:p>
          <a:p>
            <a:pPr algn="just" eaLnBrk="1" hangingPunct="1">
              <a:spcBef>
                <a:spcPct val="0"/>
              </a:spcBef>
              <a:buClrTx/>
              <a:buSzTx/>
              <a:buFontTx/>
              <a:buNone/>
            </a:pPr>
            <a:r>
              <a:rPr lang="en-US" altLang="zh-CN" sz="2000" dirty="0">
                <a:latin typeface="Arial" charset="0"/>
                <a:ea typeface="宋体" charset="0"/>
              </a:rPr>
              <a:t>       {0, 31, 28, 31, 30, 31, 30, 31, 31, 30, 31, 30, 31 },</a:t>
            </a:r>
          </a:p>
          <a:p>
            <a:pPr algn="just" eaLnBrk="1" hangingPunct="1">
              <a:spcBef>
                <a:spcPct val="0"/>
              </a:spcBef>
              <a:buClrTx/>
              <a:buSzTx/>
              <a:buFontTx/>
              <a:buNone/>
            </a:pPr>
            <a:r>
              <a:rPr lang="en-US" altLang="zh-CN" sz="2000" dirty="0">
                <a:latin typeface="Arial" charset="0"/>
                <a:ea typeface="宋体" charset="0"/>
              </a:rPr>
              <a:t>       {0, 31, 29, 31, 30, 31, 30, 31, 31, 30, 31, 30, 31 },</a:t>
            </a:r>
          </a:p>
          <a:p>
            <a:pPr algn="just" eaLnBrk="1" hangingPunct="1">
              <a:spcBef>
                <a:spcPct val="0"/>
              </a:spcBef>
              <a:buClrTx/>
              <a:buSzTx/>
              <a:buFontTx/>
              <a:buNone/>
            </a:pPr>
            <a:r>
              <a:rPr lang="en-US" altLang="zh-CN" sz="2000" dirty="0">
                <a:latin typeface="Arial" charset="0"/>
                <a:ea typeface="宋体" charset="0"/>
              </a:rPr>
              <a:t>     };  </a:t>
            </a:r>
            <a:endParaRPr lang="zh-CN" altLang="en-US" sz="2000" dirty="0">
              <a:latin typeface="Arial" charset="0"/>
              <a:ea typeface="宋体" charset="0"/>
            </a:endParaRPr>
          </a:p>
          <a:p>
            <a:pPr algn="just" eaLnBrk="1" hangingPunct="1">
              <a:spcBef>
                <a:spcPct val="0"/>
              </a:spcBef>
              <a:buClrTx/>
              <a:buSzTx/>
              <a:buFontTx/>
              <a:buNone/>
            </a:pPr>
            <a:r>
              <a:rPr lang="zh-CN" altLang="en-US" sz="2000" dirty="0">
                <a:latin typeface="Arial" charset="0"/>
                <a:ea typeface="宋体" charset="0"/>
              </a:rPr>
              <a:t>    /* </a:t>
            </a:r>
            <a:r>
              <a:rPr lang="zh-CN" altLang="en-US" sz="2000" dirty="0">
                <a:latin typeface="宋体" charset="0"/>
                <a:ea typeface="宋体" charset="0"/>
              </a:rPr>
              <a:t>建立闰年判别条件</a:t>
            </a:r>
            <a:r>
              <a:rPr lang="en-US" altLang="zh-CN" sz="2000" dirty="0">
                <a:latin typeface="Arial" charset="0"/>
                <a:ea typeface="宋体" charset="0"/>
              </a:rPr>
              <a:t>leap */</a:t>
            </a:r>
          </a:p>
          <a:p>
            <a:pPr algn="just" eaLnBrk="1" hangingPunct="1">
              <a:spcBef>
                <a:spcPct val="0"/>
              </a:spcBef>
              <a:buClrTx/>
              <a:buSzTx/>
              <a:buFontTx/>
              <a:buNone/>
            </a:pPr>
            <a:r>
              <a:rPr lang="en-US" altLang="zh-CN" sz="2000" dirty="0">
                <a:latin typeface="Arial" charset="0"/>
                <a:ea typeface="宋体" charset="0"/>
              </a:rPr>
              <a:t>    leap = (year%4 == 0 &amp;&amp; year%100 != 0) || year%400 == 0; </a:t>
            </a:r>
          </a:p>
          <a:p>
            <a:pPr algn="just" eaLnBrk="1" hangingPunct="1">
              <a:spcBef>
                <a:spcPct val="0"/>
              </a:spcBef>
              <a:buClrTx/>
              <a:buSzTx/>
              <a:buFontTx/>
              <a:buNone/>
            </a:pPr>
            <a:r>
              <a:rPr lang="en-US" altLang="zh-CN" sz="2000" dirty="0">
                <a:latin typeface="Arial" charset="0"/>
                <a:ea typeface="宋体" charset="0"/>
              </a:rPr>
              <a:t>   </a:t>
            </a:r>
          </a:p>
          <a:p>
            <a:pPr algn="just" eaLnBrk="1" hangingPunct="1">
              <a:spcBef>
                <a:spcPct val="0"/>
              </a:spcBef>
              <a:buClrTx/>
              <a:buSzTx/>
              <a:buFontTx/>
              <a:buNone/>
            </a:pPr>
            <a:r>
              <a:rPr lang="en-US" altLang="zh-CN" sz="2000" dirty="0">
                <a:latin typeface="Arial" charset="0"/>
                <a:ea typeface="宋体" charset="0"/>
              </a:rPr>
              <a:t>    for ( k = 1; </a:t>
            </a:r>
            <a:r>
              <a:rPr lang="en-US" altLang="zh-CN" sz="2000" dirty="0" err="1">
                <a:latin typeface="Arial" charset="0"/>
                <a:ea typeface="宋体" charset="0"/>
              </a:rPr>
              <a:t>yearday</a:t>
            </a:r>
            <a:r>
              <a:rPr lang="en-US" altLang="zh-CN" sz="2000" dirty="0">
                <a:latin typeface="Arial" charset="0"/>
                <a:ea typeface="宋体" charset="0"/>
              </a:rPr>
              <a:t> &gt; tab[leap][k]; k++)</a:t>
            </a:r>
          </a:p>
          <a:p>
            <a:pPr algn="just" eaLnBrk="1" hangingPunct="1">
              <a:spcBef>
                <a:spcPct val="0"/>
              </a:spcBef>
              <a:buClrTx/>
              <a:buSzTx/>
              <a:buFontTx/>
              <a:buNone/>
            </a:pPr>
            <a:r>
              <a:rPr lang="en-US" altLang="zh-CN" sz="2000" dirty="0">
                <a:latin typeface="Arial" charset="0"/>
                <a:ea typeface="宋体" charset="0"/>
              </a:rPr>
              <a:t>        </a:t>
            </a:r>
            <a:r>
              <a:rPr lang="en-US" altLang="zh-CN" sz="2000" dirty="0" err="1">
                <a:latin typeface="Arial" charset="0"/>
                <a:ea typeface="宋体" charset="0"/>
              </a:rPr>
              <a:t>yearday</a:t>
            </a:r>
            <a:r>
              <a:rPr lang="en-US" altLang="zh-CN" sz="2000" dirty="0">
                <a:latin typeface="Arial" charset="0"/>
                <a:ea typeface="宋体" charset="0"/>
              </a:rPr>
              <a:t> =  </a:t>
            </a:r>
            <a:r>
              <a:rPr lang="en-US" altLang="zh-CN" sz="2000" dirty="0" err="1">
                <a:latin typeface="Arial" charset="0"/>
                <a:ea typeface="宋体" charset="0"/>
              </a:rPr>
              <a:t>yearday</a:t>
            </a:r>
            <a:r>
              <a:rPr lang="en-US" altLang="zh-CN" sz="2000" dirty="0">
                <a:latin typeface="Arial" charset="0"/>
                <a:ea typeface="宋体" charset="0"/>
              </a:rPr>
              <a:t>-tab [leap][k];</a:t>
            </a:r>
          </a:p>
          <a:p>
            <a:pPr algn="just" eaLnBrk="1" hangingPunct="1">
              <a:spcBef>
                <a:spcPct val="0"/>
              </a:spcBef>
              <a:buClrTx/>
              <a:buSzTx/>
              <a:buFontTx/>
              <a:buNone/>
            </a:pPr>
            <a:endParaRPr lang="en-US" altLang="zh-CN" sz="2000" dirty="0">
              <a:latin typeface="Arial" charset="0"/>
              <a:ea typeface="宋体" charset="0"/>
            </a:endParaRPr>
          </a:p>
          <a:p>
            <a:pPr algn="just" eaLnBrk="1" hangingPunct="1">
              <a:spcBef>
                <a:spcPct val="0"/>
              </a:spcBef>
              <a:buClrTx/>
              <a:buSzTx/>
              <a:buFontTx/>
              <a:buNone/>
            </a:pPr>
            <a:r>
              <a:rPr lang="en-US" altLang="zh-CN" sz="2000" dirty="0">
                <a:latin typeface="Arial" charset="0"/>
                <a:ea typeface="宋体" charset="0"/>
              </a:rPr>
              <a:t>    *</a:t>
            </a:r>
            <a:r>
              <a:rPr lang="en-US" altLang="zh-CN" sz="2000" dirty="0" err="1">
                <a:latin typeface="Arial" charset="0"/>
                <a:ea typeface="宋体" charset="0"/>
              </a:rPr>
              <a:t>pmonth</a:t>
            </a:r>
            <a:r>
              <a:rPr lang="en-US" altLang="zh-CN" sz="2000" dirty="0">
                <a:latin typeface="Arial" charset="0"/>
                <a:ea typeface="宋体" charset="0"/>
              </a:rPr>
              <a:t> = k;</a:t>
            </a:r>
          </a:p>
          <a:p>
            <a:pPr algn="just" eaLnBrk="1" hangingPunct="1">
              <a:spcBef>
                <a:spcPct val="0"/>
              </a:spcBef>
              <a:buClrTx/>
              <a:buSzTx/>
              <a:buFontTx/>
              <a:buNone/>
            </a:pPr>
            <a:r>
              <a:rPr lang="en-US" altLang="zh-CN" sz="2000" dirty="0">
                <a:latin typeface="Arial" charset="0"/>
                <a:ea typeface="宋体" charset="0"/>
              </a:rPr>
              <a:t>    *</a:t>
            </a:r>
            <a:r>
              <a:rPr lang="en-US" altLang="zh-CN" sz="2000" dirty="0" err="1">
                <a:latin typeface="Arial" charset="0"/>
                <a:ea typeface="宋体" charset="0"/>
              </a:rPr>
              <a:t>pday</a:t>
            </a:r>
            <a:r>
              <a:rPr lang="en-US" altLang="zh-CN" sz="2000" dirty="0">
                <a:latin typeface="Arial" charset="0"/>
                <a:ea typeface="宋体" charset="0"/>
              </a:rPr>
              <a:t> = </a:t>
            </a:r>
            <a:r>
              <a:rPr lang="en-US" altLang="zh-CN" sz="2000" dirty="0" err="1">
                <a:latin typeface="Arial" charset="0"/>
                <a:ea typeface="宋体" charset="0"/>
              </a:rPr>
              <a:t>yearday</a:t>
            </a:r>
            <a:r>
              <a:rPr lang="en-US" altLang="zh-CN" sz="2000" dirty="0">
                <a:latin typeface="Arial" charset="0"/>
                <a:ea typeface="宋体" charset="0"/>
              </a:rPr>
              <a:t>;</a:t>
            </a:r>
          </a:p>
          <a:p>
            <a:pPr eaLnBrk="1" hangingPunct="1">
              <a:spcBef>
                <a:spcPct val="0"/>
              </a:spcBef>
              <a:buClrTx/>
              <a:buSzTx/>
              <a:buFontTx/>
              <a:buNone/>
            </a:pPr>
            <a:r>
              <a:rPr lang="en-US" altLang="zh-CN" sz="2000" dirty="0">
                <a:latin typeface="Arial" charset="0"/>
                <a:ea typeface="宋体" charset="0"/>
              </a:rPr>
              <a:t>} </a:t>
            </a:r>
          </a:p>
        </p:txBody>
      </p:sp>
      <p:sp>
        <p:nvSpPr>
          <p:cNvPr id="54275" name="Rectangle 12"/>
          <p:cNvSpPr>
            <a:spLocks noChangeArrowheads="1"/>
          </p:cNvSpPr>
          <p:nvPr/>
        </p:nvSpPr>
        <p:spPr bwMode="auto">
          <a:xfrm>
            <a:off x="1676400" y="5970588"/>
            <a:ext cx="5486400" cy="714375"/>
          </a:xfrm>
          <a:prstGeom prst="rect">
            <a:avLst/>
          </a:prstGeom>
          <a:noFill/>
          <a:ln w="12700">
            <a:solidFill>
              <a:schemeClr val="tx1"/>
            </a:solidFill>
            <a:prstDash val="sysDot"/>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a:spAutoFit/>
          </a:bodyPr>
          <a:lstStyle/>
          <a:p>
            <a:pPr algn="just"/>
            <a:r>
              <a:rPr lang="en-US" altLang="zh-CN" sz="2000" b="1"/>
              <a:t>input year and yearday: </a:t>
            </a:r>
            <a:r>
              <a:rPr lang="en-US" altLang="zh-CN" sz="2000" b="1">
                <a:solidFill>
                  <a:srgbClr val="CC0066"/>
                </a:solidFill>
              </a:rPr>
              <a:t>2000  61</a:t>
            </a:r>
            <a:r>
              <a:rPr lang="en-US" altLang="zh-CN" sz="2000" b="1"/>
              <a:t> </a:t>
            </a:r>
          </a:p>
          <a:p>
            <a:r>
              <a:rPr lang="en-US" altLang="zh-CN" sz="2000" b="1"/>
              <a:t>2000-3-1 </a:t>
            </a:r>
          </a:p>
        </p:txBody>
      </p:sp>
      <p:grpSp>
        <p:nvGrpSpPr>
          <p:cNvPr id="54276" name="Group 13"/>
          <p:cNvGrpSpPr>
            <a:grpSpLocks/>
          </p:cNvGrpSpPr>
          <p:nvPr/>
        </p:nvGrpSpPr>
        <p:grpSpPr bwMode="auto">
          <a:xfrm>
            <a:off x="7315200" y="4302126"/>
            <a:ext cx="2895600" cy="2271713"/>
            <a:chOff x="3648" y="2710"/>
            <a:chExt cx="1824" cy="1431"/>
          </a:xfrm>
        </p:grpSpPr>
        <p:grpSp>
          <p:nvGrpSpPr>
            <p:cNvPr id="54280" name="Group 14"/>
            <p:cNvGrpSpPr>
              <a:grpSpLocks/>
            </p:cNvGrpSpPr>
            <p:nvPr/>
          </p:nvGrpSpPr>
          <p:grpSpPr bwMode="auto">
            <a:xfrm>
              <a:off x="3792" y="2710"/>
              <a:ext cx="1455" cy="336"/>
              <a:chOff x="3936" y="1174"/>
              <a:chExt cx="1455" cy="336"/>
            </a:xfrm>
          </p:grpSpPr>
          <p:sp>
            <p:nvSpPr>
              <p:cNvPr id="54288" name="Rectangle 15"/>
              <p:cNvSpPr>
                <a:spLocks noChangeArrowheads="1"/>
              </p:cNvSpPr>
              <p:nvPr/>
            </p:nvSpPr>
            <p:spPr bwMode="auto">
              <a:xfrm>
                <a:off x="3936" y="1222"/>
                <a:ext cx="702"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400" b="1"/>
                  <a:t>month</a:t>
                </a:r>
              </a:p>
            </p:txBody>
          </p:sp>
          <p:sp>
            <p:nvSpPr>
              <p:cNvPr id="54289" name="Rectangle 16"/>
              <p:cNvSpPr>
                <a:spLocks noChangeArrowheads="1"/>
              </p:cNvSpPr>
              <p:nvPr/>
            </p:nvSpPr>
            <p:spPr bwMode="auto">
              <a:xfrm>
                <a:off x="4944" y="1174"/>
                <a:ext cx="447"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altLang="zh-CN" sz="2400" b="1"/>
                  <a:t>day</a:t>
                </a:r>
              </a:p>
            </p:txBody>
          </p:sp>
        </p:grpSp>
        <p:sp>
          <p:nvSpPr>
            <p:cNvPr id="54281" name="Line 17"/>
            <p:cNvSpPr>
              <a:spLocks noChangeShapeType="1"/>
            </p:cNvSpPr>
            <p:nvPr/>
          </p:nvSpPr>
          <p:spPr bwMode="auto">
            <a:xfrm flipV="1">
              <a:off x="4080" y="3360"/>
              <a:ext cx="0" cy="48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000" tIns="46800" rIns="90000" bIns="46800" anchor="ctr"/>
            <a:lstStyle/>
            <a:p>
              <a:endParaRPr lang="zh-CN" altLang="en-US"/>
            </a:p>
          </p:txBody>
        </p:sp>
        <p:sp>
          <p:nvSpPr>
            <p:cNvPr id="54282" name="Line 18"/>
            <p:cNvSpPr>
              <a:spLocks noChangeShapeType="1"/>
            </p:cNvSpPr>
            <p:nvPr/>
          </p:nvSpPr>
          <p:spPr bwMode="auto">
            <a:xfrm flipV="1">
              <a:off x="5088" y="3360"/>
              <a:ext cx="0" cy="48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000" tIns="46800" rIns="90000" bIns="46800" anchor="ctr"/>
            <a:lstStyle/>
            <a:p>
              <a:endParaRPr lang="zh-CN" altLang="en-US"/>
            </a:p>
          </p:txBody>
        </p:sp>
        <p:sp>
          <p:nvSpPr>
            <p:cNvPr id="54283" name="Text Box 19"/>
            <p:cNvSpPr txBox="1">
              <a:spLocks noChangeArrowheads="1"/>
            </p:cNvSpPr>
            <p:nvPr/>
          </p:nvSpPr>
          <p:spPr bwMode="auto">
            <a:xfrm>
              <a:off x="3648" y="3849"/>
              <a:ext cx="864" cy="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000" tIns="46800" rIns="90000" bIns="46800">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spcBef>
                  <a:spcPct val="50000"/>
                </a:spcBef>
              </a:pPr>
              <a:r>
                <a:rPr lang="en-US" altLang="zh-CN" b="1"/>
                <a:t>pmonth</a:t>
              </a:r>
            </a:p>
          </p:txBody>
        </p:sp>
        <p:sp>
          <p:nvSpPr>
            <p:cNvPr id="54284" name="Text Box 20"/>
            <p:cNvSpPr txBox="1">
              <a:spLocks noChangeArrowheads="1"/>
            </p:cNvSpPr>
            <p:nvPr/>
          </p:nvSpPr>
          <p:spPr bwMode="auto">
            <a:xfrm>
              <a:off x="4848" y="3840"/>
              <a:ext cx="624" cy="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000" tIns="46800" rIns="90000" bIns="46800">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spcBef>
                  <a:spcPct val="50000"/>
                </a:spcBef>
              </a:pPr>
              <a:r>
                <a:rPr lang="en-US" altLang="zh-CN" b="1"/>
                <a:t>pday</a:t>
              </a:r>
            </a:p>
          </p:txBody>
        </p:sp>
        <p:grpSp>
          <p:nvGrpSpPr>
            <p:cNvPr id="54285" name="Group 21"/>
            <p:cNvGrpSpPr>
              <a:grpSpLocks/>
            </p:cNvGrpSpPr>
            <p:nvPr/>
          </p:nvGrpSpPr>
          <p:grpSpPr bwMode="auto">
            <a:xfrm>
              <a:off x="3744" y="3072"/>
              <a:ext cx="1728" cy="288"/>
              <a:chOff x="3696" y="1536"/>
              <a:chExt cx="1728" cy="288"/>
            </a:xfrm>
          </p:grpSpPr>
          <p:sp>
            <p:nvSpPr>
              <p:cNvPr id="54286" name="Rectangle 22"/>
              <p:cNvSpPr>
                <a:spLocks noChangeArrowheads="1"/>
              </p:cNvSpPr>
              <p:nvPr/>
            </p:nvSpPr>
            <p:spPr bwMode="auto">
              <a:xfrm>
                <a:off x="3696" y="1536"/>
                <a:ext cx="768"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endParaRPr kumimoji="1" lang="zh-CN" altLang="en-US" sz="3200" b="1"/>
              </a:p>
            </p:txBody>
          </p:sp>
          <p:sp>
            <p:nvSpPr>
              <p:cNvPr id="54287" name="Rectangle 23"/>
              <p:cNvSpPr>
                <a:spLocks noChangeArrowheads="1"/>
              </p:cNvSpPr>
              <p:nvPr/>
            </p:nvSpPr>
            <p:spPr bwMode="auto">
              <a:xfrm>
                <a:off x="4656" y="1536"/>
                <a:ext cx="768" cy="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endParaRPr kumimoji="1" lang="zh-CN" altLang="en-US" sz="3200" b="1"/>
              </a:p>
            </p:txBody>
          </p:sp>
        </p:grpSp>
      </p:grpSp>
      <p:grpSp>
        <p:nvGrpSpPr>
          <p:cNvPr id="5" name="Group 24"/>
          <p:cNvGrpSpPr>
            <a:grpSpLocks/>
          </p:cNvGrpSpPr>
          <p:nvPr/>
        </p:nvGrpSpPr>
        <p:grpSpPr bwMode="auto">
          <a:xfrm>
            <a:off x="7772400" y="4876800"/>
            <a:ext cx="2057400" cy="457200"/>
            <a:chOff x="3552" y="2208"/>
            <a:chExt cx="1296" cy="288"/>
          </a:xfrm>
        </p:grpSpPr>
        <p:sp>
          <p:nvSpPr>
            <p:cNvPr id="54278" name="Rectangle 25"/>
            <p:cNvSpPr>
              <a:spLocks noChangeArrowheads="1"/>
            </p:cNvSpPr>
            <p:nvPr/>
          </p:nvSpPr>
          <p:spPr bwMode="auto">
            <a:xfrm>
              <a:off x="3552" y="2208"/>
              <a:ext cx="336" cy="288"/>
            </a:xfrm>
            <a:prstGeom prst="rect">
              <a:avLst/>
            </a:prstGeom>
            <a:solidFill>
              <a:schemeClr val="folHlink"/>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ctr"/>
              <a:r>
                <a:rPr kumimoji="1" lang="zh-CN" altLang="en-US" sz="2800" b="1"/>
                <a:t>3</a:t>
              </a:r>
            </a:p>
          </p:txBody>
        </p:sp>
        <p:sp>
          <p:nvSpPr>
            <p:cNvPr id="54279" name="Rectangle 26"/>
            <p:cNvSpPr>
              <a:spLocks noChangeArrowheads="1"/>
            </p:cNvSpPr>
            <p:nvPr/>
          </p:nvSpPr>
          <p:spPr bwMode="auto">
            <a:xfrm>
              <a:off x="4512" y="2208"/>
              <a:ext cx="336" cy="288"/>
            </a:xfrm>
            <a:prstGeom prst="rect">
              <a:avLst/>
            </a:prstGeom>
            <a:solidFill>
              <a:schemeClr val="folHlink"/>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ctr"/>
              <a:r>
                <a:rPr kumimoji="1" lang="zh-CN" altLang="en-US" sz="2800" b="1"/>
                <a:t>1</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D469D9FC-857F-45ED-81CA-8A56D0FCA42E}"/>
              </a:ext>
            </a:extLst>
          </p:cNvPr>
          <p:cNvSpPr>
            <a:spLocks noGrp="1" noChangeArrowheads="1"/>
          </p:cNvSpPr>
          <p:nvPr>
            <p:ph idx="1"/>
          </p:nvPr>
        </p:nvSpPr>
        <p:spPr>
          <a:xfrm>
            <a:off x="191344" y="692696"/>
            <a:ext cx="11809312" cy="3600400"/>
          </a:xfrm>
        </p:spPr>
        <p:txBody>
          <a:bodyPr vert="horz" wrap="square" lIns="68580" tIns="34290" rIns="68580" bIns="34290" numCol="1" rtlCol="0" anchor="t" anchorCtr="0" compatLnSpc="1">
            <a:prstTxWarp prst="textNoShape">
              <a:avLst/>
            </a:prstTxWarp>
            <a:noAutofit/>
          </a:bodyPr>
          <a:lstStyle/>
          <a:p>
            <a:r>
              <a:rPr lang="zh-CN" altLang="en-US" sz="3600" dirty="0">
                <a:solidFill>
                  <a:srgbClr val="FF0000"/>
                </a:solidFill>
              </a:rPr>
              <a:t>指针</a:t>
            </a:r>
            <a:r>
              <a:rPr lang="zh-CN" altLang="en-US" dirty="0"/>
              <a:t>就是内存地址</a:t>
            </a:r>
            <a:endParaRPr lang="en-US" altLang="zh-CN" dirty="0"/>
          </a:p>
          <a:p>
            <a:pPr marL="0" indent="0">
              <a:buNone/>
            </a:pPr>
            <a:endParaRPr lang="en-US" altLang="zh-CN" sz="3600" dirty="0">
              <a:solidFill>
                <a:srgbClr val="FF0000"/>
              </a:solidFill>
            </a:endParaRPr>
          </a:p>
          <a:p>
            <a:r>
              <a:rPr lang="zh-CN" altLang="en-US" sz="3600" dirty="0">
                <a:solidFill>
                  <a:srgbClr val="FF0000"/>
                </a:solidFill>
              </a:rPr>
              <a:t>指针变量</a:t>
            </a:r>
            <a:r>
              <a:rPr lang="zh-CN" altLang="en-US" dirty="0"/>
              <a:t>就是存储地址的变量。指针变量可以存放基本类型变量的地址，也可以存放数组、函数以及其他指针变量的地址。</a:t>
            </a:r>
            <a:endParaRPr lang="en-US" altLang="zh-CN" dirty="0"/>
          </a:p>
          <a:p>
            <a:pPr lvl="1"/>
            <a:r>
              <a:rPr lang="zh-CN" altLang="en-US" sz="2800" dirty="0"/>
              <a:t>在编写代码的过程中，变量名一般表示的是数据本身，但这个变量也是有存储地址的，可以用</a:t>
            </a:r>
            <a:r>
              <a:rPr lang="zh-CN" altLang="en-US" sz="2800" b="1" dirty="0">
                <a:solidFill>
                  <a:srgbClr val="FF0000"/>
                </a:solidFill>
              </a:rPr>
              <a:t>取地址运算符（</a:t>
            </a:r>
            <a:r>
              <a:rPr lang="en-US" altLang="zh-CN" sz="2800" b="1" dirty="0">
                <a:solidFill>
                  <a:srgbClr val="FF0000"/>
                </a:solidFill>
              </a:rPr>
              <a:t>&amp;</a:t>
            </a:r>
            <a:r>
              <a:rPr lang="zh-CN" altLang="en-US" sz="2800" b="1" dirty="0">
                <a:solidFill>
                  <a:srgbClr val="FF0000"/>
                </a:solidFill>
              </a:rPr>
              <a:t>）</a:t>
            </a:r>
            <a:r>
              <a:rPr lang="zh-CN" altLang="en-US" sz="2800" dirty="0"/>
              <a:t>获得。</a:t>
            </a:r>
            <a:endParaRPr lang="en-US" altLang="zh-CN" sz="2800" dirty="0"/>
          </a:p>
          <a:p>
            <a:pPr lvl="1"/>
            <a:r>
              <a:rPr lang="zh-CN" altLang="en-US" sz="2800" dirty="0"/>
              <a:t>而</a:t>
            </a:r>
            <a:r>
              <a:rPr lang="zh-CN" altLang="en-US" sz="2800" b="1" dirty="0">
                <a:solidFill>
                  <a:srgbClr val="FF0000"/>
                </a:solidFill>
              </a:rPr>
              <a:t>函数名、字符串名和数组名表示的是代码块或数据块的首地址。</a:t>
            </a:r>
            <a:r>
              <a:rPr lang="zh-CN" altLang="en-US" sz="2800" dirty="0"/>
              <a:t>程序被编译和链接后，这些名字都会消失，取而代之的是它们对应的地址。</a:t>
            </a:r>
          </a:p>
          <a:p>
            <a:endParaRPr lang="zh-CN" altLang="en-US" dirty="0"/>
          </a:p>
          <a:p>
            <a:pPr marL="0" indent="0">
              <a:buNone/>
            </a:pPr>
            <a:endParaRPr lang="en-US" altLang="en-US" sz="3600" kern="1200" dirty="0">
              <a:solidFill>
                <a:srgbClr val="000000"/>
              </a:solidFill>
            </a:endParaRPr>
          </a:p>
        </p:txBody>
      </p:sp>
    </p:spTree>
    <p:extLst>
      <p:ext uri="{BB962C8B-B14F-4D97-AF65-F5344CB8AC3E}">
        <p14:creationId xmlns:p14="http://schemas.microsoft.com/office/powerpoint/2010/main" val="41161300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16FF176-AD36-422E-9BE8-1B709B752DD4}"/>
              </a:ext>
            </a:extLst>
          </p:cNvPr>
          <p:cNvSpPr>
            <a:spLocks noGrp="1"/>
          </p:cNvSpPr>
          <p:nvPr>
            <p:ph type="title"/>
          </p:nvPr>
        </p:nvSpPr>
        <p:spPr/>
        <p:txBody>
          <a:bodyPr/>
          <a:lstStyle/>
          <a:p>
            <a:r>
              <a:rPr lang="zh-CN" altLang="en-US" dirty="0"/>
              <a:t>指针变量占几个字节？</a:t>
            </a:r>
          </a:p>
        </p:txBody>
      </p:sp>
      <p:sp>
        <p:nvSpPr>
          <p:cNvPr id="3" name="内容占位符 2">
            <a:extLst>
              <a:ext uri="{FF2B5EF4-FFF2-40B4-BE49-F238E27FC236}">
                <a16:creationId xmlns:a16="http://schemas.microsoft.com/office/drawing/2014/main" id="{1CCDECD2-F200-49B4-A228-84A62990E1E1}"/>
              </a:ext>
            </a:extLst>
          </p:cNvPr>
          <p:cNvSpPr>
            <a:spLocks noGrp="1"/>
          </p:cNvSpPr>
          <p:nvPr>
            <p:ph idx="1"/>
          </p:nvPr>
        </p:nvSpPr>
        <p:spPr/>
        <p:txBody>
          <a:bodyPr/>
          <a:lstStyle/>
          <a:p>
            <a:r>
              <a:rPr lang="zh-CN" altLang="en-US" dirty="0"/>
              <a:t>指针变量空间的大小：一般情况下</a:t>
            </a:r>
            <a:endParaRPr lang="en-US" altLang="zh-CN" dirty="0"/>
          </a:p>
          <a:p>
            <a:pPr lvl="1"/>
            <a:r>
              <a:rPr lang="en-US" altLang="zh-CN" sz="2400" dirty="0"/>
              <a:t>32</a:t>
            </a:r>
            <a:r>
              <a:rPr lang="zh-CN" altLang="en-US" sz="2400" dirty="0"/>
              <a:t>位系统分配</a:t>
            </a:r>
            <a:r>
              <a:rPr lang="en-US" altLang="zh-CN" sz="2400" dirty="0"/>
              <a:t>4</a:t>
            </a:r>
            <a:r>
              <a:rPr lang="zh-CN" altLang="en-US" sz="2400" dirty="0"/>
              <a:t>个字节</a:t>
            </a:r>
            <a:endParaRPr lang="en-US" altLang="zh-CN" sz="2400" dirty="0"/>
          </a:p>
          <a:p>
            <a:pPr lvl="1"/>
            <a:r>
              <a:rPr lang="en-US" altLang="zh-CN" sz="2400" dirty="0"/>
              <a:t>64</a:t>
            </a:r>
            <a:r>
              <a:rPr lang="zh-CN" altLang="en-US" sz="2400" dirty="0"/>
              <a:t>位系统分配</a:t>
            </a:r>
            <a:r>
              <a:rPr lang="en-US" altLang="zh-CN" sz="2400" dirty="0"/>
              <a:t>8</a:t>
            </a:r>
            <a:r>
              <a:rPr lang="zh-CN" altLang="en-US" sz="2400" dirty="0"/>
              <a:t>个字节</a:t>
            </a:r>
            <a:endParaRPr lang="en-US" altLang="zh-CN" sz="2400" dirty="0"/>
          </a:p>
          <a:p>
            <a:pPr lvl="1"/>
            <a:r>
              <a:rPr lang="zh-CN" altLang="en-US" sz="2400" dirty="0"/>
              <a:t>可以用</a:t>
            </a:r>
            <a:r>
              <a:rPr lang="en-US" altLang="zh-CN" sz="2400" dirty="0" err="1"/>
              <a:t>sizeof</a:t>
            </a:r>
            <a:r>
              <a:rPr lang="zh-CN" altLang="en-US" sz="2400" dirty="0"/>
              <a:t>计算指针变量所占空间大小</a:t>
            </a:r>
          </a:p>
          <a:p>
            <a:endParaRPr lang="zh-CN" altLang="en-US" dirty="0"/>
          </a:p>
        </p:txBody>
      </p:sp>
    </p:spTree>
    <p:extLst>
      <p:ext uri="{BB962C8B-B14F-4D97-AF65-F5344CB8AC3E}">
        <p14:creationId xmlns:p14="http://schemas.microsoft.com/office/powerpoint/2010/main" val="39249974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E80A65-747E-46F5-8C11-C9CB3E0B5C04}"/>
              </a:ext>
            </a:extLst>
          </p:cNvPr>
          <p:cNvSpPr>
            <a:spLocks noGrp="1"/>
          </p:cNvSpPr>
          <p:nvPr>
            <p:ph type="title"/>
          </p:nvPr>
        </p:nvSpPr>
        <p:spPr>
          <a:xfrm>
            <a:off x="1981200" y="457201"/>
            <a:ext cx="8229600" cy="627115"/>
          </a:xfrm>
        </p:spPr>
        <p:txBody>
          <a:bodyPr/>
          <a:lstStyle/>
          <a:p>
            <a:r>
              <a:rPr lang="zh-CN" altLang="en-US" dirty="0"/>
              <a:t>空指针和</a:t>
            </a:r>
            <a:r>
              <a:rPr lang="en-US" altLang="zh-CN" dirty="0"/>
              <a:t>void</a:t>
            </a:r>
            <a:r>
              <a:rPr lang="zh-CN" altLang="en-US" dirty="0"/>
              <a:t>指针</a:t>
            </a:r>
          </a:p>
        </p:txBody>
      </p:sp>
      <p:sp>
        <p:nvSpPr>
          <p:cNvPr id="3" name="内容占位符 2">
            <a:extLst>
              <a:ext uri="{FF2B5EF4-FFF2-40B4-BE49-F238E27FC236}">
                <a16:creationId xmlns:a16="http://schemas.microsoft.com/office/drawing/2014/main" id="{96157C39-1CF7-41C3-BAB1-2CC9523A3844}"/>
              </a:ext>
            </a:extLst>
          </p:cNvPr>
          <p:cNvSpPr>
            <a:spLocks noGrp="1"/>
          </p:cNvSpPr>
          <p:nvPr>
            <p:ph idx="1"/>
          </p:nvPr>
        </p:nvSpPr>
        <p:spPr>
          <a:xfrm>
            <a:off x="407368" y="1196752"/>
            <a:ext cx="11449272" cy="3886200"/>
          </a:xfrm>
        </p:spPr>
        <p:txBody>
          <a:bodyPr/>
          <a:lstStyle/>
          <a:p>
            <a:r>
              <a:rPr lang="zh-CN" altLang="en-US" dirty="0"/>
              <a:t>空指针：是其值为</a:t>
            </a:r>
            <a:r>
              <a:rPr lang="en-US" altLang="zh-CN" dirty="0"/>
              <a:t>NULL</a:t>
            </a:r>
            <a:r>
              <a:rPr lang="zh-CN" altLang="en-US" dirty="0"/>
              <a:t>的指针</a:t>
            </a:r>
            <a:endParaRPr lang="en-US" altLang="zh-CN" dirty="0"/>
          </a:p>
          <a:p>
            <a:pPr lvl="1"/>
            <a:r>
              <a:rPr lang="zh-CN" altLang="en-US" b="1" dirty="0">
                <a:solidFill>
                  <a:srgbClr val="FF0000"/>
                </a:solidFill>
              </a:rPr>
              <a:t>空指针不指向任何空间</a:t>
            </a:r>
            <a:r>
              <a:rPr lang="zh-CN" altLang="en-US" dirty="0"/>
              <a:t>，所以不能用间接运算符（*）取值。</a:t>
            </a:r>
            <a:endParaRPr lang="en-US" altLang="zh-CN" dirty="0"/>
          </a:p>
          <a:p>
            <a:r>
              <a:rPr lang="en-US" altLang="zh-CN" dirty="0"/>
              <a:t>void</a:t>
            </a:r>
            <a:r>
              <a:rPr lang="zh-CN" altLang="en-US" dirty="0"/>
              <a:t>指针：指向</a:t>
            </a:r>
            <a:r>
              <a:rPr lang="en-US" altLang="zh-CN" dirty="0"/>
              <a:t>void</a:t>
            </a:r>
            <a:r>
              <a:rPr lang="zh-CN" altLang="en-US" dirty="0"/>
              <a:t>的指针，</a:t>
            </a:r>
            <a:r>
              <a:rPr lang="en-US" altLang="zh-CN" dirty="0">
                <a:solidFill>
                  <a:srgbClr val="FF0000"/>
                </a:solidFill>
              </a:rPr>
              <a:t>void* </a:t>
            </a:r>
            <a:r>
              <a:rPr lang="zh-CN" altLang="en-US" dirty="0">
                <a:solidFill>
                  <a:srgbClr val="FF0000"/>
                </a:solidFill>
              </a:rPr>
              <a:t>被称为万能指针</a:t>
            </a:r>
            <a:r>
              <a:rPr lang="zh-CN" altLang="en-US" dirty="0"/>
              <a:t>。</a:t>
            </a:r>
          </a:p>
          <a:p>
            <a:pPr lvl="1"/>
            <a:r>
              <a:rPr lang="en-US" altLang="zh-CN" dirty="0"/>
              <a:t>void</a:t>
            </a:r>
            <a:r>
              <a:rPr lang="zh-CN" altLang="en-US" dirty="0"/>
              <a:t>指针指向一块内存，却没有告诉程序该用何种方式来解释这块内存。因此，不能用这种类型的指针直接获取所指内存的内容，必须先转成合适的具体类型的指针才行。</a:t>
            </a:r>
            <a:endParaRPr lang="en-US" altLang="zh-CN" dirty="0"/>
          </a:p>
          <a:p>
            <a:pPr lvl="1"/>
            <a:r>
              <a:rPr lang="zh-CN" altLang="en-US" dirty="0"/>
              <a:t>若想声明一个可以接收任何类型指针参数的函数，可以将所需的参数设定为</a:t>
            </a:r>
            <a:r>
              <a:rPr lang="en-US" altLang="zh-CN" dirty="0"/>
              <a:t>void*</a:t>
            </a:r>
            <a:r>
              <a:rPr lang="zh-CN" altLang="en-US" dirty="0"/>
              <a:t>指针。</a:t>
            </a:r>
          </a:p>
          <a:p>
            <a:endParaRPr lang="zh-CN" altLang="en-US" dirty="0"/>
          </a:p>
          <a:p>
            <a:endParaRPr lang="zh-CN" altLang="en-US" dirty="0"/>
          </a:p>
        </p:txBody>
      </p:sp>
    </p:spTree>
    <p:extLst>
      <p:ext uri="{BB962C8B-B14F-4D97-AF65-F5344CB8AC3E}">
        <p14:creationId xmlns:p14="http://schemas.microsoft.com/office/powerpoint/2010/main" val="8498342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E80A65-747E-46F5-8C11-C9CB3E0B5C04}"/>
              </a:ext>
            </a:extLst>
          </p:cNvPr>
          <p:cNvSpPr>
            <a:spLocks noGrp="1"/>
          </p:cNvSpPr>
          <p:nvPr>
            <p:ph type="title"/>
          </p:nvPr>
        </p:nvSpPr>
        <p:spPr>
          <a:xfrm>
            <a:off x="1981200" y="457201"/>
            <a:ext cx="8229600" cy="627115"/>
          </a:xfrm>
        </p:spPr>
        <p:txBody>
          <a:bodyPr/>
          <a:lstStyle/>
          <a:p>
            <a:r>
              <a:rPr lang="en-US" altLang="zh-CN" dirty="0"/>
              <a:t>const</a:t>
            </a:r>
            <a:r>
              <a:rPr lang="zh-CN" altLang="en-US" dirty="0"/>
              <a:t>指针常量</a:t>
            </a:r>
          </a:p>
        </p:txBody>
      </p:sp>
      <p:sp>
        <p:nvSpPr>
          <p:cNvPr id="3" name="内容占位符 2">
            <a:extLst>
              <a:ext uri="{FF2B5EF4-FFF2-40B4-BE49-F238E27FC236}">
                <a16:creationId xmlns:a16="http://schemas.microsoft.com/office/drawing/2014/main" id="{96157C39-1CF7-41C3-BAB1-2CC9523A3844}"/>
              </a:ext>
            </a:extLst>
          </p:cNvPr>
          <p:cNvSpPr>
            <a:spLocks noGrp="1"/>
          </p:cNvSpPr>
          <p:nvPr>
            <p:ph idx="1"/>
          </p:nvPr>
        </p:nvSpPr>
        <p:spPr>
          <a:xfrm>
            <a:off x="335360" y="1196752"/>
            <a:ext cx="11449272" cy="3886200"/>
          </a:xfrm>
        </p:spPr>
        <p:txBody>
          <a:bodyPr/>
          <a:lstStyle/>
          <a:p>
            <a:r>
              <a:rPr lang="zh-CN" altLang="en-US" dirty="0"/>
              <a:t>常量指针：</a:t>
            </a:r>
            <a:endParaRPr lang="en-US" altLang="zh-CN" dirty="0"/>
          </a:p>
          <a:p>
            <a:pPr lvl="1"/>
            <a:r>
              <a:rPr lang="zh-CN" altLang="en-US" dirty="0"/>
              <a:t>用</a:t>
            </a:r>
            <a:r>
              <a:rPr lang="en-US" altLang="zh-CN" dirty="0"/>
              <a:t>const</a:t>
            </a:r>
            <a:r>
              <a:rPr lang="zh-CN" altLang="en-US" dirty="0"/>
              <a:t>修饰“*”时称为</a:t>
            </a:r>
            <a:r>
              <a:rPr lang="zh-CN" altLang="en-US" b="1" dirty="0">
                <a:solidFill>
                  <a:srgbClr val="FF0000"/>
                </a:solidFill>
              </a:rPr>
              <a:t>常量指针</a:t>
            </a:r>
            <a:r>
              <a:rPr lang="zh-CN" altLang="en-US" dirty="0"/>
              <a:t>，这样不能通过该指针变量修改指向的内容。</a:t>
            </a:r>
            <a:endParaRPr lang="en-US" altLang="zh-CN" dirty="0"/>
          </a:p>
          <a:p>
            <a:r>
              <a:rPr lang="zh-CN" altLang="en-US" dirty="0"/>
              <a:t>常量指针变量：</a:t>
            </a:r>
          </a:p>
          <a:p>
            <a:pPr lvl="1"/>
            <a:r>
              <a:rPr lang="zh-CN" altLang="en-US" dirty="0"/>
              <a:t>如果用</a:t>
            </a:r>
            <a:r>
              <a:rPr lang="en-US" altLang="zh-CN" dirty="0"/>
              <a:t>const</a:t>
            </a:r>
            <a:r>
              <a:rPr lang="zh-CN" altLang="en-US" dirty="0"/>
              <a:t>修饰指针变量名，称为</a:t>
            </a:r>
            <a:r>
              <a:rPr lang="zh-CN" altLang="en-US" b="1" dirty="0">
                <a:solidFill>
                  <a:srgbClr val="FF0000"/>
                </a:solidFill>
              </a:rPr>
              <a:t>常量指针变量</a:t>
            </a:r>
            <a:endParaRPr lang="en-US" altLang="zh-CN" b="1" dirty="0">
              <a:solidFill>
                <a:srgbClr val="FF0000"/>
              </a:solidFill>
            </a:endParaRPr>
          </a:p>
          <a:p>
            <a:endParaRPr lang="zh-CN" altLang="en-US" dirty="0"/>
          </a:p>
          <a:p>
            <a:endParaRPr lang="zh-CN" altLang="en-US" dirty="0"/>
          </a:p>
        </p:txBody>
      </p:sp>
      <p:pic>
        <p:nvPicPr>
          <p:cNvPr id="4" name="Picture 3">
            <a:extLst>
              <a:ext uri="{FF2B5EF4-FFF2-40B4-BE49-F238E27FC236}">
                <a16:creationId xmlns:a16="http://schemas.microsoft.com/office/drawing/2014/main" id="{B3793191-8716-4E4F-A52E-08F00B96966C}"/>
              </a:ext>
            </a:extLst>
          </p:cNvPr>
          <p:cNvPicPr>
            <a:picLocks noChangeAspect="1"/>
          </p:cNvPicPr>
          <p:nvPr/>
        </p:nvPicPr>
        <p:blipFill>
          <a:blip r:embed="rId2"/>
          <a:stretch>
            <a:fillRect/>
          </a:stretch>
        </p:blipFill>
        <p:spPr>
          <a:xfrm>
            <a:off x="1487488" y="3670729"/>
            <a:ext cx="8956600" cy="1524659"/>
          </a:xfrm>
          <a:prstGeom prst="rect">
            <a:avLst/>
          </a:prstGeom>
        </p:spPr>
      </p:pic>
      <p:pic>
        <p:nvPicPr>
          <p:cNvPr id="5" name="Picture 3">
            <a:extLst>
              <a:ext uri="{FF2B5EF4-FFF2-40B4-BE49-F238E27FC236}">
                <a16:creationId xmlns:a16="http://schemas.microsoft.com/office/drawing/2014/main" id="{E82C2A9E-87C4-465B-9503-A5A6CDF6D6DC}"/>
              </a:ext>
            </a:extLst>
          </p:cNvPr>
          <p:cNvPicPr>
            <a:picLocks noChangeAspect="1"/>
          </p:cNvPicPr>
          <p:nvPr/>
        </p:nvPicPr>
        <p:blipFill>
          <a:blip r:embed="rId3"/>
          <a:stretch>
            <a:fillRect/>
          </a:stretch>
        </p:blipFill>
        <p:spPr>
          <a:xfrm>
            <a:off x="1468491" y="5373216"/>
            <a:ext cx="8956600" cy="1395748"/>
          </a:xfrm>
          <a:prstGeom prst="rect">
            <a:avLst/>
          </a:prstGeom>
        </p:spPr>
      </p:pic>
    </p:spTree>
    <p:extLst>
      <p:ext uri="{BB962C8B-B14F-4D97-AF65-F5344CB8AC3E}">
        <p14:creationId xmlns:p14="http://schemas.microsoft.com/office/powerpoint/2010/main" val="426070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E80A65-747E-46F5-8C11-C9CB3E0B5C04}"/>
              </a:ext>
            </a:extLst>
          </p:cNvPr>
          <p:cNvSpPr>
            <a:spLocks noGrp="1"/>
          </p:cNvSpPr>
          <p:nvPr>
            <p:ph type="title"/>
          </p:nvPr>
        </p:nvSpPr>
        <p:spPr>
          <a:xfrm>
            <a:off x="1981200" y="457201"/>
            <a:ext cx="8229600" cy="627115"/>
          </a:xfrm>
        </p:spPr>
        <p:txBody>
          <a:bodyPr/>
          <a:lstStyle/>
          <a:p>
            <a:r>
              <a:rPr lang="en-US" altLang="zh-CN" dirty="0"/>
              <a:t>const</a:t>
            </a:r>
            <a:r>
              <a:rPr lang="zh-CN" altLang="en-US" dirty="0"/>
              <a:t>指针常量</a:t>
            </a:r>
          </a:p>
        </p:txBody>
      </p:sp>
      <p:sp>
        <p:nvSpPr>
          <p:cNvPr id="3" name="内容占位符 2">
            <a:extLst>
              <a:ext uri="{FF2B5EF4-FFF2-40B4-BE49-F238E27FC236}">
                <a16:creationId xmlns:a16="http://schemas.microsoft.com/office/drawing/2014/main" id="{96157C39-1CF7-41C3-BAB1-2CC9523A3844}"/>
              </a:ext>
            </a:extLst>
          </p:cNvPr>
          <p:cNvSpPr>
            <a:spLocks noGrp="1"/>
          </p:cNvSpPr>
          <p:nvPr>
            <p:ph idx="1"/>
          </p:nvPr>
        </p:nvSpPr>
        <p:spPr>
          <a:xfrm>
            <a:off x="263352" y="1196752"/>
            <a:ext cx="11593288" cy="3886200"/>
          </a:xfrm>
        </p:spPr>
        <p:txBody>
          <a:bodyPr/>
          <a:lstStyle/>
          <a:p>
            <a:r>
              <a:rPr lang="zh-CN" altLang="en-US" dirty="0"/>
              <a:t>指针常量：</a:t>
            </a:r>
            <a:endParaRPr lang="en-US" altLang="zh-CN" dirty="0"/>
          </a:p>
          <a:p>
            <a:pPr lvl="1"/>
            <a:r>
              <a:rPr lang="zh-CN" altLang="en-US" b="1" dirty="0">
                <a:solidFill>
                  <a:srgbClr val="FF0000"/>
                </a:solidFill>
              </a:rPr>
              <a:t>指针常量既是常量指针，又是常量指针变量。</a:t>
            </a:r>
            <a:endParaRPr lang="en-US" altLang="zh-CN" b="1" dirty="0">
              <a:solidFill>
                <a:srgbClr val="FF0000"/>
              </a:solidFill>
            </a:endParaRPr>
          </a:p>
          <a:p>
            <a:endParaRPr lang="zh-CN" altLang="en-US" dirty="0"/>
          </a:p>
          <a:p>
            <a:endParaRPr lang="zh-CN" altLang="en-US" dirty="0"/>
          </a:p>
        </p:txBody>
      </p:sp>
      <p:pic>
        <p:nvPicPr>
          <p:cNvPr id="6" name="Picture 3">
            <a:extLst>
              <a:ext uri="{FF2B5EF4-FFF2-40B4-BE49-F238E27FC236}">
                <a16:creationId xmlns:a16="http://schemas.microsoft.com/office/drawing/2014/main" id="{8029DC44-972E-493A-8703-D417AAE7D706}"/>
              </a:ext>
            </a:extLst>
          </p:cNvPr>
          <p:cNvPicPr>
            <a:picLocks noChangeAspect="1"/>
          </p:cNvPicPr>
          <p:nvPr/>
        </p:nvPicPr>
        <p:blipFill>
          <a:blip r:embed="rId2"/>
          <a:stretch>
            <a:fillRect/>
          </a:stretch>
        </p:blipFill>
        <p:spPr>
          <a:xfrm>
            <a:off x="623392" y="2466978"/>
            <a:ext cx="9144000" cy="1345748"/>
          </a:xfrm>
          <a:prstGeom prst="rect">
            <a:avLst/>
          </a:prstGeom>
        </p:spPr>
      </p:pic>
    </p:spTree>
    <p:extLst>
      <p:ext uri="{BB962C8B-B14F-4D97-AF65-F5344CB8AC3E}">
        <p14:creationId xmlns:p14="http://schemas.microsoft.com/office/powerpoint/2010/main" val="3149518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F853F-13D7-4E25-B28F-8A3EFB38C92E}"/>
              </a:ext>
            </a:extLst>
          </p:cNvPr>
          <p:cNvSpPr>
            <a:spLocks noGrp="1"/>
          </p:cNvSpPr>
          <p:nvPr>
            <p:ph type="title"/>
          </p:nvPr>
        </p:nvSpPr>
        <p:spPr>
          <a:xfrm>
            <a:off x="1981200" y="457200"/>
            <a:ext cx="8229600" cy="667544"/>
          </a:xfrm>
        </p:spPr>
        <p:txBody>
          <a:bodyPr/>
          <a:lstStyle/>
          <a:p>
            <a:r>
              <a:rPr lang="zh-CN" altLang="en-US" dirty="0"/>
              <a:t>一维数组与指针</a:t>
            </a:r>
          </a:p>
        </p:txBody>
      </p:sp>
      <p:sp>
        <p:nvSpPr>
          <p:cNvPr id="3" name="内容占位符 2">
            <a:extLst>
              <a:ext uri="{FF2B5EF4-FFF2-40B4-BE49-F238E27FC236}">
                <a16:creationId xmlns:a16="http://schemas.microsoft.com/office/drawing/2014/main" id="{827AB018-095F-433B-A422-CA9F50DB9E5A}"/>
              </a:ext>
            </a:extLst>
          </p:cNvPr>
          <p:cNvSpPr>
            <a:spLocks noGrp="1"/>
          </p:cNvSpPr>
          <p:nvPr>
            <p:ph idx="1"/>
          </p:nvPr>
        </p:nvSpPr>
        <p:spPr>
          <a:xfrm>
            <a:off x="119336" y="1124744"/>
            <a:ext cx="11953328" cy="5276056"/>
          </a:xfrm>
        </p:spPr>
        <p:txBody>
          <a:bodyPr/>
          <a:lstStyle/>
          <a:p>
            <a:r>
              <a:rPr lang="zh-CN" altLang="en-US" dirty="0">
                <a:solidFill>
                  <a:srgbClr val="FF0000"/>
                </a:solidFill>
              </a:rPr>
              <a:t>数组名是地址常量</a:t>
            </a:r>
            <a:r>
              <a:rPr lang="zh-CN" altLang="en-US" dirty="0"/>
              <a:t>，是数组的起始地址，也是第一个元素的地址。由于数组元素在内存中是连续存放的，且所有元素的类型相同，因此计算机只需要知道第一个数组元素的地址，就可以访问整个数组。</a:t>
            </a:r>
          </a:p>
          <a:p>
            <a:r>
              <a:rPr lang="zh-CN" altLang="en-US" dirty="0">
                <a:solidFill>
                  <a:srgbClr val="FF0000"/>
                </a:solidFill>
              </a:rPr>
              <a:t>数组本身就是一个地址</a:t>
            </a:r>
            <a:r>
              <a:rPr lang="zh-CN" altLang="en-US" dirty="0"/>
              <a:t>，而指针可以直接操作地址，所以指针可以使用数组的方式来表示。</a:t>
            </a:r>
            <a:endParaRPr lang="en-US" altLang="zh-CN" dirty="0"/>
          </a:p>
          <a:p>
            <a:pPr marL="457200" lvl="1" indent="0">
              <a:buNone/>
            </a:pPr>
            <a:r>
              <a:rPr lang="en-US" altLang="zh-CN" sz="2400" dirty="0"/>
              <a:t>int a[3] = { 0, 1, 2 };</a:t>
            </a:r>
          </a:p>
          <a:p>
            <a:pPr marL="457200" lvl="1" indent="0">
              <a:buNone/>
            </a:pPr>
            <a:r>
              <a:rPr lang="en-US" altLang="zh-CN" sz="2400" dirty="0"/>
              <a:t>int *p = a;</a:t>
            </a:r>
          </a:p>
          <a:p>
            <a:pPr marL="457200" lvl="1" indent="0">
              <a:buNone/>
            </a:pPr>
            <a:r>
              <a:rPr lang="en-US" altLang="zh-CN" sz="2400" dirty="0" err="1"/>
              <a:t>printf</a:t>
            </a:r>
            <a:r>
              <a:rPr lang="en-US" altLang="zh-CN" sz="2400" dirty="0"/>
              <a:t>(“%d”, p[0]);	//</a:t>
            </a:r>
            <a:r>
              <a:rPr lang="zh-CN" altLang="en-US" sz="2400" dirty="0"/>
              <a:t>指针使用数组表示，打印第</a:t>
            </a:r>
            <a:r>
              <a:rPr lang="en-US" altLang="zh-CN" sz="2400" dirty="0"/>
              <a:t>0</a:t>
            </a:r>
            <a:r>
              <a:rPr lang="zh-CN" altLang="en-US" sz="2400" dirty="0"/>
              <a:t>个数据</a:t>
            </a:r>
            <a:endParaRPr lang="en-US" altLang="zh-CN" sz="2400" dirty="0"/>
          </a:p>
          <a:p>
            <a:pPr marL="457200" lvl="1" indent="0">
              <a:buNone/>
            </a:pPr>
            <a:r>
              <a:rPr lang="en-US" altLang="zh-CN" sz="2400" dirty="0" err="1"/>
              <a:t>printf</a:t>
            </a:r>
            <a:r>
              <a:rPr lang="en-US" altLang="zh-CN" sz="2400" dirty="0"/>
              <a:t>(“%d”, *p+1);	//</a:t>
            </a:r>
            <a:r>
              <a:rPr lang="zh-CN" altLang="en-US" sz="2400" dirty="0"/>
              <a:t>使用指针引用，打印第</a:t>
            </a:r>
            <a:r>
              <a:rPr lang="en-US" altLang="zh-CN" sz="2400" dirty="0"/>
              <a:t>1</a:t>
            </a:r>
            <a:r>
              <a:rPr lang="zh-CN" altLang="en-US" sz="2400" dirty="0"/>
              <a:t>个数据</a:t>
            </a:r>
          </a:p>
        </p:txBody>
      </p:sp>
    </p:spTree>
    <p:extLst>
      <p:ext uri="{BB962C8B-B14F-4D97-AF65-F5344CB8AC3E}">
        <p14:creationId xmlns:p14="http://schemas.microsoft.com/office/powerpoint/2010/main" val="563838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F853F-13D7-4E25-B28F-8A3EFB38C92E}"/>
              </a:ext>
            </a:extLst>
          </p:cNvPr>
          <p:cNvSpPr>
            <a:spLocks noGrp="1"/>
          </p:cNvSpPr>
          <p:nvPr>
            <p:ph type="title"/>
          </p:nvPr>
        </p:nvSpPr>
        <p:spPr>
          <a:xfrm>
            <a:off x="1981200" y="457200"/>
            <a:ext cx="8229600" cy="667544"/>
          </a:xfrm>
        </p:spPr>
        <p:txBody>
          <a:bodyPr/>
          <a:lstStyle/>
          <a:p>
            <a:r>
              <a:rPr lang="zh-CN" altLang="en-US" dirty="0"/>
              <a:t>一维数组与指针</a:t>
            </a:r>
          </a:p>
        </p:txBody>
      </p:sp>
      <p:sp>
        <p:nvSpPr>
          <p:cNvPr id="3" name="内容占位符 2">
            <a:extLst>
              <a:ext uri="{FF2B5EF4-FFF2-40B4-BE49-F238E27FC236}">
                <a16:creationId xmlns:a16="http://schemas.microsoft.com/office/drawing/2014/main" id="{827AB018-095F-433B-A422-CA9F50DB9E5A}"/>
              </a:ext>
            </a:extLst>
          </p:cNvPr>
          <p:cNvSpPr>
            <a:spLocks noGrp="1"/>
          </p:cNvSpPr>
          <p:nvPr>
            <p:ph idx="1"/>
          </p:nvPr>
        </p:nvSpPr>
        <p:spPr>
          <a:xfrm>
            <a:off x="191344" y="1124744"/>
            <a:ext cx="11881320" cy="5276056"/>
          </a:xfrm>
        </p:spPr>
        <p:txBody>
          <a:bodyPr/>
          <a:lstStyle/>
          <a:p>
            <a:r>
              <a:rPr lang="zh-CN" altLang="en-US" dirty="0"/>
              <a:t>注意：</a:t>
            </a:r>
            <a:endParaRPr lang="en-US" altLang="zh-CN" dirty="0"/>
          </a:p>
          <a:p>
            <a:pPr lvl="1"/>
            <a:r>
              <a:rPr lang="zh-CN" altLang="en-US" sz="2400" b="1" dirty="0">
                <a:solidFill>
                  <a:srgbClr val="FF0000"/>
                </a:solidFill>
              </a:rPr>
              <a:t>在</a:t>
            </a:r>
            <a:r>
              <a:rPr lang="en-US" altLang="zh-CN" sz="2400" b="1" dirty="0">
                <a:solidFill>
                  <a:srgbClr val="FF0000"/>
                </a:solidFill>
              </a:rPr>
              <a:t>C/C++</a:t>
            </a:r>
            <a:r>
              <a:rPr lang="zh-CN" altLang="en-US" sz="2400" b="1" dirty="0">
                <a:solidFill>
                  <a:srgbClr val="FF0000"/>
                </a:solidFill>
              </a:rPr>
              <a:t>编译器当中一维数组隐式是一个指针</a:t>
            </a:r>
            <a:endParaRPr lang="en-US" altLang="zh-CN" sz="2400" b="1" dirty="0">
              <a:solidFill>
                <a:srgbClr val="FF0000"/>
              </a:solidFill>
            </a:endParaRPr>
          </a:p>
          <a:p>
            <a:pPr lvl="1"/>
            <a:r>
              <a:rPr lang="zh-CN" altLang="en-US" sz="2400" dirty="0"/>
              <a:t>换句话来说，数组就是指针，数组本身就是一个地址，无需二次寻址</a:t>
            </a:r>
            <a:endParaRPr lang="en-US" altLang="zh-CN" sz="2400" dirty="0"/>
          </a:p>
          <a:p>
            <a:pPr lvl="1"/>
            <a:r>
              <a:rPr lang="zh-CN" altLang="en-US" sz="2400" dirty="0"/>
              <a:t>指针和数组区别在于：数组不用解引用，而且</a:t>
            </a:r>
            <a:r>
              <a:rPr lang="zh-CN" altLang="en-US" sz="2400" b="1" dirty="0">
                <a:solidFill>
                  <a:srgbClr val="FF0000"/>
                </a:solidFill>
              </a:rPr>
              <a:t>数组名也是一个常量</a:t>
            </a:r>
            <a:r>
              <a:rPr lang="zh-CN" altLang="en-US" sz="2400" dirty="0"/>
              <a:t>，无法直接赋值！</a:t>
            </a:r>
          </a:p>
        </p:txBody>
      </p:sp>
    </p:spTree>
    <p:extLst>
      <p:ext uri="{BB962C8B-B14F-4D97-AF65-F5344CB8AC3E}">
        <p14:creationId xmlns:p14="http://schemas.microsoft.com/office/powerpoint/2010/main" val="24894563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EB0F3D-2D8F-4663-8E10-91D57603DBC9}"/>
              </a:ext>
            </a:extLst>
          </p:cNvPr>
          <p:cNvSpPr>
            <a:spLocks noGrp="1"/>
          </p:cNvSpPr>
          <p:nvPr>
            <p:ph type="title"/>
          </p:nvPr>
        </p:nvSpPr>
        <p:spPr>
          <a:xfrm>
            <a:off x="1981200" y="457200"/>
            <a:ext cx="8686800" cy="533400"/>
          </a:xfrm>
        </p:spPr>
        <p:txBody>
          <a:bodyPr/>
          <a:lstStyle/>
          <a:p>
            <a:r>
              <a:rPr lang="zh-CN" altLang="en-US" dirty="0"/>
              <a:t>预备</a:t>
            </a:r>
            <a:r>
              <a:rPr lang="en-US" altLang="zh-CN" dirty="0"/>
              <a:t>1</a:t>
            </a:r>
            <a:r>
              <a:rPr lang="zh-CN" altLang="en-US" dirty="0"/>
              <a:t>：数组指针（行指针）</a:t>
            </a:r>
          </a:p>
        </p:txBody>
      </p:sp>
      <p:sp>
        <p:nvSpPr>
          <p:cNvPr id="3" name="内容占位符 2">
            <a:extLst>
              <a:ext uri="{FF2B5EF4-FFF2-40B4-BE49-F238E27FC236}">
                <a16:creationId xmlns:a16="http://schemas.microsoft.com/office/drawing/2014/main" id="{2EEBC9CB-000A-4AD6-8B34-CD91EFBE2B09}"/>
              </a:ext>
            </a:extLst>
          </p:cNvPr>
          <p:cNvSpPr>
            <a:spLocks noGrp="1"/>
          </p:cNvSpPr>
          <p:nvPr>
            <p:ph idx="1"/>
          </p:nvPr>
        </p:nvSpPr>
        <p:spPr>
          <a:xfrm>
            <a:off x="119336" y="1196752"/>
            <a:ext cx="11809312" cy="5328592"/>
          </a:xfrm>
        </p:spPr>
        <p:txBody>
          <a:bodyPr/>
          <a:lstStyle/>
          <a:p>
            <a:r>
              <a:rPr lang="zh-CN" altLang="en-US" dirty="0">
                <a:solidFill>
                  <a:srgbClr val="FF0000"/>
                </a:solidFill>
              </a:rPr>
              <a:t>数组指针</a:t>
            </a:r>
            <a:r>
              <a:rPr lang="zh-CN" altLang="en-US" dirty="0"/>
              <a:t>的定义形式为：</a:t>
            </a:r>
          </a:p>
          <a:p>
            <a:pPr lvl="1"/>
            <a:r>
              <a:rPr lang="zh-CN" altLang="en-US" dirty="0"/>
              <a:t> </a:t>
            </a:r>
            <a:r>
              <a:rPr lang="zh-CN" altLang="en-US" sz="2400" dirty="0"/>
              <a:t>类型名 </a:t>
            </a:r>
            <a:r>
              <a:rPr lang="en-US" altLang="zh-CN" sz="2400" dirty="0"/>
              <a:t>(*</a:t>
            </a:r>
            <a:r>
              <a:rPr lang="zh-CN" altLang="en-US" sz="2400" dirty="0"/>
              <a:t>标识符</a:t>
            </a:r>
            <a:r>
              <a:rPr lang="en-US" altLang="zh-CN" sz="2400" dirty="0"/>
              <a:t>) [</a:t>
            </a:r>
            <a:r>
              <a:rPr lang="zh-CN" altLang="en-US" sz="2400" dirty="0"/>
              <a:t>数组长度</a:t>
            </a:r>
            <a:r>
              <a:rPr lang="en-US" altLang="zh-CN" sz="2400" dirty="0"/>
              <a:t>] ;</a:t>
            </a:r>
          </a:p>
          <a:p>
            <a:pPr lvl="1"/>
            <a:r>
              <a:rPr lang="zh-CN" altLang="en-US" sz="2400" dirty="0"/>
              <a:t> 例如：</a:t>
            </a:r>
            <a:r>
              <a:rPr lang="en-US" altLang="zh-CN" sz="2400" dirty="0"/>
              <a:t>int (*p) [n];</a:t>
            </a:r>
          </a:p>
          <a:p>
            <a:pPr lvl="2"/>
            <a:r>
              <a:rPr lang="en-US" altLang="zh-CN" sz="2000" dirty="0"/>
              <a:t> ()</a:t>
            </a:r>
            <a:r>
              <a:rPr lang="zh-CN" altLang="en-US" sz="2000" dirty="0"/>
              <a:t>优先级高，首先说明</a:t>
            </a:r>
            <a:r>
              <a:rPr lang="en-US" altLang="zh-CN" sz="2000" dirty="0"/>
              <a:t>p</a:t>
            </a:r>
            <a:r>
              <a:rPr lang="zh-CN" altLang="en-US" sz="2000" dirty="0"/>
              <a:t>是一个指针，指向一个整型的一维数组，这个一维数组的长度是</a:t>
            </a:r>
            <a:r>
              <a:rPr lang="en-US" altLang="zh-CN" sz="2000" dirty="0"/>
              <a:t>n</a:t>
            </a:r>
            <a:r>
              <a:rPr lang="zh-CN" altLang="en-US" sz="2000" dirty="0"/>
              <a:t>，也可以说是</a:t>
            </a:r>
            <a:r>
              <a:rPr lang="en-US" altLang="zh-CN" sz="2000" dirty="0"/>
              <a:t>p</a:t>
            </a:r>
            <a:r>
              <a:rPr lang="zh-CN" altLang="en-US" sz="2000" dirty="0"/>
              <a:t>的步长。也就是说执行</a:t>
            </a:r>
            <a:r>
              <a:rPr lang="en-US" altLang="zh-CN" sz="2000" dirty="0"/>
              <a:t>p+1</a:t>
            </a:r>
            <a:r>
              <a:rPr lang="zh-CN" altLang="en-US" sz="2000" dirty="0"/>
              <a:t>时，</a:t>
            </a:r>
            <a:r>
              <a:rPr lang="en-US" altLang="zh-CN" sz="2000" dirty="0"/>
              <a:t>p</a:t>
            </a:r>
            <a:r>
              <a:rPr lang="zh-CN" altLang="en-US" sz="2000" dirty="0"/>
              <a:t>要跨过</a:t>
            </a:r>
            <a:r>
              <a:rPr lang="en-US" altLang="zh-CN" sz="2000" dirty="0"/>
              <a:t>n</a:t>
            </a:r>
            <a:r>
              <a:rPr lang="zh-CN" altLang="en-US" sz="2000" dirty="0"/>
              <a:t>个整型数据的长度。</a:t>
            </a:r>
            <a:endParaRPr lang="en-US" altLang="zh-CN" sz="2000" dirty="0"/>
          </a:p>
          <a:p>
            <a:r>
              <a:rPr lang="zh-CN" altLang="en-US" dirty="0"/>
              <a:t>那怎么给</a:t>
            </a:r>
            <a:r>
              <a:rPr lang="en-US" altLang="zh-CN" dirty="0"/>
              <a:t>p</a:t>
            </a:r>
            <a:r>
              <a:rPr lang="zh-CN" altLang="en-US" dirty="0"/>
              <a:t>赋值呢？</a:t>
            </a:r>
            <a:r>
              <a:rPr lang="en-US" altLang="zh-CN" dirty="0"/>
              <a:t>p</a:t>
            </a:r>
            <a:r>
              <a:rPr lang="zh-CN" altLang="en-US" dirty="0"/>
              <a:t>可以存谁的地址呢？</a:t>
            </a:r>
          </a:p>
          <a:p>
            <a:pPr lvl="1"/>
            <a:r>
              <a:rPr lang="en-US" altLang="zh-CN" sz="2400" dirty="0"/>
              <a:t> int a[10];</a:t>
            </a:r>
          </a:p>
          <a:p>
            <a:pPr lvl="1"/>
            <a:r>
              <a:rPr lang="en-US" altLang="zh-CN" sz="2400" dirty="0"/>
              <a:t> int (*p)[10] = &amp;a;</a:t>
            </a:r>
          </a:p>
          <a:p>
            <a:r>
              <a:rPr lang="zh-CN" altLang="en-US" dirty="0"/>
              <a:t>所以数组指针也称</a:t>
            </a:r>
            <a:r>
              <a:rPr lang="zh-CN" altLang="en-US" dirty="0">
                <a:solidFill>
                  <a:srgbClr val="FF0000"/>
                </a:solidFill>
              </a:rPr>
              <a:t>指向一维数组的指针</a:t>
            </a:r>
            <a:r>
              <a:rPr lang="zh-CN" altLang="en-US" dirty="0"/>
              <a:t>，亦称</a:t>
            </a:r>
            <a:r>
              <a:rPr lang="zh-CN" altLang="en-US" dirty="0">
                <a:solidFill>
                  <a:srgbClr val="FF0000"/>
                </a:solidFill>
              </a:rPr>
              <a:t>行指针</a:t>
            </a:r>
            <a:r>
              <a:rPr lang="zh-CN" altLang="en-US" dirty="0"/>
              <a:t>。</a:t>
            </a:r>
          </a:p>
        </p:txBody>
      </p:sp>
    </p:spTree>
    <p:extLst>
      <p:ext uri="{BB962C8B-B14F-4D97-AF65-F5344CB8AC3E}">
        <p14:creationId xmlns:p14="http://schemas.microsoft.com/office/powerpoint/2010/main" val="32709798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27AF8B-9AA4-41F5-829A-F8218E20DC8F}"/>
              </a:ext>
            </a:extLst>
          </p:cNvPr>
          <p:cNvSpPr>
            <a:spLocks noGrp="1"/>
          </p:cNvSpPr>
          <p:nvPr>
            <p:ph type="title"/>
          </p:nvPr>
        </p:nvSpPr>
        <p:spPr>
          <a:xfrm>
            <a:off x="1981200" y="457200"/>
            <a:ext cx="8229600" cy="667544"/>
          </a:xfrm>
        </p:spPr>
        <p:txBody>
          <a:bodyPr/>
          <a:lstStyle/>
          <a:p>
            <a:r>
              <a:rPr lang="zh-CN" altLang="en-US" dirty="0"/>
              <a:t>预备</a:t>
            </a:r>
            <a:r>
              <a:rPr lang="en-US" altLang="zh-CN" dirty="0"/>
              <a:t>2</a:t>
            </a:r>
            <a:r>
              <a:rPr lang="zh-CN" altLang="en-US" dirty="0"/>
              <a:t>：数组、指针、数组指针和</a:t>
            </a:r>
            <a:r>
              <a:rPr lang="zh-CN" altLang="en-US" dirty="0">
                <a:solidFill>
                  <a:srgbClr val="FF0000"/>
                </a:solidFill>
              </a:rPr>
              <a:t>指针数组</a:t>
            </a:r>
          </a:p>
        </p:txBody>
      </p:sp>
      <p:sp>
        <p:nvSpPr>
          <p:cNvPr id="3" name="内容占位符 2">
            <a:extLst>
              <a:ext uri="{FF2B5EF4-FFF2-40B4-BE49-F238E27FC236}">
                <a16:creationId xmlns:a16="http://schemas.microsoft.com/office/drawing/2014/main" id="{19087FE7-F4AA-4CB8-9A45-A88D4A4D18D8}"/>
              </a:ext>
            </a:extLst>
          </p:cNvPr>
          <p:cNvSpPr>
            <a:spLocks noGrp="1"/>
          </p:cNvSpPr>
          <p:nvPr>
            <p:ph idx="1"/>
          </p:nvPr>
        </p:nvSpPr>
        <p:spPr>
          <a:xfrm>
            <a:off x="263352" y="1124744"/>
            <a:ext cx="11737304" cy="4742656"/>
          </a:xfrm>
        </p:spPr>
        <p:txBody>
          <a:bodyPr/>
          <a:lstStyle/>
          <a:p>
            <a:r>
              <a:rPr lang="zh-CN" altLang="en-US" dirty="0"/>
              <a:t>数组</a:t>
            </a:r>
            <a:r>
              <a:rPr lang="en-US" altLang="zh-CN" dirty="0"/>
              <a:t>: </a:t>
            </a:r>
            <a:r>
              <a:rPr lang="zh-CN" altLang="en-US" dirty="0"/>
              <a:t>内存空间中一段连续的内存。</a:t>
            </a:r>
            <a:endParaRPr lang="en-US" altLang="zh-CN" dirty="0"/>
          </a:p>
          <a:p>
            <a:pPr lvl="1"/>
            <a:r>
              <a:rPr lang="en-US" altLang="zh-CN" sz="2400" dirty="0"/>
              <a:t>int a[5]; </a:t>
            </a:r>
          </a:p>
          <a:p>
            <a:pPr lvl="1"/>
            <a:r>
              <a:rPr lang="en-US" altLang="zh-CN" sz="2400" dirty="0"/>
              <a:t>a</a:t>
            </a:r>
            <a:r>
              <a:rPr lang="zh-CN" altLang="en-US" sz="2400" dirty="0"/>
              <a:t>是一段连续</a:t>
            </a:r>
            <a:r>
              <a:rPr lang="en-US" altLang="zh-CN" sz="2400" dirty="0"/>
              <a:t>5</a:t>
            </a:r>
            <a:r>
              <a:rPr lang="zh-CN" altLang="en-US" sz="2400" dirty="0"/>
              <a:t>个</a:t>
            </a:r>
            <a:r>
              <a:rPr lang="en-US" altLang="zh-CN" sz="2400" dirty="0"/>
              <a:t>int</a:t>
            </a:r>
            <a:r>
              <a:rPr lang="zh-CN" altLang="en-US" sz="2400" dirty="0"/>
              <a:t>大小内存片段的首地址</a:t>
            </a:r>
            <a:endParaRPr lang="en-US" altLang="zh-CN" sz="2400" dirty="0"/>
          </a:p>
          <a:p>
            <a:pPr lvl="1"/>
            <a:r>
              <a:rPr lang="zh-CN" altLang="en-US" sz="2400" dirty="0"/>
              <a:t>首地址说明</a:t>
            </a:r>
            <a:r>
              <a:rPr lang="en-US" altLang="zh-CN" sz="2400" dirty="0"/>
              <a:t>a</a:t>
            </a:r>
            <a:r>
              <a:rPr lang="zh-CN" altLang="en-US" sz="2400" dirty="0"/>
              <a:t>是常量，而不是变量。</a:t>
            </a:r>
            <a:endParaRPr lang="en-US" altLang="zh-CN" sz="2400" dirty="0"/>
          </a:p>
          <a:p>
            <a:pPr lvl="1"/>
            <a:r>
              <a:rPr lang="zh-CN" altLang="en-US" sz="2400" dirty="0"/>
              <a:t>所以，虽然</a:t>
            </a:r>
            <a:r>
              <a:rPr lang="en-US" altLang="zh-CN" sz="2400" dirty="0"/>
              <a:t>a</a:t>
            </a:r>
            <a:r>
              <a:rPr lang="zh-CN" altLang="en-US" sz="2400" dirty="0"/>
              <a:t>是地址，但它就是那</a:t>
            </a:r>
            <a:r>
              <a:rPr lang="en-US" altLang="zh-CN" sz="2400" dirty="0"/>
              <a:t>5</a:t>
            </a:r>
            <a:r>
              <a:rPr lang="zh-CN" altLang="en-US" sz="2400" dirty="0"/>
              <a:t>个</a:t>
            </a:r>
            <a:r>
              <a:rPr lang="en-US" altLang="zh-CN" sz="2400" dirty="0"/>
              <a:t>int</a:t>
            </a:r>
            <a:r>
              <a:rPr lang="zh-CN" altLang="en-US" sz="2400" dirty="0"/>
              <a:t>片段的首地址，你可以改变这个首地址中存放的东西，但是不能改变这个地址，也就是说不能改变</a:t>
            </a:r>
            <a:r>
              <a:rPr lang="en-US" altLang="zh-CN" sz="2400" dirty="0"/>
              <a:t>a</a:t>
            </a:r>
            <a:r>
              <a:rPr lang="zh-CN" altLang="en-US" sz="2400" dirty="0"/>
              <a:t>。</a:t>
            </a:r>
            <a:endParaRPr lang="en-US" altLang="zh-CN" sz="2400" dirty="0"/>
          </a:p>
          <a:p>
            <a:pPr lvl="1"/>
            <a:r>
              <a:rPr lang="zh-CN" altLang="en-US" sz="2400" dirty="0"/>
              <a:t>可以理解为 </a:t>
            </a:r>
            <a:r>
              <a:rPr lang="zh-CN" altLang="en-US" sz="2400" dirty="0">
                <a:solidFill>
                  <a:srgbClr val="FF0000"/>
                </a:solidFill>
              </a:rPr>
              <a:t>指针常量，不能赋值，地址也不能变</a:t>
            </a:r>
            <a:endParaRPr lang="en-US" altLang="zh-CN" sz="2400" dirty="0">
              <a:solidFill>
                <a:srgbClr val="FF0000"/>
              </a:solidFill>
            </a:endParaRPr>
          </a:p>
          <a:p>
            <a:pPr lvl="1"/>
            <a:r>
              <a:rPr lang="en-US" altLang="zh-CN" sz="2400" dirty="0">
                <a:solidFill>
                  <a:srgbClr val="FF0000"/>
                </a:solidFill>
              </a:rPr>
              <a:t> </a:t>
            </a:r>
            <a:r>
              <a:rPr lang="zh-CN" altLang="en-US" sz="2400" dirty="0">
                <a:solidFill>
                  <a:srgbClr val="FF0000"/>
                </a:solidFill>
              </a:rPr>
              <a:t>换句话说，</a:t>
            </a:r>
            <a:r>
              <a:rPr lang="en-US" altLang="zh-CN" sz="2400" dirty="0">
                <a:solidFill>
                  <a:srgbClr val="FF0000"/>
                </a:solidFill>
              </a:rPr>
              <a:t>a</a:t>
            </a:r>
            <a:r>
              <a:rPr lang="zh-CN" altLang="en-US" sz="2400" dirty="0">
                <a:solidFill>
                  <a:srgbClr val="FF0000"/>
                </a:solidFill>
              </a:rPr>
              <a:t>不能被赋值。</a:t>
            </a:r>
            <a:endParaRPr lang="en-US" altLang="zh-CN" sz="2400" dirty="0">
              <a:solidFill>
                <a:srgbClr val="FF0000"/>
              </a:solidFill>
            </a:endParaRPr>
          </a:p>
          <a:p>
            <a:endParaRPr lang="zh-CN" altLang="en-US" dirty="0"/>
          </a:p>
        </p:txBody>
      </p:sp>
      <p:pic>
        <p:nvPicPr>
          <p:cNvPr id="4" name="图片 3">
            <a:extLst>
              <a:ext uri="{FF2B5EF4-FFF2-40B4-BE49-F238E27FC236}">
                <a16:creationId xmlns:a16="http://schemas.microsoft.com/office/drawing/2014/main" id="{29F9B751-1C00-4C12-812C-6390BE760141}"/>
              </a:ext>
            </a:extLst>
          </p:cNvPr>
          <p:cNvPicPr>
            <a:picLocks noChangeAspect="1"/>
          </p:cNvPicPr>
          <p:nvPr/>
        </p:nvPicPr>
        <p:blipFill>
          <a:blip r:embed="rId2"/>
          <a:stretch>
            <a:fillRect/>
          </a:stretch>
        </p:blipFill>
        <p:spPr>
          <a:xfrm>
            <a:off x="6685181" y="5174128"/>
            <a:ext cx="3818679" cy="1386544"/>
          </a:xfrm>
          <a:prstGeom prst="rect">
            <a:avLst/>
          </a:prstGeom>
        </p:spPr>
      </p:pic>
    </p:spTree>
    <p:extLst>
      <p:ext uri="{BB962C8B-B14F-4D97-AF65-F5344CB8AC3E}">
        <p14:creationId xmlns:p14="http://schemas.microsoft.com/office/powerpoint/2010/main" val="48757291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9087FE7-F4AA-4CB8-9A45-A88D4A4D18D8}"/>
              </a:ext>
            </a:extLst>
          </p:cNvPr>
          <p:cNvSpPr>
            <a:spLocks noGrp="1"/>
          </p:cNvSpPr>
          <p:nvPr>
            <p:ph idx="1"/>
          </p:nvPr>
        </p:nvSpPr>
        <p:spPr>
          <a:xfrm>
            <a:off x="191344" y="1124744"/>
            <a:ext cx="11737304" cy="4742656"/>
          </a:xfrm>
        </p:spPr>
        <p:txBody>
          <a:bodyPr/>
          <a:lstStyle/>
          <a:p>
            <a:r>
              <a:rPr lang="zh-CN" altLang="en-US" dirty="0"/>
              <a:t>指针</a:t>
            </a:r>
            <a:r>
              <a:rPr lang="en-US" altLang="zh-CN" dirty="0"/>
              <a:t>:</a:t>
            </a:r>
            <a:r>
              <a:rPr lang="zh-CN" altLang="en-US" dirty="0"/>
              <a:t>是一个变量，这个变量的内容是一个地址，这个地址指向其他地方。</a:t>
            </a:r>
            <a:endParaRPr lang="en-US" altLang="zh-CN" dirty="0"/>
          </a:p>
          <a:p>
            <a:pPr lvl="1"/>
            <a:r>
              <a:rPr lang="zh-CN" altLang="en-US" sz="2400" dirty="0"/>
              <a:t>什么是指向呢？指向的意思就是指针变量所保存的其他地址单元中所存放的数据类型。</a:t>
            </a:r>
            <a:endParaRPr lang="en-US" altLang="zh-CN" sz="2400" dirty="0"/>
          </a:p>
          <a:p>
            <a:pPr lvl="1"/>
            <a:r>
              <a:rPr lang="zh-CN" altLang="en-US" sz="2400" dirty="0"/>
              <a:t>例如 </a:t>
            </a:r>
            <a:r>
              <a:rPr lang="en-US" altLang="zh-CN" sz="2400" dirty="0"/>
              <a:t>int *p; </a:t>
            </a:r>
          </a:p>
          <a:p>
            <a:pPr lvl="1"/>
            <a:r>
              <a:rPr lang="en-US" altLang="zh-CN" sz="2400" dirty="0"/>
              <a:t>p</a:t>
            </a:r>
            <a:r>
              <a:rPr lang="zh-CN" altLang="en-US" sz="2400" dirty="0"/>
              <a:t>本身就是一个地址，它指向的数据类型用前面的</a:t>
            </a:r>
            <a:r>
              <a:rPr lang="en-US" altLang="zh-CN" sz="2400" dirty="0"/>
              <a:t>int</a:t>
            </a:r>
            <a:r>
              <a:rPr lang="zh-CN" altLang="en-US" sz="2400" dirty="0"/>
              <a:t>来说明，所以我们称</a:t>
            </a:r>
            <a:r>
              <a:rPr lang="en-US" altLang="zh-CN" sz="2400" dirty="0"/>
              <a:t>p</a:t>
            </a:r>
            <a:r>
              <a:rPr lang="zh-CN" altLang="en-US" sz="2400" dirty="0"/>
              <a:t>指向</a:t>
            </a:r>
            <a:r>
              <a:rPr lang="en-US" altLang="zh-CN" sz="2400" dirty="0"/>
              <a:t>int</a:t>
            </a:r>
            <a:r>
              <a:rPr lang="zh-CN" altLang="en-US" sz="2400" dirty="0"/>
              <a:t>数据类型。</a:t>
            </a:r>
          </a:p>
          <a:p>
            <a:r>
              <a:rPr lang="zh-CN" altLang="en-US" dirty="0"/>
              <a:t>指针变量是变量，所以可以给指针变量赋值</a:t>
            </a:r>
            <a:endParaRPr lang="en-US" altLang="zh-CN" dirty="0"/>
          </a:p>
          <a:p>
            <a:endParaRPr lang="zh-CN" altLang="en-US" dirty="0"/>
          </a:p>
        </p:txBody>
      </p:sp>
      <p:sp>
        <p:nvSpPr>
          <p:cNvPr id="6" name="标题 1">
            <a:extLst>
              <a:ext uri="{FF2B5EF4-FFF2-40B4-BE49-F238E27FC236}">
                <a16:creationId xmlns:a16="http://schemas.microsoft.com/office/drawing/2014/main" id="{FE218D5E-989D-4DEB-9017-81EB3B3340C3}"/>
              </a:ext>
            </a:extLst>
          </p:cNvPr>
          <p:cNvSpPr>
            <a:spLocks noGrp="1"/>
          </p:cNvSpPr>
          <p:nvPr>
            <p:ph type="title"/>
          </p:nvPr>
        </p:nvSpPr>
        <p:spPr>
          <a:xfrm>
            <a:off x="1981200" y="457200"/>
            <a:ext cx="8229600" cy="667544"/>
          </a:xfrm>
        </p:spPr>
        <p:txBody>
          <a:bodyPr/>
          <a:lstStyle/>
          <a:p>
            <a:r>
              <a:rPr lang="zh-CN" altLang="en-US" dirty="0"/>
              <a:t>预备</a:t>
            </a:r>
            <a:r>
              <a:rPr lang="en-US" altLang="zh-CN" dirty="0"/>
              <a:t>2</a:t>
            </a:r>
            <a:r>
              <a:rPr lang="zh-CN" altLang="en-US" dirty="0"/>
              <a:t>：数组、指针、数组指针和</a:t>
            </a:r>
            <a:r>
              <a:rPr lang="zh-CN" altLang="en-US" dirty="0">
                <a:solidFill>
                  <a:srgbClr val="FF0000"/>
                </a:solidFill>
              </a:rPr>
              <a:t>指针数组</a:t>
            </a:r>
          </a:p>
        </p:txBody>
      </p:sp>
      <p:pic>
        <p:nvPicPr>
          <p:cNvPr id="7" name="图片 6">
            <a:extLst>
              <a:ext uri="{FF2B5EF4-FFF2-40B4-BE49-F238E27FC236}">
                <a16:creationId xmlns:a16="http://schemas.microsoft.com/office/drawing/2014/main" id="{27B4FDE0-A2F2-4FB6-A9FC-077497D68A34}"/>
              </a:ext>
            </a:extLst>
          </p:cNvPr>
          <p:cNvPicPr>
            <a:picLocks noChangeAspect="1"/>
          </p:cNvPicPr>
          <p:nvPr/>
        </p:nvPicPr>
        <p:blipFill>
          <a:blip r:embed="rId2"/>
          <a:stretch>
            <a:fillRect/>
          </a:stretch>
        </p:blipFill>
        <p:spPr>
          <a:xfrm>
            <a:off x="2207568" y="5262073"/>
            <a:ext cx="2499306" cy="1552599"/>
          </a:xfrm>
          <a:prstGeom prst="rect">
            <a:avLst/>
          </a:prstGeom>
        </p:spPr>
      </p:pic>
    </p:spTree>
    <p:extLst>
      <p:ext uri="{BB962C8B-B14F-4D97-AF65-F5344CB8AC3E}">
        <p14:creationId xmlns:p14="http://schemas.microsoft.com/office/powerpoint/2010/main" val="11944757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9087FE7-F4AA-4CB8-9A45-A88D4A4D18D8}"/>
              </a:ext>
            </a:extLst>
          </p:cNvPr>
          <p:cNvSpPr>
            <a:spLocks noGrp="1"/>
          </p:cNvSpPr>
          <p:nvPr>
            <p:ph idx="1"/>
          </p:nvPr>
        </p:nvSpPr>
        <p:spPr>
          <a:xfrm>
            <a:off x="263352" y="3717033"/>
            <a:ext cx="11928648" cy="2016224"/>
          </a:xfrm>
        </p:spPr>
        <p:txBody>
          <a:bodyPr/>
          <a:lstStyle/>
          <a:p>
            <a:r>
              <a:rPr lang="zh-CN" altLang="en-US" sz="2400" dirty="0"/>
              <a:t>首先</a:t>
            </a:r>
            <a:r>
              <a:rPr lang="en-US" altLang="zh-CN" sz="2400" dirty="0"/>
              <a:t>char s[] = "hello";</a:t>
            </a:r>
            <a:r>
              <a:rPr lang="zh-CN" altLang="en-US" sz="2400" dirty="0"/>
              <a:t>是对的，这是</a:t>
            </a:r>
            <a:r>
              <a:rPr lang="en-US" altLang="zh-CN" sz="2400" dirty="0"/>
              <a:t>c</a:t>
            </a:r>
            <a:r>
              <a:rPr lang="zh-CN" altLang="en-US" sz="2400" dirty="0"/>
              <a:t>语言中数组变量的典型初始化方法。</a:t>
            </a:r>
            <a:endParaRPr lang="en-US" altLang="zh-CN" sz="2400" dirty="0"/>
          </a:p>
          <a:p>
            <a:r>
              <a:rPr lang="en-US" altLang="zh-CN" sz="2400" dirty="0"/>
              <a:t>char *p = "world"</a:t>
            </a:r>
            <a:r>
              <a:rPr lang="zh-CN" altLang="en-US" sz="2400" dirty="0"/>
              <a:t>为什么也可以？这是因为</a:t>
            </a:r>
            <a:r>
              <a:rPr lang="en-US" altLang="zh-CN" sz="2400" dirty="0"/>
              <a:t>"world"</a:t>
            </a:r>
            <a:r>
              <a:rPr lang="zh-CN" altLang="en-US" sz="2400" dirty="0"/>
              <a:t>常量字符串实际上是一个常量指针，指针指向的地方是字符串首字符。因此自然可以赋值给</a:t>
            </a:r>
            <a:r>
              <a:rPr lang="en-US" altLang="zh-CN" sz="2400" dirty="0"/>
              <a:t>p</a:t>
            </a:r>
            <a:r>
              <a:rPr lang="zh-CN" altLang="en-US" sz="2400" dirty="0"/>
              <a:t>。</a:t>
            </a:r>
          </a:p>
        </p:txBody>
      </p:sp>
      <p:sp>
        <p:nvSpPr>
          <p:cNvPr id="6" name="标题 1">
            <a:extLst>
              <a:ext uri="{FF2B5EF4-FFF2-40B4-BE49-F238E27FC236}">
                <a16:creationId xmlns:a16="http://schemas.microsoft.com/office/drawing/2014/main" id="{FE218D5E-989D-4DEB-9017-81EB3B3340C3}"/>
              </a:ext>
            </a:extLst>
          </p:cNvPr>
          <p:cNvSpPr>
            <a:spLocks noGrp="1"/>
          </p:cNvSpPr>
          <p:nvPr>
            <p:ph type="title"/>
          </p:nvPr>
        </p:nvSpPr>
        <p:spPr>
          <a:xfrm>
            <a:off x="1981200" y="457200"/>
            <a:ext cx="8229600" cy="667544"/>
          </a:xfrm>
        </p:spPr>
        <p:txBody>
          <a:bodyPr/>
          <a:lstStyle/>
          <a:p>
            <a:r>
              <a:rPr lang="zh-CN" altLang="en-US" dirty="0"/>
              <a:t>预备</a:t>
            </a:r>
            <a:r>
              <a:rPr lang="en-US" altLang="zh-CN" dirty="0"/>
              <a:t>2</a:t>
            </a:r>
            <a:r>
              <a:rPr lang="zh-CN" altLang="en-US" dirty="0"/>
              <a:t>：数组、指针、数组指针和</a:t>
            </a:r>
            <a:r>
              <a:rPr lang="zh-CN" altLang="en-US" dirty="0">
                <a:solidFill>
                  <a:srgbClr val="FF0000"/>
                </a:solidFill>
              </a:rPr>
              <a:t>指针数组</a:t>
            </a:r>
          </a:p>
        </p:txBody>
      </p:sp>
      <p:pic>
        <p:nvPicPr>
          <p:cNvPr id="2" name="图片 1">
            <a:extLst>
              <a:ext uri="{FF2B5EF4-FFF2-40B4-BE49-F238E27FC236}">
                <a16:creationId xmlns:a16="http://schemas.microsoft.com/office/drawing/2014/main" id="{920CCFF7-4D16-46D1-A254-ADF6F5005983}"/>
              </a:ext>
            </a:extLst>
          </p:cNvPr>
          <p:cNvPicPr>
            <a:picLocks noChangeAspect="1"/>
          </p:cNvPicPr>
          <p:nvPr/>
        </p:nvPicPr>
        <p:blipFill>
          <a:blip r:embed="rId2"/>
          <a:stretch>
            <a:fillRect/>
          </a:stretch>
        </p:blipFill>
        <p:spPr>
          <a:xfrm>
            <a:off x="2016990" y="1124744"/>
            <a:ext cx="5283696" cy="2295538"/>
          </a:xfrm>
          <a:prstGeom prst="rect">
            <a:avLst/>
          </a:prstGeom>
        </p:spPr>
      </p:pic>
    </p:spTree>
    <p:extLst>
      <p:ext uri="{BB962C8B-B14F-4D97-AF65-F5344CB8AC3E}">
        <p14:creationId xmlns:p14="http://schemas.microsoft.com/office/powerpoint/2010/main" val="246403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9087FE7-F4AA-4CB8-9A45-A88D4A4D18D8}"/>
              </a:ext>
            </a:extLst>
          </p:cNvPr>
          <p:cNvSpPr>
            <a:spLocks noGrp="1"/>
          </p:cNvSpPr>
          <p:nvPr>
            <p:ph idx="1"/>
          </p:nvPr>
        </p:nvSpPr>
        <p:spPr>
          <a:xfrm>
            <a:off x="191344" y="1124744"/>
            <a:ext cx="11881320" cy="4742656"/>
          </a:xfrm>
        </p:spPr>
        <p:txBody>
          <a:bodyPr/>
          <a:lstStyle/>
          <a:p>
            <a:r>
              <a:rPr lang="zh-CN" altLang="en-US" dirty="0">
                <a:solidFill>
                  <a:srgbClr val="FF0000"/>
                </a:solidFill>
              </a:rPr>
              <a:t>指针数组</a:t>
            </a:r>
            <a:r>
              <a:rPr lang="zh-CN" altLang="en-US" dirty="0"/>
              <a:t>是数组，只不过数组的元素是指针</a:t>
            </a:r>
            <a:endParaRPr lang="en-US" altLang="zh-CN" dirty="0"/>
          </a:p>
          <a:p>
            <a:r>
              <a:rPr lang="zh-CN" altLang="en-US" dirty="0">
                <a:solidFill>
                  <a:srgbClr val="FF0000"/>
                </a:solidFill>
              </a:rPr>
              <a:t>数组指针</a:t>
            </a:r>
            <a:r>
              <a:rPr lang="zh-CN" altLang="en-US" dirty="0"/>
              <a:t>是指针，只不过指向的对象是数组</a:t>
            </a:r>
          </a:p>
        </p:txBody>
      </p:sp>
      <p:sp>
        <p:nvSpPr>
          <p:cNvPr id="6" name="标题 1">
            <a:extLst>
              <a:ext uri="{FF2B5EF4-FFF2-40B4-BE49-F238E27FC236}">
                <a16:creationId xmlns:a16="http://schemas.microsoft.com/office/drawing/2014/main" id="{FE218D5E-989D-4DEB-9017-81EB3B3340C3}"/>
              </a:ext>
            </a:extLst>
          </p:cNvPr>
          <p:cNvSpPr>
            <a:spLocks noGrp="1"/>
          </p:cNvSpPr>
          <p:nvPr>
            <p:ph type="title"/>
          </p:nvPr>
        </p:nvSpPr>
        <p:spPr>
          <a:xfrm>
            <a:off x="1981200" y="457200"/>
            <a:ext cx="8229600" cy="667544"/>
          </a:xfrm>
        </p:spPr>
        <p:txBody>
          <a:bodyPr/>
          <a:lstStyle/>
          <a:p>
            <a:r>
              <a:rPr lang="zh-CN" altLang="en-US" dirty="0"/>
              <a:t>预备</a:t>
            </a:r>
            <a:r>
              <a:rPr lang="en-US" altLang="zh-CN" dirty="0"/>
              <a:t>2</a:t>
            </a:r>
            <a:r>
              <a:rPr lang="zh-CN" altLang="en-US" dirty="0"/>
              <a:t>：数组、指针、数组指针和</a:t>
            </a:r>
            <a:r>
              <a:rPr lang="zh-CN" altLang="en-US" dirty="0">
                <a:solidFill>
                  <a:srgbClr val="FF0000"/>
                </a:solidFill>
              </a:rPr>
              <a:t>指针数组</a:t>
            </a:r>
          </a:p>
        </p:txBody>
      </p:sp>
      <p:pic>
        <p:nvPicPr>
          <p:cNvPr id="2" name="图片 1">
            <a:extLst>
              <a:ext uri="{FF2B5EF4-FFF2-40B4-BE49-F238E27FC236}">
                <a16:creationId xmlns:a16="http://schemas.microsoft.com/office/drawing/2014/main" id="{04318486-26D2-4925-9DD7-5877CA152FC4}"/>
              </a:ext>
            </a:extLst>
          </p:cNvPr>
          <p:cNvPicPr>
            <a:picLocks noChangeAspect="1"/>
          </p:cNvPicPr>
          <p:nvPr/>
        </p:nvPicPr>
        <p:blipFill>
          <a:blip r:embed="rId2"/>
          <a:stretch>
            <a:fillRect/>
          </a:stretch>
        </p:blipFill>
        <p:spPr>
          <a:xfrm>
            <a:off x="1984152" y="2276873"/>
            <a:ext cx="9165754" cy="4422347"/>
          </a:xfrm>
          <a:prstGeom prst="rect">
            <a:avLst/>
          </a:prstGeom>
        </p:spPr>
      </p:pic>
    </p:spTree>
    <p:extLst>
      <p:ext uri="{BB962C8B-B14F-4D97-AF65-F5344CB8AC3E}">
        <p14:creationId xmlns:p14="http://schemas.microsoft.com/office/powerpoint/2010/main" val="151934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9087FE7-F4AA-4CB8-9A45-A88D4A4D18D8}"/>
              </a:ext>
            </a:extLst>
          </p:cNvPr>
          <p:cNvSpPr>
            <a:spLocks noGrp="1"/>
          </p:cNvSpPr>
          <p:nvPr>
            <p:ph idx="1"/>
          </p:nvPr>
        </p:nvSpPr>
        <p:spPr>
          <a:xfrm>
            <a:off x="0" y="1124744"/>
            <a:ext cx="11640616" cy="5733256"/>
          </a:xfrm>
        </p:spPr>
        <p:txBody>
          <a:bodyPr/>
          <a:lstStyle/>
          <a:p>
            <a:r>
              <a:rPr lang="zh-CN" altLang="en-US" dirty="0">
                <a:solidFill>
                  <a:srgbClr val="FF0000"/>
                </a:solidFill>
              </a:rPr>
              <a:t>由</a:t>
            </a:r>
            <a:r>
              <a:rPr lang="en-US" altLang="zh-CN" dirty="0">
                <a:solidFill>
                  <a:srgbClr val="FF0000"/>
                </a:solidFill>
              </a:rPr>
              <a:t>c</a:t>
            </a:r>
            <a:r>
              <a:rPr lang="zh-CN" altLang="en-US" dirty="0">
                <a:solidFill>
                  <a:srgbClr val="FF0000"/>
                </a:solidFill>
              </a:rPr>
              <a:t>语言知识知道，数组变量名是一个地址常量，这个地址常量表示的大小是随数组变化而变化的。</a:t>
            </a:r>
            <a:endParaRPr lang="en-US" altLang="zh-CN" dirty="0">
              <a:solidFill>
                <a:srgbClr val="FF0000"/>
              </a:solidFill>
            </a:endParaRPr>
          </a:p>
          <a:p>
            <a:endParaRPr lang="en-US" altLang="zh-CN" dirty="0">
              <a:solidFill>
                <a:srgbClr val="FF0000"/>
              </a:solidFill>
            </a:endParaRPr>
          </a:p>
          <a:p>
            <a:endParaRPr lang="en-US" altLang="zh-CN" dirty="0">
              <a:solidFill>
                <a:srgbClr val="FF0000"/>
              </a:solidFill>
            </a:endParaRPr>
          </a:p>
          <a:p>
            <a:endParaRPr lang="en-US" altLang="zh-CN" dirty="0">
              <a:solidFill>
                <a:srgbClr val="FF0000"/>
              </a:solidFill>
            </a:endParaRPr>
          </a:p>
          <a:p>
            <a:r>
              <a:rPr lang="zh-CN" altLang="en-US" dirty="0"/>
              <a:t>多级指针</a:t>
            </a:r>
            <a:endParaRPr lang="en-US" altLang="zh-CN" dirty="0"/>
          </a:p>
          <a:p>
            <a:pPr lvl="1"/>
            <a:r>
              <a:rPr lang="zh-CN" altLang="en-US" sz="2400" dirty="0"/>
              <a:t>当一个指针指向普通数据变量时称为一级指针，指向一级指针的指针是二级指针，指向二级指针的指针是三级指针</a:t>
            </a:r>
            <a:endParaRPr lang="en-US" altLang="zh-CN" sz="2400" dirty="0"/>
          </a:p>
          <a:p>
            <a:pPr lvl="1"/>
            <a:r>
              <a:rPr lang="zh-CN" altLang="en-US" sz="2400" b="1" dirty="0">
                <a:solidFill>
                  <a:srgbClr val="FF0000"/>
                </a:solidFill>
              </a:rPr>
              <a:t>数组指针实际上是二级指针</a:t>
            </a:r>
          </a:p>
          <a:p>
            <a:pPr lvl="1"/>
            <a:endParaRPr lang="zh-CN" altLang="en-US" sz="2400" dirty="0"/>
          </a:p>
          <a:p>
            <a:endParaRPr lang="zh-CN" altLang="en-US" dirty="0"/>
          </a:p>
        </p:txBody>
      </p:sp>
      <p:sp>
        <p:nvSpPr>
          <p:cNvPr id="6" name="标题 1">
            <a:extLst>
              <a:ext uri="{FF2B5EF4-FFF2-40B4-BE49-F238E27FC236}">
                <a16:creationId xmlns:a16="http://schemas.microsoft.com/office/drawing/2014/main" id="{FE218D5E-989D-4DEB-9017-81EB3B3340C3}"/>
              </a:ext>
            </a:extLst>
          </p:cNvPr>
          <p:cNvSpPr>
            <a:spLocks noGrp="1"/>
          </p:cNvSpPr>
          <p:nvPr>
            <p:ph type="title"/>
          </p:nvPr>
        </p:nvSpPr>
        <p:spPr>
          <a:xfrm>
            <a:off x="1981200" y="457200"/>
            <a:ext cx="8229600" cy="667544"/>
          </a:xfrm>
        </p:spPr>
        <p:txBody>
          <a:bodyPr/>
          <a:lstStyle/>
          <a:p>
            <a:r>
              <a:rPr lang="zh-CN" altLang="en-US" dirty="0"/>
              <a:t>预备</a:t>
            </a:r>
            <a:r>
              <a:rPr lang="en-US" altLang="zh-CN" dirty="0"/>
              <a:t>2</a:t>
            </a:r>
            <a:r>
              <a:rPr lang="zh-CN" altLang="en-US" dirty="0"/>
              <a:t>：数组、指针、数组指针和</a:t>
            </a:r>
            <a:r>
              <a:rPr lang="zh-CN" altLang="en-US" dirty="0">
                <a:solidFill>
                  <a:srgbClr val="FF0000"/>
                </a:solidFill>
              </a:rPr>
              <a:t>指针数组</a:t>
            </a:r>
          </a:p>
        </p:txBody>
      </p:sp>
      <p:pic>
        <p:nvPicPr>
          <p:cNvPr id="4" name="图片 3">
            <a:extLst>
              <a:ext uri="{FF2B5EF4-FFF2-40B4-BE49-F238E27FC236}">
                <a16:creationId xmlns:a16="http://schemas.microsoft.com/office/drawing/2014/main" id="{2C845F1E-6684-4061-BA16-B45EC9460D75}"/>
              </a:ext>
            </a:extLst>
          </p:cNvPr>
          <p:cNvPicPr>
            <a:picLocks noChangeAspect="1"/>
          </p:cNvPicPr>
          <p:nvPr/>
        </p:nvPicPr>
        <p:blipFill>
          <a:blip r:embed="rId2"/>
          <a:stretch>
            <a:fillRect/>
          </a:stretch>
        </p:blipFill>
        <p:spPr>
          <a:xfrm>
            <a:off x="1240663" y="2276872"/>
            <a:ext cx="8970137" cy="1512168"/>
          </a:xfrm>
          <a:prstGeom prst="rect">
            <a:avLst/>
          </a:prstGeom>
        </p:spPr>
      </p:pic>
      <p:pic>
        <p:nvPicPr>
          <p:cNvPr id="5" name="Picture 3">
            <a:extLst>
              <a:ext uri="{FF2B5EF4-FFF2-40B4-BE49-F238E27FC236}">
                <a16:creationId xmlns:a16="http://schemas.microsoft.com/office/drawing/2014/main" id="{E08FD3CF-D3A4-447E-B5F5-17406B793552}"/>
              </a:ext>
            </a:extLst>
          </p:cNvPr>
          <p:cNvPicPr>
            <a:picLocks noChangeAspect="1"/>
          </p:cNvPicPr>
          <p:nvPr/>
        </p:nvPicPr>
        <p:blipFill>
          <a:blip r:embed="rId3"/>
          <a:stretch>
            <a:fillRect/>
          </a:stretch>
        </p:blipFill>
        <p:spPr>
          <a:xfrm>
            <a:off x="6096000" y="5333133"/>
            <a:ext cx="4594402" cy="1524867"/>
          </a:xfrm>
          <a:prstGeom prst="rect">
            <a:avLst/>
          </a:prstGeom>
        </p:spPr>
      </p:pic>
    </p:spTree>
    <p:extLst>
      <p:ext uri="{BB962C8B-B14F-4D97-AF65-F5344CB8AC3E}">
        <p14:creationId xmlns:p14="http://schemas.microsoft.com/office/powerpoint/2010/main" val="19314173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420" name="Text Box 4">
            <a:extLst>
              <a:ext uri="{FF2B5EF4-FFF2-40B4-BE49-F238E27FC236}">
                <a16:creationId xmlns:a16="http://schemas.microsoft.com/office/drawing/2014/main" id="{6BA01455-7A3D-421B-B5C0-7CB9DA52B6C5}"/>
              </a:ext>
            </a:extLst>
          </p:cNvPr>
          <p:cNvSpPr txBox="1">
            <a:spLocks noChangeArrowheads="1"/>
          </p:cNvSpPr>
          <p:nvPr/>
        </p:nvSpPr>
        <p:spPr bwMode="auto">
          <a:xfrm>
            <a:off x="4516881" y="395967"/>
            <a:ext cx="31582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3200" b="1" dirty="0">
                <a:latin typeface="黑体" panose="02010609060101010101" pitchFamily="49" charset="-122"/>
                <a:ea typeface="黑体" panose="02010609060101010101" pitchFamily="49" charset="-122"/>
              </a:rPr>
              <a:t>多维数组与指针</a:t>
            </a:r>
            <a:r>
              <a:rPr lang="zh-CN" altLang="en-US" dirty="0"/>
              <a:t> </a:t>
            </a:r>
          </a:p>
        </p:txBody>
      </p:sp>
      <p:sp>
        <p:nvSpPr>
          <p:cNvPr id="828421" name="Text Box 5">
            <a:extLst>
              <a:ext uri="{FF2B5EF4-FFF2-40B4-BE49-F238E27FC236}">
                <a16:creationId xmlns:a16="http://schemas.microsoft.com/office/drawing/2014/main" id="{E9B006E8-330D-455F-8A86-E6356132C8D8}"/>
              </a:ext>
            </a:extLst>
          </p:cNvPr>
          <p:cNvSpPr txBox="1">
            <a:spLocks noChangeArrowheads="1"/>
          </p:cNvSpPr>
          <p:nvPr/>
        </p:nvSpPr>
        <p:spPr bwMode="auto">
          <a:xfrm>
            <a:off x="191344" y="1125539"/>
            <a:ext cx="11665296" cy="1001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lnSpc>
                <a:spcPct val="110000"/>
              </a:lnSpc>
            </a:pPr>
            <a:r>
              <a:rPr lang="zh-CN" altLang="en-US" dirty="0"/>
              <a:t>用指针变量可以指向一维数组中的元素，也可以指向多维数组中的元素。但在概念上和使用上，多维数组的指针比一维数组的指针要复杂一些。 </a:t>
            </a:r>
          </a:p>
        </p:txBody>
      </p:sp>
      <p:sp>
        <p:nvSpPr>
          <p:cNvPr id="828422" name="Text Box 6">
            <a:extLst>
              <a:ext uri="{FF2B5EF4-FFF2-40B4-BE49-F238E27FC236}">
                <a16:creationId xmlns:a16="http://schemas.microsoft.com/office/drawing/2014/main" id="{7644E0CE-F38F-493E-BA70-B5E35FD107BF}"/>
              </a:ext>
            </a:extLst>
          </p:cNvPr>
          <p:cNvSpPr txBox="1">
            <a:spLocks noChangeArrowheads="1"/>
          </p:cNvSpPr>
          <p:nvPr/>
        </p:nvSpPr>
        <p:spPr bwMode="auto">
          <a:xfrm>
            <a:off x="191344" y="2186703"/>
            <a:ext cx="3937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b="1">
                <a:solidFill>
                  <a:srgbClr val="A50021"/>
                </a:solidFill>
                <a:latin typeface="宋体" panose="02010600030101010101" pitchFamily="2" charset="-122"/>
              </a:rPr>
              <a:t>1. </a:t>
            </a:r>
            <a:r>
              <a:rPr lang="zh-CN" altLang="en-US" b="1">
                <a:solidFill>
                  <a:srgbClr val="A50021"/>
                </a:solidFill>
                <a:latin typeface="宋体" panose="02010600030101010101" pitchFamily="2" charset="-122"/>
              </a:rPr>
              <a:t>多维数组元素的地址</a:t>
            </a:r>
          </a:p>
        </p:txBody>
      </p:sp>
      <p:sp>
        <p:nvSpPr>
          <p:cNvPr id="828423" name="Text Box 7">
            <a:extLst>
              <a:ext uri="{FF2B5EF4-FFF2-40B4-BE49-F238E27FC236}">
                <a16:creationId xmlns:a16="http://schemas.microsoft.com/office/drawing/2014/main" id="{81A6404D-BC94-4B82-BC19-7AE4CD8A08E3}"/>
              </a:ext>
            </a:extLst>
          </p:cNvPr>
          <p:cNvSpPr txBox="1">
            <a:spLocks noChangeArrowheads="1"/>
          </p:cNvSpPr>
          <p:nvPr/>
        </p:nvSpPr>
        <p:spPr bwMode="auto">
          <a:xfrm>
            <a:off x="232218" y="2784694"/>
            <a:ext cx="11624422" cy="2111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lnSpc>
                <a:spcPct val="120000"/>
              </a:lnSpc>
            </a:pPr>
            <a:r>
              <a:rPr lang="zh-CN" altLang="en-US" dirty="0"/>
              <a:t>先回顾一下多维数组的性质</a:t>
            </a:r>
            <a:r>
              <a:rPr lang="en-US" altLang="zh-CN" dirty="0"/>
              <a:t>,</a:t>
            </a:r>
            <a:r>
              <a:rPr lang="zh-CN" altLang="en-US" dirty="0"/>
              <a:t>可以认为二维数组是“数组的数组”，例 </a:t>
            </a:r>
            <a:r>
              <a:rPr lang="en-US" altLang="zh-CN" b="1" dirty="0"/>
              <a:t>:</a:t>
            </a:r>
            <a:endParaRPr lang="en-US" altLang="zh-CN" dirty="0">
              <a:solidFill>
                <a:srgbClr val="A50021"/>
              </a:solidFill>
            </a:endParaRPr>
          </a:p>
          <a:p>
            <a:pPr algn="l" eaLnBrk="1" hangingPunct="1">
              <a:lnSpc>
                <a:spcPct val="120000"/>
              </a:lnSpc>
            </a:pPr>
            <a:r>
              <a:rPr lang="zh-CN" altLang="en-US" b="1" dirty="0"/>
              <a:t>定义</a:t>
            </a:r>
            <a:r>
              <a:rPr lang="en-US" altLang="zh-CN" dirty="0">
                <a:solidFill>
                  <a:srgbClr val="A50021"/>
                </a:solidFill>
              </a:rPr>
              <a:t>int a[3][4]</a:t>
            </a:r>
            <a:r>
              <a:rPr lang="en-US" altLang="zh-CN" dirty="0">
                <a:solidFill>
                  <a:schemeClr val="accent2"/>
                </a:solidFill>
              </a:rPr>
              <a:t>={{1</a:t>
            </a:r>
            <a:r>
              <a:rPr lang="zh-CN" altLang="en-US" dirty="0">
                <a:solidFill>
                  <a:schemeClr val="accent2"/>
                </a:solidFill>
              </a:rPr>
              <a:t>，</a:t>
            </a:r>
            <a:r>
              <a:rPr lang="en-US" altLang="zh-CN" dirty="0">
                <a:solidFill>
                  <a:schemeClr val="accent2"/>
                </a:solidFill>
              </a:rPr>
              <a:t>3</a:t>
            </a:r>
            <a:r>
              <a:rPr lang="zh-CN" altLang="en-US" dirty="0">
                <a:solidFill>
                  <a:schemeClr val="accent2"/>
                </a:solidFill>
              </a:rPr>
              <a:t>，</a:t>
            </a:r>
            <a:r>
              <a:rPr lang="en-US" altLang="zh-CN" dirty="0">
                <a:solidFill>
                  <a:schemeClr val="accent2"/>
                </a:solidFill>
              </a:rPr>
              <a:t>5</a:t>
            </a:r>
            <a:r>
              <a:rPr lang="zh-CN" altLang="en-US" dirty="0">
                <a:solidFill>
                  <a:schemeClr val="accent2"/>
                </a:solidFill>
              </a:rPr>
              <a:t>，</a:t>
            </a:r>
            <a:r>
              <a:rPr lang="en-US" altLang="zh-CN" dirty="0">
                <a:solidFill>
                  <a:schemeClr val="accent2"/>
                </a:solidFill>
              </a:rPr>
              <a:t>7}</a:t>
            </a:r>
            <a:r>
              <a:rPr lang="zh-CN" altLang="en-US" dirty="0">
                <a:solidFill>
                  <a:schemeClr val="accent2"/>
                </a:solidFill>
              </a:rPr>
              <a:t>，</a:t>
            </a:r>
            <a:r>
              <a:rPr lang="en-US" altLang="zh-CN" dirty="0">
                <a:solidFill>
                  <a:schemeClr val="accent2"/>
                </a:solidFill>
              </a:rPr>
              <a:t>{9</a:t>
            </a:r>
            <a:r>
              <a:rPr lang="zh-CN" altLang="en-US" dirty="0">
                <a:solidFill>
                  <a:schemeClr val="accent2"/>
                </a:solidFill>
              </a:rPr>
              <a:t>，</a:t>
            </a:r>
            <a:r>
              <a:rPr lang="en-US" altLang="zh-CN" dirty="0">
                <a:solidFill>
                  <a:schemeClr val="accent2"/>
                </a:solidFill>
              </a:rPr>
              <a:t>11</a:t>
            </a:r>
            <a:r>
              <a:rPr lang="zh-CN" altLang="en-US" dirty="0">
                <a:solidFill>
                  <a:schemeClr val="accent2"/>
                </a:solidFill>
              </a:rPr>
              <a:t>，</a:t>
            </a:r>
            <a:r>
              <a:rPr lang="en-US" altLang="zh-CN" dirty="0">
                <a:solidFill>
                  <a:schemeClr val="accent2"/>
                </a:solidFill>
              </a:rPr>
              <a:t>13</a:t>
            </a:r>
            <a:r>
              <a:rPr lang="zh-CN" altLang="en-US" dirty="0">
                <a:solidFill>
                  <a:schemeClr val="accent2"/>
                </a:solidFill>
              </a:rPr>
              <a:t>，</a:t>
            </a:r>
            <a:r>
              <a:rPr lang="en-US" altLang="zh-CN" dirty="0">
                <a:solidFill>
                  <a:schemeClr val="accent2"/>
                </a:solidFill>
              </a:rPr>
              <a:t>15}</a:t>
            </a:r>
            <a:r>
              <a:rPr lang="zh-CN" altLang="en-US" dirty="0">
                <a:solidFill>
                  <a:schemeClr val="accent2"/>
                </a:solidFill>
              </a:rPr>
              <a:t>，｛</a:t>
            </a:r>
            <a:r>
              <a:rPr lang="en-US" altLang="zh-CN" dirty="0">
                <a:solidFill>
                  <a:schemeClr val="accent2"/>
                </a:solidFill>
              </a:rPr>
              <a:t>17</a:t>
            </a:r>
            <a:r>
              <a:rPr lang="zh-CN" altLang="en-US" dirty="0">
                <a:solidFill>
                  <a:schemeClr val="accent2"/>
                </a:solidFill>
              </a:rPr>
              <a:t>，</a:t>
            </a:r>
            <a:r>
              <a:rPr lang="en-US" altLang="zh-CN" dirty="0">
                <a:solidFill>
                  <a:schemeClr val="accent2"/>
                </a:solidFill>
              </a:rPr>
              <a:t>19</a:t>
            </a:r>
            <a:r>
              <a:rPr lang="zh-CN" altLang="en-US" dirty="0">
                <a:solidFill>
                  <a:schemeClr val="accent2"/>
                </a:solidFill>
              </a:rPr>
              <a:t>，</a:t>
            </a:r>
            <a:r>
              <a:rPr lang="en-US" altLang="zh-CN" dirty="0">
                <a:solidFill>
                  <a:schemeClr val="accent2"/>
                </a:solidFill>
              </a:rPr>
              <a:t>21</a:t>
            </a:r>
            <a:r>
              <a:rPr lang="zh-CN" altLang="en-US" dirty="0">
                <a:solidFill>
                  <a:schemeClr val="accent2"/>
                </a:solidFill>
              </a:rPr>
              <a:t>，</a:t>
            </a:r>
            <a:r>
              <a:rPr lang="en-US" altLang="zh-CN" dirty="0">
                <a:solidFill>
                  <a:schemeClr val="accent2"/>
                </a:solidFill>
              </a:rPr>
              <a:t>23} }</a:t>
            </a:r>
            <a:r>
              <a:rPr lang="zh-CN" altLang="en-US" dirty="0">
                <a:solidFill>
                  <a:schemeClr val="accent2"/>
                </a:solidFill>
              </a:rPr>
              <a:t>；</a:t>
            </a:r>
          </a:p>
          <a:p>
            <a:pPr algn="l" eaLnBrk="1" hangingPunct="1">
              <a:lnSpc>
                <a:spcPct val="120000"/>
              </a:lnSpc>
            </a:pPr>
            <a:r>
              <a:rPr lang="zh-CN" altLang="en-US" dirty="0"/>
              <a:t>则二维数组</a:t>
            </a:r>
            <a:r>
              <a:rPr lang="en-US" altLang="zh-CN" dirty="0"/>
              <a:t>a</a:t>
            </a:r>
            <a:r>
              <a:rPr lang="zh-CN" altLang="en-US" dirty="0"/>
              <a:t>是由</a:t>
            </a:r>
            <a:r>
              <a:rPr lang="en-US" altLang="zh-CN" dirty="0"/>
              <a:t>3</a:t>
            </a:r>
            <a:r>
              <a:rPr lang="zh-CN" altLang="en-US" dirty="0"/>
              <a:t>个一维数组所组成的。设二维数组的首行的首地址为</a:t>
            </a:r>
            <a:r>
              <a:rPr lang="en-US" altLang="zh-CN" dirty="0"/>
              <a:t>2000</a:t>
            </a:r>
            <a:r>
              <a:rPr lang="zh-CN" altLang="en-US" dirty="0"/>
              <a:t> ，则</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828420"/>
                                        </p:tgtEl>
                                        <p:attrNameLst>
                                          <p:attrName>style.visibility</p:attrName>
                                        </p:attrNameLst>
                                      </p:cBhvr>
                                      <p:to>
                                        <p:strVal val="visible"/>
                                      </p:to>
                                    </p:set>
                                    <p:anim calcmode="lin" valueType="num">
                                      <p:cBhvr additive="base">
                                        <p:cTn id="7" dur="500" fill="hold"/>
                                        <p:tgtEl>
                                          <p:spTgt spid="828420"/>
                                        </p:tgtEl>
                                        <p:attrNameLst>
                                          <p:attrName>ppt_x</p:attrName>
                                        </p:attrNameLst>
                                      </p:cBhvr>
                                      <p:tavLst>
                                        <p:tav tm="0">
                                          <p:val>
                                            <p:strVal val="0-#ppt_w/2"/>
                                          </p:val>
                                        </p:tav>
                                        <p:tav tm="100000">
                                          <p:val>
                                            <p:strVal val="#ppt_x"/>
                                          </p:val>
                                        </p:tav>
                                      </p:tavLst>
                                    </p:anim>
                                    <p:anim calcmode="lin" valueType="num">
                                      <p:cBhvr additive="base">
                                        <p:cTn id="8" dur="500" fill="hold"/>
                                        <p:tgtEl>
                                          <p:spTgt spid="82842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8421"/>
                                        </p:tgtEl>
                                        <p:attrNameLst>
                                          <p:attrName>style.visibility</p:attrName>
                                        </p:attrNameLst>
                                      </p:cBhvr>
                                      <p:to>
                                        <p:strVal val="visible"/>
                                      </p:to>
                                    </p:set>
                                    <p:anim calcmode="lin" valueType="num">
                                      <p:cBhvr additive="base">
                                        <p:cTn id="13" dur="500" fill="hold"/>
                                        <p:tgtEl>
                                          <p:spTgt spid="828421"/>
                                        </p:tgtEl>
                                        <p:attrNameLst>
                                          <p:attrName>ppt_x</p:attrName>
                                        </p:attrNameLst>
                                      </p:cBhvr>
                                      <p:tavLst>
                                        <p:tav tm="0">
                                          <p:val>
                                            <p:strVal val="0-#ppt_w/2"/>
                                          </p:val>
                                        </p:tav>
                                        <p:tav tm="100000">
                                          <p:val>
                                            <p:strVal val="#ppt_x"/>
                                          </p:val>
                                        </p:tav>
                                      </p:tavLst>
                                    </p:anim>
                                    <p:anim calcmode="lin" valueType="num">
                                      <p:cBhvr additive="base">
                                        <p:cTn id="14" dur="500" fill="hold"/>
                                        <p:tgtEl>
                                          <p:spTgt spid="82842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28422"/>
                                        </p:tgtEl>
                                        <p:attrNameLst>
                                          <p:attrName>style.visibility</p:attrName>
                                        </p:attrNameLst>
                                      </p:cBhvr>
                                      <p:to>
                                        <p:strVal val="visible"/>
                                      </p:to>
                                    </p:set>
                                    <p:anim calcmode="lin" valueType="num">
                                      <p:cBhvr additive="base">
                                        <p:cTn id="19" dur="500" fill="hold"/>
                                        <p:tgtEl>
                                          <p:spTgt spid="828422"/>
                                        </p:tgtEl>
                                        <p:attrNameLst>
                                          <p:attrName>ppt_x</p:attrName>
                                        </p:attrNameLst>
                                      </p:cBhvr>
                                      <p:tavLst>
                                        <p:tav tm="0">
                                          <p:val>
                                            <p:strVal val="0-#ppt_w/2"/>
                                          </p:val>
                                        </p:tav>
                                        <p:tav tm="100000">
                                          <p:val>
                                            <p:strVal val="#ppt_x"/>
                                          </p:val>
                                        </p:tav>
                                      </p:tavLst>
                                    </p:anim>
                                    <p:anim calcmode="lin" valueType="num">
                                      <p:cBhvr additive="base">
                                        <p:cTn id="20" dur="500" fill="hold"/>
                                        <p:tgtEl>
                                          <p:spTgt spid="82842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28423"/>
                                        </p:tgtEl>
                                        <p:attrNameLst>
                                          <p:attrName>style.visibility</p:attrName>
                                        </p:attrNameLst>
                                      </p:cBhvr>
                                      <p:to>
                                        <p:strVal val="visible"/>
                                      </p:to>
                                    </p:set>
                                    <p:anim calcmode="lin" valueType="num">
                                      <p:cBhvr additive="base">
                                        <p:cTn id="25" dur="500" fill="hold"/>
                                        <p:tgtEl>
                                          <p:spTgt spid="828423"/>
                                        </p:tgtEl>
                                        <p:attrNameLst>
                                          <p:attrName>ppt_x</p:attrName>
                                        </p:attrNameLst>
                                      </p:cBhvr>
                                      <p:tavLst>
                                        <p:tav tm="0">
                                          <p:val>
                                            <p:strVal val="0-#ppt_w/2"/>
                                          </p:val>
                                        </p:tav>
                                        <p:tav tm="100000">
                                          <p:val>
                                            <p:strVal val="#ppt_x"/>
                                          </p:val>
                                        </p:tav>
                                      </p:tavLst>
                                    </p:anim>
                                    <p:anim calcmode="lin" valueType="num">
                                      <p:cBhvr additive="base">
                                        <p:cTn id="26" dur="500" fill="hold"/>
                                        <p:tgtEl>
                                          <p:spTgt spid="8284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420" grpId="0"/>
      <p:bldP spid="828421" grpId="0"/>
      <p:bldP spid="828422" grpId="0"/>
      <p:bldP spid="828423"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0635" name="Group 171">
            <a:extLst>
              <a:ext uri="{FF2B5EF4-FFF2-40B4-BE49-F238E27FC236}">
                <a16:creationId xmlns:a16="http://schemas.microsoft.com/office/drawing/2014/main" id="{A874B95C-750D-4519-8EC5-99E32752D5ED}"/>
              </a:ext>
            </a:extLst>
          </p:cNvPr>
          <p:cNvGraphicFramePr>
            <a:graphicFrameLocks noGrp="1"/>
          </p:cNvGraphicFramePr>
          <p:nvPr>
            <p:ph/>
          </p:nvPr>
        </p:nvGraphicFramePr>
        <p:xfrm>
          <a:off x="1919288" y="409575"/>
          <a:ext cx="8424862" cy="6127750"/>
        </p:xfrm>
        <a:graphic>
          <a:graphicData uri="http://schemas.openxmlformats.org/drawingml/2006/table">
            <a:tbl>
              <a:tblPr/>
              <a:tblGrid>
                <a:gridCol w="2168525">
                  <a:extLst>
                    <a:ext uri="{9D8B030D-6E8A-4147-A177-3AD203B41FA5}">
                      <a16:colId xmlns:a16="http://schemas.microsoft.com/office/drawing/2014/main" val="20000"/>
                    </a:ext>
                  </a:extLst>
                </a:gridCol>
                <a:gridCol w="4327525">
                  <a:extLst>
                    <a:ext uri="{9D8B030D-6E8A-4147-A177-3AD203B41FA5}">
                      <a16:colId xmlns:a16="http://schemas.microsoft.com/office/drawing/2014/main" val="20001"/>
                    </a:ext>
                  </a:extLst>
                </a:gridCol>
                <a:gridCol w="1928812">
                  <a:extLst>
                    <a:ext uri="{9D8B030D-6E8A-4147-A177-3AD203B41FA5}">
                      <a16:colId xmlns:a16="http://schemas.microsoft.com/office/drawing/2014/main" val="20002"/>
                    </a:ext>
                  </a:extLst>
                </a:gridCol>
              </a:tblGrid>
              <a:tr h="457224">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zh-CN" altLang="en-US" sz="2400" b="1" i="0" u="none" strike="noStrike" cap="none" normalizeH="0" baseline="0" dirty="0">
                          <a:ln>
                            <a:noFill/>
                          </a:ln>
                          <a:solidFill>
                            <a:schemeClr val="tx1"/>
                          </a:solidFill>
                          <a:effectLst/>
                          <a:latin typeface="黑体" pitchFamily="2" charset="-122"/>
                          <a:ea typeface="黑体" pitchFamily="2" charset="-122"/>
                          <a:cs typeface="Courier New" pitchFamily="49" charset="0"/>
                        </a:rPr>
                        <a:t>表 示 形 式</a:t>
                      </a:r>
                      <a:endParaRPr kumimoji="1" lang="zh-CN" altLang="en-US" sz="2400" b="0" i="0" u="none" strike="noStrike" cap="none" normalizeH="0" baseline="0" dirty="0">
                        <a:ln>
                          <a:noFill/>
                        </a:ln>
                        <a:solidFill>
                          <a:schemeClr val="tx1"/>
                        </a:solidFill>
                        <a:effectLst/>
                        <a:latin typeface="黑体" pitchFamily="2" charset="-122"/>
                        <a:ea typeface="黑体" pitchFamily="2" charset="-122"/>
                        <a:cs typeface="Courier New" pitchFamily="49"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zh-CN" altLang="en-US" sz="2400" b="1" i="0" u="none" strike="noStrike" cap="none" normalizeH="0" baseline="0">
                          <a:ln>
                            <a:noFill/>
                          </a:ln>
                          <a:solidFill>
                            <a:schemeClr val="tx1"/>
                          </a:solidFill>
                          <a:effectLst/>
                          <a:latin typeface="黑体" pitchFamily="2" charset="-122"/>
                          <a:ea typeface="黑体" pitchFamily="2" charset="-122"/>
                          <a:cs typeface="Courier New" pitchFamily="49" charset="0"/>
                        </a:rPr>
                        <a:t>含义</a:t>
                      </a:r>
                      <a:endPar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zh-CN" altLang="en-US" sz="2400" b="1" i="0" u="none" strike="noStrike" cap="none" normalizeH="0" baseline="0">
                          <a:ln>
                            <a:noFill/>
                          </a:ln>
                          <a:solidFill>
                            <a:schemeClr val="tx1"/>
                          </a:solidFill>
                          <a:effectLst/>
                          <a:latin typeface="黑体" pitchFamily="2" charset="-122"/>
                          <a:ea typeface="黑体" pitchFamily="2" charset="-122"/>
                          <a:cs typeface="Courier New" pitchFamily="49" charset="0"/>
                        </a:rPr>
                        <a:t>地 址</a:t>
                      </a:r>
                      <a:endPar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extLst>
                  <a:ext uri="{0D108BD9-81ED-4DB2-BD59-A6C34878D82A}">
                    <a16:rowId xmlns:a16="http://schemas.microsoft.com/office/drawing/2014/main" val="10000"/>
                  </a:ext>
                </a:extLst>
              </a:tr>
              <a:tr h="823003">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a</a:t>
                      </a:r>
                      <a:r>
                        <a:rPr kumimoji="1" lang="en-US" altLang="zh-CN" sz="2400" b="1" i="0" u="none" strike="noStrike" cap="none" normalizeH="0" baseline="0">
                          <a:ln>
                            <a:noFill/>
                          </a:ln>
                          <a:solidFill>
                            <a:schemeClr val="tx1"/>
                          </a:solidFill>
                          <a:effectLst/>
                          <a:latin typeface="黑体" pitchFamily="2" charset="-122"/>
                          <a:ea typeface="黑体" pitchFamily="2" charset="-122"/>
                          <a:cs typeface="Courier New" pitchFamily="49" charset="0"/>
                        </a:rPr>
                        <a:t> </a:t>
                      </a:r>
                      <a:endPar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二维数组名，指向一维数组</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a[0</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］，即</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0</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行首地址</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2000</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extLst>
                  <a:ext uri="{0D108BD9-81ED-4DB2-BD59-A6C34878D82A}">
                    <a16:rowId xmlns:a16="http://schemas.microsoft.com/office/drawing/2014/main" val="10001"/>
                  </a:ext>
                </a:extLst>
              </a:tr>
              <a:tr h="1188781">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a[0</a:t>
                      </a:r>
                      <a:r>
                        <a:rPr kumimoji="1" lang="zh-CN" altLang="en-US"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a:t>
                      </a:r>
                      <a:r>
                        <a:rPr kumimoji="1" lang="en-US" altLang="zh-CN"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a:t>
                      </a:r>
                    </a:p>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*(a+0),</a:t>
                      </a:r>
                    </a:p>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*a</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0</a:t>
                      </a:r>
                      <a:r>
                        <a:rPr kumimoji="1" lang="zh-CN" altLang="en-US"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行</a:t>
                      </a:r>
                      <a:r>
                        <a:rPr kumimoji="1" lang="en-US" altLang="zh-CN"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0</a:t>
                      </a:r>
                      <a:r>
                        <a:rPr kumimoji="1" lang="zh-CN" altLang="en-US"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列元素地址</a:t>
                      </a:r>
                      <a:endParaRPr kumimoji="1" lang="en-US" altLang="zh-CN" sz="2400" b="0" i="0" u="none" strike="noStrike" cap="none" normalizeH="0" baseline="0" dirty="0">
                        <a:ln>
                          <a:noFill/>
                        </a:ln>
                        <a:solidFill>
                          <a:schemeClr val="tx1"/>
                        </a:solidFill>
                        <a:effectLst/>
                        <a:latin typeface="黑体" pitchFamily="2" charset="-122"/>
                        <a:ea typeface="黑体" pitchFamily="2" charset="-122"/>
                        <a:cs typeface="Courier New" pitchFamily="49" charset="0"/>
                      </a:endParaRPr>
                    </a:p>
                    <a:p>
                      <a:pPr marL="342900" marR="0" lvl="0" indent="-342900" algn="l" defTabSz="7620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tx1"/>
                        </a:solidFill>
                        <a:effectLst/>
                        <a:latin typeface="黑体" pitchFamily="2" charset="-122"/>
                        <a:ea typeface="黑体" pitchFamily="2" charset="-122"/>
                        <a:cs typeface="Courier New" pitchFamily="49"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2000</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extLst>
                  <a:ext uri="{0D108BD9-81ED-4DB2-BD59-A6C34878D82A}">
                    <a16:rowId xmlns:a16="http://schemas.microsoft.com/office/drawing/2014/main" val="10002"/>
                  </a:ext>
                </a:extLst>
              </a:tr>
              <a:tr h="687424">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a+1</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&amp;a</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1</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1</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行首地址</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2008</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extLst>
                  <a:ext uri="{0D108BD9-81ED-4DB2-BD59-A6C34878D82A}">
                    <a16:rowId xmlns:a16="http://schemas.microsoft.com/office/drawing/2014/main" val="10003"/>
                  </a:ext>
                </a:extLst>
              </a:tr>
              <a:tr h="593756">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a</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1</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,*(a+1)</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1</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行</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0</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列元素</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a[1][0]</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的地址</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2008</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extLst>
                  <a:ext uri="{0D108BD9-81ED-4DB2-BD59-A6C34878D82A}">
                    <a16:rowId xmlns:a16="http://schemas.microsoft.com/office/drawing/2014/main" val="10004"/>
                  </a:ext>
                </a:extLst>
              </a:tr>
              <a:tr h="1188781">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a[1]+2,</a:t>
                      </a:r>
                    </a:p>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*(a+1)+2,</a:t>
                      </a:r>
                    </a:p>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&amp;a[1][2]</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1</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行</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2</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列元素</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a[1][2] </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的地址</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2012</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extLst>
                  <a:ext uri="{0D108BD9-81ED-4DB2-BD59-A6C34878D82A}">
                    <a16:rowId xmlns:a16="http://schemas.microsoft.com/office/drawing/2014/main" val="10005"/>
                  </a:ext>
                </a:extLst>
              </a:tr>
              <a:tr h="1188781">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*(a[1]+2),</a:t>
                      </a:r>
                    </a:p>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*(*(a+1)+2),</a:t>
                      </a:r>
                    </a:p>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a[1][2]</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l" defTabSz="7620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1</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行</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2</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列元素</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a</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1</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a:t>
                      </a:r>
                      <a:r>
                        <a:rPr kumimoji="1" lang="en-US" altLang="zh-CN" sz="2400" b="0" i="0" u="none" strike="noStrike" cap="none" normalizeH="0" baseline="0">
                          <a:ln>
                            <a:noFill/>
                          </a:ln>
                          <a:solidFill>
                            <a:schemeClr val="tx1"/>
                          </a:solidFill>
                          <a:effectLst/>
                          <a:latin typeface="黑体" pitchFamily="2" charset="-122"/>
                          <a:ea typeface="黑体" pitchFamily="2" charset="-122"/>
                          <a:cs typeface="Courier New" pitchFamily="49" charset="0"/>
                        </a:rPr>
                        <a:t>2</a:t>
                      </a:r>
                      <a:r>
                        <a:rPr kumimoji="1" lang="zh-CN" altLang="en-US" sz="2400" b="0" i="0" u="none" strike="noStrike" cap="none" normalizeH="0" baseline="0">
                          <a:ln>
                            <a:noFill/>
                          </a:ln>
                          <a:solidFill>
                            <a:schemeClr val="tx1"/>
                          </a:solidFill>
                          <a:effectLst/>
                          <a:latin typeface="黑体" pitchFamily="2" charset="-122"/>
                          <a:ea typeface="黑体" pitchFamily="2" charset="-122"/>
                          <a:cs typeface="Courier New" pitchFamily="49" charset="0"/>
                        </a:rPr>
                        <a:t>］的值</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tc>
                  <a:txBody>
                    <a:bodyPr/>
                    <a:lstStyle/>
                    <a:p>
                      <a:pPr marL="342900" marR="0" lvl="0" indent="-342900" algn="ctr" defTabSz="762000" rtl="0" eaLnBrk="1" fontAlgn="base" latinLnBrk="0" hangingPunct="1">
                        <a:lnSpc>
                          <a:spcPct val="100000"/>
                        </a:lnSpc>
                        <a:spcBef>
                          <a:spcPct val="0"/>
                        </a:spcBef>
                        <a:spcAft>
                          <a:spcPct val="0"/>
                        </a:spcAft>
                        <a:buClrTx/>
                        <a:buSzTx/>
                        <a:buFontTx/>
                        <a:buNone/>
                        <a:tabLst/>
                      </a:pPr>
                      <a:r>
                        <a:rPr kumimoji="1" lang="zh-CN" altLang="en-US"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元素值为</a:t>
                      </a:r>
                      <a:r>
                        <a:rPr kumimoji="1" lang="en-US" altLang="zh-CN" sz="2400" b="0" i="0" u="none" strike="noStrike" cap="none" normalizeH="0" baseline="0" dirty="0">
                          <a:ln>
                            <a:noFill/>
                          </a:ln>
                          <a:solidFill>
                            <a:schemeClr val="tx1"/>
                          </a:solidFill>
                          <a:effectLst/>
                          <a:latin typeface="黑体" pitchFamily="2" charset="-122"/>
                          <a:ea typeface="黑体" pitchFamily="2" charset="-122"/>
                          <a:cs typeface="Courier New" pitchFamily="49" charset="0"/>
                        </a:rPr>
                        <a:t>13</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7FFF7"/>
                    </a:solidFill>
                  </a:tcPr>
                </a:tc>
                <a:extLst>
                  <a:ext uri="{0D108BD9-81ED-4DB2-BD59-A6C34878D82A}">
                    <a16:rowId xmlns:a16="http://schemas.microsoft.com/office/drawing/2014/main" val="10006"/>
                  </a:ext>
                </a:extLst>
              </a:tr>
            </a:tbl>
          </a:graphicData>
        </a:graphic>
      </p:graphicFrame>
    </p:spTree>
  </p:cSld>
  <p:clrMapOvr>
    <a:masterClrMapping/>
  </p:clrMapOvr>
  <p:transition>
    <p:strips dir="ru"/>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9CC08616-08BA-4FB2-9811-5EAFCA7B9CBF}"/>
              </a:ext>
            </a:extLst>
          </p:cNvPr>
          <p:cNvSpPr>
            <a:spLocks noGrp="1"/>
          </p:cNvSpPr>
          <p:nvPr>
            <p:ph/>
          </p:nvPr>
        </p:nvSpPr>
        <p:spPr/>
        <p:txBody>
          <a:bodyPr/>
          <a:lstStyle/>
          <a:p>
            <a:r>
              <a:rPr lang="zh-CN" altLang="en-US" dirty="0"/>
              <a:t>假设数组 </a:t>
            </a:r>
            <a:r>
              <a:rPr lang="en-US" altLang="zh-CN" dirty="0"/>
              <a:t>a </a:t>
            </a:r>
            <a:r>
              <a:rPr lang="zh-CN" altLang="en-US" dirty="0"/>
              <a:t>中第 </a:t>
            </a:r>
            <a:r>
              <a:rPr lang="en-US" altLang="zh-CN" dirty="0"/>
              <a:t>0 </a:t>
            </a:r>
            <a:r>
              <a:rPr lang="zh-CN" altLang="en-US" dirty="0"/>
              <a:t>个元素的地址为 </a:t>
            </a:r>
            <a:r>
              <a:rPr lang="en-US" altLang="zh-CN" dirty="0"/>
              <a:t>1000</a:t>
            </a:r>
            <a:r>
              <a:rPr lang="zh-CN" altLang="en-US" dirty="0"/>
              <a:t>，那么每个一维数组的首地址如下图所示：</a:t>
            </a:r>
          </a:p>
        </p:txBody>
      </p:sp>
      <p:pic>
        <p:nvPicPr>
          <p:cNvPr id="4" name="图片 3">
            <a:extLst>
              <a:ext uri="{FF2B5EF4-FFF2-40B4-BE49-F238E27FC236}">
                <a16:creationId xmlns:a16="http://schemas.microsoft.com/office/drawing/2014/main" id="{1DA3F4FC-4B5C-49F9-BCE1-E4922C1F9E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416" y="1694183"/>
            <a:ext cx="10125074" cy="3888432"/>
          </a:xfrm>
          <a:prstGeom prst="rect">
            <a:avLst/>
          </a:prstGeom>
        </p:spPr>
      </p:pic>
    </p:spTree>
    <p:extLst>
      <p:ext uri="{BB962C8B-B14F-4D97-AF65-F5344CB8AC3E}">
        <p14:creationId xmlns:p14="http://schemas.microsoft.com/office/powerpoint/2010/main" val="28774964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22771D3-F792-49E4-BF25-9E2E8C8F0AB9}"/>
              </a:ext>
            </a:extLst>
          </p:cNvPr>
          <p:cNvPicPr>
            <a:picLocks noChangeAspect="1"/>
          </p:cNvPicPr>
          <p:nvPr/>
        </p:nvPicPr>
        <p:blipFill>
          <a:blip r:embed="rId2"/>
          <a:stretch>
            <a:fillRect/>
          </a:stretch>
        </p:blipFill>
        <p:spPr>
          <a:xfrm>
            <a:off x="1524000" y="1510"/>
            <a:ext cx="8611318" cy="68564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6ADEE7E-F2A1-4DA8-A848-F69666779322}"/>
              </a:ext>
            </a:extLst>
          </p:cNvPr>
          <p:cNvPicPr>
            <a:picLocks noChangeAspect="1"/>
          </p:cNvPicPr>
          <p:nvPr/>
        </p:nvPicPr>
        <p:blipFill>
          <a:blip r:embed="rId2"/>
          <a:stretch>
            <a:fillRect/>
          </a:stretch>
        </p:blipFill>
        <p:spPr>
          <a:xfrm>
            <a:off x="1839891" y="692696"/>
            <a:ext cx="8512218" cy="3384376"/>
          </a:xfrm>
          <a:prstGeom prst="rect">
            <a:avLst/>
          </a:prstGeom>
        </p:spPr>
      </p:pic>
    </p:spTree>
  </p:cSld>
  <p:clrMapOvr>
    <a:masterClrMapping/>
  </p:clrMapOvr>
  <p:transition>
    <p:strips dir="ru"/>
  </p:transition>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34564" name="Text Box 4">
            <a:extLst>
              <a:ext uri="{FF2B5EF4-FFF2-40B4-BE49-F238E27FC236}">
                <a16:creationId xmlns:a16="http://schemas.microsoft.com/office/drawing/2014/main" id="{A49D3360-BEED-4E40-B0C1-2A82D6D699DF}"/>
              </a:ext>
            </a:extLst>
          </p:cNvPr>
          <p:cNvSpPr txBox="1">
            <a:spLocks noChangeArrowheads="1"/>
          </p:cNvSpPr>
          <p:nvPr/>
        </p:nvSpPr>
        <p:spPr bwMode="auto">
          <a:xfrm>
            <a:off x="119336" y="441293"/>
            <a:ext cx="55451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b="1" dirty="0">
                <a:solidFill>
                  <a:srgbClr val="A50021"/>
                </a:solidFill>
                <a:latin typeface="宋体" panose="02010600030101010101" pitchFamily="2" charset="-122"/>
              </a:rPr>
              <a:t>2 . </a:t>
            </a:r>
            <a:r>
              <a:rPr lang="zh-CN" altLang="en-US" b="1" dirty="0">
                <a:solidFill>
                  <a:srgbClr val="A50021"/>
                </a:solidFill>
                <a:latin typeface="宋体" panose="02010600030101010101" pitchFamily="2" charset="-122"/>
              </a:rPr>
              <a:t>指向多维数组元素的指针变量</a:t>
            </a:r>
          </a:p>
        </p:txBody>
      </p:sp>
      <p:sp>
        <p:nvSpPr>
          <p:cNvPr id="834565" name="Text Box 5">
            <a:extLst>
              <a:ext uri="{FF2B5EF4-FFF2-40B4-BE49-F238E27FC236}">
                <a16:creationId xmlns:a16="http://schemas.microsoft.com/office/drawing/2014/main" id="{71932608-79DC-4949-B043-97F7F244CE4C}"/>
              </a:ext>
            </a:extLst>
          </p:cNvPr>
          <p:cNvSpPr txBox="1">
            <a:spLocks noChangeArrowheads="1"/>
          </p:cNvSpPr>
          <p:nvPr/>
        </p:nvSpPr>
        <p:spPr bwMode="auto">
          <a:xfrm>
            <a:off x="1847850" y="1052513"/>
            <a:ext cx="81359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r>
              <a:rPr lang="en-US" altLang="zh-CN" b="1"/>
              <a:t>(1) </a:t>
            </a:r>
            <a:r>
              <a:rPr lang="zh-CN" altLang="en-US" b="1"/>
              <a:t>指向数组元素的指针变量</a:t>
            </a:r>
          </a:p>
        </p:txBody>
      </p:sp>
      <p:sp>
        <p:nvSpPr>
          <p:cNvPr id="834566" name="Text Box 6">
            <a:extLst>
              <a:ext uri="{FF2B5EF4-FFF2-40B4-BE49-F238E27FC236}">
                <a16:creationId xmlns:a16="http://schemas.microsoft.com/office/drawing/2014/main" id="{E4F0D59D-5D57-431F-855C-C028C85E6303}"/>
              </a:ext>
            </a:extLst>
          </p:cNvPr>
          <p:cNvSpPr txBox="1">
            <a:spLocks noChangeArrowheads="1"/>
          </p:cNvSpPr>
          <p:nvPr/>
        </p:nvSpPr>
        <p:spPr bwMode="auto">
          <a:xfrm>
            <a:off x="1997076" y="1628775"/>
            <a:ext cx="6405921" cy="523220"/>
          </a:xfrm>
          <a:prstGeom prst="rect">
            <a:avLst/>
          </a:prstGeom>
          <a:solidFill>
            <a:srgbClr val="993300"/>
          </a:solidFill>
          <a:ln>
            <a:noFill/>
          </a:ln>
          <a:effectLst/>
          <a:extLs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b="1" dirty="0">
                <a:solidFill>
                  <a:schemeClr val="bg1"/>
                </a:solidFill>
                <a:latin typeface="黑体" panose="02010609060101010101" pitchFamily="49" charset="-122"/>
                <a:ea typeface="黑体" panose="02010609060101010101" pitchFamily="49" charset="-122"/>
              </a:rPr>
              <a:t>例：用指针变量输出二维数组元素的值</a:t>
            </a:r>
            <a:r>
              <a:rPr lang="zh-CN" altLang="en-US" dirty="0"/>
              <a:t> </a:t>
            </a:r>
          </a:p>
        </p:txBody>
      </p:sp>
      <p:pic>
        <p:nvPicPr>
          <p:cNvPr id="2" name="图片 1">
            <a:extLst>
              <a:ext uri="{FF2B5EF4-FFF2-40B4-BE49-F238E27FC236}">
                <a16:creationId xmlns:a16="http://schemas.microsoft.com/office/drawing/2014/main" id="{89F0AE7E-8878-4DA9-905A-088CD07C5497}"/>
              </a:ext>
            </a:extLst>
          </p:cNvPr>
          <p:cNvPicPr>
            <a:picLocks noChangeAspect="1"/>
          </p:cNvPicPr>
          <p:nvPr/>
        </p:nvPicPr>
        <p:blipFill>
          <a:blip r:embed="rId2"/>
          <a:stretch>
            <a:fillRect/>
          </a:stretch>
        </p:blipFill>
        <p:spPr>
          <a:xfrm>
            <a:off x="1955800" y="2205039"/>
            <a:ext cx="8280400" cy="4569757"/>
          </a:xfrm>
          <a:prstGeom prst="rect">
            <a:avLst/>
          </a:prstGeom>
        </p:spPr>
      </p:pic>
      <p:pic>
        <p:nvPicPr>
          <p:cNvPr id="3" name="图片 2">
            <a:extLst>
              <a:ext uri="{FF2B5EF4-FFF2-40B4-BE49-F238E27FC236}">
                <a16:creationId xmlns:a16="http://schemas.microsoft.com/office/drawing/2014/main" id="{36AD4839-6277-4183-84D3-E181E5BA92B1}"/>
              </a:ext>
            </a:extLst>
          </p:cNvPr>
          <p:cNvPicPr>
            <a:picLocks noChangeAspect="1"/>
          </p:cNvPicPr>
          <p:nvPr/>
        </p:nvPicPr>
        <p:blipFill>
          <a:blip r:embed="rId3"/>
          <a:stretch>
            <a:fillRect/>
          </a:stretch>
        </p:blipFill>
        <p:spPr>
          <a:xfrm>
            <a:off x="7824192" y="3933056"/>
            <a:ext cx="2722494" cy="1440160"/>
          </a:xfrm>
          <a:prstGeom prst="rect">
            <a:avLst/>
          </a:prstGeom>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4">
            <a:extLst>
              <a:ext uri="{FF2B5EF4-FFF2-40B4-BE49-F238E27FC236}">
                <a16:creationId xmlns:a16="http://schemas.microsoft.com/office/drawing/2014/main" id="{A4D62F66-F72B-4E12-84CE-EF594D4D4B74}"/>
              </a:ext>
            </a:extLst>
          </p:cNvPr>
          <p:cNvSpPr txBox="1">
            <a:spLocks noChangeArrowheads="1"/>
          </p:cNvSpPr>
          <p:nvPr/>
        </p:nvSpPr>
        <p:spPr bwMode="auto">
          <a:xfrm>
            <a:off x="839416" y="562685"/>
            <a:ext cx="75644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dirty="0"/>
              <a:t> </a:t>
            </a:r>
            <a:r>
              <a:rPr lang="en-US" altLang="zh-CN" b="1" dirty="0"/>
              <a:t>(2) </a:t>
            </a:r>
            <a:r>
              <a:rPr lang="zh-CN" altLang="en-US" b="1" dirty="0"/>
              <a:t>指向由ｍ个元素组成的一维数组的指针变量</a:t>
            </a:r>
          </a:p>
        </p:txBody>
      </p:sp>
      <p:sp>
        <p:nvSpPr>
          <p:cNvPr id="78851" name="Text Box 5">
            <a:extLst>
              <a:ext uri="{FF2B5EF4-FFF2-40B4-BE49-F238E27FC236}">
                <a16:creationId xmlns:a16="http://schemas.microsoft.com/office/drawing/2014/main" id="{FD90EB26-989C-4CA1-B940-A2AE1F4724EC}"/>
              </a:ext>
            </a:extLst>
          </p:cNvPr>
          <p:cNvSpPr txBox="1">
            <a:spLocks noChangeArrowheads="1"/>
          </p:cNvSpPr>
          <p:nvPr/>
        </p:nvSpPr>
        <p:spPr bwMode="auto">
          <a:xfrm>
            <a:off x="2135189" y="1196975"/>
            <a:ext cx="6497291" cy="523220"/>
          </a:xfrm>
          <a:prstGeom prst="rect">
            <a:avLst/>
          </a:prstGeom>
          <a:solidFill>
            <a:srgbClr val="A500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b="1" dirty="0">
                <a:solidFill>
                  <a:schemeClr val="bg1"/>
                </a:solidFill>
                <a:latin typeface="黑体" panose="02010609060101010101" pitchFamily="49" charset="-122"/>
                <a:ea typeface="黑体" panose="02010609060101010101" pitchFamily="49" charset="-122"/>
              </a:rPr>
              <a:t>例</a:t>
            </a:r>
            <a:r>
              <a:rPr lang="en-US" altLang="zh-CN" b="1" dirty="0">
                <a:solidFill>
                  <a:schemeClr val="bg1"/>
                </a:solidFill>
                <a:latin typeface="黑体" panose="02010609060101010101" pitchFamily="49" charset="-122"/>
                <a:ea typeface="黑体" panose="02010609060101010101" pitchFamily="49" charset="-122"/>
              </a:rPr>
              <a:t> </a:t>
            </a:r>
            <a:r>
              <a:rPr lang="zh-CN" altLang="en-US" b="1" dirty="0">
                <a:solidFill>
                  <a:schemeClr val="bg1"/>
                </a:solidFill>
                <a:latin typeface="黑体" panose="02010609060101010101" pitchFamily="49" charset="-122"/>
                <a:ea typeface="黑体" panose="02010609060101010101" pitchFamily="49" charset="-122"/>
              </a:rPr>
              <a:t>输出二维数组任一行任一列元素的值</a:t>
            </a:r>
          </a:p>
        </p:txBody>
      </p:sp>
      <p:pic>
        <p:nvPicPr>
          <p:cNvPr id="2" name="图片 1">
            <a:extLst>
              <a:ext uri="{FF2B5EF4-FFF2-40B4-BE49-F238E27FC236}">
                <a16:creationId xmlns:a16="http://schemas.microsoft.com/office/drawing/2014/main" id="{41B9E963-43FF-424F-AC6B-1F8327A21D2B}"/>
              </a:ext>
            </a:extLst>
          </p:cNvPr>
          <p:cNvPicPr>
            <a:picLocks noChangeAspect="1"/>
          </p:cNvPicPr>
          <p:nvPr/>
        </p:nvPicPr>
        <p:blipFill>
          <a:blip r:embed="rId2"/>
          <a:stretch>
            <a:fillRect/>
          </a:stretch>
        </p:blipFill>
        <p:spPr>
          <a:xfrm>
            <a:off x="2063552" y="1813804"/>
            <a:ext cx="8442272" cy="3271380"/>
          </a:xfrm>
          <a:prstGeom prst="rect">
            <a:avLst/>
          </a:prstGeom>
        </p:spPr>
      </p:pic>
      <p:pic>
        <p:nvPicPr>
          <p:cNvPr id="3" name="图片 2">
            <a:extLst>
              <a:ext uri="{FF2B5EF4-FFF2-40B4-BE49-F238E27FC236}">
                <a16:creationId xmlns:a16="http://schemas.microsoft.com/office/drawing/2014/main" id="{47C897C5-2016-4066-A5E5-77B9ADFAE322}"/>
              </a:ext>
            </a:extLst>
          </p:cNvPr>
          <p:cNvPicPr>
            <a:picLocks noChangeAspect="1"/>
          </p:cNvPicPr>
          <p:nvPr/>
        </p:nvPicPr>
        <p:blipFill>
          <a:blip r:embed="rId3"/>
          <a:stretch>
            <a:fillRect/>
          </a:stretch>
        </p:blipFill>
        <p:spPr>
          <a:xfrm>
            <a:off x="2065107" y="5631029"/>
            <a:ext cx="8442272" cy="884007"/>
          </a:xfrm>
          <a:prstGeom prst="rect">
            <a:avLst/>
          </a:prstGeom>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636" name="Text Box 4">
            <a:extLst>
              <a:ext uri="{FF2B5EF4-FFF2-40B4-BE49-F238E27FC236}">
                <a16:creationId xmlns:a16="http://schemas.microsoft.com/office/drawing/2014/main" id="{5599EB6A-3EE5-453C-823C-D7CE24DFCC7C}"/>
              </a:ext>
            </a:extLst>
          </p:cNvPr>
          <p:cNvSpPr txBox="1">
            <a:spLocks noChangeArrowheads="1"/>
          </p:cNvSpPr>
          <p:nvPr/>
        </p:nvSpPr>
        <p:spPr bwMode="auto">
          <a:xfrm>
            <a:off x="1847850" y="692151"/>
            <a:ext cx="51831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b="1">
                <a:solidFill>
                  <a:srgbClr val="A50021"/>
                </a:solidFill>
              </a:rPr>
              <a:t>3. </a:t>
            </a:r>
            <a:r>
              <a:rPr lang="zh-CN" altLang="en-US" b="1">
                <a:solidFill>
                  <a:srgbClr val="A50021"/>
                </a:solidFill>
              </a:rPr>
              <a:t>用指向数组的指针作函数参数</a:t>
            </a:r>
          </a:p>
        </p:txBody>
      </p:sp>
      <p:sp>
        <p:nvSpPr>
          <p:cNvPr id="837637" name="Text Box 5">
            <a:extLst>
              <a:ext uri="{FF2B5EF4-FFF2-40B4-BE49-F238E27FC236}">
                <a16:creationId xmlns:a16="http://schemas.microsoft.com/office/drawing/2014/main" id="{A6DE61E2-0B3D-4660-8F68-7E39CE779D71}"/>
              </a:ext>
            </a:extLst>
          </p:cNvPr>
          <p:cNvSpPr txBox="1">
            <a:spLocks noChangeArrowheads="1"/>
          </p:cNvSpPr>
          <p:nvPr/>
        </p:nvSpPr>
        <p:spPr bwMode="auto">
          <a:xfrm>
            <a:off x="1774826" y="1557338"/>
            <a:ext cx="8640763" cy="30845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lnSpc>
                <a:spcPct val="140000"/>
              </a:lnSpc>
            </a:pPr>
            <a:r>
              <a:rPr lang="zh-CN" altLang="en-US" dirty="0">
                <a:latin typeface="宋体" panose="02010600030101010101" pitchFamily="2" charset="-122"/>
              </a:rPr>
              <a:t>例</a:t>
            </a:r>
            <a:r>
              <a:rPr lang="en-US" altLang="zh-CN" dirty="0">
                <a:latin typeface="宋体" panose="02010600030101010101" pitchFamily="2" charset="-122"/>
              </a:rPr>
              <a:t> </a:t>
            </a:r>
            <a:r>
              <a:rPr lang="zh-CN" altLang="en-US" dirty="0">
                <a:latin typeface="宋体" panose="02010600030101010101" pitchFamily="2" charset="-122"/>
              </a:rPr>
              <a:t>有一个班，３个学生，各学４门课，计算总平均分数以及第ｎ个学生的成绩。这个题目是很简单的。只是为了说明用指向数组的指针作函数参数而举的例子。用函数</a:t>
            </a:r>
            <a:r>
              <a:rPr lang="en-US" altLang="zh-CN" dirty="0">
                <a:latin typeface="宋体" panose="02010600030101010101" pitchFamily="2" charset="-122"/>
              </a:rPr>
              <a:t>average</a:t>
            </a:r>
            <a:r>
              <a:rPr lang="zh-CN" altLang="en-US" dirty="0">
                <a:latin typeface="宋体" panose="02010600030101010101" pitchFamily="2" charset="-122"/>
              </a:rPr>
              <a:t>求总平均成绩，用函数</a:t>
            </a:r>
            <a:r>
              <a:rPr lang="en-US" altLang="zh-CN" dirty="0">
                <a:latin typeface="宋体" panose="02010600030101010101" pitchFamily="2" charset="-122"/>
              </a:rPr>
              <a:t>search</a:t>
            </a:r>
            <a:r>
              <a:rPr lang="zh-CN" altLang="en-US" dirty="0">
                <a:latin typeface="宋体" panose="02010600030101010101" pitchFamily="2" charset="-122"/>
              </a:rPr>
              <a:t>找出并输出第ｉ个学生的成绩。</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7636"/>
                                        </p:tgtEl>
                                        <p:attrNameLst>
                                          <p:attrName>style.visibility</p:attrName>
                                        </p:attrNameLst>
                                      </p:cBhvr>
                                      <p:to>
                                        <p:strVal val="visible"/>
                                      </p:to>
                                    </p:set>
                                    <p:anim calcmode="lin" valueType="num">
                                      <p:cBhvr additive="base">
                                        <p:cTn id="7" dur="500" fill="hold"/>
                                        <p:tgtEl>
                                          <p:spTgt spid="837636"/>
                                        </p:tgtEl>
                                        <p:attrNameLst>
                                          <p:attrName>ppt_x</p:attrName>
                                        </p:attrNameLst>
                                      </p:cBhvr>
                                      <p:tavLst>
                                        <p:tav tm="0">
                                          <p:val>
                                            <p:strVal val="0-#ppt_w/2"/>
                                          </p:val>
                                        </p:tav>
                                        <p:tav tm="100000">
                                          <p:val>
                                            <p:strVal val="#ppt_x"/>
                                          </p:val>
                                        </p:tav>
                                      </p:tavLst>
                                    </p:anim>
                                    <p:anim calcmode="lin" valueType="num">
                                      <p:cBhvr additive="base">
                                        <p:cTn id="8" dur="500" fill="hold"/>
                                        <p:tgtEl>
                                          <p:spTgt spid="83763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37637"/>
                                        </p:tgtEl>
                                        <p:attrNameLst>
                                          <p:attrName>style.visibility</p:attrName>
                                        </p:attrNameLst>
                                      </p:cBhvr>
                                      <p:to>
                                        <p:strVal val="visible"/>
                                      </p:to>
                                    </p:set>
                                    <p:anim calcmode="lin" valueType="num">
                                      <p:cBhvr additive="base">
                                        <p:cTn id="13" dur="500" fill="hold"/>
                                        <p:tgtEl>
                                          <p:spTgt spid="837637"/>
                                        </p:tgtEl>
                                        <p:attrNameLst>
                                          <p:attrName>ppt_x</p:attrName>
                                        </p:attrNameLst>
                                      </p:cBhvr>
                                      <p:tavLst>
                                        <p:tav tm="0">
                                          <p:val>
                                            <p:strVal val="#ppt_x"/>
                                          </p:val>
                                        </p:tav>
                                        <p:tav tm="100000">
                                          <p:val>
                                            <p:strVal val="#ppt_x"/>
                                          </p:val>
                                        </p:tav>
                                      </p:tavLst>
                                    </p:anim>
                                    <p:anim calcmode="lin" valueType="num">
                                      <p:cBhvr additive="base">
                                        <p:cTn id="14" dur="500" fill="hold"/>
                                        <p:tgtEl>
                                          <p:spTgt spid="8376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7636" grpId="0"/>
      <p:bldP spid="837637"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4">
            <a:extLst>
              <a:ext uri="{FF2B5EF4-FFF2-40B4-BE49-F238E27FC236}">
                <a16:creationId xmlns:a16="http://schemas.microsoft.com/office/drawing/2014/main" id="{CB0ABC5C-D22A-4974-B5A8-EACE9D036362}"/>
              </a:ext>
            </a:extLst>
          </p:cNvPr>
          <p:cNvSpPr txBox="1">
            <a:spLocks noChangeArrowheads="1"/>
          </p:cNvSpPr>
          <p:nvPr/>
        </p:nvSpPr>
        <p:spPr bwMode="auto">
          <a:xfrm>
            <a:off x="1774825" y="765176"/>
            <a:ext cx="8712200" cy="5908675"/>
          </a:xfrm>
          <a:prstGeom prst="rect">
            <a:avLst/>
          </a:prstGeom>
          <a:solidFill>
            <a:srgbClr val="336699"/>
          </a:solidFill>
          <a:ln>
            <a:noFill/>
          </a:ln>
          <a:effectLst/>
          <a:extLs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lnSpc>
                <a:spcPct val="135000"/>
              </a:lnSpc>
            </a:pPr>
            <a:r>
              <a:rPr lang="en-US" altLang="zh-CN">
                <a:solidFill>
                  <a:schemeClr val="bg1"/>
                </a:solidFill>
              </a:rPr>
              <a:t>#include &lt;stdio.h&gt;</a:t>
            </a:r>
          </a:p>
          <a:p>
            <a:pPr algn="l" eaLnBrk="1" hangingPunct="1">
              <a:lnSpc>
                <a:spcPct val="135000"/>
              </a:lnSpc>
            </a:pPr>
            <a:r>
              <a:rPr lang="en-US" altLang="zh-CN">
                <a:solidFill>
                  <a:schemeClr val="bg1"/>
                </a:solidFill>
              </a:rPr>
              <a:t>void  </a:t>
            </a:r>
            <a:r>
              <a:rPr lang="en-US" altLang="zh-CN" b="1">
                <a:solidFill>
                  <a:schemeClr val="bg1"/>
                </a:solidFill>
              </a:rPr>
              <a:t>main</a:t>
            </a:r>
            <a:r>
              <a:rPr lang="zh-CN" altLang="en-US">
                <a:solidFill>
                  <a:schemeClr val="bg1"/>
                </a:solidFill>
              </a:rPr>
              <a:t>（）</a:t>
            </a:r>
          </a:p>
          <a:p>
            <a:pPr algn="l" eaLnBrk="1" hangingPunct="1">
              <a:lnSpc>
                <a:spcPct val="135000"/>
              </a:lnSpc>
            </a:pPr>
            <a:r>
              <a:rPr lang="en-US" altLang="zh-CN">
                <a:solidFill>
                  <a:schemeClr val="bg1"/>
                </a:solidFill>
              </a:rPr>
              <a:t>{  </a:t>
            </a:r>
          </a:p>
          <a:p>
            <a:pPr algn="l" eaLnBrk="1" hangingPunct="1">
              <a:lnSpc>
                <a:spcPct val="135000"/>
              </a:lnSpc>
            </a:pPr>
            <a:r>
              <a:rPr lang="en-US" altLang="zh-CN">
                <a:solidFill>
                  <a:schemeClr val="bg1"/>
                </a:solidFill>
              </a:rPr>
              <a:t>	void </a:t>
            </a:r>
            <a:r>
              <a:rPr lang="en-US" altLang="zh-CN" b="1">
                <a:solidFill>
                  <a:schemeClr val="bg1"/>
                </a:solidFill>
              </a:rPr>
              <a:t>average</a:t>
            </a:r>
            <a:r>
              <a:rPr lang="zh-CN" altLang="en-US">
                <a:solidFill>
                  <a:schemeClr val="bg1"/>
                </a:solidFill>
              </a:rPr>
              <a:t>（</a:t>
            </a:r>
            <a:r>
              <a:rPr lang="en-US" altLang="zh-CN">
                <a:solidFill>
                  <a:schemeClr val="bg1"/>
                </a:solidFill>
              </a:rPr>
              <a:t>float *p</a:t>
            </a:r>
            <a:r>
              <a:rPr lang="zh-CN" altLang="en-US">
                <a:solidFill>
                  <a:schemeClr val="bg1"/>
                </a:solidFill>
              </a:rPr>
              <a:t>，</a:t>
            </a:r>
            <a:r>
              <a:rPr lang="en-US" altLang="zh-CN">
                <a:solidFill>
                  <a:schemeClr val="bg1"/>
                </a:solidFill>
              </a:rPr>
              <a:t>int n</a:t>
            </a:r>
            <a:r>
              <a:rPr lang="zh-CN" altLang="en-US">
                <a:solidFill>
                  <a:schemeClr val="bg1"/>
                </a:solidFill>
              </a:rPr>
              <a:t>）；</a:t>
            </a:r>
          </a:p>
          <a:p>
            <a:pPr algn="l" eaLnBrk="1" hangingPunct="1">
              <a:lnSpc>
                <a:spcPct val="135000"/>
              </a:lnSpc>
            </a:pPr>
            <a:r>
              <a:rPr lang="zh-CN" altLang="en-US">
                <a:solidFill>
                  <a:schemeClr val="bg1"/>
                </a:solidFill>
              </a:rPr>
              <a:t>     </a:t>
            </a:r>
            <a:r>
              <a:rPr lang="en-US" altLang="zh-CN">
                <a:solidFill>
                  <a:schemeClr val="bg1"/>
                </a:solidFill>
              </a:rPr>
              <a:t>	void </a:t>
            </a:r>
            <a:r>
              <a:rPr lang="en-US" altLang="zh-CN" b="1">
                <a:solidFill>
                  <a:schemeClr val="bg1"/>
                </a:solidFill>
              </a:rPr>
              <a:t>search</a:t>
            </a:r>
            <a:r>
              <a:rPr lang="zh-CN" altLang="en-US">
                <a:solidFill>
                  <a:schemeClr val="bg1"/>
                </a:solidFill>
              </a:rPr>
              <a:t>（</a:t>
            </a:r>
            <a:r>
              <a:rPr lang="en-US" altLang="zh-CN">
                <a:solidFill>
                  <a:schemeClr val="bg1"/>
                </a:solidFill>
              </a:rPr>
              <a:t>float (*p)[4]</a:t>
            </a:r>
            <a:r>
              <a:rPr lang="zh-CN" altLang="en-US">
                <a:solidFill>
                  <a:schemeClr val="bg1"/>
                </a:solidFill>
              </a:rPr>
              <a:t>，</a:t>
            </a:r>
            <a:r>
              <a:rPr lang="en-US" altLang="zh-CN">
                <a:solidFill>
                  <a:schemeClr val="bg1"/>
                </a:solidFill>
              </a:rPr>
              <a:t>int n)</a:t>
            </a:r>
            <a:r>
              <a:rPr lang="zh-CN" altLang="en-US">
                <a:solidFill>
                  <a:schemeClr val="bg1"/>
                </a:solidFill>
              </a:rPr>
              <a:t>；</a:t>
            </a:r>
          </a:p>
          <a:p>
            <a:pPr algn="l" eaLnBrk="1" hangingPunct="1">
              <a:lnSpc>
                <a:spcPct val="135000"/>
              </a:lnSpc>
            </a:pPr>
            <a:r>
              <a:rPr lang="zh-CN" altLang="en-US">
                <a:solidFill>
                  <a:schemeClr val="bg1"/>
                </a:solidFill>
              </a:rPr>
              <a:t>     </a:t>
            </a:r>
            <a:r>
              <a:rPr lang="en-US" altLang="zh-CN">
                <a:solidFill>
                  <a:schemeClr val="bg1"/>
                </a:solidFill>
              </a:rPr>
              <a:t>	float score[3][4]={{65</a:t>
            </a:r>
            <a:r>
              <a:rPr lang="zh-CN" altLang="en-US">
                <a:solidFill>
                  <a:schemeClr val="bg1"/>
                </a:solidFill>
              </a:rPr>
              <a:t>，</a:t>
            </a:r>
            <a:r>
              <a:rPr lang="en-US" altLang="zh-CN">
                <a:solidFill>
                  <a:schemeClr val="bg1"/>
                </a:solidFill>
              </a:rPr>
              <a:t>67</a:t>
            </a:r>
            <a:r>
              <a:rPr lang="zh-CN" altLang="en-US">
                <a:solidFill>
                  <a:schemeClr val="bg1"/>
                </a:solidFill>
              </a:rPr>
              <a:t>，</a:t>
            </a:r>
            <a:r>
              <a:rPr lang="en-US" altLang="zh-CN">
                <a:solidFill>
                  <a:schemeClr val="bg1"/>
                </a:solidFill>
              </a:rPr>
              <a:t>70</a:t>
            </a:r>
            <a:r>
              <a:rPr lang="zh-CN" altLang="en-US">
                <a:solidFill>
                  <a:schemeClr val="bg1"/>
                </a:solidFill>
              </a:rPr>
              <a:t>，</a:t>
            </a:r>
            <a:r>
              <a:rPr lang="en-US" altLang="zh-CN">
                <a:solidFill>
                  <a:schemeClr val="bg1"/>
                </a:solidFill>
              </a:rPr>
              <a:t>60}</a:t>
            </a:r>
            <a:r>
              <a:rPr lang="zh-CN" altLang="en-US">
                <a:solidFill>
                  <a:schemeClr val="bg1"/>
                </a:solidFill>
              </a:rPr>
              <a:t>，</a:t>
            </a:r>
            <a:r>
              <a:rPr lang="en-US" altLang="zh-CN">
                <a:solidFill>
                  <a:schemeClr val="bg1"/>
                </a:solidFill>
              </a:rPr>
              <a:t>{80</a:t>
            </a:r>
            <a:r>
              <a:rPr lang="zh-CN" altLang="en-US">
                <a:solidFill>
                  <a:schemeClr val="bg1"/>
                </a:solidFill>
              </a:rPr>
              <a:t>，</a:t>
            </a:r>
          </a:p>
          <a:p>
            <a:pPr algn="l" eaLnBrk="1" hangingPunct="1">
              <a:lnSpc>
                <a:spcPct val="135000"/>
              </a:lnSpc>
            </a:pPr>
            <a:r>
              <a:rPr lang="zh-CN" altLang="en-US">
                <a:solidFill>
                  <a:schemeClr val="bg1"/>
                </a:solidFill>
              </a:rPr>
              <a:t>                               </a:t>
            </a:r>
            <a:r>
              <a:rPr lang="en-US" altLang="zh-CN">
                <a:solidFill>
                  <a:schemeClr val="bg1"/>
                </a:solidFill>
              </a:rPr>
              <a:t>87</a:t>
            </a:r>
            <a:r>
              <a:rPr lang="zh-CN" altLang="en-US">
                <a:solidFill>
                  <a:schemeClr val="bg1"/>
                </a:solidFill>
              </a:rPr>
              <a:t>，</a:t>
            </a:r>
            <a:r>
              <a:rPr lang="en-US" altLang="zh-CN">
                <a:solidFill>
                  <a:schemeClr val="bg1"/>
                </a:solidFill>
              </a:rPr>
              <a:t>90</a:t>
            </a:r>
            <a:r>
              <a:rPr lang="zh-CN" altLang="en-US">
                <a:solidFill>
                  <a:schemeClr val="bg1"/>
                </a:solidFill>
              </a:rPr>
              <a:t>，</a:t>
            </a:r>
            <a:r>
              <a:rPr lang="en-US" altLang="zh-CN">
                <a:solidFill>
                  <a:schemeClr val="bg1"/>
                </a:solidFill>
              </a:rPr>
              <a:t>81}</a:t>
            </a:r>
            <a:r>
              <a:rPr lang="zh-CN" altLang="en-US">
                <a:solidFill>
                  <a:schemeClr val="bg1"/>
                </a:solidFill>
              </a:rPr>
              <a:t>，</a:t>
            </a:r>
            <a:r>
              <a:rPr lang="en-US" altLang="zh-CN">
                <a:solidFill>
                  <a:schemeClr val="bg1"/>
                </a:solidFill>
              </a:rPr>
              <a:t>{90</a:t>
            </a:r>
            <a:r>
              <a:rPr lang="zh-CN" altLang="en-US">
                <a:solidFill>
                  <a:schemeClr val="bg1"/>
                </a:solidFill>
              </a:rPr>
              <a:t>，</a:t>
            </a:r>
            <a:r>
              <a:rPr lang="en-US" altLang="zh-CN">
                <a:solidFill>
                  <a:schemeClr val="bg1"/>
                </a:solidFill>
              </a:rPr>
              <a:t>99</a:t>
            </a:r>
            <a:r>
              <a:rPr lang="zh-CN" altLang="en-US">
                <a:solidFill>
                  <a:schemeClr val="bg1"/>
                </a:solidFill>
              </a:rPr>
              <a:t>，</a:t>
            </a:r>
            <a:r>
              <a:rPr lang="en-US" altLang="zh-CN">
                <a:solidFill>
                  <a:schemeClr val="bg1"/>
                </a:solidFill>
              </a:rPr>
              <a:t>100</a:t>
            </a:r>
            <a:r>
              <a:rPr lang="zh-CN" altLang="en-US">
                <a:solidFill>
                  <a:schemeClr val="bg1"/>
                </a:solidFill>
              </a:rPr>
              <a:t>，</a:t>
            </a:r>
            <a:r>
              <a:rPr lang="en-US" altLang="zh-CN">
                <a:solidFill>
                  <a:schemeClr val="bg1"/>
                </a:solidFill>
              </a:rPr>
              <a:t>98}};</a:t>
            </a:r>
          </a:p>
          <a:p>
            <a:pPr algn="l" eaLnBrk="1" hangingPunct="1">
              <a:lnSpc>
                <a:spcPct val="135000"/>
              </a:lnSpc>
            </a:pPr>
            <a:r>
              <a:rPr lang="en-US" altLang="zh-CN">
                <a:solidFill>
                  <a:schemeClr val="bg1"/>
                </a:solidFill>
              </a:rPr>
              <a:t>  	 </a:t>
            </a:r>
            <a:r>
              <a:rPr lang="en-US" altLang="zh-CN" b="1">
                <a:solidFill>
                  <a:schemeClr val="bg1"/>
                </a:solidFill>
              </a:rPr>
              <a:t>average(</a:t>
            </a:r>
            <a:r>
              <a:rPr lang="en-US" altLang="zh-CN">
                <a:solidFill>
                  <a:schemeClr val="bg1"/>
                </a:solidFill>
              </a:rPr>
              <a:t>score</a:t>
            </a:r>
            <a:r>
              <a:rPr lang="zh-CN" altLang="en-US">
                <a:solidFill>
                  <a:schemeClr val="bg1"/>
                </a:solidFill>
              </a:rPr>
              <a:t>，</a:t>
            </a:r>
            <a:r>
              <a:rPr lang="en-US" altLang="zh-CN">
                <a:solidFill>
                  <a:schemeClr val="bg1"/>
                </a:solidFill>
              </a:rPr>
              <a:t>12)</a:t>
            </a:r>
            <a:r>
              <a:rPr lang="zh-CN" altLang="en-US">
                <a:solidFill>
                  <a:schemeClr val="bg1"/>
                </a:solidFill>
              </a:rPr>
              <a:t>；</a:t>
            </a:r>
            <a:r>
              <a:rPr lang="en-US" altLang="zh-CN">
                <a:solidFill>
                  <a:srgbClr val="99FF33"/>
                </a:solidFill>
              </a:rPr>
              <a:t>/</a:t>
            </a:r>
            <a:r>
              <a:rPr lang="zh-CN" altLang="en-US">
                <a:solidFill>
                  <a:srgbClr val="99FF33"/>
                </a:solidFill>
              </a:rPr>
              <a:t>*求</a:t>
            </a:r>
            <a:r>
              <a:rPr lang="en-US" altLang="zh-CN">
                <a:solidFill>
                  <a:srgbClr val="99FF33"/>
                </a:solidFill>
              </a:rPr>
              <a:t>12</a:t>
            </a:r>
            <a:r>
              <a:rPr lang="zh-CN" altLang="en-US">
                <a:solidFill>
                  <a:srgbClr val="99FF33"/>
                </a:solidFill>
              </a:rPr>
              <a:t>个分数的平均分*／</a:t>
            </a:r>
          </a:p>
          <a:p>
            <a:pPr algn="l" eaLnBrk="1" hangingPunct="1">
              <a:lnSpc>
                <a:spcPct val="135000"/>
              </a:lnSpc>
            </a:pPr>
            <a:r>
              <a:rPr lang="en-US" altLang="zh-CN" b="1">
                <a:solidFill>
                  <a:schemeClr val="bg1"/>
                </a:solidFill>
              </a:rPr>
              <a:t>	search</a:t>
            </a:r>
            <a:r>
              <a:rPr lang="en-US" altLang="zh-CN">
                <a:solidFill>
                  <a:schemeClr val="bg1"/>
                </a:solidFill>
              </a:rPr>
              <a:t>(score</a:t>
            </a:r>
            <a:r>
              <a:rPr lang="zh-CN" altLang="en-US">
                <a:solidFill>
                  <a:schemeClr val="bg1"/>
                </a:solidFill>
              </a:rPr>
              <a:t>，２</a:t>
            </a:r>
            <a:r>
              <a:rPr lang="en-US" altLang="zh-CN">
                <a:solidFill>
                  <a:schemeClr val="bg1"/>
                </a:solidFill>
              </a:rPr>
              <a:t>)</a:t>
            </a:r>
            <a:r>
              <a:rPr lang="zh-CN" altLang="en-US">
                <a:solidFill>
                  <a:schemeClr val="bg1"/>
                </a:solidFill>
              </a:rPr>
              <a:t>；</a:t>
            </a:r>
            <a:r>
              <a:rPr lang="en-US" altLang="zh-CN">
                <a:solidFill>
                  <a:srgbClr val="99FF33"/>
                </a:solidFill>
              </a:rPr>
              <a:t>/</a:t>
            </a:r>
            <a:r>
              <a:rPr lang="zh-CN" altLang="en-US">
                <a:solidFill>
                  <a:srgbClr val="99FF33"/>
                </a:solidFill>
              </a:rPr>
              <a:t>*求序号为２的学生的成绩*</a:t>
            </a:r>
            <a:r>
              <a:rPr lang="en-US" altLang="zh-CN">
                <a:solidFill>
                  <a:srgbClr val="99FF33"/>
                </a:solidFill>
              </a:rPr>
              <a:t>/</a:t>
            </a:r>
            <a:endParaRPr lang="zh-CN" altLang="en-US">
              <a:solidFill>
                <a:srgbClr val="99FF33"/>
              </a:solidFill>
            </a:endParaRPr>
          </a:p>
          <a:p>
            <a:pPr algn="l" eaLnBrk="1" hangingPunct="1">
              <a:lnSpc>
                <a:spcPct val="135000"/>
              </a:lnSpc>
            </a:pPr>
            <a:r>
              <a:rPr lang="zh-CN" altLang="en-US">
                <a:solidFill>
                  <a:schemeClr val="bg1"/>
                </a:solidFill>
              </a:rPr>
              <a:t>｝</a:t>
            </a:r>
          </a:p>
        </p:txBody>
      </p:sp>
    </p:spTree>
  </p:cSld>
  <p:clrMapOvr>
    <a:masterClrMapping/>
  </p:clrMapOvr>
  <p:transition>
    <p:strips dir="ru"/>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4">
            <a:extLst>
              <a:ext uri="{FF2B5EF4-FFF2-40B4-BE49-F238E27FC236}">
                <a16:creationId xmlns:a16="http://schemas.microsoft.com/office/drawing/2014/main" id="{ACF58553-DB7B-4652-B1A2-9AE0672B1B6D}"/>
              </a:ext>
            </a:extLst>
          </p:cNvPr>
          <p:cNvSpPr txBox="1">
            <a:spLocks noChangeArrowheads="1"/>
          </p:cNvSpPr>
          <p:nvPr/>
        </p:nvSpPr>
        <p:spPr bwMode="auto">
          <a:xfrm>
            <a:off x="2208213" y="620714"/>
            <a:ext cx="7994650" cy="6124575"/>
          </a:xfrm>
          <a:prstGeom prst="rect">
            <a:avLst/>
          </a:prstGeom>
          <a:solidFill>
            <a:srgbClr val="336699"/>
          </a:solidFill>
          <a:ln>
            <a:noFill/>
          </a:ln>
          <a:effectLst/>
          <a:extLs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lnSpc>
                <a:spcPct val="140000"/>
              </a:lnSpc>
            </a:pPr>
            <a:r>
              <a:rPr lang="en-US" altLang="zh-CN">
                <a:solidFill>
                  <a:schemeClr val="bg1"/>
                </a:solidFill>
              </a:rPr>
              <a:t>void </a:t>
            </a:r>
            <a:r>
              <a:rPr lang="en-US" altLang="zh-CN" b="1">
                <a:solidFill>
                  <a:schemeClr val="bg1"/>
                </a:solidFill>
              </a:rPr>
              <a:t> average</a:t>
            </a:r>
            <a:r>
              <a:rPr lang="zh-CN" altLang="en-US">
                <a:solidFill>
                  <a:schemeClr val="bg1"/>
                </a:solidFill>
              </a:rPr>
              <a:t>（</a:t>
            </a:r>
            <a:r>
              <a:rPr lang="en-US" altLang="zh-CN">
                <a:solidFill>
                  <a:schemeClr val="bg1"/>
                </a:solidFill>
              </a:rPr>
              <a:t>float *</a:t>
            </a:r>
            <a:r>
              <a:rPr lang="zh-CN" altLang="en-US">
                <a:solidFill>
                  <a:schemeClr val="bg1"/>
                </a:solidFill>
              </a:rPr>
              <a:t>ｐ，</a:t>
            </a:r>
            <a:r>
              <a:rPr lang="en-US" altLang="zh-CN">
                <a:solidFill>
                  <a:schemeClr val="bg1"/>
                </a:solidFill>
              </a:rPr>
              <a:t>int </a:t>
            </a:r>
            <a:r>
              <a:rPr lang="zh-CN" altLang="en-US">
                <a:solidFill>
                  <a:schemeClr val="bg1"/>
                </a:solidFill>
              </a:rPr>
              <a:t>ｎ）</a:t>
            </a:r>
          </a:p>
          <a:p>
            <a:pPr algn="l" eaLnBrk="1" hangingPunct="1">
              <a:lnSpc>
                <a:spcPct val="140000"/>
              </a:lnSpc>
            </a:pPr>
            <a:r>
              <a:rPr lang="en-US" altLang="zh-CN">
                <a:solidFill>
                  <a:schemeClr val="bg1"/>
                </a:solidFill>
              </a:rPr>
              <a:t>{ </a:t>
            </a:r>
          </a:p>
          <a:p>
            <a:pPr algn="l" eaLnBrk="1" hangingPunct="1">
              <a:lnSpc>
                <a:spcPct val="140000"/>
              </a:lnSpc>
            </a:pPr>
            <a:r>
              <a:rPr lang="en-US" altLang="zh-CN">
                <a:solidFill>
                  <a:schemeClr val="bg1"/>
                </a:solidFill>
              </a:rPr>
              <a:t>	float *</a:t>
            </a:r>
            <a:r>
              <a:rPr lang="zh-CN" altLang="en-US">
                <a:solidFill>
                  <a:schemeClr val="bg1"/>
                </a:solidFill>
              </a:rPr>
              <a:t>ｐ</a:t>
            </a:r>
            <a:r>
              <a:rPr lang="en-US" altLang="zh-CN">
                <a:solidFill>
                  <a:schemeClr val="bg1"/>
                </a:solidFill>
              </a:rPr>
              <a:t>_</a:t>
            </a:r>
            <a:r>
              <a:rPr lang="zh-CN" altLang="en-US">
                <a:solidFill>
                  <a:schemeClr val="bg1"/>
                </a:solidFill>
              </a:rPr>
              <a:t>ｅｎｄ；</a:t>
            </a:r>
          </a:p>
          <a:p>
            <a:pPr algn="l" eaLnBrk="1" hangingPunct="1">
              <a:lnSpc>
                <a:spcPct val="140000"/>
              </a:lnSpc>
            </a:pPr>
            <a:r>
              <a:rPr lang="zh-CN" altLang="en-US">
                <a:solidFill>
                  <a:schemeClr val="bg1"/>
                </a:solidFill>
              </a:rPr>
              <a:t>   </a:t>
            </a:r>
            <a:r>
              <a:rPr lang="en-US" altLang="zh-CN">
                <a:solidFill>
                  <a:schemeClr val="bg1"/>
                </a:solidFill>
              </a:rPr>
              <a:t>	float sum</a:t>
            </a:r>
            <a:r>
              <a:rPr lang="zh-CN" altLang="en-US">
                <a:solidFill>
                  <a:schemeClr val="bg1"/>
                </a:solidFill>
              </a:rPr>
              <a:t>＝０，</a:t>
            </a:r>
            <a:r>
              <a:rPr lang="en-US" altLang="zh-CN">
                <a:solidFill>
                  <a:schemeClr val="bg1"/>
                </a:solidFill>
              </a:rPr>
              <a:t>aver</a:t>
            </a:r>
            <a:r>
              <a:rPr lang="zh-CN" altLang="en-US">
                <a:solidFill>
                  <a:schemeClr val="bg1"/>
                </a:solidFill>
              </a:rPr>
              <a:t>；</a:t>
            </a:r>
          </a:p>
          <a:p>
            <a:pPr algn="l" eaLnBrk="1" hangingPunct="1">
              <a:lnSpc>
                <a:spcPct val="140000"/>
              </a:lnSpc>
            </a:pPr>
            <a:r>
              <a:rPr lang="zh-CN" altLang="en-US">
                <a:solidFill>
                  <a:schemeClr val="bg1"/>
                </a:solidFill>
              </a:rPr>
              <a:t>  </a:t>
            </a:r>
            <a:r>
              <a:rPr lang="en-US" altLang="zh-CN">
                <a:solidFill>
                  <a:schemeClr val="bg1"/>
                </a:solidFill>
              </a:rPr>
              <a:t>	p_end</a:t>
            </a:r>
            <a:r>
              <a:rPr lang="zh-CN" altLang="en-US">
                <a:solidFill>
                  <a:schemeClr val="bg1"/>
                </a:solidFill>
              </a:rPr>
              <a:t>＝ｐ＋ｎ－１；</a:t>
            </a:r>
          </a:p>
          <a:p>
            <a:pPr algn="l" eaLnBrk="1" hangingPunct="1">
              <a:lnSpc>
                <a:spcPct val="140000"/>
              </a:lnSpc>
            </a:pPr>
            <a:r>
              <a:rPr lang="zh-CN" altLang="en-US">
                <a:solidFill>
                  <a:schemeClr val="bg1"/>
                </a:solidFill>
              </a:rPr>
              <a:t>  </a:t>
            </a:r>
            <a:r>
              <a:rPr lang="en-US" altLang="zh-CN">
                <a:solidFill>
                  <a:schemeClr val="bg1"/>
                </a:solidFill>
              </a:rPr>
              <a:t>	for</a:t>
            </a:r>
            <a:r>
              <a:rPr lang="zh-CN" altLang="en-US">
                <a:solidFill>
                  <a:schemeClr val="bg1"/>
                </a:solidFill>
              </a:rPr>
              <a:t>（；ｐ＜＝ｐ</a:t>
            </a:r>
            <a:r>
              <a:rPr lang="en-US" altLang="zh-CN">
                <a:solidFill>
                  <a:schemeClr val="bg1"/>
                </a:solidFill>
              </a:rPr>
              <a:t>_</a:t>
            </a:r>
            <a:r>
              <a:rPr lang="zh-CN" altLang="en-US">
                <a:solidFill>
                  <a:schemeClr val="bg1"/>
                </a:solidFill>
              </a:rPr>
              <a:t>ｅｎｄ；ｐ＋＋）</a:t>
            </a:r>
          </a:p>
          <a:p>
            <a:pPr algn="l" eaLnBrk="1" hangingPunct="1">
              <a:lnSpc>
                <a:spcPct val="140000"/>
              </a:lnSpc>
            </a:pPr>
            <a:r>
              <a:rPr lang="zh-CN" altLang="en-US">
                <a:solidFill>
                  <a:schemeClr val="bg1"/>
                </a:solidFill>
              </a:rPr>
              <a:t>  </a:t>
            </a:r>
            <a:r>
              <a:rPr lang="en-US" altLang="zh-CN">
                <a:solidFill>
                  <a:schemeClr val="bg1"/>
                </a:solidFill>
              </a:rPr>
              <a:t>		sum</a:t>
            </a:r>
            <a:r>
              <a:rPr lang="zh-CN" altLang="en-US">
                <a:solidFill>
                  <a:schemeClr val="bg1"/>
                </a:solidFill>
              </a:rPr>
              <a:t>＝</a:t>
            </a:r>
            <a:r>
              <a:rPr lang="en-US" altLang="zh-CN">
                <a:solidFill>
                  <a:schemeClr val="bg1"/>
                </a:solidFill>
              </a:rPr>
              <a:t>sum</a:t>
            </a:r>
            <a:r>
              <a:rPr lang="zh-CN" altLang="en-US">
                <a:solidFill>
                  <a:schemeClr val="bg1"/>
                </a:solidFill>
              </a:rPr>
              <a:t>＋（*ｐ）；</a:t>
            </a:r>
          </a:p>
          <a:p>
            <a:pPr algn="l" eaLnBrk="1" hangingPunct="1">
              <a:lnSpc>
                <a:spcPct val="140000"/>
              </a:lnSpc>
            </a:pPr>
            <a:r>
              <a:rPr lang="zh-CN" altLang="en-US">
                <a:solidFill>
                  <a:schemeClr val="bg1"/>
                </a:solidFill>
              </a:rPr>
              <a:t>   </a:t>
            </a:r>
            <a:r>
              <a:rPr lang="en-US" altLang="zh-CN">
                <a:solidFill>
                  <a:schemeClr val="bg1"/>
                </a:solidFill>
              </a:rPr>
              <a:t>	aver</a:t>
            </a:r>
            <a:r>
              <a:rPr lang="zh-CN" altLang="en-US">
                <a:solidFill>
                  <a:schemeClr val="bg1"/>
                </a:solidFill>
              </a:rPr>
              <a:t>＝</a:t>
            </a:r>
            <a:r>
              <a:rPr lang="en-US" altLang="zh-CN">
                <a:solidFill>
                  <a:schemeClr val="bg1"/>
                </a:solidFill>
              </a:rPr>
              <a:t>sum</a:t>
            </a:r>
            <a:r>
              <a:rPr lang="zh-CN" altLang="en-US">
                <a:solidFill>
                  <a:schemeClr val="bg1"/>
                </a:solidFill>
              </a:rPr>
              <a:t>／ｎ；</a:t>
            </a:r>
          </a:p>
          <a:p>
            <a:pPr algn="l" eaLnBrk="1" hangingPunct="1">
              <a:lnSpc>
                <a:spcPct val="140000"/>
              </a:lnSpc>
            </a:pPr>
            <a:r>
              <a:rPr lang="zh-CN" altLang="en-US">
                <a:solidFill>
                  <a:schemeClr val="bg1"/>
                </a:solidFill>
              </a:rPr>
              <a:t>  </a:t>
            </a:r>
            <a:r>
              <a:rPr lang="en-US" altLang="zh-CN">
                <a:solidFill>
                  <a:schemeClr val="bg1"/>
                </a:solidFill>
              </a:rPr>
              <a:t>	printf (″average</a:t>
            </a:r>
            <a:r>
              <a:rPr lang="zh-CN" altLang="en-US">
                <a:solidFill>
                  <a:schemeClr val="bg1"/>
                </a:solidFill>
              </a:rPr>
              <a:t>＝％５．２ｆ＼ｎ</a:t>
            </a:r>
            <a:r>
              <a:rPr lang="en-US" altLang="zh-CN">
                <a:solidFill>
                  <a:schemeClr val="bg1"/>
                </a:solidFill>
              </a:rPr>
              <a:t>″</a:t>
            </a:r>
            <a:r>
              <a:rPr lang="zh-CN" altLang="en-US">
                <a:solidFill>
                  <a:schemeClr val="bg1"/>
                </a:solidFill>
              </a:rPr>
              <a:t>，</a:t>
            </a:r>
            <a:r>
              <a:rPr lang="en-US" altLang="zh-CN">
                <a:solidFill>
                  <a:schemeClr val="bg1"/>
                </a:solidFill>
              </a:rPr>
              <a:t>aver)</a:t>
            </a:r>
            <a:r>
              <a:rPr lang="zh-CN" altLang="en-US">
                <a:solidFill>
                  <a:schemeClr val="bg1"/>
                </a:solidFill>
              </a:rPr>
              <a:t>；</a:t>
            </a:r>
          </a:p>
          <a:p>
            <a:pPr algn="l" eaLnBrk="1" hangingPunct="1">
              <a:lnSpc>
                <a:spcPct val="140000"/>
              </a:lnSpc>
            </a:pPr>
            <a:r>
              <a:rPr lang="zh-CN" altLang="en-US">
                <a:solidFill>
                  <a:schemeClr val="bg1"/>
                </a:solidFill>
              </a:rPr>
              <a:t>｝</a:t>
            </a:r>
          </a:p>
        </p:txBody>
      </p:sp>
    </p:spTree>
  </p:cSld>
  <p:clrMapOvr>
    <a:masterClrMapping/>
  </p:clrMapOvr>
  <p:transition>
    <p:strips dir="ru"/>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4">
            <a:extLst>
              <a:ext uri="{FF2B5EF4-FFF2-40B4-BE49-F238E27FC236}">
                <a16:creationId xmlns:a16="http://schemas.microsoft.com/office/drawing/2014/main" id="{5DB14F7C-A9BF-4748-BCF2-B504BB450420}"/>
              </a:ext>
            </a:extLst>
          </p:cNvPr>
          <p:cNvSpPr txBox="1">
            <a:spLocks noChangeArrowheads="1"/>
          </p:cNvSpPr>
          <p:nvPr/>
        </p:nvSpPr>
        <p:spPr bwMode="auto">
          <a:xfrm>
            <a:off x="1774825" y="360364"/>
            <a:ext cx="8713788" cy="4573587"/>
          </a:xfrm>
          <a:prstGeom prst="rect">
            <a:avLst/>
          </a:prstGeom>
          <a:solidFill>
            <a:srgbClr val="336699"/>
          </a:solidFill>
          <a:ln>
            <a:noFill/>
          </a:ln>
          <a:effectLst/>
          <a:extLs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lnSpc>
                <a:spcPct val="130000"/>
              </a:lnSpc>
            </a:pPr>
            <a:r>
              <a:rPr lang="en-US" altLang="zh-CN">
                <a:solidFill>
                  <a:schemeClr val="bg1"/>
                </a:solidFill>
              </a:rPr>
              <a:t>void  </a:t>
            </a:r>
            <a:r>
              <a:rPr lang="en-US" altLang="zh-CN" b="1">
                <a:solidFill>
                  <a:schemeClr val="bg1"/>
                </a:solidFill>
              </a:rPr>
              <a:t>search</a:t>
            </a:r>
            <a:r>
              <a:rPr lang="zh-CN" altLang="en-US">
                <a:solidFill>
                  <a:schemeClr val="bg1"/>
                </a:solidFill>
              </a:rPr>
              <a:t>（</a:t>
            </a:r>
            <a:r>
              <a:rPr lang="en-US" altLang="zh-CN">
                <a:solidFill>
                  <a:schemeClr val="bg1"/>
                </a:solidFill>
              </a:rPr>
              <a:t>float (*</a:t>
            </a:r>
            <a:r>
              <a:rPr lang="zh-CN" altLang="en-US">
                <a:solidFill>
                  <a:schemeClr val="bg1"/>
                </a:solidFill>
              </a:rPr>
              <a:t>ｐ</a:t>
            </a:r>
            <a:r>
              <a:rPr lang="en-US" altLang="zh-CN">
                <a:solidFill>
                  <a:schemeClr val="bg1"/>
                </a:solidFill>
              </a:rPr>
              <a:t>)[4]</a:t>
            </a:r>
            <a:r>
              <a:rPr lang="zh-CN" altLang="en-US">
                <a:solidFill>
                  <a:schemeClr val="bg1"/>
                </a:solidFill>
              </a:rPr>
              <a:t>，</a:t>
            </a:r>
            <a:r>
              <a:rPr lang="en-US" altLang="zh-CN">
                <a:solidFill>
                  <a:schemeClr val="bg1"/>
                </a:solidFill>
              </a:rPr>
              <a:t>int </a:t>
            </a:r>
            <a:r>
              <a:rPr lang="zh-CN" altLang="en-US">
                <a:solidFill>
                  <a:schemeClr val="bg1"/>
                </a:solidFill>
              </a:rPr>
              <a:t>ｎ） </a:t>
            </a:r>
          </a:p>
          <a:p>
            <a:pPr algn="l" eaLnBrk="1" hangingPunct="1">
              <a:lnSpc>
                <a:spcPct val="130000"/>
              </a:lnSpc>
            </a:pPr>
            <a:r>
              <a:rPr lang="zh-CN" altLang="en-US">
                <a:solidFill>
                  <a:schemeClr val="bg1"/>
                </a:solidFill>
              </a:rPr>
              <a:t>             </a:t>
            </a:r>
            <a:r>
              <a:rPr lang="en-US" altLang="zh-CN">
                <a:solidFill>
                  <a:srgbClr val="99FF33"/>
                </a:solidFill>
              </a:rPr>
              <a:t>/ * p</a:t>
            </a:r>
            <a:r>
              <a:rPr lang="zh-CN" altLang="en-US">
                <a:solidFill>
                  <a:srgbClr val="99FF33"/>
                </a:solidFill>
              </a:rPr>
              <a:t>是指向具有</a:t>
            </a:r>
            <a:r>
              <a:rPr lang="en-US" altLang="zh-CN">
                <a:solidFill>
                  <a:srgbClr val="99FF33"/>
                </a:solidFill>
              </a:rPr>
              <a:t>4</a:t>
            </a:r>
            <a:r>
              <a:rPr lang="zh-CN" altLang="en-US">
                <a:solidFill>
                  <a:srgbClr val="99FF33"/>
                </a:solidFill>
              </a:rPr>
              <a:t>个元素的一维数组的指针 *</a:t>
            </a:r>
            <a:r>
              <a:rPr lang="en-US" altLang="zh-CN">
                <a:solidFill>
                  <a:srgbClr val="99FF33"/>
                </a:solidFill>
              </a:rPr>
              <a:t>/</a:t>
            </a:r>
            <a:endParaRPr lang="en-US" altLang="zh-CN">
              <a:solidFill>
                <a:schemeClr val="bg1"/>
              </a:solidFill>
            </a:endParaRPr>
          </a:p>
          <a:p>
            <a:pPr algn="l" eaLnBrk="1" hangingPunct="1">
              <a:lnSpc>
                <a:spcPct val="130000"/>
              </a:lnSpc>
            </a:pPr>
            <a:r>
              <a:rPr lang="en-US" altLang="zh-CN">
                <a:solidFill>
                  <a:schemeClr val="bg1"/>
                </a:solidFill>
              </a:rPr>
              <a:t>{</a:t>
            </a:r>
          </a:p>
          <a:p>
            <a:pPr algn="l" eaLnBrk="1" hangingPunct="1">
              <a:lnSpc>
                <a:spcPct val="130000"/>
              </a:lnSpc>
            </a:pPr>
            <a:r>
              <a:rPr lang="en-US" altLang="zh-CN">
                <a:solidFill>
                  <a:schemeClr val="bg1"/>
                </a:solidFill>
              </a:rPr>
              <a:t>	int </a:t>
            </a:r>
            <a:r>
              <a:rPr lang="zh-CN" altLang="en-US">
                <a:solidFill>
                  <a:schemeClr val="bg1"/>
                </a:solidFill>
              </a:rPr>
              <a:t>ｉ；</a:t>
            </a:r>
          </a:p>
          <a:p>
            <a:pPr algn="l" eaLnBrk="1" hangingPunct="1">
              <a:lnSpc>
                <a:spcPct val="130000"/>
              </a:lnSpc>
            </a:pPr>
            <a:r>
              <a:rPr lang="zh-CN" altLang="en-US">
                <a:solidFill>
                  <a:schemeClr val="bg1"/>
                </a:solidFill>
              </a:rPr>
              <a:t>    </a:t>
            </a:r>
            <a:r>
              <a:rPr lang="en-US" altLang="zh-CN">
                <a:solidFill>
                  <a:schemeClr val="bg1"/>
                </a:solidFill>
              </a:rPr>
              <a:t>	printf</a:t>
            </a:r>
            <a:r>
              <a:rPr lang="zh-CN" altLang="en-US">
                <a:solidFill>
                  <a:schemeClr val="bg1"/>
                </a:solidFill>
              </a:rPr>
              <a:t>（</a:t>
            </a:r>
            <a:r>
              <a:rPr lang="en-US" altLang="zh-CN">
                <a:solidFill>
                  <a:schemeClr val="bg1"/>
                </a:solidFill>
              </a:rPr>
              <a:t>″the score of  No. %</a:t>
            </a:r>
            <a:r>
              <a:rPr lang="zh-CN" altLang="en-US">
                <a:solidFill>
                  <a:schemeClr val="bg1"/>
                </a:solidFill>
              </a:rPr>
              <a:t>ｄ </a:t>
            </a:r>
            <a:r>
              <a:rPr lang="en-US" altLang="zh-CN">
                <a:solidFill>
                  <a:schemeClr val="bg1"/>
                </a:solidFill>
              </a:rPr>
              <a:t>are</a:t>
            </a:r>
            <a:r>
              <a:rPr lang="zh-CN" altLang="en-US">
                <a:solidFill>
                  <a:schemeClr val="bg1"/>
                </a:solidFill>
              </a:rPr>
              <a:t>：＼ｎ</a:t>
            </a:r>
            <a:r>
              <a:rPr lang="en-US" altLang="zh-CN">
                <a:solidFill>
                  <a:schemeClr val="bg1"/>
                </a:solidFill>
              </a:rPr>
              <a:t>″</a:t>
            </a:r>
            <a:r>
              <a:rPr lang="zh-CN" altLang="en-US">
                <a:solidFill>
                  <a:schemeClr val="bg1"/>
                </a:solidFill>
              </a:rPr>
              <a:t>，ｎ）；</a:t>
            </a:r>
          </a:p>
          <a:p>
            <a:pPr algn="l" eaLnBrk="1" hangingPunct="1">
              <a:lnSpc>
                <a:spcPct val="130000"/>
              </a:lnSpc>
            </a:pPr>
            <a:r>
              <a:rPr lang="zh-CN" altLang="en-US">
                <a:solidFill>
                  <a:schemeClr val="bg1"/>
                </a:solidFill>
              </a:rPr>
              <a:t>    </a:t>
            </a:r>
            <a:r>
              <a:rPr lang="en-US" altLang="zh-CN">
                <a:solidFill>
                  <a:schemeClr val="bg1"/>
                </a:solidFill>
              </a:rPr>
              <a:t>	for</a:t>
            </a:r>
            <a:r>
              <a:rPr lang="zh-CN" altLang="en-US">
                <a:solidFill>
                  <a:schemeClr val="bg1"/>
                </a:solidFill>
              </a:rPr>
              <a:t>（ｉ＝０；ｉ＜４；ｉ＋＋</a:t>
            </a:r>
            <a:r>
              <a:rPr lang="en-US" altLang="zh-CN">
                <a:solidFill>
                  <a:schemeClr val="bg1"/>
                </a:solidFill>
              </a:rPr>
              <a:t>)</a:t>
            </a:r>
          </a:p>
          <a:p>
            <a:pPr algn="l" eaLnBrk="1" hangingPunct="1">
              <a:lnSpc>
                <a:spcPct val="130000"/>
              </a:lnSpc>
            </a:pPr>
            <a:r>
              <a:rPr lang="en-US" altLang="zh-CN">
                <a:solidFill>
                  <a:schemeClr val="bg1"/>
                </a:solidFill>
              </a:rPr>
              <a:t>    		printf</a:t>
            </a:r>
            <a:r>
              <a:rPr lang="zh-CN" altLang="en-US">
                <a:solidFill>
                  <a:schemeClr val="bg1"/>
                </a:solidFill>
              </a:rPr>
              <a:t>（</a:t>
            </a:r>
            <a:r>
              <a:rPr lang="en-US" altLang="zh-CN">
                <a:solidFill>
                  <a:schemeClr val="bg1"/>
                </a:solidFill>
              </a:rPr>
              <a:t>″</a:t>
            </a:r>
            <a:r>
              <a:rPr lang="zh-CN" altLang="en-US">
                <a:solidFill>
                  <a:schemeClr val="bg1"/>
                </a:solidFill>
              </a:rPr>
              <a:t>％</a:t>
            </a:r>
            <a:r>
              <a:rPr lang="en-US" altLang="zh-CN">
                <a:solidFill>
                  <a:schemeClr val="bg1"/>
                </a:solidFill>
              </a:rPr>
              <a:t>5.2</a:t>
            </a:r>
            <a:r>
              <a:rPr lang="zh-CN" altLang="en-US">
                <a:solidFill>
                  <a:schemeClr val="bg1"/>
                </a:solidFill>
              </a:rPr>
              <a:t>ｆ</a:t>
            </a:r>
            <a:r>
              <a:rPr lang="en-US" altLang="zh-CN">
                <a:solidFill>
                  <a:schemeClr val="bg1"/>
                </a:solidFill>
              </a:rPr>
              <a:t>″</a:t>
            </a:r>
            <a:r>
              <a:rPr lang="zh-CN" altLang="en-US">
                <a:solidFill>
                  <a:schemeClr val="bg1"/>
                </a:solidFill>
              </a:rPr>
              <a:t>，*</a:t>
            </a:r>
            <a:r>
              <a:rPr lang="en-US" altLang="zh-CN">
                <a:solidFill>
                  <a:schemeClr val="bg1"/>
                </a:solidFill>
              </a:rPr>
              <a:t>(</a:t>
            </a:r>
            <a:r>
              <a:rPr lang="zh-CN" altLang="en-US">
                <a:solidFill>
                  <a:schemeClr val="bg1"/>
                </a:solidFill>
              </a:rPr>
              <a:t>*</a:t>
            </a:r>
            <a:r>
              <a:rPr lang="en-US" altLang="zh-CN">
                <a:solidFill>
                  <a:schemeClr val="bg1"/>
                </a:solidFill>
              </a:rPr>
              <a:t>(</a:t>
            </a:r>
            <a:r>
              <a:rPr lang="zh-CN" altLang="en-US">
                <a:solidFill>
                  <a:schemeClr val="bg1"/>
                </a:solidFill>
              </a:rPr>
              <a:t>ｐ</a:t>
            </a:r>
            <a:r>
              <a:rPr lang="en-US" altLang="zh-CN">
                <a:solidFill>
                  <a:schemeClr val="bg1"/>
                </a:solidFill>
              </a:rPr>
              <a:t>+</a:t>
            </a:r>
            <a:r>
              <a:rPr lang="zh-CN" altLang="en-US">
                <a:solidFill>
                  <a:schemeClr val="bg1"/>
                </a:solidFill>
              </a:rPr>
              <a:t>ｎ</a:t>
            </a:r>
            <a:r>
              <a:rPr lang="en-US" altLang="zh-CN">
                <a:solidFill>
                  <a:schemeClr val="bg1"/>
                </a:solidFill>
              </a:rPr>
              <a:t>)+</a:t>
            </a:r>
            <a:r>
              <a:rPr lang="zh-CN" altLang="en-US">
                <a:solidFill>
                  <a:schemeClr val="bg1"/>
                </a:solidFill>
              </a:rPr>
              <a:t>ｉ</a:t>
            </a:r>
            <a:r>
              <a:rPr lang="en-US" altLang="zh-CN">
                <a:solidFill>
                  <a:schemeClr val="bg1"/>
                </a:solidFill>
              </a:rPr>
              <a:t>) )</a:t>
            </a:r>
            <a:r>
              <a:rPr lang="zh-CN" altLang="en-US">
                <a:solidFill>
                  <a:schemeClr val="bg1"/>
                </a:solidFill>
              </a:rPr>
              <a:t>；</a:t>
            </a:r>
          </a:p>
          <a:p>
            <a:pPr algn="l" eaLnBrk="1" hangingPunct="1">
              <a:lnSpc>
                <a:spcPct val="130000"/>
              </a:lnSpc>
            </a:pPr>
            <a:r>
              <a:rPr lang="zh-CN" altLang="en-US">
                <a:solidFill>
                  <a:schemeClr val="bg1"/>
                </a:solidFill>
              </a:rPr>
              <a:t>   ｝</a:t>
            </a:r>
          </a:p>
        </p:txBody>
      </p:sp>
      <p:sp>
        <p:nvSpPr>
          <p:cNvPr id="841733" name="Text Box 5">
            <a:extLst>
              <a:ext uri="{FF2B5EF4-FFF2-40B4-BE49-F238E27FC236}">
                <a16:creationId xmlns:a16="http://schemas.microsoft.com/office/drawing/2014/main" id="{06B481E0-16ED-4B46-AAD0-C287927A2F4B}"/>
              </a:ext>
            </a:extLst>
          </p:cNvPr>
          <p:cNvSpPr txBox="1">
            <a:spLocks noChangeArrowheads="1"/>
          </p:cNvSpPr>
          <p:nvPr/>
        </p:nvSpPr>
        <p:spPr bwMode="auto">
          <a:xfrm>
            <a:off x="2711450" y="4605339"/>
            <a:ext cx="7651750" cy="1800225"/>
          </a:xfrm>
          <a:prstGeom prst="rect">
            <a:avLst/>
          </a:prstGeom>
          <a:solidFill>
            <a:srgbClr val="808000"/>
          </a:solidFill>
          <a:ln>
            <a:noFill/>
          </a:ln>
          <a:effectLst/>
          <a:extLs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r>
              <a:rPr lang="zh-CN" altLang="en-US" b="1" u="sng">
                <a:solidFill>
                  <a:srgbClr val="FFFF66"/>
                </a:solidFill>
              </a:rPr>
              <a:t>程序运行结果如下：</a:t>
            </a:r>
            <a:endParaRPr lang="zh-CN" altLang="en-US" b="1" u="sng">
              <a:solidFill>
                <a:schemeClr val="bg1"/>
              </a:solidFill>
            </a:endParaRPr>
          </a:p>
          <a:p>
            <a:pPr algn="l" eaLnBrk="1" hangingPunct="1"/>
            <a:r>
              <a:rPr lang="en-US" altLang="zh-CN">
                <a:solidFill>
                  <a:schemeClr val="bg1"/>
                </a:solidFill>
              </a:rPr>
              <a:t>average</a:t>
            </a:r>
            <a:r>
              <a:rPr lang="zh-CN" altLang="en-US">
                <a:solidFill>
                  <a:schemeClr val="bg1"/>
                </a:solidFill>
              </a:rPr>
              <a:t>＝８２．２５</a:t>
            </a:r>
          </a:p>
          <a:p>
            <a:pPr algn="l" eaLnBrk="1" hangingPunct="1"/>
            <a:r>
              <a:rPr lang="en-US" altLang="zh-CN">
                <a:solidFill>
                  <a:schemeClr val="bg1"/>
                </a:solidFill>
              </a:rPr>
              <a:t>The  score  of  No.2  are</a:t>
            </a:r>
            <a:r>
              <a:rPr lang="zh-CN" altLang="en-US">
                <a:solidFill>
                  <a:schemeClr val="bg1"/>
                </a:solidFill>
              </a:rPr>
              <a:t>：</a:t>
            </a:r>
          </a:p>
          <a:p>
            <a:pPr algn="l" eaLnBrk="1" hangingPunct="1"/>
            <a:r>
              <a:rPr lang="zh-CN" altLang="en-US">
                <a:solidFill>
                  <a:schemeClr val="bg1"/>
                </a:solidFill>
              </a:rPr>
              <a:t>９０</a:t>
            </a:r>
            <a:r>
              <a:rPr lang="en-US" altLang="zh-CN">
                <a:solidFill>
                  <a:schemeClr val="bg1"/>
                </a:solidFill>
              </a:rPr>
              <a:t>.</a:t>
            </a:r>
            <a:r>
              <a:rPr lang="zh-CN" altLang="en-US">
                <a:solidFill>
                  <a:schemeClr val="bg1"/>
                </a:solidFill>
              </a:rPr>
              <a:t>００　９９</a:t>
            </a:r>
            <a:r>
              <a:rPr lang="en-US" altLang="zh-CN">
                <a:solidFill>
                  <a:schemeClr val="bg1"/>
                </a:solidFill>
              </a:rPr>
              <a:t>.</a:t>
            </a:r>
            <a:r>
              <a:rPr lang="zh-CN" altLang="en-US">
                <a:solidFill>
                  <a:schemeClr val="bg1"/>
                </a:solidFill>
              </a:rPr>
              <a:t>００　１００</a:t>
            </a:r>
            <a:r>
              <a:rPr lang="en-US" altLang="zh-CN">
                <a:solidFill>
                  <a:schemeClr val="bg1"/>
                </a:solidFill>
              </a:rPr>
              <a:t>.</a:t>
            </a:r>
            <a:r>
              <a:rPr lang="zh-CN" altLang="en-US">
                <a:solidFill>
                  <a:schemeClr val="bg1"/>
                </a:solidFill>
              </a:rPr>
              <a:t>００　９８</a:t>
            </a:r>
            <a:r>
              <a:rPr lang="en-US" altLang="zh-CN">
                <a:solidFill>
                  <a:schemeClr val="bg1"/>
                </a:solidFill>
              </a:rPr>
              <a:t>.</a:t>
            </a:r>
            <a:r>
              <a:rPr lang="zh-CN" altLang="en-US">
                <a:solidFill>
                  <a:schemeClr val="bg1"/>
                </a:solidFill>
              </a:rPr>
              <a:t>００</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1733"/>
                                        </p:tgtEl>
                                        <p:attrNameLst>
                                          <p:attrName>style.visibility</p:attrName>
                                        </p:attrNameLst>
                                      </p:cBhvr>
                                      <p:to>
                                        <p:strVal val="visible"/>
                                      </p:to>
                                    </p:set>
                                    <p:animEffect transition="in" filter="wipe(left)">
                                      <p:cBhvr>
                                        <p:cTn id="7" dur="500"/>
                                        <p:tgtEl>
                                          <p:spTgt spid="841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1733"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4">
            <a:extLst>
              <a:ext uri="{FF2B5EF4-FFF2-40B4-BE49-F238E27FC236}">
                <a16:creationId xmlns:a16="http://schemas.microsoft.com/office/drawing/2014/main" id="{E8DEF039-0F58-40B3-B093-1255AF0CCE03}"/>
              </a:ext>
            </a:extLst>
          </p:cNvPr>
          <p:cNvSpPr txBox="1">
            <a:spLocks noChangeArrowheads="1"/>
          </p:cNvSpPr>
          <p:nvPr/>
        </p:nvSpPr>
        <p:spPr bwMode="auto">
          <a:xfrm>
            <a:off x="1703388" y="620713"/>
            <a:ext cx="8748712" cy="94615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r>
              <a:rPr lang="zh-CN" altLang="en-US" b="1" dirty="0">
                <a:solidFill>
                  <a:schemeClr val="bg1"/>
                </a:solidFill>
              </a:rPr>
              <a:t>例</a:t>
            </a:r>
            <a:r>
              <a:rPr lang="en-US" altLang="zh-CN" b="1" dirty="0">
                <a:solidFill>
                  <a:schemeClr val="bg1"/>
                </a:solidFill>
              </a:rPr>
              <a:t> </a:t>
            </a:r>
            <a:r>
              <a:rPr lang="zh-CN" altLang="en-US" b="1" dirty="0">
                <a:solidFill>
                  <a:schemeClr val="bg1"/>
                </a:solidFill>
              </a:rPr>
              <a:t>在上题基础上，查找有一门以上课程不及格的学生，打印出他们的全部课程的成绩。</a:t>
            </a:r>
            <a:r>
              <a:rPr lang="zh-CN" altLang="en-US" b="1" dirty="0"/>
              <a:t> </a:t>
            </a:r>
          </a:p>
        </p:txBody>
      </p:sp>
      <p:sp>
        <p:nvSpPr>
          <p:cNvPr id="83971" name="Text Box 5">
            <a:extLst>
              <a:ext uri="{FF2B5EF4-FFF2-40B4-BE49-F238E27FC236}">
                <a16:creationId xmlns:a16="http://schemas.microsoft.com/office/drawing/2014/main" id="{8349AAE1-640D-46BF-8D83-17F732604BCB}"/>
              </a:ext>
            </a:extLst>
          </p:cNvPr>
          <p:cNvSpPr txBox="1">
            <a:spLocks noChangeArrowheads="1"/>
          </p:cNvSpPr>
          <p:nvPr/>
        </p:nvSpPr>
        <p:spPr bwMode="auto">
          <a:xfrm>
            <a:off x="1774825" y="1700213"/>
            <a:ext cx="8675688" cy="4400550"/>
          </a:xfrm>
          <a:prstGeom prst="rect">
            <a:avLst/>
          </a:prstGeom>
          <a:solidFill>
            <a:srgbClr val="336699"/>
          </a:solidFill>
          <a:ln>
            <a:noFill/>
          </a:ln>
          <a:effectLst/>
          <a:extLs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lnSpc>
                <a:spcPct val="125000"/>
              </a:lnSpc>
            </a:pPr>
            <a:r>
              <a:rPr lang="en-US" altLang="zh-CN">
                <a:solidFill>
                  <a:schemeClr val="bg1"/>
                </a:solidFill>
              </a:rPr>
              <a:t>#include &lt;stdio.h&gt;</a:t>
            </a:r>
          </a:p>
          <a:p>
            <a:pPr algn="l" eaLnBrk="1" hangingPunct="1">
              <a:lnSpc>
                <a:spcPct val="125000"/>
              </a:lnSpc>
            </a:pPr>
            <a:r>
              <a:rPr lang="en-US" altLang="zh-CN">
                <a:solidFill>
                  <a:schemeClr val="bg1"/>
                </a:solidFill>
              </a:rPr>
              <a:t>void </a:t>
            </a:r>
            <a:r>
              <a:rPr lang="en-US" altLang="zh-CN" b="1">
                <a:solidFill>
                  <a:schemeClr val="bg1"/>
                </a:solidFill>
              </a:rPr>
              <a:t>main</a:t>
            </a:r>
            <a:r>
              <a:rPr lang="zh-CN" altLang="en-US">
                <a:solidFill>
                  <a:schemeClr val="bg1"/>
                </a:solidFill>
              </a:rPr>
              <a:t>（）</a:t>
            </a:r>
          </a:p>
          <a:p>
            <a:pPr algn="l" eaLnBrk="1" hangingPunct="1">
              <a:lnSpc>
                <a:spcPct val="125000"/>
              </a:lnSpc>
            </a:pPr>
            <a:r>
              <a:rPr lang="en-US" altLang="zh-CN">
                <a:solidFill>
                  <a:schemeClr val="bg1"/>
                </a:solidFill>
              </a:rPr>
              <a:t>{</a:t>
            </a:r>
          </a:p>
          <a:p>
            <a:pPr algn="l" eaLnBrk="1" hangingPunct="1">
              <a:lnSpc>
                <a:spcPct val="125000"/>
              </a:lnSpc>
            </a:pPr>
            <a:r>
              <a:rPr lang="en-US" altLang="zh-CN">
                <a:solidFill>
                  <a:schemeClr val="bg1"/>
                </a:solidFill>
              </a:rPr>
              <a:t>    void </a:t>
            </a:r>
            <a:r>
              <a:rPr lang="en-US" altLang="zh-CN" b="1">
                <a:solidFill>
                  <a:schemeClr val="bg1"/>
                </a:solidFill>
              </a:rPr>
              <a:t> search</a:t>
            </a:r>
            <a:r>
              <a:rPr lang="zh-CN" altLang="en-US">
                <a:solidFill>
                  <a:schemeClr val="bg1"/>
                </a:solidFill>
              </a:rPr>
              <a:t>（</a:t>
            </a:r>
            <a:r>
              <a:rPr lang="en-US" altLang="zh-CN">
                <a:solidFill>
                  <a:schemeClr val="bg1"/>
                </a:solidFill>
              </a:rPr>
              <a:t>float (*p)</a:t>
            </a:r>
            <a:r>
              <a:rPr lang="zh-CN" altLang="en-US">
                <a:solidFill>
                  <a:schemeClr val="bg1"/>
                </a:solidFill>
              </a:rPr>
              <a:t>［</a:t>
            </a:r>
            <a:r>
              <a:rPr lang="en-US" altLang="zh-CN">
                <a:solidFill>
                  <a:schemeClr val="bg1"/>
                </a:solidFill>
              </a:rPr>
              <a:t>4</a:t>
            </a:r>
            <a:r>
              <a:rPr lang="zh-CN" altLang="en-US">
                <a:solidFill>
                  <a:schemeClr val="bg1"/>
                </a:solidFill>
              </a:rPr>
              <a:t>］，</a:t>
            </a:r>
            <a:r>
              <a:rPr lang="en-US" altLang="zh-CN">
                <a:solidFill>
                  <a:schemeClr val="bg1"/>
                </a:solidFill>
              </a:rPr>
              <a:t>int n</a:t>
            </a:r>
            <a:r>
              <a:rPr lang="zh-CN" altLang="en-US">
                <a:solidFill>
                  <a:schemeClr val="bg1"/>
                </a:solidFill>
              </a:rPr>
              <a:t>）；</a:t>
            </a:r>
            <a:r>
              <a:rPr lang="en-US" altLang="zh-CN">
                <a:solidFill>
                  <a:schemeClr val="bg1"/>
                </a:solidFill>
              </a:rPr>
              <a:t>/*</a:t>
            </a:r>
            <a:r>
              <a:rPr lang="zh-CN" altLang="en-US">
                <a:solidFill>
                  <a:schemeClr val="bg1"/>
                </a:solidFill>
              </a:rPr>
              <a:t>函数声明*</a:t>
            </a:r>
            <a:r>
              <a:rPr lang="en-US" altLang="zh-CN">
                <a:solidFill>
                  <a:schemeClr val="bg1"/>
                </a:solidFill>
              </a:rPr>
              <a:t>/</a:t>
            </a:r>
          </a:p>
          <a:p>
            <a:pPr algn="l" eaLnBrk="1" hangingPunct="1">
              <a:lnSpc>
                <a:spcPct val="125000"/>
              </a:lnSpc>
            </a:pPr>
            <a:r>
              <a:rPr lang="en-US" altLang="zh-CN">
                <a:solidFill>
                  <a:schemeClr val="bg1"/>
                </a:solidFill>
              </a:rPr>
              <a:t>    float   score[3][4]={{65</a:t>
            </a:r>
            <a:r>
              <a:rPr lang="zh-CN" altLang="en-US">
                <a:solidFill>
                  <a:schemeClr val="bg1"/>
                </a:solidFill>
              </a:rPr>
              <a:t>，</a:t>
            </a:r>
            <a:r>
              <a:rPr lang="en-US" altLang="zh-CN">
                <a:solidFill>
                  <a:schemeClr val="bg1"/>
                </a:solidFill>
              </a:rPr>
              <a:t>57</a:t>
            </a:r>
            <a:r>
              <a:rPr lang="zh-CN" altLang="en-US">
                <a:solidFill>
                  <a:schemeClr val="bg1"/>
                </a:solidFill>
              </a:rPr>
              <a:t>，</a:t>
            </a:r>
            <a:r>
              <a:rPr lang="en-US" altLang="zh-CN">
                <a:solidFill>
                  <a:schemeClr val="bg1"/>
                </a:solidFill>
              </a:rPr>
              <a:t>70</a:t>
            </a:r>
            <a:r>
              <a:rPr lang="zh-CN" altLang="en-US">
                <a:solidFill>
                  <a:schemeClr val="bg1"/>
                </a:solidFill>
              </a:rPr>
              <a:t>，</a:t>
            </a:r>
            <a:r>
              <a:rPr lang="en-US" altLang="zh-CN">
                <a:solidFill>
                  <a:schemeClr val="bg1"/>
                </a:solidFill>
              </a:rPr>
              <a:t>60}</a:t>
            </a:r>
            <a:r>
              <a:rPr lang="zh-CN" altLang="en-US">
                <a:solidFill>
                  <a:schemeClr val="bg1"/>
                </a:solidFill>
              </a:rPr>
              <a:t>，</a:t>
            </a:r>
            <a:r>
              <a:rPr lang="en-US" altLang="zh-CN">
                <a:solidFill>
                  <a:schemeClr val="bg1"/>
                </a:solidFill>
              </a:rPr>
              <a:t>{58</a:t>
            </a:r>
            <a:r>
              <a:rPr lang="zh-CN" altLang="en-US">
                <a:solidFill>
                  <a:schemeClr val="bg1"/>
                </a:solidFill>
              </a:rPr>
              <a:t>，</a:t>
            </a:r>
            <a:r>
              <a:rPr lang="en-US" altLang="zh-CN">
                <a:solidFill>
                  <a:schemeClr val="bg1"/>
                </a:solidFill>
              </a:rPr>
              <a:t>87</a:t>
            </a:r>
            <a:r>
              <a:rPr lang="zh-CN" altLang="en-US">
                <a:solidFill>
                  <a:schemeClr val="bg1"/>
                </a:solidFill>
              </a:rPr>
              <a:t>，</a:t>
            </a:r>
          </a:p>
          <a:p>
            <a:pPr algn="l" eaLnBrk="1" hangingPunct="1">
              <a:lnSpc>
                <a:spcPct val="125000"/>
              </a:lnSpc>
            </a:pPr>
            <a:r>
              <a:rPr lang="zh-CN" altLang="en-US">
                <a:solidFill>
                  <a:schemeClr val="bg1"/>
                </a:solidFill>
              </a:rPr>
              <a:t>                                     </a:t>
            </a:r>
            <a:r>
              <a:rPr lang="en-US" altLang="zh-CN">
                <a:solidFill>
                  <a:schemeClr val="bg1"/>
                </a:solidFill>
              </a:rPr>
              <a:t>90</a:t>
            </a:r>
            <a:r>
              <a:rPr lang="zh-CN" altLang="en-US">
                <a:solidFill>
                  <a:schemeClr val="bg1"/>
                </a:solidFill>
              </a:rPr>
              <a:t>，</a:t>
            </a:r>
            <a:r>
              <a:rPr lang="en-US" altLang="zh-CN">
                <a:solidFill>
                  <a:schemeClr val="bg1"/>
                </a:solidFill>
              </a:rPr>
              <a:t>81}</a:t>
            </a:r>
            <a:r>
              <a:rPr lang="zh-CN" altLang="en-US">
                <a:solidFill>
                  <a:schemeClr val="bg1"/>
                </a:solidFill>
              </a:rPr>
              <a:t>，</a:t>
            </a:r>
            <a:r>
              <a:rPr lang="en-US" altLang="zh-CN">
                <a:solidFill>
                  <a:schemeClr val="bg1"/>
                </a:solidFill>
              </a:rPr>
              <a:t>{90</a:t>
            </a:r>
            <a:r>
              <a:rPr lang="zh-CN" altLang="en-US">
                <a:solidFill>
                  <a:schemeClr val="bg1"/>
                </a:solidFill>
              </a:rPr>
              <a:t>，</a:t>
            </a:r>
            <a:r>
              <a:rPr lang="en-US" altLang="zh-CN">
                <a:solidFill>
                  <a:schemeClr val="bg1"/>
                </a:solidFill>
              </a:rPr>
              <a:t>99</a:t>
            </a:r>
            <a:r>
              <a:rPr lang="zh-CN" altLang="en-US">
                <a:solidFill>
                  <a:schemeClr val="bg1"/>
                </a:solidFill>
              </a:rPr>
              <a:t>，</a:t>
            </a:r>
            <a:r>
              <a:rPr lang="en-US" altLang="zh-CN">
                <a:solidFill>
                  <a:schemeClr val="bg1"/>
                </a:solidFill>
              </a:rPr>
              <a:t>100</a:t>
            </a:r>
            <a:r>
              <a:rPr lang="zh-CN" altLang="en-US">
                <a:solidFill>
                  <a:schemeClr val="bg1"/>
                </a:solidFill>
              </a:rPr>
              <a:t>，</a:t>
            </a:r>
            <a:r>
              <a:rPr lang="en-US" altLang="zh-CN">
                <a:solidFill>
                  <a:schemeClr val="bg1"/>
                </a:solidFill>
              </a:rPr>
              <a:t>98}};</a:t>
            </a:r>
          </a:p>
          <a:p>
            <a:pPr algn="l" eaLnBrk="1" hangingPunct="1">
              <a:lnSpc>
                <a:spcPct val="125000"/>
              </a:lnSpc>
            </a:pPr>
            <a:r>
              <a:rPr lang="en-US" altLang="zh-CN">
                <a:solidFill>
                  <a:schemeClr val="bg1"/>
                </a:solidFill>
              </a:rPr>
              <a:t>    </a:t>
            </a:r>
            <a:r>
              <a:rPr lang="en-US" altLang="zh-CN" b="1">
                <a:solidFill>
                  <a:schemeClr val="bg1"/>
                </a:solidFill>
              </a:rPr>
              <a:t>search</a:t>
            </a:r>
            <a:r>
              <a:rPr lang="zh-CN" altLang="en-US">
                <a:solidFill>
                  <a:schemeClr val="bg1"/>
                </a:solidFill>
              </a:rPr>
              <a:t>（</a:t>
            </a:r>
            <a:r>
              <a:rPr lang="en-US" altLang="zh-CN">
                <a:solidFill>
                  <a:schemeClr val="bg1"/>
                </a:solidFill>
              </a:rPr>
              <a:t>score</a:t>
            </a:r>
            <a:r>
              <a:rPr lang="zh-CN" altLang="en-US">
                <a:solidFill>
                  <a:schemeClr val="bg1"/>
                </a:solidFill>
              </a:rPr>
              <a:t>，３）；</a:t>
            </a:r>
          </a:p>
          <a:p>
            <a:pPr algn="l" eaLnBrk="1" hangingPunct="1">
              <a:lnSpc>
                <a:spcPct val="125000"/>
              </a:lnSpc>
            </a:pPr>
            <a:r>
              <a:rPr lang="zh-CN" altLang="en-US">
                <a:solidFill>
                  <a:schemeClr val="bg1"/>
                </a:solidFill>
              </a:rPr>
              <a:t>｝</a:t>
            </a:r>
          </a:p>
        </p:txBody>
      </p:sp>
    </p:spTree>
  </p:cSld>
  <p:clrMapOvr>
    <a:masterClrMapping/>
  </p:clrMapOvr>
  <p:transition>
    <p:strips dir="ru"/>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a:extLst>
              <a:ext uri="{FF2B5EF4-FFF2-40B4-BE49-F238E27FC236}">
                <a16:creationId xmlns:a16="http://schemas.microsoft.com/office/drawing/2014/main" id="{07507D4D-65DA-433A-A2A7-4DABEDF417D9}"/>
              </a:ext>
            </a:extLst>
          </p:cNvPr>
          <p:cNvSpPr>
            <a:spLocks noChangeArrowheads="1"/>
          </p:cNvSpPr>
          <p:nvPr/>
        </p:nvSpPr>
        <p:spPr bwMode="auto">
          <a:xfrm>
            <a:off x="-16633" y="301625"/>
            <a:ext cx="9002712" cy="6556375"/>
          </a:xfrm>
          <a:prstGeom prst="rect">
            <a:avLst/>
          </a:prstGeom>
          <a:solidFill>
            <a:srgbClr val="336699"/>
          </a:solidFill>
          <a:ln>
            <a:noFill/>
          </a:ln>
          <a:effectLst/>
          <a:extLst>
            <a:ext uri="{91240B29-F687-4F45-9708-019B960494DF}">
              <a14:hiddenLine xmlns:a14="http://schemas.microsoft.com/office/drawing/2010/main" w="38100">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r>
              <a:rPr lang="en-US" altLang="zh-CN" dirty="0">
                <a:solidFill>
                  <a:schemeClr val="bg1"/>
                </a:solidFill>
              </a:rPr>
              <a:t>void  </a:t>
            </a:r>
            <a:r>
              <a:rPr lang="en-US" altLang="zh-CN" b="1" dirty="0">
                <a:solidFill>
                  <a:schemeClr val="bg1"/>
                </a:solidFill>
              </a:rPr>
              <a:t>search</a:t>
            </a:r>
            <a:r>
              <a:rPr lang="zh-CN" altLang="en-US" dirty="0">
                <a:solidFill>
                  <a:schemeClr val="bg1"/>
                </a:solidFill>
              </a:rPr>
              <a:t>（</a:t>
            </a:r>
            <a:r>
              <a:rPr lang="en-US" altLang="zh-CN" dirty="0">
                <a:solidFill>
                  <a:schemeClr val="bg1"/>
                </a:solidFill>
              </a:rPr>
              <a:t>float (*p)</a:t>
            </a:r>
            <a:r>
              <a:rPr lang="zh-CN" altLang="en-US" dirty="0">
                <a:solidFill>
                  <a:schemeClr val="bg1"/>
                </a:solidFill>
              </a:rPr>
              <a:t>［</a:t>
            </a:r>
            <a:r>
              <a:rPr lang="en-US" altLang="zh-CN" dirty="0">
                <a:solidFill>
                  <a:schemeClr val="bg1"/>
                </a:solidFill>
              </a:rPr>
              <a:t>4</a:t>
            </a:r>
            <a:r>
              <a:rPr lang="zh-CN" altLang="en-US" dirty="0">
                <a:solidFill>
                  <a:schemeClr val="bg1"/>
                </a:solidFill>
              </a:rPr>
              <a:t>］，</a:t>
            </a:r>
            <a:r>
              <a:rPr lang="en-US" altLang="zh-CN" dirty="0">
                <a:solidFill>
                  <a:schemeClr val="bg1"/>
                </a:solidFill>
              </a:rPr>
              <a:t>int </a:t>
            </a:r>
            <a:r>
              <a:rPr lang="zh-CN" altLang="en-US" dirty="0">
                <a:solidFill>
                  <a:schemeClr val="bg1"/>
                </a:solidFill>
              </a:rPr>
              <a:t>ｎ）</a:t>
            </a:r>
          </a:p>
          <a:p>
            <a:pPr algn="l" eaLnBrk="1" hangingPunct="1"/>
            <a:r>
              <a:rPr lang="en-US" altLang="zh-CN" dirty="0">
                <a:solidFill>
                  <a:schemeClr val="bg1"/>
                </a:solidFill>
              </a:rPr>
              <a:t>{</a:t>
            </a:r>
          </a:p>
          <a:p>
            <a:pPr algn="l" eaLnBrk="1" hangingPunct="1"/>
            <a:r>
              <a:rPr lang="en-US" altLang="zh-CN" dirty="0">
                <a:solidFill>
                  <a:schemeClr val="bg1"/>
                </a:solidFill>
              </a:rPr>
              <a:t>      int </a:t>
            </a:r>
            <a:r>
              <a:rPr lang="zh-CN" altLang="en-US" dirty="0">
                <a:solidFill>
                  <a:schemeClr val="bg1"/>
                </a:solidFill>
              </a:rPr>
              <a:t>ｉ，ｊ，ｆｌａｇ；</a:t>
            </a:r>
          </a:p>
          <a:p>
            <a:pPr algn="l" eaLnBrk="1" hangingPunct="1"/>
            <a:r>
              <a:rPr lang="zh-CN" altLang="en-US" dirty="0">
                <a:solidFill>
                  <a:schemeClr val="bg1"/>
                </a:solidFill>
              </a:rPr>
              <a:t>      </a:t>
            </a:r>
            <a:r>
              <a:rPr lang="en-US" altLang="zh-CN" dirty="0">
                <a:solidFill>
                  <a:schemeClr val="bg1"/>
                </a:solidFill>
              </a:rPr>
              <a:t>for</a:t>
            </a:r>
            <a:r>
              <a:rPr lang="zh-CN" altLang="en-US" dirty="0">
                <a:solidFill>
                  <a:schemeClr val="bg1"/>
                </a:solidFill>
              </a:rPr>
              <a:t>（ｊ＝０；ｊ＜ｎ；ｊ＋＋</a:t>
            </a:r>
            <a:r>
              <a:rPr lang="en-US" altLang="zh-CN" dirty="0">
                <a:solidFill>
                  <a:schemeClr val="bg1"/>
                </a:solidFill>
              </a:rPr>
              <a:t>)</a:t>
            </a:r>
          </a:p>
          <a:p>
            <a:pPr algn="l" eaLnBrk="1" hangingPunct="1"/>
            <a:r>
              <a:rPr lang="en-US" altLang="zh-CN" dirty="0">
                <a:solidFill>
                  <a:schemeClr val="bg1"/>
                </a:solidFill>
              </a:rPr>
              <a:t>     {	flag</a:t>
            </a:r>
            <a:r>
              <a:rPr lang="zh-CN" altLang="en-US" dirty="0">
                <a:solidFill>
                  <a:schemeClr val="bg1"/>
                </a:solidFill>
              </a:rPr>
              <a:t>＝０；</a:t>
            </a:r>
          </a:p>
          <a:p>
            <a:pPr algn="l" eaLnBrk="1" hangingPunct="1"/>
            <a:r>
              <a:rPr lang="zh-CN" altLang="en-US" dirty="0">
                <a:solidFill>
                  <a:schemeClr val="bg1"/>
                </a:solidFill>
              </a:rPr>
              <a:t>       </a:t>
            </a:r>
            <a:r>
              <a:rPr lang="en-US" altLang="zh-CN" dirty="0">
                <a:solidFill>
                  <a:schemeClr val="bg1"/>
                </a:solidFill>
              </a:rPr>
              <a:t>	for</a:t>
            </a:r>
            <a:r>
              <a:rPr lang="zh-CN" altLang="en-US" dirty="0">
                <a:solidFill>
                  <a:schemeClr val="bg1"/>
                </a:solidFill>
              </a:rPr>
              <a:t>（ｉ＝０；ｉ＜４；ｉ＋＋</a:t>
            </a:r>
            <a:r>
              <a:rPr lang="en-US" altLang="zh-CN" dirty="0">
                <a:solidFill>
                  <a:schemeClr val="bg1"/>
                </a:solidFill>
              </a:rPr>
              <a:t>)</a:t>
            </a:r>
          </a:p>
          <a:p>
            <a:pPr algn="l" eaLnBrk="1" hangingPunct="1"/>
            <a:r>
              <a:rPr lang="en-US" altLang="zh-CN" dirty="0">
                <a:solidFill>
                  <a:schemeClr val="bg1"/>
                </a:solidFill>
              </a:rPr>
              <a:t>                if</a:t>
            </a:r>
            <a:r>
              <a:rPr lang="zh-CN" altLang="en-US" dirty="0">
                <a:solidFill>
                  <a:schemeClr val="bg1"/>
                </a:solidFill>
              </a:rPr>
              <a:t> </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ｐ</a:t>
            </a:r>
            <a:r>
              <a:rPr lang="en-US" altLang="zh-CN" dirty="0">
                <a:solidFill>
                  <a:schemeClr val="bg1"/>
                </a:solidFill>
              </a:rPr>
              <a:t>+j)+</a:t>
            </a:r>
            <a:r>
              <a:rPr lang="en-US" altLang="zh-CN" dirty="0" err="1">
                <a:solidFill>
                  <a:schemeClr val="bg1"/>
                </a:solidFill>
              </a:rPr>
              <a:t>i</a:t>
            </a:r>
            <a:r>
              <a:rPr lang="en-US" altLang="zh-CN" dirty="0">
                <a:solidFill>
                  <a:schemeClr val="bg1"/>
                </a:solidFill>
              </a:rPr>
              <a:t>)</a:t>
            </a:r>
            <a:r>
              <a:rPr lang="zh-CN" altLang="en-US" dirty="0">
                <a:solidFill>
                  <a:schemeClr val="bg1"/>
                </a:solidFill>
              </a:rPr>
              <a:t>＜６０</a:t>
            </a:r>
            <a:r>
              <a:rPr lang="en-US" altLang="zh-CN" dirty="0">
                <a:solidFill>
                  <a:schemeClr val="bg1"/>
                </a:solidFill>
              </a:rPr>
              <a:t>)</a:t>
            </a:r>
            <a:r>
              <a:rPr lang="zh-CN" altLang="en-US" dirty="0">
                <a:solidFill>
                  <a:schemeClr val="bg1"/>
                </a:solidFill>
              </a:rPr>
              <a:t>　</a:t>
            </a:r>
            <a:r>
              <a:rPr lang="en-US" altLang="zh-CN" dirty="0">
                <a:solidFill>
                  <a:schemeClr val="bg1"/>
                </a:solidFill>
              </a:rPr>
              <a:t>flag</a:t>
            </a:r>
            <a:r>
              <a:rPr lang="zh-CN" altLang="en-US" dirty="0">
                <a:solidFill>
                  <a:schemeClr val="bg1"/>
                </a:solidFill>
              </a:rPr>
              <a:t>＝１；</a:t>
            </a:r>
          </a:p>
          <a:p>
            <a:pPr algn="l" eaLnBrk="1" hangingPunct="1"/>
            <a:r>
              <a:rPr lang="zh-CN" altLang="en-US" dirty="0">
                <a:solidFill>
                  <a:schemeClr val="bg1"/>
                </a:solidFill>
              </a:rPr>
              <a:t>        </a:t>
            </a:r>
            <a:r>
              <a:rPr lang="en-US" altLang="zh-CN" dirty="0">
                <a:solidFill>
                  <a:schemeClr val="bg1"/>
                </a:solidFill>
              </a:rPr>
              <a:t>	if</a:t>
            </a:r>
            <a:r>
              <a:rPr lang="zh-CN" altLang="en-US" dirty="0">
                <a:solidFill>
                  <a:schemeClr val="bg1"/>
                </a:solidFill>
              </a:rPr>
              <a:t>（</a:t>
            </a:r>
            <a:r>
              <a:rPr lang="en-US" altLang="zh-CN" dirty="0">
                <a:solidFill>
                  <a:schemeClr val="bg1"/>
                </a:solidFill>
              </a:rPr>
              <a:t>flag</a:t>
            </a:r>
            <a:r>
              <a:rPr lang="zh-CN" altLang="en-US" dirty="0">
                <a:solidFill>
                  <a:schemeClr val="bg1"/>
                </a:solidFill>
              </a:rPr>
              <a:t>＝＝１）</a:t>
            </a:r>
          </a:p>
          <a:p>
            <a:pPr algn="l" eaLnBrk="1" hangingPunct="1"/>
            <a:r>
              <a:rPr lang="zh-CN" altLang="en-US" dirty="0">
                <a:solidFill>
                  <a:schemeClr val="bg1"/>
                </a:solidFill>
              </a:rPr>
              <a:t>          </a:t>
            </a:r>
            <a:r>
              <a:rPr lang="en-US" altLang="zh-CN" dirty="0">
                <a:solidFill>
                  <a:schemeClr val="bg1"/>
                </a:solidFill>
              </a:rPr>
              <a:t>{ </a:t>
            </a:r>
          </a:p>
          <a:p>
            <a:pPr algn="l" eaLnBrk="1" hangingPunct="1"/>
            <a:r>
              <a:rPr lang="en-US" altLang="zh-CN" dirty="0">
                <a:solidFill>
                  <a:schemeClr val="bg1"/>
                </a:solidFill>
              </a:rPr>
              <a:t>	     </a:t>
            </a:r>
            <a:r>
              <a:rPr lang="en-US" altLang="zh-CN" dirty="0" err="1">
                <a:solidFill>
                  <a:schemeClr val="bg1"/>
                </a:solidFill>
              </a:rPr>
              <a:t>printf</a:t>
            </a:r>
            <a:r>
              <a:rPr lang="en-US" altLang="zh-CN" dirty="0">
                <a:solidFill>
                  <a:schemeClr val="bg1"/>
                </a:solidFill>
              </a:rPr>
              <a:t>("</a:t>
            </a:r>
            <a:r>
              <a:rPr lang="en-US" altLang="zh-CN" dirty="0" err="1">
                <a:solidFill>
                  <a:schemeClr val="bg1"/>
                </a:solidFill>
              </a:rPr>
              <a:t>No.%d</a:t>
            </a:r>
            <a:r>
              <a:rPr lang="en-US" altLang="zh-CN" dirty="0">
                <a:solidFill>
                  <a:schemeClr val="bg1"/>
                </a:solidFill>
              </a:rPr>
              <a:t> fails, his scores are:\n"</a:t>
            </a:r>
            <a:r>
              <a:rPr lang="zh-CN" altLang="en-US" dirty="0">
                <a:solidFill>
                  <a:schemeClr val="bg1"/>
                </a:solidFill>
              </a:rPr>
              <a:t>，</a:t>
            </a:r>
            <a:r>
              <a:rPr lang="en-US" altLang="zh-CN" dirty="0">
                <a:solidFill>
                  <a:schemeClr val="bg1"/>
                </a:solidFill>
              </a:rPr>
              <a:t>j+1);</a:t>
            </a:r>
          </a:p>
          <a:p>
            <a:pPr algn="l" eaLnBrk="1" hangingPunct="1"/>
            <a:r>
              <a:rPr lang="en-US" altLang="zh-CN" dirty="0">
                <a:solidFill>
                  <a:schemeClr val="bg1"/>
                </a:solidFill>
              </a:rPr>
              <a:t>      </a:t>
            </a:r>
            <a:r>
              <a:rPr lang="zh-CN" altLang="en-US" dirty="0">
                <a:solidFill>
                  <a:schemeClr val="bg1"/>
                </a:solidFill>
              </a:rPr>
              <a:t>　　 </a:t>
            </a:r>
            <a:r>
              <a:rPr lang="en-US" altLang="zh-CN" dirty="0">
                <a:solidFill>
                  <a:schemeClr val="bg1"/>
                </a:solidFill>
              </a:rPr>
              <a:t>for</a:t>
            </a:r>
            <a:r>
              <a:rPr lang="zh-CN" altLang="en-US" dirty="0">
                <a:solidFill>
                  <a:schemeClr val="bg1"/>
                </a:solidFill>
              </a:rPr>
              <a:t>（ｉ＝０；ｉ＜４；ｉ＋＋）</a:t>
            </a:r>
          </a:p>
          <a:p>
            <a:pPr algn="l" eaLnBrk="1" hangingPunct="1"/>
            <a:r>
              <a:rPr lang="zh-CN" altLang="en-US" dirty="0">
                <a:solidFill>
                  <a:schemeClr val="bg1"/>
                </a:solidFill>
              </a:rPr>
              <a:t>               </a:t>
            </a:r>
            <a:r>
              <a:rPr lang="en-US" altLang="zh-CN" dirty="0">
                <a:solidFill>
                  <a:schemeClr val="bg1"/>
                </a:solidFill>
              </a:rPr>
              <a:t>	</a:t>
            </a:r>
            <a:r>
              <a:rPr lang="en-US" altLang="zh-CN" dirty="0" err="1">
                <a:solidFill>
                  <a:schemeClr val="bg1"/>
                </a:solidFill>
              </a:rPr>
              <a:t>printf</a:t>
            </a:r>
            <a:r>
              <a:rPr lang="zh-CN" altLang="en-US" dirty="0">
                <a:solidFill>
                  <a:schemeClr val="bg1"/>
                </a:solidFill>
              </a:rPr>
              <a:t>（</a:t>
            </a:r>
            <a:r>
              <a:rPr lang="en-US" altLang="zh-CN" dirty="0">
                <a:solidFill>
                  <a:schemeClr val="bg1"/>
                </a:solidFill>
              </a:rPr>
              <a:t>″%</a:t>
            </a:r>
            <a:r>
              <a:rPr lang="zh-CN" altLang="en-US" dirty="0">
                <a:solidFill>
                  <a:schemeClr val="bg1"/>
                </a:solidFill>
              </a:rPr>
              <a:t>５</a:t>
            </a:r>
            <a:r>
              <a:rPr lang="en-US" altLang="zh-CN" dirty="0">
                <a:solidFill>
                  <a:schemeClr val="bg1"/>
                </a:solidFill>
              </a:rPr>
              <a:t>.</a:t>
            </a:r>
            <a:r>
              <a:rPr lang="zh-CN" altLang="en-US" dirty="0">
                <a:solidFill>
                  <a:schemeClr val="bg1"/>
                </a:solidFill>
              </a:rPr>
              <a:t>１ｆ</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ｐ＋ｊ</a:t>
            </a:r>
            <a:r>
              <a:rPr lang="en-US" altLang="zh-CN" dirty="0">
                <a:solidFill>
                  <a:schemeClr val="bg1"/>
                </a:solidFill>
              </a:rPr>
              <a:t>)</a:t>
            </a:r>
            <a:r>
              <a:rPr lang="zh-CN" altLang="en-US" dirty="0">
                <a:solidFill>
                  <a:schemeClr val="bg1"/>
                </a:solidFill>
              </a:rPr>
              <a:t>＋ｉ</a:t>
            </a:r>
            <a:r>
              <a:rPr lang="en-US" altLang="zh-CN" dirty="0">
                <a:solidFill>
                  <a:schemeClr val="bg1"/>
                </a:solidFill>
              </a:rPr>
              <a:t>))</a:t>
            </a:r>
            <a:r>
              <a:rPr lang="zh-CN" altLang="en-US" dirty="0">
                <a:solidFill>
                  <a:schemeClr val="bg1"/>
                </a:solidFill>
              </a:rPr>
              <a:t>；</a:t>
            </a:r>
          </a:p>
          <a:p>
            <a:pPr algn="l" eaLnBrk="1" hangingPunct="1"/>
            <a:r>
              <a:rPr lang="zh-CN" altLang="en-US" dirty="0">
                <a:solidFill>
                  <a:schemeClr val="bg1"/>
                </a:solidFill>
              </a:rPr>
              <a:t>      　　</a:t>
            </a:r>
            <a:r>
              <a:rPr lang="en-US" altLang="zh-CN" dirty="0" err="1">
                <a:solidFill>
                  <a:schemeClr val="bg1"/>
                </a:solidFill>
              </a:rPr>
              <a:t>printf</a:t>
            </a:r>
            <a:r>
              <a:rPr lang="zh-CN" altLang="en-US" dirty="0">
                <a:solidFill>
                  <a:schemeClr val="bg1"/>
                </a:solidFill>
              </a:rPr>
              <a:t>（</a:t>
            </a:r>
            <a:r>
              <a:rPr lang="en-US" altLang="zh-CN" dirty="0">
                <a:solidFill>
                  <a:schemeClr val="bg1"/>
                </a:solidFill>
              </a:rPr>
              <a:t>″</a:t>
            </a:r>
            <a:r>
              <a:rPr lang="zh-CN" altLang="en-US" dirty="0">
                <a:solidFill>
                  <a:schemeClr val="bg1"/>
                </a:solidFill>
              </a:rPr>
              <a:t>＼ｎ</a:t>
            </a:r>
            <a:r>
              <a:rPr lang="en-US" altLang="zh-CN" dirty="0">
                <a:solidFill>
                  <a:schemeClr val="bg1"/>
                </a:solidFill>
              </a:rPr>
              <a:t>″</a:t>
            </a:r>
            <a:r>
              <a:rPr lang="zh-CN" altLang="en-US" dirty="0">
                <a:solidFill>
                  <a:schemeClr val="bg1"/>
                </a:solidFill>
              </a:rPr>
              <a:t>）；</a:t>
            </a:r>
          </a:p>
          <a:p>
            <a:pPr algn="l" eaLnBrk="1" hangingPunct="1"/>
            <a:r>
              <a:rPr lang="zh-CN" altLang="en-US" dirty="0">
                <a:solidFill>
                  <a:schemeClr val="bg1"/>
                </a:solidFill>
              </a:rPr>
              <a:t>　</a:t>
            </a:r>
            <a:r>
              <a:rPr lang="en-US" altLang="zh-CN" dirty="0">
                <a:solidFill>
                  <a:schemeClr val="bg1"/>
                </a:solidFill>
              </a:rPr>
              <a:t>	}</a:t>
            </a:r>
            <a:r>
              <a:rPr lang="zh-CN" altLang="en-US" dirty="0">
                <a:solidFill>
                  <a:schemeClr val="bg1"/>
                </a:solidFill>
              </a:rPr>
              <a:t>      ｝</a:t>
            </a:r>
          </a:p>
          <a:p>
            <a:pPr algn="l" eaLnBrk="1" hangingPunct="1"/>
            <a:r>
              <a:rPr lang="zh-CN" altLang="en-US" dirty="0">
                <a:solidFill>
                  <a:schemeClr val="bg1"/>
                </a:solidFill>
              </a:rPr>
              <a:t>｝</a:t>
            </a:r>
            <a:r>
              <a:rPr lang="zh-CN" altLang="en-US" dirty="0"/>
              <a:t>　</a:t>
            </a:r>
          </a:p>
        </p:txBody>
      </p:sp>
      <p:sp>
        <p:nvSpPr>
          <p:cNvPr id="843781" name="Text Box 5">
            <a:extLst>
              <a:ext uri="{FF2B5EF4-FFF2-40B4-BE49-F238E27FC236}">
                <a16:creationId xmlns:a16="http://schemas.microsoft.com/office/drawing/2014/main" id="{E0E9B71D-C1B4-4FEF-903A-870496E6ED5F}"/>
              </a:ext>
            </a:extLst>
          </p:cNvPr>
          <p:cNvSpPr txBox="1">
            <a:spLocks noChangeArrowheads="1"/>
          </p:cNvSpPr>
          <p:nvPr/>
        </p:nvSpPr>
        <p:spPr bwMode="auto">
          <a:xfrm>
            <a:off x="6692241" y="1268760"/>
            <a:ext cx="5518150" cy="2654300"/>
          </a:xfrm>
          <a:prstGeom prst="rect">
            <a:avLst/>
          </a:prstGeom>
          <a:solidFill>
            <a:srgbClr val="808000"/>
          </a:solidFill>
          <a:ln>
            <a:noFill/>
          </a:ln>
          <a:effectLst/>
          <a:extLst>
            <a:ext uri="{91240B29-F687-4F45-9708-019B960494DF}">
              <a14:hiddenLine xmlns:a14="http://schemas.microsoft.com/office/drawing/2010/main" w="381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defRPr sz="2800">
                <a:solidFill>
                  <a:schemeClr val="tx1"/>
                </a:solidFill>
                <a:latin typeface="Times New Roman" panose="02020603050405020304" pitchFamily="18" charset="0"/>
                <a:ea typeface="宋体" panose="02010600030101010101" pitchFamily="2" charset="-122"/>
              </a:defRPr>
            </a:lvl2pPr>
            <a:lvl3pPr marL="1143000" indent="-228600" eaLnBrk="0" hangingPunct="0">
              <a:defRPr sz="2800">
                <a:solidFill>
                  <a:schemeClr val="tx1"/>
                </a:solidFill>
                <a:latin typeface="Times New Roman" panose="02020603050405020304" pitchFamily="18" charset="0"/>
                <a:ea typeface="宋体" panose="02010600030101010101" pitchFamily="2" charset="-122"/>
              </a:defRPr>
            </a:lvl3pPr>
            <a:lvl4pPr marL="1600200" indent="-228600" eaLnBrk="0" hangingPunct="0">
              <a:defRPr sz="2800">
                <a:solidFill>
                  <a:schemeClr val="tx1"/>
                </a:solidFill>
                <a:latin typeface="Times New Roman" panose="02020603050405020304" pitchFamily="18" charset="0"/>
                <a:ea typeface="宋体" panose="02010600030101010101" pitchFamily="2" charset="-122"/>
              </a:defRPr>
            </a:lvl4pPr>
            <a:lvl5pPr marL="2057400" indent="-228600" eaLnBrk="0" hangingPunct="0">
              <a:defRPr sz="28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ea typeface="宋体" panose="02010600030101010101" pitchFamily="2" charset="-122"/>
              </a:defRPr>
            </a:lvl9pPr>
          </a:lstStyle>
          <a:p>
            <a:pPr algn="l" eaLnBrk="1" hangingPunct="1"/>
            <a:r>
              <a:rPr lang="zh-CN" altLang="en-US"/>
              <a:t>　</a:t>
            </a:r>
            <a:r>
              <a:rPr lang="zh-CN" altLang="en-US">
                <a:solidFill>
                  <a:srgbClr val="FFFF66"/>
                </a:solidFill>
              </a:rPr>
              <a:t>程序运行结果如下：</a:t>
            </a:r>
          </a:p>
          <a:p>
            <a:pPr algn="l" eaLnBrk="1" hangingPunct="1"/>
            <a:r>
              <a:rPr lang="en-US" altLang="zh-CN">
                <a:solidFill>
                  <a:schemeClr val="bg1"/>
                </a:solidFill>
              </a:rPr>
              <a:t>No.1  fails,  his scores are</a:t>
            </a:r>
            <a:r>
              <a:rPr lang="zh-CN" altLang="en-US">
                <a:solidFill>
                  <a:schemeClr val="bg1"/>
                </a:solidFill>
              </a:rPr>
              <a:t>：</a:t>
            </a:r>
          </a:p>
          <a:p>
            <a:pPr algn="l" eaLnBrk="1" hangingPunct="1"/>
            <a:r>
              <a:rPr lang="zh-CN" altLang="en-US">
                <a:solidFill>
                  <a:schemeClr val="bg1"/>
                </a:solidFill>
              </a:rPr>
              <a:t>６５</a:t>
            </a:r>
            <a:r>
              <a:rPr lang="en-US" altLang="zh-CN">
                <a:solidFill>
                  <a:schemeClr val="bg1"/>
                </a:solidFill>
              </a:rPr>
              <a:t>.</a:t>
            </a:r>
            <a:r>
              <a:rPr lang="zh-CN" altLang="en-US">
                <a:solidFill>
                  <a:schemeClr val="bg1"/>
                </a:solidFill>
              </a:rPr>
              <a:t>０  ５７</a:t>
            </a:r>
            <a:r>
              <a:rPr lang="en-US" altLang="zh-CN">
                <a:solidFill>
                  <a:schemeClr val="bg1"/>
                </a:solidFill>
              </a:rPr>
              <a:t>.</a:t>
            </a:r>
            <a:r>
              <a:rPr lang="zh-CN" altLang="en-US">
                <a:solidFill>
                  <a:schemeClr val="bg1"/>
                </a:solidFill>
              </a:rPr>
              <a:t>０   ７０</a:t>
            </a:r>
            <a:r>
              <a:rPr lang="en-US" altLang="zh-CN">
                <a:solidFill>
                  <a:schemeClr val="bg1"/>
                </a:solidFill>
              </a:rPr>
              <a:t>.</a:t>
            </a:r>
            <a:r>
              <a:rPr lang="zh-CN" altLang="en-US">
                <a:solidFill>
                  <a:schemeClr val="bg1"/>
                </a:solidFill>
              </a:rPr>
              <a:t>０   ６０</a:t>
            </a:r>
            <a:r>
              <a:rPr lang="en-US" altLang="zh-CN">
                <a:solidFill>
                  <a:schemeClr val="bg1"/>
                </a:solidFill>
              </a:rPr>
              <a:t>.</a:t>
            </a:r>
            <a:r>
              <a:rPr lang="zh-CN" altLang="en-US">
                <a:solidFill>
                  <a:schemeClr val="bg1"/>
                </a:solidFill>
              </a:rPr>
              <a:t>０</a:t>
            </a:r>
          </a:p>
          <a:p>
            <a:pPr algn="l" eaLnBrk="1" hangingPunct="1"/>
            <a:endParaRPr lang="zh-CN" altLang="en-US">
              <a:solidFill>
                <a:schemeClr val="bg1"/>
              </a:solidFill>
            </a:endParaRPr>
          </a:p>
          <a:p>
            <a:pPr algn="l" eaLnBrk="1" hangingPunct="1"/>
            <a:r>
              <a:rPr lang="en-US" altLang="zh-CN">
                <a:solidFill>
                  <a:schemeClr val="bg1"/>
                </a:solidFill>
              </a:rPr>
              <a:t>No.2  fails,  his scores are</a:t>
            </a:r>
            <a:r>
              <a:rPr lang="zh-CN" altLang="en-US">
                <a:solidFill>
                  <a:schemeClr val="bg1"/>
                </a:solidFill>
              </a:rPr>
              <a:t>：</a:t>
            </a:r>
          </a:p>
          <a:p>
            <a:pPr algn="l" eaLnBrk="1" hangingPunct="1"/>
            <a:r>
              <a:rPr lang="zh-CN" altLang="en-US">
                <a:solidFill>
                  <a:schemeClr val="bg1"/>
                </a:solidFill>
              </a:rPr>
              <a:t>５８</a:t>
            </a:r>
            <a:r>
              <a:rPr lang="en-US" altLang="zh-CN">
                <a:solidFill>
                  <a:schemeClr val="bg1"/>
                </a:solidFill>
              </a:rPr>
              <a:t>.</a:t>
            </a:r>
            <a:r>
              <a:rPr lang="zh-CN" altLang="en-US">
                <a:solidFill>
                  <a:schemeClr val="bg1"/>
                </a:solidFill>
              </a:rPr>
              <a:t>０ ８７</a:t>
            </a:r>
            <a:r>
              <a:rPr lang="en-US" altLang="zh-CN">
                <a:solidFill>
                  <a:schemeClr val="bg1"/>
                </a:solidFill>
              </a:rPr>
              <a:t>.</a:t>
            </a:r>
            <a:r>
              <a:rPr lang="zh-CN" altLang="en-US">
                <a:solidFill>
                  <a:schemeClr val="bg1"/>
                </a:solidFill>
              </a:rPr>
              <a:t>０ ９０</a:t>
            </a:r>
            <a:r>
              <a:rPr lang="en-US" altLang="zh-CN">
                <a:solidFill>
                  <a:schemeClr val="bg1"/>
                </a:solidFill>
              </a:rPr>
              <a:t>.</a:t>
            </a:r>
            <a:r>
              <a:rPr lang="zh-CN" altLang="en-US">
                <a:solidFill>
                  <a:schemeClr val="bg1"/>
                </a:solidFill>
              </a:rPr>
              <a:t>０ ８１</a:t>
            </a:r>
            <a:r>
              <a:rPr lang="en-US" altLang="zh-CN">
                <a:solidFill>
                  <a:schemeClr val="bg1"/>
                </a:solidFill>
              </a:rPr>
              <a:t>.</a:t>
            </a:r>
            <a:r>
              <a:rPr lang="zh-CN" altLang="en-US">
                <a:solidFill>
                  <a:schemeClr val="bg1"/>
                </a:solidFill>
              </a:rPr>
              <a:t>０</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43781"/>
                                        </p:tgtEl>
                                        <p:attrNameLst>
                                          <p:attrName>style.visibility</p:attrName>
                                        </p:attrNameLst>
                                      </p:cBhvr>
                                      <p:to>
                                        <p:strVal val="visible"/>
                                      </p:to>
                                    </p:set>
                                    <p:anim calcmode="lin" valueType="num">
                                      <p:cBhvr additive="base">
                                        <p:cTn id="7" dur="500" fill="hold"/>
                                        <p:tgtEl>
                                          <p:spTgt spid="843781"/>
                                        </p:tgtEl>
                                        <p:attrNameLst>
                                          <p:attrName>ppt_x</p:attrName>
                                        </p:attrNameLst>
                                      </p:cBhvr>
                                      <p:tavLst>
                                        <p:tav tm="0">
                                          <p:val>
                                            <p:strVal val="#ppt_x"/>
                                          </p:val>
                                        </p:tav>
                                        <p:tav tm="100000">
                                          <p:val>
                                            <p:strVal val="#ppt_x"/>
                                          </p:val>
                                        </p:tav>
                                      </p:tavLst>
                                    </p:anim>
                                    <p:anim calcmode="lin" valueType="num">
                                      <p:cBhvr additive="base">
                                        <p:cTn id="8" dur="500" fill="hold"/>
                                        <p:tgtEl>
                                          <p:spTgt spid="8437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3781"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4"/>
          <p:cNvSpPr>
            <a:spLocks noGrp="1" noChangeArrowheads="1"/>
          </p:cNvSpPr>
          <p:nvPr>
            <p:ph type="title"/>
          </p:nvPr>
        </p:nvSpPr>
        <p:spPr>
          <a:xfrm>
            <a:off x="1905000" y="228600"/>
            <a:ext cx="7696200" cy="1104900"/>
          </a:xfrm>
          <a:noFill/>
        </p:spPr>
        <p:txBody>
          <a:bodyPr vert="horz" wrap="square" lIns="90488" tIns="44450" rIns="90488" bIns="44450" numCol="1" anchor="ctr" anchorCtr="0" compatLnSpc="1"/>
          <a:lstStyle/>
          <a:p>
            <a:pPr eaLnBrk="1" hangingPunct="1"/>
            <a:r>
              <a:rPr lang="en-US" altLang="zh-CN" sz="4000" dirty="0">
                <a:latin typeface="Arial" charset="0"/>
                <a:ea typeface="宋体" charset="0"/>
              </a:rPr>
              <a:t>2.3 </a:t>
            </a:r>
            <a:r>
              <a:rPr lang="zh-CN" altLang="en-US" sz="4000" dirty="0">
                <a:latin typeface="Arial" charset="0"/>
                <a:ea typeface="宋体" charset="0"/>
              </a:rPr>
              <a:t>字符串和字符指针</a:t>
            </a:r>
            <a:r>
              <a:rPr lang="zh-CN" altLang="en-US" dirty="0">
                <a:latin typeface="Arial" charset="0"/>
                <a:ea typeface="宋体" charset="0"/>
              </a:rPr>
              <a:t> </a:t>
            </a:r>
          </a:p>
        </p:txBody>
      </p:sp>
      <p:sp>
        <p:nvSpPr>
          <p:cNvPr id="410629" name="Rectangle 5"/>
          <p:cNvSpPr>
            <a:spLocks noGrp="1" noChangeArrowheads="1"/>
          </p:cNvSpPr>
          <p:nvPr>
            <p:ph type="body" idx="1"/>
          </p:nvPr>
        </p:nvSpPr>
        <p:spPr>
          <a:xfrm>
            <a:off x="2424114" y="1341439"/>
            <a:ext cx="7405687" cy="4789487"/>
          </a:xfrm>
          <a:noFill/>
        </p:spPr>
        <p:txBody>
          <a:bodyPr vert="horz" wrap="square" lIns="90488" tIns="44450" rIns="90488" bIns="44450" numCol="1" anchor="t" anchorCtr="0" compatLnSpc="1">
            <a:prstTxWarp prst="textNoShape">
              <a:avLst/>
            </a:prstTxWarp>
          </a:bodyPr>
          <a:lstStyle/>
          <a:p>
            <a:pPr eaLnBrk="1" hangingPunct="1">
              <a:lnSpc>
                <a:spcPct val="90000"/>
              </a:lnSpc>
            </a:pPr>
            <a:r>
              <a:rPr lang="zh-CN" altLang="en-US" dirty="0">
                <a:latin typeface="Arial" charset="0"/>
                <a:ea typeface="宋体" charset="0"/>
              </a:rPr>
              <a:t>字符串常量</a:t>
            </a:r>
          </a:p>
          <a:p>
            <a:pPr lvl="1" eaLnBrk="1" hangingPunct="1">
              <a:lnSpc>
                <a:spcPct val="90000"/>
              </a:lnSpc>
              <a:buFont typeface="Wingdings" charset="0"/>
              <a:buNone/>
            </a:pPr>
            <a:r>
              <a:rPr lang="en-US" altLang="zh-CN" dirty="0">
                <a:latin typeface="Arial" charset="0"/>
                <a:ea typeface="宋体" charset="0"/>
              </a:rPr>
              <a:t>"array"</a:t>
            </a:r>
          </a:p>
          <a:p>
            <a:pPr lvl="1" eaLnBrk="1" hangingPunct="1">
              <a:lnSpc>
                <a:spcPct val="90000"/>
              </a:lnSpc>
              <a:buFont typeface="Wingdings" charset="0"/>
              <a:buNone/>
            </a:pPr>
            <a:r>
              <a:rPr lang="en-US" altLang="zh-CN" dirty="0">
                <a:latin typeface="Arial" charset="0"/>
                <a:ea typeface="宋体" charset="0"/>
              </a:rPr>
              <a:t>"point"</a:t>
            </a:r>
            <a:endParaRPr lang="zh-CN" altLang="en-US" dirty="0">
              <a:latin typeface="Arial" charset="0"/>
              <a:ea typeface="宋体" charset="0"/>
            </a:endParaRPr>
          </a:p>
          <a:p>
            <a:pPr lvl="1" eaLnBrk="1" hangingPunct="1">
              <a:lnSpc>
                <a:spcPct val="90000"/>
              </a:lnSpc>
            </a:pPr>
            <a:r>
              <a:rPr lang="zh-CN" altLang="en-US" dirty="0">
                <a:latin typeface="Arial" charset="0"/>
                <a:ea typeface="宋体" charset="0"/>
              </a:rPr>
              <a:t>用一对双引号括起来的字符序列 </a:t>
            </a:r>
          </a:p>
          <a:p>
            <a:pPr lvl="1" eaLnBrk="1" hangingPunct="1">
              <a:lnSpc>
                <a:spcPct val="90000"/>
              </a:lnSpc>
            </a:pPr>
            <a:r>
              <a:rPr lang="zh-CN" altLang="en-US" dirty="0">
                <a:latin typeface="Arial" charset="0"/>
                <a:ea typeface="宋体" charset="0"/>
              </a:rPr>
              <a:t>被看做一个特殊的一维字符数组</a:t>
            </a:r>
            <a:r>
              <a:rPr lang="en-US" altLang="zh-CN" dirty="0">
                <a:latin typeface="Arial" charset="0"/>
                <a:ea typeface="宋体" charset="0"/>
              </a:rPr>
              <a:t>,</a:t>
            </a:r>
            <a:r>
              <a:rPr lang="zh-CN" altLang="en-US" dirty="0">
                <a:latin typeface="Arial" charset="0"/>
                <a:ea typeface="宋体" charset="0"/>
              </a:rPr>
              <a:t>在内存中连续存放 </a:t>
            </a:r>
          </a:p>
          <a:p>
            <a:pPr lvl="1" eaLnBrk="1" hangingPunct="1">
              <a:lnSpc>
                <a:spcPct val="90000"/>
              </a:lnSpc>
            </a:pPr>
            <a:r>
              <a:rPr lang="zh-CN" altLang="en-US" dirty="0">
                <a:latin typeface="Arial" charset="0"/>
                <a:ea typeface="宋体" charset="0"/>
              </a:rPr>
              <a:t>实质上是一个指向该字符串首字符的指针常量</a:t>
            </a:r>
          </a:p>
          <a:p>
            <a:pPr lvl="1" eaLnBrk="1" hangingPunct="1">
              <a:lnSpc>
                <a:spcPct val="90000"/>
              </a:lnSpc>
              <a:buFont typeface="Wingdings" charset="0"/>
              <a:buNone/>
            </a:pPr>
            <a:r>
              <a:rPr lang="en-US" altLang="zh-CN" dirty="0">
                <a:latin typeface="Arial" charset="0"/>
                <a:ea typeface="宋体" charset="0"/>
              </a:rPr>
              <a:t>char </a:t>
            </a:r>
            <a:r>
              <a:rPr lang="en-US" altLang="zh-CN" dirty="0" err="1">
                <a:latin typeface="Arial" charset="0"/>
                <a:ea typeface="宋体" charset="0"/>
              </a:rPr>
              <a:t>sa</a:t>
            </a:r>
            <a:r>
              <a:rPr lang="en-US" altLang="zh-CN" dirty="0">
                <a:latin typeface="Arial" charset="0"/>
                <a:ea typeface="宋体" charset="0"/>
              </a:rPr>
              <a:t>[ ] = "array";</a:t>
            </a:r>
          </a:p>
          <a:p>
            <a:pPr lvl="1" eaLnBrk="1" hangingPunct="1">
              <a:lnSpc>
                <a:spcPct val="90000"/>
              </a:lnSpc>
              <a:buFont typeface="Wingdings" charset="0"/>
              <a:buNone/>
            </a:pPr>
            <a:r>
              <a:rPr lang="en-US" altLang="zh-CN" dirty="0">
                <a:latin typeface="Arial" charset="0"/>
                <a:ea typeface="宋体" charset="0"/>
              </a:rPr>
              <a:t>char *</a:t>
            </a:r>
            <a:r>
              <a:rPr lang="en-US" altLang="zh-CN" dirty="0" err="1">
                <a:latin typeface="Arial" charset="0"/>
                <a:ea typeface="宋体" charset="0"/>
              </a:rPr>
              <a:t>sp</a:t>
            </a:r>
            <a:r>
              <a:rPr lang="en-US" altLang="zh-CN" dirty="0">
                <a:latin typeface="Arial" charset="0"/>
                <a:ea typeface="宋体" charset="0"/>
              </a:rPr>
              <a:t> = "point";</a:t>
            </a:r>
            <a:endParaRPr lang="zh-CN" altLang="en-US" dirty="0">
              <a:latin typeface="Arial" charset="0"/>
              <a:ea typeface="宋体"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10629">
                                            <p:txEl>
                                              <p:pRg st="0" end="0"/>
                                            </p:txEl>
                                          </p:spTgt>
                                        </p:tgtEl>
                                        <p:attrNameLst>
                                          <p:attrName>style.visibility</p:attrName>
                                        </p:attrNameLst>
                                      </p:cBhvr>
                                      <p:to>
                                        <p:strVal val="visible"/>
                                      </p:to>
                                    </p:set>
                                    <p:animEffect transition="in" filter="wipe(down)">
                                      <p:cBhvr>
                                        <p:cTn id="7" dur="500"/>
                                        <p:tgtEl>
                                          <p:spTgt spid="410629">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10629">
                                            <p:txEl>
                                              <p:pRg st="1" end="1"/>
                                            </p:txEl>
                                          </p:spTgt>
                                        </p:tgtEl>
                                        <p:attrNameLst>
                                          <p:attrName>style.visibility</p:attrName>
                                        </p:attrNameLst>
                                      </p:cBhvr>
                                      <p:to>
                                        <p:strVal val="visible"/>
                                      </p:to>
                                    </p:set>
                                    <p:animEffect transition="in" filter="wipe(down)">
                                      <p:cBhvr>
                                        <p:cTn id="10" dur="500"/>
                                        <p:tgtEl>
                                          <p:spTgt spid="410629">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10629">
                                            <p:txEl>
                                              <p:pRg st="2" end="2"/>
                                            </p:txEl>
                                          </p:spTgt>
                                        </p:tgtEl>
                                        <p:attrNameLst>
                                          <p:attrName>style.visibility</p:attrName>
                                        </p:attrNameLst>
                                      </p:cBhvr>
                                      <p:to>
                                        <p:strVal val="visible"/>
                                      </p:to>
                                    </p:set>
                                    <p:animEffect transition="in" filter="wipe(down)">
                                      <p:cBhvr>
                                        <p:cTn id="13" dur="500"/>
                                        <p:tgtEl>
                                          <p:spTgt spid="410629">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10629">
                                            <p:txEl>
                                              <p:pRg st="3" end="3"/>
                                            </p:txEl>
                                          </p:spTgt>
                                        </p:tgtEl>
                                        <p:attrNameLst>
                                          <p:attrName>style.visibility</p:attrName>
                                        </p:attrNameLst>
                                      </p:cBhvr>
                                      <p:to>
                                        <p:strVal val="visible"/>
                                      </p:to>
                                    </p:set>
                                    <p:animEffect transition="in" filter="wipe(down)">
                                      <p:cBhvr>
                                        <p:cTn id="18" dur="500"/>
                                        <p:tgtEl>
                                          <p:spTgt spid="410629">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10629">
                                            <p:txEl>
                                              <p:pRg st="4" end="4"/>
                                            </p:txEl>
                                          </p:spTgt>
                                        </p:tgtEl>
                                        <p:attrNameLst>
                                          <p:attrName>style.visibility</p:attrName>
                                        </p:attrNameLst>
                                      </p:cBhvr>
                                      <p:to>
                                        <p:strVal val="visible"/>
                                      </p:to>
                                    </p:set>
                                    <p:animEffect transition="in" filter="wipe(down)">
                                      <p:cBhvr>
                                        <p:cTn id="23" dur="500"/>
                                        <p:tgtEl>
                                          <p:spTgt spid="410629">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410629">
                                            <p:txEl>
                                              <p:pRg st="5" end="5"/>
                                            </p:txEl>
                                          </p:spTgt>
                                        </p:tgtEl>
                                        <p:attrNameLst>
                                          <p:attrName>style.visibility</p:attrName>
                                        </p:attrNameLst>
                                      </p:cBhvr>
                                      <p:to>
                                        <p:strVal val="visible"/>
                                      </p:to>
                                    </p:set>
                                    <p:animEffect transition="in" filter="wipe(down)">
                                      <p:cBhvr>
                                        <p:cTn id="28" dur="500"/>
                                        <p:tgtEl>
                                          <p:spTgt spid="410629">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10629">
                                            <p:txEl>
                                              <p:pRg st="6" end="6"/>
                                            </p:txEl>
                                          </p:spTgt>
                                        </p:tgtEl>
                                        <p:attrNameLst>
                                          <p:attrName>style.visibility</p:attrName>
                                        </p:attrNameLst>
                                      </p:cBhvr>
                                      <p:to>
                                        <p:strVal val="visible"/>
                                      </p:to>
                                    </p:set>
                                    <p:animEffect transition="in" filter="wipe(down)">
                                      <p:cBhvr>
                                        <p:cTn id="33" dur="500"/>
                                        <p:tgtEl>
                                          <p:spTgt spid="410629">
                                            <p:txEl>
                                              <p:pRg st="6" end="6"/>
                                            </p:txEl>
                                          </p:spTgt>
                                        </p:tgtEl>
                                      </p:cBhvr>
                                    </p:animEffect>
                                  </p:childTnLst>
                                </p:cTn>
                              </p:par>
                            </p:childTnLst>
                          </p:cTn>
                        </p:par>
                        <p:par>
                          <p:cTn id="34" fill="hold" nodeType="afterGroup">
                            <p:stCondLst>
                              <p:cond delay="500"/>
                            </p:stCondLst>
                            <p:childTnLst>
                              <p:par>
                                <p:cTn id="35" presetID="22" presetClass="entr" presetSubtype="4" fill="hold" grpId="0" nodeType="afterEffect">
                                  <p:stCondLst>
                                    <p:cond delay="0"/>
                                  </p:stCondLst>
                                  <p:childTnLst>
                                    <p:set>
                                      <p:cBhvr>
                                        <p:cTn id="36" dur="1" fill="hold">
                                          <p:stCondLst>
                                            <p:cond delay="0"/>
                                          </p:stCondLst>
                                        </p:cTn>
                                        <p:tgtEl>
                                          <p:spTgt spid="410629">
                                            <p:txEl>
                                              <p:pRg st="7" end="7"/>
                                            </p:txEl>
                                          </p:spTgt>
                                        </p:tgtEl>
                                        <p:attrNameLst>
                                          <p:attrName>style.visibility</p:attrName>
                                        </p:attrNameLst>
                                      </p:cBhvr>
                                      <p:to>
                                        <p:strVal val="visible"/>
                                      </p:to>
                                    </p:set>
                                    <p:animEffect transition="in" filter="wipe(down)">
                                      <p:cBhvr>
                                        <p:cTn id="37" dur="500"/>
                                        <p:tgtEl>
                                          <p:spTgt spid="41062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29" grpId="0" build="p"/>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3"/>
          <p:cNvSpPr>
            <a:spLocks noGrp="1" noChangeArrowheads="1"/>
          </p:cNvSpPr>
          <p:nvPr>
            <p:ph type="body" idx="1"/>
          </p:nvPr>
        </p:nvSpPr>
        <p:spPr>
          <a:xfrm>
            <a:off x="1919288" y="836614"/>
            <a:ext cx="4392736" cy="3176587"/>
          </a:xfrm>
        </p:spPr>
        <p:txBody>
          <a:bodyPr/>
          <a:lstStyle/>
          <a:p>
            <a:pPr eaLnBrk="1" hangingPunct="1">
              <a:buFont typeface="Wingdings" charset="0"/>
              <a:buNone/>
            </a:pPr>
            <a:r>
              <a:rPr lang="en-US" altLang="zh-CN" dirty="0">
                <a:latin typeface="Arial" charset="0"/>
                <a:ea typeface="宋体" charset="0"/>
              </a:rPr>
              <a:t>char </a:t>
            </a:r>
            <a:r>
              <a:rPr lang="en-US" altLang="zh-CN" dirty="0" err="1">
                <a:latin typeface="Arial" charset="0"/>
                <a:ea typeface="宋体" charset="0"/>
              </a:rPr>
              <a:t>sa</a:t>
            </a:r>
            <a:r>
              <a:rPr lang="en-US" altLang="zh-CN" dirty="0">
                <a:latin typeface="Arial" charset="0"/>
                <a:ea typeface="宋体" charset="0"/>
              </a:rPr>
              <a:t>[ ] = "array";</a:t>
            </a:r>
          </a:p>
          <a:p>
            <a:pPr eaLnBrk="1" hangingPunct="1">
              <a:buFont typeface="Wingdings" charset="0"/>
              <a:buNone/>
            </a:pPr>
            <a:r>
              <a:rPr lang="en-US" altLang="zh-CN" dirty="0">
                <a:latin typeface="Arial" charset="0"/>
                <a:ea typeface="宋体" charset="0"/>
              </a:rPr>
              <a:t>char *</a:t>
            </a:r>
            <a:r>
              <a:rPr lang="en-US" altLang="zh-CN" dirty="0" err="1">
                <a:latin typeface="Arial" charset="0"/>
                <a:ea typeface="宋体" charset="0"/>
              </a:rPr>
              <a:t>sp</a:t>
            </a:r>
            <a:r>
              <a:rPr lang="en-US" altLang="zh-CN" dirty="0">
                <a:latin typeface="Arial" charset="0"/>
                <a:ea typeface="宋体" charset="0"/>
              </a:rPr>
              <a:t> = "point";</a:t>
            </a:r>
          </a:p>
          <a:p>
            <a:pPr eaLnBrk="1" hangingPunct="1">
              <a:buFont typeface="Wingdings" charset="0"/>
              <a:buNone/>
            </a:pPr>
            <a:endParaRPr lang="en-US" altLang="zh-CN" dirty="0">
              <a:latin typeface="Arial" charset="0"/>
              <a:ea typeface="宋体" charset="0"/>
            </a:endParaRPr>
          </a:p>
          <a:p>
            <a:pPr eaLnBrk="1" hangingPunct="1">
              <a:buFont typeface="Wingdings" charset="0"/>
              <a:buNone/>
            </a:pPr>
            <a:r>
              <a:rPr lang="en-US" altLang="zh-CN" dirty="0" err="1">
                <a:latin typeface="Arial" charset="0"/>
                <a:ea typeface="宋体" charset="0"/>
              </a:rPr>
              <a:t>printf</a:t>
            </a:r>
            <a:r>
              <a:rPr lang="en-US" altLang="zh-CN" dirty="0">
                <a:latin typeface="Arial" charset="0"/>
                <a:ea typeface="宋体" charset="0"/>
              </a:rPr>
              <a:t>("%s ", </a:t>
            </a:r>
            <a:r>
              <a:rPr lang="en-US" altLang="zh-CN" dirty="0" err="1">
                <a:latin typeface="Arial" charset="0"/>
                <a:ea typeface="宋体" charset="0"/>
              </a:rPr>
              <a:t>sa</a:t>
            </a:r>
            <a:r>
              <a:rPr lang="en-US" altLang="zh-CN" dirty="0">
                <a:latin typeface="Arial" charset="0"/>
                <a:ea typeface="宋体" charset="0"/>
              </a:rPr>
              <a:t>); 	</a:t>
            </a:r>
          </a:p>
          <a:p>
            <a:pPr eaLnBrk="1" hangingPunct="1">
              <a:buFont typeface="Wingdings" charset="0"/>
              <a:buNone/>
            </a:pPr>
            <a:r>
              <a:rPr lang="en-US" altLang="zh-CN" dirty="0" err="1">
                <a:latin typeface="Arial" charset="0"/>
                <a:ea typeface="宋体" charset="0"/>
              </a:rPr>
              <a:t>printf</a:t>
            </a:r>
            <a:r>
              <a:rPr lang="en-US" altLang="zh-CN" dirty="0">
                <a:latin typeface="Arial" charset="0"/>
                <a:ea typeface="宋体" charset="0"/>
              </a:rPr>
              <a:t>("%s ", </a:t>
            </a:r>
            <a:r>
              <a:rPr lang="en-US" altLang="zh-CN" dirty="0" err="1">
                <a:latin typeface="Arial" charset="0"/>
                <a:ea typeface="宋体" charset="0"/>
              </a:rPr>
              <a:t>sp</a:t>
            </a:r>
            <a:r>
              <a:rPr lang="en-US" altLang="zh-CN" dirty="0">
                <a:latin typeface="Arial" charset="0"/>
                <a:ea typeface="宋体" charset="0"/>
              </a:rPr>
              <a:t>); 	</a:t>
            </a:r>
          </a:p>
          <a:p>
            <a:pPr eaLnBrk="1" hangingPunct="1">
              <a:buFont typeface="Wingdings" charset="0"/>
              <a:buNone/>
            </a:pPr>
            <a:r>
              <a:rPr lang="en-US" altLang="zh-CN" dirty="0" err="1">
                <a:latin typeface="Arial" charset="0"/>
                <a:ea typeface="宋体" charset="0"/>
              </a:rPr>
              <a:t>printf</a:t>
            </a:r>
            <a:r>
              <a:rPr lang="en-US" altLang="zh-CN" dirty="0">
                <a:latin typeface="Arial" charset="0"/>
                <a:ea typeface="宋体" charset="0"/>
              </a:rPr>
              <a:t>("%s\n", "string");    </a:t>
            </a:r>
            <a:endParaRPr lang="zh-CN" altLang="en-US" dirty="0">
              <a:latin typeface="Arial" charset="0"/>
              <a:ea typeface="宋体" charset="0"/>
            </a:endParaRPr>
          </a:p>
        </p:txBody>
      </p:sp>
      <p:sp>
        <p:nvSpPr>
          <p:cNvPr id="412677" name="Rectangle 5"/>
          <p:cNvSpPr>
            <a:spLocks noChangeArrowheads="1"/>
          </p:cNvSpPr>
          <p:nvPr/>
        </p:nvSpPr>
        <p:spPr bwMode="auto">
          <a:xfrm>
            <a:off x="1919288" y="4481364"/>
            <a:ext cx="3168650" cy="531813"/>
          </a:xfrm>
          <a:prstGeom prst="rect">
            <a:avLst/>
          </a:prstGeom>
          <a:noFill/>
          <a:ln w="12700">
            <a:solidFill>
              <a:schemeClr val="tx1"/>
            </a:solidFill>
            <a:prstDash val="sysDot"/>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a:spAutoFit/>
          </a:bodyPr>
          <a:lstStyle/>
          <a:p>
            <a:pPr marL="457200" indent="-457200" algn="just"/>
            <a:r>
              <a:rPr kumimoji="1" lang="en-US" altLang="zh-CN" sz="2800" b="1"/>
              <a:t>array point string</a:t>
            </a:r>
          </a:p>
        </p:txBody>
      </p:sp>
      <p:sp>
        <p:nvSpPr>
          <p:cNvPr id="412678" name="Rectangle 6"/>
          <p:cNvSpPr>
            <a:spLocks noChangeArrowheads="1"/>
          </p:cNvSpPr>
          <p:nvPr/>
        </p:nvSpPr>
        <p:spPr bwMode="auto">
          <a:xfrm>
            <a:off x="6024564" y="981076"/>
            <a:ext cx="4465637" cy="1655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bg2"/>
              </a:buClr>
              <a:buSzPct val="75000"/>
            </a:pPr>
            <a:r>
              <a:rPr lang="en-US" altLang="zh-CN" sz="2800" b="1" dirty="0" err="1"/>
              <a:t>printf</a:t>
            </a:r>
            <a:r>
              <a:rPr lang="en-US" altLang="zh-CN" sz="2800" b="1" dirty="0"/>
              <a:t>("%s ", sa+2); </a:t>
            </a:r>
          </a:p>
          <a:p>
            <a:pPr marL="342900" indent="-342900">
              <a:spcBef>
                <a:spcPct val="20000"/>
              </a:spcBef>
              <a:buClr>
                <a:schemeClr val="bg2"/>
              </a:buClr>
              <a:buSzPct val="75000"/>
            </a:pPr>
            <a:r>
              <a:rPr lang="en-US" altLang="zh-CN" sz="2800" b="1" dirty="0" err="1"/>
              <a:t>printf</a:t>
            </a:r>
            <a:r>
              <a:rPr lang="en-US" altLang="zh-CN" sz="2800" b="1" dirty="0"/>
              <a:t>("%s ", sp+3); </a:t>
            </a:r>
          </a:p>
          <a:p>
            <a:pPr marL="342900" indent="-342900">
              <a:spcBef>
                <a:spcPct val="20000"/>
              </a:spcBef>
              <a:buClr>
                <a:schemeClr val="bg2"/>
              </a:buClr>
              <a:buSzPct val="75000"/>
            </a:pPr>
            <a:r>
              <a:rPr lang="en-US" altLang="zh-CN" sz="2800" b="1" dirty="0" err="1"/>
              <a:t>printf</a:t>
            </a:r>
            <a:r>
              <a:rPr lang="en-US" altLang="zh-CN" sz="2800" b="1" dirty="0"/>
              <a:t>(“%s\n”, “string”+1); </a:t>
            </a:r>
            <a:endParaRPr lang="zh-CN" altLang="en-US" sz="2800" b="1" dirty="0"/>
          </a:p>
        </p:txBody>
      </p:sp>
      <p:sp>
        <p:nvSpPr>
          <p:cNvPr id="412679" name="Rectangle 7"/>
          <p:cNvSpPr>
            <a:spLocks noChangeArrowheads="1"/>
          </p:cNvSpPr>
          <p:nvPr/>
        </p:nvSpPr>
        <p:spPr bwMode="auto">
          <a:xfrm>
            <a:off x="6311900" y="3573463"/>
            <a:ext cx="2305050" cy="531812"/>
          </a:xfrm>
          <a:prstGeom prst="rect">
            <a:avLst/>
          </a:prstGeom>
          <a:noFill/>
          <a:ln w="12700">
            <a:solidFill>
              <a:schemeClr val="tx1"/>
            </a:solidFill>
            <a:prstDash val="sysDot"/>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a:spAutoFit/>
          </a:bodyPr>
          <a:lstStyle/>
          <a:p>
            <a:pPr marL="457200" indent="-457200" algn="just"/>
            <a:r>
              <a:rPr kumimoji="1" lang="en-US" altLang="zh-CN" sz="2800" b="1"/>
              <a:t>ray nt tring</a:t>
            </a:r>
          </a:p>
        </p:txBody>
      </p:sp>
      <p:sp>
        <p:nvSpPr>
          <p:cNvPr id="82949" name="Rectangle 8"/>
          <p:cNvSpPr>
            <a:spLocks noChangeArrowheads="1"/>
          </p:cNvSpPr>
          <p:nvPr/>
        </p:nvSpPr>
        <p:spPr bwMode="auto">
          <a:xfrm>
            <a:off x="407369" y="5300663"/>
            <a:ext cx="10081246" cy="1009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57200" indent="-457200">
              <a:spcBef>
                <a:spcPct val="20000"/>
              </a:spcBef>
              <a:buClr>
                <a:schemeClr val="bg2"/>
              </a:buClr>
              <a:buSzPct val="75000"/>
              <a:buFont typeface="Wingdings" panose="05000000000000000000" pitchFamily="2" charset="2"/>
              <a:buChar char="n"/>
            </a:pPr>
            <a:r>
              <a:rPr lang="zh-CN" altLang="en-US" sz="3200" b="1" dirty="0"/>
              <a:t>数组名</a:t>
            </a:r>
            <a:r>
              <a:rPr lang="en-US" altLang="zh-CN" sz="3200" b="1" dirty="0" err="1"/>
              <a:t>sa</a:t>
            </a:r>
            <a:r>
              <a:rPr lang="zh-CN" altLang="en-US" sz="3200" b="1" dirty="0"/>
              <a:t>、指针</a:t>
            </a:r>
            <a:r>
              <a:rPr lang="en-US" altLang="zh-CN" sz="3200" b="1" dirty="0" err="1"/>
              <a:t>sp</a:t>
            </a:r>
            <a:r>
              <a:rPr lang="zh-CN" altLang="en-US" sz="3200" b="1" dirty="0"/>
              <a:t>和字符串 </a:t>
            </a:r>
            <a:r>
              <a:rPr lang="en-US" altLang="zh-CN" sz="3200" b="1" dirty="0"/>
              <a:t>"string" </a:t>
            </a:r>
            <a:r>
              <a:rPr lang="zh-CN" altLang="en-US" sz="3200" b="1" dirty="0"/>
              <a:t>的值都是</a:t>
            </a:r>
            <a:r>
              <a:rPr lang="zh-CN" altLang="en-US" sz="3200" b="1" dirty="0">
                <a:solidFill>
                  <a:schemeClr val="bg2"/>
                </a:solidFill>
              </a:rPr>
              <a:t>地址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412677"/>
                                        </p:tgtEl>
                                        <p:attrNameLst>
                                          <p:attrName>style.visibility</p:attrName>
                                        </p:attrNameLst>
                                      </p:cBhvr>
                                      <p:to>
                                        <p:strVal val="visible"/>
                                      </p:to>
                                    </p:set>
                                    <p:anim to="" calcmode="lin" valueType="num">
                                      <p:cBhvr>
                                        <p:cTn id="7" dur="1" fill="hold"/>
                                        <p:tgtEl>
                                          <p:spTgt spid="412677"/>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12678"/>
                                        </p:tgtEl>
                                        <p:attrNameLst>
                                          <p:attrName>style.visibility</p:attrName>
                                        </p:attrNameLst>
                                      </p:cBhvr>
                                      <p:to>
                                        <p:strVal val="visible"/>
                                      </p:to>
                                    </p:set>
                                    <p:anim calcmode="lin" valueType="num">
                                      <p:cBhvr additive="base">
                                        <p:cTn id="12" dur="500" fill="hold"/>
                                        <p:tgtEl>
                                          <p:spTgt spid="412678"/>
                                        </p:tgtEl>
                                        <p:attrNameLst>
                                          <p:attrName>ppt_x</p:attrName>
                                        </p:attrNameLst>
                                      </p:cBhvr>
                                      <p:tavLst>
                                        <p:tav tm="0">
                                          <p:val>
                                            <p:strVal val="#ppt_x"/>
                                          </p:val>
                                        </p:tav>
                                        <p:tav tm="100000">
                                          <p:val>
                                            <p:strVal val="#ppt_x"/>
                                          </p:val>
                                        </p:tav>
                                      </p:tavLst>
                                    </p:anim>
                                    <p:anim calcmode="lin" valueType="num">
                                      <p:cBhvr additive="base">
                                        <p:cTn id="13" dur="500" fill="hold"/>
                                        <p:tgtEl>
                                          <p:spTgt spid="412678"/>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412679"/>
                                        </p:tgtEl>
                                        <p:attrNameLst>
                                          <p:attrName>style.visibility</p:attrName>
                                        </p:attrNameLst>
                                      </p:cBhvr>
                                      <p:to>
                                        <p:strVal val="visible"/>
                                      </p:to>
                                    </p:set>
                                    <p:anim calcmode="lin" valueType="num">
                                      <p:cBhvr additive="base">
                                        <p:cTn id="18" dur="500" fill="hold"/>
                                        <p:tgtEl>
                                          <p:spTgt spid="412679"/>
                                        </p:tgtEl>
                                        <p:attrNameLst>
                                          <p:attrName>ppt_x</p:attrName>
                                        </p:attrNameLst>
                                      </p:cBhvr>
                                      <p:tavLst>
                                        <p:tav tm="0">
                                          <p:val>
                                            <p:strVal val="1+#ppt_w/2"/>
                                          </p:val>
                                        </p:tav>
                                        <p:tav tm="100000">
                                          <p:val>
                                            <p:strVal val="#ppt_x"/>
                                          </p:val>
                                        </p:tav>
                                      </p:tavLst>
                                    </p:anim>
                                    <p:anim calcmode="lin" valueType="num">
                                      <p:cBhvr additive="base">
                                        <p:cTn id="19" dur="500" fill="hold"/>
                                        <p:tgtEl>
                                          <p:spTgt spid="4126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677" grpId="0" animBg="1" autoUpdateAnimBg="0"/>
      <p:bldP spid="412678" grpId="0" autoUpdateAnimBg="0"/>
      <p:bldP spid="412679" grpId="0" animBg="1"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1981200" y="457201"/>
            <a:ext cx="8229600" cy="595313"/>
          </a:xfrm>
        </p:spPr>
        <p:txBody>
          <a:bodyPr/>
          <a:lstStyle/>
          <a:p>
            <a:pPr eaLnBrk="1" hangingPunct="1"/>
            <a:r>
              <a:rPr lang="zh-CN" altLang="en-US" sz="4000">
                <a:latin typeface="Arial" charset="0"/>
                <a:ea typeface="宋体" charset="0"/>
              </a:rPr>
              <a:t>字符数组与字符指针的重要区别 </a:t>
            </a:r>
          </a:p>
        </p:txBody>
      </p:sp>
      <p:sp>
        <p:nvSpPr>
          <p:cNvPr id="83970" name="Rectangle 4"/>
          <p:cNvSpPr>
            <a:spLocks noChangeArrowheads="1"/>
          </p:cNvSpPr>
          <p:nvPr/>
        </p:nvSpPr>
        <p:spPr bwMode="auto">
          <a:xfrm>
            <a:off x="1992313" y="1125539"/>
            <a:ext cx="6335712"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rnd">
                <a:solidFill>
                  <a:srgbClr val="000000"/>
                </a:solidFill>
                <a:prstDash val="sysDot"/>
                <a:miter lim="800000"/>
                <a:headEnd/>
                <a:tailEnd/>
              </a14:hiddenLine>
            </a:ext>
          </a:extLst>
        </p:spPr>
        <p:txBody>
          <a:bodyPr lIns="92075" tIns="46038" rIns="92075" bIns="46038"/>
          <a:lstStyle/>
          <a:p>
            <a:pPr marL="342900" indent="-342900">
              <a:spcBef>
                <a:spcPct val="20000"/>
              </a:spcBef>
              <a:buClr>
                <a:schemeClr val="bg2"/>
              </a:buClr>
              <a:buSzPct val="75000"/>
            </a:pPr>
            <a:r>
              <a:rPr lang="en-US" altLang="zh-CN" sz="3200" b="1"/>
              <a:t>char sa[ ] = "This is a string";</a:t>
            </a:r>
          </a:p>
          <a:p>
            <a:pPr marL="342900" indent="-342900">
              <a:spcBef>
                <a:spcPct val="20000"/>
              </a:spcBef>
              <a:buClr>
                <a:schemeClr val="bg2"/>
              </a:buClr>
              <a:buSzPct val="75000"/>
            </a:pPr>
            <a:r>
              <a:rPr lang="en-US" altLang="zh-CN" sz="3200" b="1"/>
              <a:t>char *sp = "This is a string";</a:t>
            </a:r>
          </a:p>
        </p:txBody>
      </p:sp>
      <p:sp>
        <p:nvSpPr>
          <p:cNvPr id="83971" name="Rectangle 5"/>
          <p:cNvSpPr>
            <a:spLocks noChangeArrowheads="1"/>
          </p:cNvSpPr>
          <p:nvPr/>
        </p:nvSpPr>
        <p:spPr bwMode="auto">
          <a:xfrm>
            <a:off x="1847850" y="2565400"/>
            <a:ext cx="1225550" cy="43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rnd">
                <a:solidFill>
                  <a:srgbClr val="000000"/>
                </a:solidFill>
                <a:prstDash val="sysDot"/>
                <a:miter lim="800000"/>
                <a:headEnd/>
                <a:tailEnd/>
              </a14:hiddenLine>
            </a:ext>
          </a:extLst>
        </p:spPr>
        <p:txBody>
          <a:bodyPr lIns="92075" tIns="46038" rIns="92075" bIns="46038"/>
          <a:lstStyle/>
          <a:p>
            <a:pPr marL="742950" lvl="1" indent="-285750">
              <a:spcBef>
                <a:spcPct val="20000"/>
              </a:spcBef>
              <a:buClr>
                <a:schemeClr val="accent2"/>
              </a:buClr>
              <a:buSzPct val="80000"/>
            </a:pPr>
            <a:r>
              <a:rPr lang="en-US" altLang="zh-CN" sz="2800" b="1"/>
              <a:t>sa</a:t>
            </a:r>
          </a:p>
        </p:txBody>
      </p:sp>
      <p:graphicFrame>
        <p:nvGraphicFramePr>
          <p:cNvPr id="414776" name="Group 56"/>
          <p:cNvGraphicFramePr>
            <a:graphicFrameLocks noGrp="1"/>
          </p:cNvGraphicFramePr>
          <p:nvPr>
            <p:ph idx="1"/>
          </p:nvPr>
        </p:nvGraphicFramePr>
        <p:xfrm>
          <a:off x="3000376" y="2565401"/>
          <a:ext cx="5864225" cy="519113"/>
        </p:xfrm>
        <a:graphic>
          <a:graphicData uri="http://schemas.openxmlformats.org/drawingml/2006/table">
            <a:tbl>
              <a:tblPr/>
              <a:tblGrid>
                <a:gridCol w="334963">
                  <a:extLst>
                    <a:ext uri="{9D8B030D-6E8A-4147-A177-3AD203B41FA5}">
                      <a16:colId xmlns:a16="http://schemas.microsoft.com/office/drawing/2014/main" val="20000"/>
                    </a:ext>
                  </a:extLst>
                </a:gridCol>
                <a:gridCol w="336550">
                  <a:extLst>
                    <a:ext uri="{9D8B030D-6E8A-4147-A177-3AD203B41FA5}">
                      <a16:colId xmlns:a16="http://schemas.microsoft.com/office/drawing/2014/main" val="20001"/>
                    </a:ext>
                  </a:extLst>
                </a:gridCol>
                <a:gridCol w="334962">
                  <a:extLst>
                    <a:ext uri="{9D8B030D-6E8A-4147-A177-3AD203B41FA5}">
                      <a16:colId xmlns:a16="http://schemas.microsoft.com/office/drawing/2014/main" val="20002"/>
                    </a:ext>
                  </a:extLst>
                </a:gridCol>
                <a:gridCol w="338138">
                  <a:extLst>
                    <a:ext uri="{9D8B030D-6E8A-4147-A177-3AD203B41FA5}">
                      <a16:colId xmlns:a16="http://schemas.microsoft.com/office/drawing/2014/main" val="20003"/>
                    </a:ext>
                  </a:extLst>
                </a:gridCol>
                <a:gridCol w="334962">
                  <a:extLst>
                    <a:ext uri="{9D8B030D-6E8A-4147-A177-3AD203B41FA5}">
                      <a16:colId xmlns:a16="http://schemas.microsoft.com/office/drawing/2014/main" val="20004"/>
                    </a:ext>
                  </a:extLst>
                </a:gridCol>
                <a:gridCol w="336550">
                  <a:extLst>
                    <a:ext uri="{9D8B030D-6E8A-4147-A177-3AD203B41FA5}">
                      <a16:colId xmlns:a16="http://schemas.microsoft.com/office/drawing/2014/main" val="20005"/>
                    </a:ext>
                  </a:extLst>
                </a:gridCol>
                <a:gridCol w="334963">
                  <a:extLst>
                    <a:ext uri="{9D8B030D-6E8A-4147-A177-3AD203B41FA5}">
                      <a16:colId xmlns:a16="http://schemas.microsoft.com/office/drawing/2014/main" val="20006"/>
                    </a:ext>
                  </a:extLst>
                </a:gridCol>
                <a:gridCol w="336550">
                  <a:extLst>
                    <a:ext uri="{9D8B030D-6E8A-4147-A177-3AD203B41FA5}">
                      <a16:colId xmlns:a16="http://schemas.microsoft.com/office/drawing/2014/main" val="20007"/>
                    </a:ext>
                  </a:extLst>
                </a:gridCol>
                <a:gridCol w="338137">
                  <a:extLst>
                    <a:ext uri="{9D8B030D-6E8A-4147-A177-3AD203B41FA5}">
                      <a16:colId xmlns:a16="http://schemas.microsoft.com/office/drawing/2014/main" val="20008"/>
                    </a:ext>
                  </a:extLst>
                </a:gridCol>
                <a:gridCol w="334963">
                  <a:extLst>
                    <a:ext uri="{9D8B030D-6E8A-4147-A177-3AD203B41FA5}">
                      <a16:colId xmlns:a16="http://schemas.microsoft.com/office/drawing/2014/main" val="20009"/>
                    </a:ext>
                  </a:extLst>
                </a:gridCol>
                <a:gridCol w="336550">
                  <a:extLst>
                    <a:ext uri="{9D8B030D-6E8A-4147-A177-3AD203B41FA5}">
                      <a16:colId xmlns:a16="http://schemas.microsoft.com/office/drawing/2014/main" val="20010"/>
                    </a:ext>
                  </a:extLst>
                </a:gridCol>
                <a:gridCol w="334962">
                  <a:extLst>
                    <a:ext uri="{9D8B030D-6E8A-4147-A177-3AD203B41FA5}">
                      <a16:colId xmlns:a16="http://schemas.microsoft.com/office/drawing/2014/main" val="20011"/>
                    </a:ext>
                  </a:extLst>
                </a:gridCol>
                <a:gridCol w="336550">
                  <a:extLst>
                    <a:ext uri="{9D8B030D-6E8A-4147-A177-3AD203B41FA5}">
                      <a16:colId xmlns:a16="http://schemas.microsoft.com/office/drawing/2014/main" val="20012"/>
                    </a:ext>
                  </a:extLst>
                </a:gridCol>
                <a:gridCol w="334963">
                  <a:extLst>
                    <a:ext uri="{9D8B030D-6E8A-4147-A177-3AD203B41FA5}">
                      <a16:colId xmlns:a16="http://schemas.microsoft.com/office/drawing/2014/main" val="20013"/>
                    </a:ext>
                  </a:extLst>
                </a:gridCol>
                <a:gridCol w="338137">
                  <a:extLst>
                    <a:ext uri="{9D8B030D-6E8A-4147-A177-3AD203B41FA5}">
                      <a16:colId xmlns:a16="http://schemas.microsoft.com/office/drawing/2014/main" val="20014"/>
                    </a:ext>
                  </a:extLst>
                </a:gridCol>
                <a:gridCol w="334963">
                  <a:extLst>
                    <a:ext uri="{9D8B030D-6E8A-4147-A177-3AD203B41FA5}">
                      <a16:colId xmlns:a16="http://schemas.microsoft.com/office/drawing/2014/main" val="20015"/>
                    </a:ext>
                  </a:extLst>
                </a:gridCol>
                <a:gridCol w="487362">
                  <a:extLst>
                    <a:ext uri="{9D8B030D-6E8A-4147-A177-3AD203B41FA5}">
                      <a16:colId xmlns:a16="http://schemas.microsoft.com/office/drawing/2014/main" val="20016"/>
                    </a:ext>
                  </a:extLst>
                </a:gridCol>
              </a:tblGrid>
              <a:tr h="51911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T</a:t>
                      </a:r>
                    </a:p>
                  </a:txBody>
                  <a:tcPr marL="92075" marR="92075" marT="46066" marB="4606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h</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i</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s</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i</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s</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a</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s</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t</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r</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i</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n</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g</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\0</a:t>
                      </a:r>
                    </a:p>
                  </a:txBody>
                  <a:tcPr marL="92075" marR="92075" marT="46066" marB="4606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4010" name="Rectangle 57"/>
          <p:cNvSpPr>
            <a:spLocks noChangeArrowheads="1"/>
          </p:cNvSpPr>
          <p:nvPr/>
        </p:nvSpPr>
        <p:spPr bwMode="auto">
          <a:xfrm>
            <a:off x="1857375" y="3606800"/>
            <a:ext cx="1225550" cy="43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rnd">
                <a:solidFill>
                  <a:srgbClr val="000000"/>
                </a:solidFill>
                <a:prstDash val="sysDot"/>
                <a:miter lim="800000"/>
                <a:headEnd/>
                <a:tailEnd/>
              </a14:hiddenLine>
            </a:ext>
          </a:extLst>
        </p:spPr>
        <p:txBody>
          <a:bodyPr lIns="92075" tIns="46038" rIns="92075" bIns="46038"/>
          <a:lstStyle/>
          <a:p>
            <a:pPr marL="742950" lvl="1" indent="-285750">
              <a:spcBef>
                <a:spcPct val="20000"/>
              </a:spcBef>
              <a:buClr>
                <a:schemeClr val="accent2"/>
              </a:buClr>
              <a:buSzPct val="80000"/>
            </a:pPr>
            <a:r>
              <a:rPr lang="en-US" altLang="zh-CN" sz="2800" b="1"/>
              <a:t>sp</a:t>
            </a:r>
          </a:p>
        </p:txBody>
      </p:sp>
      <p:graphicFrame>
        <p:nvGraphicFramePr>
          <p:cNvPr id="414778" name="Group 58"/>
          <p:cNvGraphicFramePr>
            <a:graphicFrameLocks noGrp="1"/>
          </p:cNvGraphicFramePr>
          <p:nvPr/>
        </p:nvGraphicFramePr>
        <p:xfrm>
          <a:off x="4295776" y="3644901"/>
          <a:ext cx="5864225" cy="519113"/>
        </p:xfrm>
        <a:graphic>
          <a:graphicData uri="http://schemas.openxmlformats.org/drawingml/2006/table">
            <a:tbl>
              <a:tblPr/>
              <a:tblGrid>
                <a:gridCol w="334963">
                  <a:extLst>
                    <a:ext uri="{9D8B030D-6E8A-4147-A177-3AD203B41FA5}">
                      <a16:colId xmlns:a16="http://schemas.microsoft.com/office/drawing/2014/main" val="20000"/>
                    </a:ext>
                  </a:extLst>
                </a:gridCol>
                <a:gridCol w="336550">
                  <a:extLst>
                    <a:ext uri="{9D8B030D-6E8A-4147-A177-3AD203B41FA5}">
                      <a16:colId xmlns:a16="http://schemas.microsoft.com/office/drawing/2014/main" val="20001"/>
                    </a:ext>
                  </a:extLst>
                </a:gridCol>
                <a:gridCol w="334962">
                  <a:extLst>
                    <a:ext uri="{9D8B030D-6E8A-4147-A177-3AD203B41FA5}">
                      <a16:colId xmlns:a16="http://schemas.microsoft.com/office/drawing/2014/main" val="20002"/>
                    </a:ext>
                  </a:extLst>
                </a:gridCol>
                <a:gridCol w="338138">
                  <a:extLst>
                    <a:ext uri="{9D8B030D-6E8A-4147-A177-3AD203B41FA5}">
                      <a16:colId xmlns:a16="http://schemas.microsoft.com/office/drawing/2014/main" val="20003"/>
                    </a:ext>
                  </a:extLst>
                </a:gridCol>
                <a:gridCol w="334962">
                  <a:extLst>
                    <a:ext uri="{9D8B030D-6E8A-4147-A177-3AD203B41FA5}">
                      <a16:colId xmlns:a16="http://schemas.microsoft.com/office/drawing/2014/main" val="20004"/>
                    </a:ext>
                  </a:extLst>
                </a:gridCol>
                <a:gridCol w="336550">
                  <a:extLst>
                    <a:ext uri="{9D8B030D-6E8A-4147-A177-3AD203B41FA5}">
                      <a16:colId xmlns:a16="http://schemas.microsoft.com/office/drawing/2014/main" val="20005"/>
                    </a:ext>
                  </a:extLst>
                </a:gridCol>
                <a:gridCol w="334963">
                  <a:extLst>
                    <a:ext uri="{9D8B030D-6E8A-4147-A177-3AD203B41FA5}">
                      <a16:colId xmlns:a16="http://schemas.microsoft.com/office/drawing/2014/main" val="20006"/>
                    </a:ext>
                  </a:extLst>
                </a:gridCol>
                <a:gridCol w="336550">
                  <a:extLst>
                    <a:ext uri="{9D8B030D-6E8A-4147-A177-3AD203B41FA5}">
                      <a16:colId xmlns:a16="http://schemas.microsoft.com/office/drawing/2014/main" val="20007"/>
                    </a:ext>
                  </a:extLst>
                </a:gridCol>
                <a:gridCol w="338137">
                  <a:extLst>
                    <a:ext uri="{9D8B030D-6E8A-4147-A177-3AD203B41FA5}">
                      <a16:colId xmlns:a16="http://schemas.microsoft.com/office/drawing/2014/main" val="20008"/>
                    </a:ext>
                  </a:extLst>
                </a:gridCol>
                <a:gridCol w="334963">
                  <a:extLst>
                    <a:ext uri="{9D8B030D-6E8A-4147-A177-3AD203B41FA5}">
                      <a16:colId xmlns:a16="http://schemas.microsoft.com/office/drawing/2014/main" val="20009"/>
                    </a:ext>
                  </a:extLst>
                </a:gridCol>
                <a:gridCol w="336550">
                  <a:extLst>
                    <a:ext uri="{9D8B030D-6E8A-4147-A177-3AD203B41FA5}">
                      <a16:colId xmlns:a16="http://schemas.microsoft.com/office/drawing/2014/main" val="20010"/>
                    </a:ext>
                  </a:extLst>
                </a:gridCol>
                <a:gridCol w="334962">
                  <a:extLst>
                    <a:ext uri="{9D8B030D-6E8A-4147-A177-3AD203B41FA5}">
                      <a16:colId xmlns:a16="http://schemas.microsoft.com/office/drawing/2014/main" val="20011"/>
                    </a:ext>
                  </a:extLst>
                </a:gridCol>
                <a:gridCol w="336550">
                  <a:extLst>
                    <a:ext uri="{9D8B030D-6E8A-4147-A177-3AD203B41FA5}">
                      <a16:colId xmlns:a16="http://schemas.microsoft.com/office/drawing/2014/main" val="20012"/>
                    </a:ext>
                  </a:extLst>
                </a:gridCol>
                <a:gridCol w="334963">
                  <a:extLst>
                    <a:ext uri="{9D8B030D-6E8A-4147-A177-3AD203B41FA5}">
                      <a16:colId xmlns:a16="http://schemas.microsoft.com/office/drawing/2014/main" val="20013"/>
                    </a:ext>
                  </a:extLst>
                </a:gridCol>
                <a:gridCol w="338137">
                  <a:extLst>
                    <a:ext uri="{9D8B030D-6E8A-4147-A177-3AD203B41FA5}">
                      <a16:colId xmlns:a16="http://schemas.microsoft.com/office/drawing/2014/main" val="20014"/>
                    </a:ext>
                  </a:extLst>
                </a:gridCol>
                <a:gridCol w="334963">
                  <a:extLst>
                    <a:ext uri="{9D8B030D-6E8A-4147-A177-3AD203B41FA5}">
                      <a16:colId xmlns:a16="http://schemas.microsoft.com/office/drawing/2014/main" val="20015"/>
                    </a:ext>
                  </a:extLst>
                </a:gridCol>
                <a:gridCol w="487362">
                  <a:extLst>
                    <a:ext uri="{9D8B030D-6E8A-4147-A177-3AD203B41FA5}">
                      <a16:colId xmlns:a16="http://schemas.microsoft.com/office/drawing/2014/main" val="20016"/>
                    </a:ext>
                  </a:extLst>
                </a:gridCol>
              </a:tblGrid>
              <a:tr h="51911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T</a:t>
                      </a:r>
                    </a:p>
                  </a:txBody>
                  <a:tcPr marL="92075" marR="92075" marT="46066" marB="4606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h</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i</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s</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i</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s</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a</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s</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t</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r</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i</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n</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g</a:t>
                      </a:r>
                    </a:p>
                  </a:txBody>
                  <a:tcPr marL="92075" marR="92075" marT="46066" marB="4606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\0</a:t>
                      </a:r>
                    </a:p>
                  </a:txBody>
                  <a:tcPr marL="92075" marR="92075" marT="46066" marB="4606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414825" name="Group 105"/>
          <p:cNvGraphicFramePr>
            <a:graphicFrameLocks noGrp="1"/>
          </p:cNvGraphicFramePr>
          <p:nvPr/>
        </p:nvGraphicFramePr>
        <p:xfrm>
          <a:off x="3000376" y="3644901"/>
          <a:ext cx="455613" cy="519113"/>
        </p:xfrm>
        <a:graphic>
          <a:graphicData uri="http://schemas.openxmlformats.org/drawingml/2006/table">
            <a:tbl>
              <a:tblPr/>
              <a:tblGrid>
                <a:gridCol w="455613">
                  <a:extLst>
                    <a:ext uri="{9D8B030D-6E8A-4147-A177-3AD203B41FA5}">
                      <a16:colId xmlns:a16="http://schemas.microsoft.com/office/drawing/2014/main" val="20000"/>
                    </a:ext>
                  </a:extLst>
                </a:gridCol>
              </a:tblGrid>
              <a:tr h="51911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zh-CN" altLang="en-US" sz="2800" b="1" i="0" u="none" strike="noStrike" cap="none" normalizeH="0" baseline="0">
                        <a:ln>
                          <a:noFill/>
                        </a:ln>
                        <a:solidFill>
                          <a:schemeClr val="tx1"/>
                        </a:solidFill>
                        <a:effectLst/>
                        <a:latin typeface="Arial" charset="0"/>
                        <a:ea typeface="宋体" pitchFamily="2" charset="-122"/>
                      </a:endParaRPr>
                    </a:p>
                  </a:txBody>
                  <a:tcPr marL="92075" marR="92075" marT="46066" marB="4606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4055" name="Line 107"/>
          <p:cNvSpPr>
            <a:spLocks noChangeShapeType="1"/>
          </p:cNvSpPr>
          <p:nvPr/>
        </p:nvSpPr>
        <p:spPr bwMode="auto">
          <a:xfrm>
            <a:off x="3432175" y="3933825"/>
            <a:ext cx="863600" cy="0"/>
          </a:xfrm>
          <a:prstGeom prst="line">
            <a:avLst/>
          </a:prstGeom>
          <a:noFill/>
          <a:ln w="38100">
            <a:solidFill>
              <a:schemeClr val="bg2"/>
            </a:solidFill>
            <a:round/>
            <a:headEnd/>
            <a:tailEnd type="triangle" w="med" len="med"/>
          </a:ln>
          <a:extLst>
            <a:ext uri="{909E8E84-426E-40dd-AFC4-6F175D3DCCD1}">
              <a14:hiddenFill xmlns="" xmlns:a14="http://schemas.microsoft.com/office/drawing/2010/main">
                <a:noFill/>
              </a14:hiddenFill>
            </a:ext>
          </a:extLst>
        </p:spPr>
        <p:txBody>
          <a:bodyPr lIns="92075" tIns="46038" rIns="92075" bIns="46038"/>
          <a:lstStyle/>
          <a:p>
            <a:endParaRPr lang="zh-CN" altLang="en-US"/>
          </a:p>
        </p:txBody>
      </p:sp>
      <p:sp>
        <p:nvSpPr>
          <p:cNvPr id="84056" name="Rectangle 108"/>
          <p:cNvSpPr>
            <a:spLocks noChangeArrowheads="1"/>
          </p:cNvSpPr>
          <p:nvPr/>
        </p:nvSpPr>
        <p:spPr bwMode="auto">
          <a:xfrm>
            <a:off x="0" y="4437063"/>
            <a:ext cx="12072664" cy="20875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rnd">
                <a:solidFill>
                  <a:srgbClr val="000000"/>
                </a:solidFill>
                <a:prstDash val="sysDot"/>
                <a:miter lim="800000"/>
                <a:headEnd/>
                <a:tailEnd/>
              </a14:hiddenLine>
            </a:ext>
          </a:extLst>
        </p:spPr>
        <p:txBody>
          <a:bodyPr lIns="92075" tIns="46038" rIns="92075" bIns="46038"/>
          <a:lstStyle/>
          <a:p>
            <a:pPr marL="914400" lvl="1" indent="-457200">
              <a:spcBef>
                <a:spcPct val="20000"/>
              </a:spcBef>
              <a:buClr>
                <a:schemeClr val="accent2"/>
              </a:buClr>
              <a:buSzPct val="80000"/>
              <a:buFont typeface="Wingdings" panose="05000000000000000000" pitchFamily="2" charset="2"/>
              <a:buChar char="n"/>
            </a:pPr>
            <a:r>
              <a:rPr lang="zh-CN" altLang="en-US" sz="2800" b="1" dirty="0"/>
              <a:t>如果要改变数组</a:t>
            </a:r>
            <a:r>
              <a:rPr lang="en-US" altLang="zh-CN" sz="2800" b="1" dirty="0" err="1"/>
              <a:t>sa</a:t>
            </a:r>
            <a:r>
              <a:rPr lang="zh-CN" altLang="en-US" sz="2800" b="1" dirty="0"/>
              <a:t>所代表的字符串，只能改变数组元素的内容</a:t>
            </a:r>
          </a:p>
          <a:p>
            <a:pPr marL="914400" lvl="1" indent="-457200">
              <a:spcBef>
                <a:spcPct val="20000"/>
              </a:spcBef>
              <a:buClr>
                <a:schemeClr val="accent2"/>
              </a:buClr>
              <a:buSzPct val="80000"/>
              <a:buFont typeface="Wingdings" panose="05000000000000000000" pitchFamily="2" charset="2"/>
              <a:buChar char="n"/>
            </a:pPr>
            <a:r>
              <a:rPr lang="zh-CN" altLang="en-US" sz="2800" b="1" dirty="0"/>
              <a:t>如果要改变指针</a:t>
            </a:r>
            <a:r>
              <a:rPr lang="en-US" altLang="zh-CN" sz="2800" b="1" dirty="0" err="1"/>
              <a:t>sp</a:t>
            </a:r>
            <a:r>
              <a:rPr lang="zh-CN" altLang="en-US" sz="2800" b="1" dirty="0"/>
              <a:t>所代表的字符串，通常直接改变指针的值，让它指向新的字符串</a:t>
            </a:r>
            <a:endParaRPr lang="en-US" altLang="zh-CN" sz="3200" b="1"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1981200" y="457200"/>
            <a:ext cx="8229600" cy="668338"/>
          </a:xfrm>
        </p:spPr>
        <p:txBody>
          <a:bodyPr/>
          <a:lstStyle/>
          <a:p>
            <a:pPr eaLnBrk="1" hangingPunct="1"/>
            <a:r>
              <a:rPr lang="zh-CN" altLang="en-US" sz="4000">
                <a:latin typeface="Arial" charset="0"/>
                <a:ea typeface="宋体" charset="0"/>
              </a:rPr>
              <a:t>示例</a:t>
            </a:r>
          </a:p>
        </p:txBody>
      </p:sp>
      <p:sp>
        <p:nvSpPr>
          <p:cNvPr id="417795" name="Rectangle 3"/>
          <p:cNvSpPr>
            <a:spLocks noGrp="1" noChangeArrowheads="1"/>
          </p:cNvSpPr>
          <p:nvPr>
            <p:ph type="body" idx="1"/>
          </p:nvPr>
        </p:nvSpPr>
        <p:spPr>
          <a:xfrm>
            <a:off x="1992313" y="1268413"/>
            <a:ext cx="8424862" cy="5040312"/>
          </a:xfrm>
        </p:spPr>
        <p:txBody>
          <a:bodyPr/>
          <a:lstStyle/>
          <a:p>
            <a:pPr eaLnBrk="1" hangingPunct="1">
              <a:buFont typeface="Wingdings" charset="0"/>
              <a:buNone/>
            </a:pPr>
            <a:r>
              <a:rPr lang="en-US" altLang="zh-CN" dirty="0">
                <a:latin typeface="Arial" charset="0"/>
                <a:ea typeface="宋体" charset="0"/>
              </a:rPr>
              <a:t>char </a:t>
            </a:r>
            <a:r>
              <a:rPr lang="en-US" altLang="zh-CN" dirty="0" err="1">
                <a:latin typeface="Arial" charset="0"/>
                <a:ea typeface="宋体" charset="0"/>
              </a:rPr>
              <a:t>sa</a:t>
            </a:r>
            <a:r>
              <a:rPr lang="en-US" altLang="zh-CN" dirty="0">
                <a:latin typeface="Arial" charset="0"/>
                <a:ea typeface="宋体" charset="0"/>
              </a:rPr>
              <a:t>[ ] = "This is a string";</a:t>
            </a:r>
          </a:p>
          <a:p>
            <a:pPr eaLnBrk="1" hangingPunct="1">
              <a:buFont typeface="Wingdings" charset="0"/>
              <a:buNone/>
            </a:pPr>
            <a:r>
              <a:rPr lang="en-US" altLang="zh-CN" dirty="0">
                <a:latin typeface="Arial" charset="0"/>
                <a:ea typeface="宋体" charset="0"/>
              </a:rPr>
              <a:t>char *</a:t>
            </a:r>
            <a:r>
              <a:rPr lang="en-US" altLang="zh-CN" dirty="0" err="1">
                <a:latin typeface="Arial" charset="0"/>
                <a:ea typeface="宋体" charset="0"/>
              </a:rPr>
              <a:t>sp</a:t>
            </a:r>
            <a:r>
              <a:rPr lang="en-US" altLang="zh-CN" dirty="0">
                <a:latin typeface="Arial" charset="0"/>
                <a:ea typeface="宋体" charset="0"/>
              </a:rPr>
              <a:t> = "This is a string";</a:t>
            </a:r>
          </a:p>
          <a:p>
            <a:pPr eaLnBrk="1" hangingPunct="1">
              <a:buFont typeface="Wingdings" charset="0"/>
              <a:buNone/>
            </a:pPr>
            <a:endParaRPr lang="en-US" altLang="zh-CN" dirty="0">
              <a:latin typeface="Arial" charset="0"/>
              <a:ea typeface="宋体" charset="0"/>
            </a:endParaRPr>
          </a:p>
          <a:p>
            <a:pPr eaLnBrk="1" hangingPunct="1">
              <a:buFont typeface="Wingdings" charset="0"/>
              <a:buNone/>
            </a:pPr>
            <a:r>
              <a:rPr lang="en-US" altLang="zh-CN" dirty="0" err="1">
                <a:latin typeface="Arial" charset="0"/>
                <a:ea typeface="宋体" charset="0"/>
              </a:rPr>
              <a:t>strcpy</a:t>
            </a:r>
            <a:r>
              <a:rPr lang="en-US" altLang="zh-CN" dirty="0">
                <a:latin typeface="Arial" charset="0"/>
                <a:ea typeface="宋体" charset="0"/>
              </a:rPr>
              <a:t> (</a:t>
            </a:r>
            <a:r>
              <a:rPr lang="en-US" altLang="zh-CN" dirty="0" err="1">
                <a:latin typeface="Arial" charset="0"/>
                <a:ea typeface="宋体" charset="0"/>
              </a:rPr>
              <a:t>sa</a:t>
            </a:r>
            <a:r>
              <a:rPr lang="en-US" altLang="zh-CN" dirty="0">
                <a:latin typeface="Arial" charset="0"/>
                <a:ea typeface="宋体" charset="0"/>
              </a:rPr>
              <a:t>, "Hello");</a:t>
            </a:r>
          </a:p>
          <a:p>
            <a:pPr eaLnBrk="1" hangingPunct="1">
              <a:buFont typeface="Wingdings" charset="0"/>
              <a:buNone/>
            </a:pPr>
            <a:r>
              <a:rPr lang="en-US" altLang="zh-CN" dirty="0" err="1">
                <a:latin typeface="Arial" charset="0"/>
                <a:ea typeface="宋体" charset="0"/>
              </a:rPr>
              <a:t>sp</a:t>
            </a:r>
            <a:r>
              <a:rPr lang="en-US" altLang="zh-CN" dirty="0">
                <a:latin typeface="Arial" charset="0"/>
                <a:ea typeface="宋体" charset="0"/>
              </a:rPr>
              <a:t> = "Hello";</a:t>
            </a:r>
          </a:p>
          <a:p>
            <a:pPr eaLnBrk="1" hangingPunct="1">
              <a:buFont typeface="Wingdings" charset="0"/>
              <a:buNone/>
            </a:pPr>
            <a:endParaRPr lang="zh-CN" altLang="en-US" dirty="0">
              <a:latin typeface="Arial" charset="0"/>
              <a:ea typeface="宋体" charset="0"/>
            </a:endParaRPr>
          </a:p>
          <a:p>
            <a:pPr eaLnBrk="1" hangingPunct="1">
              <a:buFont typeface="Wingdings" charset="0"/>
              <a:buNone/>
            </a:pPr>
            <a:r>
              <a:rPr lang="en-US" altLang="zh-CN" dirty="0" err="1">
                <a:solidFill>
                  <a:schemeClr val="bg2"/>
                </a:solidFill>
                <a:latin typeface="Arial" charset="0"/>
                <a:ea typeface="宋体" charset="0"/>
              </a:rPr>
              <a:t>sa</a:t>
            </a:r>
            <a:r>
              <a:rPr lang="en-US" altLang="zh-CN" dirty="0">
                <a:solidFill>
                  <a:schemeClr val="bg2"/>
                </a:solidFill>
                <a:latin typeface="Arial" charset="0"/>
                <a:ea typeface="宋体" charset="0"/>
              </a:rPr>
              <a:t> = “Hello”;  </a:t>
            </a:r>
            <a:r>
              <a:rPr lang="zh-CN" altLang="en-US" dirty="0">
                <a:solidFill>
                  <a:srgbClr val="CC0066"/>
                </a:solidFill>
                <a:latin typeface="Arial" charset="0"/>
                <a:ea typeface="宋体" charset="0"/>
              </a:rPr>
              <a:t>非法</a:t>
            </a:r>
          </a:p>
          <a:p>
            <a:pPr lvl="1" eaLnBrk="1" hangingPunct="1">
              <a:buFont typeface="Wingdings" charset="0"/>
              <a:buNone/>
            </a:pPr>
            <a:r>
              <a:rPr lang="zh-CN" altLang="en-US" dirty="0">
                <a:solidFill>
                  <a:srgbClr val="FF0000"/>
                </a:solidFill>
                <a:latin typeface="Arial" charset="0"/>
                <a:ea typeface="宋体" charset="0"/>
              </a:rPr>
              <a:t>数组名是常量，不能对它赋值</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17795">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17795">
                                            <p:txEl>
                                              <p:pRg st="1" end="1"/>
                                            </p:txEl>
                                          </p:spTgt>
                                        </p:tgtEl>
                                        <p:attrNameLst>
                                          <p:attrName>style.visibility</p:attrName>
                                        </p:attrNameLst>
                                      </p:cBhvr>
                                      <p:to>
                                        <p:strVal val="visible"/>
                                      </p:to>
                                    </p:set>
                                  </p:childTnLst>
                                </p:cTn>
                              </p:par>
                            </p:childTnLst>
                          </p:cTn>
                        </p:par>
                        <p:par>
                          <p:cTn id="10" fill="hold" nodeType="afterGroup">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17795">
                                            <p:txEl>
                                              <p:pRg st="3" end="3"/>
                                            </p:txEl>
                                          </p:spTgt>
                                        </p:tgtEl>
                                        <p:attrNameLst>
                                          <p:attrName>style.visibility</p:attrName>
                                        </p:attrNameLst>
                                      </p:cBhvr>
                                      <p:to>
                                        <p:strVal val="visible"/>
                                      </p:to>
                                    </p:set>
                                  </p:childTnLst>
                                </p:cTn>
                              </p:par>
                            </p:childTnLst>
                          </p:cTn>
                        </p:par>
                        <p:par>
                          <p:cTn id="13" fill="hold" nodeType="afterGroup">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17795">
                                            <p:txEl>
                                              <p:pRg st="4" end="4"/>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17795">
                                            <p:txEl>
                                              <p:pRg st="6" end="6"/>
                                            </p:txEl>
                                          </p:spTgt>
                                        </p:tgtEl>
                                        <p:attrNameLst>
                                          <p:attrName>style.visibility</p:attrName>
                                        </p:attrNameLst>
                                      </p:cBhvr>
                                      <p:to>
                                        <p:strVal val="visible"/>
                                      </p:to>
                                    </p:set>
                                    <p:animEffect transition="in" filter="wipe(down)">
                                      <p:cBhvr>
                                        <p:cTn id="20" dur="500"/>
                                        <p:tgtEl>
                                          <p:spTgt spid="417795">
                                            <p:txEl>
                                              <p:pRg st="6" end="6"/>
                                            </p:txEl>
                                          </p:spTgt>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4177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5" grpId="0" build="p"/>
    </p:bldLst>
  </p:timing>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1981200" y="457200"/>
            <a:ext cx="8229600" cy="668338"/>
          </a:xfrm>
        </p:spPr>
        <p:txBody>
          <a:bodyPr/>
          <a:lstStyle/>
          <a:p>
            <a:pPr eaLnBrk="1" hangingPunct="1"/>
            <a:r>
              <a:rPr lang="zh-CN" altLang="en-US" sz="4000">
                <a:latin typeface="Arial" charset="0"/>
                <a:ea typeface="宋体" charset="0"/>
              </a:rPr>
              <a:t>字符指针－先赋值，后引用</a:t>
            </a:r>
          </a:p>
        </p:txBody>
      </p:sp>
      <p:sp>
        <p:nvSpPr>
          <p:cNvPr id="430083" name="Rectangle 3"/>
          <p:cNvSpPr>
            <a:spLocks noGrp="1" noChangeArrowheads="1"/>
          </p:cNvSpPr>
          <p:nvPr>
            <p:ph type="body" idx="1"/>
          </p:nvPr>
        </p:nvSpPr>
        <p:spPr>
          <a:xfrm>
            <a:off x="335360" y="1412875"/>
            <a:ext cx="10441160" cy="4681538"/>
          </a:xfrm>
        </p:spPr>
        <p:txBody>
          <a:bodyPr/>
          <a:lstStyle/>
          <a:p>
            <a:pPr eaLnBrk="1" hangingPunct="1">
              <a:lnSpc>
                <a:spcPct val="80000"/>
              </a:lnSpc>
            </a:pPr>
            <a:r>
              <a:rPr lang="zh-CN" altLang="en-US" dirty="0">
                <a:latin typeface="Arial" charset="0"/>
                <a:ea typeface="宋体" charset="0"/>
              </a:rPr>
              <a:t>定义字符指针后，如果没有对它赋值，指针的值</a:t>
            </a:r>
            <a:r>
              <a:rPr lang="zh-CN" altLang="en-US" dirty="0">
                <a:solidFill>
                  <a:schemeClr val="bg2"/>
                </a:solidFill>
                <a:latin typeface="Arial" charset="0"/>
                <a:ea typeface="宋体" charset="0"/>
              </a:rPr>
              <a:t>不确定</a:t>
            </a:r>
            <a:r>
              <a:rPr lang="zh-CN" altLang="en-US" dirty="0">
                <a:latin typeface="Arial" charset="0"/>
                <a:ea typeface="宋体" charset="0"/>
              </a:rPr>
              <a:t>。</a:t>
            </a:r>
            <a:r>
              <a:rPr lang="en-US" altLang="zh-CN" dirty="0">
                <a:latin typeface="Arial" charset="0"/>
                <a:ea typeface="宋体" charset="0"/>
              </a:rPr>
              <a:t> </a:t>
            </a:r>
            <a:endParaRPr lang="zh-CN" altLang="en-US" dirty="0">
              <a:latin typeface="Arial" charset="0"/>
              <a:ea typeface="宋体" charset="0"/>
            </a:endParaRPr>
          </a:p>
          <a:p>
            <a:pPr eaLnBrk="1" hangingPunct="1">
              <a:lnSpc>
                <a:spcPct val="80000"/>
              </a:lnSpc>
              <a:buFont typeface="Wingdings" charset="0"/>
              <a:buNone/>
            </a:pPr>
            <a:r>
              <a:rPr lang="en-US" altLang="zh-CN" dirty="0">
                <a:latin typeface="Arial" charset="0"/>
                <a:ea typeface="宋体" charset="0"/>
              </a:rPr>
              <a:t>char *s ;</a:t>
            </a:r>
          </a:p>
          <a:p>
            <a:pPr eaLnBrk="1" hangingPunct="1">
              <a:lnSpc>
                <a:spcPct val="80000"/>
              </a:lnSpc>
              <a:buFont typeface="Wingdings" charset="0"/>
              <a:buNone/>
            </a:pPr>
            <a:r>
              <a:rPr lang="en-US" altLang="zh-CN" dirty="0" err="1">
                <a:latin typeface="Arial" charset="0"/>
                <a:ea typeface="宋体" charset="0"/>
              </a:rPr>
              <a:t>scanf</a:t>
            </a:r>
            <a:r>
              <a:rPr lang="en-US" altLang="zh-CN" dirty="0">
                <a:latin typeface="Arial" charset="0"/>
                <a:ea typeface="宋体" charset="0"/>
              </a:rPr>
              <a:t> (“%s”, s);</a:t>
            </a:r>
          </a:p>
          <a:p>
            <a:pPr eaLnBrk="1" hangingPunct="1">
              <a:lnSpc>
                <a:spcPct val="80000"/>
              </a:lnSpc>
              <a:buFont typeface="Wingdings" charset="0"/>
              <a:buNone/>
            </a:pPr>
            <a:endParaRPr lang="en-US" altLang="zh-CN" dirty="0">
              <a:latin typeface="Arial" charset="0"/>
              <a:ea typeface="宋体" charset="0"/>
            </a:endParaRPr>
          </a:p>
          <a:p>
            <a:pPr eaLnBrk="1" hangingPunct="1">
              <a:lnSpc>
                <a:spcPct val="80000"/>
              </a:lnSpc>
              <a:buFont typeface="Wingdings" charset="0"/>
              <a:buNone/>
            </a:pPr>
            <a:r>
              <a:rPr lang="en-US" altLang="zh-CN" dirty="0">
                <a:latin typeface="Arial" charset="0"/>
                <a:ea typeface="宋体" charset="0"/>
              </a:rPr>
              <a:t>char *s, </a:t>
            </a:r>
            <a:r>
              <a:rPr lang="en-US" altLang="zh-CN" dirty="0" err="1">
                <a:latin typeface="Arial" charset="0"/>
                <a:ea typeface="宋体" charset="0"/>
              </a:rPr>
              <a:t>str</a:t>
            </a:r>
            <a:r>
              <a:rPr lang="en-US" altLang="zh-CN" dirty="0">
                <a:latin typeface="Arial" charset="0"/>
                <a:ea typeface="宋体" charset="0"/>
              </a:rPr>
              <a:t>[20];</a:t>
            </a:r>
          </a:p>
          <a:p>
            <a:pPr eaLnBrk="1" hangingPunct="1">
              <a:lnSpc>
                <a:spcPct val="80000"/>
              </a:lnSpc>
              <a:buFont typeface="Wingdings" charset="0"/>
              <a:buNone/>
            </a:pPr>
            <a:r>
              <a:rPr lang="en-US" altLang="zh-CN" dirty="0">
                <a:latin typeface="Arial" charset="0"/>
                <a:ea typeface="宋体" charset="0"/>
              </a:rPr>
              <a:t>s = </a:t>
            </a:r>
            <a:r>
              <a:rPr lang="en-US" altLang="zh-CN" dirty="0" err="1">
                <a:latin typeface="Arial" charset="0"/>
                <a:ea typeface="宋体" charset="0"/>
              </a:rPr>
              <a:t>str</a:t>
            </a:r>
            <a:r>
              <a:rPr lang="en-US" altLang="zh-CN" dirty="0">
                <a:latin typeface="Arial" charset="0"/>
                <a:ea typeface="宋体" charset="0"/>
              </a:rPr>
              <a:t>;</a:t>
            </a:r>
          </a:p>
          <a:p>
            <a:pPr eaLnBrk="1" hangingPunct="1">
              <a:lnSpc>
                <a:spcPct val="80000"/>
              </a:lnSpc>
              <a:buFont typeface="Wingdings" charset="0"/>
              <a:buNone/>
            </a:pPr>
            <a:r>
              <a:rPr lang="en-US" altLang="zh-CN" dirty="0" err="1">
                <a:latin typeface="Arial" charset="0"/>
                <a:ea typeface="宋体" charset="0"/>
              </a:rPr>
              <a:t>scanf</a:t>
            </a:r>
            <a:r>
              <a:rPr lang="en-US" altLang="zh-CN" dirty="0">
                <a:latin typeface="Arial" charset="0"/>
                <a:ea typeface="宋体" charset="0"/>
              </a:rPr>
              <a:t> (“%s”, s);</a:t>
            </a:r>
          </a:p>
          <a:p>
            <a:pPr eaLnBrk="1" hangingPunct="1">
              <a:lnSpc>
                <a:spcPct val="80000"/>
              </a:lnSpc>
              <a:buFont typeface="Wingdings" charset="0"/>
              <a:buNone/>
            </a:pPr>
            <a:endParaRPr lang="zh-CN" altLang="en-US" dirty="0">
              <a:latin typeface="Arial" charset="0"/>
              <a:ea typeface="宋体" charset="0"/>
            </a:endParaRPr>
          </a:p>
          <a:p>
            <a:pPr eaLnBrk="1" hangingPunct="1">
              <a:lnSpc>
                <a:spcPct val="80000"/>
              </a:lnSpc>
              <a:buFont typeface="Wingdings" charset="0"/>
              <a:buNone/>
            </a:pPr>
            <a:r>
              <a:rPr lang="zh-CN" altLang="en-US" dirty="0">
                <a:latin typeface="Arial" charset="0"/>
                <a:ea typeface="宋体" charset="0"/>
              </a:rPr>
              <a:t>定义指针时，先将它的初值置为空</a:t>
            </a:r>
          </a:p>
          <a:p>
            <a:pPr eaLnBrk="1" hangingPunct="1">
              <a:lnSpc>
                <a:spcPct val="80000"/>
              </a:lnSpc>
              <a:buFont typeface="Wingdings" charset="0"/>
              <a:buNone/>
            </a:pPr>
            <a:r>
              <a:rPr lang="en-US" altLang="zh-CN" dirty="0">
                <a:latin typeface="Arial" charset="0"/>
                <a:ea typeface="宋体" charset="0"/>
              </a:rPr>
              <a:t>char *s = NULL </a:t>
            </a:r>
            <a:endParaRPr lang="zh-CN" altLang="en-US" dirty="0">
              <a:latin typeface="Arial" charset="0"/>
              <a:ea typeface="宋体" charset="0"/>
            </a:endParaRPr>
          </a:p>
        </p:txBody>
      </p:sp>
      <p:sp>
        <p:nvSpPr>
          <p:cNvPr id="430084" name="Text Box 4"/>
          <p:cNvSpPr txBox="1">
            <a:spLocks noChangeArrowheads="1"/>
          </p:cNvSpPr>
          <p:nvPr/>
        </p:nvSpPr>
        <p:spPr bwMode="auto">
          <a:xfrm>
            <a:off x="5375275" y="2349501"/>
            <a:ext cx="3455988" cy="4623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spcBef>
                <a:spcPct val="50000"/>
              </a:spcBef>
            </a:pPr>
            <a:r>
              <a:rPr kumimoji="0" lang="zh-CN" altLang="en-US" b="1">
                <a:solidFill>
                  <a:schemeClr val="bg2"/>
                </a:solidFill>
                <a:ea typeface="仿宋_GB2312" charset="0"/>
                <a:cs typeface="仿宋_GB2312" charset="0"/>
              </a:rPr>
              <a:t>不要引用未赋值的指针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30083">
                                            <p:txEl>
                                              <p:pRg st="0" end="0"/>
                                            </p:txEl>
                                          </p:spTgt>
                                        </p:tgtEl>
                                        <p:attrNameLst>
                                          <p:attrName>style.visibility</p:attrName>
                                        </p:attrNameLst>
                                      </p:cBhvr>
                                      <p:to>
                                        <p:strVal val="visible"/>
                                      </p:to>
                                    </p:set>
                                    <p:animEffect transition="in" filter="wipe(down)">
                                      <p:cBhvr>
                                        <p:cTn id="7" dur="500"/>
                                        <p:tgtEl>
                                          <p:spTgt spid="4300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30083">
                                            <p:txEl>
                                              <p:pRg st="1" end="1"/>
                                            </p:txEl>
                                          </p:spTgt>
                                        </p:tgtEl>
                                        <p:attrNameLst>
                                          <p:attrName>style.visibility</p:attrName>
                                        </p:attrNameLst>
                                      </p:cBhvr>
                                      <p:to>
                                        <p:strVal val="visible"/>
                                      </p:to>
                                    </p:set>
                                    <p:animEffect transition="in" filter="wipe(down)">
                                      <p:cBhvr>
                                        <p:cTn id="12" dur="500"/>
                                        <p:tgtEl>
                                          <p:spTgt spid="430083">
                                            <p:txEl>
                                              <p:pRg st="1" end="1"/>
                                            </p:txEl>
                                          </p:spTgt>
                                        </p:tgtEl>
                                      </p:cBhvr>
                                    </p:animEffect>
                                  </p:childTnLst>
                                </p:cTn>
                              </p:par>
                            </p:childTnLst>
                          </p:cTn>
                        </p:par>
                        <p:par>
                          <p:cTn id="13" fill="hold" nodeType="afterGroup">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430083">
                                            <p:txEl>
                                              <p:pRg st="2" end="2"/>
                                            </p:txEl>
                                          </p:spTgt>
                                        </p:tgtEl>
                                        <p:attrNameLst>
                                          <p:attrName>style.visibility</p:attrName>
                                        </p:attrNameLst>
                                      </p:cBhvr>
                                      <p:to>
                                        <p:strVal val="visible"/>
                                      </p:to>
                                    </p:set>
                                    <p:animEffect transition="in" filter="wipe(down)">
                                      <p:cBhvr>
                                        <p:cTn id="16" dur="500"/>
                                        <p:tgtEl>
                                          <p:spTgt spid="430083">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30084"/>
                                        </p:tgtEl>
                                        <p:attrNameLst>
                                          <p:attrName>style.visibility</p:attrName>
                                        </p:attrNameLst>
                                      </p:cBhvr>
                                      <p:to>
                                        <p:strVal val="visible"/>
                                      </p:to>
                                    </p:set>
                                    <p:animEffect transition="in" filter="wipe(down)">
                                      <p:cBhvr>
                                        <p:cTn id="21" dur="500"/>
                                        <p:tgtEl>
                                          <p:spTgt spid="43008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30083">
                                            <p:txEl>
                                              <p:pRg st="4" end="4"/>
                                            </p:txEl>
                                          </p:spTgt>
                                        </p:tgtEl>
                                        <p:attrNameLst>
                                          <p:attrName>style.visibility</p:attrName>
                                        </p:attrNameLst>
                                      </p:cBhvr>
                                      <p:to>
                                        <p:strVal val="visible"/>
                                      </p:to>
                                    </p:set>
                                    <p:animEffect transition="in" filter="wipe(down)">
                                      <p:cBhvr>
                                        <p:cTn id="26" dur="500"/>
                                        <p:tgtEl>
                                          <p:spTgt spid="430083">
                                            <p:txEl>
                                              <p:pRg st="4" end="4"/>
                                            </p:txEl>
                                          </p:spTgt>
                                        </p:tgtEl>
                                      </p:cBhvr>
                                    </p:animEffect>
                                  </p:childTnLst>
                                </p:cTn>
                              </p:par>
                            </p:childTnLst>
                          </p:cTn>
                        </p:par>
                        <p:par>
                          <p:cTn id="27" fill="hold" nodeType="afterGroup">
                            <p:stCondLst>
                              <p:cond delay="500"/>
                            </p:stCondLst>
                            <p:childTnLst>
                              <p:par>
                                <p:cTn id="28" presetID="22" presetClass="entr" presetSubtype="4" fill="hold" grpId="0" nodeType="afterEffect">
                                  <p:stCondLst>
                                    <p:cond delay="0"/>
                                  </p:stCondLst>
                                  <p:childTnLst>
                                    <p:set>
                                      <p:cBhvr>
                                        <p:cTn id="29" dur="1" fill="hold">
                                          <p:stCondLst>
                                            <p:cond delay="0"/>
                                          </p:stCondLst>
                                        </p:cTn>
                                        <p:tgtEl>
                                          <p:spTgt spid="430083">
                                            <p:txEl>
                                              <p:pRg st="5" end="5"/>
                                            </p:txEl>
                                          </p:spTgt>
                                        </p:tgtEl>
                                        <p:attrNameLst>
                                          <p:attrName>style.visibility</p:attrName>
                                        </p:attrNameLst>
                                      </p:cBhvr>
                                      <p:to>
                                        <p:strVal val="visible"/>
                                      </p:to>
                                    </p:set>
                                    <p:animEffect transition="in" filter="wipe(down)">
                                      <p:cBhvr>
                                        <p:cTn id="30" dur="500"/>
                                        <p:tgtEl>
                                          <p:spTgt spid="430083">
                                            <p:txEl>
                                              <p:pRg st="5" end="5"/>
                                            </p:txEl>
                                          </p:spTgt>
                                        </p:tgtEl>
                                      </p:cBhvr>
                                    </p:animEffect>
                                  </p:childTnLst>
                                </p:cTn>
                              </p:par>
                            </p:childTnLst>
                          </p:cTn>
                        </p:par>
                        <p:par>
                          <p:cTn id="31" fill="hold" nodeType="afterGroup">
                            <p:stCondLst>
                              <p:cond delay="1000"/>
                            </p:stCondLst>
                            <p:childTnLst>
                              <p:par>
                                <p:cTn id="32" presetID="22" presetClass="entr" presetSubtype="4" fill="hold" grpId="0" nodeType="afterEffect">
                                  <p:stCondLst>
                                    <p:cond delay="0"/>
                                  </p:stCondLst>
                                  <p:childTnLst>
                                    <p:set>
                                      <p:cBhvr>
                                        <p:cTn id="33" dur="1" fill="hold">
                                          <p:stCondLst>
                                            <p:cond delay="0"/>
                                          </p:stCondLst>
                                        </p:cTn>
                                        <p:tgtEl>
                                          <p:spTgt spid="430083">
                                            <p:txEl>
                                              <p:pRg st="6" end="6"/>
                                            </p:txEl>
                                          </p:spTgt>
                                        </p:tgtEl>
                                        <p:attrNameLst>
                                          <p:attrName>style.visibility</p:attrName>
                                        </p:attrNameLst>
                                      </p:cBhvr>
                                      <p:to>
                                        <p:strVal val="visible"/>
                                      </p:to>
                                    </p:set>
                                    <p:animEffect transition="in" filter="wipe(down)">
                                      <p:cBhvr>
                                        <p:cTn id="34" dur="500"/>
                                        <p:tgtEl>
                                          <p:spTgt spid="430083">
                                            <p:txEl>
                                              <p:pRg st="6" end="6"/>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430083">
                                            <p:txEl>
                                              <p:pRg st="8" end="8"/>
                                            </p:txEl>
                                          </p:spTgt>
                                        </p:tgtEl>
                                        <p:attrNameLst>
                                          <p:attrName>style.visibility</p:attrName>
                                        </p:attrNameLst>
                                      </p:cBhvr>
                                      <p:to>
                                        <p:strVal val="visible"/>
                                      </p:to>
                                    </p:set>
                                    <p:animEffect transition="in" filter="wipe(down)">
                                      <p:cBhvr>
                                        <p:cTn id="39" dur="500"/>
                                        <p:tgtEl>
                                          <p:spTgt spid="430083">
                                            <p:txEl>
                                              <p:pRg st="8" end="8"/>
                                            </p:txEl>
                                          </p:spTgt>
                                        </p:tgtEl>
                                      </p:cBhvr>
                                    </p:animEffect>
                                  </p:childTnLst>
                                </p:cTn>
                              </p:par>
                            </p:childTnLst>
                          </p:cTn>
                        </p:par>
                        <p:par>
                          <p:cTn id="40" fill="hold" nodeType="afterGroup">
                            <p:stCondLst>
                              <p:cond delay="500"/>
                            </p:stCondLst>
                            <p:childTnLst>
                              <p:par>
                                <p:cTn id="41" presetID="22" presetClass="entr" presetSubtype="4" fill="hold" grpId="0" nodeType="afterEffect">
                                  <p:stCondLst>
                                    <p:cond delay="0"/>
                                  </p:stCondLst>
                                  <p:childTnLst>
                                    <p:set>
                                      <p:cBhvr>
                                        <p:cTn id="42" dur="1" fill="hold">
                                          <p:stCondLst>
                                            <p:cond delay="0"/>
                                          </p:stCondLst>
                                        </p:cTn>
                                        <p:tgtEl>
                                          <p:spTgt spid="430083">
                                            <p:txEl>
                                              <p:pRg st="9" end="9"/>
                                            </p:txEl>
                                          </p:spTgt>
                                        </p:tgtEl>
                                        <p:attrNameLst>
                                          <p:attrName>style.visibility</p:attrName>
                                        </p:attrNameLst>
                                      </p:cBhvr>
                                      <p:to>
                                        <p:strVal val="visible"/>
                                      </p:to>
                                    </p:set>
                                    <p:animEffect transition="in" filter="wipe(down)">
                                      <p:cBhvr>
                                        <p:cTn id="43" dur="500"/>
                                        <p:tgtEl>
                                          <p:spTgt spid="43008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83" grpId="0" build="p"/>
      <p:bldP spid="430084" grpId="0"/>
    </p:bldLst>
  </p:timing>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8065" name="Rectangle 4"/>
          <p:cNvSpPr>
            <a:spLocks noGrp="1" noChangeArrowheads="1"/>
          </p:cNvSpPr>
          <p:nvPr>
            <p:ph type="title"/>
          </p:nvPr>
        </p:nvSpPr>
        <p:spPr>
          <a:xfrm>
            <a:off x="1919288" y="404813"/>
            <a:ext cx="7696200" cy="1104900"/>
          </a:xfrm>
          <a:noFill/>
        </p:spPr>
        <p:txBody>
          <a:bodyPr vert="horz" wrap="square" lIns="90488" tIns="44450" rIns="90488" bIns="44450" numCol="1" anchor="ctr" anchorCtr="0" compatLnSpc="1"/>
          <a:lstStyle/>
          <a:p>
            <a:pPr eaLnBrk="1" hangingPunct="1"/>
            <a:r>
              <a:rPr lang="en-US" altLang="zh-CN" dirty="0">
                <a:latin typeface="Arial" charset="0"/>
                <a:ea typeface="宋体" charset="0"/>
              </a:rPr>
              <a:t>2.4 </a:t>
            </a:r>
            <a:r>
              <a:rPr lang="zh-CN" altLang="en-US" dirty="0">
                <a:latin typeface="Arial" charset="0"/>
                <a:ea typeface="宋体" charset="0"/>
              </a:rPr>
              <a:t>常用的字符串处理函数</a:t>
            </a:r>
          </a:p>
        </p:txBody>
      </p:sp>
      <p:sp>
        <p:nvSpPr>
          <p:cNvPr id="88066" name="Rectangle 5"/>
          <p:cNvSpPr>
            <a:spLocks noGrp="1" noChangeArrowheads="1"/>
          </p:cNvSpPr>
          <p:nvPr>
            <p:ph type="body" idx="1"/>
          </p:nvPr>
        </p:nvSpPr>
        <p:spPr>
          <a:xfrm>
            <a:off x="2351089" y="1628775"/>
            <a:ext cx="7488237" cy="4419600"/>
          </a:xfrm>
          <a:noFill/>
        </p:spPr>
        <p:txBody>
          <a:bodyPr vert="horz" wrap="square" lIns="90488" tIns="44450" rIns="90488" bIns="44450" numCol="1" anchor="t" anchorCtr="0" compatLnSpc="1">
            <a:prstTxWarp prst="textNoShape">
              <a:avLst/>
            </a:prstTxWarp>
          </a:bodyPr>
          <a:lstStyle/>
          <a:p>
            <a:pPr eaLnBrk="1" hangingPunct="1"/>
            <a:r>
              <a:rPr lang="zh-CN" altLang="en-US" dirty="0">
                <a:latin typeface="Arial" charset="0"/>
                <a:ea typeface="宋体" charset="0"/>
              </a:rPr>
              <a:t>函数原型在 </a:t>
            </a:r>
            <a:r>
              <a:rPr lang="en-US" altLang="zh-CN" dirty="0" err="1">
                <a:latin typeface="Arial" charset="0"/>
                <a:ea typeface="宋体" charset="0"/>
              </a:rPr>
              <a:t>stdio.h</a:t>
            </a:r>
            <a:r>
              <a:rPr lang="en-US" altLang="zh-CN" dirty="0">
                <a:latin typeface="Arial" charset="0"/>
                <a:ea typeface="宋体" charset="0"/>
              </a:rPr>
              <a:t> </a:t>
            </a:r>
            <a:r>
              <a:rPr lang="zh-CN" altLang="en-US" dirty="0">
                <a:latin typeface="Arial" charset="0"/>
                <a:ea typeface="宋体" charset="0"/>
              </a:rPr>
              <a:t>或 </a:t>
            </a:r>
            <a:r>
              <a:rPr lang="en-US" altLang="zh-CN" dirty="0" err="1">
                <a:latin typeface="Arial" charset="0"/>
                <a:ea typeface="宋体" charset="0"/>
              </a:rPr>
              <a:t>string.h</a:t>
            </a:r>
            <a:r>
              <a:rPr lang="en-US" altLang="zh-CN" dirty="0">
                <a:latin typeface="Arial" charset="0"/>
                <a:ea typeface="宋体" charset="0"/>
              </a:rPr>
              <a:t> </a:t>
            </a:r>
            <a:r>
              <a:rPr lang="zh-CN" altLang="en-US" dirty="0">
                <a:latin typeface="Arial" charset="0"/>
                <a:ea typeface="宋体" charset="0"/>
              </a:rPr>
              <a:t>中给出</a:t>
            </a:r>
          </a:p>
          <a:p>
            <a:pPr eaLnBrk="1" hangingPunct="1"/>
            <a:endParaRPr lang="zh-CN" altLang="en-US" dirty="0">
              <a:latin typeface="Arial" charset="0"/>
              <a:ea typeface="宋体" charset="0"/>
            </a:endParaRPr>
          </a:p>
          <a:p>
            <a:pPr eaLnBrk="1" hangingPunct="1">
              <a:buFont typeface="Wingdings" charset="0"/>
              <a:buNone/>
            </a:pPr>
            <a:r>
              <a:rPr lang="zh-CN" altLang="en-US" dirty="0">
                <a:latin typeface="Arial" charset="0"/>
                <a:ea typeface="宋体" charset="0"/>
              </a:rPr>
              <a:t>1</a:t>
            </a:r>
            <a:r>
              <a:rPr lang="en-US" altLang="zh-CN" dirty="0">
                <a:latin typeface="Arial" charset="0"/>
                <a:ea typeface="宋体" charset="0"/>
              </a:rPr>
              <a:t>. </a:t>
            </a:r>
            <a:r>
              <a:rPr lang="zh-CN" altLang="en-US" dirty="0">
                <a:latin typeface="Arial" charset="0"/>
                <a:ea typeface="宋体" charset="0"/>
              </a:rPr>
              <a:t>字符串的输入和输出</a:t>
            </a:r>
          </a:p>
          <a:p>
            <a:pPr lvl="1" eaLnBrk="1" hangingPunct="1"/>
            <a:r>
              <a:rPr lang="zh-CN" altLang="en-US" dirty="0">
                <a:latin typeface="Arial" charset="0"/>
                <a:ea typeface="宋体" charset="0"/>
              </a:rPr>
              <a:t>输入字符串：</a:t>
            </a:r>
            <a:r>
              <a:rPr lang="en-US" altLang="zh-CN" dirty="0" err="1">
                <a:solidFill>
                  <a:schemeClr val="bg2"/>
                </a:solidFill>
                <a:latin typeface="Arial" charset="0"/>
                <a:ea typeface="宋体" charset="0"/>
              </a:rPr>
              <a:t>scanf</a:t>
            </a:r>
            <a:r>
              <a:rPr lang="en-US" altLang="zh-CN" dirty="0">
                <a:solidFill>
                  <a:schemeClr val="bg2"/>
                </a:solidFill>
                <a:latin typeface="Arial" charset="0"/>
                <a:ea typeface="宋体" charset="0"/>
              </a:rPr>
              <a:t> </a:t>
            </a:r>
            <a:r>
              <a:rPr lang="en-US" altLang="zh-CN" dirty="0">
                <a:latin typeface="Arial" charset="0"/>
                <a:ea typeface="宋体" charset="0"/>
              </a:rPr>
              <a:t>( )</a:t>
            </a:r>
            <a:r>
              <a:rPr lang="zh-CN" altLang="en-US" dirty="0">
                <a:latin typeface="Arial" charset="0"/>
                <a:ea typeface="宋体" charset="0"/>
              </a:rPr>
              <a:t>或</a:t>
            </a:r>
            <a:r>
              <a:rPr lang="en-US" altLang="zh-CN" dirty="0">
                <a:solidFill>
                  <a:schemeClr val="bg2"/>
                </a:solidFill>
                <a:latin typeface="Arial" charset="0"/>
                <a:ea typeface="宋体" charset="0"/>
              </a:rPr>
              <a:t>gets </a:t>
            </a:r>
            <a:r>
              <a:rPr lang="en-US" altLang="zh-CN" dirty="0">
                <a:latin typeface="Arial" charset="0"/>
                <a:ea typeface="宋体" charset="0"/>
              </a:rPr>
              <a:t>( )</a:t>
            </a:r>
          </a:p>
          <a:p>
            <a:pPr lvl="1" eaLnBrk="1" hangingPunct="1"/>
            <a:r>
              <a:rPr lang="zh-CN" altLang="en-US" dirty="0">
                <a:latin typeface="Arial" charset="0"/>
                <a:ea typeface="宋体" charset="0"/>
              </a:rPr>
              <a:t>输出字符串：</a:t>
            </a:r>
            <a:r>
              <a:rPr lang="en-US" altLang="zh-CN" dirty="0" err="1">
                <a:solidFill>
                  <a:schemeClr val="bg2"/>
                </a:solidFill>
                <a:latin typeface="Arial" charset="0"/>
                <a:ea typeface="宋体" charset="0"/>
              </a:rPr>
              <a:t>printf</a:t>
            </a:r>
            <a:r>
              <a:rPr lang="en-US" altLang="zh-CN" dirty="0">
                <a:solidFill>
                  <a:schemeClr val="bg2"/>
                </a:solidFill>
                <a:latin typeface="Arial" charset="0"/>
                <a:ea typeface="宋体" charset="0"/>
              </a:rPr>
              <a:t> </a:t>
            </a:r>
            <a:r>
              <a:rPr lang="en-US" altLang="zh-CN" dirty="0">
                <a:latin typeface="Arial" charset="0"/>
                <a:ea typeface="宋体" charset="0"/>
              </a:rPr>
              <a:t>( )</a:t>
            </a:r>
            <a:r>
              <a:rPr lang="zh-CN" altLang="en-US" dirty="0">
                <a:latin typeface="Arial" charset="0"/>
                <a:ea typeface="宋体" charset="0"/>
              </a:rPr>
              <a:t>或</a:t>
            </a:r>
            <a:r>
              <a:rPr lang="en-US" altLang="zh-CN" dirty="0">
                <a:solidFill>
                  <a:schemeClr val="bg2"/>
                </a:solidFill>
                <a:latin typeface="Arial" charset="0"/>
                <a:ea typeface="宋体" charset="0"/>
              </a:rPr>
              <a:t>puts </a:t>
            </a:r>
            <a:r>
              <a:rPr lang="en-US" altLang="zh-CN" dirty="0">
                <a:latin typeface="Arial" charset="0"/>
                <a:ea typeface="宋体" charset="0"/>
              </a:rPr>
              <a:t>( )</a:t>
            </a:r>
            <a:r>
              <a:rPr lang="zh-CN" altLang="en-US" dirty="0">
                <a:latin typeface="Arial" charset="0"/>
                <a:ea typeface="宋体" charset="0"/>
              </a:rPr>
              <a:t> </a:t>
            </a:r>
          </a:p>
          <a:p>
            <a:pPr lvl="1" eaLnBrk="1" hangingPunct="1"/>
            <a:r>
              <a:rPr lang="en-US" altLang="zh-CN" dirty="0" err="1">
                <a:solidFill>
                  <a:schemeClr val="bg2"/>
                </a:solidFill>
                <a:latin typeface="Arial" charset="0"/>
                <a:ea typeface="宋体" charset="0"/>
              </a:rPr>
              <a:t>stdio.h</a:t>
            </a:r>
            <a:endParaRPr lang="zh-CN" altLang="en-US" dirty="0">
              <a:solidFill>
                <a:schemeClr val="bg2"/>
              </a:solidFill>
              <a:latin typeface="Arial" charset="0"/>
              <a:ea typeface="宋体" charset="0"/>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7316" name="Rectangle 4"/>
          <p:cNvSpPr>
            <a:spLocks noGrp="1" noChangeArrowheads="1"/>
          </p:cNvSpPr>
          <p:nvPr>
            <p:ph type="body" idx="1"/>
          </p:nvPr>
        </p:nvSpPr>
        <p:spPr>
          <a:xfrm>
            <a:off x="551384" y="1196752"/>
            <a:ext cx="10801199" cy="5544616"/>
          </a:xfrm>
          <a:noFill/>
        </p:spPr>
        <p:txBody>
          <a:bodyPr vert="horz" wrap="square" lIns="92075" tIns="46038" rIns="92075" bIns="46038" numCol="1" anchor="t" anchorCtr="0" compatLnSpc="1">
            <a:prstTxWarp prst="textNoShape">
              <a:avLst/>
            </a:prstTxWarp>
          </a:bodyPr>
          <a:lstStyle/>
          <a:p>
            <a:pPr lvl="1" eaLnBrk="1" hangingPunct="1">
              <a:lnSpc>
                <a:spcPct val="90000"/>
              </a:lnSpc>
              <a:buFont typeface="Wingdings" charset="0"/>
              <a:buNone/>
            </a:pPr>
            <a:r>
              <a:rPr lang="en-US" altLang="zh-CN" sz="2400" dirty="0">
                <a:latin typeface="Arial" charset="0"/>
                <a:ea typeface="宋体" charset="0"/>
              </a:rPr>
              <a:t>char </a:t>
            </a:r>
            <a:r>
              <a:rPr lang="en-US" altLang="zh-CN" sz="2400" dirty="0" err="1">
                <a:latin typeface="Arial" charset="0"/>
                <a:ea typeface="宋体" charset="0"/>
              </a:rPr>
              <a:t>str</a:t>
            </a:r>
            <a:r>
              <a:rPr lang="en-US" altLang="zh-CN" sz="2400" dirty="0">
                <a:latin typeface="Arial" charset="0"/>
                <a:ea typeface="宋体" charset="0"/>
              </a:rPr>
              <a:t>[80];</a:t>
            </a:r>
          </a:p>
          <a:p>
            <a:pPr lvl="1" eaLnBrk="1" hangingPunct="1">
              <a:lnSpc>
                <a:spcPct val="90000"/>
              </a:lnSpc>
              <a:buFont typeface="Wingdings" charset="0"/>
              <a:buNone/>
            </a:pPr>
            <a:r>
              <a:rPr lang="en-US" altLang="zh-CN" sz="2400" dirty="0" err="1">
                <a:latin typeface="Arial" charset="0"/>
                <a:ea typeface="宋体" charset="0"/>
              </a:rPr>
              <a:t>i</a:t>
            </a:r>
            <a:r>
              <a:rPr lang="en-US" altLang="zh-CN" sz="2400" dirty="0">
                <a:latin typeface="Arial" charset="0"/>
                <a:ea typeface="宋体" charset="0"/>
              </a:rPr>
              <a:t> = 0; </a:t>
            </a:r>
          </a:p>
          <a:p>
            <a:pPr lvl="1" eaLnBrk="1" hangingPunct="1">
              <a:lnSpc>
                <a:spcPct val="90000"/>
              </a:lnSpc>
              <a:buFont typeface="Wingdings" charset="0"/>
              <a:buNone/>
            </a:pPr>
            <a:r>
              <a:rPr lang="en-US" altLang="zh-CN" sz="2400" dirty="0">
                <a:latin typeface="Arial" charset="0"/>
                <a:ea typeface="宋体" charset="0"/>
              </a:rPr>
              <a:t>while(</a:t>
            </a:r>
            <a:r>
              <a:rPr lang="en-US" altLang="zh-CN" sz="2400" dirty="0">
                <a:solidFill>
                  <a:schemeClr val="bg2"/>
                </a:solidFill>
                <a:latin typeface="Arial" charset="0"/>
                <a:ea typeface="宋体" charset="0"/>
              </a:rPr>
              <a:t>(</a:t>
            </a:r>
            <a:r>
              <a:rPr lang="en-US" altLang="zh-CN" sz="2400" dirty="0" err="1">
                <a:solidFill>
                  <a:schemeClr val="bg2"/>
                </a:solidFill>
                <a:latin typeface="Arial" charset="0"/>
                <a:ea typeface="宋体" charset="0"/>
              </a:rPr>
              <a:t>str</a:t>
            </a:r>
            <a:r>
              <a:rPr lang="en-US" altLang="zh-CN" sz="2400" dirty="0">
                <a:solidFill>
                  <a:schemeClr val="bg2"/>
                </a:solidFill>
                <a:latin typeface="Arial" charset="0"/>
                <a:ea typeface="宋体" charset="0"/>
              </a:rPr>
              <a:t>[</a:t>
            </a:r>
            <a:r>
              <a:rPr lang="en-US" altLang="zh-CN" sz="2400" dirty="0" err="1">
                <a:solidFill>
                  <a:schemeClr val="bg2"/>
                </a:solidFill>
                <a:latin typeface="Arial" charset="0"/>
                <a:ea typeface="宋体" charset="0"/>
              </a:rPr>
              <a:t>i</a:t>
            </a:r>
            <a:r>
              <a:rPr lang="en-US" altLang="zh-CN" sz="2400" dirty="0">
                <a:solidFill>
                  <a:schemeClr val="bg2"/>
                </a:solidFill>
                <a:latin typeface="Arial" charset="0"/>
                <a:ea typeface="宋体" charset="0"/>
              </a:rPr>
              <a:t>] = </a:t>
            </a:r>
            <a:r>
              <a:rPr lang="en-US" altLang="zh-CN" sz="2400" dirty="0" err="1">
                <a:solidFill>
                  <a:schemeClr val="bg2"/>
                </a:solidFill>
                <a:latin typeface="Arial" charset="0"/>
                <a:ea typeface="宋体" charset="0"/>
              </a:rPr>
              <a:t>getchar</a:t>
            </a:r>
            <a:r>
              <a:rPr lang="en-US" altLang="zh-CN" sz="2400" dirty="0">
                <a:solidFill>
                  <a:schemeClr val="bg2"/>
                </a:solidFill>
                <a:latin typeface="Arial" charset="0"/>
                <a:ea typeface="宋体" charset="0"/>
              </a:rPr>
              <a:t>( ))</a:t>
            </a:r>
            <a:r>
              <a:rPr lang="en-US" altLang="zh-CN" sz="2400" dirty="0">
                <a:latin typeface="Arial" charset="0"/>
                <a:ea typeface="宋体" charset="0"/>
              </a:rPr>
              <a:t> != '\n')</a:t>
            </a:r>
          </a:p>
          <a:p>
            <a:pPr lvl="1" eaLnBrk="1" hangingPunct="1">
              <a:lnSpc>
                <a:spcPct val="90000"/>
              </a:lnSpc>
              <a:buFont typeface="Wingdings" charset="0"/>
              <a:buNone/>
            </a:pPr>
            <a:r>
              <a:rPr lang="en-US" altLang="zh-CN" sz="2400" dirty="0">
                <a:latin typeface="Arial" charset="0"/>
                <a:ea typeface="宋体" charset="0"/>
              </a:rPr>
              <a:t>    </a:t>
            </a:r>
            <a:r>
              <a:rPr lang="en-US" altLang="zh-CN" sz="2400" dirty="0" err="1">
                <a:latin typeface="Arial" charset="0"/>
                <a:ea typeface="宋体" charset="0"/>
              </a:rPr>
              <a:t>i</a:t>
            </a:r>
            <a:r>
              <a:rPr lang="en-US" altLang="zh-CN" sz="2400" dirty="0">
                <a:latin typeface="Arial" charset="0"/>
                <a:ea typeface="宋体" charset="0"/>
              </a:rPr>
              <a:t>++;  </a:t>
            </a:r>
          </a:p>
          <a:p>
            <a:pPr lvl="1" eaLnBrk="1" hangingPunct="1">
              <a:lnSpc>
                <a:spcPct val="90000"/>
              </a:lnSpc>
              <a:buFont typeface="Wingdings" charset="0"/>
              <a:buNone/>
            </a:pPr>
            <a:r>
              <a:rPr lang="en-US" altLang="zh-CN" sz="2400" dirty="0" err="1">
                <a:latin typeface="Arial" charset="0"/>
                <a:ea typeface="宋体" charset="0"/>
              </a:rPr>
              <a:t>str</a:t>
            </a:r>
            <a:r>
              <a:rPr lang="en-US" altLang="zh-CN" sz="2400" dirty="0">
                <a:latin typeface="Arial" charset="0"/>
                <a:ea typeface="宋体" charset="0"/>
              </a:rPr>
              <a:t>[</a:t>
            </a:r>
            <a:r>
              <a:rPr lang="en-US" altLang="zh-CN" sz="2400" dirty="0" err="1">
                <a:latin typeface="Arial" charset="0"/>
                <a:ea typeface="宋体" charset="0"/>
              </a:rPr>
              <a:t>i</a:t>
            </a:r>
            <a:r>
              <a:rPr lang="en-US" altLang="zh-CN" sz="2400" dirty="0">
                <a:latin typeface="Arial" charset="0"/>
                <a:ea typeface="宋体" charset="0"/>
              </a:rPr>
              <a:t>] = '\0';</a:t>
            </a:r>
          </a:p>
          <a:p>
            <a:pPr lvl="1" eaLnBrk="1" hangingPunct="1">
              <a:lnSpc>
                <a:spcPct val="90000"/>
              </a:lnSpc>
              <a:buFont typeface="Wingdings" charset="0"/>
              <a:buNone/>
            </a:pPr>
            <a:endParaRPr lang="en-US" altLang="zh-CN" sz="2400" dirty="0">
              <a:latin typeface="Arial" charset="0"/>
              <a:ea typeface="宋体" charset="0"/>
            </a:endParaRPr>
          </a:p>
          <a:p>
            <a:pPr eaLnBrk="1" hangingPunct="1">
              <a:lnSpc>
                <a:spcPct val="90000"/>
              </a:lnSpc>
              <a:buFont typeface="Wingdings" charset="0"/>
              <a:buNone/>
            </a:pPr>
            <a:r>
              <a:rPr lang="en-US" altLang="zh-CN" sz="2400" dirty="0">
                <a:latin typeface="Arial" charset="0"/>
                <a:ea typeface="宋体" charset="0"/>
              </a:rPr>
              <a:t>（1</a:t>
            </a:r>
            <a:r>
              <a:rPr lang="zh-CN" altLang="en-US" sz="2400" dirty="0">
                <a:latin typeface="Arial" charset="0"/>
                <a:ea typeface="宋体" charset="0"/>
              </a:rPr>
              <a:t>）</a:t>
            </a:r>
            <a:r>
              <a:rPr lang="en-US" altLang="zh-CN" sz="2400" dirty="0" err="1">
                <a:latin typeface="Arial" charset="0"/>
                <a:ea typeface="宋体" charset="0"/>
              </a:rPr>
              <a:t>scanf</a:t>
            </a:r>
            <a:r>
              <a:rPr lang="en-US" altLang="zh-CN" sz="2400" dirty="0">
                <a:latin typeface="Arial" charset="0"/>
                <a:ea typeface="宋体" charset="0"/>
              </a:rPr>
              <a:t>("%s", </a:t>
            </a:r>
            <a:r>
              <a:rPr lang="en-US" altLang="zh-CN" sz="2400" dirty="0" err="1">
                <a:latin typeface="Arial" charset="0"/>
                <a:ea typeface="宋体" charset="0"/>
              </a:rPr>
              <a:t>str</a:t>
            </a:r>
            <a:r>
              <a:rPr lang="en-US" altLang="zh-CN" sz="2400" dirty="0">
                <a:latin typeface="Arial" charset="0"/>
                <a:ea typeface="宋体" charset="0"/>
              </a:rPr>
              <a:t>) </a:t>
            </a:r>
          </a:p>
          <a:p>
            <a:pPr lvl="1" eaLnBrk="1" hangingPunct="1">
              <a:lnSpc>
                <a:spcPct val="90000"/>
              </a:lnSpc>
              <a:buFont typeface="Wingdings" charset="0"/>
              <a:buNone/>
            </a:pPr>
            <a:r>
              <a:rPr lang="zh-CN" altLang="en-US" sz="2400" dirty="0">
                <a:latin typeface="Arial" charset="0"/>
                <a:ea typeface="宋体" charset="0"/>
              </a:rPr>
              <a:t>输入参数：字符数组名,不加地址符</a:t>
            </a:r>
          </a:p>
          <a:p>
            <a:pPr lvl="1" eaLnBrk="1" hangingPunct="1">
              <a:lnSpc>
                <a:spcPct val="90000"/>
              </a:lnSpc>
              <a:buNone/>
            </a:pPr>
            <a:r>
              <a:rPr lang="zh-CN" altLang="en-US" sz="2400" dirty="0">
                <a:latin typeface="Arial" charset="0"/>
                <a:ea typeface="宋体" charset="0"/>
              </a:rPr>
              <a:t>遇</a:t>
            </a:r>
            <a:r>
              <a:rPr lang="zh-CN" altLang="en-US" sz="2400" dirty="0">
                <a:solidFill>
                  <a:srgbClr val="CC0066"/>
                </a:solidFill>
                <a:latin typeface="Arial" charset="0"/>
                <a:ea typeface="宋体" charset="0"/>
              </a:rPr>
              <a:t>回车或空格</a:t>
            </a:r>
            <a:r>
              <a:rPr lang="zh-CN" altLang="en-US" sz="2400" dirty="0">
                <a:latin typeface="Arial" charset="0"/>
                <a:ea typeface="宋体" charset="0"/>
              </a:rPr>
              <a:t>输入结束，并自动将输入的一串字符和</a:t>
            </a:r>
            <a:r>
              <a:rPr lang="en-US" altLang="zh-CN" sz="2400" dirty="0">
                <a:latin typeface="Arial" charset="0"/>
                <a:ea typeface="宋体" charset="0"/>
              </a:rPr>
              <a:t> </a:t>
            </a:r>
            <a:r>
              <a:rPr lang="en-US" altLang="zh-CN" sz="2400" dirty="0">
                <a:solidFill>
                  <a:srgbClr val="CC0066"/>
                </a:solidFill>
                <a:latin typeface="Arial" charset="0"/>
                <a:ea typeface="宋体" charset="0"/>
              </a:rPr>
              <a:t>'\0'</a:t>
            </a:r>
            <a:r>
              <a:rPr lang="zh-CN" altLang="en-US" sz="2400" dirty="0">
                <a:solidFill>
                  <a:srgbClr val="CC0066"/>
                </a:solidFill>
                <a:latin typeface="Arial" charset="0"/>
                <a:ea typeface="宋体" charset="0"/>
              </a:rPr>
              <a:t> </a:t>
            </a:r>
            <a:r>
              <a:rPr lang="zh-CN" altLang="en-US" sz="2400" dirty="0">
                <a:latin typeface="Arial" charset="0"/>
                <a:ea typeface="宋体" charset="0"/>
              </a:rPr>
              <a:t>送入数组中 </a:t>
            </a:r>
          </a:p>
          <a:p>
            <a:pPr lvl="1" eaLnBrk="1" hangingPunct="1">
              <a:lnSpc>
                <a:spcPct val="90000"/>
              </a:lnSpc>
              <a:buFont typeface="Wingdings" charset="0"/>
              <a:buNone/>
            </a:pPr>
            <a:endParaRPr lang="zh-CN" altLang="en-US" sz="2400" dirty="0">
              <a:latin typeface="Arial" charset="0"/>
              <a:ea typeface="宋体" charset="0"/>
            </a:endParaRPr>
          </a:p>
          <a:p>
            <a:pPr eaLnBrk="1" hangingPunct="1">
              <a:lnSpc>
                <a:spcPct val="90000"/>
              </a:lnSpc>
              <a:buFont typeface="Wingdings" charset="0"/>
              <a:buNone/>
            </a:pPr>
            <a:r>
              <a:rPr lang="zh-CN" altLang="zh-CN" sz="2400" dirty="0">
                <a:latin typeface="Arial" charset="0"/>
                <a:ea typeface="宋体" charset="0"/>
              </a:rPr>
              <a:t>（</a:t>
            </a:r>
            <a:r>
              <a:rPr lang="en-US" altLang="zh-CN" sz="2400" dirty="0">
                <a:latin typeface="Arial" charset="0"/>
                <a:ea typeface="宋体" charset="0"/>
              </a:rPr>
              <a:t>2</a:t>
            </a:r>
            <a:r>
              <a:rPr lang="zh-CN" altLang="en-US" sz="2400" dirty="0">
                <a:latin typeface="Arial" charset="0"/>
                <a:ea typeface="宋体" charset="0"/>
              </a:rPr>
              <a:t>）</a:t>
            </a:r>
            <a:r>
              <a:rPr lang="en-US" altLang="zh-CN" sz="2400" dirty="0">
                <a:latin typeface="Arial" charset="0"/>
                <a:ea typeface="宋体" charset="0"/>
              </a:rPr>
              <a:t>gets(</a:t>
            </a:r>
            <a:r>
              <a:rPr lang="en-US" altLang="zh-CN" sz="2400" dirty="0" err="1">
                <a:latin typeface="Arial" charset="0"/>
                <a:ea typeface="宋体" charset="0"/>
              </a:rPr>
              <a:t>str</a:t>
            </a:r>
            <a:r>
              <a:rPr lang="en-US" altLang="zh-CN" sz="2400" dirty="0">
                <a:latin typeface="Arial" charset="0"/>
                <a:ea typeface="宋体" charset="0"/>
              </a:rPr>
              <a:t>)</a:t>
            </a:r>
          </a:p>
          <a:p>
            <a:pPr lvl="1" eaLnBrk="1" hangingPunct="1">
              <a:lnSpc>
                <a:spcPct val="90000"/>
              </a:lnSpc>
              <a:buNone/>
            </a:pPr>
            <a:r>
              <a:rPr lang="zh-CN" altLang="en-US" sz="2400" dirty="0">
                <a:latin typeface="Arial" charset="0"/>
                <a:ea typeface="宋体" charset="0"/>
              </a:rPr>
              <a:t>遇</a:t>
            </a:r>
            <a:r>
              <a:rPr lang="zh-CN" altLang="en-US" sz="2400" dirty="0">
                <a:solidFill>
                  <a:srgbClr val="CC0066"/>
                </a:solidFill>
                <a:latin typeface="Arial" charset="0"/>
                <a:ea typeface="宋体" charset="0"/>
              </a:rPr>
              <a:t>回车</a:t>
            </a:r>
            <a:r>
              <a:rPr lang="zh-CN" altLang="en-US" sz="2400" dirty="0">
                <a:latin typeface="Arial" charset="0"/>
                <a:ea typeface="宋体" charset="0"/>
              </a:rPr>
              <a:t>输入结束，自动将输入的一串字符和</a:t>
            </a:r>
            <a:r>
              <a:rPr lang="en-US" altLang="zh-CN" sz="2400" dirty="0">
                <a:latin typeface="Arial" charset="0"/>
                <a:ea typeface="宋体" charset="0"/>
              </a:rPr>
              <a:t> </a:t>
            </a:r>
            <a:r>
              <a:rPr lang="en-US" altLang="zh-CN" sz="2400" dirty="0">
                <a:solidFill>
                  <a:srgbClr val="CC0066"/>
                </a:solidFill>
                <a:latin typeface="Arial" charset="0"/>
                <a:ea typeface="宋体" charset="0"/>
              </a:rPr>
              <a:t>'\0'</a:t>
            </a:r>
            <a:r>
              <a:rPr lang="zh-CN" altLang="en-US" sz="2400" dirty="0">
                <a:solidFill>
                  <a:srgbClr val="CC0066"/>
                </a:solidFill>
                <a:latin typeface="Arial" charset="0"/>
                <a:ea typeface="宋体" charset="0"/>
              </a:rPr>
              <a:t> </a:t>
            </a:r>
            <a:r>
              <a:rPr lang="zh-CN" altLang="en-US" sz="2400" dirty="0">
                <a:latin typeface="Arial" charset="0"/>
                <a:ea typeface="宋体" charset="0"/>
              </a:rPr>
              <a:t>送入数组中</a:t>
            </a:r>
            <a:r>
              <a:rPr lang="en-US" altLang="zh-CN" dirty="0">
                <a:latin typeface="Arial" charset="0"/>
                <a:ea typeface="宋体" charset="0"/>
              </a:rPr>
              <a:t> </a:t>
            </a:r>
            <a:endParaRPr lang="zh-CN" altLang="en-US" dirty="0">
              <a:latin typeface="Arial" charset="0"/>
              <a:ea typeface="宋体" charset="0"/>
            </a:endParaRPr>
          </a:p>
        </p:txBody>
      </p:sp>
      <p:sp>
        <p:nvSpPr>
          <p:cNvPr id="89090" name="Rectangle 5"/>
          <p:cNvSpPr>
            <a:spLocks noGrp="1" noChangeArrowheads="1"/>
          </p:cNvSpPr>
          <p:nvPr>
            <p:ph type="title"/>
          </p:nvPr>
        </p:nvSpPr>
        <p:spPr>
          <a:xfrm>
            <a:off x="2063750" y="404813"/>
            <a:ext cx="7772400" cy="838200"/>
          </a:xfrm>
          <a:noFill/>
        </p:spPr>
        <p:txBody>
          <a:bodyPr vert="horz" wrap="square" lIns="92075" tIns="46038" rIns="92075" bIns="46038" numCol="1" anchor="b" anchorCtr="0" compatLnSpc="1"/>
          <a:lstStyle/>
          <a:p>
            <a:pPr eaLnBrk="1" hangingPunct="1"/>
            <a:r>
              <a:rPr lang="zh-CN" altLang="en-US">
                <a:latin typeface="Arial" charset="0"/>
                <a:ea typeface="宋体" charset="0"/>
              </a:rPr>
              <a:t>字符串的输入</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73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731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731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731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7316">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97316">
                                            <p:txEl>
                                              <p:pRg st="6" end="6"/>
                                            </p:txEl>
                                          </p:spTgt>
                                        </p:tgtEl>
                                        <p:attrNameLst>
                                          <p:attrName>style.visibility</p:attrName>
                                        </p:attrNameLst>
                                      </p:cBhvr>
                                      <p:to>
                                        <p:strVal val="visible"/>
                                      </p:to>
                                    </p:set>
                                    <p:anim calcmode="lin" valueType="num">
                                      <p:cBhvr additive="base">
                                        <p:cTn id="19" dur="500" fill="hold"/>
                                        <p:tgtEl>
                                          <p:spTgt spid="397316">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97316">
                                            <p:txEl>
                                              <p:pRg st="6" end="6"/>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97316">
                                            <p:txEl>
                                              <p:pRg st="7" end="7"/>
                                            </p:txEl>
                                          </p:spTgt>
                                        </p:tgtEl>
                                        <p:attrNameLst>
                                          <p:attrName>style.visibility</p:attrName>
                                        </p:attrNameLst>
                                      </p:cBhvr>
                                      <p:to>
                                        <p:strVal val="visible"/>
                                      </p:to>
                                    </p:set>
                                    <p:anim calcmode="lin" valueType="num">
                                      <p:cBhvr additive="base">
                                        <p:cTn id="23" dur="500" fill="hold"/>
                                        <p:tgtEl>
                                          <p:spTgt spid="397316">
                                            <p:txEl>
                                              <p:pRg st="7" end="7"/>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97316">
                                            <p:txEl>
                                              <p:pRg st="7" end="7"/>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97316">
                                            <p:txEl>
                                              <p:pRg st="8" end="8"/>
                                            </p:txEl>
                                          </p:spTgt>
                                        </p:tgtEl>
                                        <p:attrNameLst>
                                          <p:attrName>style.visibility</p:attrName>
                                        </p:attrNameLst>
                                      </p:cBhvr>
                                      <p:to>
                                        <p:strVal val="visible"/>
                                      </p:to>
                                    </p:set>
                                    <p:anim calcmode="lin" valueType="num">
                                      <p:cBhvr additive="base">
                                        <p:cTn id="27" dur="500" fill="hold"/>
                                        <p:tgtEl>
                                          <p:spTgt spid="397316">
                                            <p:txEl>
                                              <p:pRg st="8" end="8"/>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97316">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397316">
                                            <p:txEl>
                                              <p:pRg st="10" end="10"/>
                                            </p:txEl>
                                          </p:spTgt>
                                        </p:tgtEl>
                                        <p:attrNameLst>
                                          <p:attrName>style.visibility</p:attrName>
                                        </p:attrNameLst>
                                      </p:cBhvr>
                                      <p:to>
                                        <p:strVal val="visible"/>
                                      </p:to>
                                    </p:set>
                                    <p:anim calcmode="lin" valueType="num">
                                      <p:cBhvr additive="base">
                                        <p:cTn id="33" dur="500" fill="hold"/>
                                        <p:tgtEl>
                                          <p:spTgt spid="397316">
                                            <p:txEl>
                                              <p:pRg st="10" end="10"/>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97316">
                                            <p:txEl>
                                              <p:pRg st="10" end="10"/>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97316">
                                            <p:txEl>
                                              <p:pRg st="11" end="11"/>
                                            </p:txEl>
                                          </p:spTgt>
                                        </p:tgtEl>
                                        <p:attrNameLst>
                                          <p:attrName>style.visibility</p:attrName>
                                        </p:attrNameLst>
                                      </p:cBhvr>
                                      <p:to>
                                        <p:strVal val="visible"/>
                                      </p:to>
                                    </p:set>
                                    <p:anim calcmode="lin" valueType="num">
                                      <p:cBhvr additive="base">
                                        <p:cTn id="37" dur="500" fill="hold"/>
                                        <p:tgtEl>
                                          <p:spTgt spid="397316">
                                            <p:txEl>
                                              <p:pRg st="11" end="11"/>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97316">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6" grpId="0" build="p" autoUpdateAnimBg="0"/>
    </p:bldLst>
  </p:timing>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8340" name="Rectangle 4"/>
          <p:cNvSpPr>
            <a:spLocks noGrp="1" noChangeArrowheads="1"/>
          </p:cNvSpPr>
          <p:nvPr>
            <p:ph type="body" idx="1"/>
          </p:nvPr>
        </p:nvSpPr>
        <p:spPr>
          <a:xfrm>
            <a:off x="695400" y="1412876"/>
            <a:ext cx="9650338" cy="4968875"/>
          </a:xfrm>
          <a:noFill/>
        </p:spPr>
        <p:txBody>
          <a:bodyPr vert="horz" wrap="square" lIns="92075" tIns="46038" rIns="92075" bIns="46038" numCol="1" anchor="t" anchorCtr="0" compatLnSpc="1">
            <a:prstTxWarp prst="textNoShape">
              <a:avLst/>
            </a:prstTxWarp>
          </a:bodyPr>
          <a:lstStyle/>
          <a:p>
            <a:pPr lvl="1" eaLnBrk="1" hangingPunct="1">
              <a:lnSpc>
                <a:spcPct val="90000"/>
              </a:lnSpc>
              <a:buFont typeface="Wingdings" charset="0"/>
              <a:buNone/>
            </a:pPr>
            <a:r>
              <a:rPr lang="en-US" altLang="zh-CN" sz="2400" dirty="0">
                <a:latin typeface="Arial" charset="0"/>
                <a:ea typeface="宋体" charset="0"/>
              </a:rPr>
              <a:t>char </a:t>
            </a:r>
            <a:r>
              <a:rPr lang="en-US" altLang="zh-CN" sz="2400" dirty="0" err="1">
                <a:latin typeface="Arial" charset="0"/>
                <a:ea typeface="宋体" charset="0"/>
              </a:rPr>
              <a:t>str</a:t>
            </a:r>
            <a:r>
              <a:rPr lang="en-US" altLang="zh-CN" sz="2400" dirty="0">
                <a:latin typeface="Arial" charset="0"/>
                <a:ea typeface="宋体" charset="0"/>
              </a:rPr>
              <a:t>[80];</a:t>
            </a:r>
          </a:p>
          <a:p>
            <a:pPr lvl="1" eaLnBrk="1" hangingPunct="1">
              <a:lnSpc>
                <a:spcPct val="90000"/>
              </a:lnSpc>
              <a:buFont typeface="Wingdings" charset="0"/>
              <a:buNone/>
            </a:pPr>
            <a:r>
              <a:rPr lang="en-US" altLang="zh-CN" sz="2400" dirty="0">
                <a:latin typeface="Arial" charset="0"/>
                <a:ea typeface="宋体" charset="0"/>
              </a:rPr>
              <a:t>for (</a:t>
            </a:r>
            <a:r>
              <a:rPr lang="en-US" altLang="zh-CN" sz="2400" dirty="0" err="1">
                <a:latin typeface="Arial" charset="0"/>
                <a:ea typeface="宋体" charset="0"/>
              </a:rPr>
              <a:t>i</a:t>
            </a:r>
            <a:r>
              <a:rPr lang="en-US" altLang="zh-CN" sz="2400" dirty="0">
                <a:latin typeface="Arial" charset="0"/>
                <a:ea typeface="宋体" charset="0"/>
              </a:rPr>
              <a:t> = 0; </a:t>
            </a:r>
            <a:r>
              <a:rPr lang="en-US" altLang="zh-CN" sz="2400" dirty="0" err="1">
                <a:latin typeface="Arial" charset="0"/>
                <a:ea typeface="宋体" charset="0"/>
              </a:rPr>
              <a:t>str</a:t>
            </a:r>
            <a:r>
              <a:rPr lang="en-US" altLang="zh-CN" sz="2400" dirty="0">
                <a:latin typeface="Arial" charset="0"/>
                <a:ea typeface="宋体" charset="0"/>
              </a:rPr>
              <a:t>[</a:t>
            </a:r>
            <a:r>
              <a:rPr lang="en-US" altLang="zh-CN" sz="2400" dirty="0" err="1">
                <a:latin typeface="Arial" charset="0"/>
                <a:ea typeface="宋体" charset="0"/>
              </a:rPr>
              <a:t>i</a:t>
            </a:r>
            <a:r>
              <a:rPr lang="en-US" altLang="zh-CN" sz="2400" dirty="0">
                <a:latin typeface="Arial" charset="0"/>
                <a:ea typeface="宋体" charset="0"/>
              </a:rPr>
              <a:t>] != ‘\0 ’; </a:t>
            </a:r>
            <a:r>
              <a:rPr lang="en-US" altLang="zh-CN" sz="2400" dirty="0" err="1">
                <a:latin typeface="Arial" charset="0"/>
                <a:ea typeface="宋体" charset="0"/>
              </a:rPr>
              <a:t>i</a:t>
            </a:r>
            <a:r>
              <a:rPr lang="en-US" altLang="zh-CN" sz="2400" dirty="0">
                <a:latin typeface="Arial" charset="0"/>
                <a:ea typeface="宋体" charset="0"/>
              </a:rPr>
              <a:t>++) </a:t>
            </a:r>
          </a:p>
          <a:p>
            <a:pPr lvl="1" eaLnBrk="1" hangingPunct="1">
              <a:lnSpc>
                <a:spcPct val="90000"/>
              </a:lnSpc>
              <a:buFont typeface="Wingdings" charset="0"/>
              <a:buNone/>
            </a:pPr>
            <a:r>
              <a:rPr lang="en-US" altLang="zh-CN" sz="2400" dirty="0">
                <a:latin typeface="Arial" charset="0"/>
                <a:ea typeface="宋体" charset="0"/>
              </a:rPr>
              <a:t>    </a:t>
            </a:r>
            <a:r>
              <a:rPr lang="en-US" altLang="zh-CN" sz="2400" dirty="0" err="1">
                <a:latin typeface="Arial" charset="0"/>
                <a:ea typeface="宋体" charset="0"/>
              </a:rPr>
              <a:t>putchar</a:t>
            </a:r>
            <a:r>
              <a:rPr lang="en-US" altLang="zh-CN" sz="2400" dirty="0">
                <a:latin typeface="Arial" charset="0"/>
                <a:ea typeface="宋体" charset="0"/>
              </a:rPr>
              <a:t> (</a:t>
            </a:r>
            <a:r>
              <a:rPr lang="en-US" altLang="zh-CN" sz="2400" dirty="0" err="1">
                <a:latin typeface="Arial" charset="0"/>
                <a:ea typeface="宋体" charset="0"/>
              </a:rPr>
              <a:t>str</a:t>
            </a:r>
            <a:r>
              <a:rPr lang="en-US" altLang="zh-CN" sz="2400" dirty="0">
                <a:latin typeface="Arial" charset="0"/>
                <a:ea typeface="宋体" charset="0"/>
              </a:rPr>
              <a:t>[</a:t>
            </a:r>
            <a:r>
              <a:rPr lang="en-US" altLang="zh-CN" sz="2400" dirty="0" err="1">
                <a:latin typeface="Arial" charset="0"/>
                <a:ea typeface="宋体" charset="0"/>
              </a:rPr>
              <a:t>i</a:t>
            </a:r>
            <a:r>
              <a:rPr lang="en-US" altLang="zh-CN" sz="2400" dirty="0">
                <a:latin typeface="Arial" charset="0"/>
                <a:ea typeface="宋体" charset="0"/>
              </a:rPr>
              <a:t>]);</a:t>
            </a:r>
          </a:p>
          <a:p>
            <a:pPr lvl="1" eaLnBrk="1" hangingPunct="1">
              <a:lnSpc>
                <a:spcPct val="90000"/>
              </a:lnSpc>
              <a:buFont typeface="Wingdings" charset="0"/>
              <a:buNone/>
            </a:pPr>
            <a:endParaRPr lang="en-US" altLang="zh-CN" sz="2400" dirty="0">
              <a:latin typeface="Arial" charset="0"/>
              <a:ea typeface="宋体" charset="0"/>
            </a:endParaRPr>
          </a:p>
          <a:p>
            <a:pPr eaLnBrk="1" hangingPunct="1">
              <a:lnSpc>
                <a:spcPct val="90000"/>
              </a:lnSpc>
              <a:buFont typeface="Wingdings" charset="0"/>
              <a:buNone/>
            </a:pPr>
            <a:r>
              <a:rPr lang="en-US" altLang="zh-CN" sz="2400" dirty="0">
                <a:latin typeface="Arial" charset="0"/>
                <a:ea typeface="宋体" charset="0"/>
              </a:rPr>
              <a:t>（3</a:t>
            </a:r>
            <a:r>
              <a:rPr lang="zh-CN" altLang="en-US" sz="2400" dirty="0">
                <a:latin typeface="Arial" charset="0"/>
                <a:ea typeface="宋体" charset="0"/>
              </a:rPr>
              <a:t>）</a:t>
            </a:r>
            <a:r>
              <a:rPr lang="en-US" altLang="zh-CN" sz="2400" dirty="0" err="1">
                <a:latin typeface="Arial" charset="0"/>
                <a:ea typeface="宋体" charset="0"/>
              </a:rPr>
              <a:t>printf</a:t>
            </a:r>
            <a:r>
              <a:rPr lang="en-US" altLang="zh-CN" sz="2400" dirty="0">
                <a:latin typeface="Arial" charset="0"/>
                <a:ea typeface="宋体" charset="0"/>
              </a:rPr>
              <a:t> ("%s", </a:t>
            </a:r>
            <a:r>
              <a:rPr lang="en-US" altLang="zh-CN" sz="2400" dirty="0" err="1">
                <a:latin typeface="Arial" charset="0"/>
                <a:ea typeface="宋体" charset="0"/>
              </a:rPr>
              <a:t>str</a:t>
            </a:r>
            <a:r>
              <a:rPr lang="en-US" altLang="zh-CN" sz="2400" dirty="0">
                <a:latin typeface="Arial" charset="0"/>
                <a:ea typeface="宋体" charset="0"/>
              </a:rPr>
              <a:t>) </a:t>
            </a:r>
          </a:p>
          <a:p>
            <a:pPr lvl="1" eaLnBrk="1" hangingPunct="1">
              <a:lnSpc>
                <a:spcPct val="90000"/>
              </a:lnSpc>
              <a:buFont typeface="Wingdings" charset="0"/>
              <a:buNone/>
            </a:pPr>
            <a:r>
              <a:rPr lang="en-US" altLang="zh-CN" sz="2400" dirty="0">
                <a:latin typeface="Arial" charset="0"/>
                <a:ea typeface="宋体" charset="0"/>
              </a:rPr>
              <a:t> </a:t>
            </a:r>
            <a:r>
              <a:rPr lang="en-US" altLang="zh-CN" sz="2400" dirty="0" err="1">
                <a:latin typeface="Arial" charset="0"/>
                <a:ea typeface="宋体" charset="0"/>
              </a:rPr>
              <a:t>printf</a:t>
            </a:r>
            <a:r>
              <a:rPr lang="en-US" altLang="zh-CN" sz="2400" dirty="0">
                <a:latin typeface="Arial" charset="0"/>
                <a:ea typeface="宋体" charset="0"/>
              </a:rPr>
              <a:t> ("%s", "hello");</a:t>
            </a:r>
          </a:p>
          <a:p>
            <a:pPr lvl="1" eaLnBrk="1" hangingPunct="1">
              <a:lnSpc>
                <a:spcPct val="90000"/>
              </a:lnSpc>
              <a:buFont typeface="Wingdings" charset="0"/>
              <a:buNone/>
            </a:pPr>
            <a:endParaRPr lang="en-US" altLang="zh-CN" sz="2400" dirty="0">
              <a:latin typeface="Arial" charset="0"/>
              <a:ea typeface="宋体" charset="0"/>
            </a:endParaRPr>
          </a:p>
          <a:p>
            <a:pPr eaLnBrk="1" hangingPunct="1">
              <a:lnSpc>
                <a:spcPct val="90000"/>
              </a:lnSpc>
              <a:buFont typeface="Wingdings" charset="0"/>
              <a:buNone/>
            </a:pPr>
            <a:r>
              <a:rPr lang="zh-CN" altLang="en-US" sz="2400" dirty="0">
                <a:latin typeface="Arial" charset="0"/>
                <a:ea typeface="宋体" charset="0"/>
              </a:rPr>
              <a:t>（</a:t>
            </a:r>
            <a:r>
              <a:rPr lang="en-US" altLang="zh-CN" sz="2400" dirty="0">
                <a:latin typeface="Arial" charset="0"/>
                <a:ea typeface="宋体" charset="0"/>
              </a:rPr>
              <a:t>4</a:t>
            </a:r>
            <a:r>
              <a:rPr lang="zh-CN" altLang="en-US" sz="2400" dirty="0">
                <a:latin typeface="Arial" charset="0"/>
                <a:ea typeface="宋体" charset="0"/>
              </a:rPr>
              <a:t>）</a:t>
            </a:r>
            <a:r>
              <a:rPr lang="en-US" altLang="zh-CN" sz="2400" dirty="0">
                <a:latin typeface="Arial" charset="0"/>
                <a:ea typeface="宋体" charset="0"/>
              </a:rPr>
              <a:t>puts (</a:t>
            </a:r>
            <a:r>
              <a:rPr lang="en-US" altLang="zh-CN" sz="2400" dirty="0" err="1">
                <a:latin typeface="Arial" charset="0"/>
                <a:ea typeface="宋体" charset="0"/>
              </a:rPr>
              <a:t>str</a:t>
            </a:r>
            <a:r>
              <a:rPr lang="en-US" altLang="zh-CN" sz="2400" dirty="0">
                <a:latin typeface="Arial" charset="0"/>
                <a:ea typeface="宋体" charset="0"/>
              </a:rPr>
              <a:t>)</a:t>
            </a:r>
          </a:p>
          <a:p>
            <a:pPr lvl="1" eaLnBrk="1" hangingPunct="1">
              <a:lnSpc>
                <a:spcPct val="90000"/>
              </a:lnSpc>
              <a:buFont typeface="Wingdings" charset="0"/>
              <a:buNone/>
            </a:pPr>
            <a:r>
              <a:rPr lang="en-US" altLang="zh-CN" sz="2400" dirty="0">
                <a:latin typeface="Arial" charset="0"/>
                <a:ea typeface="宋体" charset="0"/>
              </a:rPr>
              <a:t>puts ("hello");</a:t>
            </a:r>
          </a:p>
          <a:p>
            <a:pPr lvl="1" eaLnBrk="1" hangingPunct="1">
              <a:lnSpc>
                <a:spcPct val="90000"/>
              </a:lnSpc>
              <a:buFont typeface="Wingdings" charset="0"/>
              <a:buNone/>
            </a:pPr>
            <a:r>
              <a:rPr lang="zh-CN" altLang="en-US" sz="2400" dirty="0">
                <a:solidFill>
                  <a:schemeClr val="bg2"/>
                </a:solidFill>
                <a:latin typeface="Arial" charset="0"/>
                <a:ea typeface="宋体" charset="0"/>
              </a:rPr>
              <a:t>输出字符串后自动换行</a:t>
            </a:r>
          </a:p>
          <a:p>
            <a:pPr lvl="1" eaLnBrk="1" hangingPunct="1">
              <a:lnSpc>
                <a:spcPct val="90000"/>
              </a:lnSpc>
              <a:buFont typeface="Wingdings" charset="0"/>
              <a:buNone/>
            </a:pPr>
            <a:endParaRPr lang="zh-CN" altLang="en-US" sz="2400" dirty="0">
              <a:latin typeface="Arial" charset="0"/>
              <a:ea typeface="宋体" charset="0"/>
            </a:endParaRPr>
          </a:p>
          <a:p>
            <a:pPr eaLnBrk="1" hangingPunct="1">
              <a:lnSpc>
                <a:spcPct val="90000"/>
              </a:lnSpc>
              <a:buNone/>
            </a:pPr>
            <a:r>
              <a:rPr lang="zh-CN" altLang="en-US" sz="2400" dirty="0">
                <a:latin typeface="Arial" charset="0"/>
                <a:ea typeface="宋体" charset="0"/>
              </a:rPr>
              <a:t>输出参数可以是字符数组名或字符串常量，输出遇</a:t>
            </a:r>
            <a:r>
              <a:rPr lang="en-US" altLang="zh-CN" sz="2400" dirty="0">
                <a:latin typeface="Arial" charset="0"/>
                <a:ea typeface="宋体" charset="0"/>
              </a:rPr>
              <a:t> </a:t>
            </a:r>
            <a:r>
              <a:rPr lang="en-US" altLang="zh-CN" sz="2400" dirty="0">
                <a:solidFill>
                  <a:srgbClr val="CC0066"/>
                </a:solidFill>
                <a:latin typeface="Arial" charset="0"/>
                <a:ea typeface="宋体" charset="0"/>
              </a:rPr>
              <a:t>'\0'</a:t>
            </a:r>
            <a:r>
              <a:rPr lang="zh-CN" altLang="en-US" sz="2400" dirty="0">
                <a:solidFill>
                  <a:srgbClr val="CC0066"/>
                </a:solidFill>
                <a:latin typeface="Arial" charset="0"/>
                <a:ea typeface="宋体" charset="0"/>
              </a:rPr>
              <a:t> </a:t>
            </a:r>
            <a:r>
              <a:rPr lang="zh-CN" altLang="en-US" sz="2400" dirty="0">
                <a:latin typeface="Arial" charset="0"/>
                <a:ea typeface="宋体" charset="0"/>
              </a:rPr>
              <a:t>结束</a:t>
            </a:r>
            <a:endParaRPr lang="en-US" altLang="zh-CN" sz="2400" dirty="0">
              <a:latin typeface="Arial" charset="0"/>
              <a:ea typeface="宋体" charset="0"/>
            </a:endParaRPr>
          </a:p>
        </p:txBody>
      </p:sp>
      <p:sp>
        <p:nvSpPr>
          <p:cNvPr id="90114" name="Rectangle 5"/>
          <p:cNvSpPr>
            <a:spLocks noGrp="1" noChangeArrowheads="1"/>
          </p:cNvSpPr>
          <p:nvPr>
            <p:ph type="title"/>
          </p:nvPr>
        </p:nvSpPr>
        <p:spPr>
          <a:xfrm>
            <a:off x="2135188" y="476250"/>
            <a:ext cx="7772400" cy="838200"/>
          </a:xfrm>
          <a:noFill/>
        </p:spPr>
        <p:txBody>
          <a:bodyPr vert="horz" wrap="square" lIns="92075" tIns="46038" rIns="92075" bIns="46038" numCol="1" anchor="b" anchorCtr="0" compatLnSpc="1"/>
          <a:lstStyle/>
          <a:p>
            <a:pPr eaLnBrk="1" hangingPunct="1"/>
            <a:r>
              <a:rPr lang="zh-CN" altLang="en-US">
                <a:latin typeface="Arial" charset="0"/>
                <a:ea typeface="宋体" charset="0"/>
              </a:rPr>
              <a:t>字符串的输出</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834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834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8340">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398340">
                                            <p:txEl>
                                              <p:pRg st="4" end="4"/>
                                            </p:txEl>
                                          </p:spTgt>
                                        </p:tgtEl>
                                        <p:attrNameLst>
                                          <p:attrName>style.visibility</p:attrName>
                                        </p:attrNameLst>
                                      </p:cBhvr>
                                      <p:to>
                                        <p:strVal val="visible"/>
                                      </p:to>
                                    </p:set>
                                    <p:anim calcmode="lin" valueType="num">
                                      <p:cBhvr additive="base">
                                        <p:cTn id="15" dur="500" fill="hold"/>
                                        <p:tgtEl>
                                          <p:spTgt spid="398340">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98340">
                                            <p:txEl>
                                              <p:pRg st="4" end="4"/>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98340">
                                            <p:txEl>
                                              <p:pRg st="5" end="5"/>
                                            </p:txEl>
                                          </p:spTgt>
                                        </p:tgtEl>
                                        <p:attrNameLst>
                                          <p:attrName>style.visibility</p:attrName>
                                        </p:attrNameLst>
                                      </p:cBhvr>
                                      <p:to>
                                        <p:strVal val="visible"/>
                                      </p:to>
                                    </p:set>
                                    <p:anim calcmode="lin" valueType="num">
                                      <p:cBhvr additive="base">
                                        <p:cTn id="19" dur="500" fill="hold"/>
                                        <p:tgtEl>
                                          <p:spTgt spid="398340">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9834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98340">
                                            <p:txEl>
                                              <p:pRg st="7" end="7"/>
                                            </p:txEl>
                                          </p:spTgt>
                                        </p:tgtEl>
                                        <p:attrNameLst>
                                          <p:attrName>style.visibility</p:attrName>
                                        </p:attrNameLst>
                                      </p:cBhvr>
                                      <p:to>
                                        <p:strVal val="visible"/>
                                      </p:to>
                                    </p:set>
                                    <p:anim calcmode="lin" valueType="num">
                                      <p:cBhvr additive="base">
                                        <p:cTn id="25" dur="500" fill="hold"/>
                                        <p:tgtEl>
                                          <p:spTgt spid="398340">
                                            <p:txEl>
                                              <p:pRg st="7" end="7"/>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98340">
                                            <p:txEl>
                                              <p:pRg st="7" end="7"/>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98340">
                                            <p:txEl>
                                              <p:pRg st="8" end="8"/>
                                            </p:txEl>
                                          </p:spTgt>
                                        </p:tgtEl>
                                        <p:attrNameLst>
                                          <p:attrName>style.visibility</p:attrName>
                                        </p:attrNameLst>
                                      </p:cBhvr>
                                      <p:to>
                                        <p:strVal val="visible"/>
                                      </p:to>
                                    </p:set>
                                    <p:anim calcmode="lin" valueType="num">
                                      <p:cBhvr additive="base">
                                        <p:cTn id="29" dur="500" fill="hold"/>
                                        <p:tgtEl>
                                          <p:spTgt spid="398340">
                                            <p:txEl>
                                              <p:pRg st="8" end="8"/>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98340">
                                            <p:txEl>
                                              <p:pRg st="8" end="8"/>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98340">
                                            <p:txEl>
                                              <p:pRg st="9" end="9"/>
                                            </p:txEl>
                                          </p:spTgt>
                                        </p:tgtEl>
                                        <p:attrNameLst>
                                          <p:attrName>style.visibility</p:attrName>
                                        </p:attrNameLst>
                                      </p:cBhvr>
                                      <p:to>
                                        <p:strVal val="visible"/>
                                      </p:to>
                                    </p:set>
                                    <p:anim calcmode="lin" valueType="num">
                                      <p:cBhvr additive="base">
                                        <p:cTn id="33" dur="500" fill="hold"/>
                                        <p:tgtEl>
                                          <p:spTgt spid="398340">
                                            <p:txEl>
                                              <p:pRg st="9" end="9"/>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98340">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398340">
                                            <p:txEl>
                                              <p:pRg st="11" end="11"/>
                                            </p:txEl>
                                          </p:spTgt>
                                        </p:tgtEl>
                                        <p:attrNameLst>
                                          <p:attrName>style.visibility</p:attrName>
                                        </p:attrNameLst>
                                      </p:cBhvr>
                                      <p:to>
                                        <p:strVal val="visible"/>
                                      </p:to>
                                    </p:set>
                                    <p:anim calcmode="lin" valueType="num">
                                      <p:cBhvr additive="base">
                                        <p:cTn id="39" dur="500" fill="hold"/>
                                        <p:tgtEl>
                                          <p:spTgt spid="398340">
                                            <p:txEl>
                                              <p:pRg st="11" end="11"/>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98340">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40" grpId="0" build="p"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1138" name="Rectangle 5"/>
          <p:cNvSpPr>
            <a:spLocks noGrp="1" noChangeArrowheads="1"/>
          </p:cNvSpPr>
          <p:nvPr>
            <p:ph type="title"/>
          </p:nvPr>
        </p:nvSpPr>
        <p:spPr>
          <a:xfrm>
            <a:off x="1905000" y="238125"/>
            <a:ext cx="8382000" cy="838200"/>
          </a:xfrm>
          <a:noFill/>
        </p:spPr>
        <p:txBody>
          <a:bodyPr vert="horz" wrap="square" lIns="92075" tIns="46038" rIns="92075" bIns="46038" numCol="1" anchor="b" anchorCtr="0" compatLnSpc="1"/>
          <a:lstStyle/>
          <a:p>
            <a:pPr eaLnBrk="1" hangingPunct="1"/>
            <a:r>
              <a:rPr lang="zh-CN" altLang="en-US" dirty="0">
                <a:latin typeface="Arial" charset="0"/>
                <a:ea typeface="宋体" charset="0"/>
              </a:rPr>
              <a:t>例</a:t>
            </a:r>
            <a:r>
              <a:rPr lang="en-US" altLang="zh-CN" dirty="0">
                <a:latin typeface="Arial" charset="0"/>
                <a:ea typeface="宋体" charset="0"/>
              </a:rPr>
              <a:t> </a:t>
            </a:r>
            <a:r>
              <a:rPr lang="zh-CN" altLang="en-US" dirty="0">
                <a:latin typeface="Arial" charset="0"/>
                <a:ea typeface="宋体" charset="0"/>
              </a:rPr>
              <a:t>字符串输入输出函数示例</a:t>
            </a:r>
          </a:p>
        </p:txBody>
      </p:sp>
      <p:pic>
        <p:nvPicPr>
          <p:cNvPr id="4" name="图片 3">
            <a:extLst>
              <a:ext uri="{FF2B5EF4-FFF2-40B4-BE49-F238E27FC236}">
                <a16:creationId xmlns:a16="http://schemas.microsoft.com/office/drawing/2014/main" id="{E535DA55-1AA2-44C9-A223-BFF63C6D1B0D}"/>
              </a:ext>
            </a:extLst>
          </p:cNvPr>
          <p:cNvPicPr>
            <a:picLocks noChangeAspect="1"/>
          </p:cNvPicPr>
          <p:nvPr/>
        </p:nvPicPr>
        <p:blipFill>
          <a:blip r:embed="rId2"/>
          <a:stretch>
            <a:fillRect/>
          </a:stretch>
        </p:blipFill>
        <p:spPr>
          <a:xfrm>
            <a:off x="2711625" y="1244157"/>
            <a:ext cx="6437105" cy="5279107"/>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1F65EE-88D8-434A-A986-7884EDB7FD6A}"/>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9CE3E1BE-8E02-48C0-AAA1-DF7B3910ADA4}"/>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91076DB3-58D9-42D5-B6DB-9B08D401B807}"/>
              </a:ext>
            </a:extLst>
          </p:cNvPr>
          <p:cNvPicPr>
            <a:picLocks noChangeAspect="1"/>
          </p:cNvPicPr>
          <p:nvPr/>
        </p:nvPicPr>
        <p:blipFill>
          <a:blip r:embed="rId2"/>
          <a:stretch>
            <a:fillRect/>
          </a:stretch>
        </p:blipFill>
        <p:spPr>
          <a:xfrm>
            <a:off x="1556839" y="1174532"/>
            <a:ext cx="8817193" cy="4192489"/>
          </a:xfrm>
          <a:prstGeom prst="rect">
            <a:avLst/>
          </a:prstGeom>
        </p:spPr>
      </p:pic>
    </p:spTree>
    <p:extLst>
      <p:ext uri="{BB962C8B-B14F-4D97-AF65-F5344CB8AC3E}">
        <p14:creationId xmlns:p14="http://schemas.microsoft.com/office/powerpoint/2010/main" val="40369513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61" name="Rectangle 4"/>
          <p:cNvSpPr>
            <a:spLocks noGrp="1" noChangeArrowheads="1"/>
          </p:cNvSpPr>
          <p:nvPr>
            <p:ph type="title"/>
          </p:nvPr>
        </p:nvSpPr>
        <p:spPr>
          <a:xfrm>
            <a:off x="263352" y="620713"/>
            <a:ext cx="10404648" cy="647698"/>
          </a:xfrm>
          <a:noFill/>
        </p:spPr>
        <p:txBody>
          <a:bodyPr vert="horz" wrap="square" lIns="90488" tIns="44450" rIns="90488" bIns="44450" numCol="1" anchor="ctr" anchorCtr="0" compatLnSpc="1"/>
          <a:lstStyle/>
          <a:p>
            <a:pPr eaLnBrk="1" hangingPunct="1"/>
            <a:r>
              <a:rPr lang="en-US" altLang="en-US" dirty="0">
                <a:latin typeface="Arial" charset="0"/>
                <a:ea typeface="宋体" charset="0"/>
              </a:rPr>
              <a:t>2. </a:t>
            </a:r>
            <a:r>
              <a:rPr lang="zh-CN" altLang="en-US" dirty="0">
                <a:latin typeface="Arial" charset="0"/>
                <a:ea typeface="宋体" charset="0"/>
              </a:rPr>
              <a:t>字符串的复制、连接、比较、求字符串长度</a:t>
            </a:r>
          </a:p>
        </p:txBody>
      </p:sp>
      <p:sp>
        <p:nvSpPr>
          <p:cNvPr id="92162" name="Rectangle 5"/>
          <p:cNvSpPr>
            <a:spLocks noGrp="1" noChangeArrowheads="1"/>
          </p:cNvSpPr>
          <p:nvPr>
            <p:ph type="body" idx="1"/>
          </p:nvPr>
        </p:nvSpPr>
        <p:spPr>
          <a:xfrm>
            <a:off x="2208213" y="2276476"/>
            <a:ext cx="7848600" cy="3313113"/>
          </a:xfrm>
          <a:noFill/>
        </p:spPr>
        <p:txBody>
          <a:bodyPr vert="horz" wrap="square" lIns="90488" tIns="44450" rIns="90488" bIns="44450" numCol="1" anchor="t" anchorCtr="0" compatLnSpc="1">
            <a:prstTxWarp prst="textNoShape">
              <a:avLst/>
            </a:prstTxWarp>
          </a:bodyPr>
          <a:lstStyle/>
          <a:p>
            <a:pPr lvl="1" eaLnBrk="1" hangingPunct="1"/>
            <a:r>
              <a:rPr lang="zh-CN" altLang="en-US" sz="3200" dirty="0">
                <a:latin typeface="Arial" charset="0"/>
                <a:ea typeface="宋体" charset="0"/>
              </a:rPr>
              <a:t>字符串复制：</a:t>
            </a:r>
            <a:r>
              <a:rPr lang="en-US" altLang="zh-CN" sz="3200" dirty="0" err="1">
                <a:solidFill>
                  <a:schemeClr val="bg2"/>
                </a:solidFill>
                <a:latin typeface="Arial" charset="0"/>
                <a:ea typeface="宋体" charset="0"/>
              </a:rPr>
              <a:t>strcpy</a:t>
            </a:r>
            <a:r>
              <a:rPr lang="en-US" altLang="zh-CN" sz="3200" dirty="0">
                <a:solidFill>
                  <a:schemeClr val="bg2"/>
                </a:solidFill>
                <a:latin typeface="Arial" charset="0"/>
                <a:ea typeface="宋体" charset="0"/>
              </a:rPr>
              <a:t> (str1, str2)</a:t>
            </a:r>
          </a:p>
          <a:p>
            <a:pPr lvl="1" eaLnBrk="1" hangingPunct="1"/>
            <a:r>
              <a:rPr lang="zh-CN" altLang="en-US" sz="3200" dirty="0">
                <a:latin typeface="Arial" charset="0"/>
                <a:ea typeface="宋体" charset="0"/>
              </a:rPr>
              <a:t>字符串连接：</a:t>
            </a:r>
            <a:r>
              <a:rPr lang="en-US" altLang="zh-CN" sz="3200" dirty="0" err="1">
                <a:solidFill>
                  <a:schemeClr val="bg2"/>
                </a:solidFill>
                <a:latin typeface="Arial" charset="0"/>
                <a:ea typeface="宋体" charset="0"/>
              </a:rPr>
              <a:t>strcat</a:t>
            </a:r>
            <a:r>
              <a:rPr lang="en-US" altLang="zh-CN" sz="3200" dirty="0">
                <a:solidFill>
                  <a:schemeClr val="bg2"/>
                </a:solidFill>
                <a:latin typeface="Arial" charset="0"/>
                <a:ea typeface="宋体" charset="0"/>
              </a:rPr>
              <a:t> (str1, str2)</a:t>
            </a:r>
          </a:p>
          <a:p>
            <a:pPr lvl="1" eaLnBrk="1" hangingPunct="1"/>
            <a:r>
              <a:rPr lang="zh-CN" altLang="en-US" sz="3200" dirty="0">
                <a:latin typeface="Arial" charset="0"/>
                <a:ea typeface="宋体" charset="0"/>
              </a:rPr>
              <a:t>字符串比较：</a:t>
            </a:r>
            <a:r>
              <a:rPr lang="en-US" altLang="zh-CN" sz="3200" dirty="0" err="1">
                <a:solidFill>
                  <a:schemeClr val="bg2"/>
                </a:solidFill>
                <a:latin typeface="Arial" charset="0"/>
                <a:ea typeface="宋体" charset="0"/>
              </a:rPr>
              <a:t>strcmp</a:t>
            </a:r>
            <a:r>
              <a:rPr lang="en-US" altLang="zh-CN" sz="3200" dirty="0">
                <a:solidFill>
                  <a:schemeClr val="bg2"/>
                </a:solidFill>
                <a:latin typeface="Arial" charset="0"/>
                <a:ea typeface="宋体" charset="0"/>
              </a:rPr>
              <a:t> (str1, str2)</a:t>
            </a:r>
          </a:p>
          <a:p>
            <a:pPr lvl="1" eaLnBrk="1" hangingPunct="1"/>
            <a:r>
              <a:rPr lang="zh-CN" altLang="en-US" sz="3200" dirty="0">
                <a:latin typeface="Arial" charset="0"/>
                <a:ea typeface="宋体" charset="0"/>
              </a:rPr>
              <a:t>求字符串长度：</a:t>
            </a:r>
            <a:r>
              <a:rPr lang="en-US" altLang="zh-CN" sz="3200" dirty="0" err="1">
                <a:solidFill>
                  <a:schemeClr val="bg2"/>
                </a:solidFill>
                <a:latin typeface="Arial" charset="0"/>
                <a:ea typeface="宋体" charset="0"/>
              </a:rPr>
              <a:t>strlen</a:t>
            </a:r>
            <a:r>
              <a:rPr lang="en-US" altLang="zh-CN" sz="3200" dirty="0">
                <a:solidFill>
                  <a:schemeClr val="bg2"/>
                </a:solidFill>
                <a:latin typeface="Arial" charset="0"/>
                <a:ea typeface="宋体" charset="0"/>
              </a:rPr>
              <a:t> (</a:t>
            </a:r>
            <a:r>
              <a:rPr lang="en-US" altLang="zh-CN" sz="3200" dirty="0" err="1">
                <a:solidFill>
                  <a:schemeClr val="bg2"/>
                </a:solidFill>
                <a:latin typeface="Arial" charset="0"/>
                <a:ea typeface="宋体" charset="0"/>
              </a:rPr>
              <a:t>str</a:t>
            </a:r>
            <a:r>
              <a:rPr lang="en-US" altLang="zh-CN" sz="3200" dirty="0">
                <a:solidFill>
                  <a:schemeClr val="bg2"/>
                </a:solidFill>
                <a:latin typeface="Arial" charset="0"/>
                <a:ea typeface="宋体" charset="0"/>
              </a:rPr>
              <a:t>)</a:t>
            </a:r>
          </a:p>
          <a:p>
            <a:pPr lvl="1" eaLnBrk="1" hangingPunct="1"/>
            <a:r>
              <a:rPr kumimoji="1" lang="en-US" altLang="zh-CN" sz="3200" dirty="0" err="1">
                <a:solidFill>
                  <a:schemeClr val="bg2"/>
                </a:solidFill>
                <a:latin typeface="Arial" charset="0"/>
                <a:ea typeface="宋体" charset="0"/>
              </a:rPr>
              <a:t>string.h</a:t>
            </a:r>
            <a:endParaRPr kumimoji="1" lang="zh-CN" altLang="en-US" sz="3200" dirty="0">
              <a:solidFill>
                <a:schemeClr val="bg2"/>
              </a:solidFill>
              <a:latin typeface="Arial" charset="0"/>
              <a:ea typeface="宋体" charset="0"/>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401412" name="Rectangle 4"/>
          <p:cNvSpPr>
            <a:spLocks noGrp="1" noChangeArrowheads="1"/>
          </p:cNvSpPr>
          <p:nvPr>
            <p:ph type="body" idx="1"/>
          </p:nvPr>
        </p:nvSpPr>
        <p:spPr>
          <a:xfrm>
            <a:off x="1905001" y="1400175"/>
            <a:ext cx="5846763" cy="2667000"/>
          </a:xfrm>
          <a:noFill/>
        </p:spPr>
        <p:txBody>
          <a:bodyPr vert="horz" wrap="square" lIns="90488" tIns="44450" rIns="90488" bIns="44450" numCol="1" anchor="t" anchorCtr="0" compatLnSpc="1">
            <a:prstTxWarp prst="textNoShape">
              <a:avLst/>
            </a:prstTxWarp>
          </a:bodyPr>
          <a:lstStyle/>
          <a:p>
            <a:pPr eaLnBrk="1" hangingPunct="1">
              <a:buFont typeface="Wingdings" charset="0"/>
              <a:buNone/>
            </a:pPr>
            <a:r>
              <a:rPr lang="en-US" altLang="zh-CN" dirty="0" err="1">
                <a:latin typeface="Arial" charset="0"/>
                <a:ea typeface="宋体" charset="0"/>
              </a:rPr>
              <a:t>strcpy</a:t>
            </a:r>
            <a:r>
              <a:rPr lang="en-US" altLang="zh-CN" dirty="0">
                <a:latin typeface="Arial" charset="0"/>
                <a:ea typeface="宋体" charset="0"/>
              </a:rPr>
              <a:t> (str1, str2);</a:t>
            </a:r>
          </a:p>
          <a:p>
            <a:pPr lvl="1" eaLnBrk="1" hangingPunct="1">
              <a:buFont typeface="Wingdings" charset="0"/>
              <a:buNone/>
            </a:pPr>
            <a:r>
              <a:rPr lang="zh-CN" altLang="en-US" dirty="0">
                <a:latin typeface="Arial" charset="0"/>
                <a:ea typeface="宋体" charset="0"/>
              </a:rPr>
              <a:t>将字符串 </a:t>
            </a:r>
            <a:r>
              <a:rPr lang="en-US" altLang="zh-CN" dirty="0">
                <a:latin typeface="Arial" charset="0"/>
                <a:ea typeface="宋体" charset="0"/>
              </a:rPr>
              <a:t>str2 </a:t>
            </a:r>
            <a:r>
              <a:rPr lang="zh-CN" altLang="en-US" dirty="0">
                <a:latin typeface="Arial" charset="0"/>
                <a:ea typeface="宋体" charset="0"/>
              </a:rPr>
              <a:t>复制到 </a:t>
            </a:r>
            <a:r>
              <a:rPr lang="en-US" altLang="zh-CN" dirty="0">
                <a:latin typeface="Arial" charset="0"/>
                <a:ea typeface="宋体" charset="0"/>
              </a:rPr>
              <a:t>str1 </a:t>
            </a:r>
            <a:r>
              <a:rPr lang="zh-CN" altLang="en-US" dirty="0">
                <a:latin typeface="Arial" charset="0"/>
                <a:ea typeface="宋体" charset="0"/>
              </a:rPr>
              <a:t>中</a:t>
            </a:r>
          </a:p>
          <a:p>
            <a:pPr eaLnBrk="1" hangingPunct="1">
              <a:buFont typeface="Wingdings" charset="0"/>
              <a:buNone/>
            </a:pPr>
            <a:endParaRPr lang="zh-CN" altLang="en-US" dirty="0">
              <a:latin typeface="Arial" charset="0"/>
              <a:ea typeface="宋体" charset="0"/>
            </a:endParaRPr>
          </a:p>
          <a:p>
            <a:pPr lvl="1" eaLnBrk="1" hangingPunct="1">
              <a:buFont typeface="Wingdings" charset="0"/>
              <a:buNone/>
            </a:pPr>
            <a:r>
              <a:rPr lang="zh-CN" altLang="en-US" dirty="0">
                <a:latin typeface="Arial" charset="0"/>
                <a:ea typeface="宋体" charset="0"/>
              </a:rPr>
              <a:t> </a:t>
            </a:r>
            <a:r>
              <a:rPr lang="en-US" altLang="zh-CN" dirty="0">
                <a:latin typeface="Arial" charset="0"/>
                <a:ea typeface="宋体" charset="0"/>
              </a:rPr>
              <a:t>static char str1[20];</a:t>
            </a:r>
          </a:p>
          <a:p>
            <a:pPr lvl="1" eaLnBrk="1" hangingPunct="1">
              <a:buFont typeface="Wingdings" charset="0"/>
              <a:buNone/>
            </a:pPr>
            <a:r>
              <a:rPr lang="en-US" altLang="zh-CN" dirty="0">
                <a:latin typeface="Arial" charset="0"/>
                <a:ea typeface="宋体" charset="0"/>
              </a:rPr>
              <a:t> static char str2[20] = “happy”;</a:t>
            </a:r>
          </a:p>
        </p:txBody>
      </p:sp>
      <p:sp>
        <p:nvSpPr>
          <p:cNvPr id="93186" name="Rectangle 5"/>
          <p:cNvSpPr>
            <a:spLocks noGrp="1" noChangeArrowheads="1"/>
          </p:cNvSpPr>
          <p:nvPr>
            <p:ph type="title"/>
          </p:nvPr>
        </p:nvSpPr>
        <p:spPr>
          <a:xfrm>
            <a:off x="1981200" y="434975"/>
            <a:ext cx="7696200" cy="685800"/>
          </a:xfrm>
          <a:noFill/>
        </p:spPr>
        <p:txBody>
          <a:bodyPr vert="horz" wrap="square" lIns="90488" tIns="44450" rIns="90488" bIns="44450" numCol="1" anchor="ctr" anchorCtr="0" compatLnSpc="1"/>
          <a:lstStyle/>
          <a:p>
            <a:pPr eaLnBrk="1" hangingPunct="1"/>
            <a:r>
              <a:rPr lang="zh-CN" altLang="en-US" dirty="0">
                <a:latin typeface="Arial" charset="0"/>
                <a:ea typeface="宋体" charset="0"/>
              </a:rPr>
              <a:t>字符串复制函数</a:t>
            </a:r>
            <a:r>
              <a:rPr lang="en-US" altLang="zh-CN" dirty="0" err="1">
                <a:latin typeface="Arial" charset="0"/>
                <a:ea typeface="宋体" charset="0"/>
              </a:rPr>
              <a:t>strcpy</a:t>
            </a:r>
            <a:r>
              <a:rPr lang="en-US" altLang="zh-CN" dirty="0">
                <a:latin typeface="Arial" charset="0"/>
                <a:ea typeface="宋体" charset="0"/>
              </a:rPr>
              <a:t> ()</a:t>
            </a:r>
          </a:p>
        </p:txBody>
      </p:sp>
      <p:grpSp>
        <p:nvGrpSpPr>
          <p:cNvPr id="2" name="Group 6"/>
          <p:cNvGrpSpPr>
            <a:grpSpLocks/>
          </p:cNvGrpSpPr>
          <p:nvPr/>
        </p:nvGrpSpPr>
        <p:grpSpPr bwMode="auto">
          <a:xfrm>
            <a:off x="7924800" y="3200400"/>
            <a:ext cx="2209800" cy="609600"/>
            <a:chOff x="4032" y="2016"/>
            <a:chExt cx="1392" cy="384"/>
          </a:xfrm>
        </p:grpSpPr>
        <p:sp>
          <p:nvSpPr>
            <p:cNvPr id="93213" name="Text Box 7"/>
            <p:cNvSpPr txBox="1">
              <a:spLocks noChangeArrowheads="1"/>
            </p:cNvSpPr>
            <p:nvPr/>
          </p:nvSpPr>
          <p:spPr bwMode="auto">
            <a:xfrm>
              <a:off x="4032" y="2016"/>
              <a:ext cx="1392" cy="371"/>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lIns="90488" tIns="44450" rIns="90488" bIns="44450">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r>
                <a:rPr lang="en-US" altLang="zh-CN" sz="3200"/>
                <a:t>h a p p y \0</a:t>
              </a:r>
              <a:endParaRPr lang="en-US" altLang="zh-CN" sz="2800" b="1"/>
            </a:p>
          </p:txBody>
        </p:sp>
        <p:sp>
          <p:nvSpPr>
            <p:cNvPr id="93214" name="Line 8"/>
            <p:cNvSpPr>
              <a:spLocks noChangeShapeType="1"/>
            </p:cNvSpPr>
            <p:nvPr/>
          </p:nvSpPr>
          <p:spPr bwMode="auto">
            <a:xfrm>
              <a:off x="4272" y="2016"/>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215" name="Line 9"/>
            <p:cNvSpPr>
              <a:spLocks noChangeShapeType="1"/>
            </p:cNvSpPr>
            <p:nvPr/>
          </p:nvSpPr>
          <p:spPr bwMode="auto">
            <a:xfrm>
              <a:off x="4464" y="2016"/>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216" name="Line 10"/>
            <p:cNvSpPr>
              <a:spLocks noChangeShapeType="1"/>
            </p:cNvSpPr>
            <p:nvPr/>
          </p:nvSpPr>
          <p:spPr bwMode="auto">
            <a:xfrm>
              <a:off x="4704" y="2016"/>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217" name="Line 11"/>
            <p:cNvSpPr>
              <a:spLocks noChangeShapeType="1"/>
            </p:cNvSpPr>
            <p:nvPr/>
          </p:nvSpPr>
          <p:spPr bwMode="auto">
            <a:xfrm>
              <a:off x="4896" y="2016"/>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218" name="Line 12"/>
            <p:cNvSpPr>
              <a:spLocks noChangeShapeType="1"/>
            </p:cNvSpPr>
            <p:nvPr/>
          </p:nvSpPr>
          <p:spPr bwMode="auto">
            <a:xfrm>
              <a:off x="5088" y="2016"/>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grpSp>
      <p:grpSp>
        <p:nvGrpSpPr>
          <p:cNvPr id="3" name="Group 13"/>
          <p:cNvGrpSpPr>
            <a:grpSpLocks/>
          </p:cNvGrpSpPr>
          <p:nvPr/>
        </p:nvGrpSpPr>
        <p:grpSpPr bwMode="auto">
          <a:xfrm>
            <a:off x="7924800" y="2514600"/>
            <a:ext cx="2209800" cy="609600"/>
            <a:chOff x="4032" y="1584"/>
            <a:chExt cx="1392" cy="384"/>
          </a:xfrm>
        </p:grpSpPr>
        <p:sp>
          <p:nvSpPr>
            <p:cNvPr id="93207" name="Text Box 14"/>
            <p:cNvSpPr txBox="1">
              <a:spLocks noChangeArrowheads="1"/>
            </p:cNvSpPr>
            <p:nvPr/>
          </p:nvSpPr>
          <p:spPr bwMode="auto">
            <a:xfrm>
              <a:off x="4032" y="1584"/>
              <a:ext cx="1392" cy="371"/>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lIns="90488" tIns="44450" rIns="90488" bIns="44450">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r>
                <a:rPr lang="zh-CN" altLang="en-US" sz="3200"/>
                <a:t>\0</a:t>
              </a:r>
              <a:endParaRPr lang="zh-CN" altLang="en-US" sz="2800" b="1"/>
            </a:p>
          </p:txBody>
        </p:sp>
        <p:sp>
          <p:nvSpPr>
            <p:cNvPr id="93208" name="Line 15"/>
            <p:cNvSpPr>
              <a:spLocks noChangeShapeType="1"/>
            </p:cNvSpPr>
            <p:nvPr/>
          </p:nvSpPr>
          <p:spPr bwMode="auto">
            <a:xfrm>
              <a:off x="4320" y="1584"/>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209" name="Line 16"/>
            <p:cNvSpPr>
              <a:spLocks noChangeShapeType="1"/>
            </p:cNvSpPr>
            <p:nvPr/>
          </p:nvSpPr>
          <p:spPr bwMode="auto">
            <a:xfrm>
              <a:off x="4512" y="1584"/>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210" name="Line 17"/>
            <p:cNvSpPr>
              <a:spLocks noChangeShapeType="1"/>
            </p:cNvSpPr>
            <p:nvPr/>
          </p:nvSpPr>
          <p:spPr bwMode="auto">
            <a:xfrm>
              <a:off x="4704" y="1584"/>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211" name="Line 18"/>
            <p:cNvSpPr>
              <a:spLocks noChangeShapeType="1"/>
            </p:cNvSpPr>
            <p:nvPr/>
          </p:nvSpPr>
          <p:spPr bwMode="auto">
            <a:xfrm>
              <a:off x="4896" y="1584"/>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212" name="Line 19"/>
            <p:cNvSpPr>
              <a:spLocks noChangeShapeType="1"/>
            </p:cNvSpPr>
            <p:nvPr/>
          </p:nvSpPr>
          <p:spPr bwMode="auto">
            <a:xfrm>
              <a:off x="5088" y="1584"/>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grpSp>
      <p:sp>
        <p:nvSpPr>
          <p:cNvPr id="401428" name="Rectangle 20"/>
          <p:cNvSpPr>
            <a:spLocks noChangeArrowheads="1"/>
          </p:cNvSpPr>
          <p:nvPr/>
        </p:nvSpPr>
        <p:spPr bwMode="auto">
          <a:xfrm>
            <a:off x="1981200" y="4343400"/>
            <a:ext cx="3733800"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742950" lvl="1" indent="-285750">
              <a:spcBef>
                <a:spcPct val="20000"/>
              </a:spcBef>
              <a:buClr>
                <a:schemeClr val="accent2"/>
              </a:buClr>
              <a:buSzPct val="80000"/>
            </a:pPr>
            <a:r>
              <a:rPr lang="en-US" altLang="zh-CN" sz="2800" b="1" dirty="0" err="1"/>
              <a:t>strcpy</a:t>
            </a:r>
            <a:r>
              <a:rPr lang="en-US" altLang="zh-CN" sz="2800" b="1" dirty="0"/>
              <a:t> (str1, str2);</a:t>
            </a:r>
          </a:p>
        </p:txBody>
      </p:sp>
      <p:grpSp>
        <p:nvGrpSpPr>
          <p:cNvPr id="4" name="Group 21"/>
          <p:cNvGrpSpPr>
            <a:grpSpLocks/>
          </p:cNvGrpSpPr>
          <p:nvPr/>
        </p:nvGrpSpPr>
        <p:grpSpPr bwMode="auto">
          <a:xfrm>
            <a:off x="8001000" y="4419600"/>
            <a:ext cx="2209800" cy="609600"/>
            <a:chOff x="3504" y="912"/>
            <a:chExt cx="1392" cy="384"/>
          </a:xfrm>
        </p:grpSpPr>
        <p:sp>
          <p:nvSpPr>
            <p:cNvPr id="93201" name="Text Box 22"/>
            <p:cNvSpPr txBox="1">
              <a:spLocks noChangeArrowheads="1"/>
            </p:cNvSpPr>
            <p:nvPr/>
          </p:nvSpPr>
          <p:spPr bwMode="auto">
            <a:xfrm>
              <a:off x="3504" y="912"/>
              <a:ext cx="1392" cy="371"/>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lIns="90488" tIns="44450" rIns="90488" bIns="44450">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r>
                <a:rPr lang="en-US" altLang="zh-CN" sz="3200"/>
                <a:t>h a p p y \0</a:t>
              </a:r>
              <a:endParaRPr lang="en-US" altLang="zh-CN" sz="2800"/>
            </a:p>
          </p:txBody>
        </p:sp>
        <p:sp>
          <p:nvSpPr>
            <p:cNvPr id="93202" name="Line 23"/>
            <p:cNvSpPr>
              <a:spLocks noChangeShapeType="1"/>
            </p:cNvSpPr>
            <p:nvPr/>
          </p:nvSpPr>
          <p:spPr bwMode="auto">
            <a:xfrm>
              <a:off x="3744" y="912"/>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203" name="Line 24"/>
            <p:cNvSpPr>
              <a:spLocks noChangeShapeType="1"/>
            </p:cNvSpPr>
            <p:nvPr/>
          </p:nvSpPr>
          <p:spPr bwMode="auto">
            <a:xfrm>
              <a:off x="3936" y="912"/>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204" name="Line 25"/>
            <p:cNvSpPr>
              <a:spLocks noChangeShapeType="1"/>
            </p:cNvSpPr>
            <p:nvPr/>
          </p:nvSpPr>
          <p:spPr bwMode="auto">
            <a:xfrm>
              <a:off x="4128" y="912"/>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205" name="Line 26"/>
            <p:cNvSpPr>
              <a:spLocks noChangeShapeType="1"/>
            </p:cNvSpPr>
            <p:nvPr/>
          </p:nvSpPr>
          <p:spPr bwMode="auto">
            <a:xfrm>
              <a:off x="4320" y="912"/>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206" name="Line 27"/>
            <p:cNvSpPr>
              <a:spLocks noChangeShapeType="1"/>
            </p:cNvSpPr>
            <p:nvPr/>
          </p:nvSpPr>
          <p:spPr bwMode="auto">
            <a:xfrm>
              <a:off x="4512" y="912"/>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grpSp>
      <p:sp>
        <p:nvSpPr>
          <p:cNvPr id="401436" name="Rectangle 28"/>
          <p:cNvSpPr>
            <a:spLocks noChangeArrowheads="1"/>
          </p:cNvSpPr>
          <p:nvPr/>
        </p:nvSpPr>
        <p:spPr bwMode="auto">
          <a:xfrm>
            <a:off x="6240464" y="4419600"/>
            <a:ext cx="1684337"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742950" lvl="1" indent="-285750">
              <a:spcBef>
                <a:spcPct val="20000"/>
              </a:spcBef>
              <a:buClr>
                <a:schemeClr val="accent2"/>
              </a:buClr>
              <a:buSzPct val="80000"/>
            </a:pPr>
            <a:r>
              <a:rPr lang="en-US" altLang="zh-CN" sz="2800" b="1"/>
              <a:t>str1</a:t>
            </a:r>
            <a:r>
              <a:rPr lang="zh-CN" altLang="en-US" sz="2800" b="1"/>
              <a:t>中</a:t>
            </a:r>
          </a:p>
        </p:txBody>
      </p:sp>
      <p:sp>
        <p:nvSpPr>
          <p:cNvPr id="401437" name="Rectangle 29"/>
          <p:cNvSpPr>
            <a:spLocks noChangeArrowheads="1"/>
          </p:cNvSpPr>
          <p:nvPr/>
        </p:nvSpPr>
        <p:spPr bwMode="auto">
          <a:xfrm>
            <a:off x="1981200" y="5410200"/>
            <a:ext cx="4343400"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742950" lvl="1" indent="-285750">
              <a:spcBef>
                <a:spcPct val="20000"/>
              </a:spcBef>
              <a:buClr>
                <a:schemeClr val="accent2"/>
              </a:buClr>
              <a:buSzPct val="80000"/>
            </a:pPr>
            <a:r>
              <a:rPr lang="en-US" altLang="zh-CN" sz="2800" b="1" dirty="0" err="1"/>
              <a:t>strcpy</a:t>
            </a:r>
            <a:r>
              <a:rPr lang="en-US" altLang="zh-CN" sz="2800" b="1" dirty="0"/>
              <a:t> (str1, “world”);</a:t>
            </a:r>
          </a:p>
        </p:txBody>
      </p:sp>
      <p:sp>
        <p:nvSpPr>
          <p:cNvPr id="401438" name="Rectangle 30"/>
          <p:cNvSpPr>
            <a:spLocks noChangeArrowheads="1"/>
          </p:cNvSpPr>
          <p:nvPr/>
        </p:nvSpPr>
        <p:spPr bwMode="auto">
          <a:xfrm>
            <a:off x="6240464" y="5373688"/>
            <a:ext cx="1760537"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742950" lvl="1" indent="-285750">
              <a:spcBef>
                <a:spcPct val="20000"/>
              </a:spcBef>
              <a:buClr>
                <a:schemeClr val="accent2"/>
              </a:buClr>
              <a:buSzPct val="80000"/>
            </a:pPr>
            <a:r>
              <a:rPr lang="en-US" altLang="zh-CN" sz="2800" b="1"/>
              <a:t>str1</a:t>
            </a:r>
            <a:r>
              <a:rPr lang="zh-CN" altLang="en-US" sz="2800" b="1"/>
              <a:t>中</a:t>
            </a:r>
            <a:r>
              <a:rPr lang="en-US" altLang="zh-CN" sz="2800" b="1"/>
              <a:t>:</a:t>
            </a:r>
          </a:p>
        </p:txBody>
      </p:sp>
      <p:grpSp>
        <p:nvGrpSpPr>
          <p:cNvPr id="5" name="Group 31"/>
          <p:cNvGrpSpPr>
            <a:grpSpLocks/>
          </p:cNvGrpSpPr>
          <p:nvPr/>
        </p:nvGrpSpPr>
        <p:grpSpPr bwMode="auto">
          <a:xfrm>
            <a:off x="8001000" y="5410200"/>
            <a:ext cx="2209800" cy="609600"/>
            <a:chOff x="3504" y="912"/>
            <a:chExt cx="1392" cy="384"/>
          </a:xfrm>
        </p:grpSpPr>
        <p:sp>
          <p:nvSpPr>
            <p:cNvPr id="93195" name="Text Box 32"/>
            <p:cNvSpPr txBox="1">
              <a:spLocks noChangeArrowheads="1"/>
            </p:cNvSpPr>
            <p:nvPr/>
          </p:nvSpPr>
          <p:spPr bwMode="auto">
            <a:xfrm>
              <a:off x="3504" y="912"/>
              <a:ext cx="1392" cy="371"/>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lIns="90488" tIns="44450" rIns="90488" bIns="44450">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r>
                <a:rPr lang="en-US" altLang="zh-CN" sz="3200"/>
                <a:t>w o r l d  \0</a:t>
              </a:r>
              <a:endParaRPr lang="en-US" altLang="zh-CN" sz="2800"/>
            </a:p>
          </p:txBody>
        </p:sp>
        <p:sp>
          <p:nvSpPr>
            <p:cNvPr id="93196" name="Line 33"/>
            <p:cNvSpPr>
              <a:spLocks noChangeShapeType="1"/>
            </p:cNvSpPr>
            <p:nvPr/>
          </p:nvSpPr>
          <p:spPr bwMode="auto">
            <a:xfrm>
              <a:off x="3744" y="912"/>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197" name="Line 34"/>
            <p:cNvSpPr>
              <a:spLocks noChangeShapeType="1"/>
            </p:cNvSpPr>
            <p:nvPr/>
          </p:nvSpPr>
          <p:spPr bwMode="auto">
            <a:xfrm>
              <a:off x="3936" y="912"/>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198" name="Line 35"/>
            <p:cNvSpPr>
              <a:spLocks noChangeShapeType="1"/>
            </p:cNvSpPr>
            <p:nvPr/>
          </p:nvSpPr>
          <p:spPr bwMode="auto">
            <a:xfrm>
              <a:off x="4128" y="912"/>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199" name="Line 36"/>
            <p:cNvSpPr>
              <a:spLocks noChangeShapeType="1"/>
            </p:cNvSpPr>
            <p:nvPr/>
          </p:nvSpPr>
          <p:spPr bwMode="auto">
            <a:xfrm>
              <a:off x="4320" y="912"/>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sp>
          <p:nvSpPr>
            <p:cNvPr id="93200" name="Line 37"/>
            <p:cNvSpPr>
              <a:spLocks noChangeShapeType="1"/>
            </p:cNvSpPr>
            <p:nvPr/>
          </p:nvSpPr>
          <p:spPr bwMode="auto">
            <a:xfrm>
              <a:off x="4512" y="912"/>
              <a:ext cx="0"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01412">
                                            <p:txEl>
                                              <p:pRg st="0" end="0"/>
                                            </p:txEl>
                                          </p:spTgt>
                                        </p:tgtEl>
                                        <p:attrNameLst>
                                          <p:attrName>style.visibility</p:attrName>
                                        </p:attrNameLst>
                                      </p:cBhvr>
                                      <p:to>
                                        <p:strVal val="visible"/>
                                      </p:to>
                                    </p:set>
                                    <p:animEffect transition="in" filter="slide(fromBottom)">
                                      <p:cBhvr>
                                        <p:cTn id="7" dur="500"/>
                                        <p:tgtEl>
                                          <p:spTgt spid="401412">
                                            <p:txEl>
                                              <p:pRg st="0" end="0"/>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401412">
                                            <p:txEl>
                                              <p:pRg st="1" end="1"/>
                                            </p:txEl>
                                          </p:spTgt>
                                        </p:tgtEl>
                                        <p:attrNameLst>
                                          <p:attrName>style.visibility</p:attrName>
                                        </p:attrNameLst>
                                      </p:cBhvr>
                                      <p:to>
                                        <p:strVal val="visible"/>
                                      </p:to>
                                    </p:set>
                                    <p:animEffect transition="in" filter="slide(fromBottom)">
                                      <p:cBhvr>
                                        <p:cTn id="10" dur="500"/>
                                        <p:tgtEl>
                                          <p:spTgt spid="401412">
                                            <p:txEl>
                                              <p:pRg st="1" end="1"/>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401412">
                                            <p:txEl>
                                              <p:pRg st="3" end="3"/>
                                            </p:txEl>
                                          </p:spTgt>
                                        </p:tgtEl>
                                        <p:attrNameLst>
                                          <p:attrName>style.visibility</p:attrName>
                                        </p:attrNameLst>
                                      </p:cBhvr>
                                      <p:to>
                                        <p:strVal val="visible"/>
                                      </p:to>
                                    </p:set>
                                    <p:animEffect transition="in" filter="slide(fromBottom)">
                                      <p:cBhvr>
                                        <p:cTn id="13" dur="500"/>
                                        <p:tgtEl>
                                          <p:spTgt spid="401412">
                                            <p:txEl>
                                              <p:pRg st="3" end="3"/>
                                            </p:txEl>
                                          </p:spTgt>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401412">
                                            <p:txEl>
                                              <p:pRg st="4" end="4"/>
                                            </p:txEl>
                                          </p:spTgt>
                                        </p:tgtEl>
                                        <p:attrNameLst>
                                          <p:attrName>style.visibility</p:attrName>
                                        </p:attrNameLst>
                                      </p:cBhvr>
                                      <p:to>
                                        <p:strVal val="visible"/>
                                      </p:to>
                                    </p:set>
                                    <p:animEffect transition="in" filter="slide(fromBottom)">
                                      <p:cBhvr>
                                        <p:cTn id="16" dur="500"/>
                                        <p:tgtEl>
                                          <p:spTgt spid="401412">
                                            <p:txEl>
                                              <p:pRg st="4" end="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0-#ppt_w/2"/>
                                          </p:val>
                                        </p:tav>
                                        <p:tav tm="100000">
                                          <p:val>
                                            <p:strVal val="#ppt_x"/>
                                          </p:val>
                                        </p:tav>
                                      </p:tavLst>
                                    </p:anim>
                                    <p:anim calcmode="lin" valueType="num">
                                      <p:cBhvr additive="base">
                                        <p:cTn id="2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401428">
                                            <p:txEl>
                                              <p:pRg st="0" end="0"/>
                                            </p:txEl>
                                          </p:spTgt>
                                        </p:tgtEl>
                                        <p:attrNameLst>
                                          <p:attrName>style.visibility</p:attrName>
                                        </p:attrNameLst>
                                      </p:cBhvr>
                                      <p:to>
                                        <p:strVal val="visible"/>
                                      </p:to>
                                    </p:set>
                                    <p:animEffect transition="in" filter="slide(fromBottom)">
                                      <p:cBhvr>
                                        <p:cTn id="33" dur="500"/>
                                        <p:tgtEl>
                                          <p:spTgt spid="401428">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401436">
                                            <p:txEl>
                                              <p:pRg st="0" end="0"/>
                                            </p:txEl>
                                          </p:spTgt>
                                        </p:tgtEl>
                                        <p:attrNameLst>
                                          <p:attrName>style.visibility</p:attrName>
                                        </p:attrNameLst>
                                      </p:cBhvr>
                                      <p:to>
                                        <p:strVal val="visible"/>
                                      </p:to>
                                    </p:set>
                                    <p:animEffect transition="in" filter="slide(fromBottom)">
                                      <p:cBhvr>
                                        <p:cTn id="38" dur="500"/>
                                        <p:tgtEl>
                                          <p:spTgt spid="401436">
                                            <p:txEl>
                                              <p:pRg st="0" end="0"/>
                                            </p:txEl>
                                          </p:spTgt>
                                        </p:tgtEl>
                                      </p:cBhvr>
                                    </p:animEffect>
                                  </p:childTnLst>
                                </p:cTn>
                              </p:par>
                            </p:childTnLst>
                          </p:cTn>
                        </p:par>
                        <p:par>
                          <p:cTn id="39" fill="hold" nodeType="afterGroup">
                            <p:stCondLst>
                              <p:cond delay="500"/>
                            </p:stCondLst>
                            <p:childTnLst>
                              <p:par>
                                <p:cTn id="40" presetID="2" presetClass="entr" presetSubtype="8"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 fill="hold"/>
                                        <p:tgtEl>
                                          <p:spTgt spid="4"/>
                                        </p:tgtEl>
                                        <p:attrNameLst>
                                          <p:attrName>ppt_x</p:attrName>
                                        </p:attrNameLst>
                                      </p:cBhvr>
                                      <p:tavLst>
                                        <p:tav tm="0">
                                          <p:val>
                                            <p:strVal val="0-#ppt_w/2"/>
                                          </p:val>
                                        </p:tav>
                                        <p:tav tm="100000">
                                          <p:val>
                                            <p:strVal val="#ppt_x"/>
                                          </p:val>
                                        </p:tav>
                                      </p:tavLst>
                                    </p:anim>
                                    <p:anim calcmode="lin" valueType="num">
                                      <p:cBhvr additive="base">
                                        <p:cTn id="4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12" presetClass="entr" presetSubtype="4" fill="hold" grpId="0" nodeType="clickEffect">
                                  <p:stCondLst>
                                    <p:cond delay="0"/>
                                  </p:stCondLst>
                                  <p:childTnLst>
                                    <p:set>
                                      <p:cBhvr>
                                        <p:cTn id="47" dur="1" fill="hold">
                                          <p:stCondLst>
                                            <p:cond delay="0"/>
                                          </p:stCondLst>
                                        </p:cTn>
                                        <p:tgtEl>
                                          <p:spTgt spid="401437">
                                            <p:txEl>
                                              <p:pRg st="0" end="0"/>
                                            </p:txEl>
                                          </p:spTgt>
                                        </p:tgtEl>
                                        <p:attrNameLst>
                                          <p:attrName>style.visibility</p:attrName>
                                        </p:attrNameLst>
                                      </p:cBhvr>
                                      <p:to>
                                        <p:strVal val="visible"/>
                                      </p:to>
                                    </p:set>
                                    <p:animEffect transition="in" filter="slide(fromBottom)">
                                      <p:cBhvr>
                                        <p:cTn id="48" dur="500"/>
                                        <p:tgtEl>
                                          <p:spTgt spid="401437">
                                            <p:txEl>
                                              <p:pRg st="0" end="0"/>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401438">
                                            <p:txEl>
                                              <p:pRg st="0" end="0"/>
                                            </p:txEl>
                                          </p:spTgt>
                                        </p:tgtEl>
                                        <p:attrNameLst>
                                          <p:attrName>style.visibility</p:attrName>
                                        </p:attrNameLst>
                                      </p:cBhvr>
                                      <p:to>
                                        <p:strVal val="visible"/>
                                      </p:to>
                                    </p:set>
                                    <p:animEffect transition="in" filter="slide(fromBottom)">
                                      <p:cBhvr>
                                        <p:cTn id="53" dur="500"/>
                                        <p:tgtEl>
                                          <p:spTgt spid="401438">
                                            <p:txEl>
                                              <p:pRg st="0" end="0"/>
                                            </p:txEl>
                                          </p:spTgt>
                                        </p:tgtEl>
                                      </p:cBhvr>
                                    </p:animEffect>
                                  </p:childTnLst>
                                </p:cTn>
                              </p:par>
                            </p:childTnLst>
                          </p:cTn>
                        </p:par>
                        <p:par>
                          <p:cTn id="54" fill="hold" nodeType="afterGroup">
                            <p:stCondLst>
                              <p:cond delay="500"/>
                            </p:stCondLst>
                            <p:childTnLst>
                              <p:par>
                                <p:cTn id="55" presetID="2" presetClass="entr" presetSubtype="8"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fill="hold"/>
                                        <p:tgtEl>
                                          <p:spTgt spid="5"/>
                                        </p:tgtEl>
                                        <p:attrNameLst>
                                          <p:attrName>ppt_x</p:attrName>
                                        </p:attrNameLst>
                                      </p:cBhvr>
                                      <p:tavLst>
                                        <p:tav tm="0">
                                          <p:val>
                                            <p:strVal val="0-#ppt_w/2"/>
                                          </p:val>
                                        </p:tav>
                                        <p:tav tm="100000">
                                          <p:val>
                                            <p:strVal val="#ppt_x"/>
                                          </p:val>
                                        </p:tav>
                                      </p:tavLst>
                                    </p:anim>
                                    <p:anim calcmode="lin" valueType="num">
                                      <p:cBhvr additive="base">
                                        <p:cTn id="5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2" grpId="0" build="p" autoUpdateAnimBg="0"/>
      <p:bldP spid="401428" grpId="0" build="p" autoUpdateAnimBg="0"/>
      <p:bldP spid="401436" grpId="0" build="p" autoUpdateAnimBg="0"/>
      <p:bldP spid="401437" grpId="0" build="p" autoUpdateAnimBg="0"/>
      <p:bldP spid="401438" grpId="0" build="p" autoUpdateAnimBg="0"/>
    </p:bldLst>
  </p:timing>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09" name="Rectangle 4"/>
          <p:cNvSpPr>
            <a:spLocks noGrp="1" noChangeArrowheads="1"/>
          </p:cNvSpPr>
          <p:nvPr>
            <p:ph type="body" idx="1"/>
          </p:nvPr>
        </p:nvSpPr>
        <p:spPr>
          <a:xfrm>
            <a:off x="1919288" y="1341438"/>
            <a:ext cx="5256212" cy="5111750"/>
          </a:xfrm>
          <a:noFill/>
        </p:spPr>
        <p:txBody>
          <a:bodyPr vert="horz" wrap="square" lIns="92075" tIns="46038" rIns="92075" bIns="46038" numCol="1" anchor="t" anchorCtr="0" compatLnSpc="1">
            <a:prstTxWarp prst="textNoShape">
              <a:avLst/>
            </a:prstTxWarp>
          </a:bodyPr>
          <a:lstStyle/>
          <a:p>
            <a:pPr lvl="1" eaLnBrk="1" hangingPunct="1">
              <a:buFont typeface="Wingdings" charset="0"/>
              <a:buNone/>
            </a:pPr>
            <a:r>
              <a:rPr lang="en-US" altLang="zh-CN" dirty="0">
                <a:latin typeface="Arial" charset="0"/>
                <a:ea typeface="宋体" charset="0"/>
              </a:rPr>
              <a:t>#</a:t>
            </a:r>
            <a:r>
              <a:rPr lang="zh-CN" altLang="en-US" dirty="0">
                <a:latin typeface="Arial" charset="0"/>
                <a:ea typeface="宋体" charset="0"/>
              </a:rPr>
              <a:t> </a:t>
            </a:r>
            <a:r>
              <a:rPr lang="en-US" altLang="zh-CN" dirty="0">
                <a:latin typeface="Arial" charset="0"/>
                <a:ea typeface="宋体" charset="0"/>
              </a:rPr>
              <a:t>include </a:t>
            </a:r>
            <a:r>
              <a:rPr kumimoji="1" lang="en-US" altLang="zh-CN" dirty="0">
                <a:latin typeface="Arial" charset="0"/>
                <a:ea typeface="宋体" charset="0"/>
              </a:rPr>
              <a:t>"</a:t>
            </a:r>
            <a:r>
              <a:rPr lang="en-US" altLang="zh-CN" dirty="0" err="1">
                <a:latin typeface="Arial" charset="0"/>
                <a:ea typeface="宋体" charset="0"/>
              </a:rPr>
              <a:t>stdio.h</a:t>
            </a:r>
            <a:r>
              <a:rPr kumimoji="1" lang="en-US" altLang="zh-CN" dirty="0">
                <a:latin typeface="Arial" charset="0"/>
                <a:ea typeface="宋体" charset="0"/>
              </a:rPr>
              <a:t>"</a:t>
            </a:r>
            <a:endParaRPr lang="en-US" altLang="zh-CN" dirty="0">
              <a:latin typeface="Arial" charset="0"/>
              <a:ea typeface="宋体" charset="0"/>
            </a:endParaRPr>
          </a:p>
          <a:p>
            <a:pPr lvl="1" eaLnBrk="1" hangingPunct="1">
              <a:buFont typeface="Wingdings" charset="0"/>
              <a:buNone/>
            </a:pPr>
            <a:r>
              <a:rPr lang="en-US" altLang="zh-CN" dirty="0">
                <a:latin typeface="Arial" charset="0"/>
                <a:ea typeface="宋体" charset="0"/>
              </a:rPr>
              <a:t># include </a:t>
            </a:r>
            <a:r>
              <a:rPr kumimoji="1" lang="en-US" altLang="zh-CN" dirty="0">
                <a:latin typeface="Arial" charset="0"/>
                <a:ea typeface="宋体" charset="0"/>
              </a:rPr>
              <a:t>"</a:t>
            </a:r>
            <a:r>
              <a:rPr lang="en-US" altLang="zh-CN" dirty="0" err="1">
                <a:latin typeface="Arial" charset="0"/>
                <a:ea typeface="宋体" charset="0"/>
              </a:rPr>
              <a:t>string.h</a:t>
            </a:r>
            <a:r>
              <a:rPr kumimoji="1" lang="en-US" altLang="zh-CN" dirty="0">
                <a:latin typeface="Arial" charset="0"/>
                <a:ea typeface="宋体" charset="0"/>
              </a:rPr>
              <a:t>"</a:t>
            </a:r>
            <a:endParaRPr lang="en-US" altLang="zh-CN" dirty="0">
              <a:latin typeface="Arial" charset="0"/>
              <a:ea typeface="宋体" charset="0"/>
            </a:endParaRPr>
          </a:p>
          <a:p>
            <a:pPr lvl="1" eaLnBrk="1" hangingPunct="1">
              <a:buFont typeface="Wingdings" charset="0"/>
              <a:buNone/>
            </a:pPr>
            <a:r>
              <a:rPr lang="en-US" altLang="zh-CN" dirty="0" err="1">
                <a:latin typeface="Arial" charset="0"/>
                <a:ea typeface="宋体" charset="0"/>
              </a:rPr>
              <a:t>int</a:t>
            </a:r>
            <a:r>
              <a:rPr lang="en-US" altLang="zh-CN" dirty="0">
                <a:latin typeface="Arial" charset="0"/>
                <a:ea typeface="宋体" charset="0"/>
              </a:rPr>
              <a:t> main (void )</a:t>
            </a:r>
          </a:p>
          <a:p>
            <a:pPr lvl="1" eaLnBrk="1" hangingPunct="1">
              <a:buFont typeface="Wingdings" charset="0"/>
              <a:buNone/>
            </a:pPr>
            <a:r>
              <a:rPr lang="en-US" altLang="zh-CN" dirty="0">
                <a:latin typeface="Arial" charset="0"/>
                <a:ea typeface="宋体" charset="0"/>
              </a:rPr>
              <a:t>{</a:t>
            </a:r>
          </a:p>
          <a:p>
            <a:pPr lvl="1" eaLnBrk="1" hangingPunct="1">
              <a:buFont typeface="Wingdings" charset="0"/>
              <a:buNone/>
            </a:pPr>
            <a:r>
              <a:rPr lang="en-US" altLang="zh-CN" dirty="0">
                <a:latin typeface="Arial" charset="0"/>
                <a:ea typeface="宋体" charset="0"/>
              </a:rPr>
              <a:t>   char str1[20], str2[20];</a:t>
            </a:r>
          </a:p>
          <a:p>
            <a:pPr lvl="1" eaLnBrk="1" hangingPunct="1">
              <a:buFont typeface="Wingdings" charset="0"/>
              <a:buNone/>
            </a:pPr>
            <a:r>
              <a:rPr lang="en-US" altLang="zh-CN" dirty="0">
                <a:latin typeface="Arial" charset="0"/>
                <a:ea typeface="宋体" charset="0"/>
              </a:rPr>
              <a:t>   gets (str2);</a:t>
            </a:r>
          </a:p>
          <a:p>
            <a:pPr lvl="1" eaLnBrk="1" hangingPunct="1">
              <a:buFont typeface="Wingdings" charset="0"/>
              <a:buNone/>
            </a:pPr>
            <a:r>
              <a:rPr lang="en-US" altLang="zh-CN" dirty="0">
                <a:latin typeface="Arial" charset="0"/>
                <a:ea typeface="宋体" charset="0"/>
              </a:rPr>
              <a:t>   </a:t>
            </a:r>
            <a:r>
              <a:rPr lang="en-US" altLang="zh-CN" dirty="0" err="1">
                <a:latin typeface="Arial" charset="0"/>
                <a:ea typeface="宋体" charset="0"/>
              </a:rPr>
              <a:t>strcpy</a:t>
            </a:r>
            <a:r>
              <a:rPr lang="en-US" altLang="zh-CN" dirty="0">
                <a:latin typeface="Arial" charset="0"/>
                <a:ea typeface="宋体" charset="0"/>
              </a:rPr>
              <a:t> (str1,str2);</a:t>
            </a:r>
          </a:p>
          <a:p>
            <a:pPr lvl="1" eaLnBrk="1" hangingPunct="1">
              <a:buFont typeface="Wingdings" charset="0"/>
              <a:buNone/>
            </a:pPr>
            <a:r>
              <a:rPr lang="en-US" altLang="zh-CN" dirty="0">
                <a:latin typeface="Arial" charset="0"/>
                <a:ea typeface="宋体" charset="0"/>
              </a:rPr>
              <a:t>   puts (str1);</a:t>
            </a:r>
          </a:p>
          <a:p>
            <a:pPr lvl="1" eaLnBrk="1" hangingPunct="1">
              <a:buFont typeface="Wingdings" charset="0"/>
              <a:buNone/>
            </a:pPr>
            <a:r>
              <a:rPr lang="en-US" altLang="zh-CN" dirty="0">
                <a:latin typeface="Arial" charset="0"/>
                <a:ea typeface="宋体" charset="0"/>
              </a:rPr>
              <a:t>   return 0;</a:t>
            </a:r>
          </a:p>
          <a:p>
            <a:pPr lvl="1" eaLnBrk="1" hangingPunct="1">
              <a:buFont typeface="Wingdings" charset="0"/>
              <a:buNone/>
            </a:pPr>
            <a:r>
              <a:rPr lang="en-US" altLang="zh-CN" dirty="0">
                <a:latin typeface="Arial" charset="0"/>
                <a:ea typeface="宋体" charset="0"/>
              </a:rPr>
              <a:t>}</a:t>
            </a:r>
          </a:p>
        </p:txBody>
      </p:sp>
      <p:sp>
        <p:nvSpPr>
          <p:cNvPr id="94210" name="Rectangle 5"/>
          <p:cNvSpPr>
            <a:spLocks noGrp="1" noChangeArrowheads="1"/>
          </p:cNvSpPr>
          <p:nvPr>
            <p:ph type="title"/>
          </p:nvPr>
        </p:nvSpPr>
        <p:spPr>
          <a:xfrm>
            <a:off x="1752600" y="228600"/>
            <a:ext cx="8382000" cy="838200"/>
          </a:xfrm>
          <a:noFill/>
        </p:spPr>
        <p:txBody>
          <a:bodyPr vert="horz" wrap="square" lIns="92075" tIns="46038" rIns="92075" bIns="46038" numCol="1" anchor="b" anchorCtr="0" compatLnSpc="1"/>
          <a:lstStyle/>
          <a:p>
            <a:pPr eaLnBrk="1" hangingPunct="1"/>
            <a:r>
              <a:rPr lang="en-US" altLang="zh-CN" dirty="0" err="1">
                <a:latin typeface="Arial" charset="0"/>
                <a:ea typeface="宋体" charset="0"/>
              </a:rPr>
              <a:t>strcpy</a:t>
            </a:r>
            <a:r>
              <a:rPr lang="en-US" altLang="zh-CN" dirty="0">
                <a:latin typeface="Arial" charset="0"/>
                <a:ea typeface="宋体" charset="0"/>
              </a:rPr>
              <a:t> () </a:t>
            </a:r>
            <a:r>
              <a:rPr lang="zh-CN" altLang="en-US" dirty="0">
                <a:latin typeface="Arial" charset="0"/>
                <a:ea typeface="宋体" charset="0"/>
              </a:rPr>
              <a:t>示例</a:t>
            </a:r>
          </a:p>
        </p:txBody>
      </p:sp>
      <p:sp>
        <p:nvSpPr>
          <p:cNvPr id="402438" name="Rectangle 6"/>
          <p:cNvSpPr>
            <a:spLocks noChangeArrowheads="1"/>
          </p:cNvSpPr>
          <p:nvPr/>
        </p:nvSpPr>
        <p:spPr bwMode="auto">
          <a:xfrm>
            <a:off x="7848600" y="2667001"/>
            <a:ext cx="990600" cy="944563"/>
          </a:xfrm>
          <a:prstGeom prst="rect">
            <a:avLst/>
          </a:prstGeom>
          <a:noFill/>
          <a:ln w="12700">
            <a:solidFill>
              <a:schemeClr val="tx1"/>
            </a:solidFill>
            <a:prstDash val="sysDot"/>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a:spAutoFit/>
          </a:bodyPr>
          <a:lstStyle/>
          <a:p>
            <a:pPr>
              <a:spcBef>
                <a:spcPct val="30000"/>
              </a:spcBef>
            </a:pPr>
            <a:r>
              <a:rPr kumimoji="1" lang="en-US" altLang="zh-CN" sz="2400">
                <a:solidFill>
                  <a:srgbClr val="CC0066"/>
                </a:solidFill>
                <a:cs typeface="Arial" charset="0"/>
              </a:rPr>
              <a:t>1234</a:t>
            </a:r>
          </a:p>
          <a:p>
            <a:pPr>
              <a:spcBef>
                <a:spcPct val="30000"/>
              </a:spcBef>
            </a:pPr>
            <a:r>
              <a:rPr kumimoji="1" lang="en-US" altLang="zh-CN" sz="2400">
                <a:cs typeface="Arial" charset="0"/>
              </a:rPr>
              <a:t>1234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438">
                                            <p:bg/>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2438">
                                            <p:txEl>
                                              <p:pRg st="0" end="0"/>
                                            </p:txEl>
                                          </p:spTgt>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402438">
                                            <p:txEl>
                                              <p:pRg st="1" end="1"/>
                                            </p:txEl>
                                          </p:spTgt>
                                        </p:tgtEl>
                                        <p:attrNameLst>
                                          <p:attrName>style.visibility</p:attrName>
                                        </p:attrNameLst>
                                      </p:cBhvr>
                                      <p:to>
                                        <p:strVal val="visible"/>
                                      </p:to>
                                    </p:set>
                                    <p:anim calcmode="lin" valueType="num">
                                      <p:cBhvr additive="base">
                                        <p:cTn id="14" dur="500" fill="hold"/>
                                        <p:tgtEl>
                                          <p:spTgt spid="402438">
                                            <p:txEl>
                                              <p:pRg st="1" end="1"/>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402438">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8" grpId="0" build="p" animBg="1" autoUpdateAnimBg="0"/>
    </p:bldLst>
  </p:timing>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233" name="Rectangle 4"/>
          <p:cNvSpPr>
            <a:spLocks noGrp="1" noChangeArrowheads="1"/>
          </p:cNvSpPr>
          <p:nvPr>
            <p:ph type="body" idx="1"/>
          </p:nvPr>
        </p:nvSpPr>
        <p:spPr>
          <a:xfrm>
            <a:off x="1847850" y="1196975"/>
            <a:ext cx="8712646" cy="1066800"/>
          </a:xfrm>
          <a:noFill/>
        </p:spPr>
        <p:txBody>
          <a:bodyPr vert="horz" wrap="square" lIns="90488" tIns="44450" rIns="90488" bIns="44450" numCol="1" anchor="t" anchorCtr="0" compatLnSpc="1">
            <a:prstTxWarp prst="textNoShape">
              <a:avLst/>
            </a:prstTxWarp>
          </a:bodyPr>
          <a:lstStyle/>
          <a:p>
            <a:pPr eaLnBrk="1" hangingPunct="1">
              <a:buFont typeface="Wingdings" charset="0"/>
              <a:buNone/>
            </a:pPr>
            <a:r>
              <a:rPr lang="zh-CN" altLang="en-US" dirty="0">
                <a:latin typeface="Arial" charset="0"/>
                <a:ea typeface="宋体" charset="0"/>
              </a:rPr>
              <a:t> </a:t>
            </a:r>
            <a:r>
              <a:rPr lang="en-US" altLang="zh-CN" dirty="0" err="1">
                <a:latin typeface="Arial" charset="0"/>
                <a:ea typeface="宋体" charset="0"/>
              </a:rPr>
              <a:t>strcat</a:t>
            </a:r>
            <a:r>
              <a:rPr lang="en-US" altLang="zh-CN" dirty="0">
                <a:latin typeface="Arial" charset="0"/>
                <a:ea typeface="宋体" charset="0"/>
              </a:rPr>
              <a:t> (str1, str2);</a:t>
            </a:r>
          </a:p>
          <a:p>
            <a:pPr eaLnBrk="1" hangingPunct="1">
              <a:buFont typeface="Wingdings" charset="0"/>
              <a:buNone/>
            </a:pPr>
            <a:r>
              <a:rPr lang="en-US" altLang="zh-CN" dirty="0">
                <a:latin typeface="Arial" charset="0"/>
                <a:ea typeface="宋体" charset="0"/>
              </a:rPr>
              <a:t>  </a:t>
            </a:r>
            <a:r>
              <a:rPr lang="zh-CN" altLang="en-US" dirty="0">
                <a:latin typeface="Arial" charset="0"/>
                <a:ea typeface="宋体" charset="0"/>
              </a:rPr>
              <a:t>连接两个字符串</a:t>
            </a:r>
            <a:r>
              <a:rPr lang="en-US" altLang="zh-CN" dirty="0">
                <a:latin typeface="Arial" charset="0"/>
                <a:ea typeface="宋体" charset="0"/>
              </a:rPr>
              <a:t> str1 </a:t>
            </a:r>
            <a:r>
              <a:rPr lang="zh-CN" altLang="en-US" dirty="0">
                <a:latin typeface="Arial" charset="0"/>
                <a:ea typeface="宋体" charset="0"/>
              </a:rPr>
              <a:t>和</a:t>
            </a:r>
            <a:r>
              <a:rPr lang="en-US" altLang="zh-CN" dirty="0">
                <a:latin typeface="Arial" charset="0"/>
                <a:ea typeface="宋体" charset="0"/>
              </a:rPr>
              <a:t> str2, </a:t>
            </a:r>
            <a:r>
              <a:rPr lang="zh-CN" altLang="en-US" dirty="0">
                <a:latin typeface="Arial" charset="0"/>
                <a:ea typeface="宋体" charset="0"/>
              </a:rPr>
              <a:t>并将结果放入</a:t>
            </a:r>
            <a:r>
              <a:rPr lang="en-US" altLang="zh-CN" dirty="0">
                <a:latin typeface="Arial" charset="0"/>
                <a:ea typeface="宋体" charset="0"/>
              </a:rPr>
              <a:t> str1</a:t>
            </a:r>
            <a:r>
              <a:rPr lang="zh-CN" altLang="en-US" dirty="0">
                <a:latin typeface="Arial" charset="0"/>
                <a:ea typeface="宋体" charset="0"/>
              </a:rPr>
              <a:t>中</a:t>
            </a:r>
          </a:p>
        </p:txBody>
      </p:sp>
      <p:sp>
        <p:nvSpPr>
          <p:cNvPr id="95234" name="Rectangle 5"/>
          <p:cNvSpPr>
            <a:spLocks noGrp="1" noChangeArrowheads="1"/>
          </p:cNvSpPr>
          <p:nvPr>
            <p:ph type="title"/>
          </p:nvPr>
        </p:nvSpPr>
        <p:spPr>
          <a:xfrm>
            <a:off x="2057400" y="396875"/>
            <a:ext cx="7696200" cy="685800"/>
          </a:xfrm>
          <a:noFill/>
        </p:spPr>
        <p:txBody>
          <a:bodyPr vert="horz" wrap="square" lIns="90488" tIns="44450" rIns="90488" bIns="44450" numCol="1" anchor="ctr" anchorCtr="0" compatLnSpc="1"/>
          <a:lstStyle/>
          <a:p>
            <a:pPr eaLnBrk="1" hangingPunct="1"/>
            <a:r>
              <a:rPr lang="zh-CN" altLang="en-US">
                <a:latin typeface="Arial" charset="0"/>
                <a:ea typeface="宋体" charset="0"/>
              </a:rPr>
              <a:t>字符串连接函数</a:t>
            </a:r>
            <a:r>
              <a:rPr lang="en-US" altLang="zh-CN">
                <a:latin typeface="Arial" charset="0"/>
                <a:ea typeface="宋体" charset="0"/>
              </a:rPr>
              <a:t>strcat </a:t>
            </a:r>
          </a:p>
        </p:txBody>
      </p:sp>
      <p:sp>
        <p:nvSpPr>
          <p:cNvPr id="403462" name="Rectangle 6"/>
          <p:cNvSpPr>
            <a:spLocks noChangeArrowheads="1"/>
          </p:cNvSpPr>
          <p:nvPr/>
        </p:nvSpPr>
        <p:spPr bwMode="auto">
          <a:xfrm>
            <a:off x="1847850" y="2276476"/>
            <a:ext cx="4104134" cy="4581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342900" indent="-342900">
              <a:lnSpc>
                <a:spcPct val="90000"/>
              </a:lnSpc>
              <a:spcBef>
                <a:spcPct val="20000"/>
              </a:spcBef>
              <a:buClr>
                <a:srgbClr val="33CCCC"/>
              </a:buClr>
              <a:buSzPct val="80000"/>
            </a:pPr>
            <a:r>
              <a:rPr kumimoji="1" lang="en-US" altLang="zh-CN" sz="2400" b="1" dirty="0"/>
              <a:t># include "</a:t>
            </a:r>
            <a:r>
              <a:rPr kumimoji="1" lang="en-US" altLang="zh-CN" sz="2400" b="1" dirty="0" err="1"/>
              <a:t>stdio.h</a:t>
            </a:r>
            <a:r>
              <a:rPr kumimoji="1" lang="en-US" altLang="zh-CN" sz="2400" b="1" dirty="0"/>
              <a:t>"</a:t>
            </a:r>
          </a:p>
          <a:p>
            <a:pPr marL="342900" indent="-342900">
              <a:lnSpc>
                <a:spcPct val="90000"/>
              </a:lnSpc>
              <a:spcBef>
                <a:spcPct val="20000"/>
              </a:spcBef>
              <a:buClr>
                <a:srgbClr val="33CCCC"/>
              </a:buClr>
              <a:buSzPct val="80000"/>
            </a:pPr>
            <a:r>
              <a:rPr kumimoji="1" lang="en-US" altLang="zh-CN" sz="2400" b="1" dirty="0"/>
              <a:t># include "</a:t>
            </a:r>
            <a:r>
              <a:rPr kumimoji="1" lang="en-US" altLang="zh-CN" sz="2400" b="1" dirty="0" err="1"/>
              <a:t>string.h</a:t>
            </a:r>
            <a:r>
              <a:rPr kumimoji="1" lang="en-US" altLang="zh-CN" sz="2400" b="1" dirty="0"/>
              <a:t>"</a:t>
            </a:r>
          </a:p>
          <a:p>
            <a:pPr marL="342900" indent="-342900">
              <a:lnSpc>
                <a:spcPct val="90000"/>
              </a:lnSpc>
              <a:spcBef>
                <a:spcPct val="20000"/>
              </a:spcBef>
              <a:buClr>
                <a:srgbClr val="33CCCC"/>
              </a:buClr>
              <a:buSzPct val="80000"/>
            </a:pPr>
            <a:r>
              <a:rPr kumimoji="1" lang="en-US" altLang="zh-CN" sz="2400" b="1" dirty="0" err="1"/>
              <a:t>int</a:t>
            </a:r>
            <a:r>
              <a:rPr kumimoji="1" lang="en-US" altLang="zh-CN" sz="2400" b="1" dirty="0"/>
              <a:t> main (void)</a:t>
            </a:r>
          </a:p>
          <a:p>
            <a:pPr marL="342900" indent="-342900">
              <a:lnSpc>
                <a:spcPct val="90000"/>
              </a:lnSpc>
              <a:spcBef>
                <a:spcPct val="20000"/>
              </a:spcBef>
              <a:buClr>
                <a:srgbClr val="33CCCC"/>
              </a:buClr>
              <a:buSzPct val="80000"/>
            </a:pPr>
            <a:r>
              <a:rPr kumimoji="1" lang="en-US" altLang="zh-CN" sz="2400" b="1" dirty="0"/>
              <a:t>{</a:t>
            </a:r>
          </a:p>
          <a:p>
            <a:pPr marL="342900" indent="-342900">
              <a:lnSpc>
                <a:spcPct val="90000"/>
              </a:lnSpc>
              <a:spcBef>
                <a:spcPct val="20000"/>
              </a:spcBef>
              <a:buClr>
                <a:srgbClr val="33CCCC"/>
              </a:buClr>
              <a:buSzPct val="80000"/>
            </a:pPr>
            <a:r>
              <a:rPr kumimoji="1" lang="en-US" altLang="zh-CN" sz="2400" b="1" dirty="0"/>
              <a:t>   char str1[80], str2[20];</a:t>
            </a:r>
          </a:p>
          <a:p>
            <a:pPr marL="342900" indent="-342900">
              <a:lnSpc>
                <a:spcPct val="90000"/>
              </a:lnSpc>
              <a:spcBef>
                <a:spcPct val="20000"/>
              </a:spcBef>
              <a:buClr>
                <a:srgbClr val="33CCCC"/>
              </a:buClr>
              <a:buSzPct val="80000"/>
            </a:pPr>
            <a:r>
              <a:rPr kumimoji="1" lang="en-US" altLang="zh-CN" sz="2400" b="1" dirty="0"/>
              <a:t>   gets (str1);</a:t>
            </a:r>
          </a:p>
          <a:p>
            <a:pPr marL="342900" indent="-342900">
              <a:lnSpc>
                <a:spcPct val="90000"/>
              </a:lnSpc>
              <a:spcBef>
                <a:spcPct val="20000"/>
              </a:spcBef>
              <a:buClr>
                <a:srgbClr val="33CCCC"/>
              </a:buClr>
              <a:buSzPct val="80000"/>
            </a:pPr>
            <a:r>
              <a:rPr kumimoji="1" lang="en-US" altLang="zh-CN" sz="2400" b="1" dirty="0"/>
              <a:t>   gets (str2);</a:t>
            </a:r>
          </a:p>
          <a:p>
            <a:pPr marL="342900" indent="-342900">
              <a:lnSpc>
                <a:spcPct val="90000"/>
              </a:lnSpc>
              <a:spcBef>
                <a:spcPct val="20000"/>
              </a:spcBef>
              <a:buClr>
                <a:srgbClr val="33CCCC"/>
              </a:buClr>
              <a:buSzPct val="80000"/>
            </a:pPr>
            <a:r>
              <a:rPr kumimoji="1" lang="en-US" altLang="zh-CN" sz="2400" b="1" dirty="0"/>
              <a:t>   </a:t>
            </a:r>
            <a:r>
              <a:rPr kumimoji="1" lang="en-US" altLang="zh-CN" sz="2400" b="1" dirty="0" err="1"/>
              <a:t>strcat</a:t>
            </a:r>
            <a:r>
              <a:rPr kumimoji="1" lang="en-US" altLang="zh-CN" sz="2400" b="1" dirty="0"/>
              <a:t> (str1, str2);</a:t>
            </a:r>
          </a:p>
          <a:p>
            <a:pPr marL="342900" indent="-342900">
              <a:lnSpc>
                <a:spcPct val="90000"/>
              </a:lnSpc>
              <a:spcBef>
                <a:spcPct val="20000"/>
              </a:spcBef>
              <a:buClr>
                <a:srgbClr val="33CCCC"/>
              </a:buClr>
              <a:buSzPct val="80000"/>
            </a:pPr>
            <a:r>
              <a:rPr kumimoji="1" lang="en-US" altLang="zh-CN" sz="2400" b="1" dirty="0"/>
              <a:t>   puts (str1);</a:t>
            </a:r>
          </a:p>
          <a:p>
            <a:pPr marL="342900" indent="-342900">
              <a:lnSpc>
                <a:spcPct val="90000"/>
              </a:lnSpc>
              <a:spcBef>
                <a:spcPct val="20000"/>
              </a:spcBef>
              <a:buClr>
                <a:srgbClr val="33CCCC"/>
              </a:buClr>
              <a:buSzPct val="80000"/>
            </a:pPr>
            <a:r>
              <a:rPr kumimoji="1" lang="en-US" altLang="zh-CN" sz="2400" b="1" dirty="0"/>
              <a:t>   return 0;</a:t>
            </a:r>
          </a:p>
          <a:p>
            <a:pPr marL="342900" indent="-342900">
              <a:lnSpc>
                <a:spcPct val="90000"/>
              </a:lnSpc>
              <a:spcBef>
                <a:spcPct val="20000"/>
              </a:spcBef>
              <a:buClr>
                <a:srgbClr val="33CCCC"/>
              </a:buClr>
              <a:buSzPct val="80000"/>
            </a:pPr>
            <a:r>
              <a:rPr kumimoji="1" lang="en-US" altLang="zh-CN" sz="2400" b="1" dirty="0"/>
              <a:t>}</a:t>
            </a:r>
          </a:p>
        </p:txBody>
      </p:sp>
      <p:sp>
        <p:nvSpPr>
          <p:cNvPr id="403463" name="Rectangle 7"/>
          <p:cNvSpPr>
            <a:spLocks noChangeArrowheads="1"/>
          </p:cNvSpPr>
          <p:nvPr/>
        </p:nvSpPr>
        <p:spPr bwMode="auto">
          <a:xfrm>
            <a:off x="6248400" y="2530475"/>
            <a:ext cx="3505200" cy="83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Clr>
                <a:schemeClr val="bg2"/>
              </a:buClr>
              <a:buSzPct val="75000"/>
            </a:pPr>
            <a:r>
              <a:rPr lang="en-US" altLang="zh-CN" sz="2400" b="1" dirty="0"/>
              <a:t>str1</a:t>
            </a:r>
            <a:r>
              <a:rPr lang="zh-CN" altLang="en-US" sz="2400" b="1" dirty="0"/>
              <a:t>中：</a:t>
            </a:r>
            <a:r>
              <a:rPr lang="en-US" altLang="zh-CN" sz="2400" b="1" dirty="0"/>
              <a:t>Let us \0   </a:t>
            </a:r>
          </a:p>
          <a:p>
            <a:pPr marL="342900" indent="-342900">
              <a:spcBef>
                <a:spcPct val="20000"/>
              </a:spcBef>
              <a:buClr>
                <a:schemeClr val="bg2"/>
              </a:buClr>
              <a:buSzPct val="75000"/>
            </a:pPr>
            <a:r>
              <a:rPr lang="en-US" altLang="zh-CN" sz="2400" b="1" dirty="0"/>
              <a:t>str2</a:t>
            </a:r>
            <a:r>
              <a:rPr lang="zh-CN" altLang="en-US" sz="2400" b="1" dirty="0"/>
              <a:t>中：</a:t>
            </a:r>
            <a:r>
              <a:rPr lang="en-US" altLang="zh-CN" sz="2400" b="1" dirty="0"/>
              <a:t>go.\0</a:t>
            </a:r>
          </a:p>
        </p:txBody>
      </p:sp>
      <p:sp>
        <p:nvSpPr>
          <p:cNvPr id="403464" name="Rectangle 8"/>
          <p:cNvSpPr>
            <a:spLocks noChangeArrowheads="1"/>
          </p:cNvSpPr>
          <p:nvPr/>
        </p:nvSpPr>
        <p:spPr bwMode="auto">
          <a:xfrm>
            <a:off x="6172200" y="3597275"/>
            <a:ext cx="3505200"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Clr>
                <a:schemeClr val="bg2"/>
              </a:buClr>
              <a:buSzPct val="75000"/>
            </a:pPr>
            <a:r>
              <a:rPr lang="en-US" altLang="zh-CN" sz="2400" b="1" dirty="0"/>
              <a:t>str1</a:t>
            </a:r>
            <a:r>
              <a:rPr lang="zh-CN" altLang="en-US" sz="2400" b="1" dirty="0"/>
              <a:t>中：</a:t>
            </a:r>
            <a:r>
              <a:rPr lang="en-US" altLang="zh-CN" sz="2400" b="1" dirty="0"/>
              <a:t>Let us go.\0</a:t>
            </a:r>
          </a:p>
          <a:p>
            <a:pPr marL="342900" indent="-342900">
              <a:spcBef>
                <a:spcPct val="20000"/>
              </a:spcBef>
              <a:buClr>
                <a:schemeClr val="bg2"/>
              </a:buClr>
              <a:buSzPct val="75000"/>
            </a:pPr>
            <a:r>
              <a:rPr lang="en-US" altLang="zh-CN" sz="2400" b="1" dirty="0"/>
              <a:t>str2</a:t>
            </a:r>
            <a:r>
              <a:rPr lang="zh-CN" altLang="en-US" sz="2400" b="1" dirty="0"/>
              <a:t>中：</a:t>
            </a:r>
            <a:r>
              <a:rPr lang="en-US" altLang="zh-CN" sz="2400" b="1" dirty="0"/>
              <a:t>go.\0</a:t>
            </a:r>
          </a:p>
        </p:txBody>
      </p:sp>
      <p:sp>
        <p:nvSpPr>
          <p:cNvPr id="403465" name="Rectangle 9"/>
          <p:cNvSpPr>
            <a:spLocks noChangeArrowheads="1"/>
          </p:cNvSpPr>
          <p:nvPr/>
        </p:nvSpPr>
        <p:spPr bwMode="auto">
          <a:xfrm>
            <a:off x="6324600" y="4740275"/>
            <a:ext cx="2133600" cy="1200150"/>
          </a:xfrm>
          <a:prstGeom prst="rect">
            <a:avLst/>
          </a:prstGeom>
          <a:noFill/>
          <a:ln w="12700">
            <a:solidFill>
              <a:schemeClr val="tx1"/>
            </a:solidFill>
            <a:prstDash val="sysDot"/>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a:spAutoFit/>
          </a:bodyPr>
          <a:lstStyle/>
          <a:p>
            <a:r>
              <a:rPr kumimoji="1" lang="en-US" altLang="zh-CN" sz="2400" b="1">
                <a:solidFill>
                  <a:srgbClr val="CC0066"/>
                </a:solidFill>
                <a:cs typeface="Arial" charset="0"/>
              </a:rPr>
              <a:t>Let us</a:t>
            </a:r>
          </a:p>
          <a:p>
            <a:r>
              <a:rPr kumimoji="1" lang="en-US" altLang="zh-CN" sz="2400" b="1">
                <a:solidFill>
                  <a:srgbClr val="CC0066"/>
                </a:solidFill>
                <a:cs typeface="Arial" charset="0"/>
              </a:rPr>
              <a:t>go.</a:t>
            </a:r>
            <a:r>
              <a:rPr kumimoji="1" lang="en-US" altLang="zh-CN" sz="2400" b="1">
                <a:latin typeface="Book Antiqua" charset="0"/>
              </a:rPr>
              <a:t> </a:t>
            </a:r>
          </a:p>
          <a:p>
            <a:r>
              <a:rPr kumimoji="1" lang="en-US" altLang="zh-CN" sz="2400" b="1"/>
              <a:t>Let us go.</a:t>
            </a:r>
            <a:endParaRPr kumimoji="1" lang="en-US" altLang="zh-CN" sz="2400" b="1">
              <a:cs typeface="Arial" charset="0"/>
            </a:endParaRPr>
          </a:p>
        </p:txBody>
      </p:sp>
      <p:sp>
        <p:nvSpPr>
          <p:cNvPr id="403467" name="Text Box 11"/>
          <p:cNvSpPr txBox="1">
            <a:spLocks noChangeArrowheads="1"/>
          </p:cNvSpPr>
          <p:nvPr/>
        </p:nvSpPr>
        <p:spPr bwMode="auto">
          <a:xfrm>
            <a:off x="6923088" y="6092826"/>
            <a:ext cx="3744912" cy="5869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000" tIns="46800" rIns="90000" bIns="46800">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r>
              <a:rPr lang="en-US" altLang="zh-CN" b="1">
                <a:solidFill>
                  <a:schemeClr val="bg2"/>
                </a:solidFill>
                <a:ea typeface="仿宋_GB2312" charset="0"/>
                <a:cs typeface="仿宋_GB2312" charset="0"/>
              </a:rPr>
              <a:t>str1=str1+str2</a:t>
            </a:r>
            <a:r>
              <a:rPr lang="en-US" altLang="zh-CN" sz="3200" b="1">
                <a:solidFill>
                  <a:schemeClr val="bg2"/>
                </a:solidFill>
                <a:latin typeface="Courier New" charset="0"/>
                <a:ea typeface="仿宋_GB2312" charset="0"/>
                <a:cs typeface="仿宋_GB2312" charset="0"/>
              </a:rPr>
              <a:t> </a:t>
            </a:r>
            <a:r>
              <a:rPr lang="zh-CN" altLang="en-US" sz="3200" b="1">
                <a:solidFill>
                  <a:srgbClr val="FF3300"/>
                </a:solidFill>
                <a:latin typeface="Courier New" charset="0"/>
                <a:ea typeface="仿宋_GB2312" charset="0"/>
                <a:cs typeface="仿宋_GB2312" charset="0"/>
              </a:rPr>
              <a:t>非法！</a:t>
            </a:r>
            <a:endParaRPr kumimoji="0" lang="zh-CN" altLang="en-US" sz="3200" b="1">
              <a:solidFill>
                <a:srgbClr val="FF3300"/>
              </a:solidFill>
              <a:ea typeface="仿宋_GB2312" charset="0"/>
              <a:cs typeface="仿宋_GB2312"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3462"/>
                                        </p:tgtEl>
                                        <p:attrNameLst>
                                          <p:attrName>style.visibility</p:attrName>
                                        </p:attrNameLst>
                                      </p:cBhvr>
                                      <p:to>
                                        <p:strVal val="visible"/>
                                      </p:to>
                                    </p:set>
                                    <p:anim calcmode="lin" valueType="num">
                                      <p:cBhvr additive="base">
                                        <p:cTn id="7" dur="500" fill="hold"/>
                                        <p:tgtEl>
                                          <p:spTgt spid="403462"/>
                                        </p:tgtEl>
                                        <p:attrNameLst>
                                          <p:attrName>ppt_x</p:attrName>
                                        </p:attrNameLst>
                                      </p:cBhvr>
                                      <p:tavLst>
                                        <p:tav tm="0">
                                          <p:val>
                                            <p:strVal val="0-#ppt_w/2"/>
                                          </p:val>
                                        </p:tav>
                                        <p:tav tm="100000">
                                          <p:val>
                                            <p:strVal val="#ppt_x"/>
                                          </p:val>
                                        </p:tav>
                                      </p:tavLst>
                                    </p:anim>
                                    <p:anim calcmode="lin" valueType="num">
                                      <p:cBhvr additive="base">
                                        <p:cTn id="8" dur="500" fill="hold"/>
                                        <p:tgtEl>
                                          <p:spTgt spid="40346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3465">
                                            <p:bg/>
                                          </p:spTgt>
                                        </p:tgtEl>
                                        <p:attrNameLst>
                                          <p:attrName>style.visibility</p:attrName>
                                        </p:attrNameLst>
                                      </p:cBhvr>
                                      <p:to>
                                        <p:strVal val="visible"/>
                                      </p:to>
                                    </p:set>
                                  </p:childTnLst>
                                </p:cTn>
                              </p:par>
                            </p:childTnLst>
                          </p:cTn>
                        </p:par>
                        <p:par>
                          <p:cTn id="13" fill="hold" nodeType="afterGroup">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03465">
                                            <p:txEl>
                                              <p:pRg st="0" end="0"/>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403463">
                                            <p:txEl>
                                              <p:pRg st="0" end="0"/>
                                            </p:txEl>
                                          </p:spTgt>
                                        </p:tgtEl>
                                        <p:attrNameLst>
                                          <p:attrName>style.visibility</p:attrName>
                                        </p:attrNameLst>
                                      </p:cBhvr>
                                      <p:to>
                                        <p:strVal val="visible"/>
                                      </p:to>
                                    </p:set>
                                    <p:animEffect transition="in" filter="slide(fromBottom)">
                                      <p:cBhvr>
                                        <p:cTn id="20" dur="500"/>
                                        <p:tgtEl>
                                          <p:spTgt spid="403463">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03465">
                                            <p:txEl>
                                              <p:pRg st="1" end="1"/>
                                            </p:txEl>
                                          </p:spTgt>
                                        </p:tgtEl>
                                        <p:attrNameLst>
                                          <p:attrName>style.visibility</p:attrName>
                                        </p:attrNameLst>
                                      </p:cBhvr>
                                      <p:to>
                                        <p:strVal val="visible"/>
                                      </p:to>
                                    </p:set>
                                    <p:anim calcmode="lin" valueType="num">
                                      <p:cBhvr additive="base">
                                        <p:cTn id="25" dur="500" fill="hold"/>
                                        <p:tgtEl>
                                          <p:spTgt spid="403465">
                                            <p:txEl>
                                              <p:pRg st="1" end="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0346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403463">
                                            <p:txEl>
                                              <p:pRg st="1" end="1"/>
                                            </p:txEl>
                                          </p:spTgt>
                                        </p:tgtEl>
                                        <p:attrNameLst>
                                          <p:attrName>style.visibility</p:attrName>
                                        </p:attrNameLst>
                                      </p:cBhvr>
                                      <p:to>
                                        <p:strVal val="visible"/>
                                      </p:to>
                                    </p:set>
                                    <p:animEffect transition="in" filter="slide(fromBottom)">
                                      <p:cBhvr>
                                        <p:cTn id="31" dur="500"/>
                                        <p:tgtEl>
                                          <p:spTgt spid="403463">
                                            <p:txEl>
                                              <p:pRg st="1" end="1"/>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403464">
                                            <p:txEl>
                                              <p:pRg st="0" end="0"/>
                                            </p:txEl>
                                          </p:spTgt>
                                        </p:tgtEl>
                                        <p:attrNameLst>
                                          <p:attrName>style.visibility</p:attrName>
                                        </p:attrNameLst>
                                      </p:cBhvr>
                                      <p:to>
                                        <p:strVal val="visible"/>
                                      </p:to>
                                    </p:set>
                                    <p:animEffect transition="in" filter="slide(fromBottom)">
                                      <p:cBhvr>
                                        <p:cTn id="36" dur="500"/>
                                        <p:tgtEl>
                                          <p:spTgt spid="403464">
                                            <p:txEl>
                                              <p:pRg st="0" end="0"/>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403464">
                                            <p:txEl>
                                              <p:pRg st="1" end="1"/>
                                            </p:txEl>
                                          </p:spTgt>
                                        </p:tgtEl>
                                        <p:attrNameLst>
                                          <p:attrName>style.visibility</p:attrName>
                                        </p:attrNameLst>
                                      </p:cBhvr>
                                      <p:to>
                                        <p:strVal val="visible"/>
                                      </p:to>
                                    </p:set>
                                    <p:animEffect transition="in" filter="slide(fromBottom)">
                                      <p:cBhvr>
                                        <p:cTn id="41" dur="500"/>
                                        <p:tgtEl>
                                          <p:spTgt spid="403464">
                                            <p:txEl>
                                              <p:pRg st="1" end="1"/>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403465">
                                            <p:txEl>
                                              <p:pRg st="2" end="2"/>
                                            </p:txEl>
                                          </p:spTgt>
                                        </p:tgtEl>
                                        <p:attrNameLst>
                                          <p:attrName>style.visibility</p:attrName>
                                        </p:attrNameLst>
                                      </p:cBhvr>
                                      <p:to>
                                        <p:strVal val="visible"/>
                                      </p:to>
                                    </p:set>
                                    <p:anim calcmode="lin" valueType="num">
                                      <p:cBhvr additive="base">
                                        <p:cTn id="46" dur="500" fill="hold"/>
                                        <p:tgtEl>
                                          <p:spTgt spid="403465">
                                            <p:txEl>
                                              <p:pRg st="2" end="2"/>
                                            </p:txEl>
                                          </p:spTgt>
                                        </p:tgtEl>
                                        <p:attrNameLst>
                                          <p:attrName>ppt_x</p:attrName>
                                        </p:attrNameLst>
                                      </p:cBhvr>
                                      <p:tavLst>
                                        <p:tav tm="0">
                                          <p:val>
                                            <p:strVal val="0-#ppt_w/2"/>
                                          </p:val>
                                        </p:tav>
                                        <p:tav tm="100000">
                                          <p:val>
                                            <p:strVal val="#ppt_x"/>
                                          </p:val>
                                        </p:tav>
                                      </p:tavLst>
                                    </p:anim>
                                    <p:anim calcmode="lin" valueType="num">
                                      <p:cBhvr additive="base">
                                        <p:cTn id="47" dur="500" fill="hold"/>
                                        <p:tgtEl>
                                          <p:spTgt spid="40346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8" fill="hold" grpId="0" nodeType="clickEffect">
                                  <p:stCondLst>
                                    <p:cond delay="0"/>
                                  </p:stCondLst>
                                  <p:childTnLst>
                                    <p:set>
                                      <p:cBhvr>
                                        <p:cTn id="51" dur="1" fill="hold">
                                          <p:stCondLst>
                                            <p:cond delay="0"/>
                                          </p:stCondLst>
                                        </p:cTn>
                                        <p:tgtEl>
                                          <p:spTgt spid="403467"/>
                                        </p:tgtEl>
                                        <p:attrNameLst>
                                          <p:attrName>style.visibility</p:attrName>
                                        </p:attrNameLst>
                                      </p:cBhvr>
                                      <p:to>
                                        <p:strVal val="visible"/>
                                      </p:to>
                                    </p:set>
                                    <p:anim calcmode="lin" valueType="num">
                                      <p:cBhvr additive="base">
                                        <p:cTn id="52" dur="500" fill="hold"/>
                                        <p:tgtEl>
                                          <p:spTgt spid="403467"/>
                                        </p:tgtEl>
                                        <p:attrNameLst>
                                          <p:attrName>ppt_x</p:attrName>
                                        </p:attrNameLst>
                                      </p:cBhvr>
                                      <p:tavLst>
                                        <p:tav tm="0">
                                          <p:val>
                                            <p:strVal val="0-#ppt_w/2"/>
                                          </p:val>
                                        </p:tav>
                                        <p:tav tm="100000">
                                          <p:val>
                                            <p:strVal val="#ppt_x"/>
                                          </p:val>
                                        </p:tav>
                                      </p:tavLst>
                                    </p:anim>
                                    <p:anim calcmode="lin" valueType="num">
                                      <p:cBhvr additive="base">
                                        <p:cTn id="53" dur="500" fill="hold"/>
                                        <p:tgtEl>
                                          <p:spTgt spid="4034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62" grpId="0" autoUpdateAnimBg="0"/>
      <p:bldP spid="403463" grpId="0" build="p" autoUpdateAnimBg="0"/>
      <p:bldP spid="403464" grpId="0" build="p" autoUpdateAnimBg="0"/>
      <p:bldP spid="403465" grpId="0" build="p" animBg="1" autoUpdateAnimBg="0"/>
      <p:bldP spid="403467" grpId="0" autoUpdateAnimBg="0"/>
    </p:bldLst>
  </p:timing>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4484" name="Rectangle 4"/>
          <p:cNvSpPr>
            <a:spLocks noGrp="1" noChangeArrowheads="1"/>
          </p:cNvSpPr>
          <p:nvPr>
            <p:ph type="body" idx="1"/>
          </p:nvPr>
        </p:nvSpPr>
        <p:spPr>
          <a:xfrm>
            <a:off x="1981200" y="1031875"/>
            <a:ext cx="8153400" cy="3581400"/>
          </a:xfrm>
          <a:noFill/>
        </p:spPr>
        <p:txBody>
          <a:bodyPr vert="horz" wrap="square" lIns="90488" tIns="44450" rIns="90488" bIns="44450" numCol="1" anchor="t" anchorCtr="0" compatLnSpc="1">
            <a:prstTxWarp prst="textNoShape">
              <a:avLst/>
            </a:prstTxWarp>
          </a:bodyPr>
          <a:lstStyle/>
          <a:p>
            <a:pPr eaLnBrk="1" hangingPunct="1">
              <a:buFont typeface="Wingdings" charset="0"/>
              <a:buNone/>
            </a:pPr>
            <a:r>
              <a:rPr lang="en-US" altLang="zh-CN" dirty="0" err="1">
                <a:latin typeface="Arial" charset="0"/>
                <a:ea typeface="宋体" charset="0"/>
              </a:rPr>
              <a:t>strcmp</a:t>
            </a:r>
            <a:r>
              <a:rPr lang="en-US" altLang="zh-CN" dirty="0">
                <a:latin typeface="Arial" charset="0"/>
                <a:ea typeface="宋体" charset="0"/>
              </a:rPr>
              <a:t> (str1, str2)</a:t>
            </a:r>
          </a:p>
          <a:p>
            <a:pPr lvl="1" eaLnBrk="1" hangingPunct="1">
              <a:buFont typeface="Wingdings" charset="0"/>
              <a:buNone/>
            </a:pPr>
            <a:r>
              <a:rPr lang="zh-CN" altLang="en-US" dirty="0">
                <a:latin typeface="Arial" charset="0"/>
                <a:ea typeface="宋体" charset="0"/>
              </a:rPr>
              <a:t>比较 两个字符串</a:t>
            </a:r>
            <a:r>
              <a:rPr lang="en-US" altLang="zh-CN" dirty="0">
                <a:latin typeface="Arial" charset="0"/>
                <a:ea typeface="宋体" charset="0"/>
              </a:rPr>
              <a:t> str1 </a:t>
            </a:r>
            <a:r>
              <a:rPr lang="zh-CN" altLang="en-US" dirty="0">
                <a:latin typeface="Arial" charset="0"/>
                <a:ea typeface="宋体" charset="0"/>
              </a:rPr>
              <a:t>和</a:t>
            </a:r>
            <a:r>
              <a:rPr lang="en-US" altLang="zh-CN" dirty="0">
                <a:latin typeface="Arial" charset="0"/>
                <a:ea typeface="宋体" charset="0"/>
              </a:rPr>
              <a:t> str2 </a:t>
            </a:r>
            <a:r>
              <a:rPr lang="zh-CN" altLang="en-US" dirty="0">
                <a:latin typeface="Arial" charset="0"/>
                <a:ea typeface="宋体" charset="0"/>
              </a:rPr>
              <a:t>的大小。</a:t>
            </a:r>
          </a:p>
          <a:p>
            <a:pPr eaLnBrk="1" hangingPunct="1">
              <a:buFont typeface="Wingdings" charset="0"/>
              <a:buNone/>
            </a:pPr>
            <a:r>
              <a:rPr lang="zh-CN" altLang="en-US" dirty="0">
                <a:latin typeface="Arial" charset="0"/>
                <a:ea typeface="宋体" charset="0"/>
              </a:rPr>
              <a:t>规则：按字典序(</a:t>
            </a:r>
            <a:r>
              <a:rPr lang="en-US" altLang="zh-CN" dirty="0">
                <a:latin typeface="Arial" charset="0"/>
                <a:ea typeface="宋体" charset="0"/>
              </a:rPr>
              <a:t>ASCII</a:t>
            </a:r>
            <a:r>
              <a:rPr lang="zh-CN" altLang="en-US" dirty="0">
                <a:latin typeface="Arial" charset="0"/>
                <a:ea typeface="宋体" charset="0"/>
              </a:rPr>
              <a:t>码序)</a:t>
            </a:r>
          </a:p>
          <a:p>
            <a:pPr lvl="1" eaLnBrk="1" hangingPunct="1"/>
            <a:r>
              <a:rPr lang="zh-CN" altLang="en-US" dirty="0">
                <a:latin typeface="Arial" charset="0"/>
                <a:ea typeface="宋体" charset="0"/>
              </a:rPr>
              <a:t>如果 </a:t>
            </a:r>
            <a:r>
              <a:rPr lang="en-US" altLang="zh-CN" dirty="0">
                <a:latin typeface="Arial" charset="0"/>
                <a:ea typeface="宋体" charset="0"/>
              </a:rPr>
              <a:t>str1 </a:t>
            </a:r>
            <a:r>
              <a:rPr lang="zh-CN" altLang="en-US" dirty="0">
                <a:latin typeface="Arial" charset="0"/>
                <a:ea typeface="宋体" charset="0"/>
              </a:rPr>
              <a:t>和 </a:t>
            </a:r>
            <a:r>
              <a:rPr lang="en-US" altLang="zh-CN" dirty="0">
                <a:latin typeface="Arial" charset="0"/>
                <a:ea typeface="宋体" charset="0"/>
              </a:rPr>
              <a:t>str2 </a:t>
            </a:r>
            <a:r>
              <a:rPr lang="zh-CN" altLang="en-US" dirty="0">
                <a:latin typeface="Arial" charset="0"/>
                <a:ea typeface="宋体" charset="0"/>
              </a:rPr>
              <a:t>相等，返回 </a:t>
            </a:r>
            <a:r>
              <a:rPr lang="en-US" altLang="zh-CN" dirty="0">
                <a:latin typeface="Arial" charset="0"/>
                <a:ea typeface="宋体" charset="0"/>
              </a:rPr>
              <a:t>0</a:t>
            </a:r>
            <a:r>
              <a:rPr lang="zh-CN" altLang="en-US" dirty="0">
                <a:latin typeface="Arial" charset="0"/>
                <a:ea typeface="宋体" charset="0"/>
              </a:rPr>
              <a:t>； </a:t>
            </a:r>
          </a:p>
          <a:p>
            <a:pPr lvl="1" eaLnBrk="1" hangingPunct="1"/>
            <a:r>
              <a:rPr lang="zh-CN" altLang="en-US" dirty="0">
                <a:latin typeface="Arial" charset="0"/>
                <a:ea typeface="宋体" charset="0"/>
              </a:rPr>
              <a:t>如果 </a:t>
            </a:r>
            <a:r>
              <a:rPr lang="en-US" altLang="zh-CN" dirty="0">
                <a:latin typeface="Arial" charset="0"/>
                <a:ea typeface="宋体" charset="0"/>
              </a:rPr>
              <a:t>str1 </a:t>
            </a:r>
            <a:r>
              <a:rPr lang="zh-CN" altLang="en-US" dirty="0">
                <a:latin typeface="Arial" charset="0"/>
                <a:ea typeface="宋体" charset="0"/>
              </a:rPr>
              <a:t>大于 </a:t>
            </a:r>
            <a:r>
              <a:rPr lang="en-US" altLang="zh-CN" dirty="0">
                <a:latin typeface="Arial" charset="0"/>
                <a:ea typeface="宋体" charset="0"/>
              </a:rPr>
              <a:t>str2 ，</a:t>
            </a:r>
            <a:r>
              <a:rPr lang="zh-CN" altLang="en-US" dirty="0">
                <a:latin typeface="Arial" charset="0"/>
                <a:ea typeface="宋体" charset="0"/>
              </a:rPr>
              <a:t>返回一个正整数；   </a:t>
            </a:r>
          </a:p>
          <a:p>
            <a:pPr lvl="1" eaLnBrk="1" hangingPunct="1"/>
            <a:r>
              <a:rPr lang="zh-CN" altLang="en-US" dirty="0">
                <a:latin typeface="Arial" charset="0"/>
                <a:ea typeface="宋体" charset="0"/>
              </a:rPr>
              <a:t>如果 </a:t>
            </a:r>
            <a:r>
              <a:rPr lang="en-US" altLang="zh-CN" dirty="0">
                <a:latin typeface="Arial" charset="0"/>
                <a:ea typeface="宋体" charset="0"/>
              </a:rPr>
              <a:t>str1 </a:t>
            </a:r>
            <a:r>
              <a:rPr lang="zh-CN" altLang="en-US" dirty="0">
                <a:latin typeface="Arial" charset="0"/>
                <a:ea typeface="宋体" charset="0"/>
              </a:rPr>
              <a:t>小于 </a:t>
            </a:r>
            <a:r>
              <a:rPr lang="en-US" altLang="zh-CN" dirty="0">
                <a:latin typeface="Arial" charset="0"/>
                <a:ea typeface="宋体" charset="0"/>
              </a:rPr>
              <a:t>str2 ，</a:t>
            </a:r>
            <a:r>
              <a:rPr lang="zh-CN" altLang="en-US" dirty="0">
                <a:latin typeface="Arial" charset="0"/>
                <a:ea typeface="宋体" charset="0"/>
              </a:rPr>
              <a:t>返回一个负整数；</a:t>
            </a:r>
          </a:p>
          <a:p>
            <a:pPr eaLnBrk="1" hangingPunct="1">
              <a:buFont typeface="Wingdings" charset="0"/>
              <a:buNone/>
            </a:pPr>
            <a:r>
              <a:rPr lang="en-US" altLang="zh-CN" dirty="0">
                <a:latin typeface="Arial" charset="0"/>
                <a:ea typeface="宋体" charset="0"/>
              </a:rPr>
              <a:t>static char s1[20] = "sea";</a:t>
            </a:r>
            <a:r>
              <a:rPr lang="zh-CN" altLang="en-US" dirty="0">
                <a:latin typeface="Arial" charset="0"/>
                <a:ea typeface="宋体" charset="0"/>
              </a:rPr>
              <a:t>  </a:t>
            </a:r>
          </a:p>
        </p:txBody>
      </p:sp>
      <p:sp>
        <p:nvSpPr>
          <p:cNvPr id="96258" name="Rectangle 5"/>
          <p:cNvSpPr>
            <a:spLocks noGrp="1" noChangeArrowheads="1"/>
          </p:cNvSpPr>
          <p:nvPr>
            <p:ph type="title"/>
          </p:nvPr>
        </p:nvSpPr>
        <p:spPr>
          <a:xfrm>
            <a:off x="2057400" y="422275"/>
            <a:ext cx="7696200" cy="685800"/>
          </a:xfrm>
          <a:noFill/>
        </p:spPr>
        <p:txBody>
          <a:bodyPr vert="horz" wrap="square" lIns="90488" tIns="44450" rIns="90488" bIns="44450" numCol="1" anchor="ctr" anchorCtr="0" compatLnSpc="1"/>
          <a:lstStyle/>
          <a:p>
            <a:pPr eaLnBrk="1" hangingPunct="1"/>
            <a:r>
              <a:rPr lang="zh-CN" altLang="en-US">
                <a:latin typeface="Arial" charset="0"/>
                <a:ea typeface="宋体" charset="0"/>
              </a:rPr>
              <a:t>字符串比较函数</a:t>
            </a:r>
            <a:r>
              <a:rPr lang="en-US" altLang="zh-CN">
                <a:latin typeface="Arial" charset="0"/>
                <a:ea typeface="宋体" charset="0"/>
              </a:rPr>
              <a:t>strcmp</a:t>
            </a:r>
          </a:p>
        </p:txBody>
      </p:sp>
      <p:sp>
        <p:nvSpPr>
          <p:cNvPr id="404486" name="Rectangle 6"/>
          <p:cNvSpPr>
            <a:spLocks noChangeArrowheads="1"/>
          </p:cNvSpPr>
          <p:nvPr/>
        </p:nvSpPr>
        <p:spPr bwMode="auto">
          <a:xfrm>
            <a:off x="1992313" y="4724400"/>
            <a:ext cx="5943600" cy="152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742950" lvl="1" indent="-285750">
              <a:spcBef>
                <a:spcPct val="20000"/>
              </a:spcBef>
              <a:buClr>
                <a:schemeClr val="accent2"/>
              </a:buClr>
              <a:buSzPct val="80000"/>
            </a:pPr>
            <a:r>
              <a:rPr lang="en-US" altLang="zh-CN" sz="2800" b="1" dirty="0" err="1"/>
              <a:t>strcmp</a:t>
            </a:r>
            <a:r>
              <a:rPr lang="en-US" altLang="zh-CN" sz="2800" b="1" dirty="0"/>
              <a:t> (s1, "Sea");</a:t>
            </a:r>
          </a:p>
          <a:p>
            <a:pPr marL="742950" lvl="1" indent="-285750">
              <a:spcBef>
                <a:spcPct val="20000"/>
              </a:spcBef>
              <a:buClr>
                <a:schemeClr val="accent2"/>
              </a:buClr>
              <a:buSzPct val="80000"/>
            </a:pPr>
            <a:r>
              <a:rPr lang="en-US" altLang="zh-CN" sz="2800" b="1" dirty="0" err="1"/>
              <a:t>strcmp</a:t>
            </a:r>
            <a:r>
              <a:rPr lang="en-US" altLang="zh-CN" sz="2800" b="1" dirty="0"/>
              <a:t> ("Sea", "Sea ");</a:t>
            </a:r>
          </a:p>
          <a:p>
            <a:pPr marL="742950" lvl="1" indent="-285750">
              <a:spcBef>
                <a:spcPct val="20000"/>
              </a:spcBef>
              <a:buClr>
                <a:schemeClr val="accent2"/>
              </a:buClr>
              <a:buSzPct val="80000"/>
            </a:pPr>
            <a:r>
              <a:rPr lang="en-US" altLang="zh-CN" sz="2800" b="1" dirty="0" err="1"/>
              <a:t>strcmp</a:t>
            </a:r>
            <a:r>
              <a:rPr lang="en-US" altLang="zh-CN" sz="2800" b="1" dirty="0"/>
              <a:t> ("Sea", "Sea");</a:t>
            </a:r>
          </a:p>
        </p:txBody>
      </p:sp>
      <p:sp>
        <p:nvSpPr>
          <p:cNvPr id="404487" name="Text Box 7"/>
          <p:cNvSpPr txBox="1">
            <a:spLocks noChangeArrowheads="1"/>
          </p:cNvSpPr>
          <p:nvPr/>
        </p:nvSpPr>
        <p:spPr bwMode="auto">
          <a:xfrm>
            <a:off x="7315200" y="4765676"/>
            <a:ext cx="1600200" cy="1370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eaLnBrk="0" hangingPunct="0">
              <a:buClr>
                <a:schemeClr val="tx2"/>
              </a:buClr>
              <a:buSzPct val="75000"/>
              <a:buFont typeface="Monotype Sorts" charset="0"/>
              <a:buNone/>
            </a:pPr>
            <a:r>
              <a:rPr lang="zh-CN" altLang="en-US" sz="2800" b="1" dirty="0">
                <a:latin typeface="Book Antiqua" charset="0"/>
              </a:rPr>
              <a:t>正整数</a:t>
            </a:r>
          </a:p>
          <a:p>
            <a:pPr eaLnBrk="0" hangingPunct="0">
              <a:buClr>
                <a:schemeClr val="tx2"/>
              </a:buClr>
              <a:buSzPct val="75000"/>
              <a:buFont typeface="Monotype Sorts" charset="0"/>
              <a:buNone/>
            </a:pPr>
            <a:r>
              <a:rPr lang="zh-CN" altLang="en-US" sz="2800" b="1" dirty="0">
                <a:latin typeface="Book Antiqua" charset="0"/>
              </a:rPr>
              <a:t>负整数</a:t>
            </a:r>
          </a:p>
          <a:p>
            <a:pPr eaLnBrk="0" hangingPunct="0">
              <a:buClr>
                <a:schemeClr val="tx2"/>
              </a:buClr>
              <a:buSzPct val="75000"/>
              <a:buFont typeface="Monotype Sorts" charset="0"/>
              <a:buNone/>
            </a:pPr>
            <a:r>
              <a:rPr lang="en-US" altLang="zh-CN" sz="2800" b="1" dirty="0">
                <a:latin typeface="Book Antiqua" charset="0"/>
              </a:rPr>
              <a:t>0</a:t>
            </a:r>
            <a:endParaRPr lang="zh-CN" altLang="en-US" sz="2800" b="1" dirty="0">
              <a:latin typeface="Book Antiqua"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04484">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4484">
                                            <p:txEl>
                                              <p:pRg st="1" end="1"/>
                                            </p:txEl>
                                          </p:spTgt>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404484">
                                            <p:txEl>
                                              <p:pRg st="2" end="2"/>
                                            </p:txEl>
                                          </p:spTgt>
                                        </p:tgtEl>
                                        <p:attrNameLst>
                                          <p:attrName>style.visibility</p:attrName>
                                        </p:attrNameLst>
                                      </p:cBhvr>
                                      <p:to>
                                        <p:strVal val="visible"/>
                                      </p:to>
                                    </p:set>
                                    <p:animEffect transition="in" filter="slide(fromBottom)">
                                      <p:cBhvr>
                                        <p:cTn id="14" dur="500"/>
                                        <p:tgtEl>
                                          <p:spTgt spid="404484">
                                            <p:txEl>
                                              <p:pRg st="2" end="2"/>
                                            </p:txEl>
                                          </p:spTgt>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404484">
                                            <p:txEl>
                                              <p:pRg st="3" end="3"/>
                                            </p:txEl>
                                          </p:spTgt>
                                        </p:tgtEl>
                                        <p:attrNameLst>
                                          <p:attrName>style.visibility</p:attrName>
                                        </p:attrNameLst>
                                      </p:cBhvr>
                                      <p:to>
                                        <p:strVal val="visible"/>
                                      </p:to>
                                    </p:set>
                                    <p:animEffect transition="in" filter="slide(fromBottom)">
                                      <p:cBhvr>
                                        <p:cTn id="17" dur="500"/>
                                        <p:tgtEl>
                                          <p:spTgt spid="404484">
                                            <p:txEl>
                                              <p:pRg st="3" end="3"/>
                                            </p:txEl>
                                          </p:spTgt>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404484">
                                            <p:txEl>
                                              <p:pRg st="4" end="4"/>
                                            </p:txEl>
                                          </p:spTgt>
                                        </p:tgtEl>
                                        <p:attrNameLst>
                                          <p:attrName>style.visibility</p:attrName>
                                        </p:attrNameLst>
                                      </p:cBhvr>
                                      <p:to>
                                        <p:strVal val="visible"/>
                                      </p:to>
                                    </p:set>
                                    <p:animEffect transition="in" filter="slide(fromBottom)">
                                      <p:cBhvr>
                                        <p:cTn id="20" dur="500"/>
                                        <p:tgtEl>
                                          <p:spTgt spid="404484">
                                            <p:txEl>
                                              <p:pRg st="4" end="4"/>
                                            </p:txEl>
                                          </p:spTgt>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404484">
                                            <p:txEl>
                                              <p:pRg st="5" end="5"/>
                                            </p:txEl>
                                          </p:spTgt>
                                        </p:tgtEl>
                                        <p:attrNameLst>
                                          <p:attrName>style.visibility</p:attrName>
                                        </p:attrNameLst>
                                      </p:cBhvr>
                                      <p:to>
                                        <p:strVal val="visible"/>
                                      </p:to>
                                    </p:set>
                                    <p:animEffect transition="in" filter="slide(fromBottom)">
                                      <p:cBhvr>
                                        <p:cTn id="23" dur="500"/>
                                        <p:tgtEl>
                                          <p:spTgt spid="404484">
                                            <p:txEl>
                                              <p:pRg st="5" end="5"/>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404484">
                                            <p:txEl>
                                              <p:pRg st="6" end="6"/>
                                            </p:txEl>
                                          </p:spTgt>
                                        </p:tgtEl>
                                        <p:attrNameLst>
                                          <p:attrName>style.visibility</p:attrName>
                                        </p:attrNameLst>
                                      </p:cBhvr>
                                      <p:to>
                                        <p:strVal val="visible"/>
                                      </p:to>
                                    </p:set>
                                    <p:animEffect transition="in" filter="slide(fromBottom)">
                                      <p:cBhvr>
                                        <p:cTn id="28" dur="500"/>
                                        <p:tgtEl>
                                          <p:spTgt spid="404484">
                                            <p:txEl>
                                              <p:pRg st="6" end="6"/>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404486">
                                            <p:txEl>
                                              <p:pRg st="0" end="0"/>
                                            </p:txEl>
                                          </p:spTgt>
                                        </p:tgtEl>
                                        <p:attrNameLst>
                                          <p:attrName>style.visibility</p:attrName>
                                        </p:attrNameLst>
                                      </p:cBhvr>
                                      <p:to>
                                        <p:strVal val="visible"/>
                                      </p:to>
                                    </p:set>
                                    <p:animEffect transition="in" filter="slide(fromBottom)">
                                      <p:cBhvr>
                                        <p:cTn id="33" dur="500"/>
                                        <p:tgtEl>
                                          <p:spTgt spid="404486">
                                            <p:txEl>
                                              <p:pRg st="0" end="0"/>
                                            </p:txEl>
                                          </p:spTgt>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404486">
                                            <p:txEl>
                                              <p:pRg st="1" end="1"/>
                                            </p:txEl>
                                          </p:spTgt>
                                        </p:tgtEl>
                                        <p:attrNameLst>
                                          <p:attrName>style.visibility</p:attrName>
                                        </p:attrNameLst>
                                      </p:cBhvr>
                                      <p:to>
                                        <p:strVal val="visible"/>
                                      </p:to>
                                    </p:set>
                                    <p:animEffect transition="in" filter="slide(fromBottom)">
                                      <p:cBhvr>
                                        <p:cTn id="36" dur="500"/>
                                        <p:tgtEl>
                                          <p:spTgt spid="404486">
                                            <p:txEl>
                                              <p:pRg st="1" end="1"/>
                                            </p:txEl>
                                          </p:spTgt>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404486">
                                            <p:txEl>
                                              <p:pRg st="2" end="2"/>
                                            </p:txEl>
                                          </p:spTgt>
                                        </p:tgtEl>
                                        <p:attrNameLst>
                                          <p:attrName>style.visibility</p:attrName>
                                        </p:attrNameLst>
                                      </p:cBhvr>
                                      <p:to>
                                        <p:strVal val="visible"/>
                                      </p:to>
                                    </p:set>
                                    <p:animEffect transition="in" filter="slide(fromBottom)">
                                      <p:cBhvr>
                                        <p:cTn id="39" dur="500"/>
                                        <p:tgtEl>
                                          <p:spTgt spid="404486">
                                            <p:txEl>
                                              <p:pRg st="2" end="2"/>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404487"/>
                                        </p:tgtEl>
                                        <p:attrNameLst>
                                          <p:attrName>style.visibility</p:attrName>
                                        </p:attrNameLst>
                                      </p:cBhvr>
                                      <p:to>
                                        <p:strVal val="visible"/>
                                      </p:to>
                                    </p:set>
                                    <p:anim calcmode="lin" valueType="num">
                                      <p:cBhvr additive="base">
                                        <p:cTn id="44" dur="500" fill="hold"/>
                                        <p:tgtEl>
                                          <p:spTgt spid="404487"/>
                                        </p:tgtEl>
                                        <p:attrNameLst>
                                          <p:attrName>ppt_x</p:attrName>
                                        </p:attrNameLst>
                                      </p:cBhvr>
                                      <p:tavLst>
                                        <p:tav tm="0">
                                          <p:val>
                                            <p:strVal val="0-#ppt_w/2"/>
                                          </p:val>
                                        </p:tav>
                                        <p:tav tm="100000">
                                          <p:val>
                                            <p:strVal val="#ppt_x"/>
                                          </p:val>
                                        </p:tav>
                                      </p:tavLst>
                                    </p:anim>
                                    <p:anim calcmode="lin" valueType="num">
                                      <p:cBhvr additive="base">
                                        <p:cTn id="45" dur="500" fill="hold"/>
                                        <p:tgtEl>
                                          <p:spTgt spid="4044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4" grpId="0" build="p" autoUpdateAnimBg="0"/>
      <p:bldP spid="404486" grpId="0" build="p" autoUpdateAnimBg="0"/>
      <p:bldP spid="404487" grpId="0" autoUpdateAnimBg="0"/>
    </p:bldLst>
  </p:timing>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7281" name="Rectangle 4"/>
          <p:cNvSpPr>
            <a:spLocks noGrp="1" noChangeArrowheads="1"/>
          </p:cNvSpPr>
          <p:nvPr>
            <p:ph type="body" idx="1"/>
          </p:nvPr>
        </p:nvSpPr>
        <p:spPr>
          <a:xfrm>
            <a:off x="1774825" y="1125538"/>
            <a:ext cx="5545138" cy="5732462"/>
          </a:xfrm>
          <a:noFill/>
        </p:spPr>
        <p:txBody>
          <a:bodyPr vert="horz" wrap="square" lIns="92075" tIns="46038" rIns="92075" bIns="46038" numCol="1" anchor="t" anchorCtr="0" compatLnSpc="1">
            <a:prstTxWarp prst="textNoShape">
              <a:avLst/>
            </a:prstTxWarp>
          </a:bodyPr>
          <a:lstStyle/>
          <a:p>
            <a:pPr lvl="1" eaLnBrk="1" hangingPunct="1">
              <a:lnSpc>
                <a:spcPct val="90000"/>
              </a:lnSpc>
              <a:buFont typeface="Wingdings" charset="0"/>
              <a:buNone/>
            </a:pPr>
            <a:r>
              <a:rPr lang="en-US" altLang="zh-CN" dirty="0">
                <a:ea typeface="宋体" charset="0"/>
              </a:rPr>
              <a:t># include &lt;</a:t>
            </a:r>
            <a:r>
              <a:rPr lang="en-US" altLang="zh-CN" dirty="0" err="1">
                <a:ea typeface="宋体" charset="0"/>
              </a:rPr>
              <a:t>stdio.h</a:t>
            </a:r>
            <a:r>
              <a:rPr lang="en-US" altLang="zh-CN" dirty="0">
                <a:ea typeface="宋体" charset="0"/>
              </a:rPr>
              <a:t>&gt;</a:t>
            </a:r>
            <a:endParaRPr lang="zh-CN" altLang="en-US" dirty="0">
              <a:ea typeface="宋体" charset="0"/>
            </a:endParaRPr>
          </a:p>
          <a:p>
            <a:pPr lvl="1" eaLnBrk="1" hangingPunct="1">
              <a:lnSpc>
                <a:spcPct val="90000"/>
              </a:lnSpc>
              <a:buFont typeface="Wingdings" charset="0"/>
              <a:buNone/>
            </a:pPr>
            <a:r>
              <a:rPr lang="en-US" altLang="zh-CN" dirty="0">
                <a:ea typeface="宋体" charset="0"/>
              </a:rPr>
              <a:t># include &lt;</a:t>
            </a:r>
            <a:r>
              <a:rPr lang="en-US" altLang="zh-CN" dirty="0" err="1">
                <a:ea typeface="宋体" charset="0"/>
              </a:rPr>
              <a:t>string.h</a:t>
            </a:r>
            <a:r>
              <a:rPr lang="en-US" altLang="zh-CN" dirty="0">
                <a:ea typeface="宋体" charset="0"/>
              </a:rPr>
              <a:t>&gt;</a:t>
            </a:r>
            <a:endParaRPr lang="zh-CN" altLang="en-US" dirty="0">
              <a:ea typeface="宋体" charset="0"/>
            </a:endParaRPr>
          </a:p>
          <a:p>
            <a:pPr lvl="1" eaLnBrk="1" hangingPunct="1">
              <a:lnSpc>
                <a:spcPct val="90000"/>
              </a:lnSpc>
              <a:buFont typeface="Wingdings" charset="0"/>
              <a:buNone/>
            </a:pPr>
            <a:r>
              <a:rPr lang="en-US" altLang="zh-CN" dirty="0" err="1">
                <a:ea typeface="宋体" charset="0"/>
              </a:rPr>
              <a:t>int</a:t>
            </a:r>
            <a:r>
              <a:rPr lang="en-US" altLang="zh-CN" dirty="0">
                <a:ea typeface="宋体" charset="0"/>
              </a:rPr>
              <a:t> main (void)</a:t>
            </a:r>
            <a:r>
              <a:rPr lang="zh-CN" altLang="en-US" dirty="0">
                <a:ea typeface="宋体" charset="0"/>
              </a:rPr>
              <a:t> </a:t>
            </a:r>
          </a:p>
          <a:p>
            <a:pPr lvl="1" eaLnBrk="1" hangingPunct="1">
              <a:lnSpc>
                <a:spcPct val="90000"/>
              </a:lnSpc>
              <a:buFont typeface="Wingdings" charset="0"/>
              <a:buNone/>
            </a:pPr>
            <a:r>
              <a:rPr lang="en-US" altLang="zh-CN" dirty="0">
                <a:ea typeface="宋体" charset="0"/>
              </a:rPr>
              <a:t>{</a:t>
            </a:r>
            <a:r>
              <a:rPr lang="zh-CN" altLang="en-US" dirty="0">
                <a:ea typeface="宋体" charset="0"/>
              </a:rPr>
              <a:t>  </a:t>
            </a:r>
            <a:r>
              <a:rPr lang="en-US" altLang="zh-CN" dirty="0">
                <a:ea typeface="宋体" charset="0"/>
              </a:rPr>
              <a:t> </a:t>
            </a:r>
          </a:p>
          <a:p>
            <a:pPr lvl="1" eaLnBrk="1" hangingPunct="1">
              <a:lnSpc>
                <a:spcPct val="90000"/>
              </a:lnSpc>
              <a:buFont typeface="Wingdings" charset="0"/>
              <a:buNone/>
            </a:pPr>
            <a:r>
              <a:rPr lang="en-US" altLang="zh-CN" dirty="0">
                <a:ea typeface="宋体" charset="0"/>
              </a:rPr>
              <a:t>     </a:t>
            </a:r>
            <a:r>
              <a:rPr lang="en-US" altLang="zh-CN" dirty="0" err="1">
                <a:ea typeface="宋体" charset="0"/>
              </a:rPr>
              <a:t>int</a:t>
            </a:r>
            <a:r>
              <a:rPr lang="en-US" altLang="zh-CN" dirty="0">
                <a:ea typeface="宋体" charset="0"/>
              </a:rPr>
              <a:t> res;</a:t>
            </a:r>
            <a:endParaRPr lang="zh-CN" altLang="en-US" dirty="0">
              <a:ea typeface="宋体" charset="0"/>
            </a:endParaRPr>
          </a:p>
          <a:p>
            <a:pPr lvl="1" eaLnBrk="1" hangingPunct="1">
              <a:lnSpc>
                <a:spcPct val="90000"/>
              </a:lnSpc>
              <a:buFont typeface="Wingdings" charset="0"/>
              <a:buNone/>
            </a:pPr>
            <a:r>
              <a:rPr lang="zh-CN" altLang="en-US" dirty="0">
                <a:ea typeface="宋体" charset="0"/>
              </a:rPr>
              <a:t>   </a:t>
            </a:r>
            <a:r>
              <a:rPr lang="en-US" altLang="zh-CN" dirty="0">
                <a:ea typeface="宋体" charset="0"/>
              </a:rPr>
              <a:t>char s1[20], s2[20];</a:t>
            </a:r>
            <a:endParaRPr lang="zh-CN" altLang="en-US" dirty="0">
              <a:ea typeface="宋体" charset="0"/>
            </a:endParaRPr>
          </a:p>
          <a:p>
            <a:pPr lvl="1" eaLnBrk="1" hangingPunct="1">
              <a:lnSpc>
                <a:spcPct val="90000"/>
              </a:lnSpc>
              <a:buFont typeface="Wingdings" charset="0"/>
              <a:buNone/>
            </a:pPr>
            <a:r>
              <a:rPr lang="zh-CN" altLang="en-US" dirty="0">
                <a:ea typeface="宋体" charset="0"/>
              </a:rPr>
              <a:t>   </a:t>
            </a:r>
            <a:r>
              <a:rPr lang="en-US" altLang="zh-CN" dirty="0">
                <a:ea typeface="宋体" charset="0"/>
              </a:rPr>
              <a:t>gets (s1);</a:t>
            </a:r>
            <a:endParaRPr lang="zh-CN" altLang="en-US" dirty="0">
              <a:ea typeface="宋体" charset="0"/>
            </a:endParaRPr>
          </a:p>
          <a:p>
            <a:pPr lvl="1" eaLnBrk="1" hangingPunct="1">
              <a:lnSpc>
                <a:spcPct val="90000"/>
              </a:lnSpc>
              <a:buFont typeface="Wingdings" charset="0"/>
              <a:buNone/>
            </a:pPr>
            <a:r>
              <a:rPr lang="zh-CN" altLang="en-US" dirty="0">
                <a:ea typeface="宋体" charset="0"/>
              </a:rPr>
              <a:t>   </a:t>
            </a:r>
            <a:r>
              <a:rPr lang="en-US" altLang="zh-CN" dirty="0">
                <a:ea typeface="宋体" charset="0"/>
              </a:rPr>
              <a:t>gets (s2);</a:t>
            </a:r>
            <a:endParaRPr lang="zh-CN" altLang="en-US" dirty="0">
              <a:ea typeface="宋体" charset="0"/>
            </a:endParaRPr>
          </a:p>
          <a:p>
            <a:pPr lvl="1" eaLnBrk="1" hangingPunct="1">
              <a:lnSpc>
                <a:spcPct val="90000"/>
              </a:lnSpc>
              <a:buFont typeface="Wingdings" charset="0"/>
              <a:buNone/>
            </a:pPr>
            <a:r>
              <a:rPr lang="zh-CN" altLang="en-US" dirty="0">
                <a:ea typeface="宋体" charset="0"/>
              </a:rPr>
              <a:t>   </a:t>
            </a:r>
            <a:r>
              <a:rPr lang="en-US" altLang="zh-CN" dirty="0">
                <a:ea typeface="宋体" charset="0"/>
              </a:rPr>
              <a:t>res = </a:t>
            </a:r>
            <a:r>
              <a:rPr lang="en-US" altLang="zh-CN" dirty="0" err="1">
                <a:ea typeface="宋体" charset="0"/>
              </a:rPr>
              <a:t>strcmp</a:t>
            </a:r>
            <a:r>
              <a:rPr lang="en-US" altLang="zh-CN" dirty="0">
                <a:ea typeface="宋体" charset="0"/>
              </a:rPr>
              <a:t> (s1, s2);</a:t>
            </a:r>
            <a:endParaRPr lang="zh-CN" altLang="en-US" dirty="0">
              <a:ea typeface="宋体" charset="0"/>
            </a:endParaRPr>
          </a:p>
          <a:p>
            <a:pPr lvl="1" eaLnBrk="1" hangingPunct="1">
              <a:lnSpc>
                <a:spcPct val="90000"/>
              </a:lnSpc>
              <a:buFont typeface="Wingdings" charset="0"/>
              <a:buNone/>
            </a:pPr>
            <a:r>
              <a:rPr lang="zh-CN" altLang="en-US" dirty="0">
                <a:ea typeface="宋体" charset="0"/>
              </a:rPr>
              <a:t>   </a:t>
            </a:r>
            <a:r>
              <a:rPr lang="en-US" altLang="zh-CN" dirty="0" err="1">
                <a:ea typeface="宋体" charset="0"/>
              </a:rPr>
              <a:t>printf</a:t>
            </a:r>
            <a:r>
              <a:rPr lang="en-US" altLang="zh-CN" dirty="0">
                <a:ea typeface="宋体" charset="0"/>
              </a:rPr>
              <a:t>(“%d\n”, res);</a:t>
            </a:r>
            <a:endParaRPr lang="zh-CN" altLang="en-US" dirty="0">
              <a:ea typeface="宋体" charset="0"/>
            </a:endParaRPr>
          </a:p>
          <a:p>
            <a:pPr lvl="1" eaLnBrk="1" hangingPunct="1">
              <a:lnSpc>
                <a:spcPct val="90000"/>
              </a:lnSpc>
              <a:buFont typeface="Wingdings" charset="0"/>
              <a:buNone/>
            </a:pPr>
            <a:r>
              <a:rPr lang="zh-CN" altLang="en-US" dirty="0">
                <a:ea typeface="宋体" charset="0"/>
              </a:rPr>
              <a:t>   </a:t>
            </a:r>
            <a:r>
              <a:rPr lang="en-US" altLang="zh-CN" dirty="0">
                <a:ea typeface="宋体" charset="0"/>
              </a:rPr>
              <a:t>return 0;</a:t>
            </a:r>
            <a:endParaRPr lang="zh-CN" altLang="en-US" dirty="0">
              <a:ea typeface="宋体" charset="0"/>
            </a:endParaRPr>
          </a:p>
          <a:p>
            <a:pPr lvl="1" eaLnBrk="1" hangingPunct="1">
              <a:lnSpc>
                <a:spcPct val="90000"/>
              </a:lnSpc>
              <a:buFont typeface="Wingdings" charset="0"/>
              <a:buNone/>
            </a:pPr>
            <a:r>
              <a:rPr lang="en-US" altLang="zh-CN" dirty="0">
                <a:ea typeface="宋体" charset="0"/>
              </a:rPr>
              <a:t>}</a:t>
            </a:r>
          </a:p>
        </p:txBody>
      </p:sp>
      <p:sp>
        <p:nvSpPr>
          <p:cNvPr id="97282" name="Rectangle 5"/>
          <p:cNvSpPr>
            <a:spLocks noGrp="1" noChangeArrowheads="1"/>
          </p:cNvSpPr>
          <p:nvPr>
            <p:ph type="title"/>
          </p:nvPr>
        </p:nvSpPr>
        <p:spPr>
          <a:xfrm>
            <a:off x="1752600" y="228600"/>
            <a:ext cx="8382000" cy="838200"/>
          </a:xfrm>
          <a:noFill/>
        </p:spPr>
        <p:txBody>
          <a:bodyPr vert="horz" wrap="square" lIns="92075" tIns="46038" rIns="92075" bIns="46038" numCol="1" anchor="b" anchorCtr="0" compatLnSpc="1"/>
          <a:lstStyle/>
          <a:p>
            <a:pPr eaLnBrk="1" hangingPunct="1"/>
            <a:r>
              <a:rPr lang="en-US" altLang="zh-CN" dirty="0" err="1">
                <a:latin typeface="Arial" charset="0"/>
                <a:ea typeface="宋体" charset="0"/>
              </a:rPr>
              <a:t>strcmp</a:t>
            </a:r>
            <a:r>
              <a:rPr lang="en-US" altLang="zh-CN" dirty="0">
                <a:latin typeface="Arial" charset="0"/>
                <a:ea typeface="宋体" charset="0"/>
              </a:rPr>
              <a:t> () </a:t>
            </a:r>
            <a:r>
              <a:rPr lang="zh-CN" altLang="en-US" dirty="0">
                <a:latin typeface="Arial" charset="0"/>
                <a:ea typeface="宋体" charset="0"/>
              </a:rPr>
              <a:t>示例</a:t>
            </a:r>
          </a:p>
        </p:txBody>
      </p:sp>
      <p:sp>
        <p:nvSpPr>
          <p:cNvPr id="405510" name="Rectangle 6"/>
          <p:cNvSpPr>
            <a:spLocks noChangeArrowheads="1"/>
          </p:cNvSpPr>
          <p:nvPr/>
        </p:nvSpPr>
        <p:spPr bwMode="auto">
          <a:xfrm>
            <a:off x="7924800" y="3810001"/>
            <a:ext cx="990600" cy="1419225"/>
          </a:xfrm>
          <a:prstGeom prst="rect">
            <a:avLst/>
          </a:prstGeom>
          <a:noFill/>
          <a:ln w="12700">
            <a:solidFill>
              <a:schemeClr val="tx1"/>
            </a:solidFill>
            <a:prstDash val="sysDot"/>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a:spAutoFit/>
          </a:bodyPr>
          <a:lstStyle/>
          <a:p>
            <a:pPr>
              <a:spcBef>
                <a:spcPct val="30000"/>
              </a:spcBef>
            </a:pPr>
            <a:r>
              <a:rPr kumimoji="1" lang="en-US" altLang="zh-CN" sz="2400" b="1">
                <a:solidFill>
                  <a:srgbClr val="CC0066"/>
                </a:solidFill>
                <a:cs typeface="Arial" charset="0"/>
              </a:rPr>
              <a:t>1234</a:t>
            </a:r>
          </a:p>
          <a:p>
            <a:pPr>
              <a:spcBef>
                <a:spcPct val="30000"/>
              </a:spcBef>
            </a:pPr>
            <a:r>
              <a:rPr kumimoji="1" lang="en-US" altLang="zh-CN" sz="2400" b="1">
                <a:solidFill>
                  <a:srgbClr val="CC0066"/>
                </a:solidFill>
                <a:cs typeface="Arial" charset="0"/>
              </a:rPr>
              <a:t>2</a:t>
            </a:r>
          </a:p>
          <a:p>
            <a:pPr>
              <a:spcBef>
                <a:spcPct val="30000"/>
              </a:spcBef>
            </a:pPr>
            <a:r>
              <a:rPr kumimoji="1" lang="en-US" altLang="zh-CN" sz="2400" b="1">
                <a:cs typeface="Arial" charset="0"/>
              </a:rPr>
              <a:t>-1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5510">
                                            <p:bg/>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5510">
                                            <p:txEl>
                                              <p:pRg st="0" end="0"/>
                                            </p:txEl>
                                          </p:spTgt>
                                        </p:tgtEl>
                                        <p:attrNameLst>
                                          <p:attrName>style.visibility</p:attrName>
                                        </p:attrNameLst>
                                      </p:cBhvr>
                                      <p:to>
                                        <p:strVal val="visible"/>
                                      </p:to>
                                    </p:set>
                                  </p:childTnLst>
                                </p:cTn>
                              </p:par>
                            </p:childTnLst>
                          </p:cTn>
                        </p:par>
                        <p:par>
                          <p:cTn id="10" fill="hold" nodeType="afterGroup">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05510">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05510">
                                            <p:txEl>
                                              <p:pRg st="2" end="2"/>
                                            </p:txEl>
                                          </p:spTgt>
                                        </p:tgtEl>
                                        <p:attrNameLst>
                                          <p:attrName>style.visibility</p:attrName>
                                        </p:attrNameLst>
                                      </p:cBhvr>
                                      <p:to>
                                        <p:strVal val="visible"/>
                                      </p:to>
                                    </p:set>
                                    <p:anim calcmode="lin" valueType="num">
                                      <p:cBhvr additive="base">
                                        <p:cTn id="17" dur="500" fill="hold"/>
                                        <p:tgtEl>
                                          <p:spTgt spid="405510">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0551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10" grpId="0" build="p" animBg="1" autoUpdateAnimBg="0"/>
    </p:bldLst>
  </p:timing>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8305" name="Rectangle 4"/>
          <p:cNvSpPr>
            <a:spLocks noGrp="1" noChangeArrowheads="1"/>
          </p:cNvSpPr>
          <p:nvPr>
            <p:ph type="body" idx="1"/>
          </p:nvPr>
        </p:nvSpPr>
        <p:spPr>
          <a:xfrm>
            <a:off x="1774826" y="1341439"/>
            <a:ext cx="6913563" cy="1582737"/>
          </a:xfrm>
          <a:noFill/>
        </p:spPr>
        <p:txBody>
          <a:bodyPr vert="horz" wrap="square" lIns="92075" tIns="46038" rIns="92075" bIns="46038" numCol="1" anchor="t" anchorCtr="0" compatLnSpc="1">
            <a:prstTxWarp prst="textNoShape">
              <a:avLst/>
            </a:prstTxWarp>
          </a:bodyPr>
          <a:lstStyle/>
          <a:p>
            <a:pPr eaLnBrk="1" hangingPunct="1">
              <a:buFont typeface="Wingdings" charset="0"/>
              <a:buNone/>
            </a:pPr>
            <a:r>
              <a:rPr lang="zh-CN" altLang="en-US" dirty="0">
                <a:latin typeface="Arial" charset="0"/>
                <a:ea typeface="宋体" charset="0"/>
              </a:rPr>
              <a:t>利用字符串比较函数比较字符串的大小</a:t>
            </a:r>
          </a:p>
          <a:p>
            <a:pPr eaLnBrk="1" hangingPunct="1">
              <a:buFont typeface="Wingdings" charset="0"/>
              <a:buNone/>
            </a:pPr>
            <a:r>
              <a:rPr lang="zh-CN" altLang="en-US" dirty="0">
                <a:latin typeface="Arial" charset="0"/>
                <a:ea typeface="宋体" charset="0"/>
              </a:rPr>
              <a:t>     </a:t>
            </a:r>
            <a:r>
              <a:rPr lang="en-US" altLang="zh-CN" dirty="0" err="1">
                <a:latin typeface="Arial" charset="0"/>
                <a:ea typeface="宋体" charset="0"/>
              </a:rPr>
              <a:t>strcmp</a:t>
            </a:r>
            <a:r>
              <a:rPr lang="en-US" altLang="zh-CN" dirty="0">
                <a:latin typeface="Arial" charset="0"/>
                <a:ea typeface="宋体" charset="0"/>
              </a:rPr>
              <a:t> (str1, str2);    </a:t>
            </a:r>
          </a:p>
          <a:p>
            <a:pPr eaLnBrk="1" hangingPunct="1">
              <a:buFont typeface="Wingdings" charset="0"/>
              <a:buNone/>
            </a:pPr>
            <a:r>
              <a:rPr lang="zh-CN" altLang="en-US" dirty="0">
                <a:solidFill>
                  <a:srgbClr val="CC0066"/>
                </a:solidFill>
                <a:latin typeface="Arial" charset="0"/>
                <a:ea typeface="宋体" charset="0"/>
              </a:rPr>
              <a:t>为什么定义这样的函数？</a:t>
            </a:r>
          </a:p>
          <a:p>
            <a:pPr eaLnBrk="1" hangingPunct="1">
              <a:buFont typeface="Wingdings" charset="0"/>
              <a:buNone/>
            </a:pPr>
            <a:endParaRPr lang="zh-CN" altLang="en-US" dirty="0">
              <a:solidFill>
                <a:schemeClr val="bg2"/>
              </a:solidFill>
              <a:latin typeface="Arial" charset="0"/>
              <a:ea typeface="宋体" charset="0"/>
            </a:endParaRPr>
          </a:p>
        </p:txBody>
      </p:sp>
      <p:sp>
        <p:nvSpPr>
          <p:cNvPr id="98306" name="Rectangle 5"/>
          <p:cNvSpPr>
            <a:spLocks noGrp="1" noChangeArrowheads="1"/>
          </p:cNvSpPr>
          <p:nvPr>
            <p:ph type="title"/>
          </p:nvPr>
        </p:nvSpPr>
        <p:spPr>
          <a:xfrm>
            <a:off x="1816100" y="307975"/>
            <a:ext cx="8382000" cy="838200"/>
          </a:xfrm>
          <a:noFill/>
        </p:spPr>
        <p:txBody>
          <a:bodyPr vert="horz" wrap="square" lIns="92075" tIns="46038" rIns="92075" bIns="46038" numCol="1" anchor="b" anchorCtr="0" compatLnSpc="1"/>
          <a:lstStyle/>
          <a:p>
            <a:pPr eaLnBrk="1" hangingPunct="1"/>
            <a:r>
              <a:rPr lang="zh-CN" altLang="en-US" dirty="0">
                <a:latin typeface="Arial" charset="0"/>
                <a:ea typeface="宋体" charset="0"/>
              </a:rPr>
              <a:t>用</a:t>
            </a:r>
            <a:r>
              <a:rPr lang="en-US" altLang="zh-CN" dirty="0" err="1">
                <a:latin typeface="Arial" charset="0"/>
                <a:ea typeface="宋体" charset="0"/>
              </a:rPr>
              <a:t>strcmp</a:t>
            </a:r>
            <a:r>
              <a:rPr lang="en-US" altLang="zh-CN" dirty="0">
                <a:latin typeface="Arial" charset="0"/>
                <a:ea typeface="宋体" charset="0"/>
              </a:rPr>
              <a:t> ()</a:t>
            </a:r>
            <a:r>
              <a:rPr lang="zh-CN" altLang="en-US" dirty="0">
                <a:latin typeface="Arial" charset="0"/>
                <a:ea typeface="宋体" charset="0"/>
              </a:rPr>
              <a:t>比较字符串</a:t>
            </a:r>
          </a:p>
        </p:txBody>
      </p:sp>
      <p:sp>
        <p:nvSpPr>
          <p:cNvPr id="406534" name="Text Box 6"/>
          <p:cNvSpPr txBox="1">
            <a:spLocks noChangeArrowheads="1"/>
          </p:cNvSpPr>
          <p:nvPr/>
        </p:nvSpPr>
        <p:spPr bwMode="auto">
          <a:xfrm>
            <a:off x="5735639" y="3068638"/>
            <a:ext cx="4497387" cy="1541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eaLnBrk="0" hangingPunct="0">
              <a:spcBef>
                <a:spcPct val="20000"/>
              </a:spcBef>
              <a:buClr>
                <a:schemeClr val="tx2"/>
              </a:buClr>
              <a:buSzPct val="75000"/>
              <a:buFont typeface="Monotype Sorts" charset="0"/>
              <a:buNone/>
            </a:pPr>
            <a:r>
              <a:rPr lang="en-US" altLang="zh-CN" sz="2800" b="1" dirty="0" err="1"/>
              <a:t>strcmp</a:t>
            </a:r>
            <a:r>
              <a:rPr lang="en-US" altLang="zh-CN" sz="2800" b="1" dirty="0"/>
              <a:t> (str1, str2) &gt; 0</a:t>
            </a:r>
          </a:p>
          <a:p>
            <a:pPr eaLnBrk="0" hangingPunct="0">
              <a:spcBef>
                <a:spcPct val="20000"/>
              </a:spcBef>
              <a:buClr>
                <a:schemeClr val="tx2"/>
              </a:buClr>
              <a:buSzPct val="75000"/>
              <a:buFont typeface="Monotype Sorts" charset="0"/>
              <a:buNone/>
            </a:pPr>
            <a:r>
              <a:rPr lang="en-US" altLang="zh-CN" sz="2800" b="1" dirty="0" err="1"/>
              <a:t>strcmp</a:t>
            </a:r>
            <a:r>
              <a:rPr lang="en-US" altLang="zh-CN" sz="2800" b="1" dirty="0"/>
              <a:t> (str1, "hello")</a:t>
            </a:r>
            <a:r>
              <a:rPr lang="en-US" altLang="zh-CN" sz="1800" dirty="0"/>
              <a:t> </a:t>
            </a:r>
            <a:r>
              <a:rPr lang="en-US" altLang="zh-CN" sz="2800" b="1" dirty="0"/>
              <a:t>&lt; 0</a:t>
            </a:r>
          </a:p>
          <a:p>
            <a:pPr eaLnBrk="0" hangingPunct="0">
              <a:spcBef>
                <a:spcPct val="20000"/>
              </a:spcBef>
              <a:buClr>
                <a:schemeClr val="tx2"/>
              </a:buClr>
              <a:buSzPct val="75000"/>
              <a:buFont typeface="Monotype Sorts" charset="0"/>
              <a:buNone/>
            </a:pPr>
            <a:r>
              <a:rPr lang="en-US" altLang="zh-CN" sz="2800" b="1" dirty="0" err="1"/>
              <a:t>strcmp</a:t>
            </a:r>
            <a:r>
              <a:rPr lang="en-US" altLang="zh-CN" sz="2800" b="1" dirty="0"/>
              <a:t> (str1, str2) == 0</a:t>
            </a:r>
          </a:p>
        </p:txBody>
      </p:sp>
      <p:sp>
        <p:nvSpPr>
          <p:cNvPr id="98308" name="Rectangle 8"/>
          <p:cNvSpPr>
            <a:spLocks noChangeArrowheads="1"/>
          </p:cNvSpPr>
          <p:nvPr/>
        </p:nvSpPr>
        <p:spPr bwMode="auto">
          <a:xfrm>
            <a:off x="2135189" y="3213101"/>
            <a:ext cx="2592387" cy="1382713"/>
          </a:xfrm>
          <a:prstGeom prst="rect">
            <a:avLst/>
          </a:prstGeom>
          <a:noFill/>
          <a:ln w="9525" cap="rnd">
            <a:solidFill>
              <a:schemeClr val="tx1"/>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lIns="92075" tIns="46038" rIns="92075" bIns="46038">
            <a:spAutoFit/>
          </a:bodyPr>
          <a:lstStyle/>
          <a:p>
            <a:r>
              <a:rPr lang="en-US" altLang="zh-CN" sz="2800" b="1"/>
              <a:t>str1 &gt; str2 </a:t>
            </a:r>
          </a:p>
          <a:p>
            <a:r>
              <a:rPr lang="en-US" altLang="zh-CN" sz="2800" b="1"/>
              <a:t>str1 &lt; "hello"</a:t>
            </a:r>
          </a:p>
          <a:p>
            <a:r>
              <a:rPr lang="en-US" altLang="zh-CN" sz="2800" b="1"/>
              <a:t>str1 == str2</a:t>
            </a:r>
            <a:r>
              <a:rPr lang="en-US" altLang="zh-CN" sz="2800"/>
              <a:t> </a:t>
            </a:r>
          </a:p>
        </p:txBody>
      </p:sp>
      <p:sp>
        <p:nvSpPr>
          <p:cNvPr id="406537" name="Rectangle 9"/>
          <p:cNvSpPr>
            <a:spLocks noChangeArrowheads="1"/>
          </p:cNvSpPr>
          <p:nvPr/>
        </p:nvSpPr>
        <p:spPr bwMode="auto">
          <a:xfrm>
            <a:off x="2063751" y="4868864"/>
            <a:ext cx="3744913" cy="4623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r>
              <a:rPr lang="zh-CN" altLang="en-US" sz="2400" b="1">
                <a:solidFill>
                  <a:schemeClr val="bg2"/>
                </a:solidFill>
                <a:ea typeface="仿宋_GB2312" charset="0"/>
                <a:cs typeface="仿宋_GB2312" charset="0"/>
              </a:rPr>
              <a:t>比较字符串首元素的地址</a:t>
            </a:r>
          </a:p>
        </p:txBody>
      </p:sp>
      <p:sp>
        <p:nvSpPr>
          <p:cNvPr id="406538" name="Rectangle 10"/>
          <p:cNvSpPr>
            <a:spLocks noChangeArrowheads="1"/>
          </p:cNvSpPr>
          <p:nvPr/>
        </p:nvSpPr>
        <p:spPr bwMode="auto">
          <a:xfrm>
            <a:off x="6456363" y="4868864"/>
            <a:ext cx="2952750" cy="4623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r>
              <a:rPr lang="zh-CN" altLang="en-US" sz="2400" b="1">
                <a:solidFill>
                  <a:schemeClr val="bg2"/>
                </a:solidFill>
                <a:ea typeface="仿宋_GB2312" charset="0"/>
                <a:cs typeface="仿宋_GB2312" charset="0"/>
              </a:rPr>
              <a:t>比较字符串的内容</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6537"/>
                                        </p:tgtEl>
                                        <p:attrNameLst>
                                          <p:attrName>style.visibility</p:attrName>
                                        </p:attrNameLst>
                                      </p:cBhvr>
                                      <p:to>
                                        <p:strVal val="visible"/>
                                      </p:to>
                                    </p:set>
                                    <p:animEffect transition="in" filter="wipe(down)">
                                      <p:cBhvr>
                                        <p:cTn id="7" dur="500"/>
                                        <p:tgtEl>
                                          <p:spTgt spid="4065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06538"/>
                                        </p:tgtEl>
                                        <p:attrNameLst>
                                          <p:attrName>style.visibility</p:attrName>
                                        </p:attrNameLst>
                                      </p:cBhvr>
                                      <p:to>
                                        <p:strVal val="visible"/>
                                      </p:to>
                                    </p:set>
                                    <p:animEffect transition="in" filter="wipe(down)">
                                      <p:cBhvr>
                                        <p:cTn id="12" dur="500"/>
                                        <p:tgtEl>
                                          <p:spTgt spid="4065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06534">
                                            <p:txEl>
                                              <p:pRg st="0" end="0"/>
                                            </p:txEl>
                                          </p:spTgt>
                                        </p:tgtEl>
                                        <p:attrNameLst>
                                          <p:attrName>style.visibility</p:attrName>
                                        </p:attrNameLst>
                                      </p:cBhvr>
                                      <p:to>
                                        <p:strVal val="visible"/>
                                      </p:to>
                                    </p:set>
                                    <p:anim calcmode="lin" valueType="num">
                                      <p:cBhvr additive="base">
                                        <p:cTn id="17" dur="500" fill="hold"/>
                                        <p:tgtEl>
                                          <p:spTgt spid="406534">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0653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406534">
                                            <p:txEl>
                                              <p:pRg st="1" end="1"/>
                                            </p:txEl>
                                          </p:spTgt>
                                        </p:tgtEl>
                                        <p:attrNameLst>
                                          <p:attrName>style.visibility</p:attrName>
                                        </p:attrNameLst>
                                      </p:cBhvr>
                                      <p:to>
                                        <p:strVal val="visible"/>
                                      </p:to>
                                    </p:set>
                                    <p:anim calcmode="lin" valueType="num">
                                      <p:cBhvr additive="base">
                                        <p:cTn id="23" dur="500" fill="hold"/>
                                        <p:tgtEl>
                                          <p:spTgt spid="406534">
                                            <p:txEl>
                                              <p:pRg st="1" end="1"/>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0653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406534">
                                            <p:txEl>
                                              <p:pRg st="2" end="2"/>
                                            </p:txEl>
                                          </p:spTgt>
                                        </p:tgtEl>
                                        <p:attrNameLst>
                                          <p:attrName>style.visibility</p:attrName>
                                        </p:attrNameLst>
                                      </p:cBhvr>
                                      <p:to>
                                        <p:strVal val="visible"/>
                                      </p:to>
                                    </p:set>
                                    <p:anim calcmode="lin" valueType="num">
                                      <p:cBhvr additive="base">
                                        <p:cTn id="29" dur="500" fill="hold"/>
                                        <p:tgtEl>
                                          <p:spTgt spid="406534">
                                            <p:txEl>
                                              <p:pRg st="2" end="2"/>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0653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4" grpId="0" build="p" autoUpdateAnimBg="0"/>
      <p:bldP spid="406537" grpId="0"/>
      <p:bldP spid="406538" grpId="0"/>
    </p:bldLst>
  </p:timing>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9329" name="Rectangle 4"/>
          <p:cNvSpPr>
            <a:spLocks noGrp="1" noChangeArrowheads="1"/>
          </p:cNvSpPr>
          <p:nvPr>
            <p:ph type="body" idx="1"/>
          </p:nvPr>
        </p:nvSpPr>
        <p:spPr>
          <a:xfrm>
            <a:off x="2057400" y="1447800"/>
            <a:ext cx="7239000" cy="3200400"/>
          </a:xfrm>
          <a:noFill/>
        </p:spPr>
        <p:txBody>
          <a:bodyPr vert="horz" wrap="square" lIns="90488" tIns="44450" rIns="90488" bIns="44450" numCol="1" anchor="t" anchorCtr="0" compatLnSpc="1">
            <a:prstTxWarp prst="textNoShape">
              <a:avLst/>
            </a:prstTxWarp>
          </a:bodyPr>
          <a:lstStyle/>
          <a:p>
            <a:pPr eaLnBrk="1" hangingPunct="1"/>
            <a:r>
              <a:rPr lang="en-US" altLang="zh-CN" dirty="0" err="1">
                <a:latin typeface="Arial" charset="0"/>
                <a:ea typeface="宋体" charset="0"/>
              </a:rPr>
              <a:t>strlen</a:t>
            </a:r>
            <a:r>
              <a:rPr lang="en-US" altLang="zh-CN" dirty="0">
                <a:latin typeface="Arial" charset="0"/>
                <a:ea typeface="宋体" charset="0"/>
              </a:rPr>
              <a:t> (</a:t>
            </a:r>
            <a:r>
              <a:rPr lang="en-US" altLang="zh-CN" dirty="0" err="1">
                <a:latin typeface="Arial" charset="0"/>
                <a:ea typeface="宋体" charset="0"/>
              </a:rPr>
              <a:t>str</a:t>
            </a:r>
            <a:r>
              <a:rPr lang="en-US" altLang="zh-CN" dirty="0">
                <a:latin typeface="Arial" charset="0"/>
                <a:ea typeface="宋体" charset="0"/>
              </a:rPr>
              <a:t>)</a:t>
            </a:r>
          </a:p>
          <a:p>
            <a:pPr lvl="1" eaLnBrk="1" hangingPunct="1">
              <a:buNone/>
            </a:pPr>
            <a:r>
              <a:rPr lang="zh-CN" altLang="en-US" dirty="0">
                <a:latin typeface="Arial" charset="0"/>
                <a:ea typeface="宋体" charset="0"/>
              </a:rPr>
              <a:t>计算字符串的有效长度，不包括</a:t>
            </a:r>
            <a:r>
              <a:rPr lang="en-US" altLang="zh-CN" dirty="0">
                <a:latin typeface="Arial" charset="0"/>
                <a:ea typeface="宋体" charset="0"/>
              </a:rPr>
              <a:t> </a:t>
            </a:r>
            <a:r>
              <a:rPr lang="en-US" altLang="zh-CN" dirty="0">
                <a:solidFill>
                  <a:srgbClr val="CC0066"/>
                </a:solidFill>
                <a:latin typeface="Arial" charset="0"/>
                <a:ea typeface="宋体" charset="0"/>
              </a:rPr>
              <a:t>'\0'</a:t>
            </a:r>
            <a:r>
              <a:rPr lang="zh-CN" altLang="en-US" dirty="0">
                <a:latin typeface="Arial" charset="0"/>
                <a:ea typeface="宋体" charset="0"/>
              </a:rPr>
              <a:t>。</a:t>
            </a:r>
          </a:p>
          <a:p>
            <a:pPr lvl="1" eaLnBrk="1" hangingPunct="1">
              <a:buFont typeface="Wingdings" charset="0"/>
              <a:buNone/>
            </a:pPr>
            <a:endParaRPr lang="en-US" altLang="zh-CN" dirty="0">
              <a:latin typeface="Arial" charset="0"/>
              <a:ea typeface="宋体" charset="0"/>
            </a:endParaRPr>
          </a:p>
          <a:p>
            <a:pPr lvl="1" eaLnBrk="1" hangingPunct="1">
              <a:buFont typeface="Wingdings" charset="0"/>
              <a:buNone/>
            </a:pPr>
            <a:r>
              <a:rPr lang="en-US" altLang="zh-CN" dirty="0">
                <a:latin typeface="Arial" charset="0"/>
                <a:ea typeface="宋体" charset="0"/>
              </a:rPr>
              <a:t>static char </a:t>
            </a:r>
            <a:r>
              <a:rPr lang="en-US" altLang="zh-CN" dirty="0" err="1">
                <a:latin typeface="Arial" charset="0"/>
                <a:ea typeface="宋体" charset="0"/>
              </a:rPr>
              <a:t>str</a:t>
            </a:r>
            <a:r>
              <a:rPr lang="en-US" altLang="zh-CN" dirty="0">
                <a:latin typeface="Arial" charset="0"/>
                <a:ea typeface="宋体" charset="0"/>
              </a:rPr>
              <a:t>[20] = </a:t>
            </a:r>
            <a:r>
              <a:rPr kumimoji="1" lang="en-US" altLang="zh-CN" dirty="0">
                <a:latin typeface="Arial" charset="0"/>
                <a:ea typeface="宋体" charset="0"/>
              </a:rPr>
              <a:t>"</a:t>
            </a:r>
            <a:r>
              <a:rPr lang="en-US" altLang="zh-CN" dirty="0">
                <a:latin typeface="Arial" charset="0"/>
                <a:ea typeface="宋体" charset="0"/>
              </a:rPr>
              <a:t>How are you?</a:t>
            </a:r>
            <a:r>
              <a:rPr kumimoji="1" lang="en-US" altLang="zh-CN" dirty="0">
                <a:latin typeface="Arial" charset="0"/>
                <a:ea typeface="宋体" charset="0"/>
              </a:rPr>
              <a:t>"</a:t>
            </a:r>
            <a:endParaRPr lang="en-US" altLang="zh-CN" dirty="0">
              <a:latin typeface="Arial" charset="0"/>
              <a:ea typeface="宋体" charset="0"/>
            </a:endParaRPr>
          </a:p>
          <a:p>
            <a:pPr lvl="1" eaLnBrk="1" hangingPunct="1">
              <a:buFont typeface="Wingdings" charset="0"/>
              <a:buNone/>
            </a:pPr>
            <a:r>
              <a:rPr lang="en-US" altLang="zh-CN" dirty="0" err="1">
                <a:latin typeface="Arial" charset="0"/>
                <a:ea typeface="宋体" charset="0"/>
              </a:rPr>
              <a:t>strlen</a:t>
            </a:r>
            <a:r>
              <a:rPr lang="en-US" altLang="zh-CN" dirty="0">
                <a:latin typeface="Arial" charset="0"/>
                <a:ea typeface="宋体" charset="0"/>
              </a:rPr>
              <a:t> ("hello") </a:t>
            </a:r>
            <a:r>
              <a:rPr lang="zh-CN" altLang="en-US" dirty="0">
                <a:latin typeface="Arial" charset="0"/>
                <a:ea typeface="宋体" charset="0"/>
              </a:rPr>
              <a:t>的值是：</a:t>
            </a:r>
          </a:p>
          <a:p>
            <a:pPr lvl="1" eaLnBrk="1" hangingPunct="1">
              <a:buFont typeface="Wingdings" charset="0"/>
              <a:buNone/>
            </a:pPr>
            <a:r>
              <a:rPr lang="en-US" altLang="zh-CN" dirty="0" err="1">
                <a:latin typeface="Arial" charset="0"/>
                <a:ea typeface="宋体" charset="0"/>
              </a:rPr>
              <a:t>strlen</a:t>
            </a:r>
            <a:r>
              <a:rPr lang="en-US" altLang="zh-CN" dirty="0">
                <a:latin typeface="Arial" charset="0"/>
                <a:ea typeface="宋体" charset="0"/>
              </a:rPr>
              <a:t> (</a:t>
            </a:r>
            <a:r>
              <a:rPr lang="en-US" altLang="zh-CN" dirty="0" err="1">
                <a:latin typeface="Arial" charset="0"/>
                <a:ea typeface="宋体" charset="0"/>
              </a:rPr>
              <a:t>str</a:t>
            </a:r>
            <a:r>
              <a:rPr lang="en-US" altLang="zh-CN" dirty="0">
                <a:latin typeface="Arial" charset="0"/>
                <a:ea typeface="宋体" charset="0"/>
              </a:rPr>
              <a:t>) </a:t>
            </a:r>
            <a:r>
              <a:rPr lang="zh-CN" altLang="en-US" dirty="0">
                <a:latin typeface="Arial" charset="0"/>
                <a:ea typeface="宋体" charset="0"/>
              </a:rPr>
              <a:t>的值是：</a:t>
            </a:r>
          </a:p>
        </p:txBody>
      </p:sp>
      <p:sp>
        <p:nvSpPr>
          <p:cNvPr id="99330" name="Rectangle 5"/>
          <p:cNvSpPr>
            <a:spLocks noGrp="1" noChangeArrowheads="1"/>
          </p:cNvSpPr>
          <p:nvPr>
            <p:ph type="title"/>
          </p:nvPr>
        </p:nvSpPr>
        <p:spPr>
          <a:xfrm>
            <a:off x="2057400" y="457200"/>
            <a:ext cx="7696200" cy="685800"/>
          </a:xfrm>
          <a:noFill/>
        </p:spPr>
        <p:txBody>
          <a:bodyPr vert="horz" wrap="square" lIns="90488" tIns="44450" rIns="90488" bIns="44450" numCol="1" anchor="ctr" anchorCtr="0" compatLnSpc="1"/>
          <a:lstStyle/>
          <a:p>
            <a:pPr eaLnBrk="1" hangingPunct="1"/>
            <a:r>
              <a:rPr lang="zh-CN" altLang="en-US">
                <a:latin typeface="Arial" charset="0"/>
                <a:ea typeface="宋体" charset="0"/>
              </a:rPr>
              <a:t>字符串长度函数</a:t>
            </a:r>
            <a:r>
              <a:rPr lang="en-US" altLang="zh-CN">
                <a:latin typeface="Arial" charset="0"/>
                <a:ea typeface="宋体" charset="0"/>
              </a:rPr>
              <a:t>strlen</a:t>
            </a:r>
          </a:p>
        </p:txBody>
      </p:sp>
      <p:sp>
        <p:nvSpPr>
          <p:cNvPr id="407558" name="Text Box 6"/>
          <p:cNvSpPr txBox="1">
            <a:spLocks noChangeArrowheads="1"/>
          </p:cNvSpPr>
          <p:nvPr/>
        </p:nvSpPr>
        <p:spPr bwMode="auto">
          <a:xfrm>
            <a:off x="6472238" y="3573463"/>
            <a:ext cx="703262" cy="1037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eaLnBrk="0" hangingPunct="0">
              <a:spcBef>
                <a:spcPct val="20000"/>
              </a:spcBef>
              <a:buClr>
                <a:schemeClr val="tx2"/>
              </a:buClr>
              <a:buSzPct val="75000"/>
              <a:buFont typeface="Monotype Sorts" charset="0"/>
              <a:buNone/>
            </a:pPr>
            <a:r>
              <a:rPr lang="zh-CN" altLang="en-US" sz="2800" b="1" dirty="0">
                <a:solidFill>
                  <a:schemeClr val="bg2"/>
                </a:solidFill>
              </a:rPr>
              <a:t> </a:t>
            </a:r>
            <a:r>
              <a:rPr lang="en-US" altLang="zh-CN" sz="2800" b="1" dirty="0">
                <a:solidFill>
                  <a:schemeClr val="bg2"/>
                </a:solidFill>
              </a:rPr>
              <a:t>5</a:t>
            </a:r>
            <a:endParaRPr lang="zh-CN" altLang="en-US" sz="2800" b="1" dirty="0">
              <a:solidFill>
                <a:schemeClr val="bg2"/>
              </a:solidFill>
            </a:endParaRPr>
          </a:p>
          <a:p>
            <a:pPr eaLnBrk="0" hangingPunct="0">
              <a:spcBef>
                <a:spcPct val="20000"/>
              </a:spcBef>
              <a:buClr>
                <a:schemeClr val="tx2"/>
              </a:buClr>
              <a:buSzPct val="75000"/>
              <a:buFont typeface="Monotype Sorts" charset="0"/>
              <a:buNone/>
            </a:pPr>
            <a:r>
              <a:rPr lang="en-US" altLang="zh-CN" sz="2800" b="1" dirty="0">
                <a:solidFill>
                  <a:schemeClr val="bg2"/>
                </a:solidFill>
              </a:rPr>
              <a:t>12</a:t>
            </a:r>
            <a:endParaRPr lang="zh-CN" altLang="en-US" sz="2800" b="1" dirty="0">
              <a:solidFill>
                <a:schemeClr val="bg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7558"/>
                                        </p:tgtEl>
                                        <p:attrNameLst>
                                          <p:attrName>style.visibility</p:attrName>
                                        </p:attrNameLst>
                                      </p:cBhvr>
                                      <p:to>
                                        <p:strVal val="visible"/>
                                      </p:to>
                                    </p:set>
                                    <p:anim calcmode="lin" valueType="num">
                                      <p:cBhvr additive="base">
                                        <p:cTn id="7" dur="500" fill="hold"/>
                                        <p:tgtEl>
                                          <p:spTgt spid="407558"/>
                                        </p:tgtEl>
                                        <p:attrNameLst>
                                          <p:attrName>ppt_x</p:attrName>
                                        </p:attrNameLst>
                                      </p:cBhvr>
                                      <p:tavLst>
                                        <p:tav tm="0">
                                          <p:val>
                                            <p:strVal val="0-#ppt_w/2"/>
                                          </p:val>
                                        </p:tav>
                                        <p:tav tm="100000">
                                          <p:val>
                                            <p:strVal val="#ppt_x"/>
                                          </p:val>
                                        </p:tav>
                                      </p:tavLst>
                                    </p:anim>
                                    <p:anim calcmode="lin" valueType="num">
                                      <p:cBhvr additive="base">
                                        <p:cTn id="8" dur="500" fill="hold"/>
                                        <p:tgtEl>
                                          <p:spTgt spid="4075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8" grpId="0" autoUpdateAnimBg="0"/>
    </p:bldLst>
  </p:timing>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3" name="Rectangle 4"/>
          <p:cNvSpPr>
            <a:spLocks noGrp="1" noChangeArrowheads="1"/>
          </p:cNvSpPr>
          <p:nvPr>
            <p:ph type="body" idx="1"/>
          </p:nvPr>
        </p:nvSpPr>
        <p:spPr>
          <a:xfrm>
            <a:off x="2133600" y="1070755"/>
            <a:ext cx="8588375" cy="5562600"/>
          </a:xfrm>
          <a:noFill/>
          <a:ln w="12700">
            <a:solidFill>
              <a:schemeClr val="tx1"/>
            </a:solidFill>
            <a:miter lim="800000"/>
            <a:headEnd/>
            <a:tailEnd/>
          </a:ln>
        </p:spPr>
        <p:txBody>
          <a:bodyPr vert="horz" wrap="square" lIns="90488" tIns="44450" rIns="90488" bIns="44450" numCol="1" anchor="t" anchorCtr="0" compatLnSpc="1">
            <a:prstTxWarp prst="textNoShape">
              <a:avLst/>
            </a:prstTxWarp>
          </a:bodyPr>
          <a:lstStyle/>
          <a:p>
            <a:pPr eaLnBrk="1" hangingPunct="1">
              <a:spcBef>
                <a:spcPts val="0"/>
              </a:spcBef>
              <a:buFont typeface="Wingdings" charset="0"/>
              <a:buNone/>
            </a:pPr>
            <a:r>
              <a:rPr lang="zh-CN" altLang="en-US" dirty="0">
                <a:latin typeface="Times New Roman" panose="02020603050405020304" pitchFamily="18" charset="0"/>
                <a:ea typeface="宋体" charset="0"/>
                <a:cs typeface="Times New Roman" panose="02020603050405020304" pitchFamily="18" charset="0"/>
              </a:rPr>
              <a:t>  函数                             功能                          头文件</a:t>
            </a:r>
          </a:p>
          <a:p>
            <a:pPr eaLnBrk="1" hangingPunct="1">
              <a:spcBef>
                <a:spcPts val="0"/>
              </a:spcBef>
              <a:buFont typeface="Wingdings" charset="0"/>
              <a:buNone/>
            </a:pPr>
            <a:r>
              <a:rPr lang="en-US" altLang="zh-CN" dirty="0">
                <a:latin typeface="Times New Roman" panose="02020603050405020304" pitchFamily="18" charset="0"/>
                <a:ea typeface="宋体" charset="0"/>
                <a:cs typeface="Times New Roman" panose="02020603050405020304" pitchFamily="18" charset="0"/>
              </a:rPr>
              <a:t> puts (</a:t>
            </a:r>
            <a:r>
              <a:rPr lang="en-US" altLang="zh-CN" dirty="0" err="1">
                <a:latin typeface="Times New Roman" panose="02020603050405020304" pitchFamily="18" charset="0"/>
                <a:ea typeface="宋体" charset="0"/>
                <a:cs typeface="Times New Roman" panose="02020603050405020304" pitchFamily="18" charset="0"/>
              </a:rPr>
              <a:t>str</a:t>
            </a:r>
            <a:r>
              <a:rPr lang="en-US" altLang="zh-CN" dirty="0">
                <a:latin typeface="Times New Roman" panose="02020603050405020304" pitchFamily="18" charset="0"/>
                <a:ea typeface="宋体" charset="0"/>
                <a:cs typeface="Times New Roman" panose="02020603050405020304" pitchFamily="18" charset="0"/>
              </a:rPr>
              <a:t>)            </a:t>
            </a:r>
            <a:r>
              <a:rPr lang="zh-CN" altLang="en-US" dirty="0">
                <a:latin typeface="Times New Roman" panose="02020603050405020304" pitchFamily="18" charset="0"/>
                <a:ea typeface="宋体" charset="0"/>
                <a:cs typeface="Times New Roman" panose="02020603050405020304" pitchFamily="18" charset="0"/>
              </a:rPr>
              <a:t>输出字符串         </a:t>
            </a:r>
            <a:r>
              <a:rPr lang="en-US" altLang="zh-CN" dirty="0">
                <a:latin typeface="Times New Roman" panose="02020603050405020304" pitchFamily="18" charset="0"/>
                <a:ea typeface="宋体" charset="0"/>
                <a:cs typeface="Times New Roman" panose="02020603050405020304" pitchFamily="18" charset="0"/>
              </a:rPr>
              <a:t>    </a:t>
            </a:r>
            <a:r>
              <a:rPr lang="zh-CN" altLang="en-US" dirty="0">
                <a:latin typeface="Times New Roman" panose="02020603050405020304" pitchFamily="18" charset="0"/>
                <a:ea typeface="宋体" charset="0"/>
                <a:cs typeface="Times New Roman" panose="02020603050405020304" pitchFamily="18" charset="0"/>
              </a:rPr>
              <a:t>             </a:t>
            </a:r>
            <a:r>
              <a:rPr lang="en-US" altLang="zh-CN" dirty="0" err="1">
                <a:latin typeface="Times New Roman" panose="02020603050405020304" pitchFamily="18" charset="0"/>
                <a:ea typeface="宋体" charset="0"/>
                <a:cs typeface="Times New Roman" panose="02020603050405020304" pitchFamily="18" charset="0"/>
              </a:rPr>
              <a:t>stdio.h</a:t>
            </a:r>
            <a:endParaRPr lang="en-US" altLang="zh-CN" dirty="0">
              <a:latin typeface="Times New Roman" panose="02020603050405020304" pitchFamily="18" charset="0"/>
              <a:ea typeface="宋体" charset="0"/>
              <a:cs typeface="Times New Roman" panose="02020603050405020304" pitchFamily="18" charset="0"/>
            </a:endParaRPr>
          </a:p>
          <a:p>
            <a:pPr eaLnBrk="1" hangingPunct="1">
              <a:spcBef>
                <a:spcPts val="0"/>
              </a:spcBef>
              <a:buFont typeface="Wingdings" charset="0"/>
              <a:buNone/>
            </a:pPr>
            <a:r>
              <a:rPr lang="en-US" altLang="zh-CN" dirty="0">
                <a:latin typeface="Times New Roman" panose="02020603050405020304" pitchFamily="18" charset="0"/>
                <a:ea typeface="宋体" charset="0"/>
                <a:cs typeface="Times New Roman" panose="02020603050405020304" pitchFamily="18" charset="0"/>
              </a:rPr>
              <a:t> gets (</a:t>
            </a:r>
            <a:r>
              <a:rPr lang="en-US" altLang="zh-CN" dirty="0" err="1">
                <a:latin typeface="Times New Roman" panose="02020603050405020304" pitchFamily="18" charset="0"/>
                <a:ea typeface="宋体" charset="0"/>
                <a:cs typeface="Times New Roman" panose="02020603050405020304" pitchFamily="18" charset="0"/>
              </a:rPr>
              <a:t>str</a:t>
            </a:r>
            <a:r>
              <a:rPr lang="en-US" altLang="zh-CN" dirty="0">
                <a:latin typeface="Times New Roman" panose="02020603050405020304" pitchFamily="18" charset="0"/>
                <a:ea typeface="宋体" charset="0"/>
                <a:cs typeface="Times New Roman" panose="02020603050405020304" pitchFamily="18" charset="0"/>
              </a:rPr>
              <a:t>)             </a:t>
            </a:r>
            <a:r>
              <a:rPr lang="zh-CN" altLang="en-US" dirty="0">
                <a:latin typeface="Times New Roman" panose="02020603050405020304" pitchFamily="18" charset="0"/>
                <a:ea typeface="宋体" charset="0"/>
                <a:cs typeface="Times New Roman" panose="02020603050405020304" pitchFamily="18" charset="0"/>
              </a:rPr>
              <a:t>输入字符串（回车间隔）</a:t>
            </a:r>
            <a:endParaRPr lang="en-US" altLang="zh-CN" dirty="0">
              <a:latin typeface="Times New Roman" panose="02020603050405020304" pitchFamily="18" charset="0"/>
              <a:ea typeface="宋体" charset="0"/>
              <a:cs typeface="Times New Roman" panose="02020603050405020304" pitchFamily="18" charset="0"/>
            </a:endParaRPr>
          </a:p>
          <a:p>
            <a:pPr eaLnBrk="1" hangingPunct="1">
              <a:spcBef>
                <a:spcPts val="0"/>
              </a:spcBef>
              <a:buFont typeface="Wingdings" charset="0"/>
              <a:buNone/>
            </a:pPr>
            <a:r>
              <a:rPr lang="en-US" altLang="zh-CN" dirty="0">
                <a:latin typeface="Times New Roman" panose="02020603050405020304" pitchFamily="18" charset="0"/>
                <a:ea typeface="宋体" charset="0"/>
                <a:cs typeface="Times New Roman" panose="02020603050405020304" pitchFamily="18" charset="0"/>
              </a:rPr>
              <a:t> </a:t>
            </a:r>
            <a:r>
              <a:rPr lang="en-US" altLang="zh-CN" dirty="0" err="1">
                <a:latin typeface="Times New Roman" panose="02020603050405020304" pitchFamily="18" charset="0"/>
                <a:ea typeface="宋体" charset="0"/>
                <a:cs typeface="Times New Roman" panose="02020603050405020304" pitchFamily="18" charset="0"/>
              </a:rPr>
              <a:t>strcpy</a:t>
            </a:r>
            <a:r>
              <a:rPr lang="en-US" altLang="zh-CN" dirty="0">
                <a:latin typeface="Times New Roman" panose="02020603050405020304" pitchFamily="18" charset="0"/>
                <a:ea typeface="宋体" charset="0"/>
                <a:cs typeface="Times New Roman" panose="02020603050405020304" pitchFamily="18" charset="0"/>
              </a:rPr>
              <a:t> (s1,s2)     s2  ==&gt; s1</a:t>
            </a:r>
          </a:p>
          <a:p>
            <a:pPr eaLnBrk="1" hangingPunct="1">
              <a:spcBef>
                <a:spcPts val="0"/>
              </a:spcBef>
              <a:buFont typeface="Wingdings" charset="0"/>
              <a:buNone/>
            </a:pPr>
            <a:r>
              <a:rPr lang="en-US" altLang="zh-CN" dirty="0">
                <a:latin typeface="Times New Roman" panose="02020603050405020304" pitchFamily="18" charset="0"/>
                <a:ea typeface="宋体" charset="0"/>
                <a:cs typeface="Times New Roman" panose="02020603050405020304" pitchFamily="18" charset="0"/>
              </a:rPr>
              <a:t> </a:t>
            </a:r>
            <a:r>
              <a:rPr lang="en-US" altLang="zh-CN" dirty="0" err="1">
                <a:latin typeface="Times New Roman" panose="02020603050405020304" pitchFamily="18" charset="0"/>
                <a:ea typeface="宋体" charset="0"/>
                <a:cs typeface="Times New Roman" panose="02020603050405020304" pitchFamily="18" charset="0"/>
              </a:rPr>
              <a:t>strcat</a:t>
            </a:r>
            <a:r>
              <a:rPr lang="en-US" altLang="zh-CN" dirty="0">
                <a:latin typeface="Times New Roman" panose="02020603050405020304" pitchFamily="18" charset="0"/>
                <a:ea typeface="宋体" charset="0"/>
                <a:cs typeface="Times New Roman" panose="02020603050405020304" pitchFamily="18" charset="0"/>
              </a:rPr>
              <a:t> (s1,s2)      s1 “</a:t>
            </a:r>
            <a:r>
              <a:rPr lang="en-US" altLang="zh-CN" dirty="0">
                <a:solidFill>
                  <a:schemeClr val="bg2"/>
                </a:solidFill>
                <a:latin typeface="Times New Roman" panose="02020603050405020304" pitchFamily="18" charset="0"/>
                <a:ea typeface="宋体" charset="0"/>
                <a:cs typeface="Times New Roman" panose="02020603050405020304" pitchFamily="18" charset="0"/>
              </a:rPr>
              <a:t>+</a:t>
            </a:r>
            <a:r>
              <a:rPr lang="en-US" altLang="zh-CN" dirty="0">
                <a:latin typeface="Times New Roman" panose="02020603050405020304" pitchFamily="18" charset="0"/>
                <a:ea typeface="宋体" charset="0"/>
                <a:cs typeface="Times New Roman" panose="02020603050405020304" pitchFamily="18" charset="0"/>
              </a:rPr>
              <a:t>” s2 ==&gt; s1</a:t>
            </a:r>
          </a:p>
          <a:p>
            <a:pPr eaLnBrk="1" hangingPunct="1">
              <a:spcBef>
                <a:spcPts val="0"/>
              </a:spcBef>
              <a:buFont typeface="Wingdings" charset="0"/>
              <a:buNone/>
            </a:pPr>
            <a:r>
              <a:rPr lang="zh-CN" altLang="en-US" dirty="0">
                <a:latin typeface="Times New Roman" panose="02020603050405020304" pitchFamily="18" charset="0"/>
                <a:ea typeface="宋体" charset="0"/>
                <a:cs typeface="Times New Roman" panose="02020603050405020304" pitchFamily="18" charset="0"/>
              </a:rPr>
              <a:t>              </a:t>
            </a:r>
            <a:r>
              <a:rPr lang="en-US" altLang="zh-CN" dirty="0">
                <a:latin typeface="Times New Roman" panose="02020603050405020304" pitchFamily="18" charset="0"/>
                <a:ea typeface="宋体" charset="0"/>
                <a:cs typeface="Times New Roman" panose="02020603050405020304" pitchFamily="18" charset="0"/>
              </a:rPr>
              <a:t>            </a:t>
            </a:r>
            <a:r>
              <a:rPr lang="zh-CN" altLang="en-US" dirty="0">
                <a:latin typeface="Times New Roman" panose="02020603050405020304" pitchFamily="18" charset="0"/>
                <a:ea typeface="宋体" charset="0"/>
                <a:cs typeface="Times New Roman" panose="02020603050405020304" pitchFamily="18" charset="0"/>
              </a:rPr>
              <a:t>若 </a:t>
            </a:r>
            <a:r>
              <a:rPr lang="en-US" altLang="zh-CN" dirty="0">
                <a:latin typeface="Times New Roman" panose="02020603050405020304" pitchFamily="18" charset="0"/>
                <a:ea typeface="宋体" charset="0"/>
                <a:cs typeface="Times New Roman" panose="02020603050405020304" pitchFamily="18" charset="0"/>
              </a:rPr>
              <a:t>s1“</a:t>
            </a:r>
            <a:r>
              <a:rPr lang="en-US" altLang="zh-CN" dirty="0">
                <a:solidFill>
                  <a:schemeClr val="bg2"/>
                </a:solidFill>
                <a:latin typeface="Times New Roman" panose="02020603050405020304" pitchFamily="18" charset="0"/>
                <a:ea typeface="宋体" charset="0"/>
                <a:cs typeface="Times New Roman" panose="02020603050405020304" pitchFamily="18" charset="0"/>
              </a:rPr>
              <a:t>==</a:t>
            </a:r>
            <a:r>
              <a:rPr lang="en-US" altLang="zh-CN" dirty="0">
                <a:latin typeface="Times New Roman" panose="02020603050405020304" pitchFamily="18" charset="0"/>
                <a:ea typeface="宋体" charset="0"/>
                <a:cs typeface="Times New Roman" panose="02020603050405020304" pitchFamily="18" charset="0"/>
              </a:rPr>
              <a:t>”s2， </a:t>
            </a:r>
            <a:r>
              <a:rPr lang="zh-CN" altLang="en-US" dirty="0">
                <a:latin typeface="Times New Roman" panose="02020603050405020304" pitchFamily="18" charset="0"/>
                <a:ea typeface="宋体" charset="0"/>
                <a:cs typeface="Times New Roman" panose="02020603050405020304" pitchFamily="18" charset="0"/>
              </a:rPr>
              <a:t>函数值为</a:t>
            </a:r>
            <a:r>
              <a:rPr lang="en-US" altLang="zh-CN" dirty="0">
                <a:latin typeface="Times New Roman" panose="02020603050405020304" pitchFamily="18" charset="0"/>
                <a:ea typeface="宋体" charset="0"/>
                <a:cs typeface="Times New Roman" panose="02020603050405020304" pitchFamily="18" charset="0"/>
              </a:rPr>
              <a:t>0</a:t>
            </a:r>
          </a:p>
          <a:p>
            <a:pPr eaLnBrk="1" hangingPunct="1">
              <a:spcBef>
                <a:spcPts val="0"/>
              </a:spcBef>
              <a:buFont typeface="Wingdings" charset="0"/>
              <a:buNone/>
            </a:pPr>
            <a:r>
              <a:rPr lang="zh-CN" altLang="en-US" dirty="0">
                <a:latin typeface="Times New Roman" panose="02020603050405020304" pitchFamily="18" charset="0"/>
                <a:ea typeface="宋体" charset="0"/>
                <a:cs typeface="Times New Roman" panose="02020603050405020304" pitchFamily="18" charset="0"/>
              </a:rPr>
              <a:t> </a:t>
            </a:r>
            <a:r>
              <a:rPr lang="en-US" altLang="zh-CN" dirty="0" err="1">
                <a:latin typeface="Times New Roman" panose="02020603050405020304" pitchFamily="18" charset="0"/>
                <a:ea typeface="宋体" charset="0"/>
                <a:cs typeface="Times New Roman" panose="02020603050405020304" pitchFamily="18" charset="0"/>
              </a:rPr>
              <a:t>strcmp</a:t>
            </a:r>
            <a:r>
              <a:rPr lang="en-US" altLang="zh-CN" dirty="0">
                <a:latin typeface="Times New Roman" panose="02020603050405020304" pitchFamily="18" charset="0"/>
                <a:ea typeface="宋体" charset="0"/>
                <a:cs typeface="Times New Roman" panose="02020603050405020304" pitchFamily="18" charset="0"/>
              </a:rPr>
              <a:t>(s1,s2)</a:t>
            </a:r>
            <a:r>
              <a:rPr lang="zh-CN" altLang="en-US" dirty="0">
                <a:latin typeface="Times New Roman" panose="02020603050405020304" pitchFamily="18" charset="0"/>
                <a:ea typeface="宋体" charset="0"/>
                <a:cs typeface="Times New Roman" panose="02020603050405020304" pitchFamily="18" charset="0"/>
              </a:rPr>
              <a:t>  若 </a:t>
            </a:r>
            <a:r>
              <a:rPr lang="en-US" altLang="zh-CN" dirty="0">
                <a:latin typeface="Times New Roman" panose="02020603050405020304" pitchFamily="18" charset="0"/>
                <a:ea typeface="宋体" charset="0"/>
                <a:cs typeface="Times New Roman" panose="02020603050405020304" pitchFamily="18" charset="0"/>
              </a:rPr>
              <a:t>s1 “</a:t>
            </a:r>
            <a:r>
              <a:rPr lang="en-US" altLang="zh-CN" dirty="0">
                <a:solidFill>
                  <a:schemeClr val="bg2"/>
                </a:solidFill>
                <a:latin typeface="Times New Roman" panose="02020603050405020304" pitchFamily="18" charset="0"/>
                <a:ea typeface="宋体" charset="0"/>
                <a:cs typeface="Times New Roman" panose="02020603050405020304" pitchFamily="18" charset="0"/>
              </a:rPr>
              <a:t>&gt;</a:t>
            </a:r>
            <a:r>
              <a:rPr lang="en-US" altLang="zh-CN" dirty="0">
                <a:latin typeface="Times New Roman" panose="02020603050405020304" pitchFamily="18" charset="0"/>
                <a:ea typeface="宋体" charset="0"/>
                <a:cs typeface="Times New Roman" panose="02020603050405020304" pitchFamily="18" charset="0"/>
              </a:rPr>
              <a:t>” s2， </a:t>
            </a:r>
            <a:r>
              <a:rPr lang="zh-CN" altLang="en-US" dirty="0">
                <a:latin typeface="Times New Roman" panose="02020603050405020304" pitchFamily="18" charset="0"/>
                <a:ea typeface="宋体" charset="0"/>
                <a:cs typeface="Times New Roman" panose="02020603050405020304" pitchFamily="18" charset="0"/>
              </a:rPr>
              <a:t>函数值</a:t>
            </a:r>
            <a:r>
              <a:rPr lang="en-US" altLang="zh-CN" dirty="0">
                <a:latin typeface="Times New Roman" panose="02020603050405020304" pitchFamily="18" charset="0"/>
                <a:ea typeface="宋体" charset="0"/>
                <a:cs typeface="Times New Roman" panose="02020603050405020304" pitchFamily="18" charset="0"/>
              </a:rPr>
              <a:t>&gt;0</a:t>
            </a:r>
            <a:r>
              <a:rPr lang="zh-CN" altLang="en-US" dirty="0">
                <a:latin typeface="Times New Roman" panose="02020603050405020304" pitchFamily="18" charset="0"/>
                <a:ea typeface="宋体" charset="0"/>
                <a:cs typeface="Times New Roman" panose="02020603050405020304" pitchFamily="18" charset="0"/>
              </a:rPr>
              <a:t> </a:t>
            </a:r>
            <a:r>
              <a:rPr lang="en-US" altLang="zh-CN" dirty="0">
                <a:latin typeface="Times New Roman" panose="02020603050405020304" pitchFamily="18" charset="0"/>
                <a:ea typeface="宋体" charset="0"/>
                <a:cs typeface="Times New Roman" panose="02020603050405020304" pitchFamily="18" charset="0"/>
              </a:rPr>
              <a:t> </a:t>
            </a:r>
            <a:r>
              <a:rPr lang="zh-CN" altLang="en-US" dirty="0">
                <a:latin typeface="Times New Roman" panose="02020603050405020304" pitchFamily="18" charset="0"/>
                <a:ea typeface="宋体" charset="0"/>
                <a:cs typeface="Times New Roman" panose="02020603050405020304" pitchFamily="18" charset="0"/>
              </a:rPr>
              <a:t>     </a:t>
            </a:r>
            <a:r>
              <a:rPr lang="en-US" altLang="zh-CN" dirty="0" err="1">
                <a:latin typeface="Times New Roman" panose="02020603050405020304" pitchFamily="18" charset="0"/>
                <a:ea typeface="宋体" charset="0"/>
                <a:cs typeface="Times New Roman" panose="02020603050405020304" pitchFamily="18" charset="0"/>
              </a:rPr>
              <a:t>string.h</a:t>
            </a:r>
            <a:endParaRPr lang="en-US" altLang="zh-CN" dirty="0">
              <a:latin typeface="Times New Roman" panose="02020603050405020304" pitchFamily="18" charset="0"/>
              <a:ea typeface="宋体" charset="0"/>
              <a:cs typeface="Times New Roman" panose="02020603050405020304" pitchFamily="18" charset="0"/>
            </a:endParaRPr>
          </a:p>
          <a:p>
            <a:pPr eaLnBrk="1" hangingPunct="1">
              <a:spcBef>
                <a:spcPts val="0"/>
              </a:spcBef>
              <a:buFont typeface="Wingdings" charset="0"/>
              <a:buNone/>
            </a:pPr>
            <a:r>
              <a:rPr lang="en-US" altLang="zh-CN" dirty="0">
                <a:latin typeface="Times New Roman" panose="02020603050405020304" pitchFamily="18" charset="0"/>
                <a:ea typeface="宋体" charset="0"/>
                <a:cs typeface="Times New Roman" panose="02020603050405020304" pitchFamily="18" charset="0"/>
              </a:rPr>
              <a:t>                           </a:t>
            </a:r>
            <a:r>
              <a:rPr lang="zh-CN" altLang="en-US" dirty="0">
                <a:latin typeface="Times New Roman" panose="02020603050405020304" pitchFamily="18" charset="0"/>
                <a:ea typeface="宋体" charset="0"/>
                <a:cs typeface="Times New Roman" panose="02020603050405020304" pitchFamily="18" charset="0"/>
              </a:rPr>
              <a:t>若 </a:t>
            </a:r>
            <a:r>
              <a:rPr lang="en-US" altLang="zh-CN" dirty="0">
                <a:latin typeface="Times New Roman" panose="02020603050405020304" pitchFamily="18" charset="0"/>
                <a:ea typeface="宋体" charset="0"/>
                <a:cs typeface="Times New Roman" panose="02020603050405020304" pitchFamily="18" charset="0"/>
              </a:rPr>
              <a:t>s1 “</a:t>
            </a:r>
            <a:r>
              <a:rPr lang="en-US" altLang="zh-CN" dirty="0">
                <a:solidFill>
                  <a:schemeClr val="bg2"/>
                </a:solidFill>
                <a:latin typeface="Times New Roman" panose="02020603050405020304" pitchFamily="18" charset="0"/>
                <a:ea typeface="宋体" charset="0"/>
                <a:cs typeface="Times New Roman" panose="02020603050405020304" pitchFamily="18" charset="0"/>
              </a:rPr>
              <a:t>&lt;</a:t>
            </a:r>
            <a:r>
              <a:rPr lang="en-US" altLang="zh-CN" dirty="0">
                <a:latin typeface="Times New Roman" panose="02020603050405020304" pitchFamily="18" charset="0"/>
                <a:ea typeface="宋体" charset="0"/>
                <a:cs typeface="Times New Roman" panose="02020603050405020304" pitchFamily="18" charset="0"/>
              </a:rPr>
              <a:t>” s2， </a:t>
            </a:r>
            <a:r>
              <a:rPr lang="zh-CN" altLang="en-US" dirty="0">
                <a:latin typeface="Times New Roman" panose="02020603050405020304" pitchFamily="18" charset="0"/>
                <a:ea typeface="宋体" charset="0"/>
                <a:cs typeface="Times New Roman" panose="02020603050405020304" pitchFamily="18" charset="0"/>
              </a:rPr>
              <a:t>函数值</a:t>
            </a:r>
            <a:r>
              <a:rPr lang="en-US" altLang="zh-CN" dirty="0">
                <a:latin typeface="Times New Roman" panose="02020603050405020304" pitchFamily="18" charset="0"/>
                <a:ea typeface="宋体" charset="0"/>
                <a:cs typeface="Times New Roman" panose="02020603050405020304" pitchFamily="18" charset="0"/>
              </a:rPr>
              <a:t>&lt;0</a:t>
            </a:r>
          </a:p>
          <a:p>
            <a:pPr eaLnBrk="1" hangingPunct="1">
              <a:spcBef>
                <a:spcPts val="0"/>
              </a:spcBef>
              <a:buFont typeface="Wingdings" charset="0"/>
              <a:buNone/>
            </a:pPr>
            <a:r>
              <a:rPr lang="zh-CN" altLang="en-US" dirty="0">
                <a:latin typeface="Times New Roman" panose="02020603050405020304" pitchFamily="18" charset="0"/>
                <a:ea typeface="宋体" charset="0"/>
                <a:cs typeface="Times New Roman" panose="02020603050405020304" pitchFamily="18" charset="0"/>
              </a:rPr>
              <a:t>                           计算字符串的有效长度</a:t>
            </a:r>
          </a:p>
          <a:p>
            <a:pPr eaLnBrk="1" hangingPunct="1">
              <a:spcBef>
                <a:spcPts val="0"/>
              </a:spcBef>
              <a:buNone/>
            </a:pPr>
            <a:r>
              <a:rPr lang="en-US" altLang="zh-CN" dirty="0">
                <a:latin typeface="Times New Roman" panose="02020603050405020304" pitchFamily="18" charset="0"/>
                <a:ea typeface="宋体" charset="0"/>
                <a:cs typeface="Times New Roman" panose="02020603050405020304" pitchFamily="18" charset="0"/>
              </a:rPr>
              <a:t> </a:t>
            </a:r>
            <a:r>
              <a:rPr lang="en-US" altLang="zh-CN" dirty="0" err="1">
                <a:latin typeface="Times New Roman" panose="02020603050405020304" pitchFamily="18" charset="0"/>
                <a:ea typeface="宋体" charset="0"/>
                <a:cs typeface="Times New Roman" panose="02020603050405020304" pitchFamily="18" charset="0"/>
              </a:rPr>
              <a:t>strlen</a:t>
            </a:r>
            <a:r>
              <a:rPr lang="en-US" altLang="zh-CN" dirty="0">
                <a:latin typeface="Times New Roman" panose="02020603050405020304" pitchFamily="18" charset="0"/>
                <a:ea typeface="宋体" charset="0"/>
                <a:cs typeface="Times New Roman" panose="02020603050405020304" pitchFamily="18" charset="0"/>
              </a:rPr>
              <a:t>(</a:t>
            </a:r>
            <a:r>
              <a:rPr lang="en-US" altLang="zh-CN" dirty="0" err="1">
                <a:latin typeface="Times New Roman" panose="02020603050405020304" pitchFamily="18" charset="0"/>
                <a:ea typeface="宋体" charset="0"/>
                <a:cs typeface="Times New Roman" panose="02020603050405020304" pitchFamily="18" charset="0"/>
              </a:rPr>
              <a:t>str</a:t>
            </a:r>
            <a:r>
              <a:rPr lang="en-US" altLang="zh-CN" dirty="0">
                <a:latin typeface="Times New Roman" panose="02020603050405020304" pitchFamily="18" charset="0"/>
                <a:ea typeface="宋体" charset="0"/>
                <a:cs typeface="Times New Roman" panose="02020603050405020304" pitchFamily="18" charset="0"/>
              </a:rPr>
              <a:t>)         </a:t>
            </a:r>
            <a:r>
              <a:rPr lang="zh-CN" altLang="en-US" dirty="0">
                <a:latin typeface="Times New Roman" panose="02020603050405020304" pitchFamily="18" charset="0"/>
                <a:ea typeface="宋体" charset="0"/>
                <a:cs typeface="Times New Roman" panose="02020603050405020304" pitchFamily="18" charset="0"/>
              </a:rPr>
              <a:t> 不包括</a:t>
            </a:r>
            <a:r>
              <a:rPr lang="en-US" altLang="zh-CN" dirty="0">
                <a:latin typeface="Times New Roman" panose="02020603050405020304" pitchFamily="18" charset="0"/>
                <a:ea typeface="宋体" charset="0"/>
                <a:cs typeface="Times New Roman" panose="02020603050405020304" pitchFamily="18" charset="0"/>
              </a:rPr>
              <a:t> </a:t>
            </a:r>
            <a:r>
              <a:rPr lang="en-US" altLang="zh-CN" dirty="0">
                <a:solidFill>
                  <a:srgbClr val="CC0066"/>
                </a:solidFill>
                <a:latin typeface="Times New Roman" panose="02020603050405020304" pitchFamily="18" charset="0"/>
                <a:ea typeface="宋体" charset="0"/>
                <a:cs typeface="Times New Roman" panose="02020603050405020304" pitchFamily="18" charset="0"/>
              </a:rPr>
              <a:t>'\0'</a:t>
            </a:r>
            <a:endParaRPr lang="zh-CN" altLang="en-US" dirty="0">
              <a:latin typeface="Times New Roman" panose="02020603050405020304" pitchFamily="18" charset="0"/>
              <a:ea typeface="宋体" charset="0"/>
              <a:cs typeface="Times New Roman" panose="02020603050405020304" pitchFamily="18" charset="0"/>
            </a:endParaRPr>
          </a:p>
        </p:txBody>
      </p:sp>
      <p:sp>
        <p:nvSpPr>
          <p:cNvPr id="100354" name="Rectangle 5"/>
          <p:cNvSpPr>
            <a:spLocks noGrp="1" noChangeArrowheads="1"/>
          </p:cNvSpPr>
          <p:nvPr>
            <p:ph type="title"/>
          </p:nvPr>
        </p:nvSpPr>
        <p:spPr>
          <a:xfrm>
            <a:off x="2362200" y="420960"/>
            <a:ext cx="7696200" cy="685800"/>
          </a:xfrm>
          <a:noFill/>
        </p:spPr>
        <p:txBody>
          <a:bodyPr vert="horz" wrap="square" lIns="90488" tIns="44450" rIns="90488" bIns="44450" numCol="1" anchor="ctr" anchorCtr="0" compatLnSpc="1"/>
          <a:lstStyle/>
          <a:p>
            <a:pPr eaLnBrk="1" hangingPunct="1">
              <a:spcBef>
                <a:spcPts val="0"/>
              </a:spcBef>
            </a:pPr>
            <a:r>
              <a:rPr lang="zh-CN" altLang="en-US" sz="4000" dirty="0">
                <a:latin typeface="Times New Roman" panose="02020603050405020304" pitchFamily="18" charset="0"/>
                <a:ea typeface="宋体" charset="0"/>
                <a:cs typeface="Times New Roman" panose="02020603050405020304" pitchFamily="18" charset="0"/>
              </a:rPr>
              <a:t>字符串处理函数小结</a:t>
            </a:r>
          </a:p>
        </p:txBody>
      </p:sp>
      <p:sp>
        <p:nvSpPr>
          <p:cNvPr id="100355" name="Line 6"/>
          <p:cNvSpPr>
            <a:spLocks noChangeShapeType="1"/>
          </p:cNvSpPr>
          <p:nvPr/>
        </p:nvSpPr>
        <p:spPr bwMode="auto">
          <a:xfrm>
            <a:off x="4367808" y="1070755"/>
            <a:ext cx="0" cy="5562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pPr>
              <a:spcBef>
                <a:spcPts val="0"/>
              </a:spcBef>
            </a:pPr>
            <a:endParaRPr lang="zh-CN" altLang="en-US">
              <a:latin typeface="Times New Roman" panose="02020603050405020304" pitchFamily="18" charset="0"/>
              <a:cs typeface="Times New Roman" panose="02020603050405020304" pitchFamily="18" charset="0"/>
            </a:endParaRPr>
          </a:p>
        </p:txBody>
      </p:sp>
      <p:sp>
        <p:nvSpPr>
          <p:cNvPr id="100356" name="Line 7"/>
          <p:cNvSpPr>
            <a:spLocks noChangeShapeType="1"/>
          </p:cNvSpPr>
          <p:nvPr/>
        </p:nvSpPr>
        <p:spPr bwMode="auto">
          <a:xfrm>
            <a:off x="2198687" y="1646819"/>
            <a:ext cx="84582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pPr>
              <a:spcBef>
                <a:spcPts val="0"/>
              </a:spcBef>
            </a:pPr>
            <a:endParaRPr lang="zh-CN" altLang="en-US">
              <a:latin typeface="Times New Roman" panose="02020603050405020304" pitchFamily="18" charset="0"/>
              <a:cs typeface="Times New Roman" panose="02020603050405020304" pitchFamily="18" charset="0"/>
            </a:endParaRPr>
          </a:p>
        </p:txBody>
      </p:sp>
      <p:sp>
        <p:nvSpPr>
          <p:cNvPr id="100357" name="Line 8"/>
          <p:cNvSpPr>
            <a:spLocks noChangeShapeType="1"/>
          </p:cNvSpPr>
          <p:nvPr/>
        </p:nvSpPr>
        <p:spPr bwMode="auto">
          <a:xfrm>
            <a:off x="2133600" y="2201923"/>
            <a:ext cx="6553200" cy="2096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pPr>
              <a:spcBef>
                <a:spcPts val="0"/>
              </a:spcBef>
            </a:pPr>
            <a:endParaRPr lang="zh-CN" altLang="en-US" dirty="0">
              <a:latin typeface="Times New Roman" panose="02020603050405020304" pitchFamily="18" charset="0"/>
              <a:cs typeface="Times New Roman" panose="02020603050405020304" pitchFamily="18" charset="0"/>
            </a:endParaRPr>
          </a:p>
        </p:txBody>
      </p:sp>
      <p:sp>
        <p:nvSpPr>
          <p:cNvPr id="100358" name="Line 9"/>
          <p:cNvSpPr>
            <a:spLocks noChangeShapeType="1"/>
          </p:cNvSpPr>
          <p:nvPr/>
        </p:nvSpPr>
        <p:spPr bwMode="auto">
          <a:xfrm>
            <a:off x="2133598" y="2747132"/>
            <a:ext cx="8458200" cy="1083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pPr>
              <a:spcBef>
                <a:spcPts val="0"/>
              </a:spcBef>
            </a:pPr>
            <a:endParaRPr lang="zh-CN" altLang="en-US">
              <a:latin typeface="Times New Roman" panose="02020603050405020304" pitchFamily="18" charset="0"/>
              <a:cs typeface="Times New Roman" panose="02020603050405020304" pitchFamily="18" charset="0"/>
            </a:endParaRPr>
          </a:p>
        </p:txBody>
      </p:sp>
      <p:sp>
        <p:nvSpPr>
          <p:cNvPr id="100359" name="Line 10"/>
          <p:cNvSpPr>
            <a:spLocks noChangeShapeType="1"/>
          </p:cNvSpPr>
          <p:nvPr/>
        </p:nvSpPr>
        <p:spPr bwMode="auto">
          <a:xfrm>
            <a:off x="2133598" y="3282041"/>
            <a:ext cx="6553202" cy="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pPr>
              <a:spcBef>
                <a:spcPts val="0"/>
              </a:spcBef>
            </a:pPr>
            <a:endParaRPr lang="zh-CN" altLang="en-US">
              <a:latin typeface="Times New Roman" panose="02020603050405020304" pitchFamily="18" charset="0"/>
              <a:cs typeface="Times New Roman" panose="02020603050405020304" pitchFamily="18" charset="0"/>
            </a:endParaRPr>
          </a:p>
        </p:txBody>
      </p:sp>
      <p:sp>
        <p:nvSpPr>
          <p:cNvPr id="100360" name="Line 11"/>
          <p:cNvSpPr>
            <a:spLocks noChangeShapeType="1"/>
          </p:cNvSpPr>
          <p:nvPr/>
        </p:nvSpPr>
        <p:spPr bwMode="auto">
          <a:xfrm flipV="1">
            <a:off x="2133598" y="3739242"/>
            <a:ext cx="6553201" cy="2020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pPr>
              <a:spcBef>
                <a:spcPts val="0"/>
              </a:spcBef>
            </a:pPr>
            <a:endParaRPr lang="zh-CN" altLang="en-US">
              <a:latin typeface="Times New Roman" panose="02020603050405020304" pitchFamily="18" charset="0"/>
              <a:cs typeface="Times New Roman" panose="02020603050405020304" pitchFamily="18" charset="0"/>
            </a:endParaRPr>
          </a:p>
        </p:txBody>
      </p:sp>
      <p:sp>
        <p:nvSpPr>
          <p:cNvPr id="100361" name="Line 12"/>
          <p:cNvSpPr>
            <a:spLocks noChangeShapeType="1"/>
          </p:cNvSpPr>
          <p:nvPr/>
        </p:nvSpPr>
        <p:spPr bwMode="auto">
          <a:xfrm>
            <a:off x="2133600" y="5319232"/>
            <a:ext cx="6553200" cy="2021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pPr>
              <a:spcBef>
                <a:spcPts val="0"/>
              </a:spcBef>
            </a:pPr>
            <a:endParaRPr lang="zh-CN" altLang="en-US">
              <a:latin typeface="Times New Roman" panose="02020603050405020304" pitchFamily="18" charset="0"/>
              <a:cs typeface="Times New Roman" panose="02020603050405020304" pitchFamily="18" charset="0"/>
            </a:endParaRPr>
          </a:p>
        </p:txBody>
      </p:sp>
      <p:sp>
        <p:nvSpPr>
          <p:cNvPr id="100362" name="Line 13"/>
          <p:cNvSpPr>
            <a:spLocks noChangeShapeType="1"/>
          </p:cNvSpPr>
          <p:nvPr/>
        </p:nvSpPr>
        <p:spPr bwMode="auto">
          <a:xfrm>
            <a:off x="8686800" y="1106760"/>
            <a:ext cx="0" cy="5562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lIns="90488" tIns="44450" rIns="90488" bIns="44450" anchor="ctr"/>
          <a:lstStyle/>
          <a:p>
            <a:pPr>
              <a:spcBef>
                <a:spcPts val="0"/>
              </a:spcBef>
            </a:pPr>
            <a:endParaRPr lang="zh-CN" alt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482E9B-FBCF-CE34-D56B-E3C498B84CA5}"/>
              </a:ext>
            </a:extLst>
          </p:cNvPr>
          <p:cNvSpPr>
            <a:spLocks noGrp="1"/>
          </p:cNvSpPr>
          <p:nvPr>
            <p:ph type="title"/>
          </p:nvPr>
        </p:nvSpPr>
        <p:spPr/>
        <p:txBody>
          <a:bodyPr/>
          <a:lstStyle/>
          <a:p>
            <a:r>
              <a:rPr lang="zh-CN" altLang="en-US" dirty="0"/>
              <a:t>作业</a:t>
            </a:r>
            <a:r>
              <a:rPr lang="en-US" altLang="zh-CN" dirty="0"/>
              <a:t>1</a:t>
            </a:r>
            <a:r>
              <a:rPr lang="zh-CN" altLang="en-US" dirty="0"/>
              <a:t>：</a:t>
            </a:r>
            <a:r>
              <a:rPr lang="en-US" altLang="zh-CN" dirty="0"/>
              <a:t>PTA</a:t>
            </a:r>
            <a:endParaRPr lang="zh-CN" altLang="en-US" dirty="0"/>
          </a:p>
        </p:txBody>
      </p:sp>
      <p:sp>
        <p:nvSpPr>
          <p:cNvPr id="3" name="内容占位符 2">
            <a:extLst>
              <a:ext uri="{FF2B5EF4-FFF2-40B4-BE49-F238E27FC236}">
                <a16:creationId xmlns:a16="http://schemas.microsoft.com/office/drawing/2014/main" id="{7CDC1024-BB2E-FDC3-D907-6DF31B9C141C}"/>
              </a:ext>
            </a:extLst>
          </p:cNvPr>
          <p:cNvSpPr>
            <a:spLocks noGrp="1"/>
          </p:cNvSpPr>
          <p:nvPr>
            <p:ph idx="1"/>
          </p:nvPr>
        </p:nvSpPr>
        <p:spPr/>
        <p:txBody>
          <a:bodyPr/>
          <a:lstStyle/>
          <a:p>
            <a:endParaRPr lang="zh-CN" altLang="en-US" dirty="0"/>
          </a:p>
        </p:txBody>
      </p:sp>
    </p:spTree>
    <p:extLst>
      <p:ext uri="{BB962C8B-B14F-4D97-AF65-F5344CB8AC3E}">
        <p14:creationId xmlns:p14="http://schemas.microsoft.com/office/powerpoint/2010/main" val="194844354"/>
      </p:ext>
    </p:extLst>
  </p:cSld>
  <p:clrMapOvr>
    <a:masterClrMapping/>
  </p:clrMapOvr>
</p:sld>
</file>

<file path=ppt/theme/theme1.xml><?xml version="1.0" encoding="utf-8"?>
<a:theme xmlns:a="http://schemas.openxmlformats.org/drawingml/2006/main" name="3_自定义设计方案">
  <a:themeElements>
    <a:clrScheme name="自定义设计方案 14">
      <a:dk1>
        <a:srgbClr val="000000"/>
      </a:dk1>
      <a:lt1>
        <a:srgbClr val="FFFFFF"/>
      </a:lt1>
      <a:dk2>
        <a:srgbClr val="000000"/>
      </a:dk2>
      <a:lt2>
        <a:srgbClr val="808080"/>
      </a:lt2>
      <a:accent1>
        <a:srgbClr val="BBE0E3"/>
      </a:accent1>
      <a:accent2>
        <a:srgbClr val="6699FF"/>
      </a:accent2>
      <a:accent3>
        <a:srgbClr val="FFFFFF"/>
      </a:accent3>
      <a:accent4>
        <a:srgbClr val="000000"/>
      </a:accent4>
      <a:accent5>
        <a:srgbClr val="DAEDEF"/>
      </a:accent5>
      <a:accent6>
        <a:srgbClr val="5C8AE7"/>
      </a:accent6>
      <a:hlink>
        <a:srgbClr val="FF0000"/>
      </a:hlink>
      <a:folHlink>
        <a:srgbClr val="6699FF"/>
      </a:folHlink>
    </a:clrScheme>
    <a:fontScheme name="自定义设计方案">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175" cap="flat" cmpd="sng" algn="ctr">
          <a:no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1" i="1" u="none" strike="noStrike" cap="none" normalizeH="0" baseline="0" smtClean="0">
            <a:ln>
              <a:noFill/>
            </a:ln>
            <a:solidFill>
              <a:srgbClr val="6699FF"/>
            </a:solidFill>
            <a:effectLst/>
            <a:latin typeface="Mistral" panose="03090702030407020403" pitchFamily="66" charset="0"/>
            <a:ea typeface="微软雅黑" panose="020B0503020204020204" pitchFamily="34" charset="-122"/>
            <a:cs typeface="Microsoft Sans Serif" panose="020B0604020202020204" pitchFamily="34" charset="0"/>
          </a:defRPr>
        </a:defPPr>
      </a:lstStyle>
    </a:spDef>
    <a:lnDef>
      <a:spPr bwMode="auto">
        <a:xfrm>
          <a:off x="0" y="0"/>
          <a:ext cx="1" cy="1"/>
        </a:xfrm>
        <a:custGeom>
          <a:avLst/>
          <a:gdLst/>
          <a:ahLst/>
          <a:cxnLst/>
          <a:rect l="0" t="0" r="0" b="0"/>
          <a:pathLst/>
        </a:custGeom>
        <a:noFill/>
        <a:ln w="3175" cap="flat" cmpd="sng" algn="ctr">
          <a:no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1" i="1" u="none" strike="noStrike" cap="none" normalizeH="0" baseline="0" smtClean="0">
            <a:ln>
              <a:noFill/>
            </a:ln>
            <a:solidFill>
              <a:srgbClr val="6699FF"/>
            </a:solidFill>
            <a:effectLst/>
            <a:latin typeface="Mistral" panose="03090702030407020403" pitchFamily="66" charset="0"/>
            <a:ea typeface="微软雅黑" panose="020B0503020204020204" pitchFamily="34" charset="-122"/>
            <a:cs typeface="Microsoft Sans Serif" panose="020B0604020202020204" pitchFamily="34" charset="0"/>
          </a:defRPr>
        </a:defPPr>
      </a:lstStyle>
    </a:lnDef>
  </a:objectDefaul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自定义设计方案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0000"/>
        </a:hlink>
        <a:folHlink>
          <a:srgbClr val="0000FF"/>
        </a:folHlink>
      </a:clrScheme>
      <a:clrMap bg1="lt1" tx1="dk1" bg2="lt2" tx2="dk2" accent1="accent1" accent2="accent2" accent3="accent3" accent4="accent4" accent5="accent5" accent6="accent6" hlink="hlink" folHlink="folHlink"/>
    </a:extraClrScheme>
    <a:extraClrScheme>
      <a:clrScheme name="自定义设计方案 14">
        <a:dk1>
          <a:srgbClr val="000000"/>
        </a:dk1>
        <a:lt1>
          <a:srgbClr val="FFFFFF"/>
        </a:lt1>
        <a:dk2>
          <a:srgbClr val="000000"/>
        </a:dk2>
        <a:lt2>
          <a:srgbClr val="808080"/>
        </a:lt2>
        <a:accent1>
          <a:srgbClr val="BBE0E3"/>
        </a:accent1>
        <a:accent2>
          <a:srgbClr val="6699FF"/>
        </a:accent2>
        <a:accent3>
          <a:srgbClr val="FFFFFF"/>
        </a:accent3>
        <a:accent4>
          <a:srgbClr val="000000"/>
        </a:accent4>
        <a:accent5>
          <a:srgbClr val="DAEDEF"/>
        </a:accent5>
        <a:accent6>
          <a:srgbClr val="5C8AE7"/>
        </a:accent6>
        <a:hlink>
          <a:srgbClr val="FF0000"/>
        </a:hlink>
        <a:folHlink>
          <a:srgbClr val="6699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7318</TotalTime>
  <Words>10964</Words>
  <Application>Microsoft Office PowerPoint</Application>
  <PresentationFormat>宽屏</PresentationFormat>
  <Paragraphs>1265</Paragraphs>
  <Slides>137</Slides>
  <Notes>19</Notes>
  <HiddenSlides>17</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2</vt:i4>
      </vt:variant>
      <vt:variant>
        <vt:lpstr>幻灯片标题</vt:lpstr>
      </vt:variant>
      <vt:variant>
        <vt:i4>137</vt:i4>
      </vt:variant>
    </vt:vector>
  </HeadingPairs>
  <TitlesOfParts>
    <vt:vector size="154" baseType="lpstr">
      <vt:lpstr>Gill Sans</vt:lpstr>
      <vt:lpstr>Monotype Sorts</vt:lpstr>
      <vt:lpstr>仿宋_GB2312</vt:lpstr>
      <vt:lpstr>黑体</vt:lpstr>
      <vt:lpstr>华文行楷</vt:lpstr>
      <vt:lpstr>楷体_GB2312</vt:lpstr>
      <vt:lpstr>宋体</vt:lpstr>
      <vt:lpstr>微软雅黑</vt:lpstr>
      <vt:lpstr>Arial</vt:lpstr>
      <vt:lpstr>Book Antiqua</vt:lpstr>
      <vt:lpstr>Courier New</vt:lpstr>
      <vt:lpstr>Mistral</vt:lpstr>
      <vt:lpstr>Times New Roman</vt:lpstr>
      <vt:lpstr>Wingdings</vt:lpstr>
      <vt:lpstr>3_自定义设计方案</vt:lpstr>
      <vt:lpstr>Worksheet</vt:lpstr>
      <vt:lpstr>Microsoft Visio 2003-2010 Drawing</vt:lpstr>
      <vt:lpstr>程序设计基础课程设计</vt:lpstr>
      <vt:lpstr>程序设计基础课程设计介绍</vt:lpstr>
      <vt:lpstr>PowerPoint 演示文稿</vt:lpstr>
      <vt:lpstr>PowerPoint 演示文稿</vt:lpstr>
      <vt:lpstr>PowerPoint 演示文稿</vt:lpstr>
      <vt:lpstr>PowerPoint 演示文稿</vt:lpstr>
      <vt:lpstr>PowerPoint 演示文稿</vt:lpstr>
      <vt:lpstr>PowerPoint 演示文稿</vt:lpstr>
      <vt:lpstr>PTA平台注册</vt:lpstr>
      <vt:lpstr>PowerPoint 演示文稿</vt:lpstr>
      <vt:lpstr>PowerPoint 演示文稿</vt:lpstr>
      <vt:lpstr>C语言开发环境</vt:lpstr>
      <vt:lpstr>PowerPoint 演示文稿</vt:lpstr>
      <vt:lpstr>PowerPoint 演示文稿</vt:lpstr>
      <vt:lpstr>PowerPoint 演示文稿</vt:lpstr>
      <vt:lpstr>理解C语言程序的基本结构</vt:lpstr>
      <vt:lpstr>流程控制 </vt:lpstr>
      <vt:lpstr>程序的编译与编程环境 </vt:lpstr>
      <vt:lpstr>C 语言上机过程</vt:lpstr>
      <vt:lpstr>C程序编辑、编译连接、运行调试步骤</vt:lpstr>
      <vt:lpstr>编译运行出错总结</vt:lpstr>
      <vt:lpstr>PowerPoint 演示文稿</vt:lpstr>
      <vt:lpstr>1.1 一维字符数组</vt:lpstr>
      <vt:lpstr>1.1 一维字符数组</vt:lpstr>
      <vt:lpstr>1.2 字符串</vt:lpstr>
      <vt:lpstr>字符串与一维字符数组</vt:lpstr>
      <vt:lpstr>1.2.1 字符串的存储－数组初始化</vt:lpstr>
      <vt:lpstr>字符串的存储</vt:lpstr>
      <vt:lpstr>1.2.2 对字符串的操作</vt:lpstr>
      <vt:lpstr>输出字符串</vt:lpstr>
      <vt:lpstr>1.2.3 字符串的存储－赋值和输入</vt:lpstr>
      <vt:lpstr>1.3  使用字符串编程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关于strcpy函数的几点说明</vt:lpstr>
      <vt:lpstr>PowerPoint 演示文稿</vt:lpstr>
      <vt:lpstr>PowerPoint 演示文稿</vt:lpstr>
      <vt:lpstr>PowerPoint 演示文稿</vt:lpstr>
      <vt:lpstr>PowerPoint 演示文稿</vt:lpstr>
      <vt:lpstr>PowerPoint 演示文稿</vt:lpstr>
      <vt:lpstr>1.6  判断回文</vt:lpstr>
      <vt:lpstr>PowerPoint 演示文稿</vt:lpstr>
      <vt:lpstr>PowerPoint 演示文稿</vt:lpstr>
      <vt:lpstr>例2 统计数字字符个数</vt:lpstr>
      <vt:lpstr>例2 源程序</vt:lpstr>
      <vt:lpstr>例1  程序解析- 判断回文</vt:lpstr>
      <vt:lpstr>例3  字符串转换</vt:lpstr>
      <vt:lpstr>"123" ==》123</vt:lpstr>
      <vt:lpstr>例3 源程序</vt:lpstr>
      <vt:lpstr>例3 思考</vt:lpstr>
      <vt:lpstr>例4 进制转换 </vt:lpstr>
      <vt:lpstr>例4  分析 </vt:lpstr>
      <vt:lpstr>生成十六进制字符串</vt:lpstr>
      <vt:lpstr>转换为十进制整数</vt:lpstr>
      <vt:lpstr>程序段</vt:lpstr>
      <vt:lpstr>字符串小结</vt:lpstr>
      <vt:lpstr>PowerPoint 演示文稿</vt:lpstr>
      <vt:lpstr>PowerPoint 演示文稿</vt:lpstr>
      <vt:lpstr> 2.1 变量的指针和指向变量的指针变量</vt:lpstr>
      <vt:lpstr>PowerPoint 演示文稿</vt:lpstr>
      <vt:lpstr>指针变量的定义</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例4 密码开锁  </vt:lpstr>
      <vt:lpstr>程序解析</vt:lpstr>
      <vt:lpstr>密码存放示意图</vt:lpstr>
      <vt:lpstr>利用指针模拟密码开锁游戏</vt:lpstr>
      <vt:lpstr>2.2 指针的基本运算 </vt:lpstr>
      <vt:lpstr>例 指针取地址运算和间接访问运算 </vt:lpstr>
      <vt:lpstr>说明 </vt:lpstr>
      <vt:lpstr>2. 赋值运算</vt:lpstr>
      <vt:lpstr>指针作为函数参数的应用</vt:lpstr>
      <vt:lpstr>通过指针实现函数调用返回多个值 </vt:lpstr>
      <vt:lpstr>例5</vt:lpstr>
      <vt:lpstr>PowerPoint 演示文稿</vt:lpstr>
      <vt:lpstr>指针变量占几个字节？</vt:lpstr>
      <vt:lpstr>空指针和void指针</vt:lpstr>
      <vt:lpstr>const指针常量</vt:lpstr>
      <vt:lpstr>const指针常量</vt:lpstr>
      <vt:lpstr>一维数组与指针</vt:lpstr>
      <vt:lpstr>一维数组与指针</vt:lpstr>
      <vt:lpstr>预备1：数组指针（行指针）</vt:lpstr>
      <vt:lpstr>预备2：数组、指针、数组指针和指针数组</vt:lpstr>
      <vt:lpstr>预备2：数组、指针、数组指针和指针数组</vt:lpstr>
      <vt:lpstr>预备2：数组、指针、数组指针和指针数组</vt:lpstr>
      <vt:lpstr>预备2：数组、指针、数组指针和指针数组</vt:lpstr>
      <vt:lpstr>预备2：数组、指针、数组指针和指针数组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2.3 字符串和字符指针 </vt:lpstr>
      <vt:lpstr>PowerPoint 演示文稿</vt:lpstr>
      <vt:lpstr>字符数组与字符指针的重要区别 </vt:lpstr>
      <vt:lpstr>示例</vt:lpstr>
      <vt:lpstr>字符指针－先赋值，后引用</vt:lpstr>
      <vt:lpstr>2.4 常用的字符串处理函数</vt:lpstr>
      <vt:lpstr>字符串的输入</vt:lpstr>
      <vt:lpstr>字符串的输出</vt:lpstr>
      <vt:lpstr>例 字符串输入输出函数示例</vt:lpstr>
      <vt:lpstr>PowerPoint 演示文稿</vt:lpstr>
      <vt:lpstr>2. 字符串的复制、连接、比较、求字符串长度</vt:lpstr>
      <vt:lpstr>字符串复制函数strcpy ()</vt:lpstr>
      <vt:lpstr>strcpy () 示例</vt:lpstr>
      <vt:lpstr>字符串连接函数strcat </vt:lpstr>
      <vt:lpstr>字符串比较函数strcmp</vt:lpstr>
      <vt:lpstr>strcmp () 示例</vt:lpstr>
      <vt:lpstr>用strcmp ()比较字符串</vt:lpstr>
      <vt:lpstr>字符串长度函数strlen</vt:lpstr>
      <vt:lpstr>字符串处理函数小结</vt:lpstr>
      <vt:lpstr>作业1：PTA</vt:lpstr>
    </vt:vector>
  </TitlesOfParts>
  <Manager/>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chap1 引言</dc:title>
  <dc:creator>yanhui</dc:creator>
  <cp:lastModifiedBy>呈瑜</cp:lastModifiedBy>
  <cp:revision>646</cp:revision>
  <dcterms:created xsi:type="dcterms:W3CDTF">1998-02-11T08:33:02Z</dcterms:created>
  <dcterms:modified xsi:type="dcterms:W3CDTF">2022-06-09T03:45:09Z</dcterms:modified>
</cp:coreProperties>
</file>