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72" r:id="rId2"/>
    <p:sldId id="273" r:id="rId3"/>
    <p:sldId id="399" r:id="rId4"/>
    <p:sldId id="400" r:id="rId5"/>
    <p:sldId id="401" r:id="rId6"/>
    <p:sldId id="402" r:id="rId7"/>
    <p:sldId id="403" r:id="rId8"/>
    <p:sldId id="404" r:id="rId9"/>
    <p:sldId id="405" r:id="rId10"/>
    <p:sldId id="406" r:id="rId11"/>
    <p:sldId id="407" r:id="rId12"/>
    <p:sldId id="408" r:id="rId13"/>
    <p:sldId id="409" r:id="rId14"/>
    <p:sldId id="410" r:id="rId15"/>
    <p:sldId id="411" r:id="rId16"/>
    <p:sldId id="412" r:id="rId17"/>
    <p:sldId id="413" r:id="rId18"/>
    <p:sldId id="414" r:id="rId19"/>
    <p:sldId id="415" r:id="rId20"/>
    <p:sldId id="416" r:id="rId21"/>
    <p:sldId id="417" r:id="rId22"/>
    <p:sldId id="418" r:id="rId23"/>
    <p:sldId id="419" r:id="rId24"/>
    <p:sldId id="420" r:id="rId25"/>
    <p:sldId id="421" r:id="rId26"/>
    <p:sldId id="422" r:id="rId27"/>
    <p:sldId id="423" r:id="rId28"/>
    <p:sldId id="424" r:id="rId29"/>
    <p:sldId id="425" r:id="rId30"/>
    <p:sldId id="342" r:id="rId31"/>
    <p:sldId id="343" r:id="rId32"/>
    <p:sldId id="344" r:id="rId33"/>
    <p:sldId id="345" r:id="rId34"/>
    <p:sldId id="346" r:id="rId35"/>
    <p:sldId id="347" r:id="rId36"/>
    <p:sldId id="348" r:id="rId37"/>
    <p:sldId id="349" r:id="rId38"/>
    <p:sldId id="350" r:id="rId39"/>
    <p:sldId id="351" r:id="rId40"/>
    <p:sldId id="355" r:id="rId41"/>
    <p:sldId id="356" r:id="rId42"/>
    <p:sldId id="357" r:id="rId43"/>
    <p:sldId id="358" r:id="rId44"/>
    <p:sldId id="360" r:id="rId45"/>
    <p:sldId id="361" r:id="rId46"/>
    <p:sldId id="362" r:id="rId47"/>
    <p:sldId id="363" r:id="rId48"/>
    <p:sldId id="364" r:id="rId49"/>
    <p:sldId id="365" r:id="rId50"/>
    <p:sldId id="366" r:id="rId51"/>
    <p:sldId id="367" r:id="rId52"/>
    <p:sldId id="368" r:id="rId53"/>
    <p:sldId id="369" r:id="rId54"/>
    <p:sldId id="370" r:id="rId55"/>
    <p:sldId id="371" r:id="rId56"/>
    <p:sldId id="372" r:id="rId57"/>
    <p:sldId id="373" r:id="rId58"/>
    <p:sldId id="426" r:id="rId59"/>
    <p:sldId id="393" r:id="rId60"/>
    <p:sldId id="396" r:id="rId61"/>
    <p:sldId id="374" r:id="rId62"/>
    <p:sldId id="375" r:id="rId63"/>
    <p:sldId id="376" r:id="rId64"/>
    <p:sldId id="377" r:id="rId65"/>
    <p:sldId id="378" r:id="rId66"/>
    <p:sldId id="379" r:id="rId67"/>
    <p:sldId id="380" r:id="rId68"/>
    <p:sldId id="398" r:id="rId69"/>
    <p:sldId id="381" r:id="rId70"/>
    <p:sldId id="430" r:id="rId71"/>
    <p:sldId id="431" r:id="rId72"/>
    <p:sldId id="432" r:id="rId73"/>
    <p:sldId id="382" r:id="rId74"/>
    <p:sldId id="383" r:id="rId75"/>
    <p:sldId id="433" r:id="rId76"/>
    <p:sldId id="384" r:id="rId77"/>
    <p:sldId id="385" r:id="rId78"/>
    <p:sldId id="387" r:id="rId79"/>
    <p:sldId id="388" r:id="rId80"/>
    <p:sldId id="389" r:id="rId81"/>
    <p:sldId id="390" r:id="rId82"/>
    <p:sldId id="391" r:id="rId83"/>
    <p:sldId id="392" r:id="rId84"/>
    <p:sldId id="434" r:id="rId85"/>
    <p:sldId id="435" r:id="rId86"/>
    <p:sldId id="436" r:id="rId87"/>
    <p:sldId id="437" r:id="rId88"/>
    <p:sldId id="438" r:id="rId89"/>
    <p:sldId id="439" r:id="rId90"/>
    <p:sldId id="440" r:id="rId91"/>
    <p:sldId id="441" r:id="rId92"/>
    <p:sldId id="442" r:id="rId93"/>
    <p:sldId id="443" r:id="rId94"/>
    <p:sldId id="444" r:id="rId95"/>
    <p:sldId id="445" r:id="rId96"/>
    <p:sldId id="446" r:id="rId97"/>
    <p:sldId id="447" r:id="rId9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FFFF00"/>
    <a:srgbClr val="FFCCFF"/>
    <a:srgbClr val="66FFFF"/>
    <a:srgbClr val="66CCFF"/>
    <a:srgbClr val="FF0066"/>
    <a:srgbClr val="FF66C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43" autoAdjust="0"/>
  </p:normalViewPr>
  <p:slideViewPr>
    <p:cSldViewPr>
      <p:cViewPr varScale="1">
        <p:scale>
          <a:sx n="64" d="100"/>
          <a:sy n="64" d="100"/>
        </p:scale>
        <p:origin x="13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Relationship Id="rId4" Type="http://schemas.openxmlformats.org/officeDocument/2006/relationships/image" Target="../media/image30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4" Type="http://schemas.openxmlformats.org/officeDocument/2006/relationships/image" Target="../media/image38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Relationship Id="rId4" Type="http://schemas.openxmlformats.org/officeDocument/2006/relationships/image" Target="../media/image42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image" Target="../media/image49.emf"/><Relationship Id="rId2" Type="http://schemas.openxmlformats.org/officeDocument/2006/relationships/image" Target="../media/image44.emf"/><Relationship Id="rId1" Type="http://schemas.openxmlformats.org/officeDocument/2006/relationships/image" Target="../media/image43.emf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Relationship Id="rId4" Type="http://schemas.openxmlformats.org/officeDocument/2006/relationships/image" Target="../media/image53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Relationship Id="rId4" Type="http://schemas.openxmlformats.org/officeDocument/2006/relationships/image" Target="../media/image5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Relationship Id="rId4" Type="http://schemas.openxmlformats.org/officeDocument/2006/relationships/image" Target="../media/image6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image" Target="../media/image65.emf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image" Target="../media/image70.emf"/><Relationship Id="rId6" Type="http://schemas.openxmlformats.org/officeDocument/2006/relationships/image" Target="../media/image75.emf"/><Relationship Id="rId5" Type="http://schemas.openxmlformats.org/officeDocument/2006/relationships/image" Target="../media/image74.emf"/><Relationship Id="rId4" Type="http://schemas.openxmlformats.org/officeDocument/2006/relationships/image" Target="../media/image73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image" Target="../media/image76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image" Target="../media/image78.emf"/><Relationship Id="rId4" Type="http://schemas.openxmlformats.org/officeDocument/2006/relationships/image" Target="../media/image81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image" Target="../media/image82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emf"/><Relationship Id="rId1" Type="http://schemas.openxmlformats.org/officeDocument/2006/relationships/image" Target="../media/image88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image" Target="../media/image92.emf"/><Relationship Id="rId1" Type="http://schemas.openxmlformats.org/officeDocument/2006/relationships/image" Target="../media/image91.emf"/><Relationship Id="rId6" Type="http://schemas.openxmlformats.org/officeDocument/2006/relationships/image" Target="../media/image96.emf"/><Relationship Id="rId5" Type="http://schemas.openxmlformats.org/officeDocument/2006/relationships/image" Target="../media/image95.emf"/><Relationship Id="rId4" Type="http://schemas.openxmlformats.org/officeDocument/2006/relationships/image" Target="../media/image94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image" Target="../media/image97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00.emf"/><Relationship Id="rId1" Type="http://schemas.openxmlformats.org/officeDocument/2006/relationships/image" Target="../media/image99.emf"/><Relationship Id="rId4" Type="http://schemas.openxmlformats.org/officeDocument/2006/relationships/image" Target="../media/image102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4.emf"/><Relationship Id="rId1" Type="http://schemas.openxmlformats.org/officeDocument/2006/relationships/image" Target="../media/image103.emf"/><Relationship Id="rId5" Type="http://schemas.openxmlformats.org/officeDocument/2006/relationships/image" Target="../media/image107.emf"/><Relationship Id="rId4" Type="http://schemas.openxmlformats.org/officeDocument/2006/relationships/image" Target="../media/image106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image" Target="../media/image108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0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emf"/><Relationship Id="rId1" Type="http://schemas.openxmlformats.org/officeDocument/2006/relationships/image" Target="../media/image111.emf"/><Relationship Id="rId6" Type="http://schemas.openxmlformats.org/officeDocument/2006/relationships/image" Target="../media/image116.emf"/><Relationship Id="rId5" Type="http://schemas.openxmlformats.org/officeDocument/2006/relationships/image" Target="../media/image115.emf"/><Relationship Id="rId4" Type="http://schemas.openxmlformats.org/officeDocument/2006/relationships/image" Target="../media/image114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image" Target="../media/image118.emf"/><Relationship Id="rId1" Type="http://schemas.openxmlformats.org/officeDocument/2006/relationships/image" Target="../media/image117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emf"/><Relationship Id="rId1" Type="http://schemas.openxmlformats.org/officeDocument/2006/relationships/image" Target="../media/image120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e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emf"/><Relationship Id="rId1" Type="http://schemas.openxmlformats.org/officeDocument/2006/relationships/image" Target="../media/image123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image" Target="../media/image126.emf"/><Relationship Id="rId1" Type="http://schemas.openxmlformats.org/officeDocument/2006/relationships/image" Target="../media/image125.emf"/><Relationship Id="rId6" Type="http://schemas.openxmlformats.org/officeDocument/2006/relationships/image" Target="../media/image130.emf"/><Relationship Id="rId5" Type="http://schemas.openxmlformats.org/officeDocument/2006/relationships/image" Target="../media/image129.emf"/><Relationship Id="rId4" Type="http://schemas.openxmlformats.org/officeDocument/2006/relationships/image" Target="../media/image128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2.emf"/><Relationship Id="rId1" Type="http://schemas.openxmlformats.org/officeDocument/2006/relationships/image" Target="../media/image13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4.e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image" Target="../media/image136.emf"/><Relationship Id="rId1" Type="http://schemas.openxmlformats.org/officeDocument/2006/relationships/image" Target="../media/image135.emf"/><Relationship Id="rId4" Type="http://schemas.openxmlformats.org/officeDocument/2006/relationships/image" Target="../media/image138.e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image" Target="../media/image140.emf"/><Relationship Id="rId1" Type="http://schemas.openxmlformats.org/officeDocument/2006/relationships/image" Target="../media/image139.emf"/><Relationship Id="rId4" Type="http://schemas.openxmlformats.org/officeDocument/2006/relationships/image" Target="../media/image142.e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emf"/><Relationship Id="rId2" Type="http://schemas.openxmlformats.org/officeDocument/2006/relationships/image" Target="../media/image144.emf"/><Relationship Id="rId1" Type="http://schemas.openxmlformats.org/officeDocument/2006/relationships/image" Target="../media/image143.emf"/><Relationship Id="rId6" Type="http://schemas.openxmlformats.org/officeDocument/2006/relationships/image" Target="../media/image148.emf"/><Relationship Id="rId5" Type="http://schemas.openxmlformats.org/officeDocument/2006/relationships/image" Target="../media/image147.emf"/><Relationship Id="rId4" Type="http://schemas.openxmlformats.org/officeDocument/2006/relationships/image" Target="../media/image146.emf"/></Relationships>
</file>

<file path=ppt/drawings/_rels/vmlDrawing4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emf"/><Relationship Id="rId1" Type="http://schemas.openxmlformats.org/officeDocument/2006/relationships/image" Target="../media/image149.e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emf"/><Relationship Id="rId2" Type="http://schemas.openxmlformats.org/officeDocument/2006/relationships/image" Target="../media/image152.emf"/><Relationship Id="rId1" Type="http://schemas.openxmlformats.org/officeDocument/2006/relationships/image" Target="../media/image151.emf"/><Relationship Id="rId5" Type="http://schemas.openxmlformats.org/officeDocument/2006/relationships/image" Target="../media/image155.emf"/><Relationship Id="rId4" Type="http://schemas.openxmlformats.org/officeDocument/2006/relationships/image" Target="../media/image154.e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emf"/><Relationship Id="rId7" Type="http://schemas.openxmlformats.org/officeDocument/2006/relationships/image" Target="../media/image162.emf"/><Relationship Id="rId2" Type="http://schemas.openxmlformats.org/officeDocument/2006/relationships/image" Target="../media/image157.emf"/><Relationship Id="rId1" Type="http://schemas.openxmlformats.org/officeDocument/2006/relationships/image" Target="../media/image156.emf"/><Relationship Id="rId6" Type="http://schemas.openxmlformats.org/officeDocument/2006/relationships/image" Target="../media/image161.emf"/><Relationship Id="rId5" Type="http://schemas.openxmlformats.org/officeDocument/2006/relationships/image" Target="../media/image160.emf"/><Relationship Id="rId4" Type="http://schemas.openxmlformats.org/officeDocument/2006/relationships/image" Target="../media/image159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3.e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emf"/><Relationship Id="rId2" Type="http://schemas.openxmlformats.org/officeDocument/2006/relationships/image" Target="../media/image165.emf"/><Relationship Id="rId1" Type="http://schemas.openxmlformats.org/officeDocument/2006/relationships/image" Target="../media/image164.emf"/></Relationships>
</file>

<file path=ppt/drawings/_rels/vmlDrawing5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emf"/><Relationship Id="rId3" Type="http://schemas.openxmlformats.org/officeDocument/2006/relationships/image" Target="../media/image169.emf"/><Relationship Id="rId7" Type="http://schemas.openxmlformats.org/officeDocument/2006/relationships/image" Target="../media/image173.emf"/><Relationship Id="rId2" Type="http://schemas.openxmlformats.org/officeDocument/2006/relationships/image" Target="../media/image168.emf"/><Relationship Id="rId1" Type="http://schemas.openxmlformats.org/officeDocument/2006/relationships/image" Target="../media/image167.emf"/><Relationship Id="rId6" Type="http://schemas.openxmlformats.org/officeDocument/2006/relationships/image" Target="../media/image172.emf"/><Relationship Id="rId11" Type="http://schemas.openxmlformats.org/officeDocument/2006/relationships/image" Target="../media/image177.emf"/><Relationship Id="rId5" Type="http://schemas.openxmlformats.org/officeDocument/2006/relationships/image" Target="../media/image171.emf"/><Relationship Id="rId10" Type="http://schemas.openxmlformats.org/officeDocument/2006/relationships/image" Target="../media/image176.emf"/><Relationship Id="rId4" Type="http://schemas.openxmlformats.org/officeDocument/2006/relationships/image" Target="../media/image170.emf"/><Relationship Id="rId9" Type="http://schemas.openxmlformats.org/officeDocument/2006/relationships/image" Target="../media/image175.e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emf"/><Relationship Id="rId1" Type="http://schemas.openxmlformats.org/officeDocument/2006/relationships/image" Target="../media/image178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0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1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2.wmf"/></Relationships>
</file>

<file path=ppt/drawings/_rels/vmlDrawing5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emf"/><Relationship Id="rId2" Type="http://schemas.openxmlformats.org/officeDocument/2006/relationships/image" Target="../media/image185.emf"/><Relationship Id="rId1" Type="http://schemas.openxmlformats.org/officeDocument/2006/relationships/image" Target="../media/image184.emf"/><Relationship Id="rId5" Type="http://schemas.openxmlformats.org/officeDocument/2006/relationships/image" Target="../media/image188.emf"/><Relationship Id="rId4" Type="http://schemas.openxmlformats.org/officeDocument/2006/relationships/image" Target="../media/image187.e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emf"/><Relationship Id="rId2" Type="http://schemas.openxmlformats.org/officeDocument/2006/relationships/image" Target="../media/image190.emf"/><Relationship Id="rId1" Type="http://schemas.openxmlformats.org/officeDocument/2006/relationships/image" Target="../media/image189.emf"/><Relationship Id="rId5" Type="http://schemas.openxmlformats.org/officeDocument/2006/relationships/image" Target="../media/image193.emf"/><Relationship Id="rId4" Type="http://schemas.openxmlformats.org/officeDocument/2006/relationships/image" Target="../media/image192.e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emf"/><Relationship Id="rId2" Type="http://schemas.openxmlformats.org/officeDocument/2006/relationships/image" Target="../media/image195.emf"/><Relationship Id="rId1" Type="http://schemas.openxmlformats.org/officeDocument/2006/relationships/image" Target="../media/image194.emf"/><Relationship Id="rId4" Type="http://schemas.openxmlformats.org/officeDocument/2006/relationships/image" Target="../media/image197.e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emf"/><Relationship Id="rId2" Type="http://schemas.openxmlformats.org/officeDocument/2006/relationships/image" Target="../media/image199.emf"/><Relationship Id="rId1" Type="http://schemas.openxmlformats.org/officeDocument/2006/relationships/image" Target="../media/image198.emf"/><Relationship Id="rId6" Type="http://schemas.openxmlformats.org/officeDocument/2006/relationships/image" Target="../media/image203.emf"/><Relationship Id="rId5" Type="http://schemas.openxmlformats.org/officeDocument/2006/relationships/image" Target="../media/image202.emf"/><Relationship Id="rId4" Type="http://schemas.openxmlformats.org/officeDocument/2006/relationships/image" Target="../media/image201.emf"/></Relationships>
</file>

<file path=ppt/drawings/_rels/vmlDrawing5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emf"/><Relationship Id="rId3" Type="http://schemas.openxmlformats.org/officeDocument/2006/relationships/image" Target="../media/image206.emf"/><Relationship Id="rId7" Type="http://schemas.openxmlformats.org/officeDocument/2006/relationships/image" Target="../media/image210.emf"/><Relationship Id="rId2" Type="http://schemas.openxmlformats.org/officeDocument/2006/relationships/image" Target="../media/image205.emf"/><Relationship Id="rId1" Type="http://schemas.openxmlformats.org/officeDocument/2006/relationships/image" Target="../media/image204.emf"/><Relationship Id="rId6" Type="http://schemas.openxmlformats.org/officeDocument/2006/relationships/image" Target="../media/image209.emf"/><Relationship Id="rId5" Type="http://schemas.openxmlformats.org/officeDocument/2006/relationships/image" Target="../media/image208.emf"/><Relationship Id="rId4" Type="http://schemas.openxmlformats.org/officeDocument/2006/relationships/image" Target="../media/image207.emf"/></Relationships>
</file>

<file path=ppt/drawings/_rels/vmlDrawing60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emf"/><Relationship Id="rId3" Type="http://schemas.openxmlformats.org/officeDocument/2006/relationships/image" Target="../media/image214.emf"/><Relationship Id="rId7" Type="http://schemas.openxmlformats.org/officeDocument/2006/relationships/image" Target="../media/image218.emf"/><Relationship Id="rId2" Type="http://schemas.openxmlformats.org/officeDocument/2006/relationships/image" Target="../media/image213.wmf"/><Relationship Id="rId1" Type="http://schemas.openxmlformats.org/officeDocument/2006/relationships/image" Target="../media/image212.emf"/><Relationship Id="rId6" Type="http://schemas.openxmlformats.org/officeDocument/2006/relationships/image" Target="../media/image217.emf"/><Relationship Id="rId5" Type="http://schemas.openxmlformats.org/officeDocument/2006/relationships/image" Target="../media/image216.emf"/><Relationship Id="rId4" Type="http://schemas.openxmlformats.org/officeDocument/2006/relationships/image" Target="../media/image215.emf"/><Relationship Id="rId9" Type="http://schemas.openxmlformats.org/officeDocument/2006/relationships/image" Target="../media/image220.e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emf"/><Relationship Id="rId2" Type="http://schemas.openxmlformats.org/officeDocument/2006/relationships/image" Target="../media/image222.emf"/><Relationship Id="rId1" Type="http://schemas.openxmlformats.org/officeDocument/2006/relationships/image" Target="../media/image221.emf"/><Relationship Id="rId5" Type="http://schemas.openxmlformats.org/officeDocument/2006/relationships/image" Target="../media/image225.emf"/><Relationship Id="rId4" Type="http://schemas.openxmlformats.org/officeDocument/2006/relationships/image" Target="../media/image224.emf"/></Relationships>
</file>

<file path=ppt/drawings/_rels/vmlDrawing6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emf"/><Relationship Id="rId2" Type="http://schemas.openxmlformats.org/officeDocument/2006/relationships/image" Target="../media/image227.emf"/><Relationship Id="rId1" Type="http://schemas.openxmlformats.org/officeDocument/2006/relationships/image" Target="../media/image226.emf"/><Relationship Id="rId4" Type="http://schemas.openxmlformats.org/officeDocument/2006/relationships/image" Target="../media/image229.emf"/></Relationships>
</file>

<file path=ppt/drawings/_rels/vmlDrawing6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emf"/><Relationship Id="rId2" Type="http://schemas.openxmlformats.org/officeDocument/2006/relationships/image" Target="../media/image231.emf"/><Relationship Id="rId1" Type="http://schemas.openxmlformats.org/officeDocument/2006/relationships/image" Target="../media/image230.wmf"/><Relationship Id="rId4" Type="http://schemas.openxmlformats.org/officeDocument/2006/relationships/image" Target="../media/image233.emf"/></Relationships>
</file>

<file path=ppt/drawings/_rels/vmlDrawing6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wmf"/><Relationship Id="rId3" Type="http://schemas.openxmlformats.org/officeDocument/2006/relationships/image" Target="../media/image236.wmf"/><Relationship Id="rId7" Type="http://schemas.openxmlformats.org/officeDocument/2006/relationships/image" Target="../media/image240.wmf"/><Relationship Id="rId2" Type="http://schemas.openxmlformats.org/officeDocument/2006/relationships/image" Target="../media/image235.wmf"/><Relationship Id="rId1" Type="http://schemas.openxmlformats.org/officeDocument/2006/relationships/image" Target="../media/image234.wmf"/><Relationship Id="rId6" Type="http://schemas.openxmlformats.org/officeDocument/2006/relationships/image" Target="../media/image239.wmf"/><Relationship Id="rId5" Type="http://schemas.openxmlformats.org/officeDocument/2006/relationships/image" Target="../media/image238.wmf"/><Relationship Id="rId4" Type="http://schemas.openxmlformats.org/officeDocument/2006/relationships/image" Target="../media/image237.wmf"/><Relationship Id="rId9" Type="http://schemas.openxmlformats.org/officeDocument/2006/relationships/image" Target="../media/image242.emf"/></Relationships>
</file>

<file path=ppt/drawings/_rels/vmlDrawing6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emf"/><Relationship Id="rId2" Type="http://schemas.openxmlformats.org/officeDocument/2006/relationships/image" Target="../media/image244.emf"/><Relationship Id="rId1" Type="http://schemas.openxmlformats.org/officeDocument/2006/relationships/image" Target="../media/image243.emf"/><Relationship Id="rId5" Type="http://schemas.openxmlformats.org/officeDocument/2006/relationships/image" Target="../media/image247.emf"/><Relationship Id="rId4" Type="http://schemas.openxmlformats.org/officeDocument/2006/relationships/image" Target="../media/image246.emf"/></Relationships>
</file>

<file path=ppt/drawings/_rels/vmlDrawing6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emf"/><Relationship Id="rId3" Type="http://schemas.openxmlformats.org/officeDocument/2006/relationships/image" Target="../media/image250.emf"/><Relationship Id="rId7" Type="http://schemas.openxmlformats.org/officeDocument/2006/relationships/image" Target="../media/image254.emf"/><Relationship Id="rId2" Type="http://schemas.openxmlformats.org/officeDocument/2006/relationships/image" Target="../media/image249.emf"/><Relationship Id="rId1" Type="http://schemas.openxmlformats.org/officeDocument/2006/relationships/image" Target="../media/image248.emf"/><Relationship Id="rId6" Type="http://schemas.openxmlformats.org/officeDocument/2006/relationships/image" Target="../media/image253.emf"/><Relationship Id="rId5" Type="http://schemas.openxmlformats.org/officeDocument/2006/relationships/image" Target="../media/image252.emf"/><Relationship Id="rId4" Type="http://schemas.openxmlformats.org/officeDocument/2006/relationships/image" Target="../media/image251.emf"/></Relationships>
</file>

<file path=ppt/drawings/_rels/vmlDrawing6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emf"/><Relationship Id="rId2" Type="http://schemas.openxmlformats.org/officeDocument/2006/relationships/image" Target="../media/image257.emf"/><Relationship Id="rId1" Type="http://schemas.openxmlformats.org/officeDocument/2006/relationships/image" Target="../media/image256.emf"/></Relationships>
</file>

<file path=ppt/drawings/_rels/vmlDrawing6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emf"/><Relationship Id="rId2" Type="http://schemas.openxmlformats.org/officeDocument/2006/relationships/image" Target="../media/image260.emf"/><Relationship Id="rId1" Type="http://schemas.openxmlformats.org/officeDocument/2006/relationships/image" Target="../media/image259.emf"/><Relationship Id="rId6" Type="http://schemas.openxmlformats.org/officeDocument/2006/relationships/image" Target="../media/image264.emf"/><Relationship Id="rId5" Type="http://schemas.openxmlformats.org/officeDocument/2006/relationships/image" Target="../media/image263.emf"/><Relationship Id="rId4" Type="http://schemas.openxmlformats.org/officeDocument/2006/relationships/image" Target="../media/image262.emf"/></Relationships>
</file>

<file path=ppt/drawings/_rels/vmlDrawing6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emf"/><Relationship Id="rId2" Type="http://schemas.openxmlformats.org/officeDocument/2006/relationships/image" Target="../media/image266.emf"/><Relationship Id="rId1" Type="http://schemas.openxmlformats.org/officeDocument/2006/relationships/image" Target="../media/image265.emf"/><Relationship Id="rId6" Type="http://schemas.openxmlformats.org/officeDocument/2006/relationships/image" Target="../media/image270.emf"/><Relationship Id="rId5" Type="http://schemas.openxmlformats.org/officeDocument/2006/relationships/image" Target="../media/image269.emf"/><Relationship Id="rId4" Type="http://schemas.openxmlformats.org/officeDocument/2006/relationships/image" Target="../media/image268.emf"/></Relationships>
</file>

<file path=ppt/drawings/_rels/vmlDrawing7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emf"/><Relationship Id="rId1" Type="http://schemas.openxmlformats.org/officeDocument/2006/relationships/image" Target="../media/image271.emf"/></Relationships>
</file>

<file path=ppt/drawings/_rels/vmlDrawing7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emf"/><Relationship Id="rId2" Type="http://schemas.openxmlformats.org/officeDocument/2006/relationships/image" Target="../media/image274.emf"/><Relationship Id="rId1" Type="http://schemas.openxmlformats.org/officeDocument/2006/relationships/image" Target="../media/image273.emf"/></Relationships>
</file>

<file path=ppt/drawings/_rels/vmlDrawing7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emf"/><Relationship Id="rId1" Type="http://schemas.openxmlformats.org/officeDocument/2006/relationships/image" Target="../media/image276.emf"/></Relationships>
</file>

<file path=ppt/drawings/_rels/vmlDrawing7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9.emf"/><Relationship Id="rId1" Type="http://schemas.openxmlformats.org/officeDocument/2006/relationships/image" Target="../media/image278.emf"/></Relationships>
</file>

<file path=ppt/drawings/_rels/vmlDrawing7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emf"/><Relationship Id="rId2" Type="http://schemas.openxmlformats.org/officeDocument/2006/relationships/image" Target="../media/image281.emf"/><Relationship Id="rId1" Type="http://schemas.openxmlformats.org/officeDocument/2006/relationships/image" Target="../media/image280.emf"/><Relationship Id="rId5" Type="http://schemas.openxmlformats.org/officeDocument/2006/relationships/image" Target="../media/image284.emf"/><Relationship Id="rId4" Type="http://schemas.openxmlformats.org/officeDocument/2006/relationships/image" Target="../media/image283.emf"/></Relationships>
</file>

<file path=ppt/drawings/_rels/vmlDrawing7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emf"/><Relationship Id="rId2" Type="http://schemas.openxmlformats.org/officeDocument/2006/relationships/image" Target="../media/image286.emf"/><Relationship Id="rId1" Type="http://schemas.openxmlformats.org/officeDocument/2006/relationships/image" Target="../media/image285.emf"/></Relationships>
</file>

<file path=ppt/drawings/_rels/vmlDrawing7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emf"/><Relationship Id="rId1" Type="http://schemas.openxmlformats.org/officeDocument/2006/relationships/image" Target="../media/image288.emf"/></Relationships>
</file>

<file path=ppt/drawings/_rels/vmlDrawing7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emf"/><Relationship Id="rId2" Type="http://schemas.openxmlformats.org/officeDocument/2006/relationships/image" Target="../media/image291.emf"/><Relationship Id="rId1" Type="http://schemas.openxmlformats.org/officeDocument/2006/relationships/image" Target="../media/image290.emf"/><Relationship Id="rId5" Type="http://schemas.openxmlformats.org/officeDocument/2006/relationships/image" Target="../media/image294.emf"/><Relationship Id="rId4" Type="http://schemas.openxmlformats.org/officeDocument/2006/relationships/image" Target="../media/image293.emf"/></Relationships>
</file>

<file path=ppt/drawings/_rels/vmlDrawing7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emf"/><Relationship Id="rId2" Type="http://schemas.openxmlformats.org/officeDocument/2006/relationships/image" Target="../media/image296.emf"/><Relationship Id="rId1" Type="http://schemas.openxmlformats.org/officeDocument/2006/relationships/image" Target="../media/image295.emf"/><Relationship Id="rId4" Type="http://schemas.openxmlformats.org/officeDocument/2006/relationships/image" Target="../media/image298.emf"/></Relationships>
</file>

<file path=ppt/drawings/_rels/vmlDrawing7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emf"/><Relationship Id="rId2" Type="http://schemas.openxmlformats.org/officeDocument/2006/relationships/image" Target="../media/image300.emf"/><Relationship Id="rId1" Type="http://schemas.openxmlformats.org/officeDocument/2006/relationships/image" Target="../media/image299.emf"/><Relationship Id="rId5" Type="http://schemas.openxmlformats.org/officeDocument/2006/relationships/image" Target="../media/image303.emf"/><Relationship Id="rId4" Type="http://schemas.openxmlformats.org/officeDocument/2006/relationships/image" Target="../media/image302.emf"/></Relationships>
</file>

<file path=ppt/drawings/_rels/vmlDrawing8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emf"/><Relationship Id="rId2" Type="http://schemas.openxmlformats.org/officeDocument/2006/relationships/image" Target="../media/image305.emf"/><Relationship Id="rId1" Type="http://schemas.openxmlformats.org/officeDocument/2006/relationships/image" Target="../media/image304.emf"/></Relationships>
</file>

<file path=ppt/drawings/_rels/vmlDrawing8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emf"/><Relationship Id="rId2" Type="http://schemas.openxmlformats.org/officeDocument/2006/relationships/image" Target="../media/image308.emf"/><Relationship Id="rId1" Type="http://schemas.openxmlformats.org/officeDocument/2006/relationships/image" Target="../media/image307.e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0.emf"/></Relationships>
</file>

<file path=ppt/drawings/_rels/vmlDrawing8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emf"/><Relationship Id="rId7" Type="http://schemas.openxmlformats.org/officeDocument/2006/relationships/image" Target="../media/image317.emf"/><Relationship Id="rId2" Type="http://schemas.openxmlformats.org/officeDocument/2006/relationships/image" Target="../media/image312.emf"/><Relationship Id="rId1" Type="http://schemas.openxmlformats.org/officeDocument/2006/relationships/image" Target="../media/image311.emf"/><Relationship Id="rId6" Type="http://schemas.openxmlformats.org/officeDocument/2006/relationships/image" Target="../media/image316.emf"/><Relationship Id="rId5" Type="http://schemas.openxmlformats.org/officeDocument/2006/relationships/image" Target="../media/image315.emf"/><Relationship Id="rId4" Type="http://schemas.openxmlformats.org/officeDocument/2006/relationships/image" Target="../media/image314.emf"/></Relationships>
</file>

<file path=ppt/drawings/_rels/vmlDrawing8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emf"/><Relationship Id="rId2" Type="http://schemas.openxmlformats.org/officeDocument/2006/relationships/image" Target="../media/image319.emf"/><Relationship Id="rId1" Type="http://schemas.openxmlformats.org/officeDocument/2006/relationships/image" Target="../media/image318.emf"/><Relationship Id="rId4" Type="http://schemas.openxmlformats.org/officeDocument/2006/relationships/image" Target="../media/image321.emf"/></Relationships>
</file>

<file path=ppt/drawings/_rels/vmlDrawing8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emf"/><Relationship Id="rId2" Type="http://schemas.openxmlformats.org/officeDocument/2006/relationships/image" Target="../media/image323.emf"/><Relationship Id="rId1" Type="http://schemas.openxmlformats.org/officeDocument/2006/relationships/image" Target="../media/image322.emf"/><Relationship Id="rId5" Type="http://schemas.openxmlformats.org/officeDocument/2006/relationships/image" Target="../media/image326.emf"/><Relationship Id="rId4" Type="http://schemas.openxmlformats.org/officeDocument/2006/relationships/image" Target="../media/image325.emf"/></Relationships>
</file>

<file path=ppt/drawings/_rels/vmlDrawing8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8.emf"/><Relationship Id="rId1" Type="http://schemas.openxmlformats.org/officeDocument/2006/relationships/image" Target="../media/image32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F5FB7-52C7-4F26-9A27-31EDFE1CBDA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744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2BF88-6395-44EE-8C78-8DFF156E652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28152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7FC7C-DD6B-4F42-8C1C-9A8FF9ABFA5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826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3A67F-69E0-4CD4-AD59-2063C5A1541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25756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7B77C-B479-451D-AE5A-15595261AF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3818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35F9A-3F71-49AD-94F4-078FA4B2687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1133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C08FA-11DF-4AE8-A27A-3D04F2B3B7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63501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99CDB-4017-4E22-BE54-97BFB1163C7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9040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0866A2-D133-40DB-A36D-140160949F0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1180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18ABE-8E6D-4042-B082-9FF3E5D293C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74143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F718A-126B-4542-A068-6E1E9EA4EA1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17891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CA16E-8303-443E-9D65-90BBDE8B66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53455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2A430-C09C-4439-A815-99BE2FFFF43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79974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BEC5-8BBA-4C39-8986-C8DF0C7EF9D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9166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3399"/>
            </a:gs>
            <a:gs pos="100000">
              <a:srgbClr val="001847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820789E-B6B6-403A-B4D0-4189CFFAA89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image" Target="../media/image3.png"/><Relationship Id="rId4" Type="http://schemas.openxmlformats.org/officeDocument/2006/relationships/slide" Target="slide39.xml"/><Relationship Id="rId9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emf"/><Relationship Id="rId9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jpe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jpe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6.bin"/><Relationship Id="rId10" Type="http://schemas.openxmlformats.org/officeDocument/2006/relationships/slide" Target="slide2.xml"/><Relationship Id="rId4" Type="http://schemas.openxmlformats.org/officeDocument/2006/relationships/image" Target="../media/image13.emf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image" Target="../media/image20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emf"/><Relationship Id="rId11" Type="http://schemas.openxmlformats.org/officeDocument/2006/relationships/image" Target="../media/image19.emf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1.bin"/><Relationship Id="rId4" Type="http://schemas.openxmlformats.org/officeDocument/2006/relationships/image" Target="../media/image16.emf"/><Relationship Id="rId9" Type="http://schemas.openxmlformats.org/officeDocument/2006/relationships/image" Target="../media/image6.png"/><Relationship Id="rId1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6.png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e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4.emf"/><Relationship Id="rId4" Type="http://schemas.openxmlformats.org/officeDocument/2006/relationships/image" Target="../media/image21.emf"/><Relationship Id="rId9" Type="http://schemas.openxmlformats.org/officeDocument/2006/relationships/oleObject" Target="../embeddings/oleObject16.bin"/><Relationship Id="rId1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8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30.emf"/><Relationship Id="rId4" Type="http://schemas.openxmlformats.org/officeDocument/2006/relationships/image" Target="../media/image27.emf"/><Relationship Id="rId9" Type="http://schemas.openxmlformats.org/officeDocument/2006/relationships/oleObject" Target="../embeddings/oleObject2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3.jpeg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31.emf"/><Relationship Id="rId10" Type="http://schemas.openxmlformats.org/officeDocument/2006/relationships/slide" Target="slide2.xml"/><Relationship Id="rId4" Type="http://schemas.openxmlformats.org/officeDocument/2006/relationships/oleObject" Target="../embeddings/oleObject22.bin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.png"/><Relationship Id="rId5" Type="http://schemas.openxmlformats.org/officeDocument/2006/relationships/image" Target="../media/image34.emf"/><Relationship Id="rId4" Type="http://schemas.openxmlformats.org/officeDocument/2006/relationships/oleObject" Target="../embeddings/oleObject2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6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38.emf"/><Relationship Id="rId4" Type="http://schemas.openxmlformats.org/officeDocument/2006/relationships/image" Target="../media/image35.emf"/><Relationship Id="rId9" Type="http://schemas.openxmlformats.org/officeDocument/2006/relationships/oleObject" Target="../embeddings/oleObject2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2.xml"/><Relationship Id="rId3" Type="http://schemas.openxmlformats.org/officeDocument/2006/relationships/oleObject" Target="../embeddings/oleObject29.bin"/><Relationship Id="rId7" Type="http://schemas.openxmlformats.org/officeDocument/2006/relationships/image" Target="../media/image6.png"/><Relationship Id="rId12" Type="http://schemas.openxmlformats.org/officeDocument/2006/relationships/image" Target="../media/image4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0.emf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41.emf"/><Relationship Id="rId4" Type="http://schemas.openxmlformats.org/officeDocument/2006/relationships/image" Target="../media/image39.emf"/><Relationship Id="rId9" Type="http://schemas.openxmlformats.org/officeDocument/2006/relationships/oleObject" Target="../embeddings/oleObject3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13" Type="http://schemas.openxmlformats.org/officeDocument/2006/relationships/oleObject" Target="../embeddings/oleObject38.bin"/><Relationship Id="rId18" Type="http://schemas.openxmlformats.org/officeDocument/2006/relationships/image" Target="../media/image7.png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47.emf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9.e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e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5" Type="http://schemas.openxmlformats.org/officeDocument/2006/relationships/oleObject" Target="../embeddings/oleObject39.bin"/><Relationship Id="rId10" Type="http://schemas.openxmlformats.org/officeDocument/2006/relationships/image" Target="../media/image46.emf"/><Relationship Id="rId19" Type="http://schemas.openxmlformats.org/officeDocument/2006/relationships/slide" Target="slide2.xml"/><Relationship Id="rId4" Type="http://schemas.openxmlformats.org/officeDocument/2006/relationships/image" Target="../media/image43.emf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48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12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1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53.emf"/><Relationship Id="rId4" Type="http://schemas.openxmlformats.org/officeDocument/2006/relationships/image" Target="../media/image50.emf"/><Relationship Id="rId9" Type="http://schemas.openxmlformats.org/officeDocument/2006/relationships/oleObject" Target="../embeddings/oleObject4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5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57.emf"/><Relationship Id="rId4" Type="http://schemas.openxmlformats.org/officeDocument/2006/relationships/image" Target="../media/image54.emf"/><Relationship Id="rId9" Type="http://schemas.openxmlformats.org/officeDocument/2006/relationships/oleObject" Target="../embeddings/oleObject47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48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.png"/><Relationship Id="rId5" Type="http://schemas.openxmlformats.org/officeDocument/2006/relationships/image" Target="../media/image10.jpeg"/><Relationship Id="rId4" Type="http://schemas.openxmlformats.org/officeDocument/2006/relationships/image" Target="../media/image5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49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.png"/><Relationship Id="rId5" Type="http://schemas.openxmlformats.org/officeDocument/2006/relationships/image" Target="../media/image10.jpeg"/><Relationship Id="rId4" Type="http://schemas.openxmlformats.org/officeDocument/2006/relationships/image" Target="../media/image59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13" Type="http://schemas.openxmlformats.org/officeDocument/2006/relationships/image" Target="../media/image7.png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1.emf"/><Relationship Id="rId11" Type="http://schemas.openxmlformats.org/officeDocument/2006/relationships/image" Target="../media/image63.emf"/><Relationship Id="rId5" Type="http://schemas.openxmlformats.org/officeDocument/2006/relationships/oleObject" Target="../embeddings/oleObject51.bin"/><Relationship Id="rId10" Type="http://schemas.openxmlformats.org/officeDocument/2006/relationships/oleObject" Target="../embeddings/oleObject53.bin"/><Relationship Id="rId4" Type="http://schemas.openxmlformats.org/officeDocument/2006/relationships/image" Target="../media/image60.emf"/><Relationship Id="rId9" Type="http://schemas.openxmlformats.org/officeDocument/2006/relationships/image" Target="../media/image10.jpeg"/><Relationship Id="rId1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slide" Target="slide2.xml"/><Relationship Id="rId5" Type="http://schemas.openxmlformats.org/officeDocument/2006/relationships/image" Target="../media/image6.png"/><Relationship Id="rId4" Type="http://schemas.openxmlformats.org/officeDocument/2006/relationships/image" Target="../media/image64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13" Type="http://schemas.openxmlformats.org/officeDocument/2006/relationships/image" Target="../media/image6.png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6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6.emf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68.emf"/><Relationship Id="rId4" Type="http://schemas.openxmlformats.org/officeDocument/2006/relationships/image" Target="../media/image65.emf"/><Relationship Id="rId9" Type="http://schemas.openxmlformats.org/officeDocument/2006/relationships/oleObject" Target="../embeddings/oleObject58.bin"/><Relationship Id="rId14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13" Type="http://schemas.openxmlformats.org/officeDocument/2006/relationships/image" Target="../media/image6.png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74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5.emf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1.emf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61.bin"/><Relationship Id="rId15" Type="http://schemas.openxmlformats.org/officeDocument/2006/relationships/oleObject" Target="../embeddings/oleObject65.bin"/><Relationship Id="rId10" Type="http://schemas.openxmlformats.org/officeDocument/2006/relationships/image" Target="../media/image73.emf"/><Relationship Id="rId4" Type="http://schemas.openxmlformats.org/officeDocument/2006/relationships/image" Target="../media/image70.emf"/><Relationship Id="rId9" Type="http://schemas.openxmlformats.org/officeDocument/2006/relationships/oleObject" Target="../embeddings/oleObject63.bin"/><Relationship Id="rId1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66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7.e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76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0.bin"/><Relationship Id="rId12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9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69.bin"/><Relationship Id="rId10" Type="http://schemas.openxmlformats.org/officeDocument/2006/relationships/image" Target="../media/image81.emf"/><Relationship Id="rId4" Type="http://schemas.openxmlformats.org/officeDocument/2006/relationships/image" Target="../media/image78.emf"/><Relationship Id="rId9" Type="http://schemas.openxmlformats.org/officeDocument/2006/relationships/oleObject" Target="../embeddings/oleObject71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83.emf"/><Relationship Id="rId5" Type="http://schemas.openxmlformats.org/officeDocument/2006/relationships/oleObject" Target="../embeddings/oleObject73.bin"/><Relationship Id="rId10" Type="http://schemas.openxmlformats.org/officeDocument/2006/relationships/slide" Target="slide2.xml"/><Relationship Id="rId4" Type="http://schemas.openxmlformats.org/officeDocument/2006/relationships/image" Target="../media/image82.emf"/><Relationship Id="rId9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75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.png"/><Relationship Id="rId5" Type="http://schemas.openxmlformats.org/officeDocument/2006/relationships/image" Target="../media/image10.jpeg"/><Relationship Id="rId4" Type="http://schemas.openxmlformats.org/officeDocument/2006/relationships/image" Target="../media/image8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slide" Target="slide2.xml"/><Relationship Id="rId5" Type="http://schemas.openxmlformats.org/officeDocument/2006/relationships/image" Target="../media/image6.png"/><Relationship Id="rId4" Type="http://schemas.openxmlformats.org/officeDocument/2006/relationships/image" Target="../media/image8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7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7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3" Type="http://schemas.openxmlformats.org/officeDocument/2006/relationships/oleObject" Target="../embeddings/oleObject78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89.emf"/><Relationship Id="rId5" Type="http://schemas.openxmlformats.org/officeDocument/2006/relationships/oleObject" Target="../embeddings/oleObject79.bin"/><Relationship Id="rId10" Type="http://schemas.openxmlformats.org/officeDocument/2006/relationships/slide" Target="slide2.xml"/><Relationship Id="rId4" Type="http://schemas.openxmlformats.org/officeDocument/2006/relationships/image" Target="../media/image88.emf"/><Relationship Id="rId9" Type="http://schemas.openxmlformats.org/officeDocument/2006/relationships/image" Target="../media/image90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emf"/><Relationship Id="rId13" Type="http://schemas.openxmlformats.org/officeDocument/2006/relationships/oleObject" Target="../embeddings/oleObject86.bin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95.emf"/><Relationship Id="rId2" Type="http://schemas.openxmlformats.org/officeDocument/2006/relationships/slideLayout" Target="../slideLayouts/slideLayout7.xml"/><Relationship Id="rId16" Type="http://schemas.openxmlformats.org/officeDocument/2006/relationships/slide" Target="slide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92.emf"/><Relationship Id="rId11" Type="http://schemas.openxmlformats.org/officeDocument/2006/relationships/oleObject" Target="../embeddings/oleObject85.bin"/><Relationship Id="rId5" Type="http://schemas.openxmlformats.org/officeDocument/2006/relationships/oleObject" Target="../embeddings/oleObject82.bin"/><Relationship Id="rId15" Type="http://schemas.openxmlformats.org/officeDocument/2006/relationships/image" Target="../media/image6.png"/><Relationship Id="rId10" Type="http://schemas.openxmlformats.org/officeDocument/2006/relationships/image" Target="../media/image94.emf"/><Relationship Id="rId4" Type="http://schemas.openxmlformats.org/officeDocument/2006/relationships/image" Target="../media/image91.emf"/><Relationship Id="rId9" Type="http://schemas.openxmlformats.org/officeDocument/2006/relationships/oleObject" Target="../embeddings/oleObject84.bin"/><Relationship Id="rId14" Type="http://schemas.openxmlformats.org/officeDocument/2006/relationships/image" Target="../media/image96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87.bin"/><Relationship Id="rId7" Type="http://schemas.openxmlformats.org/officeDocument/2006/relationships/image" Target="../media/image9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88.bin"/><Relationship Id="rId5" Type="http://schemas.openxmlformats.org/officeDocument/2006/relationships/image" Target="../media/image6.png"/><Relationship Id="rId4" Type="http://schemas.openxmlformats.org/officeDocument/2006/relationships/image" Target="../media/image97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emf"/><Relationship Id="rId3" Type="http://schemas.openxmlformats.org/officeDocument/2006/relationships/oleObject" Target="../embeddings/oleObject89.bin"/><Relationship Id="rId7" Type="http://schemas.openxmlformats.org/officeDocument/2006/relationships/oleObject" Target="../embeddings/oleObject91.bin"/><Relationship Id="rId12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00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90.bin"/><Relationship Id="rId10" Type="http://schemas.openxmlformats.org/officeDocument/2006/relationships/image" Target="../media/image102.emf"/><Relationship Id="rId4" Type="http://schemas.openxmlformats.org/officeDocument/2006/relationships/image" Target="../media/image99.emf"/><Relationship Id="rId9" Type="http://schemas.openxmlformats.org/officeDocument/2006/relationships/oleObject" Target="../embeddings/oleObject92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emf"/><Relationship Id="rId13" Type="http://schemas.openxmlformats.org/officeDocument/2006/relationships/image" Target="../media/image6.png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5.bin"/><Relationship Id="rId12" Type="http://schemas.openxmlformats.org/officeDocument/2006/relationships/image" Target="../media/image10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04.emf"/><Relationship Id="rId11" Type="http://schemas.openxmlformats.org/officeDocument/2006/relationships/oleObject" Target="../embeddings/oleObject97.bin"/><Relationship Id="rId5" Type="http://schemas.openxmlformats.org/officeDocument/2006/relationships/oleObject" Target="../embeddings/oleObject94.bin"/><Relationship Id="rId10" Type="http://schemas.openxmlformats.org/officeDocument/2006/relationships/image" Target="../media/image106.emf"/><Relationship Id="rId4" Type="http://schemas.openxmlformats.org/officeDocument/2006/relationships/image" Target="../media/image103.emf"/><Relationship Id="rId9" Type="http://schemas.openxmlformats.org/officeDocument/2006/relationships/oleObject" Target="../embeddings/oleObject96.bin"/><Relationship Id="rId14" Type="http://schemas.openxmlformats.org/officeDocument/2006/relationships/slide" Target="slide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98.bin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09.emf"/><Relationship Id="rId5" Type="http://schemas.openxmlformats.org/officeDocument/2006/relationships/oleObject" Target="../embeddings/oleObject99.bin"/><Relationship Id="rId10" Type="http://schemas.openxmlformats.org/officeDocument/2006/relationships/slide" Target="slide2.xml"/><Relationship Id="rId4" Type="http://schemas.openxmlformats.org/officeDocument/2006/relationships/image" Target="../media/image108.emf"/><Relationship Id="rId9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slide" Target="slide2.xml"/><Relationship Id="rId5" Type="http://schemas.openxmlformats.org/officeDocument/2006/relationships/image" Target="../media/image110.emf"/><Relationship Id="rId4" Type="http://schemas.openxmlformats.org/officeDocument/2006/relationships/oleObject" Target="../embeddings/oleObject100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emf"/><Relationship Id="rId13" Type="http://schemas.openxmlformats.org/officeDocument/2006/relationships/oleObject" Target="../embeddings/oleObject106.bin"/><Relationship Id="rId3" Type="http://schemas.openxmlformats.org/officeDocument/2006/relationships/oleObject" Target="../embeddings/oleObject101.bin"/><Relationship Id="rId7" Type="http://schemas.openxmlformats.org/officeDocument/2006/relationships/oleObject" Target="../embeddings/oleObject103.bin"/><Relationship Id="rId12" Type="http://schemas.openxmlformats.org/officeDocument/2006/relationships/image" Target="../media/image115.emf"/><Relationship Id="rId2" Type="http://schemas.openxmlformats.org/officeDocument/2006/relationships/slideLayout" Target="../slideLayouts/slideLayout7.xml"/><Relationship Id="rId16" Type="http://schemas.openxmlformats.org/officeDocument/2006/relationships/slide" Target="slide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12.emf"/><Relationship Id="rId11" Type="http://schemas.openxmlformats.org/officeDocument/2006/relationships/oleObject" Target="../embeddings/oleObject105.bin"/><Relationship Id="rId5" Type="http://schemas.openxmlformats.org/officeDocument/2006/relationships/oleObject" Target="../embeddings/oleObject102.bin"/><Relationship Id="rId15" Type="http://schemas.openxmlformats.org/officeDocument/2006/relationships/image" Target="../media/image6.png"/><Relationship Id="rId10" Type="http://schemas.openxmlformats.org/officeDocument/2006/relationships/image" Target="../media/image114.emf"/><Relationship Id="rId4" Type="http://schemas.openxmlformats.org/officeDocument/2006/relationships/image" Target="../media/image111.emf"/><Relationship Id="rId9" Type="http://schemas.openxmlformats.org/officeDocument/2006/relationships/oleObject" Target="../embeddings/oleObject104.bin"/><Relationship Id="rId14" Type="http://schemas.openxmlformats.org/officeDocument/2006/relationships/image" Target="../media/image116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3" Type="http://schemas.openxmlformats.org/officeDocument/2006/relationships/oleObject" Target="../embeddings/oleObject107.bin"/><Relationship Id="rId7" Type="http://schemas.openxmlformats.org/officeDocument/2006/relationships/oleObject" Target="../embeddings/oleObject10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18.emf"/><Relationship Id="rId5" Type="http://schemas.openxmlformats.org/officeDocument/2006/relationships/oleObject" Target="../embeddings/oleObject108.bin"/><Relationship Id="rId10" Type="http://schemas.openxmlformats.org/officeDocument/2006/relationships/slide" Target="slide2.xml"/><Relationship Id="rId4" Type="http://schemas.openxmlformats.org/officeDocument/2006/relationships/image" Target="../media/image117.emf"/><Relationship Id="rId9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110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21.emf"/><Relationship Id="rId5" Type="http://schemas.openxmlformats.org/officeDocument/2006/relationships/oleObject" Target="../embeddings/oleObject111.bin"/><Relationship Id="rId4" Type="http://schemas.openxmlformats.org/officeDocument/2006/relationships/image" Target="../media/image120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2.bin"/><Relationship Id="rId7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22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113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24.emf"/><Relationship Id="rId5" Type="http://schemas.openxmlformats.org/officeDocument/2006/relationships/oleObject" Target="../embeddings/oleObject114.bin"/><Relationship Id="rId4" Type="http://schemas.openxmlformats.org/officeDocument/2006/relationships/image" Target="../media/image123.emf"/><Relationship Id="rId9" Type="http://schemas.openxmlformats.org/officeDocument/2006/relationships/slide" Target="slide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emf"/><Relationship Id="rId13" Type="http://schemas.openxmlformats.org/officeDocument/2006/relationships/oleObject" Target="../embeddings/oleObject120.bin"/><Relationship Id="rId3" Type="http://schemas.openxmlformats.org/officeDocument/2006/relationships/oleObject" Target="../embeddings/oleObject115.bin"/><Relationship Id="rId7" Type="http://schemas.openxmlformats.org/officeDocument/2006/relationships/oleObject" Target="../embeddings/oleObject117.bin"/><Relationship Id="rId12" Type="http://schemas.openxmlformats.org/officeDocument/2006/relationships/image" Target="../media/image129.emf"/><Relationship Id="rId2" Type="http://schemas.openxmlformats.org/officeDocument/2006/relationships/slideLayout" Target="../slideLayouts/slideLayout7.xml"/><Relationship Id="rId16" Type="http://schemas.openxmlformats.org/officeDocument/2006/relationships/slide" Target="slide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26.emf"/><Relationship Id="rId11" Type="http://schemas.openxmlformats.org/officeDocument/2006/relationships/oleObject" Target="../embeddings/oleObject119.bin"/><Relationship Id="rId5" Type="http://schemas.openxmlformats.org/officeDocument/2006/relationships/oleObject" Target="../embeddings/oleObject116.bin"/><Relationship Id="rId15" Type="http://schemas.openxmlformats.org/officeDocument/2006/relationships/image" Target="../media/image6.png"/><Relationship Id="rId10" Type="http://schemas.openxmlformats.org/officeDocument/2006/relationships/image" Target="../media/image128.emf"/><Relationship Id="rId4" Type="http://schemas.openxmlformats.org/officeDocument/2006/relationships/image" Target="../media/image125.emf"/><Relationship Id="rId9" Type="http://schemas.openxmlformats.org/officeDocument/2006/relationships/oleObject" Target="../embeddings/oleObject118.bin"/><Relationship Id="rId14" Type="http://schemas.openxmlformats.org/officeDocument/2006/relationships/image" Target="../media/image130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3.bin"/><Relationship Id="rId3" Type="http://schemas.openxmlformats.org/officeDocument/2006/relationships/oleObject" Target="../embeddings/oleObject121.bin"/><Relationship Id="rId7" Type="http://schemas.openxmlformats.org/officeDocument/2006/relationships/image" Target="../media/image13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122.bin"/><Relationship Id="rId5" Type="http://schemas.openxmlformats.org/officeDocument/2006/relationships/image" Target="../media/image6.png"/><Relationship Id="rId10" Type="http://schemas.openxmlformats.org/officeDocument/2006/relationships/slide" Target="slide2.xml"/><Relationship Id="rId4" Type="http://schemas.openxmlformats.org/officeDocument/2006/relationships/image" Target="../media/image131.emf"/><Relationship Id="rId9" Type="http://schemas.openxmlformats.org/officeDocument/2006/relationships/image" Target="../media/image133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124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6.png"/><Relationship Id="rId5" Type="http://schemas.openxmlformats.org/officeDocument/2006/relationships/image" Target="../media/image10.jpeg"/><Relationship Id="rId4" Type="http://schemas.openxmlformats.org/officeDocument/2006/relationships/image" Target="../media/image134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emf"/><Relationship Id="rId13" Type="http://schemas.openxmlformats.org/officeDocument/2006/relationships/slide" Target="slide2.xml"/><Relationship Id="rId3" Type="http://schemas.openxmlformats.org/officeDocument/2006/relationships/oleObject" Target="../embeddings/oleObject125.bin"/><Relationship Id="rId7" Type="http://schemas.openxmlformats.org/officeDocument/2006/relationships/oleObject" Target="../embeddings/oleObject127.bin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36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126.bin"/><Relationship Id="rId10" Type="http://schemas.openxmlformats.org/officeDocument/2006/relationships/image" Target="../media/image138.emf"/><Relationship Id="rId4" Type="http://schemas.openxmlformats.org/officeDocument/2006/relationships/image" Target="../media/image135.emf"/><Relationship Id="rId9" Type="http://schemas.openxmlformats.org/officeDocument/2006/relationships/oleObject" Target="../embeddings/oleObject128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emf"/><Relationship Id="rId3" Type="http://schemas.openxmlformats.org/officeDocument/2006/relationships/oleObject" Target="../embeddings/oleObject129.bin"/><Relationship Id="rId7" Type="http://schemas.openxmlformats.org/officeDocument/2006/relationships/oleObject" Target="../embeddings/oleObject131.bin"/><Relationship Id="rId12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40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130.bin"/><Relationship Id="rId10" Type="http://schemas.openxmlformats.org/officeDocument/2006/relationships/image" Target="../media/image142.emf"/><Relationship Id="rId4" Type="http://schemas.openxmlformats.org/officeDocument/2006/relationships/image" Target="../media/image139.emf"/><Relationship Id="rId9" Type="http://schemas.openxmlformats.org/officeDocument/2006/relationships/oleObject" Target="../embeddings/oleObject132.bin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emf"/><Relationship Id="rId13" Type="http://schemas.openxmlformats.org/officeDocument/2006/relationships/oleObject" Target="../embeddings/oleObject138.bin"/><Relationship Id="rId3" Type="http://schemas.openxmlformats.org/officeDocument/2006/relationships/oleObject" Target="../embeddings/oleObject133.bin"/><Relationship Id="rId7" Type="http://schemas.openxmlformats.org/officeDocument/2006/relationships/oleObject" Target="../embeddings/oleObject135.bin"/><Relationship Id="rId12" Type="http://schemas.openxmlformats.org/officeDocument/2006/relationships/image" Target="../media/image147.emf"/><Relationship Id="rId2" Type="http://schemas.openxmlformats.org/officeDocument/2006/relationships/slideLayout" Target="../slideLayouts/slideLayout7.xml"/><Relationship Id="rId16" Type="http://schemas.openxmlformats.org/officeDocument/2006/relationships/slide" Target="slide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44.emf"/><Relationship Id="rId11" Type="http://schemas.openxmlformats.org/officeDocument/2006/relationships/oleObject" Target="../embeddings/oleObject137.bin"/><Relationship Id="rId5" Type="http://schemas.openxmlformats.org/officeDocument/2006/relationships/oleObject" Target="../embeddings/oleObject134.bin"/><Relationship Id="rId15" Type="http://schemas.openxmlformats.org/officeDocument/2006/relationships/image" Target="../media/image6.png"/><Relationship Id="rId10" Type="http://schemas.openxmlformats.org/officeDocument/2006/relationships/image" Target="../media/image146.emf"/><Relationship Id="rId4" Type="http://schemas.openxmlformats.org/officeDocument/2006/relationships/image" Target="../media/image143.emf"/><Relationship Id="rId9" Type="http://schemas.openxmlformats.org/officeDocument/2006/relationships/oleObject" Target="../embeddings/oleObject136.bin"/><Relationship Id="rId14" Type="http://schemas.openxmlformats.org/officeDocument/2006/relationships/image" Target="../media/image148.e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139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50.emf"/><Relationship Id="rId5" Type="http://schemas.openxmlformats.org/officeDocument/2006/relationships/oleObject" Target="../embeddings/oleObject140.bin"/><Relationship Id="rId4" Type="http://schemas.openxmlformats.org/officeDocument/2006/relationships/image" Target="../media/image149.e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3.bin"/><Relationship Id="rId13" Type="http://schemas.openxmlformats.org/officeDocument/2006/relationships/image" Target="../media/image155.emf"/><Relationship Id="rId3" Type="http://schemas.openxmlformats.org/officeDocument/2006/relationships/oleObject" Target="../embeddings/oleObject141.bin"/><Relationship Id="rId7" Type="http://schemas.openxmlformats.org/officeDocument/2006/relationships/image" Target="../media/image6.png"/><Relationship Id="rId12" Type="http://schemas.openxmlformats.org/officeDocument/2006/relationships/oleObject" Target="../embeddings/oleObject1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52.emf"/><Relationship Id="rId11" Type="http://schemas.openxmlformats.org/officeDocument/2006/relationships/image" Target="../media/image154.emf"/><Relationship Id="rId5" Type="http://schemas.openxmlformats.org/officeDocument/2006/relationships/oleObject" Target="../embeddings/oleObject142.bin"/><Relationship Id="rId10" Type="http://schemas.openxmlformats.org/officeDocument/2006/relationships/oleObject" Target="../embeddings/oleObject144.bin"/><Relationship Id="rId4" Type="http://schemas.openxmlformats.org/officeDocument/2006/relationships/image" Target="../media/image151.emf"/><Relationship Id="rId9" Type="http://schemas.openxmlformats.org/officeDocument/2006/relationships/image" Target="../media/image153.emf"/><Relationship Id="rId14" Type="http://schemas.openxmlformats.org/officeDocument/2006/relationships/slide" Target="slide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emf"/><Relationship Id="rId13" Type="http://schemas.openxmlformats.org/officeDocument/2006/relationships/image" Target="../media/image160.emf"/><Relationship Id="rId18" Type="http://schemas.openxmlformats.org/officeDocument/2006/relationships/slide" Target="slide2.xml"/><Relationship Id="rId3" Type="http://schemas.openxmlformats.org/officeDocument/2006/relationships/oleObject" Target="../embeddings/oleObject146.bin"/><Relationship Id="rId7" Type="http://schemas.openxmlformats.org/officeDocument/2006/relationships/oleObject" Target="../embeddings/oleObject148.bin"/><Relationship Id="rId12" Type="http://schemas.openxmlformats.org/officeDocument/2006/relationships/oleObject" Target="../embeddings/oleObject150.bin"/><Relationship Id="rId17" Type="http://schemas.openxmlformats.org/officeDocument/2006/relationships/image" Target="../media/image162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2.bin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57.emf"/><Relationship Id="rId11" Type="http://schemas.openxmlformats.org/officeDocument/2006/relationships/image" Target="../media/image159.emf"/><Relationship Id="rId5" Type="http://schemas.openxmlformats.org/officeDocument/2006/relationships/oleObject" Target="../embeddings/oleObject147.bin"/><Relationship Id="rId15" Type="http://schemas.openxmlformats.org/officeDocument/2006/relationships/image" Target="../media/image161.emf"/><Relationship Id="rId10" Type="http://schemas.openxmlformats.org/officeDocument/2006/relationships/oleObject" Target="../embeddings/oleObject149.bin"/><Relationship Id="rId4" Type="http://schemas.openxmlformats.org/officeDocument/2006/relationships/image" Target="../media/image156.emf"/><Relationship Id="rId9" Type="http://schemas.openxmlformats.org/officeDocument/2006/relationships/image" Target="../media/image6.png"/><Relationship Id="rId14" Type="http://schemas.openxmlformats.org/officeDocument/2006/relationships/oleObject" Target="../embeddings/oleObject151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3.bin"/><Relationship Id="rId7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63.e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emf"/><Relationship Id="rId3" Type="http://schemas.openxmlformats.org/officeDocument/2006/relationships/oleObject" Target="../embeddings/oleObject154.bin"/><Relationship Id="rId7" Type="http://schemas.openxmlformats.org/officeDocument/2006/relationships/oleObject" Target="../embeddings/oleObject15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65.emf"/><Relationship Id="rId5" Type="http://schemas.openxmlformats.org/officeDocument/2006/relationships/oleObject" Target="../embeddings/oleObject155.bin"/><Relationship Id="rId10" Type="http://schemas.openxmlformats.org/officeDocument/2006/relationships/slide" Target="slide2.xml"/><Relationship Id="rId4" Type="http://schemas.openxmlformats.org/officeDocument/2006/relationships/image" Target="../media/image164.emf"/><Relationship Id="rId9" Type="http://schemas.openxmlformats.org/officeDocument/2006/relationships/image" Target="../media/image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emf"/><Relationship Id="rId13" Type="http://schemas.openxmlformats.org/officeDocument/2006/relationships/oleObject" Target="../embeddings/oleObject162.bin"/><Relationship Id="rId18" Type="http://schemas.openxmlformats.org/officeDocument/2006/relationships/image" Target="../media/image174.emf"/><Relationship Id="rId26" Type="http://schemas.openxmlformats.org/officeDocument/2006/relationships/slide" Target="slide2.xml"/><Relationship Id="rId3" Type="http://schemas.openxmlformats.org/officeDocument/2006/relationships/oleObject" Target="../embeddings/oleObject157.bin"/><Relationship Id="rId21" Type="http://schemas.openxmlformats.org/officeDocument/2006/relationships/oleObject" Target="../embeddings/oleObject166.bin"/><Relationship Id="rId7" Type="http://schemas.openxmlformats.org/officeDocument/2006/relationships/oleObject" Target="../embeddings/oleObject159.bin"/><Relationship Id="rId12" Type="http://schemas.openxmlformats.org/officeDocument/2006/relationships/image" Target="../media/image171.emf"/><Relationship Id="rId17" Type="http://schemas.openxmlformats.org/officeDocument/2006/relationships/oleObject" Target="../embeddings/oleObject164.bin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73.emf"/><Relationship Id="rId20" Type="http://schemas.openxmlformats.org/officeDocument/2006/relationships/image" Target="../media/image175.emf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68.emf"/><Relationship Id="rId11" Type="http://schemas.openxmlformats.org/officeDocument/2006/relationships/oleObject" Target="../embeddings/oleObject161.bin"/><Relationship Id="rId24" Type="http://schemas.openxmlformats.org/officeDocument/2006/relationships/image" Target="../media/image177.emf"/><Relationship Id="rId5" Type="http://schemas.openxmlformats.org/officeDocument/2006/relationships/oleObject" Target="../embeddings/oleObject158.bin"/><Relationship Id="rId15" Type="http://schemas.openxmlformats.org/officeDocument/2006/relationships/oleObject" Target="../embeddings/oleObject163.bin"/><Relationship Id="rId23" Type="http://schemas.openxmlformats.org/officeDocument/2006/relationships/oleObject" Target="../embeddings/oleObject167.bin"/><Relationship Id="rId10" Type="http://schemas.openxmlformats.org/officeDocument/2006/relationships/image" Target="../media/image170.emf"/><Relationship Id="rId19" Type="http://schemas.openxmlformats.org/officeDocument/2006/relationships/oleObject" Target="../embeddings/oleObject165.bin"/><Relationship Id="rId4" Type="http://schemas.openxmlformats.org/officeDocument/2006/relationships/image" Target="../media/image167.emf"/><Relationship Id="rId9" Type="http://schemas.openxmlformats.org/officeDocument/2006/relationships/oleObject" Target="../embeddings/oleObject160.bin"/><Relationship Id="rId14" Type="http://schemas.openxmlformats.org/officeDocument/2006/relationships/image" Target="../media/image172.emf"/><Relationship Id="rId22" Type="http://schemas.openxmlformats.org/officeDocument/2006/relationships/image" Target="../media/image176.e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168.bin"/><Relationship Id="rId7" Type="http://schemas.openxmlformats.org/officeDocument/2006/relationships/image" Target="../media/image17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169.bin"/><Relationship Id="rId5" Type="http://schemas.openxmlformats.org/officeDocument/2006/relationships/image" Target="../media/image6.png"/><Relationship Id="rId4" Type="http://schemas.openxmlformats.org/officeDocument/2006/relationships/image" Target="../media/image178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0.jpeg"/><Relationship Id="rId5" Type="http://schemas.openxmlformats.org/officeDocument/2006/relationships/image" Target="../media/image180.emf"/><Relationship Id="rId4" Type="http://schemas.openxmlformats.org/officeDocument/2006/relationships/oleObject" Target="../embeddings/oleObject170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3.vml"/><Relationship Id="rId6" Type="http://schemas.openxmlformats.org/officeDocument/2006/relationships/slide" Target="slide2.xml"/><Relationship Id="rId5" Type="http://schemas.openxmlformats.org/officeDocument/2006/relationships/image" Target="../media/image6.png"/><Relationship Id="rId4" Type="http://schemas.openxmlformats.org/officeDocument/2006/relationships/image" Target="../media/image181.e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172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83.jpeg"/><Relationship Id="rId5" Type="http://schemas.openxmlformats.org/officeDocument/2006/relationships/image" Target="../media/image10.jpeg"/><Relationship Id="rId4" Type="http://schemas.openxmlformats.org/officeDocument/2006/relationships/image" Target="../media/image182.w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emf"/><Relationship Id="rId13" Type="http://schemas.openxmlformats.org/officeDocument/2006/relationships/image" Target="../media/image6.png"/><Relationship Id="rId3" Type="http://schemas.openxmlformats.org/officeDocument/2006/relationships/oleObject" Target="../embeddings/oleObject173.bin"/><Relationship Id="rId7" Type="http://schemas.openxmlformats.org/officeDocument/2006/relationships/oleObject" Target="../embeddings/oleObject175.bin"/><Relationship Id="rId12" Type="http://schemas.openxmlformats.org/officeDocument/2006/relationships/image" Target="../media/image18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85.emf"/><Relationship Id="rId11" Type="http://schemas.openxmlformats.org/officeDocument/2006/relationships/oleObject" Target="../embeddings/oleObject177.bin"/><Relationship Id="rId5" Type="http://schemas.openxmlformats.org/officeDocument/2006/relationships/oleObject" Target="../embeddings/oleObject174.bin"/><Relationship Id="rId10" Type="http://schemas.openxmlformats.org/officeDocument/2006/relationships/image" Target="../media/image187.emf"/><Relationship Id="rId4" Type="http://schemas.openxmlformats.org/officeDocument/2006/relationships/image" Target="../media/image184.emf"/><Relationship Id="rId9" Type="http://schemas.openxmlformats.org/officeDocument/2006/relationships/oleObject" Target="../embeddings/oleObject176.bin"/><Relationship Id="rId14" Type="http://schemas.openxmlformats.org/officeDocument/2006/relationships/slide" Target="slide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emf"/><Relationship Id="rId13" Type="http://schemas.openxmlformats.org/officeDocument/2006/relationships/image" Target="../media/image6.png"/><Relationship Id="rId3" Type="http://schemas.openxmlformats.org/officeDocument/2006/relationships/oleObject" Target="../embeddings/oleObject178.bin"/><Relationship Id="rId7" Type="http://schemas.openxmlformats.org/officeDocument/2006/relationships/oleObject" Target="../embeddings/oleObject180.bin"/><Relationship Id="rId12" Type="http://schemas.openxmlformats.org/officeDocument/2006/relationships/image" Target="../media/image19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90.emf"/><Relationship Id="rId11" Type="http://schemas.openxmlformats.org/officeDocument/2006/relationships/oleObject" Target="../embeddings/oleObject182.bin"/><Relationship Id="rId5" Type="http://schemas.openxmlformats.org/officeDocument/2006/relationships/oleObject" Target="../embeddings/oleObject179.bin"/><Relationship Id="rId10" Type="http://schemas.openxmlformats.org/officeDocument/2006/relationships/image" Target="../media/image192.emf"/><Relationship Id="rId4" Type="http://schemas.openxmlformats.org/officeDocument/2006/relationships/image" Target="../media/image189.emf"/><Relationship Id="rId9" Type="http://schemas.openxmlformats.org/officeDocument/2006/relationships/oleObject" Target="../embeddings/oleObject181.bin"/><Relationship Id="rId14" Type="http://schemas.openxmlformats.org/officeDocument/2006/relationships/slide" Target="slide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183.bin"/><Relationship Id="rId7" Type="http://schemas.openxmlformats.org/officeDocument/2006/relationships/image" Target="../media/image195.emf"/><Relationship Id="rId12" Type="http://schemas.openxmlformats.org/officeDocument/2006/relationships/image" Target="../media/image19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6" Type="http://schemas.openxmlformats.org/officeDocument/2006/relationships/oleObject" Target="../embeddings/oleObject184.bin"/><Relationship Id="rId11" Type="http://schemas.openxmlformats.org/officeDocument/2006/relationships/oleObject" Target="../embeddings/oleObject186.bin"/><Relationship Id="rId5" Type="http://schemas.openxmlformats.org/officeDocument/2006/relationships/image" Target="../media/image6.png"/><Relationship Id="rId10" Type="http://schemas.openxmlformats.org/officeDocument/2006/relationships/image" Target="../media/image196.emf"/><Relationship Id="rId4" Type="http://schemas.openxmlformats.org/officeDocument/2006/relationships/image" Target="../media/image194.emf"/><Relationship Id="rId9" Type="http://schemas.openxmlformats.org/officeDocument/2006/relationships/oleObject" Target="../embeddings/oleObject185.bin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emf"/><Relationship Id="rId13" Type="http://schemas.openxmlformats.org/officeDocument/2006/relationships/oleObject" Target="../embeddings/oleObject191.bin"/><Relationship Id="rId3" Type="http://schemas.openxmlformats.org/officeDocument/2006/relationships/oleObject" Target="../embeddings/oleObject187.bin"/><Relationship Id="rId7" Type="http://schemas.openxmlformats.org/officeDocument/2006/relationships/oleObject" Target="../embeddings/oleObject189.bin"/><Relationship Id="rId12" Type="http://schemas.openxmlformats.org/officeDocument/2006/relationships/image" Target="../media/image201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03.emf"/><Relationship Id="rId1" Type="http://schemas.openxmlformats.org/officeDocument/2006/relationships/vmlDrawing" Target="../drawings/vmlDrawing58.vml"/><Relationship Id="rId6" Type="http://schemas.openxmlformats.org/officeDocument/2006/relationships/image" Target="../media/image199.emf"/><Relationship Id="rId11" Type="http://schemas.openxmlformats.org/officeDocument/2006/relationships/oleObject" Target="../embeddings/oleObject190.bin"/><Relationship Id="rId5" Type="http://schemas.openxmlformats.org/officeDocument/2006/relationships/oleObject" Target="../embeddings/oleObject188.bin"/><Relationship Id="rId15" Type="http://schemas.openxmlformats.org/officeDocument/2006/relationships/oleObject" Target="../embeddings/oleObject192.bin"/><Relationship Id="rId10" Type="http://schemas.openxmlformats.org/officeDocument/2006/relationships/slide" Target="slide2.xml"/><Relationship Id="rId4" Type="http://schemas.openxmlformats.org/officeDocument/2006/relationships/image" Target="../media/image198.emf"/><Relationship Id="rId9" Type="http://schemas.openxmlformats.org/officeDocument/2006/relationships/image" Target="../media/image6.png"/><Relationship Id="rId14" Type="http://schemas.openxmlformats.org/officeDocument/2006/relationships/image" Target="../media/image202.e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emf"/><Relationship Id="rId13" Type="http://schemas.openxmlformats.org/officeDocument/2006/relationships/oleObject" Target="../embeddings/oleObject198.bin"/><Relationship Id="rId18" Type="http://schemas.openxmlformats.org/officeDocument/2006/relationships/image" Target="../media/image211.emf"/><Relationship Id="rId3" Type="http://schemas.openxmlformats.org/officeDocument/2006/relationships/oleObject" Target="../embeddings/oleObject193.bin"/><Relationship Id="rId7" Type="http://schemas.openxmlformats.org/officeDocument/2006/relationships/oleObject" Target="../embeddings/oleObject195.bin"/><Relationship Id="rId12" Type="http://schemas.openxmlformats.org/officeDocument/2006/relationships/image" Target="../media/image208.emf"/><Relationship Id="rId17" Type="http://schemas.openxmlformats.org/officeDocument/2006/relationships/oleObject" Target="../embeddings/oleObject200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10.emf"/><Relationship Id="rId20" Type="http://schemas.openxmlformats.org/officeDocument/2006/relationships/slide" Target="slide2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205.emf"/><Relationship Id="rId11" Type="http://schemas.openxmlformats.org/officeDocument/2006/relationships/oleObject" Target="../embeddings/oleObject197.bin"/><Relationship Id="rId5" Type="http://schemas.openxmlformats.org/officeDocument/2006/relationships/oleObject" Target="../embeddings/oleObject194.bin"/><Relationship Id="rId15" Type="http://schemas.openxmlformats.org/officeDocument/2006/relationships/oleObject" Target="../embeddings/oleObject199.bin"/><Relationship Id="rId10" Type="http://schemas.openxmlformats.org/officeDocument/2006/relationships/image" Target="../media/image207.emf"/><Relationship Id="rId19" Type="http://schemas.openxmlformats.org/officeDocument/2006/relationships/image" Target="../media/image6.png"/><Relationship Id="rId4" Type="http://schemas.openxmlformats.org/officeDocument/2006/relationships/image" Target="../media/image204.emf"/><Relationship Id="rId9" Type="http://schemas.openxmlformats.org/officeDocument/2006/relationships/oleObject" Target="../embeddings/oleObject196.bin"/><Relationship Id="rId14" Type="http://schemas.openxmlformats.org/officeDocument/2006/relationships/image" Target="../media/image209.e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emf"/><Relationship Id="rId13" Type="http://schemas.openxmlformats.org/officeDocument/2006/relationships/oleObject" Target="../embeddings/oleObject206.bin"/><Relationship Id="rId18" Type="http://schemas.openxmlformats.org/officeDocument/2006/relationships/image" Target="../media/image219.emf"/><Relationship Id="rId3" Type="http://schemas.openxmlformats.org/officeDocument/2006/relationships/oleObject" Target="../embeddings/oleObject201.bin"/><Relationship Id="rId21" Type="http://schemas.openxmlformats.org/officeDocument/2006/relationships/image" Target="../media/image6.png"/><Relationship Id="rId7" Type="http://schemas.openxmlformats.org/officeDocument/2006/relationships/oleObject" Target="../embeddings/oleObject203.bin"/><Relationship Id="rId12" Type="http://schemas.openxmlformats.org/officeDocument/2006/relationships/image" Target="../media/image216.emf"/><Relationship Id="rId17" Type="http://schemas.openxmlformats.org/officeDocument/2006/relationships/oleObject" Target="../embeddings/oleObject20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8.emf"/><Relationship Id="rId20" Type="http://schemas.openxmlformats.org/officeDocument/2006/relationships/image" Target="../media/image220.emf"/><Relationship Id="rId1" Type="http://schemas.openxmlformats.org/officeDocument/2006/relationships/vmlDrawing" Target="../drawings/vmlDrawing60.vml"/><Relationship Id="rId6" Type="http://schemas.openxmlformats.org/officeDocument/2006/relationships/image" Target="../media/image213.wmf"/><Relationship Id="rId11" Type="http://schemas.openxmlformats.org/officeDocument/2006/relationships/oleObject" Target="../embeddings/oleObject205.bin"/><Relationship Id="rId5" Type="http://schemas.openxmlformats.org/officeDocument/2006/relationships/oleObject" Target="../embeddings/oleObject202.bin"/><Relationship Id="rId15" Type="http://schemas.openxmlformats.org/officeDocument/2006/relationships/oleObject" Target="../embeddings/oleObject207.bin"/><Relationship Id="rId10" Type="http://schemas.openxmlformats.org/officeDocument/2006/relationships/image" Target="../media/image215.emf"/><Relationship Id="rId19" Type="http://schemas.openxmlformats.org/officeDocument/2006/relationships/oleObject" Target="../embeddings/oleObject209.bin"/><Relationship Id="rId4" Type="http://schemas.openxmlformats.org/officeDocument/2006/relationships/image" Target="../media/image212.emf"/><Relationship Id="rId9" Type="http://schemas.openxmlformats.org/officeDocument/2006/relationships/oleObject" Target="../embeddings/oleObject204.bin"/><Relationship Id="rId14" Type="http://schemas.openxmlformats.org/officeDocument/2006/relationships/image" Target="../media/image217.emf"/><Relationship Id="rId22" Type="http://schemas.openxmlformats.org/officeDocument/2006/relationships/slide" Target="slide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emf"/><Relationship Id="rId13" Type="http://schemas.openxmlformats.org/officeDocument/2006/relationships/image" Target="../media/image6.png"/><Relationship Id="rId3" Type="http://schemas.openxmlformats.org/officeDocument/2006/relationships/oleObject" Target="../embeddings/oleObject210.bin"/><Relationship Id="rId7" Type="http://schemas.openxmlformats.org/officeDocument/2006/relationships/oleObject" Target="../embeddings/oleObject212.bin"/><Relationship Id="rId12" Type="http://schemas.openxmlformats.org/officeDocument/2006/relationships/image" Target="../media/image22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222.emf"/><Relationship Id="rId11" Type="http://schemas.openxmlformats.org/officeDocument/2006/relationships/oleObject" Target="../embeddings/oleObject214.bin"/><Relationship Id="rId5" Type="http://schemas.openxmlformats.org/officeDocument/2006/relationships/oleObject" Target="../embeddings/oleObject211.bin"/><Relationship Id="rId10" Type="http://schemas.openxmlformats.org/officeDocument/2006/relationships/image" Target="../media/image224.emf"/><Relationship Id="rId4" Type="http://schemas.openxmlformats.org/officeDocument/2006/relationships/image" Target="../media/image221.emf"/><Relationship Id="rId9" Type="http://schemas.openxmlformats.org/officeDocument/2006/relationships/oleObject" Target="../embeddings/oleObject213.bin"/><Relationship Id="rId14" Type="http://schemas.openxmlformats.org/officeDocument/2006/relationships/slide" Target="slide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emf"/><Relationship Id="rId3" Type="http://schemas.openxmlformats.org/officeDocument/2006/relationships/oleObject" Target="../embeddings/oleObject215.bin"/><Relationship Id="rId7" Type="http://schemas.openxmlformats.org/officeDocument/2006/relationships/oleObject" Target="../embeddings/oleObject217.bin"/><Relationship Id="rId12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227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216.bin"/><Relationship Id="rId10" Type="http://schemas.openxmlformats.org/officeDocument/2006/relationships/image" Target="../media/image229.emf"/><Relationship Id="rId4" Type="http://schemas.openxmlformats.org/officeDocument/2006/relationships/image" Target="../media/image226.emf"/><Relationship Id="rId9" Type="http://schemas.openxmlformats.org/officeDocument/2006/relationships/oleObject" Target="../embeddings/oleObject218.bin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1.bin"/><Relationship Id="rId13" Type="http://schemas.openxmlformats.org/officeDocument/2006/relationships/slide" Target="slide2.xml"/><Relationship Id="rId3" Type="http://schemas.openxmlformats.org/officeDocument/2006/relationships/oleObject" Target="../embeddings/oleObject219.bin"/><Relationship Id="rId7" Type="http://schemas.openxmlformats.org/officeDocument/2006/relationships/image" Target="../media/image6.png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231.emf"/><Relationship Id="rId11" Type="http://schemas.openxmlformats.org/officeDocument/2006/relationships/image" Target="../media/image233.emf"/><Relationship Id="rId5" Type="http://schemas.openxmlformats.org/officeDocument/2006/relationships/oleObject" Target="../embeddings/oleObject220.bin"/><Relationship Id="rId10" Type="http://schemas.openxmlformats.org/officeDocument/2006/relationships/oleObject" Target="../embeddings/oleObject222.bin"/><Relationship Id="rId4" Type="http://schemas.openxmlformats.org/officeDocument/2006/relationships/image" Target="../media/image230.wmf"/><Relationship Id="rId9" Type="http://schemas.openxmlformats.org/officeDocument/2006/relationships/image" Target="../media/image232.emf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wmf"/><Relationship Id="rId13" Type="http://schemas.openxmlformats.org/officeDocument/2006/relationships/oleObject" Target="../embeddings/oleObject228.bin"/><Relationship Id="rId18" Type="http://schemas.openxmlformats.org/officeDocument/2006/relationships/image" Target="../media/image240.wmf"/><Relationship Id="rId3" Type="http://schemas.openxmlformats.org/officeDocument/2006/relationships/oleObject" Target="../embeddings/oleObject223.bin"/><Relationship Id="rId21" Type="http://schemas.openxmlformats.org/officeDocument/2006/relationships/oleObject" Target="../embeddings/oleObject233.bin"/><Relationship Id="rId7" Type="http://schemas.openxmlformats.org/officeDocument/2006/relationships/oleObject" Target="../embeddings/oleObject225.bin"/><Relationship Id="rId12" Type="http://schemas.openxmlformats.org/officeDocument/2006/relationships/image" Target="../media/image238.wmf"/><Relationship Id="rId17" Type="http://schemas.openxmlformats.org/officeDocument/2006/relationships/oleObject" Target="../embeddings/oleObject23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39.wmf"/><Relationship Id="rId20" Type="http://schemas.openxmlformats.org/officeDocument/2006/relationships/image" Target="../media/image241.wmf"/><Relationship Id="rId1" Type="http://schemas.openxmlformats.org/officeDocument/2006/relationships/vmlDrawing" Target="../drawings/vmlDrawing64.vml"/><Relationship Id="rId6" Type="http://schemas.openxmlformats.org/officeDocument/2006/relationships/image" Target="../media/image235.wmf"/><Relationship Id="rId11" Type="http://schemas.openxmlformats.org/officeDocument/2006/relationships/oleObject" Target="../embeddings/oleObject227.bin"/><Relationship Id="rId24" Type="http://schemas.openxmlformats.org/officeDocument/2006/relationships/slide" Target="slide2.xml"/><Relationship Id="rId5" Type="http://schemas.openxmlformats.org/officeDocument/2006/relationships/oleObject" Target="../embeddings/oleObject224.bin"/><Relationship Id="rId15" Type="http://schemas.openxmlformats.org/officeDocument/2006/relationships/oleObject" Target="../embeddings/oleObject230.bin"/><Relationship Id="rId23" Type="http://schemas.openxmlformats.org/officeDocument/2006/relationships/image" Target="../media/image6.png"/><Relationship Id="rId10" Type="http://schemas.openxmlformats.org/officeDocument/2006/relationships/image" Target="../media/image237.wmf"/><Relationship Id="rId19" Type="http://schemas.openxmlformats.org/officeDocument/2006/relationships/oleObject" Target="../embeddings/oleObject232.bin"/><Relationship Id="rId4" Type="http://schemas.openxmlformats.org/officeDocument/2006/relationships/image" Target="../media/image234.wmf"/><Relationship Id="rId9" Type="http://schemas.openxmlformats.org/officeDocument/2006/relationships/oleObject" Target="../embeddings/oleObject226.bin"/><Relationship Id="rId14" Type="http://schemas.openxmlformats.org/officeDocument/2006/relationships/oleObject" Target="../embeddings/oleObject229.bin"/><Relationship Id="rId22" Type="http://schemas.openxmlformats.org/officeDocument/2006/relationships/image" Target="../media/image242.emf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emf"/><Relationship Id="rId13" Type="http://schemas.openxmlformats.org/officeDocument/2006/relationships/image" Target="../media/image6.png"/><Relationship Id="rId3" Type="http://schemas.openxmlformats.org/officeDocument/2006/relationships/oleObject" Target="../embeddings/oleObject234.bin"/><Relationship Id="rId7" Type="http://schemas.openxmlformats.org/officeDocument/2006/relationships/oleObject" Target="../embeddings/oleObject236.bin"/><Relationship Id="rId12" Type="http://schemas.openxmlformats.org/officeDocument/2006/relationships/image" Target="../media/image24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244.emf"/><Relationship Id="rId11" Type="http://schemas.openxmlformats.org/officeDocument/2006/relationships/oleObject" Target="../embeddings/oleObject238.bin"/><Relationship Id="rId5" Type="http://schemas.openxmlformats.org/officeDocument/2006/relationships/oleObject" Target="../embeddings/oleObject235.bin"/><Relationship Id="rId10" Type="http://schemas.openxmlformats.org/officeDocument/2006/relationships/image" Target="../media/image246.emf"/><Relationship Id="rId4" Type="http://schemas.openxmlformats.org/officeDocument/2006/relationships/image" Target="../media/image243.emf"/><Relationship Id="rId9" Type="http://schemas.openxmlformats.org/officeDocument/2006/relationships/oleObject" Target="../embeddings/oleObject237.bin"/><Relationship Id="rId14" Type="http://schemas.openxmlformats.org/officeDocument/2006/relationships/slide" Target="slide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emf"/><Relationship Id="rId13" Type="http://schemas.openxmlformats.org/officeDocument/2006/relationships/image" Target="../media/image252.emf"/><Relationship Id="rId18" Type="http://schemas.openxmlformats.org/officeDocument/2006/relationships/oleObject" Target="../embeddings/oleObject246.bin"/><Relationship Id="rId3" Type="http://schemas.openxmlformats.org/officeDocument/2006/relationships/oleObject" Target="../embeddings/oleObject239.bin"/><Relationship Id="rId7" Type="http://schemas.openxmlformats.org/officeDocument/2006/relationships/oleObject" Target="../embeddings/oleObject241.bin"/><Relationship Id="rId12" Type="http://schemas.openxmlformats.org/officeDocument/2006/relationships/oleObject" Target="../embeddings/oleObject243.bin"/><Relationship Id="rId17" Type="http://schemas.openxmlformats.org/officeDocument/2006/relationships/image" Target="../media/image254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45.bin"/><Relationship Id="rId20" Type="http://schemas.openxmlformats.org/officeDocument/2006/relationships/slide" Target="slide2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249.emf"/><Relationship Id="rId11" Type="http://schemas.openxmlformats.org/officeDocument/2006/relationships/image" Target="../media/image251.emf"/><Relationship Id="rId5" Type="http://schemas.openxmlformats.org/officeDocument/2006/relationships/oleObject" Target="../embeddings/oleObject240.bin"/><Relationship Id="rId15" Type="http://schemas.openxmlformats.org/officeDocument/2006/relationships/image" Target="../media/image253.emf"/><Relationship Id="rId10" Type="http://schemas.openxmlformats.org/officeDocument/2006/relationships/oleObject" Target="../embeddings/oleObject242.bin"/><Relationship Id="rId19" Type="http://schemas.openxmlformats.org/officeDocument/2006/relationships/image" Target="../media/image255.emf"/><Relationship Id="rId4" Type="http://schemas.openxmlformats.org/officeDocument/2006/relationships/image" Target="../media/image248.emf"/><Relationship Id="rId9" Type="http://schemas.openxmlformats.org/officeDocument/2006/relationships/image" Target="../media/image6.png"/><Relationship Id="rId14" Type="http://schemas.openxmlformats.org/officeDocument/2006/relationships/oleObject" Target="../embeddings/oleObject244.bin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9.bin"/><Relationship Id="rId3" Type="http://schemas.openxmlformats.org/officeDocument/2006/relationships/oleObject" Target="../embeddings/oleObject247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257.emf"/><Relationship Id="rId5" Type="http://schemas.openxmlformats.org/officeDocument/2006/relationships/oleObject" Target="../embeddings/oleObject248.bin"/><Relationship Id="rId10" Type="http://schemas.openxmlformats.org/officeDocument/2006/relationships/slide" Target="slide2.xml"/><Relationship Id="rId4" Type="http://schemas.openxmlformats.org/officeDocument/2006/relationships/image" Target="../media/image256.emf"/><Relationship Id="rId9" Type="http://schemas.openxmlformats.org/officeDocument/2006/relationships/image" Target="../media/image258.emf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2.bin"/><Relationship Id="rId13" Type="http://schemas.openxmlformats.org/officeDocument/2006/relationships/image" Target="../media/image263.emf"/><Relationship Id="rId3" Type="http://schemas.openxmlformats.org/officeDocument/2006/relationships/oleObject" Target="../embeddings/oleObject250.bin"/><Relationship Id="rId7" Type="http://schemas.openxmlformats.org/officeDocument/2006/relationships/image" Target="../media/image6.png"/><Relationship Id="rId12" Type="http://schemas.openxmlformats.org/officeDocument/2006/relationships/oleObject" Target="../embeddings/oleObject254.bin"/><Relationship Id="rId2" Type="http://schemas.openxmlformats.org/officeDocument/2006/relationships/slideLayout" Target="../slideLayouts/slideLayout7.xml"/><Relationship Id="rId16" Type="http://schemas.openxmlformats.org/officeDocument/2006/relationships/slide" Target="slide2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260.emf"/><Relationship Id="rId11" Type="http://schemas.openxmlformats.org/officeDocument/2006/relationships/image" Target="../media/image262.emf"/><Relationship Id="rId5" Type="http://schemas.openxmlformats.org/officeDocument/2006/relationships/oleObject" Target="../embeddings/oleObject251.bin"/><Relationship Id="rId15" Type="http://schemas.openxmlformats.org/officeDocument/2006/relationships/image" Target="../media/image264.emf"/><Relationship Id="rId10" Type="http://schemas.openxmlformats.org/officeDocument/2006/relationships/oleObject" Target="../embeddings/oleObject253.bin"/><Relationship Id="rId4" Type="http://schemas.openxmlformats.org/officeDocument/2006/relationships/image" Target="../media/image259.emf"/><Relationship Id="rId9" Type="http://schemas.openxmlformats.org/officeDocument/2006/relationships/image" Target="../media/image261.emf"/><Relationship Id="rId14" Type="http://schemas.openxmlformats.org/officeDocument/2006/relationships/oleObject" Target="../embeddings/oleObject255.bin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7.emf"/><Relationship Id="rId13" Type="http://schemas.openxmlformats.org/officeDocument/2006/relationships/oleObject" Target="../embeddings/oleObject261.bin"/><Relationship Id="rId3" Type="http://schemas.openxmlformats.org/officeDocument/2006/relationships/oleObject" Target="../embeddings/oleObject256.bin"/><Relationship Id="rId7" Type="http://schemas.openxmlformats.org/officeDocument/2006/relationships/oleObject" Target="../embeddings/oleObject258.bin"/><Relationship Id="rId12" Type="http://schemas.openxmlformats.org/officeDocument/2006/relationships/image" Target="../media/image269.emf"/><Relationship Id="rId2" Type="http://schemas.openxmlformats.org/officeDocument/2006/relationships/slideLayout" Target="../slideLayouts/slideLayout7.xml"/><Relationship Id="rId16" Type="http://schemas.openxmlformats.org/officeDocument/2006/relationships/slide" Target="slide2.xml"/><Relationship Id="rId1" Type="http://schemas.openxmlformats.org/officeDocument/2006/relationships/vmlDrawing" Target="../drawings/vmlDrawing69.vml"/><Relationship Id="rId6" Type="http://schemas.openxmlformats.org/officeDocument/2006/relationships/image" Target="../media/image266.emf"/><Relationship Id="rId11" Type="http://schemas.openxmlformats.org/officeDocument/2006/relationships/oleObject" Target="../embeddings/oleObject260.bin"/><Relationship Id="rId5" Type="http://schemas.openxmlformats.org/officeDocument/2006/relationships/oleObject" Target="../embeddings/oleObject257.bin"/><Relationship Id="rId15" Type="http://schemas.openxmlformats.org/officeDocument/2006/relationships/image" Target="../media/image6.png"/><Relationship Id="rId10" Type="http://schemas.openxmlformats.org/officeDocument/2006/relationships/image" Target="../media/image268.emf"/><Relationship Id="rId4" Type="http://schemas.openxmlformats.org/officeDocument/2006/relationships/image" Target="../media/image265.emf"/><Relationship Id="rId9" Type="http://schemas.openxmlformats.org/officeDocument/2006/relationships/oleObject" Target="../embeddings/oleObject259.bin"/><Relationship Id="rId14" Type="http://schemas.openxmlformats.org/officeDocument/2006/relationships/image" Target="../media/image270.emf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3.jpeg"/><Relationship Id="rId7" Type="http://schemas.openxmlformats.org/officeDocument/2006/relationships/image" Target="../media/image27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0.vml"/><Relationship Id="rId6" Type="http://schemas.openxmlformats.org/officeDocument/2006/relationships/oleObject" Target="../embeddings/oleObject263.bin"/><Relationship Id="rId5" Type="http://schemas.openxmlformats.org/officeDocument/2006/relationships/image" Target="../media/image271.emf"/><Relationship Id="rId4" Type="http://schemas.openxmlformats.org/officeDocument/2006/relationships/oleObject" Target="../embeddings/oleObject262.bin"/><Relationship Id="rId9" Type="http://schemas.openxmlformats.org/officeDocument/2006/relationships/slide" Target="slide2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6.bin"/><Relationship Id="rId3" Type="http://schemas.openxmlformats.org/officeDocument/2006/relationships/image" Target="../media/image33.jpeg"/><Relationship Id="rId7" Type="http://schemas.openxmlformats.org/officeDocument/2006/relationships/image" Target="../media/image27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1.vml"/><Relationship Id="rId6" Type="http://schemas.openxmlformats.org/officeDocument/2006/relationships/oleObject" Target="../embeddings/oleObject265.bin"/><Relationship Id="rId11" Type="http://schemas.openxmlformats.org/officeDocument/2006/relationships/slide" Target="slide2.xml"/><Relationship Id="rId5" Type="http://schemas.openxmlformats.org/officeDocument/2006/relationships/image" Target="../media/image273.e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264.bin"/><Relationship Id="rId9" Type="http://schemas.openxmlformats.org/officeDocument/2006/relationships/image" Target="../media/image275.emf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267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2.vml"/><Relationship Id="rId6" Type="http://schemas.openxmlformats.org/officeDocument/2006/relationships/image" Target="../media/image277.emf"/><Relationship Id="rId5" Type="http://schemas.openxmlformats.org/officeDocument/2006/relationships/oleObject" Target="../embeddings/oleObject268.bin"/><Relationship Id="rId4" Type="http://schemas.openxmlformats.org/officeDocument/2006/relationships/image" Target="../media/image276.emf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slide" Target="slide57.xml"/><Relationship Id="rId3" Type="http://schemas.openxmlformats.org/officeDocument/2006/relationships/oleObject" Target="../embeddings/oleObject269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279.emf"/><Relationship Id="rId5" Type="http://schemas.openxmlformats.org/officeDocument/2006/relationships/oleObject" Target="../embeddings/oleObject270.bin"/><Relationship Id="rId4" Type="http://schemas.openxmlformats.org/officeDocument/2006/relationships/image" Target="../media/image278.emf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3.bin"/><Relationship Id="rId13" Type="http://schemas.openxmlformats.org/officeDocument/2006/relationships/oleObject" Target="../embeddings/oleObject275.bin"/><Relationship Id="rId3" Type="http://schemas.openxmlformats.org/officeDocument/2006/relationships/oleObject" Target="../embeddings/oleObject271.bin"/><Relationship Id="rId7" Type="http://schemas.openxmlformats.org/officeDocument/2006/relationships/image" Target="../media/image6.png"/><Relationship Id="rId12" Type="http://schemas.openxmlformats.org/officeDocument/2006/relationships/image" Target="../media/image28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4.vml"/><Relationship Id="rId6" Type="http://schemas.openxmlformats.org/officeDocument/2006/relationships/image" Target="../media/image281.emf"/><Relationship Id="rId11" Type="http://schemas.openxmlformats.org/officeDocument/2006/relationships/oleObject" Target="../embeddings/oleObject274.bin"/><Relationship Id="rId5" Type="http://schemas.openxmlformats.org/officeDocument/2006/relationships/oleObject" Target="../embeddings/oleObject272.bin"/><Relationship Id="rId10" Type="http://schemas.openxmlformats.org/officeDocument/2006/relationships/slide" Target="slide57.xml"/><Relationship Id="rId4" Type="http://schemas.openxmlformats.org/officeDocument/2006/relationships/image" Target="../media/image280.emf"/><Relationship Id="rId9" Type="http://schemas.openxmlformats.org/officeDocument/2006/relationships/image" Target="../media/image282.emf"/><Relationship Id="rId14" Type="http://schemas.openxmlformats.org/officeDocument/2006/relationships/image" Target="../media/image284.emf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8.bin"/><Relationship Id="rId3" Type="http://schemas.openxmlformats.org/officeDocument/2006/relationships/oleObject" Target="../embeddings/oleObject276.bin"/><Relationship Id="rId7" Type="http://schemas.openxmlformats.org/officeDocument/2006/relationships/image" Target="../media/image28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5.vml"/><Relationship Id="rId6" Type="http://schemas.openxmlformats.org/officeDocument/2006/relationships/oleObject" Target="../embeddings/oleObject277.bin"/><Relationship Id="rId5" Type="http://schemas.openxmlformats.org/officeDocument/2006/relationships/image" Target="../media/image6.png"/><Relationship Id="rId10" Type="http://schemas.openxmlformats.org/officeDocument/2006/relationships/slide" Target="slide57.xml"/><Relationship Id="rId4" Type="http://schemas.openxmlformats.org/officeDocument/2006/relationships/image" Target="../media/image285.emf"/><Relationship Id="rId9" Type="http://schemas.openxmlformats.org/officeDocument/2006/relationships/image" Target="../media/image287.emf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slide" Target="slide57.xml"/><Relationship Id="rId3" Type="http://schemas.openxmlformats.org/officeDocument/2006/relationships/oleObject" Target="../embeddings/oleObject279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6.vml"/><Relationship Id="rId6" Type="http://schemas.openxmlformats.org/officeDocument/2006/relationships/image" Target="../media/image289.emf"/><Relationship Id="rId5" Type="http://schemas.openxmlformats.org/officeDocument/2006/relationships/oleObject" Target="../embeddings/oleObject280.bin"/><Relationship Id="rId4" Type="http://schemas.openxmlformats.org/officeDocument/2006/relationships/image" Target="../media/image288.emf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2.emf"/><Relationship Id="rId13" Type="http://schemas.openxmlformats.org/officeDocument/2006/relationships/image" Target="../media/image6.png"/><Relationship Id="rId3" Type="http://schemas.openxmlformats.org/officeDocument/2006/relationships/oleObject" Target="../embeddings/oleObject281.bin"/><Relationship Id="rId7" Type="http://schemas.openxmlformats.org/officeDocument/2006/relationships/oleObject" Target="../embeddings/oleObject283.bin"/><Relationship Id="rId12" Type="http://schemas.openxmlformats.org/officeDocument/2006/relationships/image" Target="../media/image29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7.vml"/><Relationship Id="rId6" Type="http://schemas.openxmlformats.org/officeDocument/2006/relationships/image" Target="../media/image291.emf"/><Relationship Id="rId11" Type="http://schemas.openxmlformats.org/officeDocument/2006/relationships/oleObject" Target="../embeddings/oleObject285.bin"/><Relationship Id="rId5" Type="http://schemas.openxmlformats.org/officeDocument/2006/relationships/oleObject" Target="../embeddings/oleObject282.bin"/><Relationship Id="rId10" Type="http://schemas.openxmlformats.org/officeDocument/2006/relationships/image" Target="../media/image293.emf"/><Relationship Id="rId4" Type="http://schemas.openxmlformats.org/officeDocument/2006/relationships/image" Target="../media/image290.emf"/><Relationship Id="rId9" Type="http://schemas.openxmlformats.org/officeDocument/2006/relationships/oleObject" Target="../embeddings/oleObject284.bin"/><Relationship Id="rId14" Type="http://schemas.openxmlformats.org/officeDocument/2006/relationships/slide" Target="slide57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emf"/><Relationship Id="rId3" Type="http://schemas.openxmlformats.org/officeDocument/2006/relationships/oleObject" Target="../embeddings/oleObject286.bin"/><Relationship Id="rId7" Type="http://schemas.openxmlformats.org/officeDocument/2006/relationships/oleObject" Target="../embeddings/oleObject288.bin"/><Relationship Id="rId12" Type="http://schemas.openxmlformats.org/officeDocument/2006/relationships/slide" Target="slide5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296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287.bin"/><Relationship Id="rId10" Type="http://schemas.openxmlformats.org/officeDocument/2006/relationships/image" Target="../media/image298.emf"/><Relationship Id="rId4" Type="http://schemas.openxmlformats.org/officeDocument/2006/relationships/image" Target="../media/image295.emf"/><Relationship Id="rId9" Type="http://schemas.openxmlformats.org/officeDocument/2006/relationships/oleObject" Target="../embeddings/oleObject289.bin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emf"/><Relationship Id="rId13" Type="http://schemas.openxmlformats.org/officeDocument/2006/relationships/image" Target="../media/image303.emf"/><Relationship Id="rId3" Type="http://schemas.openxmlformats.org/officeDocument/2006/relationships/oleObject" Target="../embeddings/oleObject290.bin"/><Relationship Id="rId7" Type="http://schemas.openxmlformats.org/officeDocument/2006/relationships/oleObject" Target="../embeddings/oleObject292.bin"/><Relationship Id="rId12" Type="http://schemas.openxmlformats.org/officeDocument/2006/relationships/oleObject" Target="../embeddings/oleObject29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9.vml"/><Relationship Id="rId6" Type="http://schemas.openxmlformats.org/officeDocument/2006/relationships/image" Target="../media/image300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291.bin"/><Relationship Id="rId15" Type="http://schemas.openxmlformats.org/officeDocument/2006/relationships/slide" Target="slide57.xml"/><Relationship Id="rId10" Type="http://schemas.openxmlformats.org/officeDocument/2006/relationships/image" Target="../media/image302.emf"/><Relationship Id="rId4" Type="http://schemas.openxmlformats.org/officeDocument/2006/relationships/image" Target="../media/image299.emf"/><Relationship Id="rId9" Type="http://schemas.openxmlformats.org/officeDocument/2006/relationships/oleObject" Target="../embeddings/oleObject293.bin"/><Relationship Id="rId14" Type="http://schemas.openxmlformats.org/officeDocument/2006/relationships/image" Target="../media/image7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.emf"/><Relationship Id="rId3" Type="http://schemas.openxmlformats.org/officeDocument/2006/relationships/oleObject" Target="../embeddings/oleObject295.bin"/><Relationship Id="rId7" Type="http://schemas.openxmlformats.org/officeDocument/2006/relationships/oleObject" Target="../embeddings/oleObject29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305.emf"/><Relationship Id="rId5" Type="http://schemas.openxmlformats.org/officeDocument/2006/relationships/oleObject" Target="../embeddings/oleObject296.bin"/><Relationship Id="rId10" Type="http://schemas.openxmlformats.org/officeDocument/2006/relationships/slide" Target="slide57.xml"/><Relationship Id="rId4" Type="http://schemas.openxmlformats.org/officeDocument/2006/relationships/image" Target="../media/image304.emf"/><Relationship Id="rId9" Type="http://schemas.openxmlformats.org/officeDocument/2006/relationships/image" Target="../media/image6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298.bin"/><Relationship Id="rId7" Type="http://schemas.openxmlformats.org/officeDocument/2006/relationships/image" Target="../media/image10.jpeg"/><Relationship Id="rId12" Type="http://schemas.openxmlformats.org/officeDocument/2006/relationships/slide" Target="slide5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1.vml"/><Relationship Id="rId6" Type="http://schemas.openxmlformats.org/officeDocument/2006/relationships/image" Target="../media/image308.emf"/><Relationship Id="rId11" Type="http://schemas.openxmlformats.org/officeDocument/2006/relationships/image" Target="../media/image7.png"/><Relationship Id="rId5" Type="http://schemas.openxmlformats.org/officeDocument/2006/relationships/oleObject" Target="../embeddings/oleObject299.bin"/><Relationship Id="rId10" Type="http://schemas.openxmlformats.org/officeDocument/2006/relationships/image" Target="../media/image309.emf"/><Relationship Id="rId4" Type="http://schemas.openxmlformats.org/officeDocument/2006/relationships/image" Target="../media/image307.emf"/><Relationship Id="rId9" Type="http://schemas.openxmlformats.org/officeDocument/2006/relationships/oleObject" Target="../embeddings/oleObject300.bin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2.vml"/><Relationship Id="rId6" Type="http://schemas.openxmlformats.org/officeDocument/2006/relationships/slide" Target="slide57.xml"/><Relationship Id="rId5" Type="http://schemas.openxmlformats.org/officeDocument/2006/relationships/image" Target="../media/image6.png"/><Relationship Id="rId4" Type="http://schemas.openxmlformats.org/officeDocument/2006/relationships/image" Target="../media/image310.emf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4.bin"/><Relationship Id="rId13" Type="http://schemas.openxmlformats.org/officeDocument/2006/relationships/image" Target="../media/image315.emf"/><Relationship Id="rId18" Type="http://schemas.openxmlformats.org/officeDocument/2006/relationships/slide" Target="slide57.xml"/><Relationship Id="rId3" Type="http://schemas.openxmlformats.org/officeDocument/2006/relationships/oleObject" Target="../embeddings/oleObject302.bin"/><Relationship Id="rId7" Type="http://schemas.openxmlformats.org/officeDocument/2006/relationships/image" Target="../media/image312.emf"/><Relationship Id="rId12" Type="http://schemas.openxmlformats.org/officeDocument/2006/relationships/oleObject" Target="../embeddings/oleObject306.bin"/><Relationship Id="rId17" Type="http://schemas.openxmlformats.org/officeDocument/2006/relationships/image" Target="../media/image317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08.bin"/><Relationship Id="rId1" Type="http://schemas.openxmlformats.org/officeDocument/2006/relationships/vmlDrawing" Target="../drawings/vmlDrawing83.vml"/><Relationship Id="rId6" Type="http://schemas.openxmlformats.org/officeDocument/2006/relationships/oleObject" Target="../embeddings/oleObject303.bin"/><Relationship Id="rId11" Type="http://schemas.openxmlformats.org/officeDocument/2006/relationships/image" Target="../media/image314.emf"/><Relationship Id="rId5" Type="http://schemas.openxmlformats.org/officeDocument/2006/relationships/image" Target="../media/image6.png"/><Relationship Id="rId15" Type="http://schemas.openxmlformats.org/officeDocument/2006/relationships/image" Target="../media/image316.emf"/><Relationship Id="rId10" Type="http://schemas.openxmlformats.org/officeDocument/2006/relationships/oleObject" Target="../embeddings/oleObject305.bin"/><Relationship Id="rId4" Type="http://schemas.openxmlformats.org/officeDocument/2006/relationships/image" Target="../media/image311.emf"/><Relationship Id="rId9" Type="http://schemas.openxmlformats.org/officeDocument/2006/relationships/image" Target="../media/image313.emf"/><Relationship Id="rId14" Type="http://schemas.openxmlformats.org/officeDocument/2006/relationships/oleObject" Target="../embeddings/oleObject307.bin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1.bin"/><Relationship Id="rId3" Type="http://schemas.openxmlformats.org/officeDocument/2006/relationships/oleObject" Target="../embeddings/oleObject309.bin"/><Relationship Id="rId7" Type="http://schemas.openxmlformats.org/officeDocument/2006/relationships/image" Target="../media/image6.png"/><Relationship Id="rId12" Type="http://schemas.openxmlformats.org/officeDocument/2006/relationships/slide" Target="slide5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4.vml"/><Relationship Id="rId6" Type="http://schemas.openxmlformats.org/officeDocument/2006/relationships/image" Target="../media/image319.emf"/><Relationship Id="rId11" Type="http://schemas.openxmlformats.org/officeDocument/2006/relationships/image" Target="../media/image321.emf"/><Relationship Id="rId5" Type="http://schemas.openxmlformats.org/officeDocument/2006/relationships/oleObject" Target="../embeddings/oleObject310.bin"/><Relationship Id="rId10" Type="http://schemas.openxmlformats.org/officeDocument/2006/relationships/oleObject" Target="../embeddings/oleObject312.bin"/><Relationship Id="rId4" Type="http://schemas.openxmlformats.org/officeDocument/2006/relationships/image" Target="../media/image318.emf"/><Relationship Id="rId9" Type="http://schemas.openxmlformats.org/officeDocument/2006/relationships/image" Target="../media/image320.emf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4.emf"/><Relationship Id="rId13" Type="http://schemas.openxmlformats.org/officeDocument/2006/relationships/image" Target="../media/image326.emf"/><Relationship Id="rId3" Type="http://schemas.openxmlformats.org/officeDocument/2006/relationships/oleObject" Target="../embeddings/oleObject313.bin"/><Relationship Id="rId7" Type="http://schemas.openxmlformats.org/officeDocument/2006/relationships/oleObject" Target="../embeddings/oleObject315.bin"/><Relationship Id="rId12" Type="http://schemas.openxmlformats.org/officeDocument/2006/relationships/oleObject" Target="../embeddings/oleObject3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5.vml"/><Relationship Id="rId6" Type="http://schemas.openxmlformats.org/officeDocument/2006/relationships/image" Target="../media/image323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314.bin"/><Relationship Id="rId10" Type="http://schemas.openxmlformats.org/officeDocument/2006/relationships/image" Target="../media/image325.emf"/><Relationship Id="rId4" Type="http://schemas.openxmlformats.org/officeDocument/2006/relationships/image" Target="../media/image322.emf"/><Relationship Id="rId9" Type="http://schemas.openxmlformats.org/officeDocument/2006/relationships/oleObject" Target="../embeddings/oleObject316.bin"/><Relationship Id="rId14" Type="http://schemas.openxmlformats.org/officeDocument/2006/relationships/slide" Target="slide57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slide" Target="slide57.xml"/><Relationship Id="rId3" Type="http://schemas.openxmlformats.org/officeDocument/2006/relationships/oleObject" Target="../embeddings/oleObject318.bin"/><Relationship Id="rId7" Type="http://schemas.openxmlformats.org/officeDocument/2006/relationships/image" Target="../media/image32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6.vml"/><Relationship Id="rId6" Type="http://schemas.openxmlformats.org/officeDocument/2006/relationships/oleObject" Target="../embeddings/oleObject319.bin"/><Relationship Id="rId5" Type="http://schemas.openxmlformats.org/officeDocument/2006/relationships/image" Target="../media/image6.png"/><Relationship Id="rId4" Type="http://schemas.openxmlformats.org/officeDocument/2006/relationships/image" Target="../media/image3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14" name="Text Box 86" descr="蓝色砂纸"/>
          <p:cNvSpPr txBox="1">
            <a:spLocks noChangeArrowheads="1"/>
          </p:cNvSpPr>
          <p:nvPr/>
        </p:nvSpPr>
        <p:spPr bwMode="auto">
          <a:xfrm>
            <a:off x="250825" y="404813"/>
            <a:ext cx="8569325" cy="9144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7A8E99"/>
            </a:prst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54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第</a:t>
            </a:r>
            <a:r>
              <a:rPr kumimoji="1" lang="en-US" altLang="zh-CN" sz="54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</a:t>
            </a:r>
            <a:r>
              <a:rPr kumimoji="1" lang="zh-CN" altLang="en-US" sz="54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章</a:t>
            </a:r>
            <a:r>
              <a:rPr kumimoji="1" lang="zh-CN" altLang="en-US" sz="5400" b="1" i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kumimoji="1" lang="zh-CN" altLang="en-US" sz="54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一阶电路</a:t>
            </a:r>
            <a:endParaRPr kumimoji="1" lang="en-US" altLang="zh-CN" sz="5400" b="1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48215" name="Group 87"/>
          <p:cNvGrpSpPr>
            <a:grpSpLocks/>
          </p:cNvGrpSpPr>
          <p:nvPr/>
        </p:nvGrpSpPr>
        <p:grpSpPr bwMode="auto">
          <a:xfrm>
            <a:off x="7380288" y="5876925"/>
            <a:ext cx="1619250" cy="792163"/>
            <a:chOff x="2971" y="3113"/>
            <a:chExt cx="1043" cy="499"/>
          </a:xfrm>
        </p:grpSpPr>
        <p:sp>
          <p:nvSpPr>
            <p:cNvPr id="2096" name="Oval 88"/>
            <p:cNvSpPr>
              <a:spLocks noChangeArrowheads="1"/>
            </p:cNvSpPr>
            <p:nvPr/>
          </p:nvSpPr>
          <p:spPr bwMode="auto">
            <a:xfrm>
              <a:off x="2971" y="3113"/>
              <a:ext cx="1043" cy="499"/>
            </a:xfrm>
            <a:prstGeom prst="ellipse">
              <a:avLst/>
            </a:prstGeom>
            <a:gradFill rotWithShape="0">
              <a:gsLst>
                <a:gs pos="0">
                  <a:srgbClr val="3366FF"/>
                </a:gs>
                <a:gs pos="50000">
                  <a:srgbClr val="7799FF"/>
                </a:gs>
                <a:gs pos="100000">
                  <a:srgbClr val="3366FF"/>
                </a:gs>
              </a:gsLst>
              <a:lin ang="5400000" scaled="1"/>
            </a:gradFill>
            <a:ln w="28575" cap="sq" algn="ctr">
              <a:solidFill>
                <a:srgbClr val="0033CC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97" name="Oval 89">
              <a:hlinkClick r:id="" action="ppaction://hlinkshowjump?jump=endshow" highlightClick="1"/>
            </p:cNvPr>
            <p:cNvSpPr>
              <a:spLocks noChangeArrowheads="1"/>
            </p:cNvSpPr>
            <p:nvPr/>
          </p:nvSpPr>
          <p:spPr bwMode="auto">
            <a:xfrm>
              <a:off x="3016" y="3158"/>
              <a:ext cx="953" cy="408"/>
            </a:xfrm>
            <a:prstGeom prst="ellipse">
              <a:avLst/>
            </a:prstGeom>
            <a:gradFill rotWithShape="0">
              <a:gsLst>
                <a:gs pos="0">
                  <a:srgbClr val="0033CC"/>
                </a:gs>
                <a:gs pos="50000">
                  <a:srgbClr val="87DAED"/>
                </a:gs>
                <a:gs pos="100000">
                  <a:srgbClr val="0033CC"/>
                </a:gs>
              </a:gsLst>
              <a:lin ang="5400000" scaled="1"/>
            </a:gradFill>
            <a:ln w="28575" cap="sq" algn="ctr">
              <a:solidFill>
                <a:srgbClr val="0033CC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rgbClr val="CC0000"/>
                  </a:solidFill>
                  <a:ea typeface="隶书" panose="02010509060101010101" pitchFamily="49" charset="-122"/>
                </a:rPr>
                <a:t>首 页</a:t>
              </a:r>
            </a:p>
          </p:txBody>
        </p:sp>
      </p:grpSp>
      <p:grpSp>
        <p:nvGrpSpPr>
          <p:cNvPr id="48218" name="Group 90"/>
          <p:cNvGrpSpPr>
            <a:grpSpLocks/>
          </p:cNvGrpSpPr>
          <p:nvPr/>
        </p:nvGrpSpPr>
        <p:grpSpPr bwMode="auto">
          <a:xfrm>
            <a:off x="2914650" y="1412875"/>
            <a:ext cx="3024188" cy="1079500"/>
            <a:chOff x="1928" y="890"/>
            <a:chExt cx="1905" cy="680"/>
          </a:xfrm>
        </p:grpSpPr>
        <p:pic>
          <p:nvPicPr>
            <p:cNvPr id="2093" name="Picture 91" descr="GEL Oval MS-blue"/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8" y="890"/>
              <a:ext cx="1905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94" name="Picture 92" descr="GEL Oval MS-yellow">
              <a:hlinkClick r:id="rId4" action="ppaction://hlinksldjump"/>
            </p:cNvPr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8" y="981"/>
              <a:ext cx="1715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95" name="Text Box 93" descr="斜纹布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2291" y="1062"/>
              <a:ext cx="1238" cy="365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sz="3200" b="1">
                  <a:solidFill>
                    <a:srgbClr val="CC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本章重点</a:t>
              </a:r>
            </a:p>
          </p:txBody>
        </p:sp>
      </p:grpSp>
      <p:grpSp>
        <p:nvGrpSpPr>
          <p:cNvPr id="2053" name="Group 132"/>
          <p:cNvGrpSpPr>
            <a:grpSpLocks/>
          </p:cNvGrpSpPr>
          <p:nvPr/>
        </p:nvGrpSpPr>
        <p:grpSpPr bwMode="auto">
          <a:xfrm>
            <a:off x="1619250" y="3068638"/>
            <a:ext cx="5561013" cy="544512"/>
            <a:chOff x="1020" y="1787"/>
            <a:chExt cx="3503" cy="343"/>
          </a:xfrm>
        </p:grpSpPr>
        <p:pic>
          <p:nvPicPr>
            <p:cNvPr id="2088" name="Picture 100" descr="GEL Rounded Rectangle aquamarine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" y="1800"/>
              <a:ext cx="2777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89" name="Group 131"/>
            <p:cNvGrpSpPr>
              <a:grpSpLocks/>
            </p:cNvGrpSpPr>
            <p:nvPr/>
          </p:nvGrpSpPr>
          <p:grpSpPr bwMode="auto">
            <a:xfrm>
              <a:off x="1020" y="1787"/>
              <a:ext cx="3450" cy="343"/>
              <a:chOff x="1020" y="1881"/>
              <a:chExt cx="3450" cy="343"/>
            </a:xfrm>
          </p:grpSpPr>
          <p:pic>
            <p:nvPicPr>
              <p:cNvPr id="2090" name="Picture 102" descr="GEL Rounded Rectangle aquamarine">
                <a:hlinkClick r:id="rId6" action="ppaction://hlinksldjump"/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1895"/>
                <a:ext cx="816" cy="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91" name="Text Box 101">
                <a:hlinkClick r:id="rId6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1882" y="1891"/>
                <a:ext cx="25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400" b="1">
                    <a:solidFill>
                      <a:srgbClr val="CC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一阶微分方程的求解</a:t>
                </a:r>
              </a:p>
            </p:txBody>
          </p:sp>
          <p:sp>
            <p:nvSpPr>
              <p:cNvPr id="2092" name="Text Box 103">
                <a:hlinkClick r:id="rId6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1228" y="1881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CC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7.2</a:t>
                </a:r>
              </a:p>
            </p:txBody>
          </p:sp>
        </p:grpSp>
      </p:grpSp>
      <p:pic>
        <p:nvPicPr>
          <p:cNvPr id="2054" name="Picture 95" descr="GEL Rounded Rectangle aquamarine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188" y="2581275"/>
            <a:ext cx="44084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Text Box 96">
            <a:hlinkClick r:id="rId9" action="ppaction://hlinksldjump"/>
          </p:cNvPr>
          <p:cNvSpPr txBox="1">
            <a:spLocks noChangeArrowheads="1"/>
          </p:cNvSpPr>
          <p:nvPr/>
        </p:nvSpPr>
        <p:spPr bwMode="auto">
          <a:xfrm>
            <a:off x="2916238" y="2600325"/>
            <a:ext cx="44688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分解方法在动态电路分析中的运用</a:t>
            </a:r>
          </a:p>
        </p:txBody>
      </p:sp>
      <p:pic>
        <p:nvPicPr>
          <p:cNvPr id="2056" name="Picture 97" descr="GEL Rounded Rectangle aquamarine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581275"/>
            <a:ext cx="12954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Text Box 98">
            <a:hlinkClick r:id="rId9" action="ppaction://hlinksldjump"/>
          </p:cNvPr>
          <p:cNvSpPr txBox="1">
            <a:spLocks noChangeArrowheads="1"/>
          </p:cNvSpPr>
          <p:nvPr/>
        </p:nvSpPr>
        <p:spPr bwMode="auto">
          <a:xfrm>
            <a:off x="1949450" y="25654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7.1</a:t>
            </a:r>
          </a:p>
        </p:txBody>
      </p:sp>
      <p:grpSp>
        <p:nvGrpSpPr>
          <p:cNvPr id="2058" name="Group 156"/>
          <p:cNvGrpSpPr>
            <a:grpSpLocks/>
          </p:cNvGrpSpPr>
          <p:nvPr/>
        </p:nvGrpSpPr>
        <p:grpSpPr bwMode="auto">
          <a:xfrm>
            <a:off x="1619250" y="3573463"/>
            <a:ext cx="5561013" cy="544512"/>
            <a:chOff x="1020" y="1787"/>
            <a:chExt cx="3503" cy="343"/>
          </a:xfrm>
        </p:grpSpPr>
        <p:pic>
          <p:nvPicPr>
            <p:cNvPr id="2083" name="Picture 157" descr="GEL Rounded Rectangle aquamarine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" y="1800"/>
              <a:ext cx="2777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84" name="Group 158"/>
            <p:cNvGrpSpPr>
              <a:grpSpLocks/>
            </p:cNvGrpSpPr>
            <p:nvPr/>
          </p:nvGrpSpPr>
          <p:grpSpPr bwMode="auto">
            <a:xfrm>
              <a:off x="1020" y="1787"/>
              <a:ext cx="3450" cy="343"/>
              <a:chOff x="1020" y="1881"/>
              <a:chExt cx="3450" cy="343"/>
            </a:xfrm>
          </p:grpSpPr>
          <p:pic>
            <p:nvPicPr>
              <p:cNvPr id="2085" name="Picture 159" descr="GEL Rounded Rectangle aquamarine">
                <a:hlinkClick r:id="rId6" action="ppaction://hlinksldjump"/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1895"/>
                <a:ext cx="816" cy="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86" name="Text Box 160">
                <a:hlinkClick r:id="rId6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1882" y="1891"/>
                <a:ext cx="25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400" b="1">
                    <a:solidFill>
                      <a:srgbClr val="CC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一阶电路的零输入响应</a:t>
                </a:r>
                <a:endParaRPr lang="en-US" altLang="zh-CN" sz="2400" b="1">
                  <a:solidFill>
                    <a:srgbClr val="CC0000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  <p:sp>
            <p:nvSpPr>
              <p:cNvPr id="2087" name="Text Box 161">
                <a:hlinkClick r:id="rId6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1228" y="1881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CC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7.3</a:t>
                </a:r>
              </a:p>
            </p:txBody>
          </p:sp>
        </p:grpSp>
      </p:grpSp>
      <p:grpSp>
        <p:nvGrpSpPr>
          <p:cNvPr id="2059" name="Group 162"/>
          <p:cNvGrpSpPr>
            <a:grpSpLocks/>
          </p:cNvGrpSpPr>
          <p:nvPr/>
        </p:nvGrpSpPr>
        <p:grpSpPr bwMode="auto">
          <a:xfrm>
            <a:off x="1619250" y="4076700"/>
            <a:ext cx="5561013" cy="544513"/>
            <a:chOff x="1020" y="1787"/>
            <a:chExt cx="3503" cy="343"/>
          </a:xfrm>
        </p:grpSpPr>
        <p:pic>
          <p:nvPicPr>
            <p:cNvPr id="2078" name="Picture 163" descr="GEL Rounded Rectangle aquamarine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" y="1800"/>
              <a:ext cx="2777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79" name="Group 164"/>
            <p:cNvGrpSpPr>
              <a:grpSpLocks/>
            </p:cNvGrpSpPr>
            <p:nvPr/>
          </p:nvGrpSpPr>
          <p:grpSpPr bwMode="auto">
            <a:xfrm>
              <a:off x="1020" y="1787"/>
              <a:ext cx="3450" cy="343"/>
              <a:chOff x="1020" y="1881"/>
              <a:chExt cx="3450" cy="343"/>
            </a:xfrm>
          </p:grpSpPr>
          <p:pic>
            <p:nvPicPr>
              <p:cNvPr id="2080" name="Picture 165" descr="GEL Rounded Rectangle aquamarine">
                <a:hlinkClick r:id="rId6" action="ppaction://hlinksldjump"/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1895"/>
                <a:ext cx="816" cy="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81" name="Text Box 166">
                <a:hlinkClick r:id="rId6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1882" y="1891"/>
                <a:ext cx="25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400" b="1">
                    <a:solidFill>
                      <a:srgbClr val="CC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一阶电路的零状态响应</a:t>
                </a:r>
                <a:endParaRPr lang="en-US" altLang="zh-CN" sz="2400" b="1">
                  <a:solidFill>
                    <a:srgbClr val="CC0000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  <p:sp>
            <p:nvSpPr>
              <p:cNvPr id="2082" name="Text Box 167">
                <a:hlinkClick r:id="rId6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1228" y="1881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CC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7.4</a:t>
                </a:r>
              </a:p>
            </p:txBody>
          </p:sp>
        </p:grpSp>
      </p:grpSp>
      <p:grpSp>
        <p:nvGrpSpPr>
          <p:cNvPr id="2060" name="Group 168"/>
          <p:cNvGrpSpPr>
            <a:grpSpLocks/>
          </p:cNvGrpSpPr>
          <p:nvPr/>
        </p:nvGrpSpPr>
        <p:grpSpPr bwMode="auto">
          <a:xfrm>
            <a:off x="1603375" y="4586288"/>
            <a:ext cx="5561013" cy="544512"/>
            <a:chOff x="1020" y="1787"/>
            <a:chExt cx="3503" cy="343"/>
          </a:xfrm>
        </p:grpSpPr>
        <p:pic>
          <p:nvPicPr>
            <p:cNvPr id="2073" name="Picture 169" descr="GEL Rounded Rectangle aquamarine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" y="1800"/>
              <a:ext cx="2777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74" name="Group 170"/>
            <p:cNvGrpSpPr>
              <a:grpSpLocks/>
            </p:cNvGrpSpPr>
            <p:nvPr/>
          </p:nvGrpSpPr>
          <p:grpSpPr bwMode="auto">
            <a:xfrm>
              <a:off x="1020" y="1787"/>
              <a:ext cx="3450" cy="343"/>
              <a:chOff x="1020" y="1881"/>
              <a:chExt cx="3450" cy="343"/>
            </a:xfrm>
          </p:grpSpPr>
          <p:pic>
            <p:nvPicPr>
              <p:cNvPr id="2075" name="Picture 171" descr="GEL Rounded Rectangle aquamarine">
                <a:hlinkClick r:id="rId6" action="ppaction://hlinksldjump"/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1895"/>
                <a:ext cx="816" cy="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76" name="Text Box 172">
                <a:hlinkClick r:id="rId6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1882" y="1891"/>
                <a:ext cx="25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400" b="1">
                    <a:solidFill>
                      <a:srgbClr val="CC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一阶电路的全响应</a:t>
                </a:r>
                <a:endParaRPr lang="en-US" altLang="zh-CN" sz="2400" b="1">
                  <a:solidFill>
                    <a:srgbClr val="CC0000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  <p:sp>
            <p:nvSpPr>
              <p:cNvPr id="2077" name="Text Box 173">
                <a:hlinkClick r:id="rId6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1228" y="1881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CC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7.5</a:t>
                </a:r>
              </a:p>
            </p:txBody>
          </p:sp>
        </p:grpSp>
      </p:grpSp>
      <p:grpSp>
        <p:nvGrpSpPr>
          <p:cNvPr id="2061" name="Group 174"/>
          <p:cNvGrpSpPr>
            <a:grpSpLocks/>
          </p:cNvGrpSpPr>
          <p:nvPr/>
        </p:nvGrpSpPr>
        <p:grpSpPr bwMode="auto">
          <a:xfrm>
            <a:off x="1603375" y="5091113"/>
            <a:ext cx="5561013" cy="544512"/>
            <a:chOff x="1020" y="1787"/>
            <a:chExt cx="3503" cy="343"/>
          </a:xfrm>
        </p:grpSpPr>
        <p:pic>
          <p:nvPicPr>
            <p:cNvPr id="2068" name="Picture 175" descr="GEL Rounded Rectangle aquamarine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" y="1800"/>
              <a:ext cx="2777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69" name="Group 176"/>
            <p:cNvGrpSpPr>
              <a:grpSpLocks/>
            </p:cNvGrpSpPr>
            <p:nvPr/>
          </p:nvGrpSpPr>
          <p:grpSpPr bwMode="auto">
            <a:xfrm>
              <a:off x="1020" y="1787"/>
              <a:ext cx="3450" cy="343"/>
              <a:chOff x="1020" y="1881"/>
              <a:chExt cx="3450" cy="343"/>
            </a:xfrm>
          </p:grpSpPr>
          <p:pic>
            <p:nvPicPr>
              <p:cNvPr id="2070" name="Picture 177" descr="GEL Rounded Rectangle aquamarine">
                <a:hlinkClick r:id="rId6" action="ppaction://hlinksldjump"/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1895"/>
                <a:ext cx="816" cy="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71" name="Text Box 178">
                <a:hlinkClick r:id="rId6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1882" y="1891"/>
                <a:ext cx="25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400" b="1">
                    <a:solidFill>
                      <a:srgbClr val="CC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一阶电路的三要素法</a:t>
                </a:r>
                <a:endParaRPr lang="en-US" altLang="zh-CN" sz="2400" b="1">
                  <a:solidFill>
                    <a:srgbClr val="CC0000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  <p:sp>
            <p:nvSpPr>
              <p:cNvPr id="2072" name="Text Box 179">
                <a:hlinkClick r:id="rId6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1228" y="1881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CC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7.6</a:t>
                </a:r>
              </a:p>
            </p:txBody>
          </p:sp>
        </p:grpSp>
      </p:grpSp>
      <p:grpSp>
        <p:nvGrpSpPr>
          <p:cNvPr id="2062" name="Group 180"/>
          <p:cNvGrpSpPr>
            <a:grpSpLocks/>
          </p:cNvGrpSpPr>
          <p:nvPr/>
        </p:nvGrpSpPr>
        <p:grpSpPr bwMode="auto">
          <a:xfrm>
            <a:off x="1619250" y="5589588"/>
            <a:ext cx="5561013" cy="544512"/>
            <a:chOff x="1020" y="1787"/>
            <a:chExt cx="3503" cy="343"/>
          </a:xfrm>
        </p:grpSpPr>
        <p:pic>
          <p:nvPicPr>
            <p:cNvPr id="2063" name="Picture 181" descr="GEL Rounded Rectangle aquamarine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" y="1800"/>
              <a:ext cx="2777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64" name="Group 182"/>
            <p:cNvGrpSpPr>
              <a:grpSpLocks/>
            </p:cNvGrpSpPr>
            <p:nvPr/>
          </p:nvGrpSpPr>
          <p:grpSpPr bwMode="auto">
            <a:xfrm>
              <a:off x="1020" y="1787"/>
              <a:ext cx="3450" cy="343"/>
              <a:chOff x="1020" y="1881"/>
              <a:chExt cx="3450" cy="343"/>
            </a:xfrm>
          </p:grpSpPr>
          <p:pic>
            <p:nvPicPr>
              <p:cNvPr id="2065" name="Picture 183" descr="GEL Rounded Rectangle aquamarine">
                <a:hlinkClick r:id="rId6" action="ppaction://hlinksldjump"/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1895"/>
                <a:ext cx="816" cy="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6" name="Text Box 184">
                <a:hlinkClick r:id="rId6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1882" y="1891"/>
                <a:ext cx="25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400" b="1">
                    <a:solidFill>
                      <a:srgbClr val="CC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一阶电路的阶跃响应</a:t>
                </a:r>
                <a:endParaRPr lang="en-US" altLang="zh-CN" sz="2400" b="1">
                  <a:solidFill>
                    <a:srgbClr val="CC0000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  <p:sp>
            <p:nvSpPr>
              <p:cNvPr id="2067" name="Text Box 185">
                <a:hlinkClick r:id="rId6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1228" y="1881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CC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7.7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085" name="Picture 8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6" name="Text Box 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075" name="Group 1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083" name="Picture 11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4" name="Text Box 1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3076" name="Group 13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3081" name="Picture 14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2" name="Text Box 15">
              <a:hlinkClick r:id="" action="ppaction://hlinkshowjump?jump=firs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49169" name="Text Box 17"/>
          <p:cNvSpPr txBox="1">
            <a:spLocks noChangeArrowheads="1"/>
          </p:cNvSpPr>
          <p:nvPr/>
        </p:nvSpPr>
        <p:spPr bwMode="auto">
          <a:xfrm>
            <a:off x="987425" y="2744788"/>
            <a:ext cx="8243888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arabicPeriod" startAt="2"/>
            </a:pPr>
            <a:r>
              <a:rPr kumimoji="1" lang="zh-CN" altLang="en-US" sz="32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一阶电路的零输入响应、零状态响应和全响应的概念及求解；</a:t>
            </a:r>
          </a:p>
        </p:txBody>
      </p:sp>
      <p:sp>
        <p:nvSpPr>
          <p:cNvPr id="49170" name="Text Box 18"/>
          <p:cNvSpPr txBox="1">
            <a:spLocks noChangeArrowheads="1"/>
          </p:cNvSpPr>
          <p:nvPr/>
        </p:nvSpPr>
        <p:spPr bwMode="auto">
          <a:xfrm>
            <a:off x="987425" y="1233488"/>
            <a:ext cx="1662113" cy="579437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Char char="l"/>
            </a:pPr>
            <a:r>
              <a:rPr kumimoji="1" lang="zh-CN" altLang="en-US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 重点</a:t>
            </a:r>
          </a:p>
        </p:txBody>
      </p:sp>
      <p:sp>
        <p:nvSpPr>
          <p:cNvPr id="49171" name="Text Box 19"/>
          <p:cNvSpPr txBox="1">
            <a:spLocks noChangeArrowheads="1"/>
          </p:cNvSpPr>
          <p:nvPr/>
        </p:nvSpPr>
        <p:spPr bwMode="auto">
          <a:xfrm>
            <a:off x="987425" y="4189413"/>
            <a:ext cx="74168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arabicPeriod" startAt="3"/>
            </a:pPr>
            <a:r>
              <a:rPr kumimoji="1" lang="zh-CN" altLang="en-US" sz="32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一阶电路的阶跃响应概念及求解。</a:t>
            </a:r>
          </a:p>
        </p:txBody>
      </p:sp>
      <p:sp>
        <p:nvSpPr>
          <p:cNvPr id="49172" name="Text Box 20"/>
          <p:cNvSpPr txBox="1">
            <a:spLocks noChangeArrowheads="1"/>
          </p:cNvSpPr>
          <p:nvPr/>
        </p:nvSpPr>
        <p:spPr bwMode="auto">
          <a:xfrm>
            <a:off x="971550" y="2057400"/>
            <a:ext cx="7937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32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kumimoji="1" lang="zh-CN" altLang="en-US" sz="32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动态电路方程的建立及初始条件的确定；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49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49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9" grpId="0" build="p" autoUpdateAnimBg="0"/>
      <p:bldP spid="49170" grpId="0" animBg="1" autoUpdateAnimBg="0"/>
      <p:bldP spid="49171" grpId="0" build="p" autoUpdateAnimBg="0"/>
      <p:bldP spid="49172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Text Box 2"/>
          <p:cNvSpPr txBox="1">
            <a:spLocks noChangeArrowheads="1"/>
          </p:cNvSpPr>
          <p:nvPr/>
        </p:nvSpPr>
        <p:spPr bwMode="auto">
          <a:xfrm>
            <a:off x="827088" y="1989138"/>
            <a:ext cx="7296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含有动态元件电容和电感的电路称动态电路。</a:t>
            </a:r>
          </a:p>
        </p:txBody>
      </p:sp>
      <p:sp>
        <p:nvSpPr>
          <p:cNvPr id="510979" name="Text Box 3"/>
          <p:cNvSpPr txBox="1">
            <a:spLocks noChangeArrowheads="1"/>
          </p:cNvSpPr>
          <p:nvPr/>
        </p:nvSpPr>
        <p:spPr bwMode="auto">
          <a:xfrm>
            <a:off x="611188" y="1347788"/>
            <a:ext cx="27368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US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en-US" altLang="zh-CN" sz="3200" b="1" i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动态电路</a:t>
            </a:r>
          </a:p>
        </p:txBody>
      </p:sp>
      <p:sp>
        <p:nvSpPr>
          <p:cNvPr id="510980" name="Rectangle 4"/>
          <p:cNvSpPr>
            <a:spLocks noChangeArrowheads="1"/>
          </p:cNvSpPr>
          <p:nvPr/>
        </p:nvSpPr>
        <p:spPr bwMode="auto">
          <a:xfrm>
            <a:off x="395288" y="549275"/>
            <a:ext cx="6840537" cy="6762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</a:extLst>
        </p:spPr>
        <p:txBody>
          <a:bodyPr anchor="b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defRPr/>
            </a:pPr>
            <a:r>
              <a:rPr lang="zh-CN" altLang="en-US" sz="4000" b="1" smtClean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动态电路的方程及其初始条件</a:t>
            </a:r>
          </a:p>
        </p:txBody>
      </p:sp>
      <p:sp>
        <p:nvSpPr>
          <p:cNvPr id="510981" name="AutoShape 5"/>
          <p:cNvSpPr>
            <a:spLocks noChangeArrowheads="1"/>
          </p:cNvSpPr>
          <p:nvPr/>
        </p:nvSpPr>
        <p:spPr bwMode="auto">
          <a:xfrm>
            <a:off x="3348038" y="1628775"/>
            <a:ext cx="719137" cy="142875"/>
          </a:xfrm>
          <a:prstGeom prst="rightArrow">
            <a:avLst>
              <a:gd name="adj1" fmla="val 50000"/>
              <a:gd name="adj2" fmla="val 125833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10982" name="Text Box 6"/>
          <p:cNvSpPr txBox="1">
            <a:spLocks noChangeArrowheads="1"/>
          </p:cNvSpPr>
          <p:nvPr/>
        </p:nvSpPr>
        <p:spPr bwMode="auto">
          <a:xfrm>
            <a:off x="827088" y="3284538"/>
            <a:ext cx="7343775" cy="163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  当动态电路状态发生改变时（换路）需要经历一个变化过程才能达到新的稳定状态。这个变化过程称为电路的过渡过程。</a:t>
            </a:r>
          </a:p>
        </p:txBody>
      </p:sp>
      <p:grpSp>
        <p:nvGrpSpPr>
          <p:cNvPr id="4103" name="Group 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113" name="Picture 8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4" name="Text Box 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104" name="Group 1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111" name="Picture 11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2" name="Text Box 1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10989" name="Group 13"/>
          <p:cNvGrpSpPr>
            <a:grpSpLocks/>
          </p:cNvGrpSpPr>
          <p:nvPr/>
        </p:nvGrpSpPr>
        <p:grpSpPr bwMode="auto">
          <a:xfrm>
            <a:off x="539750" y="2565400"/>
            <a:ext cx="1644650" cy="850900"/>
            <a:chOff x="385" y="3022"/>
            <a:chExt cx="1036" cy="536"/>
          </a:xfrm>
        </p:grpSpPr>
        <p:pic>
          <p:nvPicPr>
            <p:cNvPr id="4109" name="Picture 14" descr="1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0" name="Text Box 15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特点</a:t>
              </a:r>
            </a:p>
          </p:txBody>
        </p:sp>
      </p:grpSp>
      <p:grpSp>
        <p:nvGrpSpPr>
          <p:cNvPr id="4106" name="Group 16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107" name="Picture 17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8" name="Text Box 18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0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0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0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0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0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0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51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51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10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"/>
                                        <p:tgtEl>
                                          <p:spTgt spid="51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0978" grpId="0" autoUpdateAnimBg="0"/>
      <p:bldP spid="510979" grpId="0"/>
      <p:bldP spid="510980" grpId="0" animBg="1"/>
      <p:bldP spid="51098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Text Box 2"/>
          <p:cNvSpPr txBox="1">
            <a:spLocks noChangeArrowheads="1"/>
          </p:cNvSpPr>
          <p:nvPr/>
        </p:nvSpPr>
        <p:spPr bwMode="auto">
          <a:xfrm>
            <a:off x="539750" y="765175"/>
            <a:ext cx="5032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bg1"/>
                </a:solidFill>
                <a:ea typeface="宋体" panose="02010600030101010101" pitchFamily="2" charset="-122"/>
              </a:rPr>
              <a:t>例</a:t>
            </a:r>
          </a:p>
        </p:txBody>
      </p:sp>
      <p:grpSp>
        <p:nvGrpSpPr>
          <p:cNvPr id="512003" name="Group 3"/>
          <p:cNvGrpSpPr>
            <a:grpSpLocks/>
          </p:cNvGrpSpPr>
          <p:nvPr/>
        </p:nvGrpSpPr>
        <p:grpSpPr bwMode="auto">
          <a:xfrm>
            <a:off x="4284663" y="1773238"/>
            <a:ext cx="3540125" cy="2590800"/>
            <a:chOff x="3107" y="2478"/>
            <a:chExt cx="2230" cy="1632"/>
          </a:xfrm>
        </p:grpSpPr>
        <p:sp>
          <p:nvSpPr>
            <p:cNvPr id="5155" name="Line 4"/>
            <p:cNvSpPr>
              <a:spLocks noChangeShapeType="1"/>
            </p:cNvSpPr>
            <p:nvPr/>
          </p:nvSpPr>
          <p:spPr bwMode="auto">
            <a:xfrm>
              <a:off x="3107" y="3657"/>
              <a:ext cx="167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6" name="Line 5"/>
            <p:cNvSpPr>
              <a:spLocks noChangeShapeType="1"/>
            </p:cNvSpPr>
            <p:nvPr/>
          </p:nvSpPr>
          <p:spPr bwMode="auto">
            <a:xfrm flipV="1">
              <a:off x="3787" y="2659"/>
              <a:ext cx="0" cy="145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7" name="Text Box 6"/>
            <p:cNvSpPr txBox="1">
              <a:spLocks noChangeArrowheads="1"/>
            </p:cNvSpPr>
            <p:nvPr/>
          </p:nvSpPr>
          <p:spPr bwMode="auto">
            <a:xfrm>
              <a:off x="3560" y="3657"/>
              <a:ext cx="2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0</a:t>
              </a:r>
            </a:p>
          </p:txBody>
        </p:sp>
        <p:sp>
          <p:nvSpPr>
            <p:cNvPr id="5158" name="Text Box 7"/>
            <p:cNvSpPr txBox="1">
              <a:spLocks noChangeArrowheads="1"/>
            </p:cNvSpPr>
            <p:nvPr/>
          </p:nvSpPr>
          <p:spPr bwMode="auto">
            <a:xfrm>
              <a:off x="4740" y="3475"/>
              <a:ext cx="27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t</a:t>
              </a:r>
            </a:p>
          </p:txBody>
        </p:sp>
        <p:sp>
          <p:nvSpPr>
            <p:cNvPr id="5159" name="Text Box 8"/>
            <p:cNvSpPr txBox="1">
              <a:spLocks noChangeArrowheads="1"/>
            </p:cNvSpPr>
            <p:nvPr/>
          </p:nvSpPr>
          <p:spPr bwMode="auto">
            <a:xfrm>
              <a:off x="3833" y="2478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i</a:t>
              </a:r>
            </a:p>
          </p:txBody>
        </p:sp>
        <p:sp>
          <p:nvSpPr>
            <p:cNvPr id="5160" name="Line 9"/>
            <p:cNvSpPr>
              <a:spLocks noChangeShapeType="1"/>
            </p:cNvSpPr>
            <p:nvPr/>
          </p:nvSpPr>
          <p:spPr bwMode="auto">
            <a:xfrm>
              <a:off x="3107" y="3249"/>
              <a:ext cx="68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61" name="Line 10"/>
            <p:cNvSpPr>
              <a:spLocks noChangeShapeType="1"/>
            </p:cNvSpPr>
            <p:nvPr/>
          </p:nvSpPr>
          <p:spPr bwMode="auto">
            <a:xfrm>
              <a:off x="3788" y="2931"/>
              <a:ext cx="68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162" name="Object 11"/>
            <p:cNvGraphicFramePr>
              <a:graphicFrameLocks noChangeAspect="1"/>
            </p:cNvGraphicFramePr>
            <p:nvPr/>
          </p:nvGraphicFramePr>
          <p:xfrm>
            <a:off x="4495" y="2955"/>
            <a:ext cx="842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78" name="公式" r:id="rId3" imgW="717710" imgH="234906" progId="Equation.3">
                    <p:embed/>
                  </p:oleObj>
                </mc:Choice>
                <mc:Fallback>
                  <p:oleObj name="公式" r:id="rId3" imgW="717710" imgH="234906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5" y="2955"/>
                          <a:ext cx="842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63" name="Object 12"/>
            <p:cNvGraphicFramePr>
              <a:graphicFrameLocks noChangeAspect="1"/>
            </p:cNvGraphicFramePr>
            <p:nvPr/>
          </p:nvGraphicFramePr>
          <p:xfrm>
            <a:off x="3888" y="3287"/>
            <a:ext cx="1314" cy="2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79" name="公式" r:id="rId5" imgW="1161988" imgH="234906" progId="Equation.3">
                    <p:embed/>
                  </p:oleObj>
                </mc:Choice>
                <mc:Fallback>
                  <p:oleObj name="公式" r:id="rId5" imgW="1161988" imgH="234906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8" y="3287"/>
                          <a:ext cx="1314" cy="2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2013" name="AutoShape 13" descr="羊皮纸"/>
          <p:cNvSpPr>
            <a:spLocks noChangeArrowheads="1"/>
          </p:cNvSpPr>
          <p:nvPr/>
        </p:nvSpPr>
        <p:spPr bwMode="auto">
          <a:xfrm>
            <a:off x="5940425" y="4508500"/>
            <a:ext cx="2232025" cy="649288"/>
          </a:xfrm>
          <a:prstGeom prst="wedgeRoundRectCallout">
            <a:avLst>
              <a:gd name="adj1" fmla="val -76458"/>
              <a:gd name="adj2" fmla="val -169315"/>
              <a:gd name="adj3" fmla="val 16667"/>
            </a:avLst>
          </a:prstGeom>
          <a:blipFill dpi="0" rotWithShape="1">
            <a:blip r:embed="rId7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800" b="1">
                <a:ea typeface="楷体_GB2312" pitchFamily="49" charset="-122"/>
              </a:rPr>
              <a:t>过渡期为零</a:t>
            </a:r>
          </a:p>
        </p:txBody>
      </p:sp>
      <p:sp>
        <p:nvSpPr>
          <p:cNvPr id="512014" name="Text Box 14"/>
          <p:cNvSpPr txBox="1">
            <a:spLocks noChangeArrowheads="1"/>
          </p:cNvSpPr>
          <p:nvPr/>
        </p:nvSpPr>
        <p:spPr bwMode="auto">
          <a:xfrm>
            <a:off x="1187450" y="836613"/>
            <a:ext cx="2232025" cy="547687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电阻电路</a:t>
            </a:r>
          </a:p>
        </p:txBody>
      </p:sp>
      <p:grpSp>
        <p:nvGrpSpPr>
          <p:cNvPr id="5126" name="Group 15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153" name="Picture 16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4" name="Text Box 17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127" name="Group 18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151" name="Picture 19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2" name="Text Box 20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12021" name="Group 21"/>
          <p:cNvGrpSpPr>
            <a:grpSpLocks/>
          </p:cNvGrpSpPr>
          <p:nvPr/>
        </p:nvGrpSpPr>
        <p:grpSpPr bwMode="auto">
          <a:xfrm>
            <a:off x="468313" y="1773238"/>
            <a:ext cx="4413250" cy="2016125"/>
            <a:chOff x="2290" y="1253"/>
            <a:chExt cx="2780" cy="1270"/>
          </a:xfrm>
        </p:grpSpPr>
        <p:sp>
          <p:nvSpPr>
            <p:cNvPr id="5132" name="Oval 22"/>
            <p:cNvSpPr>
              <a:spLocks noChangeArrowheads="1"/>
            </p:cNvSpPr>
            <p:nvPr/>
          </p:nvSpPr>
          <p:spPr bwMode="auto">
            <a:xfrm>
              <a:off x="2608" y="1752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5133" name="Line 23"/>
            <p:cNvSpPr>
              <a:spLocks noChangeShapeType="1"/>
            </p:cNvSpPr>
            <p:nvPr/>
          </p:nvSpPr>
          <p:spPr bwMode="auto">
            <a:xfrm flipH="1">
              <a:off x="4163" y="1571"/>
              <a:ext cx="227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4" name="Text Box 24"/>
            <p:cNvSpPr txBox="1">
              <a:spLocks noChangeArrowheads="1"/>
            </p:cNvSpPr>
            <p:nvPr/>
          </p:nvSpPr>
          <p:spPr bwMode="auto">
            <a:xfrm>
              <a:off x="2575" y="1467"/>
              <a:ext cx="224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5135" name="Text Box 25"/>
            <p:cNvSpPr txBox="1">
              <a:spLocks noChangeArrowheads="1"/>
            </p:cNvSpPr>
            <p:nvPr/>
          </p:nvSpPr>
          <p:spPr bwMode="auto">
            <a:xfrm>
              <a:off x="2290" y="1752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136" name="Text Box 26"/>
            <p:cNvSpPr txBox="1">
              <a:spLocks noChangeArrowheads="1"/>
            </p:cNvSpPr>
            <p:nvPr/>
          </p:nvSpPr>
          <p:spPr bwMode="auto">
            <a:xfrm>
              <a:off x="3243" y="1525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137" name="Text Box 27"/>
            <p:cNvSpPr txBox="1">
              <a:spLocks noChangeArrowheads="1"/>
            </p:cNvSpPr>
            <p:nvPr/>
          </p:nvSpPr>
          <p:spPr bwMode="auto">
            <a:xfrm>
              <a:off x="3245" y="2051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138" name="Rectangle 28"/>
            <p:cNvSpPr>
              <a:spLocks noChangeArrowheads="1"/>
            </p:cNvSpPr>
            <p:nvPr/>
          </p:nvSpPr>
          <p:spPr bwMode="auto">
            <a:xfrm>
              <a:off x="2802" y="1389"/>
              <a:ext cx="817" cy="113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139" name="Line 29"/>
            <p:cNvSpPr>
              <a:spLocks noChangeShapeType="1"/>
            </p:cNvSpPr>
            <p:nvPr/>
          </p:nvSpPr>
          <p:spPr bwMode="auto">
            <a:xfrm>
              <a:off x="3619" y="1389"/>
              <a:ext cx="45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0" name="Line 30"/>
            <p:cNvSpPr>
              <a:spLocks noChangeShapeType="1"/>
            </p:cNvSpPr>
            <p:nvPr/>
          </p:nvSpPr>
          <p:spPr bwMode="auto">
            <a:xfrm>
              <a:off x="3619" y="1979"/>
              <a:ext cx="45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1" name="Line 31"/>
            <p:cNvSpPr>
              <a:spLocks noChangeShapeType="1"/>
            </p:cNvSpPr>
            <p:nvPr/>
          </p:nvSpPr>
          <p:spPr bwMode="auto">
            <a:xfrm>
              <a:off x="4072" y="1389"/>
              <a:ext cx="0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2" name="Line 32"/>
            <p:cNvSpPr>
              <a:spLocks noChangeShapeType="1"/>
            </p:cNvSpPr>
            <p:nvPr/>
          </p:nvSpPr>
          <p:spPr bwMode="auto">
            <a:xfrm>
              <a:off x="4072" y="1798"/>
              <a:ext cx="0" cy="18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3" name="Oval 33"/>
            <p:cNvSpPr>
              <a:spLocks noChangeArrowheads="1"/>
            </p:cNvSpPr>
            <p:nvPr/>
          </p:nvSpPr>
          <p:spPr bwMode="auto">
            <a:xfrm>
              <a:off x="4027" y="1707"/>
              <a:ext cx="90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144" name="Oval 34"/>
            <p:cNvSpPr>
              <a:spLocks noChangeArrowheads="1"/>
            </p:cNvSpPr>
            <p:nvPr/>
          </p:nvSpPr>
          <p:spPr bwMode="auto">
            <a:xfrm>
              <a:off x="4027" y="1570"/>
              <a:ext cx="90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145" name="Line 35"/>
            <p:cNvSpPr>
              <a:spLocks noChangeShapeType="1"/>
            </p:cNvSpPr>
            <p:nvPr/>
          </p:nvSpPr>
          <p:spPr bwMode="auto">
            <a:xfrm>
              <a:off x="4118" y="1616"/>
              <a:ext cx="136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6" name="Text Box 36"/>
            <p:cNvSpPr txBox="1">
              <a:spLocks noChangeArrowheads="1"/>
            </p:cNvSpPr>
            <p:nvPr/>
          </p:nvSpPr>
          <p:spPr bwMode="auto">
            <a:xfrm>
              <a:off x="4027" y="1253"/>
              <a:ext cx="10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（</a:t>
              </a: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t 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= 0</a:t>
              </a:r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）</a:t>
              </a:r>
            </a:p>
          </p:txBody>
        </p:sp>
        <p:sp>
          <p:nvSpPr>
            <p:cNvPr id="5147" name="Line 37"/>
            <p:cNvSpPr>
              <a:spLocks noChangeShapeType="1"/>
            </p:cNvSpPr>
            <p:nvPr/>
          </p:nvSpPr>
          <p:spPr bwMode="auto">
            <a:xfrm>
              <a:off x="2893" y="1480"/>
              <a:ext cx="363" cy="0"/>
            </a:xfrm>
            <a:prstGeom prst="line">
              <a:avLst/>
            </a:prstGeom>
            <a:noFill/>
            <a:ln w="28575">
              <a:solidFill>
                <a:srgbClr val="33CC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8" name="Text Box 38"/>
            <p:cNvSpPr txBox="1">
              <a:spLocks noChangeArrowheads="1"/>
            </p:cNvSpPr>
            <p:nvPr/>
          </p:nvSpPr>
          <p:spPr bwMode="auto">
            <a:xfrm>
              <a:off x="2893" y="1435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i</a:t>
              </a:r>
            </a:p>
          </p:txBody>
        </p:sp>
        <p:sp>
          <p:nvSpPr>
            <p:cNvPr id="5149" name="Rectangle 39"/>
            <p:cNvSpPr>
              <a:spLocks noChangeArrowheads="1"/>
            </p:cNvSpPr>
            <p:nvPr/>
          </p:nvSpPr>
          <p:spPr bwMode="auto">
            <a:xfrm>
              <a:off x="3560" y="2115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150" name="Rectangle 40"/>
            <p:cNvSpPr>
              <a:spLocks noChangeArrowheads="1"/>
            </p:cNvSpPr>
            <p:nvPr/>
          </p:nvSpPr>
          <p:spPr bwMode="auto">
            <a:xfrm>
              <a:off x="3560" y="148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5129" name="Group 41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130" name="Picture 42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Text Box 43">
              <a:hlinkClick r:id="rId9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1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51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512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02" grpId="0"/>
      <p:bldP spid="512013" grpId="0" animBg="1"/>
      <p:bldP spid="5120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Text Box 2"/>
          <p:cNvSpPr txBox="1">
            <a:spLocks noChangeArrowheads="1"/>
          </p:cNvSpPr>
          <p:nvPr/>
        </p:nvSpPr>
        <p:spPr bwMode="auto">
          <a:xfrm>
            <a:off x="4586288" y="4581525"/>
            <a:ext cx="27511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= 0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   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endParaRPr kumimoji="1" lang="en-US" altLang="zh-CN" sz="3200" baseline="-250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13027" name="Text Box 3"/>
          <p:cNvSpPr txBox="1">
            <a:spLocks noChangeArrowheads="1"/>
          </p:cNvSpPr>
          <p:nvPr/>
        </p:nvSpPr>
        <p:spPr bwMode="auto">
          <a:xfrm>
            <a:off x="5940425" y="3429000"/>
            <a:ext cx="25225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0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  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0</a:t>
            </a:r>
          </a:p>
        </p:txBody>
      </p:sp>
      <p:sp>
        <p:nvSpPr>
          <p:cNvPr id="513028" name="Text Box 4"/>
          <p:cNvSpPr txBox="1">
            <a:spLocks noChangeArrowheads="1"/>
          </p:cNvSpPr>
          <p:nvPr/>
        </p:nvSpPr>
        <p:spPr bwMode="auto">
          <a:xfrm>
            <a:off x="684213" y="4005263"/>
            <a:ext cx="7777162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接通电源后很长时间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，电容充电完毕，电路达到新的稳定状态：</a:t>
            </a:r>
          </a:p>
        </p:txBody>
      </p:sp>
      <p:sp>
        <p:nvSpPr>
          <p:cNvPr id="513029" name="Text Box 5"/>
          <p:cNvSpPr txBox="1">
            <a:spLocks noChangeArrowheads="1"/>
          </p:cNvSpPr>
          <p:nvPr/>
        </p:nvSpPr>
        <p:spPr bwMode="auto">
          <a:xfrm>
            <a:off x="611188" y="3429000"/>
            <a:ext cx="56880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未动作前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，电路处于稳定状态：</a:t>
            </a:r>
          </a:p>
        </p:txBody>
      </p:sp>
      <p:sp>
        <p:nvSpPr>
          <p:cNvPr id="513030" name="Rectangle 6"/>
          <p:cNvSpPr>
            <a:spLocks noChangeArrowheads="1"/>
          </p:cNvSpPr>
          <p:nvPr/>
        </p:nvSpPr>
        <p:spPr bwMode="auto">
          <a:xfrm>
            <a:off x="468313" y="3357563"/>
            <a:ext cx="8388350" cy="302418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13031" name="Text Box 7"/>
          <p:cNvSpPr txBox="1">
            <a:spLocks noChangeArrowheads="1"/>
          </p:cNvSpPr>
          <p:nvPr/>
        </p:nvSpPr>
        <p:spPr bwMode="auto">
          <a:xfrm>
            <a:off x="827088" y="620713"/>
            <a:ext cx="1728787" cy="547687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电容电路</a:t>
            </a:r>
          </a:p>
        </p:txBody>
      </p:sp>
      <p:grpSp>
        <p:nvGrpSpPr>
          <p:cNvPr id="6152" name="Group 8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241" name="Picture 9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2" name="Text Box 10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153" name="Group 11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239" name="Picture 12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0" name="Text Box 13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13038" name="Group 14"/>
          <p:cNvGrpSpPr>
            <a:grpSpLocks/>
          </p:cNvGrpSpPr>
          <p:nvPr/>
        </p:nvGrpSpPr>
        <p:grpSpPr bwMode="auto">
          <a:xfrm>
            <a:off x="539750" y="1125538"/>
            <a:ext cx="3805238" cy="2103437"/>
            <a:chOff x="2381" y="1480"/>
            <a:chExt cx="2397" cy="1325"/>
          </a:xfrm>
        </p:grpSpPr>
        <p:sp>
          <p:nvSpPr>
            <p:cNvPr id="6210" name="Oval 15"/>
            <p:cNvSpPr>
              <a:spLocks noChangeArrowheads="1"/>
            </p:cNvSpPr>
            <p:nvPr/>
          </p:nvSpPr>
          <p:spPr bwMode="auto">
            <a:xfrm>
              <a:off x="2699" y="2115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grpSp>
          <p:nvGrpSpPr>
            <p:cNvPr id="6211" name="Group 16"/>
            <p:cNvGrpSpPr>
              <a:grpSpLocks/>
            </p:cNvGrpSpPr>
            <p:nvPr/>
          </p:nvGrpSpPr>
          <p:grpSpPr bwMode="auto">
            <a:xfrm>
              <a:off x="4220" y="2301"/>
              <a:ext cx="278" cy="69"/>
              <a:chOff x="2112" y="3648"/>
              <a:chExt cx="192" cy="48"/>
            </a:xfrm>
          </p:grpSpPr>
          <p:sp>
            <p:nvSpPr>
              <p:cNvPr id="6237" name="Line 17"/>
              <p:cNvSpPr>
                <a:spLocks noChangeShapeType="1"/>
              </p:cNvSpPr>
              <p:nvPr/>
            </p:nvSpPr>
            <p:spPr bwMode="auto">
              <a:xfrm>
                <a:off x="2112" y="3648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38" name="Line 18"/>
              <p:cNvSpPr>
                <a:spLocks noChangeShapeType="1"/>
              </p:cNvSpPr>
              <p:nvPr/>
            </p:nvSpPr>
            <p:spPr bwMode="auto">
              <a:xfrm>
                <a:off x="2112" y="3696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212" name="Text Box 19"/>
            <p:cNvSpPr txBox="1">
              <a:spLocks noChangeArrowheads="1"/>
            </p:cNvSpPr>
            <p:nvPr/>
          </p:nvSpPr>
          <p:spPr bwMode="auto">
            <a:xfrm>
              <a:off x="3112" y="2069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k</a:t>
              </a:r>
            </a:p>
          </p:txBody>
        </p:sp>
        <p:grpSp>
          <p:nvGrpSpPr>
            <p:cNvPr id="6213" name="Group 20"/>
            <p:cNvGrpSpPr>
              <a:grpSpLocks/>
            </p:cNvGrpSpPr>
            <p:nvPr/>
          </p:nvGrpSpPr>
          <p:grpSpPr bwMode="auto">
            <a:xfrm>
              <a:off x="3878" y="1842"/>
              <a:ext cx="367" cy="877"/>
              <a:chOff x="1576" y="1278"/>
              <a:chExt cx="253" cy="612"/>
            </a:xfrm>
          </p:grpSpPr>
          <p:grpSp>
            <p:nvGrpSpPr>
              <p:cNvPr id="6233" name="Group 21"/>
              <p:cNvGrpSpPr>
                <a:grpSpLocks/>
              </p:cNvGrpSpPr>
              <p:nvPr/>
            </p:nvGrpSpPr>
            <p:grpSpPr bwMode="auto">
              <a:xfrm>
                <a:off x="1658" y="1278"/>
                <a:ext cx="171" cy="612"/>
                <a:chOff x="1658" y="1278"/>
                <a:chExt cx="171" cy="612"/>
              </a:xfrm>
            </p:grpSpPr>
            <p:sp>
              <p:nvSpPr>
                <p:cNvPr id="6235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1661" y="1278"/>
                  <a:ext cx="168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6236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658" y="1662"/>
                  <a:ext cx="157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6234" name="Text Box 24"/>
              <p:cNvSpPr txBox="1">
                <a:spLocks noChangeArrowheads="1"/>
              </p:cNvSpPr>
              <p:nvPr/>
            </p:nvSpPr>
            <p:spPr bwMode="auto">
              <a:xfrm>
                <a:off x="1576" y="1459"/>
                <a:ext cx="250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C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214" name="Text Box 25"/>
            <p:cNvSpPr txBox="1">
              <a:spLocks noChangeArrowheads="1"/>
            </p:cNvSpPr>
            <p:nvPr/>
          </p:nvSpPr>
          <p:spPr bwMode="auto">
            <a:xfrm>
              <a:off x="2381" y="2160"/>
              <a:ext cx="33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15" name="Line 26"/>
            <p:cNvSpPr>
              <a:spLocks noChangeShapeType="1"/>
            </p:cNvSpPr>
            <p:nvPr/>
          </p:nvSpPr>
          <p:spPr bwMode="auto">
            <a:xfrm>
              <a:off x="2883" y="1888"/>
              <a:ext cx="4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16" name="Line 27"/>
            <p:cNvSpPr>
              <a:spLocks noChangeShapeType="1"/>
            </p:cNvSpPr>
            <p:nvPr/>
          </p:nvSpPr>
          <p:spPr bwMode="auto">
            <a:xfrm>
              <a:off x="2883" y="2712"/>
              <a:ext cx="145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17" name="Line 28"/>
            <p:cNvSpPr>
              <a:spLocks noChangeShapeType="1"/>
            </p:cNvSpPr>
            <p:nvPr/>
          </p:nvSpPr>
          <p:spPr bwMode="auto">
            <a:xfrm flipH="1">
              <a:off x="3507" y="1888"/>
              <a:ext cx="83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18" name="Line 29"/>
            <p:cNvSpPr>
              <a:spLocks noChangeShapeType="1"/>
            </p:cNvSpPr>
            <p:nvPr/>
          </p:nvSpPr>
          <p:spPr bwMode="auto">
            <a:xfrm flipH="1">
              <a:off x="2880" y="1888"/>
              <a:ext cx="3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19" name="Line 30"/>
            <p:cNvSpPr>
              <a:spLocks noChangeShapeType="1"/>
            </p:cNvSpPr>
            <p:nvPr/>
          </p:nvSpPr>
          <p:spPr bwMode="auto">
            <a:xfrm>
              <a:off x="4339" y="1888"/>
              <a:ext cx="0" cy="41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20" name="Line 31"/>
            <p:cNvSpPr>
              <a:spLocks noChangeShapeType="1"/>
            </p:cNvSpPr>
            <p:nvPr/>
          </p:nvSpPr>
          <p:spPr bwMode="auto">
            <a:xfrm flipV="1">
              <a:off x="4339" y="2369"/>
              <a:ext cx="0" cy="34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21" name="Text Box 32"/>
            <p:cNvSpPr txBox="1">
              <a:spLocks noChangeArrowheads="1"/>
            </p:cNvSpPr>
            <p:nvPr/>
          </p:nvSpPr>
          <p:spPr bwMode="auto">
            <a:xfrm>
              <a:off x="3787" y="1525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22" name="Text Box 33"/>
            <p:cNvSpPr txBox="1">
              <a:spLocks noChangeArrowheads="1"/>
            </p:cNvSpPr>
            <p:nvPr/>
          </p:nvSpPr>
          <p:spPr bwMode="auto">
            <a:xfrm>
              <a:off x="4513" y="2115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6223" name="Group 34"/>
            <p:cNvGrpSpPr>
              <a:grpSpLocks/>
            </p:cNvGrpSpPr>
            <p:nvPr/>
          </p:nvGrpSpPr>
          <p:grpSpPr bwMode="auto">
            <a:xfrm>
              <a:off x="4059" y="1480"/>
              <a:ext cx="238" cy="341"/>
              <a:chOff x="1803" y="2594"/>
              <a:chExt cx="165" cy="238"/>
            </a:xfrm>
          </p:grpSpPr>
          <p:sp>
            <p:nvSpPr>
              <p:cNvPr id="6231" name="Text Box 35"/>
              <p:cNvSpPr txBox="1">
                <a:spLocks noChangeArrowheads="1"/>
              </p:cNvSpPr>
              <p:nvPr/>
            </p:nvSpPr>
            <p:spPr bwMode="auto">
              <a:xfrm>
                <a:off x="1803" y="2594"/>
                <a:ext cx="123" cy="2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232" name="Line 36"/>
              <p:cNvSpPr>
                <a:spLocks noChangeShapeType="1"/>
              </p:cNvSpPr>
              <p:nvPr/>
            </p:nvSpPr>
            <p:spPr bwMode="auto">
              <a:xfrm>
                <a:off x="1824" y="2832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224" name="Line 37"/>
            <p:cNvSpPr>
              <a:spLocks noChangeShapeType="1"/>
            </p:cNvSpPr>
            <p:nvPr/>
          </p:nvSpPr>
          <p:spPr bwMode="auto">
            <a:xfrm flipH="1">
              <a:off x="3179" y="1889"/>
              <a:ext cx="348" cy="137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25" name="Line 38"/>
            <p:cNvSpPr>
              <a:spLocks noChangeShapeType="1"/>
            </p:cNvSpPr>
            <p:nvPr/>
          </p:nvSpPr>
          <p:spPr bwMode="auto">
            <a:xfrm>
              <a:off x="3387" y="1958"/>
              <a:ext cx="0" cy="75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26" name="Line 39"/>
            <p:cNvSpPr>
              <a:spLocks noChangeShapeType="1"/>
            </p:cNvSpPr>
            <p:nvPr/>
          </p:nvSpPr>
          <p:spPr bwMode="auto">
            <a:xfrm flipH="1" flipV="1">
              <a:off x="3249" y="2026"/>
              <a:ext cx="70" cy="20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27" name="Text Box 40"/>
            <p:cNvSpPr txBox="1">
              <a:spLocks noChangeArrowheads="1"/>
            </p:cNvSpPr>
            <p:nvPr/>
          </p:nvSpPr>
          <p:spPr bwMode="auto">
            <a:xfrm>
              <a:off x="2952" y="1581"/>
              <a:ext cx="7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0)</a:t>
              </a:r>
            </a:p>
          </p:txBody>
        </p:sp>
        <p:sp>
          <p:nvSpPr>
            <p:cNvPr id="6228" name="Text Box 41"/>
            <p:cNvSpPr txBox="1">
              <a:spLocks noChangeArrowheads="1"/>
            </p:cNvSpPr>
            <p:nvPr/>
          </p:nvSpPr>
          <p:spPr bwMode="auto">
            <a:xfrm>
              <a:off x="2517" y="1842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+</a:t>
              </a:r>
            </a:p>
          </p:txBody>
        </p:sp>
        <p:sp>
          <p:nvSpPr>
            <p:cNvPr id="6229" name="Text Box 42"/>
            <p:cNvSpPr txBox="1">
              <a:spLocks noChangeArrowheads="1"/>
            </p:cNvSpPr>
            <p:nvPr/>
          </p:nvSpPr>
          <p:spPr bwMode="auto">
            <a:xfrm>
              <a:off x="2517" y="2478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6230" name="Rectangle 43"/>
            <p:cNvSpPr>
              <a:spLocks noChangeArrowheads="1"/>
            </p:cNvSpPr>
            <p:nvPr/>
          </p:nvSpPr>
          <p:spPr bwMode="auto">
            <a:xfrm>
              <a:off x="3742" y="1842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513068" name="Group 44"/>
          <p:cNvGrpSpPr>
            <a:grpSpLocks/>
          </p:cNvGrpSpPr>
          <p:nvPr/>
        </p:nvGrpSpPr>
        <p:grpSpPr bwMode="auto">
          <a:xfrm>
            <a:off x="4500563" y="1052513"/>
            <a:ext cx="3805237" cy="2103437"/>
            <a:chOff x="2699" y="1979"/>
            <a:chExt cx="2397" cy="1325"/>
          </a:xfrm>
        </p:grpSpPr>
        <p:sp>
          <p:nvSpPr>
            <p:cNvPr id="6186" name="Text Box 45"/>
            <p:cNvSpPr txBox="1">
              <a:spLocks noChangeArrowheads="1"/>
            </p:cNvSpPr>
            <p:nvPr/>
          </p:nvSpPr>
          <p:spPr bwMode="auto">
            <a:xfrm>
              <a:off x="3288" y="2024"/>
              <a:ext cx="82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→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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6187" name="Oval 46"/>
            <p:cNvSpPr>
              <a:spLocks noChangeArrowheads="1"/>
            </p:cNvSpPr>
            <p:nvPr/>
          </p:nvSpPr>
          <p:spPr bwMode="auto">
            <a:xfrm>
              <a:off x="3017" y="261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grpSp>
          <p:nvGrpSpPr>
            <p:cNvPr id="6188" name="Group 47"/>
            <p:cNvGrpSpPr>
              <a:grpSpLocks/>
            </p:cNvGrpSpPr>
            <p:nvPr/>
          </p:nvGrpSpPr>
          <p:grpSpPr bwMode="auto">
            <a:xfrm>
              <a:off x="4538" y="2800"/>
              <a:ext cx="278" cy="69"/>
              <a:chOff x="2112" y="3648"/>
              <a:chExt cx="192" cy="48"/>
            </a:xfrm>
          </p:grpSpPr>
          <p:sp>
            <p:nvSpPr>
              <p:cNvPr id="6208" name="Line 48"/>
              <p:cNvSpPr>
                <a:spLocks noChangeShapeType="1"/>
              </p:cNvSpPr>
              <p:nvPr/>
            </p:nvSpPr>
            <p:spPr bwMode="auto">
              <a:xfrm>
                <a:off x="2112" y="3648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09" name="Line 49"/>
              <p:cNvSpPr>
                <a:spLocks noChangeShapeType="1"/>
              </p:cNvSpPr>
              <p:nvPr/>
            </p:nvSpPr>
            <p:spPr bwMode="auto">
              <a:xfrm>
                <a:off x="2112" y="3696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6189" name="Group 50"/>
            <p:cNvGrpSpPr>
              <a:grpSpLocks/>
            </p:cNvGrpSpPr>
            <p:nvPr/>
          </p:nvGrpSpPr>
          <p:grpSpPr bwMode="auto">
            <a:xfrm>
              <a:off x="4196" y="2341"/>
              <a:ext cx="367" cy="877"/>
              <a:chOff x="1576" y="1278"/>
              <a:chExt cx="253" cy="612"/>
            </a:xfrm>
          </p:grpSpPr>
          <p:grpSp>
            <p:nvGrpSpPr>
              <p:cNvPr id="6204" name="Group 51"/>
              <p:cNvGrpSpPr>
                <a:grpSpLocks/>
              </p:cNvGrpSpPr>
              <p:nvPr/>
            </p:nvGrpSpPr>
            <p:grpSpPr bwMode="auto">
              <a:xfrm>
                <a:off x="1658" y="1278"/>
                <a:ext cx="171" cy="612"/>
                <a:chOff x="1658" y="1278"/>
                <a:chExt cx="171" cy="612"/>
              </a:xfrm>
            </p:grpSpPr>
            <p:sp>
              <p:nvSpPr>
                <p:cNvPr id="6206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1661" y="1278"/>
                  <a:ext cx="168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6207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1658" y="1662"/>
                  <a:ext cx="157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6205" name="Text Box 54"/>
              <p:cNvSpPr txBox="1">
                <a:spLocks noChangeArrowheads="1"/>
              </p:cNvSpPr>
              <p:nvPr/>
            </p:nvSpPr>
            <p:spPr bwMode="auto">
              <a:xfrm>
                <a:off x="1576" y="1459"/>
                <a:ext cx="250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C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190" name="Text Box 55"/>
            <p:cNvSpPr txBox="1">
              <a:spLocks noChangeArrowheads="1"/>
            </p:cNvSpPr>
            <p:nvPr/>
          </p:nvSpPr>
          <p:spPr bwMode="auto">
            <a:xfrm>
              <a:off x="2699" y="2659"/>
              <a:ext cx="33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191" name="Line 56"/>
            <p:cNvSpPr>
              <a:spLocks noChangeShapeType="1"/>
            </p:cNvSpPr>
            <p:nvPr/>
          </p:nvSpPr>
          <p:spPr bwMode="auto">
            <a:xfrm>
              <a:off x="3201" y="2387"/>
              <a:ext cx="144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92" name="Line 57"/>
            <p:cNvSpPr>
              <a:spLocks noChangeShapeType="1"/>
            </p:cNvSpPr>
            <p:nvPr/>
          </p:nvSpPr>
          <p:spPr bwMode="auto">
            <a:xfrm>
              <a:off x="3201" y="3211"/>
              <a:ext cx="145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93" name="Line 58"/>
            <p:cNvSpPr>
              <a:spLocks noChangeShapeType="1"/>
            </p:cNvSpPr>
            <p:nvPr/>
          </p:nvSpPr>
          <p:spPr bwMode="auto">
            <a:xfrm flipH="1">
              <a:off x="3198" y="2387"/>
              <a:ext cx="3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94" name="Line 59"/>
            <p:cNvSpPr>
              <a:spLocks noChangeShapeType="1"/>
            </p:cNvSpPr>
            <p:nvPr/>
          </p:nvSpPr>
          <p:spPr bwMode="auto">
            <a:xfrm>
              <a:off x="4657" y="2387"/>
              <a:ext cx="0" cy="41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95" name="Line 60"/>
            <p:cNvSpPr>
              <a:spLocks noChangeShapeType="1"/>
            </p:cNvSpPr>
            <p:nvPr/>
          </p:nvSpPr>
          <p:spPr bwMode="auto">
            <a:xfrm flipV="1">
              <a:off x="4657" y="2868"/>
              <a:ext cx="0" cy="34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96" name="Text Box 61"/>
            <p:cNvSpPr txBox="1">
              <a:spLocks noChangeArrowheads="1"/>
            </p:cNvSpPr>
            <p:nvPr/>
          </p:nvSpPr>
          <p:spPr bwMode="auto">
            <a:xfrm>
              <a:off x="4105" y="2024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197" name="Text Box 62"/>
            <p:cNvSpPr txBox="1">
              <a:spLocks noChangeArrowheads="1"/>
            </p:cNvSpPr>
            <p:nvPr/>
          </p:nvSpPr>
          <p:spPr bwMode="auto">
            <a:xfrm>
              <a:off x="4831" y="2614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6198" name="Group 63"/>
            <p:cNvGrpSpPr>
              <a:grpSpLocks/>
            </p:cNvGrpSpPr>
            <p:nvPr/>
          </p:nvGrpSpPr>
          <p:grpSpPr bwMode="auto">
            <a:xfrm>
              <a:off x="4377" y="1979"/>
              <a:ext cx="238" cy="341"/>
              <a:chOff x="1803" y="2594"/>
              <a:chExt cx="165" cy="238"/>
            </a:xfrm>
          </p:grpSpPr>
          <p:sp>
            <p:nvSpPr>
              <p:cNvPr id="6202" name="Text Box 64"/>
              <p:cNvSpPr txBox="1">
                <a:spLocks noChangeArrowheads="1"/>
              </p:cNvSpPr>
              <p:nvPr/>
            </p:nvSpPr>
            <p:spPr bwMode="auto">
              <a:xfrm>
                <a:off x="1803" y="2594"/>
                <a:ext cx="123" cy="2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203" name="Line 65"/>
              <p:cNvSpPr>
                <a:spLocks noChangeShapeType="1"/>
              </p:cNvSpPr>
              <p:nvPr/>
            </p:nvSpPr>
            <p:spPr bwMode="auto">
              <a:xfrm>
                <a:off x="1824" y="2832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199" name="Text Box 66"/>
            <p:cNvSpPr txBox="1">
              <a:spLocks noChangeArrowheads="1"/>
            </p:cNvSpPr>
            <p:nvPr/>
          </p:nvSpPr>
          <p:spPr bwMode="auto">
            <a:xfrm>
              <a:off x="2835" y="2341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+</a:t>
              </a:r>
            </a:p>
          </p:txBody>
        </p:sp>
        <p:sp>
          <p:nvSpPr>
            <p:cNvPr id="6200" name="Text Box 67"/>
            <p:cNvSpPr txBox="1">
              <a:spLocks noChangeArrowheads="1"/>
            </p:cNvSpPr>
            <p:nvPr/>
          </p:nvSpPr>
          <p:spPr bwMode="auto">
            <a:xfrm>
              <a:off x="2835" y="2977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6201" name="Rectangle 68"/>
            <p:cNvSpPr>
              <a:spLocks noChangeArrowheads="1"/>
            </p:cNvSpPr>
            <p:nvPr/>
          </p:nvSpPr>
          <p:spPr bwMode="auto">
            <a:xfrm>
              <a:off x="4060" y="2341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513093" name="Text Box 69"/>
          <p:cNvSpPr txBox="1">
            <a:spLocks noChangeArrowheads="1"/>
          </p:cNvSpPr>
          <p:nvPr/>
        </p:nvSpPr>
        <p:spPr bwMode="auto">
          <a:xfrm>
            <a:off x="719138" y="5708650"/>
            <a:ext cx="273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前一个稳定状态</a:t>
            </a:r>
          </a:p>
        </p:txBody>
      </p:sp>
      <p:sp>
        <p:nvSpPr>
          <p:cNvPr id="513094" name="Text Box 70"/>
          <p:cNvSpPr txBox="1">
            <a:spLocks noChangeArrowheads="1"/>
          </p:cNvSpPr>
          <p:nvPr/>
        </p:nvSpPr>
        <p:spPr bwMode="auto">
          <a:xfrm>
            <a:off x="3311525" y="5734050"/>
            <a:ext cx="1728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过渡状态</a:t>
            </a:r>
          </a:p>
        </p:txBody>
      </p:sp>
      <p:sp>
        <p:nvSpPr>
          <p:cNvPr id="513095" name="Text Box 71"/>
          <p:cNvSpPr txBox="1">
            <a:spLocks noChangeArrowheads="1"/>
          </p:cNvSpPr>
          <p:nvPr/>
        </p:nvSpPr>
        <p:spPr bwMode="auto">
          <a:xfrm>
            <a:off x="6048375" y="3862388"/>
            <a:ext cx="2592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新的稳定状态</a:t>
            </a:r>
          </a:p>
        </p:txBody>
      </p:sp>
      <p:grpSp>
        <p:nvGrpSpPr>
          <p:cNvPr id="513096" name="Group 72"/>
          <p:cNvGrpSpPr>
            <a:grpSpLocks/>
          </p:cNvGrpSpPr>
          <p:nvPr/>
        </p:nvGrpSpPr>
        <p:grpSpPr bwMode="auto">
          <a:xfrm>
            <a:off x="4392613" y="3789363"/>
            <a:ext cx="403225" cy="1968500"/>
            <a:chOff x="3714" y="336"/>
            <a:chExt cx="254" cy="1106"/>
          </a:xfrm>
        </p:grpSpPr>
        <p:sp>
          <p:nvSpPr>
            <p:cNvPr id="6184" name="Text Box 73"/>
            <p:cNvSpPr txBox="1">
              <a:spLocks noChangeArrowheads="1"/>
            </p:cNvSpPr>
            <p:nvPr/>
          </p:nvSpPr>
          <p:spPr bwMode="auto">
            <a:xfrm>
              <a:off x="3714" y="1150"/>
              <a:ext cx="254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FF00"/>
                  </a:solidFill>
                  <a:prstDash val="dash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185" name="Line 74"/>
            <p:cNvSpPr>
              <a:spLocks noChangeShapeType="1"/>
            </p:cNvSpPr>
            <p:nvPr/>
          </p:nvSpPr>
          <p:spPr bwMode="auto">
            <a:xfrm>
              <a:off x="3840" y="336"/>
              <a:ext cx="0" cy="91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13099" name="Group 75"/>
          <p:cNvGrpSpPr>
            <a:grpSpLocks/>
          </p:cNvGrpSpPr>
          <p:nvPr/>
        </p:nvGrpSpPr>
        <p:grpSpPr bwMode="auto">
          <a:xfrm>
            <a:off x="4608513" y="3514725"/>
            <a:ext cx="1447800" cy="563563"/>
            <a:chOff x="3840" y="221"/>
            <a:chExt cx="912" cy="355"/>
          </a:xfrm>
        </p:grpSpPr>
        <p:sp>
          <p:nvSpPr>
            <p:cNvPr id="6182" name="Line 76"/>
            <p:cNvSpPr>
              <a:spLocks noChangeShapeType="1"/>
            </p:cNvSpPr>
            <p:nvPr/>
          </p:nvSpPr>
          <p:spPr bwMode="auto">
            <a:xfrm>
              <a:off x="3840" y="576"/>
              <a:ext cx="912" cy="0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83" name="Text Box 77"/>
            <p:cNvSpPr txBox="1">
              <a:spLocks noChangeArrowheads="1"/>
            </p:cNvSpPr>
            <p:nvPr/>
          </p:nvSpPr>
          <p:spPr bwMode="auto">
            <a:xfrm>
              <a:off x="4158" y="221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13102" name="Group 78"/>
          <p:cNvGrpSpPr>
            <a:grpSpLocks/>
          </p:cNvGrpSpPr>
          <p:nvPr/>
        </p:nvGrpSpPr>
        <p:grpSpPr bwMode="auto">
          <a:xfrm>
            <a:off x="1655763" y="3357563"/>
            <a:ext cx="5105400" cy="2608262"/>
            <a:chOff x="748" y="164"/>
            <a:chExt cx="3216" cy="1643"/>
          </a:xfrm>
        </p:grpSpPr>
        <p:sp>
          <p:nvSpPr>
            <p:cNvPr id="6177" name="Line 79"/>
            <p:cNvSpPr>
              <a:spLocks noChangeShapeType="1"/>
            </p:cNvSpPr>
            <p:nvPr/>
          </p:nvSpPr>
          <p:spPr bwMode="auto">
            <a:xfrm>
              <a:off x="748" y="1480"/>
              <a:ext cx="3085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8" name="Line 80"/>
            <p:cNvSpPr>
              <a:spLocks noChangeShapeType="1"/>
            </p:cNvSpPr>
            <p:nvPr/>
          </p:nvSpPr>
          <p:spPr bwMode="auto">
            <a:xfrm flipV="1">
              <a:off x="1655" y="300"/>
              <a:ext cx="19" cy="1379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9" name="Text Box 81"/>
            <p:cNvSpPr txBox="1">
              <a:spLocks noChangeArrowheads="1"/>
            </p:cNvSpPr>
            <p:nvPr/>
          </p:nvSpPr>
          <p:spPr bwMode="auto">
            <a:xfrm>
              <a:off x="1701" y="164"/>
              <a:ext cx="29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180" name="Text Box 82"/>
            <p:cNvSpPr txBox="1">
              <a:spLocks noChangeArrowheads="1"/>
            </p:cNvSpPr>
            <p:nvPr/>
          </p:nvSpPr>
          <p:spPr bwMode="auto">
            <a:xfrm>
              <a:off x="3786" y="1420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181" name="Text Box 83"/>
            <p:cNvSpPr txBox="1">
              <a:spLocks noChangeArrowheads="1"/>
            </p:cNvSpPr>
            <p:nvPr/>
          </p:nvSpPr>
          <p:spPr bwMode="auto">
            <a:xfrm>
              <a:off x="1701" y="1480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513108" name="Line 84"/>
          <p:cNvSpPr>
            <a:spLocks noChangeShapeType="1"/>
          </p:cNvSpPr>
          <p:nvPr/>
        </p:nvSpPr>
        <p:spPr bwMode="auto">
          <a:xfrm>
            <a:off x="2016125" y="5446713"/>
            <a:ext cx="10668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3109" name="Text Box 85"/>
          <p:cNvSpPr txBox="1">
            <a:spLocks noChangeArrowheads="1"/>
          </p:cNvSpPr>
          <p:nvPr/>
        </p:nvSpPr>
        <p:spPr bwMode="auto">
          <a:xfrm>
            <a:off x="3600450" y="4365625"/>
            <a:ext cx="8699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4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?</a:t>
            </a:r>
            <a:endParaRPr kumimoji="1" lang="en-US" altLang="zh-CN" sz="2400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13110" name="Freeform 86"/>
          <p:cNvSpPr>
            <a:spLocks/>
          </p:cNvSpPr>
          <p:nvPr/>
        </p:nvSpPr>
        <p:spPr bwMode="auto">
          <a:xfrm>
            <a:off x="3095625" y="4078288"/>
            <a:ext cx="1512888" cy="1344612"/>
          </a:xfrm>
          <a:custGeom>
            <a:avLst/>
            <a:gdLst>
              <a:gd name="T0" fmla="*/ 0 w 663"/>
              <a:gd name="T1" fmla="*/ 1344612 h 530"/>
              <a:gd name="T2" fmla="*/ 214497 w 663"/>
              <a:gd name="T3" fmla="*/ 700213 h 530"/>
              <a:gd name="T4" fmla="*/ 502014 w 663"/>
              <a:gd name="T5" fmla="*/ 228330 h 530"/>
              <a:gd name="T6" fmla="*/ 933290 w 663"/>
              <a:gd name="T7" fmla="*/ 53277 h 530"/>
              <a:gd name="T8" fmla="*/ 1328056 w 663"/>
              <a:gd name="T9" fmla="*/ 7611 h 530"/>
              <a:gd name="T10" fmla="*/ 1512888 w 663"/>
              <a:gd name="T11" fmla="*/ 7611 h 5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63" h="530">
                <a:moveTo>
                  <a:pt x="0" y="530"/>
                </a:moveTo>
                <a:cubicBezTo>
                  <a:pt x="16" y="488"/>
                  <a:pt x="57" y="349"/>
                  <a:pt x="94" y="276"/>
                </a:cubicBezTo>
                <a:cubicBezTo>
                  <a:pt x="131" y="203"/>
                  <a:pt x="168" y="132"/>
                  <a:pt x="220" y="90"/>
                </a:cubicBezTo>
                <a:cubicBezTo>
                  <a:pt x="272" y="48"/>
                  <a:pt x="349" y="36"/>
                  <a:pt x="409" y="21"/>
                </a:cubicBezTo>
                <a:cubicBezTo>
                  <a:pt x="469" y="6"/>
                  <a:pt x="540" y="6"/>
                  <a:pt x="582" y="3"/>
                </a:cubicBezTo>
                <a:cubicBezTo>
                  <a:pt x="624" y="0"/>
                  <a:pt x="651" y="3"/>
                  <a:pt x="663" y="3"/>
                </a:cubicBezTo>
              </a:path>
            </a:pathLst>
          </a:custGeom>
          <a:noFill/>
          <a:ln w="28575" cap="flat" cmpd="sng">
            <a:solidFill>
              <a:srgbClr val="00FF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13111" name="Group 87"/>
          <p:cNvGrpSpPr>
            <a:grpSpLocks/>
          </p:cNvGrpSpPr>
          <p:nvPr/>
        </p:nvGrpSpPr>
        <p:grpSpPr bwMode="auto">
          <a:xfrm>
            <a:off x="2087563" y="3933825"/>
            <a:ext cx="4400550" cy="1528763"/>
            <a:chOff x="1020" y="1616"/>
            <a:chExt cx="2772" cy="963"/>
          </a:xfrm>
        </p:grpSpPr>
        <p:sp>
          <p:nvSpPr>
            <p:cNvPr id="6170" name="Line 88"/>
            <p:cNvSpPr>
              <a:spLocks noChangeShapeType="1"/>
            </p:cNvSpPr>
            <p:nvPr/>
          </p:nvSpPr>
          <p:spPr bwMode="auto">
            <a:xfrm>
              <a:off x="1020" y="2579"/>
              <a:ext cx="6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1" name="Line 89"/>
            <p:cNvSpPr>
              <a:spLocks noChangeShapeType="1"/>
            </p:cNvSpPr>
            <p:nvPr/>
          </p:nvSpPr>
          <p:spPr bwMode="auto">
            <a:xfrm>
              <a:off x="2880" y="2568"/>
              <a:ext cx="91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2" name="Freeform 90"/>
            <p:cNvSpPr>
              <a:spLocks/>
            </p:cNvSpPr>
            <p:nvPr/>
          </p:nvSpPr>
          <p:spPr bwMode="auto">
            <a:xfrm flipV="1">
              <a:off x="1655" y="1933"/>
              <a:ext cx="1225" cy="635"/>
            </a:xfrm>
            <a:custGeom>
              <a:avLst/>
              <a:gdLst>
                <a:gd name="T0" fmla="*/ 0 w 663"/>
                <a:gd name="T1" fmla="*/ 635 h 530"/>
                <a:gd name="T2" fmla="*/ 174 w 663"/>
                <a:gd name="T3" fmla="*/ 331 h 530"/>
                <a:gd name="T4" fmla="*/ 406 w 663"/>
                <a:gd name="T5" fmla="*/ 108 h 530"/>
                <a:gd name="T6" fmla="*/ 756 w 663"/>
                <a:gd name="T7" fmla="*/ 25 h 530"/>
                <a:gd name="T8" fmla="*/ 1075 w 663"/>
                <a:gd name="T9" fmla="*/ 4 h 530"/>
                <a:gd name="T10" fmla="*/ 1225 w 663"/>
                <a:gd name="T11" fmla="*/ 4 h 5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3" h="530">
                  <a:moveTo>
                    <a:pt x="0" y="530"/>
                  </a:moveTo>
                  <a:cubicBezTo>
                    <a:pt x="16" y="488"/>
                    <a:pt x="57" y="349"/>
                    <a:pt x="94" y="276"/>
                  </a:cubicBezTo>
                  <a:cubicBezTo>
                    <a:pt x="131" y="203"/>
                    <a:pt x="168" y="132"/>
                    <a:pt x="220" y="90"/>
                  </a:cubicBezTo>
                  <a:cubicBezTo>
                    <a:pt x="272" y="48"/>
                    <a:pt x="349" y="36"/>
                    <a:pt x="409" y="21"/>
                  </a:cubicBezTo>
                  <a:cubicBezTo>
                    <a:pt x="469" y="6"/>
                    <a:pt x="540" y="6"/>
                    <a:pt x="582" y="3"/>
                  </a:cubicBezTo>
                  <a:cubicBezTo>
                    <a:pt x="624" y="0"/>
                    <a:pt x="651" y="3"/>
                    <a:pt x="663" y="3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3" name="Line 91"/>
            <p:cNvSpPr>
              <a:spLocks noChangeShapeType="1"/>
            </p:cNvSpPr>
            <p:nvPr/>
          </p:nvSpPr>
          <p:spPr bwMode="auto">
            <a:xfrm>
              <a:off x="1655" y="1933"/>
              <a:ext cx="0" cy="63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4" name="Line 92"/>
            <p:cNvSpPr>
              <a:spLocks noChangeShapeType="1"/>
            </p:cNvSpPr>
            <p:nvPr/>
          </p:nvSpPr>
          <p:spPr bwMode="auto">
            <a:xfrm flipV="1">
              <a:off x="2109" y="2251"/>
              <a:ext cx="1032" cy="204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5" name="Text Box 93"/>
            <p:cNvSpPr txBox="1">
              <a:spLocks noChangeArrowheads="1"/>
            </p:cNvSpPr>
            <p:nvPr/>
          </p:nvSpPr>
          <p:spPr bwMode="auto">
            <a:xfrm>
              <a:off x="3198" y="2024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</a:p>
          </p:txBody>
        </p:sp>
        <p:graphicFrame>
          <p:nvGraphicFramePr>
            <p:cNvPr id="6176" name="Object 94"/>
            <p:cNvGraphicFramePr>
              <a:graphicFrameLocks noChangeAspect="1"/>
            </p:cNvGraphicFramePr>
            <p:nvPr/>
          </p:nvGraphicFramePr>
          <p:xfrm>
            <a:off x="1066" y="1616"/>
            <a:ext cx="306" cy="5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0" name="公式" r:id="rId4" imgW="260412" imgH="438281" progId="Equation.3">
                    <p:embed/>
                  </p:oleObj>
                </mc:Choice>
                <mc:Fallback>
                  <p:oleObj name="公式" r:id="rId4" imgW="260412" imgH="438281" progId="Equation.3">
                    <p:embed/>
                    <p:pic>
                      <p:nvPicPr>
                        <p:cNvPr id="0" name="Object 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" y="1616"/>
                          <a:ext cx="306" cy="5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3119" name="AutoShape 95" descr="羊皮纸"/>
          <p:cNvSpPr>
            <a:spLocks noChangeArrowheads="1"/>
          </p:cNvSpPr>
          <p:nvPr/>
        </p:nvSpPr>
        <p:spPr bwMode="auto">
          <a:xfrm>
            <a:off x="5867400" y="4797425"/>
            <a:ext cx="2592388" cy="576263"/>
          </a:xfrm>
          <a:prstGeom prst="wedgeRoundRectCallout">
            <a:avLst>
              <a:gd name="adj1" fmla="val -118218"/>
              <a:gd name="adj2" fmla="val 45866"/>
              <a:gd name="adj3" fmla="val 16667"/>
            </a:avLst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有一过渡期</a:t>
            </a:r>
          </a:p>
        </p:txBody>
      </p:sp>
      <p:grpSp>
        <p:nvGrpSpPr>
          <p:cNvPr id="6167" name="Group 96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6168" name="Picture 97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9" name="Text Box 98">
              <a:hlinkClick r:id="rId7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3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51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51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13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3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51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1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1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13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1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1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130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1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513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513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1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13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4" dur="2000"/>
                                        <p:tgtEl>
                                          <p:spTgt spid="51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1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26" grpId="0" autoUpdateAnimBg="0"/>
      <p:bldP spid="513027" grpId="0" autoUpdateAnimBg="0"/>
      <p:bldP spid="513028" grpId="0"/>
      <p:bldP spid="513029" grpId="0"/>
      <p:bldP spid="513031" grpId="0" animBg="1"/>
      <p:bldP spid="513093" grpId="0" build="p" autoUpdateAnimBg="0"/>
      <p:bldP spid="513094" grpId="0" build="p" autoUpdateAnimBg="0"/>
      <p:bldP spid="513095" grpId="0" build="p" autoUpdateAnimBg="0"/>
      <p:bldP spid="513109" grpId="0" autoUpdateAnimBg="0"/>
      <p:bldP spid="5131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Text Box 2"/>
          <p:cNvSpPr txBox="1">
            <a:spLocks noChangeArrowheads="1"/>
          </p:cNvSpPr>
          <p:nvPr/>
        </p:nvSpPr>
        <p:spPr bwMode="auto">
          <a:xfrm>
            <a:off x="4716463" y="4508500"/>
            <a:ext cx="2741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0,  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/R</a:t>
            </a:r>
            <a:endParaRPr kumimoji="1" lang="en-US" altLang="zh-CN" sz="3200" baseline="-250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14051" name="Text Box 3"/>
          <p:cNvSpPr txBox="1">
            <a:spLocks noChangeArrowheads="1"/>
          </p:cNvSpPr>
          <p:nvPr/>
        </p:nvSpPr>
        <p:spPr bwMode="auto">
          <a:xfrm>
            <a:off x="5940425" y="3357563"/>
            <a:ext cx="24923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0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  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0</a:t>
            </a:r>
          </a:p>
        </p:txBody>
      </p:sp>
      <p:sp>
        <p:nvSpPr>
          <p:cNvPr id="514052" name="Text Box 4"/>
          <p:cNvSpPr txBox="1">
            <a:spLocks noChangeArrowheads="1"/>
          </p:cNvSpPr>
          <p:nvPr/>
        </p:nvSpPr>
        <p:spPr bwMode="auto">
          <a:xfrm>
            <a:off x="611188" y="3933825"/>
            <a:ext cx="7559675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接通电源后很长时间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，电路达到新的稳定状态，电感视为短路：</a:t>
            </a:r>
          </a:p>
        </p:txBody>
      </p:sp>
      <p:sp>
        <p:nvSpPr>
          <p:cNvPr id="514053" name="Text Box 5"/>
          <p:cNvSpPr txBox="1">
            <a:spLocks noChangeArrowheads="1"/>
          </p:cNvSpPr>
          <p:nvPr/>
        </p:nvSpPr>
        <p:spPr bwMode="auto">
          <a:xfrm>
            <a:off x="611188" y="3429000"/>
            <a:ext cx="56880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未动作前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，电路处于稳定状态：</a:t>
            </a:r>
          </a:p>
        </p:txBody>
      </p:sp>
      <p:sp>
        <p:nvSpPr>
          <p:cNvPr id="514054" name="Rectangle 6"/>
          <p:cNvSpPr>
            <a:spLocks noChangeArrowheads="1"/>
          </p:cNvSpPr>
          <p:nvPr/>
        </p:nvSpPr>
        <p:spPr bwMode="auto">
          <a:xfrm>
            <a:off x="395288" y="3284538"/>
            <a:ext cx="8388350" cy="302418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14055" name="Text Box 7"/>
          <p:cNvSpPr txBox="1">
            <a:spLocks noChangeArrowheads="1"/>
          </p:cNvSpPr>
          <p:nvPr/>
        </p:nvSpPr>
        <p:spPr bwMode="auto">
          <a:xfrm>
            <a:off x="684213" y="549275"/>
            <a:ext cx="1728787" cy="547688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电感电路</a:t>
            </a:r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266" name="Picture 9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67" name="Text Box 10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177" name="Group 11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264" name="Picture 12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65" name="Text Box 13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14062" name="Group 14"/>
          <p:cNvGrpSpPr>
            <a:grpSpLocks/>
          </p:cNvGrpSpPr>
          <p:nvPr/>
        </p:nvGrpSpPr>
        <p:grpSpPr bwMode="auto">
          <a:xfrm>
            <a:off x="827088" y="1052513"/>
            <a:ext cx="3695700" cy="2103437"/>
            <a:chOff x="748" y="2296"/>
            <a:chExt cx="2328" cy="1325"/>
          </a:xfrm>
        </p:grpSpPr>
        <p:sp>
          <p:nvSpPr>
            <p:cNvPr id="7234" name="Oval 15"/>
            <p:cNvSpPr>
              <a:spLocks noChangeArrowheads="1"/>
            </p:cNvSpPr>
            <p:nvPr/>
          </p:nvSpPr>
          <p:spPr bwMode="auto">
            <a:xfrm>
              <a:off x="1066" y="2931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7235" name="Text Box 16"/>
            <p:cNvSpPr txBox="1">
              <a:spLocks noChangeArrowheads="1"/>
            </p:cNvSpPr>
            <p:nvPr/>
          </p:nvSpPr>
          <p:spPr bwMode="auto">
            <a:xfrm>
              <a:off x="1479" y="288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k</a:t>
              </a:r>
            </a:p>
          </p:txBody>
        </p:sp>
        <p:grpSp>
          <p:nvGrpSpPr>
            <p:cNvPr id="7236" name="Group 17"/>
            <p:cNvGrpSpPr>
              <a:grpSpLocks/>
            </p:cNvGrpSpPr>
            <p:nvPr/>
          </p:nvGrpSpPr>
          <p:grpSpPr bwMode="auto">
            <a:xfrm>
              <a:off x="2245" y="2658"/>
              <a:ext cx="367" cy="877"/>
              <a:chOff x="1576" y="1278"/>
              <a:chExt cx="253" cy="612"/>
            </a:xfrm>
          </p:grpSpPr>
          <p:grpSp>
            <p:nvGrpSpPr>
              <p:cNvPr id="7260" name="Group 18"/>
              <p:cNvGrpSpPr>
                <a:grpSpLocks/>
              </p:cNvGrpSpPr>
              <p:nvPr/>
            </p:nvGrpSpPr>
            <p:grpSpPr bwMode="auto">
              <a:xfrm>
                <a:off x="1658" y="1278"/>
                <a:ext cx="171" cy="612"/>
                <a:chOff x="1658" y="1278"/>
                <a:chExt cx="171" cy="612"/>
              </a:xfrm>
            </p:grpSpPr>
            <p:sp>
              <p:nvSpPr>
                <p:cNvPr id="726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661" y="1278"/>
                  <a:ext cx="168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7263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658" y="1662"/>
                  <a:ext cx="157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7261" name="Text Box 21"/>
              <p:cNvSpPr txBox="1">
                <a:spLocks noChangeArrowheads="1"/>
              </p:cNvSpPr>
              <p:nvPr/>
            </p:nvSpPr>
            <p:spPr bwMode="auto">
              <a:xfrm>
                <a:off x="1576" y="1459"/>
                <a:ext cx="250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237" name="Text Box 22"/>
            <p:cNvSpPr txBox="1">
              <a:spLocks noChangeArrowheads="1"/>
            </p:cNvSpPr>
            <p:nvPr/>
          </p:nvSpPr>
          <p:spPr bwMode="auto">
            <a:xfrm>
              <a:off x="748" y="2976"/>
              <a:ext cx="33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238" name="Line 23"/>
            <p:cNvSpPr>
              <a:spLocks noChangeShapeType="1"/>
            </p:cNvSpPr>
            <p:nvPr/>
          </p:nvSpPr>
          <p:spPr bwMode="auto">
            <a:xfrm>
              <a:off x="1250" y="2704"/>
              <a:ext cx="4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39" name="Line 24"/>
            <p:cNvSpPr>
              <a:spLocks noChangeShapeType="1"/>
            </p:cNvSpPr>
            <p:nvPr/>
          </p:nvSpPr>
          <p:spPr bwMode="auto">
            <a:xfrm>
              <a:off x="1250" y="3528"/>
              <a:ext cx="145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40" name="Line 25"/>
            <p:cNvSpPr>
              <a:spLocks noChangeShapeType="1"/>
            </p:cNvSpPr>
            <p:nvPr/>
          </p:nvSpPr>
          <p:spPr bwMode="auto">
            <a:xfrm flipH="1">
              <a:off x="1874" y="2704"/>
              <a:ext cx="83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41" name="Line 26"/>
            <p:cNvSpPr>
              <a:spLocks noChangeShapeType="1"/>
            </p:cNvSpPr>
            <p:nvPr/>
          </p:nvSpPr>
          <p:spPr bwMode="auto">
            <a:xfrm flipH="1">
              <a:off x="1247" y="2704"/>
              <a:ext cx="3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42" name="Line 27"/>
            <p:cNvSpPr>
              <a:spLocks noChangeShapeType="1"/>
            </p:cNvSpPr>
            <p:nvPr/>
          </p:nvSpPr>
          <p:spPr bwMode="auto">
            <a:xfrm flipH="1">
              <a:off x="2699" y="2704"/>
              <a:ext cx="7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43" name="Line 28"/>
            <p:cNvSpPr>
              <a:spLocks noChangeShapeType="1"/>
            </p:cNvSpPr>
            <p:nvPr/>
          </p:nvSpPr>
          <p:spPr bwMode="auto">
            <a:xfrm flipH="1" flipV="1">
              <a:off x="2699" y="3294"/>
              <a:ext cx="7" cy="23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44" name="Text Box 29"/>
            <p:cNvSpPr txBox="1">
              <a:spLocks noChangeArrowheads="1"/>
            </p:cNvSpPr>
            <p:nvPr/>
          </p:nvSpPr>
          <p:spPr bwMode="auto">
            <a:xfrm>
              <a:off x="2154" y="2341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7245" name="Group 30"/>
            <p:cNvGrpSpPr>
              <a:grpSpLocks/>
            </p:cNvGrpSpPr>
            <p:nvPr/>
          </p:nvGrpSpPr>
          <p:grpSpPr bwMode="auto">
            <a:xfrm>
              <a:off x="2426" y="2296"/>
              <a:ext cx="238" cy="341"/>
              <a:chOff x="1803" y="2594"/>
              <a:chExt cx="165" cy="238"/>
            </a:xfrm>
          </p:grpSpPr>
          <p:sp>
            <p:nvSpPr>
              <p:cNvPr id="7258" name="Text Box 31"/>
              <p:cNvSpPr txBox="1">
                <a:spLocks noChangeArrowheads="1"/>
              </p:cNvSpPr>
              <p:nvPr/>
            </p:nvSpPr>
            <p:spPr bwMode="auto">
              <a:xfrm>
                <a:off x="1803" y="2594"/>
                <a:ext cx="123" cy="2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59" name="Line 32"/>
              <p:cNvSpPr>
                <a:spLocks noChangeShapeType="1"/>
              </p:cNvSpPr>
              <p:nvPr/>
            </p:nvSpPr>
            <p:spPr bwMode="auto">
              <a:xfrm>
                <a:off x="1824" y="2832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7246" name="Line 33"/>
            <p:cNvSpPr>
              <a:spLocks noChangeShapeType="1"/>
            </p:cNvSpPr>
            <p:nvPr/>
          </p:nvSpPr>
          <p:spPr bwMode="auto">
            <a:xfrm flipH="1">
              <a:off x="1546" y="2705"/>
              <a:ext cx="348" cy="137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47" name="Line 34"/>
            <p:cNvSpPr>
              <a:spLocks noChangeShapeType="1"/>
            </p:cNvSpPr>
            <p:nvPr/>
          </p:nvSpPr>
          <p:spPr bwMode="auto">
            <a:xfrm>
              <a:off x="1754" y="2774"/>
              <a:ext cx="0" cy="75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48" name="Line 35"/>
            <p:cNvSpPr>
              <a:spLocks noChangeShapeType="1"/>
            </p:cNvSpPr>
            <p:nvPr/>
          </p:nvSpPr>
          <p:spPr bwMode="auto">
            <a:xfrm flipH="1" flipV="1">
              <a:off x="1616" y="2842"/>
              <a:ext cx="70" cy="20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49" name="Text Box 36"/>
            <p:cNvSpPr txBox="1">
              <a:spLocks noChangeArrowheads="1"/>
            </p:cNvSpPr>
            <p:nvPr/>
          </p:nvSpPr>
          <p:spPr bwMode="auto">
            <a:xfrm>
              <a:off x="1319" y="2397"/>
              <a:ext cx="7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0)</a:t>
              </a:r>
            </a:p>
          </p:txBody>
        </p:sp>
        <p:sp>
          <p:nvSpPr>
            <p:cNvPr id="7250" name="Text Box 37"/>
            <p:cNvSpPr txBox="1">
              <a:spLocks noChangeArrowheads="1"/>
            </p:cNvSpPr>
            <p:nvPr/>
          </p:nvSpPr>
          <p:spPr bwMode="auto">
            <a:xfrm>
              <a:off x="884" y="2658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+</a:t>
              </a:r>
            </a:p>
          </p:txBody>
        </p:sp>
        <p:sp>
          <p:nvSpPr>
            <p:cNvPr id="7251" name="Text Box 38"/>
            <p:cNvSpPr txBox="1">
              <a:spLocks noChangeArrowheads="1"/>
            </p:cNvSpPr>
            <p:nvPr/>
          </p:nvSpPr>
          <p:spPr bwMode="auto">
            <a:xfrm>
              <a:off x="884" y="3294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7252" name="Rectangle 39"/>
            <p:cNvSpPr>
              <a:spLocks noChangeArrowheads="1"/>
            </p:cNvSpPr>
            <p:nvPr/>
          </p:nvSpPr>
          <p:spPr bwMode="auto">
            <a:xfrm>
              <a:off x="2109" y="265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253" name="Text Box 40"/>
            <p:cNvSpPr txBox="1">
              <a:spLocks noChangeArrowheads="1"/>
            </p:cNvSpPr>
            <p:nvPr/>
          </p:nvSpPr>
          <p:spPr bwMode="auto">
            <a:xfrm>
              <a:off x="2835" y="2931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7254" name="Group 41"/>
            <p:cNvGrpSpPr>
              <a:grpSpLocks/>
            </p:cNvGrpSpPr>
            <p:nvPr/>
          </p:nvGrpSpPr>
          <p:grpSpPr bwMode="auto">
            <a:xfrm>
              <a:off x="2699" y="2931"/>
              <a:ext cx="91" cy="363"/>
              <a:chOff x="2744" y="2931"/>
              <a:chExt cx="57" cy="283"/>
            </a:xfrm>
          </p:grpSpPr>
          <p:sp>
            <p:nvSpPr>
              <p:cNvPr id="7255" name="Arc 42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56" name="Arc 43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57" name="Arc 44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14093" name="Group 45"/>
          <p:cNvGrpSpPr>
            <a:grpSpLocks/>
          </p:cNvGrpSpPr>
          <p:nvPr/>
        </p:nvGrpSpPr>
        <p:grpSpPr bwMode="auto">
          <a:xfrm>
            <a:off x="4787900" y="981075"/>
            <a:ext cx="3240088" cy="2103438"/>
            <a:chOff x="431" y="2069"/>
            <a:chExt cx="2041" cy="1325"/>
          </a:xfrm>
        </p:grpSpPr>
        <p:sp>
          <p:nvSpPr>
            <p:cNvPr id="7210" name="Text Box 46"/>
            <p:cNvSpPr txBox="1">
              <a:spLocks noChangeArrowheads="1"/>
            </p:cNvSpPr>
            <p:nvPr/>
          </p:nvSpPr>
          <p:spPr bwMode="auto">
            <a:xfrm>
              <a:off x="1020" y="2114"/>
              <a:ext cx="82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→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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7211" name="Oval 47"/>
            <p:cNvSpPr>
              <a:spLocks noChangeArrowheads="1"/>
            </p:cNvSpPr>
            <p:nvPr/>
          </p:nvSpPr>
          <p:spPr bwMode="auto">
            <a:xfrm>
              <a:off x="749" y="270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grpSp>
          <p:nvGrpSpPr>
            <p:cNvPr id="7212" name="Group 48"/>
            <p:cNvGrpSpPr>
              <a:grpSpLocks/>
            </p:cNvGrpSpPr>
            <p:nvPr/>
          </p:nvGrpSpPr>
          <p:grpSpPr bwMode="auto">
            <a:xfrm>
              <a:off x="1928" y="2431"/>
              <a:ext cx="367" cy="877"/>
              <a:chOff x="1576" y="1278"/>
              <a:chExt cx="253" cy="612"/>
            </a:xfrm>
          </p:grpSpPr>
          <p:grpSp>
            <p:nvGrpSpPr>
              <p:cNvPr id="7230" name="Group 49"/>
              <p:cNvGrpSpPr>
                <a:grpSpLocks/>
              </p:cNvGrpSpPr>
              <p:nvPr/>
            </p:nvGrpSpPr>
            <p:grpSpPr bwMode="auto">
              <a:xfrm>
                <a:off x="1658" y="1278"/>
                <a:ext cx="171" cy="612"/>
                <a:chOff x="1658" y="1278"/>
                <a:chExt cx="171" cy="612"/>
              </a:xfrm>
            </p:grpSpPr>
            <p:sp>
              <p:nvSpPr>
                <p:cNvPr id="7232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1661" y="1278"/>
                  <a:ext cx="168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7233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1658" y="1662"/>
                  <a:ext cx="157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7231" name="Text Box 52"/>
              <p:cNvSpPr txBox="1">
                <a:spLocks noChangeArrowheads="1"/>
              </p:cNvSpPr>
              <p:nvPr/>
            </p:nvSpPr>
            <p:spPr bwMode="auto">
              <a:xfrm>
                <a:off x="1576" y="1459"/>
                <a:ext cx="250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213" name="Text Box 53"/>
            <p:cNvSpPr txBox="1">
              <a:spLocks noChangeArrowheads="1"/>
            </p:cNvSpPr>
            <p:nvPr/>
          </p:nvSpPr>
          <p:spPr bwMode="auto">
            <a:xfrm>
              <a:off x="431" y="2749"/>
              <a:ext cx="33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214" name="Line 54"/>
            <p:cNvSpPr>
              <a:spLocks noChangeShapeType="1"/>
            </p:cNvSpPr>
            <p:nvPr/>
          </p:nvSpPr>
          <p:spPr bwMode="auto">
            <a:xfrm>
              <a:off x="933" y="2477"/>
              <a:ext cx="144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15" name="Line 55"/>
            <p:cNvSpPr>
              <a:spLocks noChangeShapeType="1"/>
            </p:cNvSpPr>
            <p:nvPr/>
          </p:nvSpPr>
          <p:spPr bwMode="auto">
            <a:xfrm>
              <a:off x="933" y="3301"/>
              <a:ext cx="145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16" name="Line 56"/>
            <p:cNvSpPr>
              <a:spLocks noChangeShapeType="1"/>
            </p:cNvSpPr>
            <p:nvPr/>
          </p:nvSpPr>
          <p:spPr bwMode="auto">
            <a:xfrm flipH="1">
              <a:off x="930" y="2477"/>
              <a:ext cx="3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17" name="Line 57"/>
            <p:cNvSpPr>
              <a:spLocks noChangeShapeType="1"/>
            </p:cNvSpPr>
            <p:nvPr/>
          </p:nvSpPr>
          <p:spPr bwMode="auto">
            <a:xfrm flipH="1">
              <a:off x="2381" y="2477"/>
              <a:ext cx="8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18" name="Line 58"/>
            <p:cNvSpPr>
              <a:spLocks noChangeShapeType="1"/>
            </p:cNvSpPr>
            <p:nvPr/>
          </p:nvSpPr>
          <p:spPr bwMode="auto">
            <a:xfrm flipH="1" flipV="1">
              <a:off x="2381" y="3022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19" name="Text Box 59"/>
            <p:cNvSpPr txBox="1">
              <a:spLocks noChangeArrowheads="1"/>
            </p:cNvSpPr>
            <p:nvPr/>
          </p:nvSpPr>
          <p:spPr bwMode="auto">
            <a:xfrm>
              <a:off x="1837" y="2114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7220" name="Group 60"/>
            <p:cNvGrpSpPr>
              <a:grpSpLocks/>
            </p:cNvGrpSpPr>
            <p:nvPr/>
          </p:nvGrpSpPr>
          <p:grpSpPr bwMode="auto">
            <a:xfrm>
              <a:off x="2109" y="2069"/>
              <a:ext cx="238" cy="341"/>
              <a:chOff x="1803" y="2594"/>
              <a:chExt cx="165" cy="238"/>
            </a:xfrm>
          </p:grpSpPr>
          <p:sp>
            <p:nvSpPr>
              <p:cNvPr id="7228" name="Text Box 61"/>
              <p:cNvSpPr txBox="1">
                <a:spLocks noChangeArrowheads="1"/>
              </p:cNvSpPr>
              <p:nvPr/>
            </p:nvSpPr>
            <p:spPr bwMode="auto">
              <a:xfrm>
                <a:off x="1803" y="2594"/>
                <a:ext cx="123" cy="2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29" name="Line 62"/>
              <p:cNvSpPr>
                <a:spLocks noChangeShapeType="1"/>
              </p:cNvSpPr>
              <p:nvPr/>
            </p:nvSpPr>
            <p:spPr bwMode="auto">
              <a:xfrm>
                <a:off x="1824" y="2832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7221" name="Text Box 63"/>
            <p:cNvSpPr txBox="1">
              <a:spLocks noChangeArrowheads="1"/>
            </p:cNvSpPr>
            <p:nvPr/>
          </p:nvSpPr>
          <p:spPr bwMode="auto">
            <a:xfrm>
              <a:off x="567" y="2431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+</a:t>
              </a:r>
            </a:p>
          </p:txBody>
        </p:sp>
        <p:sp>
          <p:nvSpPr>
            <p:cNvPr id="7222" name="Text Box 64"/>
            <p:cNvSpPr txBox="1">
              <a:spLocks noChangeArrowheads="1"/>
            </p:cNvSpPr>
            <p:nvPr/>
          </p:nvSpPr>
          <p:spPr bwMode="auto">
            <a:xfrm>
              <a:off x="567" y="3067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7223" name="Rectangle 65"/>
            <p:cNvSpPr>
              <a:spLocks noChangeArrowheads="1"/>
            </p:cNvSpPr>
            <p:nvPr/>
          </p:nvSpPr>
          <p:spPr bwMode="auto">
            <a:xfrm>
              <a:off x="1792" y="2431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7224" name="Group 66"/>
            <p:cNvGrpSpPr>
              <a:grpSpLocks/>
            </p:cNvGrpSpPr>
            <p:nvPr/>
          </p:nvGrpSpPr>
          <p:grpSpPr bwMode="auto">
            <a:xfrm>
              <a:off x="2381" y="2659"/>
              <a:ext cx="91" cy="363"/>
              <a:chOff x="2744" y="2931"/>
              <a:chExt cx="57" cy="283"/>
            </a:xfrm>
          </p:grpSpPr>
          <p:sp>
            <p:nvSpPr>
              <p:cNvPr id="7225" name="Arc 67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26" name="Arc 68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27" name="Arc 69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14118" name="Text Box 70"/>
          <p:cNvSpPr txBox="1">
            <a:spLocks noChangeArrowheads="1"/>
          </p:cNvSpPr>
          <p:nvPr/>
        </p:nvSpPr>
        <p:spPr bwMode="auto">
          <a:xfrm>
            <a:off x="719138" y="5635625"/>
            <a:ext cx="273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前一个稳定状态</a:t>
            </a:r>
          </a:p>
        </p:txBody>
      </p:sp>
      <p:sp>
        <p:nvSpPr>
          <p:cNvPr id="514119" name="Text Box 71"/>
          <p:cNvSpPr txBox="1">
            <a:spLocks noChangeArrowheads="1"/>
          </p:cNvSpPr>
          <p:nvPr/>
        </p:nvSpPr>
        <p:spPr bwMode="auto">
          <a:xfrm>
            <a:off x="3311525" y="5661025"/>
            <a:ext cx="1728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过渡状态</a:t>
            </a:r>
          </a:p>
        </p:txBody>
      </p:sp>
      <p:sp>
        <p:nvSpPr>
          <p:cNvPr id="514120" name="Text Box 72"/>
          <p:cNvSpPr txBox="1">
            <a:spLocks noChangeArrowheads="1"/>
          </p:cNvSpPr>
          <p:nvPr/>
        </p:nvSpPr>
        <p:spPr bwMode="auto">
          <a:xfrm>
            <a:off x="6048375" y="3789363"/>
            <a:ext cx="2592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新的稳定状态</a:t>
            </a:r>
          </a:p>
        </p:txBody>
      </p:sp>
      <p:grpSp>
        <p:nvGrpSpPr>
          <p:cNvPr id="514121" name="Group 73"/>
          <p:cNvGrpSpPr>
            <a:grpSpLocks/>
          </p:cNvGrpSpPr>
          <p:nvPr/>
        </p:nvGrpSpPr>
        <p:grpSpPr bwMode="auto">
          <a:xfrm>
            <a:off x="4392613" y="3716338"/>
            <a:ext cx="403225" cy="1968500"/>
            <a:chOff x="3714" y="336"/>
            <a:chExt cx="254" cy="1106"/>
          </a:xfrm>
        </p:grpSpPr>
        <p:sp>
          <p:nvSpPr>
            <p:cNvPr id="7208" name="Text Box 74"/>
            <p:cNvSpPr txBox="1">
              <a:spLocks noChangeArrowheads="1"/>
            </p:cNvSpPr>
            <p:nvPr/>
          </p:nvSpPr>
          <p:spPr bwMode="auto">
            <a:xfrm>
              <a:off x="3714" y="1150"/>
              <a:ext cx="254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FF00"/>
                  </a:solidFill>
                  <a:prstDash val="dash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209" name="Line 75"/>
            <p:cNvSpPr>
              <a:spLocks noChangeShapeType="1"/>
            </p:cNvSpPr>
            <p:nvPr/>
          </p:nvSpPr>
          <p:spPr bwMode="auto">
            <a:xfrm>
              <a:off x="3840" y="336"/>
              <a:ext cx="0" cy="91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14124" name="Group 76"/>
          <p:cNvGrpSpPr>
            <a:grpSpLocks/>
          </p:cNvGrpSpPr>
          <p:nvPr/>
        </p:nvGrpSpPr>
        <p:grpSpPr bwMode="auto">
          <a:xfrm>
            <a:off x="4608513" y="3441700"/>
            <a:ext cx="1447800" cy="563563"/>
            <a:chOff x="3840" y="221"/>
            <a:chExt cx="912" cy="355"/>
          </a:xfrm>
        </p:grpSpPr>
        <p:sp>
          <p:nvSpPr>
            <p:cNvPr id="7206" name="Line 77"/>
            <p:cNvSpPr>
              <a:spLocks noChangeShapeType="1"/>
            </p:cNvSpPr>
            <p:nvPr/>
          </p:nvSpPr>
          <p:spPr bwMode="auto">
            <a:xfrm>
              <a:off x="3840" y="576"/>
              <a:ext cx="912" cy="0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7" name="Text Box 78"/>
            <p:cNvSpPr txBox="1">
              <a:spLocks noChangeArrowheads="1"/>
            </p:cNvSpPr>
            <p:nvPr/>
          </p:nvSpPr>
          <p:spPr bwMode="auto">
            <a:xfrm>
              <a:off x="4059" y="221"/>
              <a:ext cx="56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/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</p:grpSp>
      <p:grpSp>
        <p:nvGrpSpPr>
          <p:cNvPr id="514127" name="Group 79"/>
          <p:cNvGrpSpPr>
            <a:grpSpLocks/>
          </p:cNvGrpSpPr>
          <p:nvPr/>
        </p:nvGrpSpPr>
        <p:grpSpPr bwMode="auto">
          <a:xfrm>
            <a:off x="1655763" y="3284538"/>
            <a:ext cx="5105400" cy="2608262"/>
            <a:chOff x="748" y="164"/>
            <a:chExt cx="3216" cy="1643"/>
          </a:xfrm>
        </p:grpSpPr>
        <p:sp>
          <p:nvSpPr>
            <p:cNvPr id="7201" name="Line 80"/>
            <p:cNvSpPr>
              <a:spLocks noChangeShapeType="1"/>
            </p:cNvSpPr>
            <p:nvPr/>
          </p:nvSpPr>
          <p:spPr bwMode="auto">
            <a:xfrm>
              <a:off x="748" y="1480"/>
              <a:ext cx="3085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2" name="Line 81"/>
            <p:cNvSpPr>
              <a:spLocks noChangeShapeType="1"/>
            </p:cNvSpPr>
            <p:nvPr/>
          </p:nvSpPr>
          <p:spPr bwMode="auto">
            <a:xfrm flipV="1">
              <a:off x="1655" y="300"/>
              <a:ext cx="19" cy="1379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3" name="Text Box 82"/>
            <p:cNvSpPr txBox="1">
              <a:spLocks noChangeArrowheads="1"/>
            </p:cNvSpPr>
            <p:nvPr/>
          </p:nvSpPr>
          <p:spPr bwMode="auto">
            <a:xfrm>
              <a:off x="1759" y="164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204" name="Text Box 83"/>
            <p:cNvSpPr txBox="1">
              <a:spLocks noChangeArrowheads="1"/>
            </p:cNvSpPr>
            <p:nvPr/>
          </p:nvSpPr>
          <p:spPr bwMode="auto">
            <a:xfrm>
              <a:off x="3786" y="1420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205" name="Text Box 84"/>
            <p:cNvSpPr txBox="1">
              <a:spLocks noChangeArrowheads="1"/>
            </p:cNvSpPr>
            <p:nvPr/>
          </p:nvSpPr>
          <p:spPr bwMode="auto">
            <a:xfrm>
              <a:off x="1701" y="1480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514133" name="Line 85"/>
          <p:cNvSpPr>
            <a:spLocks noChangeShapeType="1"/>
          </p:cNvSpPr>
          <p:nvPr/>
        </p:nvSpPr>
        <p:spPr bwMode="auto">
          <a:xfrm>
            <a:off x="2016125" y="5373688"/>
            <a:ext cx="10668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4134" name="Text Box 86"/>
          <p:cNvSpPr txBox="1">
            <a:spLocks noChangeArrowheads="1"/>
          </p:cNvSpPr>
          <p:nvPr/>
        </p:nvSpPr>
        <p:spPr bwMode="auto">
          <a:xfrm>
            <a:off x="3600450" y="4292600"/>
            <a:ext cx="8699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4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?</a:t>
            </a:r>
            <a:endParaRPr kumimoji="1" lang="en-US" altLang="zh-CN" sz="2400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14135" name="Freeform 87"/>
          <p:cNvSpPr>
            <a:spLocks/>
          </p:cNvSpPr>
          <p:nvPr/>
        </p:nvSpPr>
        <p:spPr bwMode="auto">
          <a:xfrm>
            <a:off x="3095625" y="4005263"/>
            <a:ext cx="1512888" cy="1344612"/>
          </a:xfrm>
          <a:custGeom>
            <a:avLst/>
            <a:gdLst>
              <a:gd name="T0" fmla="*/ 0 w 663"/>
              <a:gd name="T1" fmla="*/ 1344612 h 530"/>
              <a:gd name="T2" fmla="*/ 214497 w 663"/>
              <a:gd name="T3" fmla="*/ 700213 h 530"/>
              <a:gd name="T4" fmla="*/ 502014 w 663"/>
              <a:gd name="T5" fmla="*/ 228330 h 530"/>
              <a:gd name="T6" fmla="*/ 933290 w 663"/>
              <a:gd name="T7" fmla="*/ 53277 h 530"/>
              <a:gd name="T8" fmla="*/ 1328056 w 663"/>
              <a:gd name="T9" fmla="*/ 7611 h 530"/>
              <a:gd name="T10" fmla="*/ 1512888 w 663"/>
              <a:gd name="T11" fmla="*/ 7611 h 5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63" h="530">
                <a:moveTo>
                  <a:pt x="0" y="530"/>
                </a:moveTo>
                <a:cubicBezTo>
                  <a:pt x="16" y="488"/>
                  <a:pt x="57" y="349"/>
                  <a:pt x="94" y="276"/>
                </a:cubicBezTo>
                <a:cubicBezTo>
                  <a:pt x="131" y="203"/>
                  <a:pt x="168" y="132"/>
                  <a:pt x="220" y="90"/>
                </a:cubicBezTo>
                <a:cubicBezTo>
                  <a:pt x="272" y="48"/>
                  <a:pt x="349" y="36"/>
                  <a:pt x="409" y="21"/>
                </a:cubicBezTo>
                <a:cubicBezTo>
                  <a:pt x="469" y="6"/>
                  <a:pt x="540" y="6"/>
                  <a:pt x="582" y="3"/>
                </a:cubicBezTo>
                <a:cubicBezTo>
                  <a:pt x="624" y="0"/>
                  <a:pt x="651" y="3"/>
                  <a:pt x="663" y="3"/>
                </a:cubicBezTo>
              </a:path>
            </a:pathLst>
          </a:custGeom>
          <a:noFill/>
          <a:ln w="28575" cap="flat" cmpd="sng">
            <a:solidFill>
              <a:srgbClr val="00FF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14136" name="Group 88"/>
          <p:cNvGrpSpPr>
            <a:grpSpLocks/>
          </p:cNvGrpSpPr>
          <p:nvPr/>
        </p:nvGrpSpPr>
        <p:grpSpPr bwMode="auto">
          <a:xfrm>
            <a:off x="2087563" y="4044950"/>
            <a:ext cx="4400550" cy="1344613"/>
            <a:chOff x="1020" y="1732"/>
            <a:chExt cx="2772" cy="847"/>
          </a:xfrm>
        </p:grpSpPr>
        <p:sp>
          <p:nvSpPr>
            <p:cNvPr id="7194" name="Line 89"/>
            <p:cNvSpPr>
              <a:spLocks noChangeShapeType="1"/>
            </p:cNvSpPr>
            <p:nvPr/>
          </p:nvSpPr>
          <p:spPr bwMode="auto">
            <a:xfrm>
              <a:off x="1020" y="2579"/>
              <a:ext cx="6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5" name="Line 90"/>
            <p:cNvSpPr>
              <a:spLocks noChangeShapeType="1"/>
            </p:cNvSpPr>
            <p:nvPr/>
          </p:nvSpPr>
          <p:spPr bwMode="auto">
            <a:xfrm>
              <a:off x="2880" y="2568"/>
              <a:ext cx="91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6" name="Freeform 91"/>
            <p:cNvSpPr>
              <a:spLocks/>
            </p:cNvSpPr>
            <p:nvPr/>
          </p:nvSpPr>
          <p:spPr bwMode="auto">
            <a:xfrm flipV="1">
              <a:off x="1655" y="1933"/>
              <a:ext cx="1225" cy="635"/>
            </a:xfrm>
            <a:custGeom>
              <a:avLst/>
              <a:gdLst>
                <a:gd name="T0" fmla="*/ 0 w 663"/>
                <a:gd name="T1" fmla="*/ 635 h 530"/>
                <a:gd name="T2" fmla="*/ 174 w 663"/>
                <a:gd name="T3" fmla="*/ 331 h 530"/>
                <a:gd name="T4" fmla="*/ 406 w 663"/>
                <a:gd name="T5" fmla="*/ 108 h 530"/>
                <a:gd name="T6" fmla="*/ 756 w 663"/>
                <a:gd name="T7" fmla="*/ 25 h 530"/>
                <a:gd name="T8" fmla="*/ 1075 w 663"/>
                <a:gd name="T9" fmla="*/ 4 h 530"/>
                <a:gd name="T10" fmla="*/ 1225 w 663"/>
                <a:gd name="T11" fmla="*/ 4 h 5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3" h="530">
                  <a:moveTo>
                    <a:pt x="0" y="530"/>
                  </a:moveTo>
                  <a:cubicBezTo>
                    <a:pt x="16" y="488"/>
                    <a:pt x="57" y="349"/>
                    <a:pt x="94" y="276"/>
                  </a:cubicBezTo>
                  <a:cubicBezTo>
                    <a:pt x="131" y="203"/>
                    <a:pt x="168" y="132"/>
                    <a:pt x="220" y="90"/>
                  </a:cubicBezTo>
                  <a:cubicBezTo>
                    <a:pt x="272" y="48"/>
                    <a:pt x="349" y="36"/>
                    <a:pt x="409" y="21"/>
                  </a:cubicBezTo>
                  <a:cubicBezTo>
                    <a:pt x="469" y="6"/>
                    <a:pt x="540" y="6"/>
                    <a:pt x="582" y="3"/>
                  </a:cubicBezTo>
                  <a:cubicBezTo>
                    <a:pt x="624" y="0"/>
                    <a:pt x="651" y="3"/>
                    <a:pt x="663" y="3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7" name="Line 92"/>
            <p:cNvSpPr>
              <a:spLocks noChangeShapeType="1"/>
            </p:cNvSpPr>
            <p:nvPr/>
          </p:nvSpPr>
          <p:spPr bwMode="auto">
            <a:xfrm>
              <a:off x="1655" y="1933"/>
              <a:ext cx="0" cy="63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8" name="Line 93"/>
            <p:cNvSpPr>
              <a:spLocks noChangeShapeType="1"/>
            </p:cNvSpPr>
            <p:nvPr/>
          </p:nvSpPr>
          <p:spPr bwMode="auto">
            <a:xfrm flipV="1">
              <a:off x="2109" y="2251"/>
              <a:ext cx="1032" cy="204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9" name="Text Box 94"/>
            <p:cNvSpPr txBox="1">
              <a:spLocks noChangeArrowheads="1"/>
            </p:cNvSpPr>
            <p:nvPr/>
          </p:nvSpPr>
          <p:spPr bwMode="auto">
            <a:xfrm>
              <a:off x="3127" y="2024"/>
              <a:ext cx="32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7200" name="Object 95"/>
            <p:cNvGraphicFramePr>
              <a:graphicFrameLocks noChangeAspect="1"/>
            </p:cNvGraphicFramePr>
            <p:nvPr/>
          </p:nvGraphicFramePr>
          <p:xfrm>
            <a:off x="1096" y="1732"/>
            <a:ext cx="247" cy="2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75" name="公式" r:id="rId4" imgW="209513" imgH="234906" progId="Equation.3">
                    <p:embed/>
                  </p:oleObj>
                </mc:Choice>
                <mc:Fallback>
                  <p:oleObj name="公式" r:id="rId4" imgW="209513" imgH="234906" progId="Equation.3">
                    <p:embed/>
                    <p:pic>
                      <p:nvPicPr>
                        <p:cNvPr id="0" name="Object 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6" y="1732"/>
                          <a:ext cx="247" cy="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4144" name="AutoShape 96" descr="羊皮纸"/>
          <p:cNvSpPr>
            <a:spLocks noChangeArrowheads="1"/>
          </p:cNvSpPr>
          <p:nvPr/>
        </p:nvSpPr>
        <p:spPr bwMode="auto">
          <a:xfrm>
            <a:off x="6227763" y="4724400"/>
            <a:ext cx="2376487" cy="576263"/>
          </a:xfrm>
          <a:prstGeom prst="wedgeRoundRectCallout">
            <a:avLst>
              <a:gd name="adj1" fmla="val -130759"/>
              <a:gd name="adj2" fmla="val 37329"/>
              <a:gd name="adj3" fmla="val 16667"/>
            </a:avLst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有一过渡期</a:t>
            </a:r>
          </a:p>
        </p:txBody>
      </p:sp>
      <p:grpSp>
        <p:nvGrpSpPr>
          <p:cNvPr id="7191" name="Group 97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7192" name="Picture 98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3" name="Text Box 99">
              <a:hlinkClick r:id="rId7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4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51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51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14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4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4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51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1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1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14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1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1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51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14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514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514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1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14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4" dur="2000"/>
                                        <p:tgtEl>
                                          <p:spTgt spid="51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1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0" grpId="0" autoUpdateAnimBg="0"/>
      <p:bldP spid="514051" grpId="0" autoUpdateAnimBg="0"/>
      <p:bldP spid="514052" grpId="0"/>
      <p:bldP spid="514053" grpId="0"/>
      <p:bldP spid="514055" grpId="0" animBg="1"/>
      <p:bldP spid="514118" grpId="0" build="p" autoUpdateAnimBg="0"/>
      <p:bldP spid="514119" grpId="0" build="p" autoUpdateAnimBg="0"/>
      <p:bldP spid="514120" grpId="0" build="p" autoUpdateAnimBg="0"/>
      <p:bldP spid="514134" grpId="0" autoUpdateAnimBg="0"/>
      <p:bldP spid="5141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266" name="Picture 3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67" name="Text Box 4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8195" name="Group 5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264" name="Picture 6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65" name="Text Box 7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15080" name="Group 8"/>
          <p:cNvGrpSpPr>
            <a:grpSpLocks/>
          </p:cNvGrpSpPr>
          <p:nvPr/>
        </p:nvGrpSpPr>
        <p:grpSpPr bwMode="auto">
          <a:xfrm>
            <a:off x="900113" y="549275"/>
            <a:ext cx="3240087" cy="2103438"/>
            <a:chOff x="431" y="2069"/>
            <a:chExt cx="2041" cy="1325"/>
          </a:xfrm>
        </p:grpSpPr>
        <p:sp>
          <p:nvSpPr>
            <p:cNvPr id="8240" name="Text Box 9"/>
            <p:cNvSpPr txBox="1">
              <a:spLocks noChangeArrowheads="1"/>
            </p:cNvSpPr>
            <p:nvPr/>
          </p:nvSpPr>
          <p:spPr bwMode="auto">
            <a:xfrm>
              <a:off x="1020" y="2114"/>
              <a:ext cx="82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→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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8241" name="Oval 10"/>
            <p:cNvSpPr>
              <a:spLocks noChangeArrowheads="1"/>
            </p:cNvSpPr>
            <p:nvPr/>
          </p:nvSpPr>
          <p:spPr bwMode="auto">
            <a:xfrm>
              <a:off x="749" y="270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grpSp>
          <p:nvGrpSpPr>
            <p:cNvPr id="8242" name="Group 11"/>
            <p:cNvGrpSpPr>
              <a:grpSpLocks/>
            </p:cNvGrpSpPr>
            <p:nvPr/>
          </p:nvGrpSpPr>
          <p:grpSpPr bwMode="auto">
            <a:xfrm>
              <a:off x="1928" y="2431"/>
              <a:ext cx="367" cy="877"/>
              <a:chOff x="1576" y="1278"/>
              <a:chExt cx="253" cy="612"/>
            </a:xfrm>
          </p:grpSpPr>
          <p:grpSp>
            <p:nvGrpSpPr>
              <p:cNvPr id="8260" name="Group 12"/>
              <p:cNvGrpSpPr>
                <a:grpSpLocks/>
              </p:cNvGrpSpPr>
              <p:nvPr/>
            </p:nvGrpSpPr>
            <p:grpSpPr bwMode="auto">
              <a:xfrm>
                <a:off x="1658" y="1278"/>
                <a:ext cx="171" cy="612"/>
                <a:chOff x="1658" y="1278"/>
                <a:chExt cx="171" cy="612"/>
              </a:xfrm>
            </p:grpSpPr>
            <p:sp>
              <p:nvSpPr>
                <p:cNvPr id="8262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661" y="1278"/>
                  <a:ext cx="168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826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658" y="1662"/>
                  <a:ext cx="157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8261" name="Text Box 15"/>
              <p:cNvSpPr txBox="1">
                <a:spLocks noChangeArrowheads="1"/>
              </p:cNvSpPr>
              <p:nvPr/>
            </p:nvSpPr>
            <p:spPr bwMode="auto">
              <a:xfrm>
                <a:off x="1576" y="1459"/>
                <a:ext cx="250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243" name="Text Box 16"/>
            <p:cNvSpPr txBox="1">
              <a:spLocks noChangeArrowheads="1"/>
            </p:cNvSpPr>
            <p:nvPr/>
          </p:nvSpPr>
          <p:spPr bwMode="auto">
            <a:xfrm>
              <a:off x="431" y="2749"/>
              <a:ext cx="33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244" name="Line 17"/>
            <p:cNvSpPr>
              <a:spLocks noChangeShapeType="1"/>
            </p:cNvSpPr>
            <p:nvPr/>
          </p:nvSpPr>
          <p:spPr bwMode="auto">
            <a:xfrm>
              <a:off x="933" y="2477"/>
              <a:ext cx="144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45" name="Line 18"/>
            <p:cNvSpPr>
              <a:spLocks noChangeShapeType="1"/>
            </p:cNvSpPr>
            <p:nvPr/>
          </p:nvSpPr>
          <p:spPr bwMode="auto">
            <a:xfrm>
              <a:off x="933" y="3301"/>
              <a:ext cx="145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46" name="Line 19"/>
            <p:cNvSpPr>
              <a:spLocks noChangeShapeType="1"/>
            </p:cNvSpPr>
            <p:nvPr/>
          </p:nvSpPr>
          <p:spPr bwMode="auto">
            <a:xfrm flipH="1">
              <a:off x="930" y="2477"/>
              <a:ext cx="3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47" name="Line 20"/>
            <p:cNvSpPr>
              <a:spLocks noChangeShapeType="1"/>
            </p:cNvSpPr>
            <p:nvPr/>
          </p:nvSpPr>
          <p:spPr bwMode="auto">
            <a:xfrm flipH="1">
              <a:off x="2381" y="2477"/>
              <a:ext cx="8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48" name="Line 21"/>
            <p:cNvSpPr>
              <a:spLocks noChangeShapeType="1"/>
            </p:cNvSpPr>
            <p:nvPr/>
          </p:nvSpPr>
          <p:spPr bwMode="auto">
            <a:xfrm flipH="1" flipV="1">
              <a:off x="2381" y="3022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49" name="Text Box 22"/>
            <p:cNvSpPr txBox="1">
              <a:spLocks noChangeArrowheads="1"/>
            </p:cNvSpPr>
            <p:nvPr/>
          </p:nvSpPr>
          <p:spPr bwMode="auto">
            <a:xfrm>
              <a:off x="1837" y="2114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8250" name="Group 23"/>
            <p:cNvGrpSpPr>
              <a:grpSpLocks/>
            </p:cNvGrpSpPr>
            <p:nvPr/>
          </p:nvGrpSpPr>
          <p:grpSpPr bwMode="auto">
            <a:xfrm>
              <a:off x="2109" y="2069"/>
              <a:ext cx="238" cy="341"/>
              <a:chOff x="1803" y="2594"/>
              <a:chExt cx="165" cy="238"/>
            </a:xfrm>
          </p:grpSpPr>
          <p:sp>
            <p:nvSpPr>
              <p:cNvPr id="8258" name="Text Box 24"/>
              <p:cNvSpPr txBox="1">
                <a:spLocks noChangeArrowheads="1"/>
              </p:cNvSpPr>
              <p:nvPr/>
            </p:nvSpPr>
            <p:spPr bwMode="auto">
              <a:xfrm>
                <a:off x="1803" y="2594"/>
                <a:ext cx="123" cy="2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259" name="Line 25"/>
              <p:cNvSpPr>
                <a:spLocks noChangeShapeType="1"/>
              </p:cNvSpPr>
              <p:nvPr/>
            </p:nvSpPr>
            <p:spPr bwMode="auto">
              <a:xfrm>
                <a:off x="1824" y="2832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251" name="Text Box 26"/>
            <p:cNvSpPr txBox="1">
              <a:spLocks noChangeArrowheads="1"/>
            </p:cNvSpPr>
            <p:nvPr/>
          </p:nvSpPr>
          <p:spPr bwMode="auto">
            <a:xfrm>
              <a:off x="567" y="2431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+</a:t>
              </a:r>
            </a:p>
          </p:txBody>
        </p:sp>
        <p:sp>
          <p:nvSpPr>
            <p:cNvPr id="8252" name="Text Box 27"/>
            <p:cNvSpPr txBox="1">
              <a:spLocks noChangeArrowheads="1"/>
            </p:cNvSpPr>
            <p:nvPr/>
          </p:nvSpPr>
          <p:spPr bwMode="auto">
            <a:xfrm>
              <a:off x="567" y="3067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8253" name="Rectangle 28"/>
            <p:cNvSpPr>
              <a:spLocks noChangeArrowheads="1"/>
            </p:cNvSpPr>
            <p:nvPr/>
          </p:nvSpPr>
          <p:spPr bwMode="auto">
            <a:xfrm>
              <a:off x="1792" y="2431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8254" name="Group 29"/>
            <p:cNvGrpSpPr>
              <a:grpSpLocks/>
            </p:cNvGrpSpPr>
            <p:nvPr/>
          </p:nvGrpSpPr>
          <p:grpSpPr bwMode="auto">
            <a:xfrm>
              <a:off x="2381" y="2659"/>
              <a:ext cx="91" cy="363"/>
              <a:chOff x="2744" y="2931"/>
              <a:chExt cx="57" cy="283"/>
            </a:xfrm>
          </p:grpSpPr>
          <p:sp>
            <p:nvSpPr>
              <p:cNvPr id="8255" name="Arc 30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256" name="Arc 31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257" name="Arc 32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15105" name="Text Box 33"/>
          <p:cNvSpPr txBox="1">
            <a:spLocks noChangeArrowheads="1"/>
          </p:cNvSpPr>
          <p:nvPr/>
        </p:nvSpPr>
        <p:spPr bwMode="auto">
          <a:xfrm>
            <a:off x="709613" y="2924175"/>
            <a:ext cx="5340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未动作前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，电路处于稳定状态：</a:t>
            </a:r>
          </a:p>
        </p:txBody>
      </p:sp>
      <p:sp>
        <p:nvSpPr>
          <p:cNvPr id="515106" name="Text Box 34"/>
          <p:cNvSpPr txBox="1">
            <a:spLocks noChangeArrowheads="1"/>
          </p:cNvSpPr>
          <p:nvPr/>
        </p:nvSpPr>
        <p:spPr bwMode="auto">
          <a:xfrm>
            <a:off x="5973763" y="2852738"/>
            <a:ext cx="27416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0,  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/R</a:t>
            </a:r>
            <a:endParaRPr kumimoji="1" lang="en-US" altLang="zh-CN" sz="3200" baseline="-250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15107" name="Text Box 35"/>
          <p:cNvSpPr txBox="1">
            <a:spLocks noChangeArrowheads="1"/>
          </p:cNvSpPr>
          <p:nvPr/>
        </p:nvSpPr>
        <p:spPr bwMode="auto">
          <a:xfrm>
            <a:off x="684213" y="3644900"/>
            <a:ext cx="23034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断开瞬间</a:t>
            </a:r>
          </a:p>
        </p:txBody>
      </p:sp>
      <p:sp>
        <p:nvSpPr>
          <p:cNvPr id="515108" name="Text Box 36"/>
          <p:cNvSpPr txBox="1">
            <a:spLocks noChangeArrowheads="1"/>
          </p:cNvSpPr>
          <p:nvPr/>
        </p:nvSpPr>
        <p:spPr bwMode="auto">
          <a:xfrm>
            <a:off x="2843213" y="3573463"/>
            <a:ext cx="25796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0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  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</a:t>
            </a:r>
          </a:p>
        </p:txBody>
      </p:sp>
      <p:sp>
        <p:nvSpPr>
          <p:cNvPr id="515109" name="Text Box 37"/>
          <p:cNvSpPr txBox="1">
            <a:spLocks noChangeArrowheads="1"/>
          </p:cNvSpPr>
          <p:nvPr/>
        </p:nvSpPr>
        <p:spPr bwMode="auto">
          <a:xfrm>
            <a:off x="2268538" y="4292600"/>
            <a:ext cx="59055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工程实际中在切断电容或电感电路时会出现过电压和过电流现象。</a:t>
            </a:r>
          </a:p>
        </p:txBody>
      </p:sp>
      <p:grpSp>
        <p:nvGrpSpPr>
          <p:cNvPr id="515110" name="Group 38"/>
          <p:cNvGrpSpPr>
            <a:grpSpLocks/>
          </p:cNvGrpSpPr>
          <p:nvPr/>
        </p:nvGrpSpPr>
        <p:grpSpPr bwMode="auto">
          <a:xfrm>
            <a:off x="539750" y="4292600"/>
            <a:ext cx="1644650" cy="850900"/>
            <a:chOff x="385" y="3022"/>
            <a:chExt cx="1036" cy="536"/>
          </a:xfrm>
        </p:grpSpPr>
        <p:pic>
          <p:nvPicPr>
            <p:cNvPr id="8238" name="Picture 39" descr="1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39" name="Text Box 40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3200">
                  <a:solidFill>
                    <a:srgbClr val="CC6600"/>
                  </a:solidFill>
                  <a:ea typeface="华文行楷" panose="02010800040101010101" pitchFamily="2" charset="-122"/>
                </a:rPr>
                <a:t>注意</a:t>
              </a:r>
            </a:p>
          </p:txBody>
        </p:sp>
      </p:grpSp>
      <p:grpSp>
        <p:nvGrpSpPr>
          <p:cNvPr id="515113" name="Group 41"/>
          <p:cNvGrpSpPr>
            <a:grpSpLocks/>
          </p:cNvGrpSpPr>
          <p:nvPr/>
        </p:nvGrpSpPr>
        <p:grpSpPr bwMode="auto">
          <a:xfrm>
            <a:off x="4932363" y="620713"/>
            <a:ext cx="3240087" cy="2103437"/>
            <a:chOff x="3107" y="981"/>
            <a:chExt cx="2041" cy="1325"/>
          </a:xfrm>
        </p:grpSpPr>
        <p:sp>
          <p:nvSpPr>
            <p:cNvPr id="8208" name="Text Box 42"/>
            <p:cNvSpPr txBox="1">
              <a:spLocks noChangeArrowheads="1"/>
            </p:cNvSpPr>
            <p:nvPr/>
          </p:nvSpPr>
          <p:spPr bwMode="auto">
            <a:xfrm>
              <a:off x="3923" y="1522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k</a:t>
              </a:r>
            </a:p>
          </p:txBody>
        </p:sp>
        <p:sp>
          <p:nvSpPr>
            <p:cNvPr id="8209" name="Line 43"/>
            <p:cNvSpPr>
              <a:spLocks noChangeShapeType="1"/>
            </p:cNvSpPr>
            <p:nvPr/>
          </p:nvSpPr>
          <p:spPr bwMode="auto">
            <a:xfrm>
              <a:off x="3606" y="1389"/>
              <a:ext cx="4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10" name="Line 44"/>
            <p:cNvSpPr>
              <a:spLocks noChangeShapeType="1"/>
            </p:cNvSpPr>
            <p:nvPr/>
          </p:nvSpPr>
          <p:spPr bwMode="auto">
            <a:xfrm flipH="1">
              <a:off x="3923" y="1434"/>
              <a:ext cx="347" cy="13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11" name="Line 45"/>
            <p:cNvSpPr>
              <a:spLocks noChangeShapeType="1"/>
            </p:cNvSpPr>
            <p:nvPr/>
          </p:nvSpPr>
          <p:spPr bwMode="auto">
            <a:xfrm flipH="1" flipV="1">
              <a:off x="4105" y="1480"/>
              <a:ext cx="70" cy="20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12" name="Text Box 46"/>
            <p:cNvSpPr txBox="1">
              <a:spLocks noChangeArrowheads="1"/>
            </p:cNvSpPr>
            <p:nvPr/>
          </p:nvSpPr>
          <p:spPr bwMode="auto">
            <a:xfrm>
              <a:off x="3696" y="1026"/>
              <a:ext cx="82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→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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8213" name="Oval 47"/>
            <p:cNvSpPr>
              <a:spLocks noChangeArrowheads="1"/>
            </p:cNvSpPr>
            <p:nvPr/>
          </p:nvSpPr>
          <p:spPr bwMode="auto">
            <a:xfrm>
              <a:off x="3425" y="161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grpSp>
          <p:nvGrpSpPr>
            <p:cNvPr id="8214" name="Group 48"/>
            <p:cNvGrpSpPr>
              <a:grpSpLocks/>
            </p:cNvGrpSpPr>
            <p:nvPr/>
          </p:nvGrpSpPr>
          <p:grpSpPr bwMode="auto">
            <a:xfrm>
              <a:off x="4604" y="1343"/>
              <a:ext cx="367" cy="877"/>
              <a:chOff x="1576" y="1278"/>
              <a:chExt cx="253" cy="612"/>
            </a:xfrm>
          </p:grpSpPr>
          <p:grpSp>
            <p:nvGrpSpPr>
              <p:cNvPr id="8234" name="Group 49"/>
              <p:cNvGrpSpPr>
                <a:grpSpLocks/>
              </p:cNvGrpSpPr>
              <p:nvPr/>
            </p:nvGrpSpPr>
            <p:grpSpPr bwMode="auto">
              <a:xfrm>
                <a:off x="1658" y="1278"/>
                <a:ext cx="171" cy="612"/>
                <a:chOff x="1658" y="1278"/>
                <a:chExt cx="171" cy="612"/>
              </a:xfrm>
            </p:grpSpPr>
            <p:sp>
              <p:nvSpPr>
                <p:cNvPr id="8236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1661" y="1278"/>
                  <a:ext cx="168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8237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1658" y="1662"/>
                  <a:ext cx="157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8235" name="Text Box 52"/>
              <p:cNvSpPr txBox="1">
                <a:spLocks noChangeArrowheads="1"/>
              </p:cNvSpPr>
              <p:nvPr/>
            </p:nvSpPr>
            <p:spPr bwMode="auto">
              <a:xfrm>
                <a:off x="1576" y="1459"/>
                <a:ext cx="250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215" name="Text Box 53"/>
            <p:cNvSpPr txBox="1">
              <a:spLocks noChangeArrowheads="1"/>
            </p:cNvSpPr>
            <p:nvPr/>
          </p:nvSpPr>
          <p:spPr bwMode="auto">
            <a:xfrm>
              <a:off x="3107" y="1661"/>
              <a:ext cx="33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216" name="Line 54"/>
            <p:cNvSpPr>
              <a:spLocks noChangeShapeType="1"/>
            </p:cNvSpPr>
            <p:nvPr/>
          </p:nvSpPr>
          <p:spPr bwMode="auto">
            <a:xfrm>
              <a:off x="4286" y="1389"/>
              <a:ext cx="77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17" name="Line 55"/>
            <p:cNvSpPr>
              <a:spLocks noChangeShapeType="1"/>
            </p:cNvSpPr>
            <p:nvPr/>
          </p:nvSpPr>
          <p:spPr bwMode="auto">
            <a:xfrm>
              <a:off x="3609" y="2213"/>
              <a:ext cx="145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18" name="Line 56"/>
            <p:cNvSpPr>
              <a:spLocks noChangeShapeType="1"/>
            </p:cNvSpPr>
            <p:nvPr/>
          </p:nvSpPr>
          <p:spPr bwMode="auto">
            <a:xfrm flipH="1">
              <a:off x="3606" y="1389"/>
              <a:ext cx="3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19" name="Line 57"/>
            <p:cNvSpPr>
              <a:spLocks noChangeShapeType="1"/>
            </p:cNvSpPr>
            <p:nvPr/>
          </p:nvSpPr>
          <p:spPr bwMode="auto">
            <a:xfrm flipH="1">
              <a:off x="5057" y="1389"/>
              <a:ext cx="8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20" name="Line 58"/>
            <p:cNvSpPr>
              <a:spLocks noChangeShapeType="1"/>
            </p:cNvSpPr>
            <p:nvPr/>
          </p:nvSpPr>
          <p:spPr bwMode="auto">
            <a:xfrm flipH="1" flipV="1">
              <a:off x="5057" y="1934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21" name="Text Box 59"/>
            <p:cNvSpPr txBox="1">
              <a:spLocks noChangeArrowheads="1"/>
            </p:cNvSpPr>
            <p:nvPr/>
          </p:nvSpPr>
          <p:spPr bwMode="auto">
            <a:xfrm>
              <a:off x="4513" y="1026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8222" name="Group 60"/>
            <p:cNvGrpSpPr>
              <a:grpSpLocks/>
            </p:cNvGrpSpPr>
            <p:nvPr/>
          </p:nvGrpSpPr>
          <p:grpSpPr bwMode="auto">
            <a:xfrm>
              <a:off x="4785" y="981"/>
              <a:ext cx="238" cy="341"/>
              <a:chOff x="1803" y="2594"/>
              <a:chExt cx="165" cy="238"/>
            </a:xfrm>
          </p:grpSpPr>
          <p:sp>
            <p:nvSpPr>
              <p:cNvPr id="8232" name="Text Box 61"/>
              <p:cNvSpPr txBox="1">
                <a:spLocks noChangeArrowheads="1"/>
              </p:cNvSpPr>
              <p:nvPr/>
            </p:nvSpPr>
            <p:spPr bwMode="auto">
              <a:xfrm>
                <a:off x="1803" y="2594"/>
                <a:ext cx="123" cy="2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233" name="Line 62"/>
              <p:cNvSpPr>
                <a:spLocks noChangeShapeType="1"/>
              </p:cNvSpPr>
              <p:nvPr/>
            </p:nvSpPr>
            <p:spPr bwMode="auto">
              <a:xfrm>
                <a:off x="1824" y="2832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223" name="Text Box 63"/>
            <p:cNvSpPr txBox="1">
              <a:spLocks noChangeArrowheads="1"/>
            </p:cNvSpPr>
            <p:nvPr/>
          </p:nvSpPr>
          <p:spPr bwMode="auto">
            <a:xfrm>
              <a:off x="3243" y="1343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+</a:t>
              </a:r>
            </a:p>
          </p:txBody>
        </p:sp>
        <p:sp>
          <p:nvSpPr>
            <p:cNvPr id="8224" name="Text Box 64"/>
            <p:cNvSpPr txBox="1">
              <a:spLocks noChangeArrowheads="1"/>
            </p:cNvSpPr>
            <p:nvPr/>
          </p:nvSpPr>
          <p:spPr bwMode="auto">
            <a:xfrm>
              <a:off x="3243" y="1979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8225" name="Rectangle 65"/>
            <p:cNvSpPr>
              <a:spLocks noChangeArrowheads="1"/>
            </p:cNvSpPr>
            <p:nvPr/>
          </p:nvSpPr>
          <p:spPr bwMode="auto">
            <a:xfrm>
              <a:off x="4468" y="1343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8226" name="Group 66"/>
            <p:cNvGrpSpPr>
              <a:grpSpLocks/>
            </p:cNvGrpSpPr>
            <p:nvPr/>
          </p:nvGrpSpPr>
          <p:grpSpPr bwMode="auto">
            <a:xfrm>
              <a:off x="5057" y="1571"/>
              <a:ext cx="91" cy="363"/>
              <a:chOff x="2744" y="2931"/>
              <a:chExt cx="57" cy="283"/>
            </a:xfrm>
          </p:grpSpPr>
          <p:sp>
            <p:nvSpPr>
              <p:cNvPr id="8229" name="Arc 67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230" name="Arc 68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231" name="Arc 69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227" name="Oval 70"/>
            <p:cNvSpPr>
              <a:spLocks noChangeArrowheads="1"/>
            </p:cNvSpPr>
            <p:nvPr/>
          </p:nvSpPr>
          <p:spPr bwMode="auto">
            <a:xfrm>
              <a:off x="3969" y="1389"/>
              <a:ext cx="71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28" name="Oval 71"/>
            <p:cNvSpPr>
              <a:spLocks noChangeArrowheads="1"/>
            </p:cNvSpPr>
            <p:nvPr/>
          </p:nvSpPr>
          <p:spPr bwMode="auto">
            <a:xfrm>
              <a:off x="4241" y="1389"/>
              <a:ext cx="71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515144" name="AutoShape 72"/>
          <p:cNvSpPr>
            <a:spLocks noChangeArrowheads="1"/>
          </p:cNvSpPr>
          <p:nvPr/>
        </p:nvSpPr>
        <p:spPr bwMode="auto">
          <a:xfrm>
            <a:off x="5724525" y="1052513"/>
            <a:ext cx="576263" cy="503237"/>
          </a:xfrm>
          <a:prstGeom prst="irregularSeal1">
            <a:avLst/>
          </a:prstGeom>
          <a:gradFill rotWithShape="1">
            <a:gsLst>
              <a:gs pos="0">
                <a:srgbClr val="FFFF00"/>
              </a:gs>
              <a:gs pos="100000">
                <a:srgbClr val="FF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8205" name="Group 73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8206" name="Picture 74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7" name="Text Box 75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5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15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515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5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5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5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0"/>
                                        <p:tgtEl>
                                          <p:spTgt spid="51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5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5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5151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5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5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5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105" grpId="0"/>
      <p:bldP spid="515106" grpId="0" autoUpdateAnimBg="0"/>
      <p:bldP spid="515107" grpId="0"/>
      <p:bldP spid="515108" grpId="0" autoUpdateAnimBg="0"/>
      <p:bldP spid="51510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Text Box 2"/>
          <p:cNvSpPr txBox="1">
            <a:spLocks noChangeArrowheads="1"/>
          </p:cNvSpPr>
          <p:nvPr/>
        </p:nvSpPr>
        <p:spPr bwMode="auto">
          <a:xfrm>
            <a:off x="755650" y="2497138"/>
            <a:ext cx="3600450" cy="547687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9900"/>
                </a:solidFill>
                <a:latin typeface="Times New Roman" panose="02020603050405020304" pitchFamily="18" charset="0"/>
                <a:ea typeface="楷体_GB2312" pitchFamily="49" charset="-122"/>
              </a:rPr>
              <a:t>过渡过程产生的原因</a:t>
            </a:r>
          </a:p>
        </p:txBody>
      </p:sp>
      <p:sp>
        <p:nvSpPr>
          <p:cNvPr id="516099" name="Text Box 3"/>
          <p:cNvSpPr txBox="1">
            <a:spLocks noChangeArrowheads="1"/>
          </p:cNvSpPr>
          <p:nvPr/>
        </p:nvSpPr>
        <p:spPr bwMode="auto">
          <a:xfrm>
            <a:off x="684213" y="3141663"/>
            <a:ext cx="8135937" cy="163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  电路内部含有储能元件 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zh-CN" altLang="en-US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，电路在换路时能量发生变化，而能量的储存和释放都需要一定的时间来完成。</a:t>
            </a:r>
          </a:p>
        </p:txBody>
      </p:sp>
      <p:graphicFrame>
        <p:nvGraphicFramePr>
          <p:cNvPr id="516100" name="Object 4"/>
          <p:cNvGraphicFramePr>
            <a:graphicFrameLocks noChangeAspect="1"/>
          </p:cNvGraphicFramePr>
          <p:nvPr/>
        </p:nvGraphicFramePr>
        <p:xfrm>
          <a:off x="1331913" y="4724400"/>
          <a:ext cx="1690687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1" name="公式" r:id="rId3" imgW="578035" imgH="450894" progId="Equation.3">
                  <p:embed/>
                </p:oleObj>
              </mc:Choice>
              <mc:Fallback>
                <p:oleObj name="公式" r:id="rId3" imgW="578035" imgH="45089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724400"/>
                        <a:ext cx="1690687" cy="132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6101" name="Text Box 5"/>
          <p:cNvSpPr txBox="1">
            <a:spLocks noChangeArrowheads="1"/>
          </p:cNvSpPr>
          <p:nvPr/>
        </p:nvSpPr>
        <p:spPr bwMode="auto">
          <a:xfrm>
            <a:off x="2843213" y="692150"/>
            <a:ext cx="4095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电路结构、状态发生变化</a:t>
            </a:r>
          </a:p>
        </p:txBody>
      </p:sp>
      <p:sp>
        <p:nvSpPr>
          <p:cNvPr id="516102" name="Text Box 6"/>
          <p:cNvSpPr txBox="1">
            <a:spLocks noChangeArrowheads="1"/>
          </p:cNvSpPr>
          <p:nvPr/>
        </p:nvSpPr>
        <p:spPr bwMode="auto">
          <a:xfrm>
            <a:off x="755650" y="765175"/>
            <a:ext cx="1079500" cy="547688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9900"/>
                </a:solidFill>
                <a:ea typeface="楷体_GB2312" pitchFamily="49" charset="-122"/>
              </a:rPr>
              <a:t>换路</a:t>
            </a:r>
          </a:p>
        </p:txBody>
      </p:sp>
      <p:sp>
        <p:nvSpPr>
          <p:cNvPr id="516103" name="AutoShape 7"/>
          <p:cNvSpPr>
            <a:spLocks noChangeArrowheads="1"/>
          </p:cNvSpPr>
          <p:nvPr/>
        </p:nvSpPr>
        <p:spPr bwMode="auto">
          <a:xfrm>
            <a:off x="1979613" y="908050"/>
            <a:ext cx="720725" cy="215900"/>
          </a:xfrm>
          <a:prstGeom prst="rightArrow">
            <a:avLst>
              <a:gd name="adj1" fmla="val 50000"/>
              <a:gd name="adj2" fmla="val 83456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516104" name="Group 8"/>
          <p:cNvGrpSpPr>
            <a:grpSpLocks/>
          </p:cNvGrpSpPr>
          <p:nvPr/>
        </p:nvGrpSpPr>
        <p:grpSpPr bwMode="auto">
          <a:xfrm>
            <a:off x="2987675" y="1254125"/>
            <a:ext cx="2808288" cy="1022350"/>
            <a:chOff x="1882" y="790"/>
            <a:chExt cx="1769" cy="644"/>
          </a:xfrm>
        </p:grpSpPr>
        <p:sp>
          <p:nvSpPr>
            <p:cNvPr id="9237" name="Text Box 9"/>
            <p:cNvSpPr txBox="1">
              <a:spLocks noChangeArrowheads="1"/>
            </p:cNvSpPr>
            <p:nvPr/>
          </p:nvSpPr>
          <p:spPr bwMode="auto">
            <a:xfrm>
              <a:off x="1960" y="790"/>
              <a:ext cx="169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支路接入或断开</a:t>
              </a:r>
            </a:p>
          </p:txBody>
        </p:sp>
        <p:sp>
          <p:nvSpPr>
            <p:cNvPr id="9238" name="AutoShape 10"/>
            <p:cNvSpPr>
              <a:spLocks/>
            </p:cNvSpPr>
            <p:nvPr/>
          </p:nvSpPr>
          <p:spPr bwMode="auto">
            <a:xfrm>
              <a:off x="1882" y="844"/>
              <a:ext cx="91" cy="590"/>
            </a:xfrm>
            <a:prstGeom prst="leftBrace">
              <a:avLst>
                <a:gd name="adj1" fmla="val 54029"/>
                <a:gd name="adj2" fmla="val 50000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39" name="Text Box 11"/>
            <p:cNvSpPr txBox="1">
              <a:spLocks noChangeArrowheads="1"/>
            </p:cNvSpPr>
            <p:nvPr/>
          </p:nvSpPr>
          <p:spPr bwMode="auto">
            <a:xfrm>
              <a:off x="1970" y="1107"/>
              <a:ext cx="14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电路参数变化</a:t>
              </a:r>
            </a:p>
          </p:txBody>
        </p:sp>
      </p:grpSp>
      <p:sp>
        <p:nvSpPr>
          <p:cNvPr id="516108" name="AutoShape 12"/>
          <p:cNvSpPr>
            <a:spLocks noChangeArrowheads="1"/>
          </p:cNvSpPr>
          <p:nvPr/>
        </p:nvSpPr>
        <p:spPr bwMode="auto">
          <a:xfrm>
            <a:off x="4427538" y="2708275"/>
            <a:ext cx="720725" cy="215900"/>
          </a:xfrm>
          <a:prstGeom prst="rightArrow">
            <a:avLst>
              <a:gd name="adj1" fmla="val 50000"/>
              <a:gd name="adj2" fmla="val 83456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aphicFrame>
        <p:nvGraphicFramePr>
          <p:cNvPr id="516109" name="Object 13"/>
          <p:cNvGraphicFramePr>
            <a:graphicFrameLocks noChangeAspect="1"/>
          </p:cNvGraphicFramePr>
          <p:nvPr/>
        </p:nvGraphicFramePr>
        <p:xfrm>
          <a:off x="5580063" y="5157788"/>
          <a:ext cx="1565275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2" name="公式" r:id="rId5" imgW="527136" imgH="196675" progId="Equation.3">
                  <p:embed/>
                </p:oleObj>
              </mc:Choice>
              <mc:Fallback>
                <p:oleObj name="公式" r:id="rId5" imgW="527136" imgH="196675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5157788"/>
                        <a:ext cx="1565275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10" name="Object 14"/>
          <p:cNvGraphicFramePr>
            <a:graphicFrameLocks noChangeAspect="1"/>
          </p:cNvGraphicFramePr>
          <p:nvPr/>
        </p:nvGraphicFramePr>
        <p:xfrm>
          <a:off x="3779838" y="5157788"/>
          <a:ext cx="13081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公式" r:id="rId7" imgW="539762" imgH="184062" progId="Equation.3">
                  <p:embed/>
                </p:oleObj>
              </mc:Choice>
              <mc:Fallback>
                <p:oleObj name="公式" r:id="rId7" imgW="539762" imgH="184062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5157788"/>
                        <a:ext cx="1308100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228" name="Group 15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235" name="Picture 16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6" name="Text Box 17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229" name="Group 18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233" name="Picture 19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4" name="Text Box 20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9230" name="Group 21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9231" name="Picture 22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2" name="Text Box 23">
              <a:hlinkClick r:id="rId1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6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6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51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6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6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6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516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"/>
                                        <p:tgtEl>
                                          <p:spTgt spid="516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3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3000"/>
                                        <p:tgtEl>
                                          <p:spTgt spid="51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3000"/>
                                        <p:tgtEl>
                                          <p:spTgt spid="516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3000"/>
                                        <p:tgtEl>
                                          <p:spTgt spid="51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098" grpId="0" animBg="1"/>
      <p:bldP spid="516099" grpId="0" build="p" autoUpdateAnimBg="0"/>
      <p:bldP spid="516101" grpId="0" build="p" autoUpdateAnimBg="0"/>
      <p:bldP spid="51610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7122" name="Object 2"/>
          <p:cNvGraphicFramePr>
            <a:graphicFrameLocks noChangeAspect="1"/>
          </p:cNvGraphicFramePr>
          <p:nvPr/>
        </p:nvGraphicFramePr>
        <p:xfrm>
          <a:off x="4827588" y="2492375"/>
          <a:ext cx="3575050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5" name="公式" r:id="rId3" imgW="1416087" imgH="489125" progId="Equation.3">
                  <p:embed/>
                </p:oleObj>
              </mc:Choice>
              <mc:Fallback>
                <p:oleObj name="公式" r:id="rId3" imgW="1416087" imgH="489125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7588" y="2492375"/>
                        <a:ext cx="3575050" cy="124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7123" name="AutoShape 3"/>
          <p:cNvSpPr>
            <a:spLocks noChangeArrowheads="1"/>
          </p:cNvSpPr>
          <p:nvPr/>
        </p:nvSpPr>
        <p:spPr bwMode="auto">
          <a:xfrm>
            <a:off x="3995738" y="3141663"/>
            <a:ext cx="649287" cy="144462"/>
          </a:xfrm>
          <a:prstGeom prst="rightArrow">
            <a:avLst>
              <a:gd name="adj1" fmla="val 50000"/>
              <a:gd name="adj2" fmla="val 112363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17124" name="Text Box 4"/>
          <p:cNvSpPr txBox="1">
            <a:spLocks noChangeArrowheads="1"/>
          </p:cNvSpPr>
          <p:nvPr/>
        </p:nvSpPr>
        <p:spPr bwMode="auto">
          <a:xfrm>
            <a:off x="612775" y="1820863"/>
            <a:ext cx="4679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应用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KVL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和电容的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VCR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得：</a:t>
            </a:r>
          </a:p>
        </p:txBody>
      </p:sp>
      <p:sp>
        <p:nvSpPr>
          <p:cNvPr id="517125" name="Text Box 5"/>
          <p:cNvSpPr txBox="1">
            <a:spLocks noChangeArrowheads="1"/>
          </p:cNvSpPr>
          <p:nvPr/>
        </p:nvSpPr>
        <p:spPr bwMode="auto">
          <a:xfrm>
            <a:off x="611188" y="4221163"/>
            <a:ext cx="33131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若以电流为变量：</a:t>
            </a:r>
          </a:p>
        </p:txBody>
      </p:sp>
      <p:graphicFrame>
        <p:nvGraphicFramePr>
          <p:cNvPr id="517126" name="Object 6"/>
          <p:cNvGraphicFramePr>
            <a:graphicFrameLocks noChangeAspect="1"/>
          </p:cNvGraphicFramePr>
          <p:nvPr/>
        </p:nvGraphicFramePr>
        <p:xfrm>
          <a:off x="4227513" y="3789363"/>
          <a:ext cx="3335337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6" name="公式" r:id="rId5" imgW="1327310" imgH="450894" progId="Equation.3">
                  <p:embed/>
                </p:oleObj>
              </mc:Choice>
              <mc:Fallback>
                <p:oleObj name="公式" r:id="rId5" imgW="1327310" imgH="450894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7513" y="3789363"/>
                        <a:ext cx="3335337" cy="114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7127" name="AutoShape 7"/>
          <p:cNvSpPr>
            <a:spLocks noChangeArrowheads="1"/>
          </p:cNvSpPr>
          <p:nvPr/>
        </p:nvSpPr>
        <p:spPr bwMode="auto">
          <a:xfrm>
            <a:off x="1763713" y="5373688"/>
            <a:ext cx="647700" cy="144462"/>
          </a:xfrm>
          <a:prstGeom prst="rightArrow">
            <a:avLst>
              <a:gd name="adj1" fmla="val 50000"/>
              <a:gd name="adj2" fmla="val 112088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aphicFrame>
        <p:nvGraphicFramePr>
          <p:cNvPr id="517128" name="Object 8"/>
          <p:cNvGraphicFramePr>
            <a:graphicFrameLocks noChangeAspect="1"/>
          </p:cNvGraphicFramePr>
          <p:nvPr/>
        </p:nvGraphicFramePr>
        <p:xfrm>
          <a:off x="2641600" y="5013325"/>
          <a:ext cx="3033713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7" name="公式" r:id="rId7" imgW="1276412" imgH="489125" progId="Equation.3">
                  <p:embed/>
                </p:oleObj>
              </mc:Choice>
              <mc:Fallback>
                <p:oleObj name="公式" r:id="rId7" imgW="1276412" imgH="489125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1600" y="5013325"/>
                        <a:ext cx="3033713" cy="1176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7129" name="Text Box 9"/>
          <p:cNvSpPr txBox="1">
            <a:spLocks noChangeArrowheads="1"/>
          </p:cNvSpPr>
          <p:nvPr/>
        </p:nvSpPr>
        <p:spPr bwMode="auto">
          <a:xfrm>
            <a:off x="611188" y="476250"/>
            <a:ext cx="46799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US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en-US" altLang="zh-CN" sz="3200" b="1" i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动态电路的方程</a:t>
            </a:r>
          </a:p>
        </p:txBody>
      </p:sp>
      <p:grpSp>
        <p:nvGrpSpPr>
          <p:cNvPr id="10250" name="Group 10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0288" name="Picture 11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9" name="Text Box 12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0251" name="Group 13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0286" name="Picture 14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7" name="Text Box 15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17136" name="Group 16"/>
          <p:cNvGrpSpPr>
            <a:grpSpLocks/>
          </p:cNvGrpSpPr>
          <p:nvPr/>
        </p:nvGrpSpPr>
        <p:grpSpPr bwMode="auto">
          <a:xfrm>
            <a:off x="5364163" y="404813"/>
            <a:ext cx="3300412" cy="1966912"/>
            <a:chOff x="3516" y="346"/>
            <a:chExt cx="2079" cy="1239"/>
          </a:xfrm>
        </p:grpSpPr>
        <p:sp>
          <p:nvSpPr>
            <p:cNvPr id="10262" name="Text Box 17"/>
            <p:cNvSpPr txBox="1">
              <a:spLocks noChangeArrowheads="1"/>
            </p:cNvSpPr>
            <p:nvPr/>
          </p:nvSpPr>
          <p:spPr bwMode="auto">
            <a:xfrm>
              <a:off x="3781" y="391"/>
              <a:ext cx="70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10263" name="Oval 18"/>
            <p:cNvSpPr>
              <a:spLocks noChangeArrowheads="1"/>
            </p:cNvSpPr>
            <p:nvPr/>
          </p:nvSpPr>
          <p:spPr bwMode="auto">
            <a:xfrm>
              <a:off x="3516" y="981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grpSp>
          <p:nvGrpSpPr>
            <p:cNvPr id="10264" name="Group 19"/>
            <p:cNvGrpSpPr>
              <a:grpSpLocks/>
            </p:cNvGrpSpPr>
            <p:nvPr/>
          </p:nvGrpSpPr>
          <p:grpSpPr bwMode="auto">
            <a:xfrm>
              <a:off x="5037" y="1167"/>
              <a:ext cx="278" cy="69"/>
              <a:chOff x="2112" y="3648"/>
              <a:chExt cx="192" cy="48"/>
            </a:xfrm>
          </p:grpSpPr>
          <p:sp>
            <p:nvSpPr>
              <p:cNvPr id="10284" name="Line 20"/>
              <p:cNvSpPr>
                <a:spLocks noChangeShapeType="1"/>
              </p:cNvSpPr>
              <p:nvPr/>
            </p:nvSpPr>
            <p:spPr bwMode="auto">
              <a:xfrm>
                <a:off x="2112" y="3648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285" name="Line 21"/>
              <p:cNvSpPr>
                <a:spLocks noChangeShapeType="1"/>
              </p:cNvSpPr>
              <p:nvPr/>
            </p:nvSpPr>
            <p:spPr bwMode="auto">
              <a:xfrm>
                <a:off x="2112" y="3696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0265" name="Group 22"/>
            <p:cNvGrpSpPr>
              <a:grpSpLocks/>
            </p:cNvGrpSpPr>
            <p:nvPr/>
          </p:nvGrpSpPr>
          <p:grpSpPr bwMode="auto">
            <a:xfrm>
              <a:off x="4695" y="708"/>
              <a:ext cx="367" cy="877"/>
              <a:chOff x="1576" y="1278"/>
              <a:chExt cx="253" cy="612"/>
            </a:xfrm>
          </p:grpSpPr>
          <p:grpSp>
            <p:nvGrpSpPr>
              <p:cNvPr id="10280" name="Group 23"/>
              <p:cNvGrpSpPr>
                <a:grpSpLocks/>
              </p:cNvGrpSpPr>
              <p:nvPr/>
            </p:nvGrpSpPr>
            <p:grpSpPr bwMode="auto">
              <a:xfrm>
                <a:off x="1658" y="1278"/>
                <a:ext cx="171" cy="612"/>
                <a:chOff x="1658" y="1278"/>
                <a:chExt cx="171" cy="612"/>
              </a:xfrm>
            </p:grpSpPr>
            <p:sp>
              <p:nvSpPr>
                <p:cNvPr id="10282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1661" y="1278"/>
                  <a:ext cx="168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10283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1658" y="1662"/>
                  <a:ext cx="157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10281" name="Text Box 26"/>
              <p:cNvSpPr txBox="1">
                <a:spLocks noChangeArrowheads="1"/>
              </p:cNvSpPr>
              <p:nvPr/>
            </p:nvSpPr>
            <p:spPr bwMode="auto">
              <a:xfrm>
                <a:off x="1576" y="1459"/>
                <a:ext cx="250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C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0266" name="Text Box 27"/>
            <p:cNvSpPr txBox="1">
              <a:spLocks noChangeArrowheads="1"/>
            </p:cNvSpPr>
            <p:nvPr/>
          </p:nvSpPr>
          <p:spPr bwMode="auto">
            <a:xfrm>
              <a:off x="3923" y="1026"/>
              <a:ext cx="33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267" name="Line 28"/>
            <p:cNvSpPr>
              <a:spLocks noChangeShapeType="1"/>
            </p:cNvSpPr>
            <p:nvPr/>
          </p:nvSpPr>
          <p:spPr bwMode="auto">
            <a:xfrm>
              <a:off x="3700" y="754"/>
              <a:ext cx="144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8" name="Line 29"/>
            <p:cNvSpPr>
              <a:spLocks noChangeShapeType="1"/>
            </p:cNvSpPr>
            <p:nvPr/>
          </p:nvSpPr>
          <p:spPr bwMode="auto">
            <a:xfrm>
              <a:off x="3700" y="1578"/>
              <a:ext cx="145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9" name="Line 30"/>
            <p:cNvSpPr>
              <a:spLocks noChangeShapeType="1"/>
            </p:cNvSpPr>
            <p:nvPr/>
          </p:nvSpPr>
          <p:spPr bwMode="auto">
            <a:xfrm flipH="1">
              <a:off x="3697" y="754"/>
              <a:ext cx="3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70" name="Line 31"/>
            <p:cNvSpPr>
              <a:spLocks noChangeShapeType="1"/>
            </p:cNvSpPr>
            <p:nvPr/>
          </p:nvSpPr>
          <p:spPr bwMode="auto">
            <a:xfrm>
              <a:off x="5156" y="754"/>
              <a:ext cx="0" cy="41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71" name="Line 32"/>
            <p:cNvSpPr>
              <a:spLocks noChangeShapeType="1"/>
            </p:cNvSpPr>
            <p:nvPr/>
          </p:nvSpPr>
          <p:spPr bwMode="auto">
            <a:xfrm flipV="1">
              <a:off x="5156" y="1235"/>
              <a:ext cx="0" cy="34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72" name="Text Box 33"/>
            <p:cNvSpPr txBox="1">
              <a:spLocks noChangeArrowheads="1"/>
            </p:cNvSpPr>
            <p:nvPr/>
          </p:nvSpPr>
          <p:spPr bwMode="auto">
            <a:xfrm>
              <a:off x="4604" y="391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273" name="Text Box 34"/>
            <p:cNvSpPr txBox="1">
              <a:spLocks noChangeArrowheads="1"/>
            </p:cNvSpPr>
            <p:nvPr/>
          </p:nvSpPr>
          <p:spPr bwMode="auto">
            <a:xfrm>
              <a:off x="5330" y="981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0274" name="Group 35"/>
            <p:cNvGrpSpPr>
              <a:grpSpLocks/>
            </p:cNvGrpSpPr>
            <p:nvPr/>
          </p:nvGrpSpPr>
          <p:grpSpPr bwMode="auto">
            <a:xfrm>
              <a:off x="4876" y="346"/>
              <a:ext cx="238" cy="341"/>
              <a:chOff x="1803" y="2594"/>
              <a:chExt cx="165" cy="238"/>
            </a:xfrm>
          </p:grpSpPr>
          <p:sp>
            <p:nvSpPr>
              <p:cNvPr id="10278" name="Text Box 36"/>
              <p:cNvSpPr txBox="1">
                <a:spLocks noChangeArrowheads="1"/>
              </p:cNvSpPr>
              <p:nvPr/>
            </p:nvSpPr>
            <p:spPr bwMode="auto">
              <a:xfrm>
                <a:off x="1803" y="2594"/>
                <a:ext cx="123" cy="2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79" name="Line 37"/>
              <p:cNvSpPr>
                <a:spLocks noChangeShapeType="1"/>
              </p:cNvSpPr>
              <p:nvPr/>
            </p:nvSpPr>
            <p:spPr bwMode="auto">
              <a:xfrm>
                <a:off x="1824" y="2832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0275" name="Text Box 38"/>
            <p:cNvSpPr txBox="1">
              <a:spLocks noChangeArrowheads="1"/>
            </p:cNvSpPr>
            <p:nvPr/>
          </p:nvSpPr>
          <p:spPr bwMode="auto">
            <a:xfrm>
              <a:off x="3742" y="709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+</a:t>
              </a:r>
            </a:p>
          </p:txBody>
        </p:sp>
        <p:sp>
          <p:nvSpPr>
            <p:cNvPr id="10276" name="Text Box 39"/>
            <p:cNvSpPr txBox="1">
              <a:spLocks noChangeArrowheads="1"/>
            </p:cNvSpPr>
            <p:nvPr/>
          </p:nvSpPr>
          <p:spPr bwMode="auto">
            <a:xfrm>
              <a:off x="3787" y="1253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10277" name="Rectangle 40"/>
            <p:cNvSpPr>
              <a:spLocks noChangeArrowheads="1"/>
            </p:cNvSpPr>
            <p:nvPr/>
          </p:nvSpPr>
          <p:spPr bwMode="auto">
            <a:xfrm>
              <a:off x="4559" y="70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517161" name="Group 41"/>
          <p:cNvGrpSpPr>
            <a:grpSpLocks/>
          </p:cNvGrpSpPr>
          <p:nvPr/>
        </p:nvGrpSpPr>
        <p:grpSpPr bwMode="auto">
          <a:xfrm>
            <a:off x="900113" y="2420938"/>
            <a:ext cx="2889250" cy="1912937"/>
            <a:chOff x="657" y="1207"/>
            <a:chExt cx="1820" cy="1205"/>
          </a:xfrm>
        </p:grpSpPr>
        <p:graphicFrame>
          <p:nvGraphicFramePr>
            <p:cNvPr id="10259" name="Object 42"/>
            <p:cNvGraphicFramePr>
              <a:graphicFrameLocks noChangeAspect="1"/>
            </p:cNvGraphicFramePr>
            <p:nvPr/>
          </p:nvGraphicFramePr>
          <p:xfrm>
            <a:off x="793" y="1207"/>
            <a:ext cx="168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8" name="公式" r:id="rId10" imgW="1034939" imgH="234906" progId="Equation.3">
                    <p:embed/>
                  </p:oleObj>
                </mc:Choice>
                <mc:Fallback>
                  <p:oleObj name="公式" r:id="rId10" imgW="1034939" imgH="234906" progId="Equation.3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3" y="1207"/>
                          <a:ext cx="1684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60" name="Object 43"/>
            <p:cNvGraphicFramePr>
              <a:graphicFrameLocks noChangeAspect="1"/>
            </p:cNvGraphicFramePr>
            <p:nvPr/>
          </p:nvGraphicFramePr>
          <p:xfrm>
            <a:off x="783" y="1616"/>
            <a:ext cx="1100" cy="7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9" name="公式" r:id="rId12" imgW="679438" imgH="489125" progId="Equation.3">
                    <p:embed/>
                  </p:oleObj>
                </mc:Choice>
                <mc:Fallback>
                  <p:oleObj name="公式" r:id="rId12" imgW="679438" imgH="489125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3" y="1616"/>
                          <a:ext cx="1100" cy="7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1" name="AutoShape 44"/>
            <p:cNvSpPr>
              <a:spLocks/>
            </p:cNvSpPr>
            <p:nvPr/>
          </p:nvSpPr>
          <p:spPr bwMode="auto">
            <a:xfrm>
              <a:off x="657" y="1207"/>
              <a:ext cx="46" cy="953"/>
            </a:xfrm>
            <a:prstGeom prst="leftBrace">
              <a:avLst>
                <a:gd name="adj1" fmla="val 172645"/>
                <a:gd name="adj2" fmla="val 50000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517165" name="Text Box 45"/>
          <p:cNvSpPr txBox="1">
            <a:spLocks noChangeArrowheads="1"/>
          </p:cNvSpPr>
          <p:nvPr/>
        </p:nvSpPr>
        <p:spPr bwMode="auto">
          <a:xfrm>
            <a:off x="611188" y="1125538"/>
            <a:ext cx="5032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bg1"/>
                </a:solidFill>
                <a:ea typeface="宋体" panose="02010600030101010101" pitchFamily="2" charset="-122"/>
              </a:rPr>
              <a:t>例</a:t>
            </a:r>
          </a:p>
        </p:txBody>
      </p:sp>
      <p:sp>
        <p:nvSpPr>
          <p:cNvPr id="517166" name="Text Box 46"/>
          <p:cNvSpPr txBox="1">
            <a:spLocks noChangeArrowheads="1"/>
          </p:cNvSpPr>
          <p:nvPr/>
        </p:nvSpPr>
        <p:spPr bwMode="auto">
          <a:xfrm>
            <a:off x="1258888" y="1125538"/>
            <a:ext cx="1657350" cy="547687"/>
          </a:xfrm>
          <a:prstGeom prst="rect">
            <a:avLst/>
          </a:prstGeom>
          <a:noFill/>
          <a:ln w="28575">
            <a:solidFill>
              <a:srgbClr val="00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lang="zh-CN" altLang="en-US" sz="2800" b="1">
                <a:solidFill>
                  <a:schemeClr val="bg1"/>
                </a:solidFill>
                <a:ea typeface="楷体_GB2312" pitchFamily="49" charset="-122"/>
              </a:rPr>
              <a:t>电路</a:t>
            </a:r>
          </a:p>
        </p:txBody>
      </p:sp>
      <p:grpSp>
        <p:nvGrpSpPr>
          <p:cNvPr id="10256" name="Group 47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0257" name="Picture 48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8" name="Text Box 49">
              <a:hlinkClick r:id="rId1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7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7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7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7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7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7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7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7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17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7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7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51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3000"/>
                                        <p:tgtEl>
                                          <p:spTgt spid="51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7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7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0"/>
                                        <p:tgtEl>
                                          <p:spTgt spid="517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517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3000"/>
                                        <p:tgtEl>
                                          <p:spTgt spid="517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124" grpId="0"/>
      <p:bldP spid="517125" grpId="0"/>
      <p:bldP spid="517129" grpId="0"/>
      <p:bldP spid="517165" grpId="0"/>
      <p:bldP spid="51716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8146" name="Object 2"/>
          <p:cNvGraphicFramePr>
            <a:graphicFrameLocks noChangeAspect="1"/>
          </p:cNvGraphicFramePr>
          <p:nvPr/>
        </p:nvGraphicFramePr>
        <p:xfrm>
          <a:off x="842963" y="2052638"/>
          <a:ext cx="263207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6" name="公式" r:id="rId3" imgW="1034939" imgH="234906" progId="Equation.3">
                  <p:embed/>
                </p:oleObj>
              </mc:Choice>
              <mc:Fallback>
                <p:oleObj name="公式" r:id="rId3" imgW="1034939" imgH="234906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963" y="2052638"/>
                        <a:ext cx="2632075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8147" name="AutoShape 3"/>
          <p:cNvSpPr>
            <a:spLocks noChangeArrowheads="1"/>
          </p:cNvSpPr>
          <p:nvPr/>
        </p:nvSpPr>
        <p:spPr bwMode="auto">
          <a:xfrm>
            <a:off x="3563938" y="3098800"/>
            <a:ext cx="649287" cy="142875"/>
          </a:xfrm>
          <a:prstGeom prst="rightArrow">
            <a:avLst>
              <a:gd name="adj1" fmla="val 50000"/>
              <a:gd name="adj2" fmla="val 113611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aphicFrame>
        <p:nvGraphicFramePr>
          <p:cNvPr id="518148" name="Object 4"/>
          <p:cNvGraphicFramePr>
            <a:graphicFrameLocks noChangeAspect="1"/>
          </p:cNvGraphicFramePr>
          <p:nvPr/>
        </p:nvGraphicFramePr>
        <p:xfrm>
          <a:off x="4427538" y="2667000"/>
          <a:ext cx="2592387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7" name="公式" r:id="rId5" imgW="1174614" imgH="489125" progId="Equation.3">
                  <p:embed/>
                </p:oleObj>
              </mc:Choice>
              <mc:Fallback>
                <p:oleObj name="公式" r:id="rId5" imgW="1174614" imgH="48912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2667000"/>
                        <a:ext cx="2592387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8149" name="Text Box 5"/>
          <p:cNvSpPr txBox="1">
            <a:spLocks noChangeArrowheads="1"/>
          </p:cNvSpPr>
          <p:nvPr/>
        </p:nvSpPr>
        <p:spPr bwMode="auto">
          <a:xfrm>
            <a:off x="468313" y="1371600"/>
            <a:ext cx="48974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应用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KVL</a:t>
            </a: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和电感的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VCR</a:t>
            </a: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得</a:t>
            </a:r>
            <a:r>
              <a:rPr lang="zh-CN" altLang="en-US" sz="2800" b="1">
                <a:solidFill>
                  <a:srgbClr val="FFFF00"/>
                </a:solidFill>
                <a:ea typeface="仿宋_GB2312" pitchFamily="49" charset="-122"/>
              </a:rPr>
              <a:t>：</a:t>
            </a:r>
          </a:p>
        </p:txBody>
      </p:sp>
      <p:graphicFrame>
        <p:nvGraphicFramePr>
          <p:cNvPr id="518150" name="Object 6"/>
          <p:cNvGraphicFramePr>
            <a:graphicFrameLocks noChangeAspect="1"/>
          </p:cNvGraphicFramePr>
          <p:nvPr/>
        </p:nvGraphicFramePr>
        <p:xfrm>
          <a:off x="755650" y="2628900"/>
          <a:ext cx="1571625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8" name="公式" r:id="rId7" imgW="666812" imgH="489125" progId="Equation.3">
                  <p:embed/>
                </p:oleObj>
              </mc:Choice>
              <mc:Fallback>
                <p:oleObj name="公式" r:id="rId7" imgW="666812" imgH="48912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628900"/>
                        <a:ext cx="1571625" cy="116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8151" name="Text Box 7"/>
          <p:cNvSpPr txBox="1">
            <a:spLocks noChangeArrowheads="1"/>
          </p:cNvSpPr>
          <p:nvPr/>
        </p:nvSpPr>
        <p:spPr bwMode="auto">
          <a:xfrm>
            <a:off x="539750" y="3819525"/>
            <a:ext cx="3816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若以电感电压为变量：</a:t>
            </a:r>
          </a:p>
        </p:txBody>
      </p:sp>
      <p:graphicFrame>
        <p:nvGraphicFramePr>
          <p:cNvPr id="518152" name="Object 8"/>
          <p:cNvGraphicFramePr>
            <a:graphicFrameLocks noChangeAspect="1"/>
          </p:cNvGraphicFramePr>
          <p:nvPr/>
        </p:nvGraphicFramePr>
        <p:xfrm>
          <a:off x="4225925" y="3573463"/>
          <a:ext cx="3324225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9" name="公式" r:id="rId9" imgW="1416087" imgH="438281" progId="Equation.3">
                  <p:embed/>
                </p:oleObj>
              </mc:Choice>
              <mc:Fallback>
                <p:oleObj name="公式" r:id="rId9" imgW="1416087" imgH="438281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5925" y="3573463"/>
                        <a:ext cx="3324225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8153" name="AutoShape 9"/>
          <p:cNvSpPr>
            <a:spLocks noChangeArrowheads="1"/>
          </p:cNvSpPr>
          <p:nvPr/>
        </p:nvSpPr>
        <p:spPr bwMode="auto">
          <a:xfrm>
            <a:off x="1835150" y="5229225"/>
            <a:ext cx="720725" cy="142875"/>
          </a:xfrm>
          <a:prstGeom prst="rightArrow">
            <a:avLst>
              <a:gd name="adj1" fmla="val 50000"/>
              <a:gd name="adj2" fmla="val 126111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aphicFrame>
        <p:nvGraphicFramePr>
          <p:cNvPr id="518154" name="Object 10"/>
          <p:cNvGraphicFramePr>
            <a:graphicFrameLocks noChangeAspect="1"/>
          </p:cNvGraphicFramePr>
          <p:nvPr/>
        </p:nvGraphicFramePr>
        <p:xfrm>
          <a:off x="2771775" y="4868863"/>
          <a:ext cx="3282950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0" name="公式" r:id="rId11" imgW="1428713" imgH="450894" progId="Equation.3">
                  <p:embed/>
                </p:oleObj>
              </mc:Choice>
              <mc:Fallback>
                <p:oleObj name="公式" r:id="rId11" imgW="1428713" imgH="450894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4868863"/>
                        <a:ext cx="3282950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75" name="Group 11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1309" name="Picture 12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10" name="Text Box 13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1276" name="Group 14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1307" name="Picture 15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08" name="Text Box 16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18161" name="Group 17"/>
          <p:cNvGrpSpPr>
            <a:grpSpLocks/>
          </p:cNvGrpSpPr>
          <p:nvPr/>
        </p:nvGrpSpPr>
        <p:grpSpPr bwMode="auto">
          <a:xfrm>
            <a:off x="5435600" y="650875"/>
            <a:ext cx="2735263" cy="1966913"/>
            <a:chOff x="3697" y="391"/>
            <a:chExt cx="1723" cy="1239"/>
          </a:xfrm>
        </p:grpSpPr>
        <p:sp>
          <p:nvSpPr>
            <p:cNvPr id="11283" name="Text Box 18"/>
            <p:cNvSpPr txBox="1">
              <a:spLocks noChangeArrowheads="1"/>
            </p:cNvSpPr>
            <p:nvPr/>
          </p:nvSpPr>
          <p:spPr bwMode="auto">
            <a:xfrm>
              <a:off x="4028" y="436"/>
              <a:ext cx="70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11284" name="Oval 19"/>
            <p:cNvSpPr>
              <a:spLocks noChangeArrowheads="1"/>
            </p:cNvSpPr>
            <p:nvPr/>
          </p:nvSpPr>
          <p:spPr bwMode="auto">
            <a:xfrm>
              <a:off x="3697" y="102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grpSp>
          <p:nvGrpSpPr>
            <p:cNvPr id="11285" name="Group 20"/>
            <p:cNvGrpSpPr>
              <a:grpSpLocks/>
            </p:cNvGrpSpPr>
            <p:nvPr/>
          </p:nvGrpSpPr>
          <p:grpSpPr bwMode="auto">
            <a:xfrm>
              <a:off x="4876" y="753"/>
              <a:ext cx="367" cy="877"/>
              <a:chOff x="1576" y="1278"/>
              <a:chExt cx="253" cy="612"/>
            </a:xfrm>
          </p:grpSpPr>
          <p:grpSp>
            <p:nvGrpSpPr>
              <p:cNvPr id="11303" name="Group 21"/>
              <p:cNvGrpSpPr>
                <a:grpSpLocks/>
              </p:cNvGrpSpPr>
              <p:nvPr/>
            </p:nvGrpSpPr>
            <p:grpSpPr bwMode="auto">
              <a:xfrm>
                <a:off x="1658" y="1278"/>
                <a:ext cx="171" cy="612"/>
                <a:chOff x="1658" y="1278"/>
                <a:chExt cx="171" cy="612"/>
              </a:xfrm>
            </p:grpSpPr>
            <p:sp>
              <p:nvSpPr>
                <p:cNvPr id="11305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1661" y="1278"/>
                  <a:ext cx="168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11306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658" y="1662"/>
                  <a:ext cx="157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11304" name="Text Box 24"/>
              <p:cNvSpPr txBox="1">
                <a:spLocks noChangeArrowheads="1"/>
              </p:cNvSpPr>
              <p:nvPr/>
            </p:nvSpPr>
            <p:spPr bwMode="auto">
              <a:xfrm>
                <a:off x="1576" y="1459"/>
                <a:ext cx="250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1286" name="Text Box 25"/>
            <p:cNvSpPr txBox="1">
              <a:spLocks noChangeArrowheads="1"/>
            </p:cNvSpPr>
            <p:nvPr/>
          </p:nvSpPr>
          <p:spPr bwMode="auto">
            <a:xfrm>
              <a:off x="4059" y="1026"/>
              <a:ext cx="33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287" name="Line 26"/>
            <p:cNvSpPr>
              <a:spLocks noChangeShapeType="1"/>
            </p:cNvSpPr>
            <p:nvPr/>
          </p:nvSpPr>
          <p:spPr bwMode="auto">
            <a:xfrm>
              <a:off x="3881" y="799"/>
              <a:ext cx="144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88" name="Line 27"/>
            <p:cNvSpPr>
              <a:spLocks noChangeShapeType="1"/>
            </p:cNvSpPr>
            <p:nvPr/>
          </p:nvSpPr>
          <p:spPr bwMode="auto">
            <a:xfrm>
              <a:off x="3881" y="1623"/>
              <a:ext cx="145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89" name="Line 28"/>
            <p:cNvSpPr>
              <a:spLocks noChangeShapeType="1"/>
            </p:cNvSpPr>
            <p:nvPr/>
          </p:nvSpPr>
          <p:spPr bwMode="auto">
            <a:xfrm flipH="1">
              <a:off x="3878" y="799"/>
              <a:ext cx="3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90" name="Line 29"/>
            <p:cNvSpPr>
              <a:spLocks noChangeShapeType="1"/>
            </p:cNvSpPr>
            <p:nvPr/>
          </p:nvSpPr>
          <p:spPr bwMode="auto">
            <a:xfrm flipH="1">
              <a:off x="5329" y="799"/>
              <a:ext cx="8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91" name="Line 30"/>
            <p:cNvSpPr>
              <a:spLocks noChangeShapeType="1"/>
            </p:cNvSpPr>
            <p:nvPr/>
          </p:nvSpPr>
          <p:spPr bwMode="auto">
            <a:xfrm flipH="1" flipV="1">
              <a:off x="5329" y="1344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92" name="Text Box 31"/>
            <p:cNvSpPr txBox="1">
              <a:spLocks noChangeArrowheads="1"/>
            </p:cNvSpPr>
            <p:nvPr/>
          </p:nvSpPr>
          <p:spPr bwMode="auto">
            <a:xfrm>
              <a:off x="4785" y="436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1293" name="Group 32"/>
            <p:cNvGrpSpPr>
              <a:grpSpLocks/>
            </p:cNvGrpSpPr>
            <p:nvPr/>
          </p:nvGrpSpPr>
          <p:grpSpPr bwMode="auto">
            <a:xfrm>
              <a:off x="5057" y="391"/>
              <a:ext cx="238" cy="341"/>
              <a:chOff x="1803" y="2594"/>
              <a:chExt cx="165" cy="238"/>
            </a:xfrm>
          </p:grpSpPr>
          <p:sp>
            <p:nvSpPr>
              <p:cNvPr id="11301" name="Text Box 33"/>
              <p:cNvSpPr txBox="1">
                <a:spLocks noChangeArrowheads="1"/>
              </p:cNvSpPr>
              <p:nvPr/>
            </p:nvSpPr>
            <p:spPr bwMode="auto">
              <a:xfrm>
                <a:off x="1803" y="2594"/>
                <a:ext cx="123" cy="2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02" name="Line 34"/>
              <p:cNvSpPr>
                <a:spLocks noChangeShapeType="1"/>
              </p:cNvSpPr>
              <p:nvPr/>
            </p:nvSpPr>
            <p:spPr bwMode="auto">
              <a:xfrm>
                <a:off x="1824" y="2832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1294" name="Text Box 35"/>
            <p:cNvSpPr txBox="1">
              <a:spLocks noChangeArrowheads="1"/>
            </p:cNvSpPr>
            <p:nvPr/>
          </p:nvSpPr>
          <p:spPr bwMode="auto">
            <a:xfrm>
              <a:off x="3923" y="754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+</a:t>
              </a:r>
            </a:p>
          </p:txBody>
        </p:sp>
        <p:sp>
          <p:nvSpPr>
            <p:cNvPr id="11295" name="Text Box 36"/>
            <p:cNvSpPr txBox="1">
              <a:spLocks noChangeArrowheads="1"/>
            </p:cNvSpPr>
            <p:nvPr/>
          </p:nvSpPr>
          <p:spPr bwMode="auto">
            <a:xfrm>
              <a:off x="3923" y="1298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11296" name="Rectangle 37"/>
            <p:cNvSpPr>
              <a:spLocks noChangeArrowheads="1"/>
            </p:cNvSpPr>
            <p:nvPr/>
          </p:nvSpPr>
          <p:spPr bwMode="auto">
            <a:xfrm>
              <a:off x="4740" y="753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11297" name="Group 38"/>
            <p:cNvGrpSpPr>
              <a:grpSpLocks/>
            </p:cNvGrpSpPr>
            <p:nvPr/>
          </p:nvGrpSpPr>
          <p:grpSpPr bwMode="auto">
            <a:xfrm>
              <a:off x="5329" y="981"/>
              <a:ext cx="91" cy="363"/>
              <a:chOff x="2744" y="2931"/>
              <a:chExt cx="57" cy="283"/>
            </a:xfrm>
          </p:grpSpPr>
          <p:sp>
            <p:nvSpPr>
              <p:cNvPr id="11298" name="Arc 39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299" name="Arc 40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300" name="Arc 41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18186" name="Text Box 42"/>
          <p:cNvSpPr txBox="1">
            <a:spLocks noChangeArrowheads="1"/>
          </p:cNvSpPr>
          <p:nvPr/>
        </p:nvSpPr>
        <p:spPr bwMode="auto">
          <a:xfrm>
            <a:off x="611188" y="620713"/>
            <a:ext cx="1657350" cy="547687"/>
          </a:xfrm>
          <a:prstGeom prst="rect">
            <a:avLst/>
          </a:prstGeom>
          <a:noFill/>
          <a:ln w="28575">
            <a:solidFill>
              <a:srgbClr val="00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RL</a:t>
            </a:r>
            <a:r>
              <a:rPr lang="zh-CN" altLang="en-US" sz="2800" b="1">
                <a:solidFill>
                  <a:schemeClr val="bg1"/>
                </a:solidFill>
                <a:ea typeface="楷体_GB2312" pitchFamily="49" charset="-122"/>
              </a:rPr>
              <a:t>电路</a:t>
            </a:r>
          </a:p>
        </p:txBody>
      </p:sp>
      <p:sp>
        <p:nvSpPr>
          <p:cNvPr id="518187" name="AutoShape 43"/>
          <p:cNvSpPr>
            <a:spLocks/>
          </p:cNvSpPr>
          <p:nvPr/>
        </p:nvSpPr>
        <p:spPr bwMode="auto">
          <a:xfrm>
            <a:off x="539750" y="2068513"/>
            <a:ext cx="144463" cy="1431925"/>
          </a:xfrm>
          <a:prstGeom prst="leftBrace">
            <a:avLst>
              <a:gd name="adj1" fmla="val 82600"/>
              <a:gd name="adj2" fmla="val 5000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1280" name="Group 44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1281" name="Picture 45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2" name="Text Box 46">
              <a:hlinkClick r:id="rId1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8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8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8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8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18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1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3000"/>
                                        <p:tgtEl>
                                          <p:spTgt spid="51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518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3000"/>
                                        <p:tgtEl>
                                          <p:spTgt spid="51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8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8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1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51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1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9" grpId="0"/>
      <p:bldP spid="518151" grpId="0"/>
      <p:bldP spid="51818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9170" name="Group 2"/>
          <p:cNvGrpSpPr>
            <a:grpSpLocks/>
          </p:cNvGrpSpPr>
          <p:nvPr/>
        </p:nvGrpSpPr>
        <p:grpSpPr bwMode="auto">
          <a:xfrm>
            <a:off x="2555875" y="935038"/>
            <a:ext cx="3529013" cy="1512887"/>
            <a:chOff x="1610" y="3067"/>
            <a:chExt cx="2223" cy="953"/>
          </a:xfrm>
        </p:grpSpPr>
        <p:sp>
          <p:nvSpPr>
            <p:cNvPr id="12305" name="Rectangle 3"/>
            <p:cNvSpPr>
              <a:spLocks noChangeArrowheads="1"/>
            </p:cNvSpPr>
            <p:nvPr/>
          </p:nvSpPr>
          <p:spPr bwMode="auto">
            <a:xfrm>
              <a:off x="2290" y="3158"/>
              <a:ext cx="1026" cy="793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2306" name="Rectangle 4"/>
            <p:cNvSpPr>
              <a:spLocks noChangeArrowheads="1"/>
            </p:cNvSpPr>
            <p:nvPr/>
          </p:nvSpPr>
          <p:spPr bwMode="auto">
            <a:xfrm>
              <a:off x="1610" y="3067"/>
              <a:ext cx="817" cy="953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98000" rIns="198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有源 </a:t>
              </a:r>
            </a:p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电阻 </a:t>
              </a:r>
            </a:p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电路 </a:t>
              </a:r>
            </a:p>
          </p:txBody>
        </p:sp>
        <p:sp>
          <p:nvSpPr>
            <p:cNvPr id="12307" name="Rectangle 5" descr="水滴"/>
            <p:cNvSpPr>
              <a:spLocks noChangeArrowheads="1"/>
            </p:cNvSpPr>
            <p:nvPr/>
          </p:nvSpPr>
          <p:spPr bwMode="auto">
            <a:xfrm>
              <a:off x="2880" y="3203"/>
              <a:ext cx="953" cy="635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98000" rIns="198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800" b="1">
                  <a:ea typeface="楷体_GB2312" pitchFamily="49" charset="-122"/>
                </a:rPr>
                <a:t>一个动</a:t>
              </a:r>
            </a:p>
            <a:p>
              <a:pPr algn="ctr" eaLnBrk="1" hangingPunct="1"/>
              <a:r>
                <a:rPr lang="zh-CN" altLang="en-US" sz="2800" b="1">
                  <a:ea typeface="楷体_GB2312" pitchFamily="49" charset="-122"/>
                </a:rPr>
                <a:t>态元件</a:t>
              </a:r>
            </a:p>
          </p:txBody>
        </p:sp>
      </p:grpSp>
      <p:sp>
        <p:nvSpPr>
          <p:cNvPr id="519174" name="AutoShape 6"/>
          <p:cNvSpPr>
            <a:spLocks noChangeArrowheads="1"/>
          </p:cNvSpPr>
          <p:nvPr/>
        </p:nvSpPr>
        <p:spPr bwMode="auto">
          <a:xfrm>
            <a:off x="7308850" y="719138"/>
            <a:ext cx="1008063" cy="1081087"/>
          </a:xfrm>
          <a:prstGeom prst="wedgeRoundRectCallout">
            <a:avLst>
              <a:gd name="adj1" fmla="val -167639"/>
              <a:gd name="adj2" fmla="val 67472"/>
              <a:gd name="adj3" fmla="val 16667"/>
            </a:avLst>
          </a:prstGeom>
          <a:gradFill rotWithShape="1">
            <a:gsLst>
              <a:gs pos="0">
                <a:srgbClr val="F3ABF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一阶电路</a:t>
            </a:r>
          </a:p>
        </p:txBody>
      </p:sp>
      <p:grpSp>
        <p:nvGrpSpPr>
          <p:cNvPr id="12292" name="Group 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2303" name="Picture 8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4" name="Text Box 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2293" name="Group 1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2301" name="Picture 11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2" name="Text Box 1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19181" name="Group 13"/>
          <p:cNvGrpSpPr>
            <a:grpSpLocks/>
          </p:cNvGrpSpPr>
          <p:nvPr/>
        </p:nvGrpSpPr>
        <p:grpSpPr bwMode="auto">
          <a:xfrm>
            <a:off x="755650" y="935038"/>
            <a:ext cx="1644650" cy="850900"/>
            <a:chOff x="385" y="3022"/>
            <a:chExt cx="1036" cy="536"/>
          </a:xfrm>
        </p:grpSpPr>
        <p:pic>
          <p:nvPicPr>
            <p:cNvPr id="12299" name="Picture 14" descr="1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0" name="Text Box 15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3200">
                  <a:solidFill>
                    <a:srgbClr val="CC6600"/>
                  </a:solidFill>
                  <a:ea typeface="华文行楷" panose="02010800040101010101" pitchFamily="2" charset="-122"/>
                </a:rPr>
                <a:t>结论</a:t>
              </a:r>
            </a:p>
          </p:txBody>
        </p:sp>
      </p:grpSp>
      <p:sp>
        <p:nvSpPr>
          <p:cNvPr id="519184" name="Text Box 16"/>
          <p:cNvSpPr txBox="1">
            <a:spLocks noChangeArrowheads="1"/>
          </p:cNvSpPr>
          <p:nvPr/>
        </p:nvSpPr>
        <p:spPr bwMode="auto">
          <a:xfrm>
            <a:off x="1116013" y="2519363"/>
            <a:ext cx="6985000" cy="163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      含有一个动态元件电容或电感的线性电路，其电路方程为一阶线性常微分方程，称一阶电路。</a:t>
            </a:r>
          </a:p>
        </p:txBody>
      </p:sp>
      <p:grpSp>
        <p:nvGrpSpPr>
          <p:cNvPr id="12296" name="Group 17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2297" name="Picture 18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8" name="Text Box 19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9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1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9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9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9174" grpId="0" animBg="1"/>
      <p:bldP spid="51918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0194" name="Object 2"/>
          <p:cNvGraphicFramePr>
            <a:graphicFrameLocks noChangeAspect="1"/>
          </p:cNvGraphicFramePr>
          <p:nvPr/>
        </p:nvGraphicFramePr>
        <p:xfrm>
          <a:off x="1428750" y="4005263"/>
          <a:ext cx="5400675" cy="1268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4" name="公式" r:id="rId3" imgW="2165362" imgH="501738" progId="Equation.3">
                  <p:embed/>
                </p:oleObj>
              </mc:Choice>
              <mc:Fallback>
                <p:oleObj name="公式" r:id="rId3" imgW="2165362" imgH="501738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0" y="4005263"/>
                        <a:ext cx="5400675" cy="1268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0195" name="Object 3"/>
          <p:cNvGraphicFramePr>
            <a:graphicFrameLocks noChangeAspect="1"/>
          </p:cNvGraphicFramePr>
          <p:nvPr/>
        </p:nvGraphicFramePr>
        <p:xfrm>
          <a:off x="738188" y="1989138"/>
          <a:ext cx="374332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5" name="公式" r:id="rId5" imgW="1365188" imgH="234906" progId="Equation.3">
                  <p:embed/>
                </p:oleObj>
              </mc:Choice>
              <mc:Fallback>
                <p:oleObj name="公式" r:id="rId5" imgW="1365188" imgH="2349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8" y="1989138"/>
                        <a:ext cx="3743325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0196" name="AutoShape 4"/>
          <p:cNvSpPr>
            <a:spLocks noChangeArrowheads="1"/>
          </p:cNvSpPr>
          <p:nvPr/>
        </p:nvSpPr>
        <p:spPr bwMode="auto">
          <a:xfrm>
            <a:off x="755650" y="4508500"/>
            <a:ext cx="647700" cy="144463"/>
          </a:xfrm>
          <a:prstGeom prst="rightArrow">
            <a:avLst>
              <a:gd name="adj1" fmla="val 50000"/>
              <a:gd name="adj2" fmla="val 112088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20197" name="AutoShape 5"/>
          <p:cNvSpPr>
            <a:spLocks noChangeArrowheads="1"/>
          </p:cNvSpPr>
          <p:nvPr/>
        </p:nvSpPr>
        <p:spPr bwMode="auto">
          <a:xfrm>
            <a:off x="7092950" y="3284538"/>
            <a:ext cx="1871663" cy="649287"/>
          </a:xfrm>
          <a:prstGeom prst="wedgeRoundRectCallout">
            <a:avLst>
              <a:gd name="adj1" fmla="val -39824"/>
              <a:gd name="adj2" fmla="val -170292"/>
              <a:gd name="adj3" fmla="val 16667"/>
            </a:avLst>
          </a:prstGeom>
          <a:gradFill rotWithShape="1">
            <a:gsLst>
              <a:gs pos="0">
                <a:srgbClr val="F3ABF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二阶电路</a:t>
            </a:r>
          </a:p>
        </p:txBody>
      </p:sp>
      <p:graphicFrame>
        <p:nvGraphicFramePr>
          <p:cNvPr id="520198" name="Object 6"/>
          <p:cNvGraphicFramePr>
            <a:graphicFrameLocks noChangeAspect="1"/>
          </p:cNvGraphicFramePr>
          <p:nvPr/>
        </p:nvGraphicFramePr>
        <p:xfrm>
          <a:off x="739775" y="2781300"/>
          <a:ext cx="1728788" cy="125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6" name="公式" r:id="rId7" imgW="679438" imgH="489125" progId="Equation.3">
                  <p:embed/>
                </p:oleObj>
              </mc:Choice>
              <mc:Fallback>
                <p:oleObj name="公式" r:id="rId7" imgW="679438" imgH="48912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2781300"/>
                        <a:ext cx="1728788" cy="1252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0199" name="Object 7"/>
          <p:cNvGraphicFramePr>
            <a:graphicFrameLocks noChangeAspect="1"/>
          </p:cNvGraphicFramePr>
          <p:nvPr/>
        </p:nvGraphicFramePr>
        <p:xfrm>
          <a:off x="2700338" y="2781300"/>
          <a:ext cx="334962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7" name="公式" r:id="rId9" imgW="1428713" imgH="501738" progId="Equation.3">
                  <p:embed/>
                </p:oleObj>
              </mc:Choice>
              <mc:Fallback>
                <p:oleObj name="公式" r:id="rId9" imgW="1428713" imgH="501738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781300"/>
                        <a:ext cx="3349625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20" name="Group 8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3364" name="Picture 9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65" name="Text Box 10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3321" name="Group 11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3362" name="Picture 12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63" name="Text Box 13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20206" name="Group 14"/>
          <p:cNvGrpSpPr>
            <a:grpSpLocks/>
          </p:cNvGrpSpPr>
          <p:nvPr/>
        </p:nvGrpSpPr>
        <p:grpSpPr bwMode="auto">
          <a:xfrm>
            <a:off x="5364163" y="476250"/>
            <a:ext cx="2735262" cy="2565400"/>
            <a:chOff x="3243" y="482"/>
            <a:chExt cx="1723" cy="1616"/>
          </a:xfrm>
        </p:grpSpPr>
        <p:sp>
          <p:nvSpPr>
            <p:cNvPr id="13330" name="Text Box 15"/>
            <p:cNvSpPr txBox="1">
              <a:spLocks noChangeArrowheads="1"/>
            </p:cNvSpPr>
            <p:nvPr/>
          </p:nvSpPr>
          <p:spPr bwMode="auto">
            <a:xfrm>
              <a:off x="3574" y="527"/>
              <a:ext cx="70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13331" name="Oval 16"/>
            <p:cNvSpPr>
              <a:spLocks noChangeArrowheads="1"/>
            </p:cNvSpPr>
            <p:nvPr/>
          </p:nvSpPr>
          <p:spPr bwMode="auto">
            <a:xfrm>
              <a:off x="3243" y="1117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grpSp>
          <p:nvGrpSpPr>
            <p:cNvPr id="13332" name="Group 17"/>
            <p:cNvGrpSpPr>
              <a:grpSpLocks/>
            </p:cNvGrpSpPr>
            <p:nvPr/>
          </p:nvGrpSpPr>
          <p:grpSpPr bwMode="auto">
            <a:xfrm>
              <a:off x="4422" y="844"/>
              <a:ext cx="367" cy="877"/>
              <a:chOff x="1576" y="1278"/>
              <a:chExt cx="253" cy="612"/>
            </a:xfrm>
          </p:grpSpPr>
          <p:grpSp>
            <p:nvGrpSpPr>
              <p:cNvPr id="13358" name="Group 18"/>
              <p:cNvGrpSpPr>
                <a:grpSpLocks/>
              </p:cNvGrpSpPr>
              <p:nvPr/>
            </p:nvGrpSpPr>
            <p:grpSpPr bwMode="auto">
              <a:xfrm>
                <a:off x="1658" y="1278"/>
                <a:ext cx="171" cy="612"/>
                <a:chOff x="1658" y="1278"/>
                <a:chExt cx="171" cy="612"/>
              </a:xfrm>
            </p:grpSpPr>
            <p:sp>
              <p:nvSpPr>
                <p:cNvPr id="13360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661" y="1278"/>
                  <a:ext cx="168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13361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658" y="1662"/>
                  <a:ext cx="157" cy="2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13359" name="Text Box 21"/>
              <p:cNvSpPr txBox="1">
                <a:spLocks noChangeArrowheads="1"/>
              </p:cNvSpPr>
              <p:nvPr/>
            </p:nvSpPr>
            <p:spPr bwMode="auto">
              <a:xfrm>
                <a:off x="1576" y="1459"/>
                <a:ext cx="250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3333" name="Text Box 22"/>
            <p:cNvSpPr txBox="1">
              <a:spLocks noChangeArrowheads="1"/>
            </p:cNvSpPr>
            <p:nvPr/>
          </p:nvSpPr>
          <p:spPr bwMode="auto">
            <a:xfrm>
              <a:off x="3605" y="1117"/>
              <a:ext cx="33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334" name="Line 23"/>
            <p:cNvSpPr>
              <a:spLocks noChangeShapeType="1"/>
            </p:cNvSpPr>
            <p:nvPr/>
          </p:nvSpPr>
          <p:spPr bwMode="auto">
            <a:xfrm>
              <a:off x="3427" y="890"/>
              <a:ext cx="144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5" name="Line 24"/>
            <p:cNvSpPr>
              <a:spLocks noChangeShapeType="1"/>
            </p:cNvSpPr>
            <p:nvPr/>
          </p:nvSpPr>
          <p:spPr bwMode="auto">
            <a:xfrm flipV="1">
              <a:off x="3424" y="1706"/>
              <a:ext cx="68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6" name="Line 25"/>
            <p:cNvSpPr>
              <a:spLocks noChangeShapeType="1"/>
            </p:cNvSpPr>
            <p:nvPr/>
          </p:nvSpPr>
          <p:spPr bwMode="auto">
            <a:xfrm flipH="1">
              <a:off x="3424" y="890"/>
              <a:ext cx="3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7" name="Line 26"/>
            <p:cNvSpPr>
              <a:spLocks noChangeShapeType="1"/>
            </p:cNvSpPr>
            <p:nvPr/>
          </p:nvSpPr>
          <p:spPr bwMode="auto">
            <a:xfrm flipH="1">
              <a:off x="4875" y="890"/>
              <a:ext cx="8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8" name="Line 27"/>
            <p:cNvSpPr>
              <a:spLocks noChangeShapeType="1"/>
            </p:cNvSpPr>
            <p:nvPr/>
          </p:nvSpPr>
          <p:spPr bwMode="auto">
            <a:xfrm flipH="1" flipV="1">
              <a:off x="4875" y="1435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9" name="Text Box 28"/>
            <p:cNvSpPr txBox="1">
              <a:spLocks noChangeArrowheads="1"/>
            </p:cNvSpPr>
            <p:nvPr/>
          </p:nvSpPr>
          <p:spPr bwMode="auto">
            <a:xfrm>
              <a:off x="4331" y="527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3340" name="Group 29"/>
            <p:cNvGrpSpPr>
              <a:grpSpLocks/>
            </p:cNvGrpSpPr>
            <p:nvPr/>
          </p:nvGrpSpPr>
          <p:grpSpPr bwMode="auto">
            <a:xfrm>
              <a:off x="4603" y="482"/>
              <a:ext cx="238" cy="341"/>
              <a:chOff x="1803" y="2594"/>
              <a:chExt cx="165" cy="238"/>
            </a:xfrm>
          </p:grpSpPr>
          <p:sp>
            <p:nvSpPr>
              <p:cNvPr id="13356" name="Text Box 30"/>
              <p:cNvSpPr txBox="1">
                <a:spLocks noChangeArrowheads="1"/>
              </p:cNvSpPr>
              <p:nvPr/>
            </p:nvSpPr>
            <p:spPr bwMode="auto">
              <a:xfrm>
                <a:off x="1803" y="2594"/>
                <a:ext cx="123" cy="2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357" name="Line 31"/>
              <p:cNvSpPr>
                <a:spLocks noChangeShapeType="1"/>
              </p:cNvSpPr>
              <p:nvPr/>
            </p:nvSpPr>
            <p:spPr bwMode="auto">
              <a:xfrm>
                <a:off x="1824" y="2832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3341" name="Text Box 32"/>
            <p:cNvSpPr txBox="1">
              <a:spLocks noChangeArrowheads="1"/>
            </p:cNvSpPr>
            <p:nvPr/>
          </p:nvSpPr>
          <p:spPr bwMode="auto">
            <a:xfrm>
              <a:off x="3469" y="845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+</a:t>
              </a:r>
            </a:p>
          </p:txBody>
        </p:sp>
        <p:sp>
          <p:nvSpPr>
            <p:cNvPr id="13342" name="Text Box 33"/>
            <p:cNvSpPr txBox="1">
              <a:spLocks noChangeArrowheads="1"/>
            </p:cNvSpPr>
            <p:nvPr/>
          </p:nvSpPr>
          <p:spPr bwMode="auto">
            <a:xfrm>
              <a:off x="3470" y="1389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13343" name="Rectangle 34"/>
            <p:cNvSpPr>
              <a:spLocks noChangeArrowheads="1"/>
            </p:cNvSpPr>
            <p:nvPr/>
          </p:nvSpPr>
          <p:spPr bwMode="auto">
            <a:xfrm>
              <a:off x="4286" y="84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13344" name="Group 35"/>
            <p:cNvGrpSpPr>
              <a:grpSpLocks/>
            </p:cNvGrpSpPr>
            <p:nvPr/>
          </p:nvGrpSpPr>
          <p:grpSpPr bwMode="auto">
            <a:xfrm>
              <a:off x="4875" y="1072"/>
              <a:ext cx="91" cy="363"/>
              <a:chOff x="2744" y="2931"/>
              <a:chExt cx="57" cy="283"/>
            </a:xfrm>
          </p:grpSpPr>
          <p:sp>
            <p:nvSpPr>
              <p:cNvPr id="13353" name="Arc 36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354" name="Arc 37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355" name="Arc 38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3345" name="Text Box 39"/>
            <p:cNvSpPr txBox="1">
              <a:spLocks noChangeArrowheads="1"/>
            </p:cNvSpPr>
            <p:nvPr/>
          </p:nvSpPr>
          <p:spPr bwMode="auto">
            <a:xfrm>
              <a:off x="4004" y="1279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346" name="Text Box 40"/>
            <p:cNvSpPr txBox="1">
              <a:spLocks noChangeArrowheads="1"/>
            </p:cNvSpPr>
            <p:nvPr/>
          </p:nvSpPr>
          <p:spPr bwMode="auto">
            <a:xfrm>
              <a:off x="4014" y="1771"/>
              <a:ext cx="39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347" name="Text Box 41"/>
            <p:cNvSpPr txBox="1">
              <a:spLocks noChangeArrowheads="1"/>
            </p:cNvSpPr>
            <p:nvPr/>
          </p:nvSpPr>
          <p:spPr bwMode="auto">
            <a:xfrm>
              <a:off x="4241" y="1661"/>
              <a:ext cx="29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400" b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＋</a:t>
              </a:r>
            </a:p>
          </p:txBody>
        </p:sp>
        <p:sp>
          <p:nvSpPr>
            <p:cNvPr id="13348" name="Text Box 42"/>
            <p:cNvSpPr txBox="1">
              <a:spLocks noChangeArrowheads="1"/>
            </p:cNvSpPr>
            <p:nvPr/>
          </p:nvSpPr>
          <p:spPr bwMode="auto">
            <a:xfrm>
              <a:off x="3742" y="1661"/>
              <a:ext cx="29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400" b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－</a:t>
              </a:r>
            </a:p>
          </p:txBody>
        </p:sp>
        <p:sp>
          <p:nvSpPr>
            <p:cNvPr id="13349" name="Line 43"/>
            <p:cNvSpPr>
              <a:spLocks noChangeShapeType="1"/>
            </p:cNvSpPr>
            <p:nvPr/>
          </p:nvSpPr>
          <p:spPr bwMode="auto">
            <a:xfrm flipV="1">
              <a:off x="4195" y="1706"/>
              <a:ext cx="68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3350" name="Group 44"/>
            <p:cNvGrpSpPr>
              <a:grpSpLocks/>
            </p:cNvGrpSpPr>
            <p:nvPr/>
          </p:nvGrpSpPr>
          <p:grpSpPr bwMode="auto">
            <a:xfrm rot="5400000">
              <a:off x="4032" y="1643"/>
              <a:ext cx="240" cy="93"/>
              <a:chOff x="3787" y="2478"/>
              <a:chExt cx="240" cy="93"/>
            </a:xfrm>
          </p:grpSpPr>
          <p:sp>
            <p:nvSpPr>
              <p:cNvPr id="13351" name="Line 45"/>
              <p:cNvSpPr>
                <a:spLocks noChangeShapeType="1"/>
              </p:cNvSpPr>
              <p:nvPr/>
            </p:nvSpPr>
            <p:spPr bwMode="auto">
              <a:xfrm flipV="1">
                <a:off x="3787" y="2568"/>
                <a:ext cx="240" cy="3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2" name="Line 46"/>
              <p:cNvSpPr>
                <a:spLocks noChangeShapeType="1"/>
              </p:cNvSpPr>
              <p:nvPr/>
            </p:nvSpPr>
            <p:spPr bwMode="auto">
              <a:xfrm>
                <a:off x="3787" y="2478"/>
                <a:ext cx="240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520239" name="Text Box 47"/>
          <p:cNvSpPr txBox="1">
            <a:spLocks noChangeArrowheads="1"/>
          </p:cNvSpPr>
          <p:nvPr/>
        </p:nvSpPr>
        <p:spPr bwMode="auto">
          <a:xfrm>
            <a:off x="539750" y="549275"/>
            <a:ext cx="1871663" cy="547688"/>
          </a:xfrm>
          <a:prstGeom prst="rect">
            <a:avLst/>
          </a:prstGeom>
          <a:noFill/>
          <a:ln w="28575">
            <a:solidFill>
              <a:srgbClr val="00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RLC</a:t>
            </a:r>
            <a:r>
              <a:rPr lang="zh-CN" altLang="en-US" sz="2800" b="1">
                <a:solidFill>
                  <a:schemeClr val="bg1"/>
                </a:solidFill>
                <a:ea typeface="楷体_GB2312" pitchFamily="49" charset="-122"/>
              </a:rPr>
              <a:t>电路</a:t>
            </a:r>
          </a:p>
        </p:txBody>
      </p:sp>
      <p:sp>
        <p:nvSpPr>
          <p:cNvPr id="520240" name="Text Box 48"/>
          <p:cNvSpPr txBox="1">
            <a:spLocks noChangeArrowheads="1"/>
          </p:cNvSpPr>
          <p:nvPr/>
        </p:nvSpPr>
        <p:spPr bwMode="auto">
          <a:xfrm>
            <a:off x="468313" y="1268413"/>
            <a:ext cx="4897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应用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KVL</a:t>
            </a: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和元件的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VCR</a:t>
            </a: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得</a:t>
            </a:r>
            <a:r>
              <a:rPr lang="zh-CN" altLang="en-US" sz="2800" b="1">
                <a:solidFill>
                  <a:srgbClr val="FFFF00"/>
                </a:solidFill>
                <a:ea typeface="仿宋_GB2312" pitchFamily="49" charset="-122"/>
              </a:rPr>
              <a:t>：</a:t>
            </a:r>
          </a:p>
        </p:txBody>
      </p:sp>
      <p:sp>
        <p:nvSpPr>
          <p:cNvPr id="520241" name="AutoShape 49"/>
          <p:cNvSpPr>
            <a:spLocks/>
          </p:cNvSpPr>
          <p:nvPr/>
        </p:nvSpPr>
        <p:spPr bwMode="auto">
          <a:xfrm>
            <a:off x="539750" y="2133600"/>
            <a:ext cx="144463" cy="1584325"/>
          </a:xfrm>
          <a:prstGeom prst="leftBrace">
            <a:avLst>
              <a:gd name="adj1" fmla="val 91392"/>
              <a:gd name="adj2" fmla="val 5000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20242" name="Text Box 50"/>
          <p:cNvSpPr txBox="1">
            <a:spLocks noChangeArrowheads="1"/>
          </p:cNvSpPr>
          <p:nvPr/>
        </p:nvSpPr>
        <p:spPr bwMode="auto">
          <a:xfrm>
            <a:off x="684213" y="5229225"/>
            <a:ext cx="7777162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      含有二个动态元件的线性电路，其电路方程为二阶线性常微分方程，称二阶电路。</a:t>
            </a:r>
          </a:p>
        </p:txBody>
      </p:sp>
      <p:grpSp>
        <p:nvGrpSpPr>
          <p:cNvPr id="13327" name="Group 51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3328" name="Picture 52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9" name="Text Box 53">
              <a:hlinkClick r:id="rId12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0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0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20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0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0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2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20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1000"/>
                                        <p:tgtEl>
                                          <p:spTgt spid="52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520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52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1000"/>
                                        <p:tgtEl>
                                          <p:spTgt spid="520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520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2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2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197" grpId="0" animBg="1"/>
      <p:bldP spid="520239" grpId="0" animBg="1"/>
      <p:bldP spid="520240" grpId="0"/>
      <p:bldP spid="5202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Text Box 2" descr="绿色大理石"/>
          <p:cNvSpPr txBox="1">
            <a:spLocks noChangeArrowheads="1"/>
          </p:cNvSpPr>
          <p:nvPr/>
        </p:nvSpPr>
        <p:spPr bwMode="auto">
          <a:xfrm>
            <a:off x="395288" y="2276475"/>
            <a:ext cx="1825625" cy="5191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一阶电路</a:t>
            </a:r>
          </a:p>
        </p:txBody>
      </p:sp>
      <p:sp>
        <p:nvSpPr>
          <p:cNvPr id="521219" name="Text Box 3"/>
          <p:cNvSpPr txBox="1">
            <a:spLocks noChangeArrowheads="1"/>
          </p:cNvSpPr>
          <p:nvPr/>
        </p:nvSpPr>
        <p:spPr bwMode="auto">
          <a:xfrm>
            <a:off x="2843213" y="2133600"/>
            <a:ext cx="59055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一阶电路中只有一个动态元件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描述电路的方程是一阶线性微分方程。</a:t>
            </a:r>
          </a:p>
        </p:txBody>
      </p:sp>
      <p:sp>
        <p:nvSpPr>
          <p:cNvPr id="521220" name="AutoShape 4"/>
          <p:cNvSpPr>
            <a:spLocks noChangeArrowheads="1"/>
          </p:cNvSpPr>
          <p:nvPr/>
        </p:nvSpPr>
        <p:spPr bwMode="auto">
          <a:xfrm>
            <a:off x="2268538" y="2420938"/>
            <a:ext cx="574675" cy="144462"/>
          </a:xfrm>
          <a:prstGeom prst="rightArrow">
            <a:avLst>
              <a:gd name="adj1" fmla="val 50000"/>
              <a:gd name="adj2" fmla="val 99451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21221" name="Text Box 5"/>
          <p:cNvSpPr txBox="1">
            <a:spLocks noChangeArrowheads="1"/>
          </p:cNvSpPr>
          <p:nvPr/>
        </p:nvSpPr>
        <p:spPr bwMode="auto">
          <a:xfrm>
            <a:off x="1763713" y="620713"/>
            <a:ext cx="6911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描述动态电路的电路方程为微分方程；</a:t>
            </a:r>
          </a:p>
        </p:txBody>
      </p:sp>
      <p:sp>
        <p:nvSpPr>
          <p:cNvPr id="521222" name="Rectangle 6"/>
          <p:cNvSpPr>
            <a:spLocks noChangeArrowheads="1"/>
          </p:cNvSpPr>
          <p:nvPr/>
        </p:nvSpPr>
        <p:spPr bwMode="auto">
          <a:xfrm>
            <a:off x="1692275" y="1125538"/>
            <a:ext cx="69850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ea typeface="楷体_GB2312" pitchFamily="49" charset="-122"/>
              </a:rPr>
              <a:t>动态电路方程的阶数通常等于电路中动态元件的个数。</a:t>
            </a:r>
          </a:p>
        </p:txBody>
      </p:sp>
      <p:graphicFrame>
        <p:nvGraphicFramePr>
          <p:cNvPr id="521223" name="Object 7"/>
          <p:cNvGraphicFramePr>
            <a:graphicFrameLocks noChangeAspect="1"/>
          </p:cNvGraphicFramePr>
          <p:nvPr/>
        </p:nvGraphicFramePr>
        <p:xfrm>
          <a:off x="2051050" y="3141663"/>
          <a:ext cx="4360863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4" name="公式" r:id="rId4" imgW="1695438" imgH="450894" progId="Equation.3">
                  <p:embed/>
                </p:oleObj>
              </mc:Choice>
              <mc:Fallback>
                <p:oleObj name="公式" r:id="rId4" imgW="1695438" imgH="45089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141663"/>
                        <a:ext cx="4360863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1224" name="Object 8"/>
          <p:cNvGraphicFramePr>
            <a:graphicFrameLocks noChangeAspect="1"/>
          </p:cNvGraphicFramePr>
          <p:nvPr/>
        </p:nvGraphicFramePr>
        <p:xfrm>
          <a:off x="1979613" y="5229225"/>
          <a:ext cx="5616575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5" name="公式" r:id="rId6" imgW="2292412" imgH="463506" progId="Equation.3">
                  <p:embed/>
                </p:oleObj>
              </mc:Choice>
              <mc:Fallback>
                <p:oleObj name="公式" r:id="rId6" imgW="2292412" imgH="463506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5229225"/>
                        <a:ext cx="5616575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1225" name="Text Box 9" descr="绿色大理石"/>
          <p:cNvSpPr txBox="1">
            <a:spLocks noChangeArrowheads="1"/>
          </p:cNvSpPr>
          <p:nvPr/>
        </p:nvSpPr>
        <p:spPr bwMode="auto">
          <a:xfrm>
            <a:off x="323850" y="4221163"/>
            <a:ext cx="2016125" cy="51911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二阶电路</a:t>
            </a:r>
          </a:p>
        </p:txBody>
      </p:sp>
      <p:sp>
        <p:nvSpPr>
          <p:cNvPr id="521226" name="AutoShape 10"/>
          <p:cNvSpPr>
            <a:spLocks noChangeArrowheads="1"/>
          </p:cNvSpPr>
          <p:nvPr/>
        </p:nvSpPr>
        <p:spPr bwMode="auto">
          <a:xfrm>
            <a:off x="2411413" y="4437063"/>
            <a:ext cx="576262" cy="144462"/>
          </a:xfrm>
          <a:prstGeom prst="rightArrow">
            <a:avLst>
              <a:gd name="adj1" fmla="val 50000"/>
              <a:gd name="adj2" fmla="val 99726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21227" name="Text Box 11"/>
          <p:cNvSpPr txBox="1">
            <a:spLocks noChangeArrowheads="1"/>
          </p:cNvSpPr>
          <p:nvPr/>
        </p:nvSpPr>
        <p:spPr bwMode="auto">
          <a:xfrm>
            <a:off x="3059113" y="4149725"/>
            <a:ext cx="56896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二阶电路中有二个动态元件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描述电路的方程是二阶线性微分方程。</a:t>
            </a:r>
          </a:p>
        </p:txBody>
      </p:sp>
      <p:grpSp>
        <p:nvGrpSpPr>
          <p:cNvPr id="14348" name="Group 12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4358" name="Picture 13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9" name="Text Box 14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4349" name="Group 15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4356" name="Picture 16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7" name="Text Box 17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21234" name="Group 18"/>
          <p:cNvGrpSpPr>
            <a:grpSpLocks/>
          </p:cNvGrpSpPr>
          <p:nvPr/>
        </p:nvGrpSpPr>
        <p:grpSpPr bwMode="auto">
          <a:xfrm>
            <a:off x="250825" y="549275"/>
            <a:ext cx="1543050" cy="850900"/>
            <a:chOff x="385" y="3022"/>
            <a:chExt cx="972" cy="536"/>
          </a:xfrm>
        </p:grpSpPr>
        <p:pic>
          <p:nvPicPr>
            <p:cNvPr id="14354" name="Picture 19" descr="12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5" name="Text Box 20"/>
            <p:cNvSpPr txBox="1">
              <a:spLocks noChangeArrowheads="1"/>
            </p:cNvSpPr>
            <p:nvPr/>
          </p:nvSpPr>
          <p:spPr bwMode="auto">
            <a:xfrm>
              <a:off x="793" y="3153"/>
              <a:ext cx="56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结论</a:t>
              </a:r>
            </a:p>
          </p:txBody>
        </p:sp>
      </p:grpSp>
      <p:grpSp>
        <p:nvGrpSpPr>
          <p:cNvPr id="14351" name="Group 21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4352" name="Picture 22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3" name="Text Box 23">
              <a:hlinkClick r:id="rId1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2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2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1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1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52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52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0"/>
                                        <p:tgtEl>
                                          <p:spTgt spid="52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1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1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52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52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0"/>
                                        <p:tgtEl>
                                          <p:spTgt spid="52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1218" grpId="0" animBg="1" autoUpdateAnimBg="0"/>
      <p:bldP spid="521219" grpId="0" autoUpdateAnimBg="0"/>
      <p:bldP spid="521221" grpId="0"/>
      <p:bldP spid="521222" grpId="0"/>
      <p:bldP spid="521225" grpId="0" animBg="1" autoUpdateAnimBg="0"/>
      <p:bldP spid="52122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Text Box 2" descr="绿色大理石"/>
          <p:cNvSpPr txBox="1">
            <a:spLocks noChangeArrowheads="1"/>
          </p:cNvSpPr>
          <p:nvPr/>
        </p:nvSpPr>
        <p:spPr bwMode="auto">
          <a:xfrm>
            <a:off x="395288" y="895350"/>
            <a:ext cx="2016125" cy="5191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高阶电路</a:t>
            </a:r>
          </a:p>
        </p:txBody>
      </p:sp>
      <p:sp>
        <p:nvSpPr>
          <p:cNvPr id="522243" name="Text Box 3"/>
          <p:cNvSpPr txBox="1">
            <a:spLocks noChangeArrowheads="1"/>
          </p:cNvSpPr>
          <p:nvPr/>
        </p:nvSpPr>
        <p:spPr bwMode="auto">
          <a:xfrm>
            <a:off x="3059113" y="606425"/>
            <a:ext cx="5040312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电路中有多个动态元件，描述电路的方程是高阶微分方程。</a:t>
            </a:r>
          </a:p>
        </p:txBody>
      </p:sp>
      <p:sp>
        <p:nvSpPr>
          <p:cNvPr id="522244" name="AutoShape 4"/>
          <p:cNvSpPr>
            <a:spLocks noChangeArrowheads="1"/>
          </p:cNvSpPr>
          <p:nvPr/>
        </p:nvSpPr>
        <p:spPr bwMode="auto">
          <a:xfrm>
            <a:off x="2484438" y="1038225"/>
            <a:ext cx="574675" cy="217488"/>
          </a:xfrm>
          <a:prstGeom prst="rightArrow">
            <a:avLst>
              <a:gd name="adj1" fmla="val 50000"/>
              <a:gd name="adj2" fmla="val 66058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aphicFrame>
        <p:nvGraphicFramePr>
          <p:cNvPr id="522245" name="Object 5"/>
          <p:cNvGraphicFramePr>
            <a:graphicFrameLocks noChangeAspect="1"/>
          </p:cNvGraphicFramePr>
          <p:nvPr/>
        </p:nvGraphicFramePr>
        <p:xfrm>
          <a:off x="611188" y="1758950"/>
          <a:ext cx="8097837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4" name="公式" r:id="rId4" imgW="3397188" imgH="463506" progId="Equation.3">
                  <p:embed/>
                </p:oleObj>
              </mc:Choice>
              <mc:Fallback>
                <p:oleObj name="公式" r:id="rId4" imgW="3397188" imgH="46350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758950"/>
                        <a:ext cx="8097837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46" name="Text Box 6"/>
          <p:cNvSpPr txBox="1">
            <a:spLocks noChangeArrowheads="1"/>
          </p:cNvSpPr>
          <p:nvPr/>
        </p:nvSpPr>
        <p:spPr bwMode="auto">
          <a:xfrm>
            <a:off x="611188" y="3141663"/>
            <a:ext cx="3960812" cy="547687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动态电路的分析方法</a:t>
            </a:r>
          </a:p>
        </p:txBody>
      </p:sp>
      <p:sp>
        <p:nvSpPr>
          <p:cNvPr id="522247" name="Text Box 7"/>
          <p:cNvSpPr txBox="1">
            <a:spLocks noChangeArrowheads="1"/>
          </p:cNvSpPr>
          <p:nvPr/>
        </p:nvSpPr>
        <p:spPr bwMode="auto">
          <a:xfrm>
            <a:off x="684213" y="3846513"/>
            <a:ext cx="79216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circleNumDbPlain"/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根据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KVL</a:t>
            </a: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、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KCL</a:t>
            </a: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和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VCR</a:t>
            </a: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建立微分方程；</a:t>
            </a:r>
          </a:p>
        </p:txBody>
      </p:sp>
      <p:grpSp>
        <p:nvGrpSpPr>
          <p:cNvPr id="15368" name="Group 8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5375" name="Picture 9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Text Box 10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5369" name="Group 11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5373" name="Picture 12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4" name="Text Box 13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5370" name="Group 14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5371" name="Picture 15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2" name="Text Box 16">
              <a:hlinkClick r:id="rId7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52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52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0"/>
                                        <p:tgtEl>
                                          <p:spTgt spid="52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2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42" grpId="0" animBg="1" autoUpdateAnimBg="0"/>
      <p:bldP spid="522243" grpId="0" autoUpdateAnimBg="0"/>
      <p:bldP spid="522246" grpId="0" animBg="1"/>
      <p:bldP spid="5222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Text Box 2"/>
          <p:cNvSpPr txBox="1">
            <a:spLocks noChangeArrowheads="1"/>
          </p:cNvSpPr>
          <p:nvPr/>
        </p:nvSpPr>
        <p:spPr bwMode="auto">
          <a:xfrm>
            <a:off x="5003800" y="1268413"/>
            <a:ext cx="2327275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复频域分析法</a:t>
            </a:r>
          </a:p>
        </p:txBody>
      </p:sp>
      <p:sp>
        <p:nvSpPr>
          <p:cNvPr id="523267" name="Rectangle 3"/>
          <p:cNvSpPr>
            <a:spLocks noChangeArrowheads="1"/>
          </p:cNvSpPr>
          <p:nvPr/>
        </p:nvSpPr>
        <p:spPr bwMode="auto">
          <a:xfrm>
            <a:off x="1908175" y="1341438"/>
            <a:ext cx="1970088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时域分析法</a:t>
            </a:r>
          </a:p>
        </p:txBody>
      </p:sp>
      <p:sp>
        <p:nvSpPr>
          <p:cNvPr id="523268" name="Text Box 4"/>
          <p:cNvSpPr txBox="1">
            <a:spLocks noChangeArrowheads="1"/>
          </p:cNvSpPr>
          <p:nvPr/>
        </p:nvSpPr>
        <p:spPr bwMode="auto">
          <a:xfrm>
            <a:off x="684213" y="549275"/>
            <a:ext cx="367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求解微分方程</a:t>
            </a:r>
          </a:p>
        </p:txBody>
      </p:sp>
      <p:grpSp>
        <p:nvGrpSpPr>
          <p:cNvPr id="523269" name="Group 5"/>
          <p:cNvGrpSpPr>
            <a:grpSpLocks/>
          </p:cNvGrpSpPr>
          <p:nvPr/>
        </p:nvGrpSpPr>
        <p:grpSpPr bwMode="auto">
          <a:xfrm>
            <a:off x="1619250" y="2060575"/>
            <a:ext cx="3024188" cy="2320925"/>
            <a:chOff x="884" y="2387"/>
            <a:chExt cx="1394" cy="1285"/>
          </a:xfrm>
        </p:grpSpPr>
        <p:sp>
          <p:nvSpPr>
            <p:cNvPr id="16407" name="Text Box 6"/>
            <p:cNvSpPr txBox="1">
              <a:spLocks noChangeArrowheads="1"/>
            </p:cNvSpPr>
            <p:nvPr/>
          </p:nvSpPr>
          <p:spPr bwMode="auto">
            <a:xfrm>
              <a:off x="1111" y="2387"/>
              <a:ext cx="579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003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经典法</a:t>
              </a:r>
            </a:p>
          </p:txBody>
        </p:sp>
        <p:sp>
          <p:nvSpPr>
            <p:cNvPr id="16408" name="Text Box 7"/>
            <p:cNvSpPr txBox="1">
              <a:spLocks noChangeArrowheads="1"/>
            </p:cNvSpPr>
            <p:nvPr/>
          </p:nvSpPr>
          <p:spPr bwMode="auto">
            <a:xfrm>
              <a:off x="1020" y="2705"/>
              <a:ext cx="125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状态变量法</a:t>
              </a:r>
            </a:p>
          </p:txBody>
        </p:sp>
        <p:sp>
          <p:nvSpPr>
            <p:cNvPr id="16409" name="Text Box 8"/>
            <p:cNvSpPr txBox="1">
              <a:spLocks noChangeArrowheads="1"/>
            </p:cNvSpPr>
            <p:nvPr/>
          </p:nvSpPr>
          <p:spPr bwMode="auto">
            <a:xfrm>
              <a:off x="1067" y="3385"/>
              <a:ext cx="695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数值法</a:t>
              </a:r>
              <a:endPara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6410" name="AutoShape 9"/>
            <p:cNvSpPr>
              <a:spLocks/>
            </p:cNvSpPr>
            <p:nvPr/>
          </p:nvSpPr>
          <p:spPr bwMode="auto">
            <a:xfrm>
              <a:off x="884" y="2478"/>
              <a:ext cx="136" cy="1179"/>
            </a:xfrm>
            <a:prstGeom prst="leftBrace">
              <a:avLst>
                <a:gd name="adj1" fmla="val 72243"/>
                <a:gd name="adj2" fmla="val 50000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6411" name="Text Box 10"/>
            <p:cNvSpPr txBox="1">
              <a:spLocks noChangeArrowheads="1"/>
            </p:cNvSpPr>
            <p:nvPr/>
          </p:nvSpPr>
          <p:spPr bwMode="auto">
            <a:xfrm>
              <a:off x="1111" y="3022"/>
              <a:ext cx="953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卷积积分</a:t>
              </a:r>
            </a:p>
          </p:txBody>
        </p:sp>
      </p:grpSp>
      <p:grpSp>
        <p:nvGrpSpPr>
          <p:cNvPr id="523275" name="Group 11"/>
          <p:cNvGrpSpPr>
            <a:grpSpLocks/>
          </p:cNvGrpSpPr>
          <p:nvPr/>
        </p:nvGrpSpPr>
        <p:grpSpPr bwMode="auto">
          <a:xfrm>
            <a:off x="5003800" y="2133600"/>
            <a:ext cx="2954338" cy="2016125"/>
            <a:chOff x="3243" y="2705"/>
            <a:chExt cx="1682" cy="1179"/>
          </a:xfrm>
        </p:grpSpPr>
        <p:sp>
          <p:nvSpPr>
            <p:cNvPr id="16403" name="Text Box 12"/>
            <p:cNvSpPr txBox="1">
              <a:spLocks noChangeArrowheads="1"/>
            </p:cNvSpPr>
            <p:nvPr/>
          </p:nvSpPr>
          <p:spPr bwMode="auto">
            <a:xfrm>
              <a:off x="3397" y="2742"/>
              <a:ext cx="1528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拉普拉斯变换法</a:t>
              </a:r>
            </a:p>
          </p:txBody>
        </p:sp>
        <p:sp>
          <p:nvSpPr>
            <p:cNvPr id="16404" name="Text Box 13"/>
            <p:cNvSpPr txBox="1">
              <a:spLocks noChangeArrowheads="1"/>
            </p:cNvSpPr>
            <p:nvPr/>
          </p:nvSpPr>
          <p:spPr bwMode="auto">
            <a:xfrm>
              <a:off x="3334" y="3105"/>
              <a:ext cx="1258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状态变量法</a:t>
              </a:r>
            </a:p>
          </p:txBody>
        </p:sp>
        <p:sp>
          <p:nvSpPr>
            <p:cNvPr id="16405" name="Text Box 14"/>
            <p:cNvSpPr txBox="1">
              <a:spLocks noChangeArrowheads="1"/>
            </p:cNvSpPr>
            <p:nvPr/>
          </p:nvSpPr>
          <p:spPr bwMode="auto">
            <a:xfrm>
              <a:off x="3295" y="3423"/>
              <a:ext cx="1150" cy="3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98000" rIns="1980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付氏变换</a:t>
              </a:r>
              <a:endPara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6406" name="AutoShape 15"/>
            <p:cNvSpPr>
              <a:spLocks/>
            </p:cNvSpPr>
            <p:nvPr/>
          </p:nvSpPr>
          <p:spPr bwMode="auto">
            <a:xfrm>
              <a:off x="3243" y="2705"/>
              <a:ext cx="136" cy="1179"/>
            </a:xfrm>
            <a:prstGeom prst="leftBrace">
              <a:avLst>
                <a:gd name="adj1" fmla="val 72243"/>
                <a:gd name="adj2" fmla="val 50000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523280" name="Rectangle 16"/>
          <p:cNvSpPr>
            <a:spLocks noChangeArrowheads="1"/>
          </p:cNvSpPr>
          <p:nvPr/>
        </p:nvSpPr>
        <p:spPr bwMode="auto">
          <a:xfrm>
            <a:off x="1692275" y="1122363"/>
            <a:ext cx="2376488" cy="1368425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23281" name="AutoShape 17"/>
          <p:cNvSpPr>
            <a:spLocks noChangeArrowheads="1"/>
          </p:cNvSpPr>
          <p:nvPr/>
        </p:nvSpPr>
        <p:spPr bwMode="auto">
          <a:xfrm>
            <a:off x="323850" y="1555750"/>
            <a:ext cx="1152525" cy="1008063"/>
          </a:xfrm>
          <a:prstGeom prst="wedgeEllipseCallout">
            <a:avLst>
              <a:gd name="adj1" fmla="val 111569"/>
              <a:gd name="adj2" fmla="val 79"/>
            </a:avLst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400" b="1">
                <a:ea typeface="仿宋_GB2312" pitchFamily="49" charset="-122"/>
              </a:rPr>
              <a:t>本章采用</a:t>
            </a:r>
          </a:p>
        </p:txBody>
      </p:sp>
      <p:sp>
        <p:nvSpPr>
          <p:cNvPr id="523282" name="Text Box 18"/>
          <p:cNvSpPr txBox="1">
            <a:spLocks noChangeArrowheads="1"/>
          </p:cNvSpPr>
          <p:nvPr/>
        </p:nvSpPr>
        <p:spPr bwMode="auto">
          <a:xfrm>
            <a:off x="611188" y="4581525"/>
            <a:ext cx="8064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工程中高阶微分方程应用计算机辅助分析求解。</a:t>
            </a:r>
          </a:p>
        </p:txBody>
      </p:sp>
      <p:grpSp>
        <p:nvGrpSpPr>
          <p:cNvPr id="16394" name="Group 19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6401" name="Picture 20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2" name="Text Box 21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6395" name="Group 22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6399" name="Picture 23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0" name="Text Box 24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6396" name="Group 25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6397" name="Picture 26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8" name="Text Box 27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3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3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52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52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2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23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523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23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23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23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266" grpId="0" animBg="1"/>
      <p:bldP spid="523267" grpId="0" animBg="1"/>
      <p:bldP spid="523268" grpId="0"/>
      <p:bldP spid="523281" grpId="0" animBg="1"/>
      <p:bldP spid="52328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Text Box 2"/>
          <p:cNvSpPr txBox="1">
            <a:spLocks noChangeArrowheads="1"/>
          </p:cNvSpPr>
          <p:nvPr/>
        </p:nvSpPr>
        <p:spPr bwMode="auto">
          <a:xfrm>
            <a:off x="684213" y="692150"/>
            <a:ext cx="4711700" cy="547688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稳态分析和动态分析的区别</a:t>
            </a:r>
            <a:endParaRPr kumimoji="1" lang="zh-CN" altLang="en-US" sz="2800">
              <a:solidFill>
                <a:schemeClr val="bg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24291" name="Text Box 3"/>
          <p:cNvSpPr txBox="1">
            <a:spLocks noChangeArrowheads="1"/>
          </p:cNvSpPr>
          <p:nvPr/>
        </p:nvSpPr>
        <p:spPr bwMode="auto">
          <a:xfrm>
            <a:off x="1568450" y="1454150"/>
            <a:ext cx="1490663" cy="519113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稳态</a:t>
            </a:r>
          </a:p>
        </p:txBody>
      </p:sp>
      <p:sp>
        <p:nvSpPr>
          <p:cNvPr id="524292" name="Text Box 4"/>
          <p:cNvSpPr txBox="1">
            <a:spLocks noChangeArrowheads="1"/>
          </p:cNvSpPr>
          <p:nvPr/>
        </p:nvSpPr>
        <p:spPr bwMode="auto">
          <a:xfrm>
            <a:off x="5280025" y="1454150"/>
            <a:ext cx="1379538" cy="519113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动态</a:t>
            </a:r>
          </a:p>
        </p:txBody>
      </p:sp>
      <p:grpSp>
        <p:nvGrpSpPr>
          <p:cNvPr id="524293" name="Group 5"/>
          <p:cNvGrpSpPr>
            <a:grpSpLocks/>
          </p:cNvGrpSpPr>
          <p:nvPr/>
        </p:nvGrpSpPr>
        <p:grpSpPr bwMode="auto">
          <a:xfrm>
            <a:off x="323850" y="2079625"/>
            <a:ext cx="4824413" cy="1925638"/>
            <a:chOff x="657" y="3026"/>
            <a:chExt cx="2606" cy="1039"/>
          </a:xfrm>
        </p:grpSpPr>
        <p:sp>
          <p:nvSpPr>
            <p:cNvPr id="17433" name="Text Box 6"/>
            <p:cNvSpPr txBox="1">
              <a:spLocks noChangeArrowheads="1"/>
            </p:cNvSpPr>
            <p:nvPr/>
          </p:nvSpPr>
          <p:spPr bwMode="auto">
            <a:xfrm>
              <a:off x="839" y="3389"/>
              <a:ext cx="2424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换路发生很长时间后状态</a:t>
              </a:r>
              <a:endPara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7434" name="Text Box 7"/>
            <p:cNvSpPr txBox="1">
              <a:spLocks noChangeArrowheads="1"/>
            </p:cNvSpPr>
            <p:nvPr/>
          </p:nvSpPr>
          <p:spPr bwMode="auto">
            <a:xfrm>
              <a:off x="657" y="3752"/>
              <a:ext cx="1862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微分方程的特解</a:t>
              </a:r>
            </a:p>
          </p:txBody>
        </p:sp>
        <p:sp>
          <p:nvSpPr>
            <p:cNvPr id="17435" name="Text Box 8"/>
            <p:cNvSpPr txBox="1">
              <a:spLocks noChangeArrowheads="1"/>
            </p:cNvSpPr>
            <p:nvPr/>
          </p:nvSpPr>
          <p:spPr bwMode="auto">
            <a:xfrm>
              <a:off x="839" y="3026"/>
              <a:ext cx="1812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98000" rIns="1980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恒定或周期性激励</a:t>
              </a:r>
            </a:p>
          </p:txBody>
        </p:sp>
        <p:sp>
          <p:nvSpPr>
            <p:cNvPr id="17436" name="AutoShape 9"/>
            <p:cNvSpPr>
              <a:spLocks/>
            </p:cNvSpPr>
            <p:nvPr/>
          </p:nvSpPr>
          <p:spPr bwMode="auto">
            <a:xfrm>
              <a:off x="748" y="3067"/>
              <a:ext cx="91" cy="998"/>
            </a:xfrm>
            <a:prstGeom prst="leftBrace">
              <a:avLst>
                <a:gd name="adj1" fmla="val 91392"/>
                <a:gd name="adj2" fmla="val 50000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524298" name="Group 10"/>
          <p:cNvGrpSpPr>
            <a:grpSpLocks/>
          </p:cNvGrpSpPr>
          <p:nvPr/>
        </p:nvGrpSpPr>
        <p:grpSpPr bwMode="auto">
          <a:xfrm>
            <a:off x="4787900" y="2205038"/>
            <a:ext cx="4141788" cy="1866900"/>
            <a:chOff x="3651" y="3022"/>
            <a:chExt cx="2553" cy="998"/>
          </a:xfrm>
        </p:grpSpPr>
        <p:sp>
          <p:nvSpPr>
            <p:cNvPr id="17429" name="Text Box 11"/>
            <p:cNvSpPr txBox="1">
              <a:spLocks noChangeArrowheads="1"/>
            </p:cNvSpPr>
            <p:nvPr/>
          </p:nvSpPr>
          <p:spPr bwMode="auto">
            <a:xfrm>
              <a:off x="3704" y="3344"/>
              <a:ext cx="2500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98000" rIns="1980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换路发生后的整个过程</a:t>
              </a:r>
            </a:p>
          </p:txBody>
        </p:sp>
        <p:sp>
          <p:nvSpPr>
            <p:cNvPr id="17430" name="Text Box 12"/>
            <p:cNvSpPr txBox="1">
              <a:spLocks noChangeArrowheads="1"/>
            </p:cNvSpPr>
            <p:nvPr/>
          </p:nvSpPr>
          <p:spPr bwMode="auto">
            <a:xfrm>
              <a:off x="3696" y="3708"/>
              <a:ext cx="1779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98000" rIns="1980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微分方程的通解</a:t>
              </a:r>
            </a:p>
          </p:txBody>
        </p:sp>
        <p:sp>
          <p:nvSpPr>
            <p:cNvPr id="17431" name="Text Box 13"/>
            <p:cNvSpPr txBox="1">
              <a:spLocks noChangeArrowheads="1"/>
            </p:cNvSpPr>
            <p:nvPr/>
          </p:nvSpPr>
          <p:spPr bwMode="auto">
            <a:xfrm>
              <a:off x="3742" y="3028"/>
              <a:ext cx="1125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98000" rIns="1980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任意激励</a:t>
              </a:r>
            </a:p>
          </p:txBody>
        </p:sp>
        <p:sp>
          <p:nvSpPr>
            <p:cNvPr id="17432" name="AutoShape 14"/>
            <p:cNvSpPr>
              <a:spLocks/>
            </p:cNvSpPr>
            <p:nvPr/>
          </p:nvSpPr>
          <p:spPr bwMode="auto">
            <a:xfrm>
              <a:off x="3651" y="3022"/>
              <a:ext cx="91" cy="998"/>
            </a:xfrm>
            <a:prstGeom prst="leftBrace">
              <a:avLst>
                <a:gd name="adj1" fmla="val 91392"/>
                <a:gd name="adj2" fmla="val 50000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524303" name="Object 15"/>
          <p:cNvGraphicFramePr>
            <a:graphicFrameLocks noChangeAspect="1"/>
          </p:cNvGraphicFramePr>
          <p:nvPr/>
        </p:nvGraphicFramePr>
        <p:xfrm>
          <a:off x="2484438" y="3933825"/>
          <a:ext cx="3270250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5" name="公式" r:id="rId3" imgW="1339936" imgH="450894" progId="Equation.3">
                  <p:embed/>
                </p:oleObj>
              </mc:Choice>
              <mc:Fallback>
                <p:oleObj name="公式" r:id="rId3" imgW="1339936" imgH="450894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3933825"/>
                        <a:ext cx="3270250" cy="110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4304" name="Object 16"/>
          <p:cNvGraphicFramePr>
            <a:graphicFrameLocks noChangeAspect="1"/>
          </p:cNvGraphicFramePr>
          <p:nvPr/>
        </p:nvGraphicFramePr>
        <p:xfrm>
          <a:off x="2843213" y="5157788"/>
          <a:ext cx="1231900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6" name="公式" r:id="rId5" imgW="501490" imgH="438281" progId="Equation.3">
                  <p:embed/>
                </p:oleObj>
              </mc:Choice>
              <mc:Fallback>
                <p:oleObj name="公式" r:id="rId5" imgW="501490" imgH="438281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5157788"/>
                        <a:ext cx="1231900" cy="1077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4305" name="Object 17"/>
          <p:cNvGraphicFramePr>
            <a:graphicFrameLocks noChangeAspect="1"/>
          </p:cNvGraphicFramePr>
          <p:nvPr/>
        </p:nvGraphicFramePr>
        <p:xfrm>
          <a:off x="1403350" y="5516563"/>
          <a:ext cx="104775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7" name="公式" r:id="rId7" imgW="425339" imgH="158838" progId="Equation.3">
                  <p:embed/>
                </p:oleObj>
              </mc:Choice>
              <mc:Fallback>
                <p:oleObj name="公式" r:id="rId7" imgW="425339" imgH="158838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5516563"/>
                        <a:ext cx="1047750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4306" name="Object 18"/>
          <p:cNvGraphicFramePr>
            <a:graphicFrameLocks noChangeAspect="1"/>
          </p:cNvGraphicFramePr>
          <p:nvPr/>
        </p:nvGraphicFramePr>
        <p:xfrm>
          <a:off x="4643438" y="5445125"/>
          <a:ext cx="2035175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8" name="公式" r:id="rId9" imgW="831739" imgH="234906" progId="Equation.3">
                  <p:embed/>
                </p:oleObj>
              </mc:Choice>
              <mc:Fallback>
                <p:oleObj name="公式" r:id="rId9" imgW="831739" imgH="234906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5445125"/>
                        <a:ext cx="2035175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19" name="Group 19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7427" name="Picture 20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8" name="Text Box 21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7420" name="Group 22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7425" name="Picture 23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6" name="Text Box 24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524313" name="Text Box 25"/>
          <p:cNvSpPr txBox="1">
            <a:spLocks noChangeArrowheads="1"/>
          </p:cNvSpPr>
          <p:nvPr/>
        </p:nvSpPr>
        <p:spPr bwMode="auto">
          <a:xfrm>
            <a:off x="1116013" y="4221163"/>
            <a:ext cx="13684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直流时</a:t>
            </a:r>
          </a:p>
        </p:txBody>
      </p:sp>
      <p:grpSp>
        <p:nvGrpSpPr>
          <p:cNvPr id="17422" name="Group 26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7423" name="Picture 27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4" name="Text Box 28">
              <a:hlinkClick r:id="rId12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4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4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2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2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24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24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24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2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24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242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524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290" grpId="0" animBg="1"/>
      <p:bldP spid="524291" grpId="0" animBg="1"/>
      <p:bldP spid="524292" grpId="0" animBg="1" autoUpdateAnimBg="0"/>
      <p:bldP spid="5243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Text Box 2"/>
          <p:cNvSpPr txBox="1">
            <a:spLocks noChangeArrowheads="1"/>
          </p:cNvSpPr>
          <p:nvPr/>
        </p:nvSpPr>
        <p:spPr bwMode="auto">
          <a:xfrm>
            <a:off x="611188" y="1268413"/>
            <a:ext cx="4321175" cy="547687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= 0</a:t>
            </a:r>
            <a:r>
              <a: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＋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与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0</a:t>
            </a:r>
            <a:r>
              <a: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的概念</a:t>
            </a:r>
          </a:p>
        </p:txBody>
      </p:sp>
      <p:sp>
        <p:nvSpPr>
          <p:cNvPr id="525315" name="Text Box 3"/>
          <p:cNvSpPr txBox="1">
            <a:spLocks noChangeArrowheads="1"/>
          </p:cNvSpPr>
          <p:nvPr/>
        </p:nvSpPr>
        <p:spPr bwMode="auto">
          <a:xfrm>
            <a:off x="4716463" y="1268413"/>
            <a:ext cx="41767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认为换路在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=0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时刻进行</a:t>
            </a:r>
          </a:p>
        </p:txBody>
      </p:sp>
      <p:sp>
        <p:nvSpPr>
          <p:cNvPr id="525316" name="Text Box 4"/>
          <p:cNvSpPr txBox="1">
            <a:spLocks noChangeArrowheads="1"/>
          </p:cNvSpPr>
          <p:nvPr/>
        </p:nvSpPr>
        <p:spPr bwMode="auto">
          <a:xfrm>
            <a:off x="900113" y="2060575"/>
            <a:ext cx="32623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kumimoji="1" lang="zh-CN" altLang="en-US" sz="2800" b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zh-CN" altLang="en-US" sz="2800" b="1" baseline="30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换路前一瞬间</a:t>
            </a:r>
          </a:p>
        </p:txBody>
      </p:sp>
      <p:sp>
        <p:nvSpPr>
          <p:cNvPr id="525317" name="Text Box 5"/>
          <p:cNvSpPr txBox="1">
            <a:spLocks noChangeArrowheads="1"/>
          </p:cNvSpPr>
          <p:nvPr/>
        </p:nvSpPr>
        <p:spPr bwMode="auto">
          <a:xfrm>
            <a:off x="900113" y="3573463"/>
            <a:ext cx="3581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kumimoji="1" lang="zh-CN" altLang="en-US" sz="2800" b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＋</a:t>
            </a:r>
            <a:r>
              <a:rPr kumimoji="1" lang="zh-CN" altLang="en-US" sz="2800" b="1" baseline="30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换路后一瞬间</a:t>
            </a:r>
            <a:endParaRPr kumimoji="1" lang="zh-CN" altLang="en-US" sz="2800" b="1" baseline="30000">
              <a:solidFill>
                <a:schemeClr val="bg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25318" name="Text Box 6"/>
          <p:cNvSpPr txBox="1">
            <a:spLocks noChangeArrowheads="1"/>
          </p:cNvSpPr>
          <p:nvPr/>
        </p:nvSpPr>
        <p:spPr bwMode="auto">
          <a:xfrm>
            <a:off x="539750" y="549275"/>
            <a:ext cx="4248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kumimoji="1" lang="zh-CN" altLang="en-US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电路的初始条件</a:t>
            </a:r>
          </a:p>
        </p:txBody>
      </p:sp>
      <p:graphicFrame>
        <p:nvGraphicFramePr>
          <p:cNvPr id="525319" name="Object 7"/>
          <p:cNvGraphicFramePr>
            <a:graphicFrameLocks noChangeAspect="1"/>
          </p:cNvGraphicFramePr>
          <p:nvPr/>
        </p:nvGraphicFramePr>
        <p:xfrm>
          <a:off x="1073150" y="2746375"/>
          <a:ext cx="2706688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9" name="公式" r:id="rId3" imgW="1174614" imgH="387438" progId="Equation.3">
                  <p:embed/>
                </p:oleObj>
              </mc:Choice>
              <mc:Fallback>
                <p:oleObj name="公式" r:id="rId3" imgW="1174614" imgH="387438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2746375"/>
                        <a:ext cx="2706688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20" name="Object 8"/>
          <p:cNvGraphicFramePr>
            <a:graphicFrameLocks noChangeAspect="1"/>
          </p:cNvGraphicFramePr>
          <p:nvPr/>
        </p:nvGraphicFramePr>
        <p:xfrm>
          <a:off x="1042988" y="4221163"/>
          <a:ext cx="2597150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0" name="公式" r:id="rId5" imgW="1187635" imgH="387438" progId="Equation.3">
                  <p:embed/>
                </p:oleObj>
              </mc:Choice>
              <mc:Fallback>
                <p:oleObj name="公式" r:id="rId5" imgW="1187635" imgH="387438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4221163"/>
                        <a:ext cx="2597150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5321" name="Text Box 9"/>
          <p:cNvSpPr txBox="1">
            <a:spLocks noChangeArrowheads="1"/>
          </p:cNvSpPr>
          <p:nvPr/>
        </p:nvSpPr>
        <p:spPr bwMode="auto">
          <a:xfrm>
            <a:off x="1908175" y="5229225"/>
            <a:ext cx="676751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初始条件为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 = 0</a:t>
            </a:r>
            <a:r>
              <a: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＋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u </a:t>
            </a: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800" b="1" i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及其各阶导数的值。</a:t>
            </a:r>
          </a:p>
        </p:txBody>
      </p:sp>
      <p:grpSp>
        <p:nvGrpSpPr>
          <p:cNvPr id="18442" name="Group 10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8479" name="Picture 11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80" name="Text Box 12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8443" name="Group 13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8477" name="Picture 14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78" name="Text Box 15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25328" name="Group 16"/>
          <p:cNvGrpSpPr>
            <a:grpSpLocks/>
          </p:cNvGrpSpPr>
          <p:nvPr/>
        </p:nvGrpSpPr>
        <p:grpSpPr bwMode="auto">
          <a:xfrm>
            <a:off x="323850" y="5013325"/>
            <a:ext cx="1644650" cy="850900"/>
            <a:chOff x="385" y="3022"/>
            <a:chExt cx="1036" cy="536"/>
          </a:xfrm>
        </p:grpSpPr>
        <p:pic>
          <p:nvPicPr>
            <p:cNvPr id="18475" name="Picture 17" descr="12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76" name="Text Box 18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3200">
                  <a:solidFill>
                    <a:srgbClr val="CC6600"/>
                  </a:solidFill>
                  <a:ea typeface="华文行楷" panose="02010800040101010101" pitchFamily="2" charset="-122"/>
                </a:rPr>
                <a:t>注意</a:t>
              </a:r>
            </a:p>
          </p:txBody>
        </p:sp>
      </p:grpSp>
      <p:grpSp>
        <p:nvGrpSpPr>
          <p:cNvPr id="525331" name="Group 19"/>
          <p:cNvGrpSpPr>
            <a:grpSpLocks/>
          </p:cNvGrpSpPr>
          <p:nvPr/>
        </p:nvGrpSpPr>
        <p:grpSpPr bwMode="auto">
          <a:xfrm>
            <a:off x="4356100" y="2828925"/>
            <a:ext cx="3960813" cy="2039938"/>
            <a:chOff x="2976" y="507"/>
            <a:chExt cx="2016" cy="1077"/>
          </a:xfrm>
        </p:grpSpPr>
        <p:sp>
          <p:nvSpPr>
            <p:cNvPr id="18471" name="Line 20"/>
            <p:cNvSpPr>
              <a:spLocks noChangeShapeType="1"/>
            </p:cNvSpPr>
            <p:nvPr/>
          </p:nvSpPr>
          <p:spPr bwMode="auto">
            <a:xfrm>
              <a:off x="2976" y="1303"/>
              <a:ext cx="2016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2" name="Line 21"/>
            <p:cNvSpPr>
              <a:spLocks noChangeShapeType="1"/>
            </p:cNvSpPr>
            <p:nvPr/>
          </p:nvSpPr>
          <p:spPr bwMode="auto">
            <a:xfrm flipV="1">
              <a:off x="3737" y="507"/>
              <a:ext cx="0" cy="85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3" name="Text Box 22"/>
            <p:cNvSpPr txBox="1">
              <a:spLocks noChangeArrowheads="1"/>
            </p:cNvSpPr>
            <p:nvPr/>
          </p:nvSpPr>
          <p:spPr bwMode="auto">
            <a:xfrm>
              <a:off x="3651" y="1310"/>
              <a:ext cx="184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18474" name="Text Box 23"/>
            <p:cNvSpPr txBox="1">
              <a:spLocks noChangeArrowheads="1"/>
            </p:cNvSpPr>
            <p:nvPr/>
          </p:nvSpPr>
          <p:spPr bwMode="auto">
            <a:xfrm>
              <a:off x="4804" y="1034"/>
              <a:ext cx="93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zh-CN" altLang="en-US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25336" name="Group 24"/>
          <p:cNvGrpSpPr>
            <a:grpSpLocks/>
          </p:cNvGrpSpPr>
          <p:nvPr/>
        </p:nvGrpSpPr>
        <p:grpSpPr bwMode="auto">
          <a:xfrm>
            <a:off x="4572000" y="2684463"/>
            <a:ext cx="2592388" cy="1071562"/>
            <a:chOff x="3080" y="341"/>
            <a:chExt cx="1303" cy="675"/>
          </a:xfrm>
        </p:grpSpPr>
        <p:sp>
          <p:nvSpPr>
            <p:cNvPr id="18469" name="Freeform 25"/>
            <p:cNvSpPr>
              <a:spLocks/>
            </p:cNvSpPr>
            <p:nvPr/>
          </p:nvSpPr>
          <p:spPr bwMode="auto">
            <a:xfrm>
              <a:off x="3080" y="599"/>
              <a:ext cx="1303" cy="417"/>
            </a:xfrm>
            <a:custGeom>
              <a:avLst/>
              <a:gdLst>
                <a:gd name="T0" fmla="*/ 0 w 1303"/>
                <a:gd name="T1" fmla="*/ 417 h 417"/>
                <a:gd name="T2" fmla="*/ 286 w 1303"/>
                <a:gd name="T3" fmla="*/ 395 h 417"/>
                <a:gd name="T4" fmla="*/ 388 w 1303"/>
                <a:gd name="T5" fmla="*/ 330 h 417"/>
                <a:gd name="T6" fmla="*/ 542 w 1303"/>
                <a:gd name="T7" fmla="*/ 198 h 417"/>
                <a:gd name="T8" fmla="*/ 703 w 1303"/>
                <a:gd name="T9" fmla="*/ 125 h 417"/>
                <a:gd name="T10" fmla="*/ 1127 w 1303"/>
                <a:gd name="T11" fmla="*/ 88 h 417"/>
                <a:gd name="T12" fmla="*/ 1303 w 1303"/>
                <a:gd name="T13" fmla="*/ 0 h 4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03" h="417">
                  <a:moveTo>
                    <a:pt x="0" y="417"/>
                  </a:moveTo>
                  <a:cubicBezTo>
                    <a:pt x="110" y="413"/>
                    <a:pt x="221" y="409"/>
                    <a:pt x="286" y="395"/>
                  </a:cubicBezTo>
                  <a:cubicBezTo>
                    <a:pt x="351" y="381"/>
                    <a:pt x="345" y="363"/>
                    <a:pt x="388" y="330"/>
                  </a:cubicBezTo>
                  <a:cubicBezTo>
                    <a:pt x="431" y="297"/>
                    <a:pt x="490" y="232"/>
                    <a:pt x="542" y="198"/>
                  </a:cubicBezTo>
                  <a:cubicBezTo>
                    <a:pt x="594" y="164"/>
                    <a:pt x="606" y="143"/>
                    <a:pt x="703" y="125"/>
                  </a:cubicBezTo>
                  <a:cubicBezTo>
                    <a:pt x="800" y="107"/>
                    <a:pt x="1027" y="109"/>
                    <a:pt x="1127" y="88"/>
                  </a:cubicBezTo>
                  <a:cubicBezTo>
                    <a:pt x="1227" y="67"/>
                    <a:pt x="1274" y="15"/>
                    <a:pt x="1303" y="0"/>
                  </a:cubicBezTo>
                </a:path>
              </a:pathLst>
            </a:custGeom>
            <a:noFill/>
            <a:ln w="28575" cap="flat" cmpd="sng">
              <a:solidFill>
                <a:srgbClr val="FF99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0" name="Text Box 26"/>
            <p:cNvSpPr txBox="1">
              <a:spLocks noChangeArrowheads="1"/>
            </p:cNvSpPr>
            <p:nvPr/>
          </p:nvSpPr>
          <p:spPr bwMode="auto">
            <a:xfrm>
              <a:off x="3860" y="341"/>
              <a:ext cx="3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</p:grpSp>
      <p:grpSp>
        <p:nvGrpSpPr>
          <p:cNvPr id="525339" name="Group 27"/>
          <p:cNvGrpSpPr>
            <a:grpSpLocks/>
          </p:cNvGrpSpPr>
          <p:nvPr/>
        </p:nvGrpSpPr>
        <p:grpSpPr bwMode="auto">
          <a:xfrm>
            <a:off x="4779963" y="3333750"/>
            <a:ext cx="1089025" cy="647700"/>
            <a:chOff x="3147" y="1979"/>
            <a:chExt cx="686" cy="408"/>
          </a:xfrm>
        </p:grpSpPr>
        <p:sp>
          <p:nvSpPr>
            <p:cNvPr id="18467" name="Line 28"/>
            <p:cNvSpPr>
              <a:spLocks noChangeShapeType="1"/>
            </p:cNvSpPr>
            <p:nvPr/>
          </p:nvSpPr>
          <p:spPr bwMode="auto">
            <a:xfrm>
              <a:off x="3198" y="2387"/>
              <a:ext cx="352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8" name="Freeform 29"/>
            <p:cNvSpPr>
              <a:spLocks/>
            </p:cNvSpPr>
            <p:nvPr/>
          </p:nvSpPr>
          <p:spPr bwMode="auto">
            <a:xfrm>
              <a:off x="3147" y="1979"/>
              <a:ext cx="686" cy="266"/>
            </a:xfrm>
            <a:custGeom>
              <a:avLst/>
              <a:gdLst>
                <a:gd name="T0" fmla="*/ 0 w 654"/>
                <a:gd name="T1" fmla="*/ 261 h 285"/>
                <a:gd name="T2" fmla="*/ 134 w 654"/>
                <a:gd name="T3" fmla="*/ 253 h 285"/>
                <a:gd name="T4" fmla="*/ 277 w 654"/>
                <a:gd name="T5" fmla="*/ 246 h 285"/>
                <a:gd name="T6" fmla="*/ 429 w 654"/>
                <a:gd name="T7" fmla="*/ 134 h 285"/>
                <a:gd name="T8" fmla="*/ 563 w 654"/>
                <a:gd name="T9" fmla="*/ 41 h 285"/>
                <a:gd name="T10" fmla="*/ 686 w 654"/>
                <a:gd name="T11" fmla="*/ 0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54" h="285">
                  <a:moveTo>
                    <a:pt x="0" y="280"/>
                  </a:moveTo>
                  <a:cubicBezTo>
                    <a:pt x="21" y="278"/>
                    <a:pt x="84" y="274"/>
                    <a:pt x="128" y="271"/>
                  </a:cubicBezTo>
                  <a:cubicBezTo>
                    <a:pt x="172" y="268"/>
                    <a:pt x="217" y="285"/>
                    <a:pt x="264" y="264"/>
                  </a:cubicBezTo>
                  <a:cubicBezTo>
                    <a:pt x="311" y="243"/>
                    <a:pt x="364" y="181"/>
                    <a:pt x="409" y="144"/>
                  </a:cubicBezTo>
                  <a:cubicBezTo>
                    <a:pt x="454" y="107"/>
                    <a:pt x="496" y="68"/>
                    <a:pt x="537" y="44"/>
                  </a:cubicBezTo>
                  <a:cubicBezTo>
                    <a:pt x="578" y="20"/>
                    <a:pt x="630" y="9"/>
                    <a:pt x="654" y="0"/>
                  </a:cubicBezTo>
                </a:path>
              </a:pathLst>
            </a:custGeom>
            <a:noFill/>
            <a:ln w="28575" cap="flat" cmpd="sng">
              <a:solidFill>
                <a:srgbClr val="00FFF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25342" name="Group 30"/>
          <p:cNvGrpSpPr>
            <a:grpSpLocks/>
          </p:cNvGrpSpPr>
          <p:nvPr/>
        </p:nvGrpSpPr>
        <p:grpSpPr bwMode="auto">
          <a:xfrm>
            <a:off x="5868988" y="3116263"/>
            <a:ext cx="1225550" cy="504825"/>
            <a:chOff x="3833" y="1842"/>
            <a:chExt cx="772" cy="318"/>
          </a:xfrm>
        </p:grpSpPr>
        <p:sp>
          <p:nvSpPr>
            <p:cNvPr id="18465" name="Line 31"/>
            <p:cNvSpPr>
              <a:spLocks noChangeShapeType="1"/>
            </p:cNvSpPr>
            <p:nvPr/>
          </p:nvSpPr>
          <p:spPr bwMode="auto">
            <a:xfrm flipH="1">
              <a:off x="4195" y="2160"/>
              <a:ext cx="346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6" name="Freeform 32"/>
            <p:cNvSpPr>
              <a:spLocks/>
            </p:cNvSpPr>
            <p:nvPr/>
          </p:nvSpPr>
          <p:spPr bwMode="auto">
            <a:xfrm>
              <a:off x="3833" y="1842"/>
              <a:ext cx="772" cy="137"/>
            </a:xfrm>
            <a:custGeom>
              <a:avLst/>
              <a:gdLst>
                <a:gd name="T0" fmla="*/ 0 w 642"/>
                <a:gd name="T1" fmla="*/ 137 h 137"/>
                <a:gd name="T2" fmla="*/ 247 w 642"/>
                <a:gd name="T3" fmla="*/ 118 h 137"/>
                <a:gd name="T4" fmla="*/ 510 w 642"/>
                <a:gd name="T5" fmla="*/ 99 h 137"/>
                <a:gd name="T6" fmla="*/ 772 w 642"/>
                <a:gd name="T7" fmla="*/ 0 h 1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2" h="137">
                  <a:moveTo>
                    <a:pt x="0" y="137"/>
                  </a:moveTo>
                  <a:cubicBezTo>
                    <a:pt x="34" y="134"/>
                    <a:pt x="134" y="124"/>
                    <a:pt x="205" y="118"/>
                  </a:cubicBezTo>
                  <a:cubicBezTo>
                    <a:pt x="276" y="112"/>
                    <a:pt x="351" y="119"/>
                    <a:pt x="424" y="99"/>
                  </a:cubicBezTo>
                  <a:cubicBezTo>
                    <a:pt x="497" y="79"/>
                    <a:pt x="597" y="21"/>
                    <a:pt x="642" y="0"/>
                  </a:cubicBezTo>
                </a:path>
              </a:pathLst>
            </a:custGeom>
            <a:noFill/>
            <a:ln w="28575" cap="flat" cmpd="sng">
              <a:solidFill>
                <a:srgbClr val="FFFF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25345" name="Group 33"/>
          <p:cNvGrpSpPr>
            <a:grpSpLocks/>
          </p:cNvGrpSpPr>
          <p:nvPr/>
        </p:nvGrpSpPr>
        <p:grpSpPr bwMode="auto">
          <a:xfrm>
            <a:off x="4481513" y="2095500"/>
            <a:ext cx="2111375" cy="1165225"/>
            <a:chOff x="2868" y="247"/>
            <a:chExt cx="1330" cy="734"/>
          </a:xfrm>
        </p:grpSpPr>
        <p:graphicFrame>
          <p:nvGraphicFramePr>
            <p:cNvPr id="18463" name="Object 34"/>
            <p:cNvGraphicFramePr>
              <a:graphicFrameLocks noChangeAspect="1"/>
            </p:cNvGraphicFramePr>
            <p:nvPr/>
          </p:nvGraphicFramePr>
          <p:xfrm>
            <a:off x="2868" y="247"/>
            <a:ext cx="1330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1" name="公式" r:id="rId9" imgW="1034939" imgH="234906" progId="Equation.3">
                    <p:embed/>
                  </p:oleObj>
                </mc:Choice>
                <mc:Fallback>
                  <p:oleObj name="公式" r:id="rId9" imgW="1034939" imgH="234906" progId="Equation.3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68" y="247"/>
                          <a:ext cx="1330" cy="3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99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64" name="Line 35"/>
            <p:cNvSpPr>
              <a:spLocks noChangeShapeType="1"/>
            </p:cNvSpPr>
            <p:nvPr/>
          </p:nvSpPr>
          <p:spPr bwMode="auto">
            <a:xfrm>
              <a:off x="3424" y="572"/>
              <a:ext cx="272" cy="409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25348" name="Group 36"/>
          <p:cNvGrpSpPr>
            <a:grpSpLocks/>
          </p:cNvGrpSpPr>
          <p:nvPr/>
        </p:nvGrpSpPr>
        <p:grpSpPr bwMode="auto">
          <a:xfrm>
            <a:off x="4860925" y="3836988"/>
            <a:ext cx="1951038" cy="544512"/>
            <a:chOff x="3125" y="886"/>
            <a:chExt cx="1229" cy="343"/>
          </a:xfrm>
        </p:grpSpPr>
        <p:sp>
          <p:nvSpPr>
            <p:cNvPr id="18460" name="Line 37"/>
            <p:cNvSpPr>
              <a:spLocks noChangeShapeType="1"/>
            </p:cNvSpPr>
            <p:nvPr/>
          </p:nvSpPr>
          <p:spPr bwMode="auto">
            <a:xfrm>
              <a:off x="3125" y="1193"/>
              <a:ext cx="60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1" name="Freeform 38"/>
            <p:cNvSpPr>
              <a:spLocks/>
            </p:cNvSpPr>
            <p:nvPr/>
          </p:nvSpPr>
          <p:spPr bwMode="auto">
            <a:xfrm>
              <a:off x="3739" y="907"/>
              <a:ext cx="615" cy="322"/>
            </a:xfrm>
            <a:custGeom>
              <a:avLst/>
              <a:gdLst>
                <a:gd name="T0" fmla="*/ 0 w 615"/>
                <a:gd name="T1" fmla="*/ 0 h 322"/>
                <a:gd name="T2" fmla="*/ 117 w 615"/>
                <a:gd name="T3" fmla="*/ 176 h 322"/>
                <a:gd name="T4" fmla="*/ 359 w 615"/>
                <a:gd name="T5" fmla="*/ 286 h 322"/>
                <a:gd name="T6" fmla="*/ 615 w 615"/>
                <a:gd name="T7" fmla="*/ 322 h 3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15" h="322">
                  <a:moveTo>
                    <a:pt x="0" y="0"/>
                  </a:moveTo>
                  <a:cubicBezTo>
                    <a:pt x="28" y="64"/>
                    <a:pt x="57" y="128"/>
                    <a:pt x="117" y="176"/>
                  </a:cubicBezTo>
                  <a:cubicBezTo>
                    <a:pt x="177" y="224"/>
                    <a:pt x="276" y="262"/>
                    <a:pt x="359" y="286"/>
                  </a:cubicBezTo>
                  <a:cubicBezTo>
                    <a:pt x="442" y="310"/>
                    <a:pt x="572" y="316"/>
                    <a:pt x="615" y="322"/>
                  </a:cubicBezTo>
                </a:path>
              </a:pathLst>
            </a:custGeom>
            <a:noFill/>
            <a:ln w="38100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2" name="Line 39"/>
            <p:cNvSpPr>
              <a:spLocks noChangeShapeType="1"/>
            </p:cNvSpPr>
            <p:nvPr/>
          </p:nvSpPr>
          <p:spPr bwMode="auto">
            <a:xfrm flipH="1" flipV="1">
              <a:off x="3725" y="886"/>
              <a:ext cx="1" cy="293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525352" name="Text Box 40"/>
          <p:cNvSpPr txBox="1">
            <a:spLocks noChangeArrowheads="1"/>
          </p:cNvSpPr>
          <p:nvPr/>
        </p:nvSpPr>
        <p:spPr bwMode="auto">
          <a:xfrm>
            <a:off x="5148263" y="4341813"/>
            <a:ext cx="815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</a:p>
        </p:txBody>
      </p:sp>
      <p:sp>
        <p:nvSpPr>
          <p:cNvPr id="525353" name="Text Box 41"/>
          <p:cNvSpPr txBox="1">
            <a:spLocks noChangeArrowheads="1"/>
          </p:cNvSpPr>
          <p:nvPr/>
        </p:nvSpPr>
        <p:spPr bwMode="auto">
          <a:xfrm>
            <a:off x="5724525" y="4341813"/>
            <a:ext cx="10795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＋</a:t>
            </a:r>
          </a:p>
        </p:txBody>
      </p:sp>
      <p:grpSp>
        <p:nvGrpSpPr>
          <p:cNvPr id="525354" name="Group 42"/>
          <p:cNvGrpSpPr>
            <a:grpSpLocks/>
          </p:cNvGrpSpPr>
          <p:nvPr/>
        </p:nvGrpSpPr>
        <p:grpSpPr bwMode="auto">
          <a:xfrm>
            <a:off x="6011863" y="3716338"/>
            <a:ext cx="2881312" cy="531812"/>
            <a:chOff x="3787" y="1019"/>
            <a:chExt cx="1818" cy="287"/>
          </a:xfrm>
        </p:grpSpPr>
        <p:graphicFrame>
          <p:nvGraphicFramePr>
            <p:cNvPr id="18458" name="Object 43"/>
            <p:cNvGraphicFramePr>
              <a:graphicFrameLocks noChangeAspect="1"/>
            </p:cNvGraphicFramePr>
            <p:nvPr/>
          </p:nvGraphicFramePr>
          <p:xfrm>
            <a:off x="4275" y="1019"/>
            <a:ext cx="1330" cy="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2" name="公式" r:id="rId11" imgW="1034939" imgH="234906" progId="Equation.3">
                    <p:embed/>
                  </p:oleObj>
                </mc:Choice>
                <mc:Fallback>
                  <p:oleObj name="公式" r:id="rId11" imgW="1034939" imgH="234906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75" y="1019"/>
                          <a:ext cx="1330" cy="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99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59" name="Line 44"/>
            <p:cNvSpPr>
              <a:spLocks noChangeShapeType="1"/>
            </p:cNvSpPr>
            <p:nvPr/>
          </p:nvSpPr>
          <p:spPr bwMode="auto">
            <a:xfrm flipH="1">
              <a:off x="3787" y="1117"/>
              <a:ext cx="545" cy="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25357" name="Text Box 45"/>
          <p:cNvSpPr txBox="1">
            <a:spLocks noChangeArrowheads="1"/>
          </p:cNvSpPr>
          <p:nvPr/>
        </p:nvSpPr>
        <p:spPr bwMode="auto">
          <a:xfrm>
            <a:off x="8027988" y="4292600"/>
            <a:ext cx="431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t</a:t>
            </a:r>
          </a:p>
        </p:txBody>
      </p:sp>
      <p:grpSp>
        <p:nvGrpSpPr>
          <p:cNvPr id="18455" name="Group 46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8456" name="Picture 47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7" name="Text Box 48">
              <a:hlinkClick r:id="rId1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5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5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525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525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25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5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52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525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5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5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525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5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5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52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2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0"/>
                                        <p:tgtEl>
                                          <p:spTgt spid="52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525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525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525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25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525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525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2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525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525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5314" grpId="0" animBg="1"/>
      <p:bldP spid="525315" grpId="0" build="p" autoUpdateAnimBg="0"/>
      <p:bldP spid="525316" grpId="0" build="p" autoUpdateAnimBg="0"/>
      <p:bldP spid="525317" grpId="0" build="p" autoUpdateAnimBg="0"/>
      <p:bldP spid="525318" grpId="0"/>
      <p:bldP spid="525321" grpId="0"/>
      <p:bldP spid="525352" grpId="0" build="p" autoUpdateAnimBg="0"/>
      <p:bldP spid="525353" grpId="0" build="p" autoUpdateAnimBg="0"/>
      <p:bldP spid="5253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Text Box 2"/>
          <p:cNvSpPr txBox="1">
            <a:spLocks noChangeArrowheads="1"/>
          </p:cNvSpPr>
          <p:nvPr/>
        </p:nvSpPr>
        <p:spPr bwMode="auto">
          <a:xfrm>
            <a:off x="1116013" y="476250"/>
            <a:ext cx="7704137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图示为电容放电电路，电容原先带有电压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,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求开关闭合后电容电压随时间的变化。</a:t>
            </a:r>
          </a:p>
        </p:txBody>
      </p:sp>
      <p:sp>
        <p:nvSpPr>
          <p:cNvPr id="526339" name="Text Box 3"/>
          <p:cNvSpPr txBox="1">
            <a:spLocks noChangeArrowheads="1"/>
          </p:cNvSpPr>
          <p:nvPr/>
        </p:nvSpPr>
        <p:spPr bwMode="auto">
          <a:xfrm>
            <a:off x="468313" y="620713"/>
            <a:ext cx="5762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</a:p>
        </p:txBody>
      </p:sp>
      <p:sp>
        <p:nvSpPr>
          <p:cNvPr id="526340" name="Text Box 4"/>
          <p:cNvSpPr txBox="1">
            <a:spLocks noChangeArrowheads="1"/>
          </p:cNvSpPr>
          <p:nvPr/>
        </p:nvSpPr>
        <p:spPr bwMode="auto">
          <a:xfrm>
            <a:off x="468313" y="1700213"/>
            <a:ext cx="576262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</a:p>
        </p:txBody>
      </p:sp>
      <p:graphicFrame>
        <p:nvGraphicFramePr>
          <p:cNvPr id="526341" name="Object 5"/>
          <p:cNvGraphicFramePr>
            <a:graphicFrameLocks noChangeAspect="1"/>
          </p:cNvGraphicFramePr>
          <p:nvPr/>
        </p:nvGraphicFramePr>
        <p:xfrm>
          <a:off x="1908175" y="2205038"/>
          <a:ext cx="27051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59" name="公式" r:id="rId3" imgW="1136736" imgH="489125" progId="Equation.3">
                  <p:embed/>
                </p:oleObj>
              </mc:Choice>
              <mc:Fallback>
                <p:oleObj name="公式" r:id="rId3" imgW="1136736" imgH="48912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2205038"/>
                        <a:ext cx="2705100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42" name="Object 6"/>
          <p:cNvGraphicFramePr>
            <a:graphicFrameLocks noChangeAspect="1"/>
          </p:cNvGraphicFramePr>
          <p:nvPr/>
        </p:nvGraphicFramePr>
        <p:xfrm>
          <a:off x="1635125" y="1628775"/>
          <a:ext cx="3567113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0" name="公式" r:id="rId5" imgW="1377814" imgH="234906" progId="Equation.3">
                  <p:embed/>
                </p:oleObj>
              </mc:Choice>
              <mc:Fallback>
                <p:oleObj name="公式" r:id="rId5" imgW="1377814" imgH="2349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5125" y="1628775"/>
                        <a:ext cx="3567113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6343" name="AutoShape 7"/>
          <p:cNvSpPr>
            <a:spLocks noChangeArrowheads="1"/>
          </p:cNvSpPr>
          <p:nvPr/>
        </p:nvSpPr>
        <p:spPr bwMode="auto">
          <a:xfrm>
            <a:off x="1116013" y="2636838"/>
            <a:ext cx="649287" cy="142875"/>
          </a:xfrm>
          <a:prstGeom prst="rightArrow">
            <a:avLst>
              <a:gd name="adj1" fmla="val 50000"/>
              <a:gd name="adj2" fmla="val 113611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26344" name="Text Box 8"/>
          <p:cNvSpPr txBox="1">
            <a:spLocks noChangeArrowheads="1"/>
          </p:cNvSpPr>
          <p:nvPr/>
        </p:nvSpPr>
        <p:spPr bwMode="auto">
          <a:xfrm>
            <a:off x="395288" y="3284538"/>
            <a:ext cx="24495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特征根方程：</a:t>
            </a:r>
          </a:p>
        </p:txBody>
      </p:sp>
      <p:graphicFrame>
        <p:nvGraphicFramePr>
          <p:cNvPr id="526345" name="Object 9"/>
          <p:cNvGraphicFramePr>
            <a:graphicFrameLocks noChangeAspect="1"/>
          </p:cNvGraphicFramePr>
          <p:nvPr/>
        </p:nvGraphicFramePr>
        <p:xfrm>
          <a:off x="2641600" y="3357563"/>
          <a:ext cx="19764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1" name="公式" r:id="rId7" imgW="844365" imgH="222294" progId="Equation.3">
                  <p:embed/>
                </p:oleObj>
              </mc:Choice>
              <mc:Fallback>
                <p:oleObj name="公式" r:id="rId7" imgW="844365" imgH="222294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1600" y="3357563"/>
                        <a:ext cx="197643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46" name="Object 10"/>
          <p:cNvGraphicFramePr>
            <a:graphicFrameLocks noChangeAspect="1"/>
          </p:cNvGraphicFramePr>
          <p:nvPr/>
        </p:nvGraphicFramePr>
        <p:xfrm>
          <a:off x="6011863" y="3284538"/>
          <a:ext cx="1944687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2" name="公式" r:id="rId9" imgW="819113" imgH="234906" progId="Equation.3">
                  <p:embed/>
                </p:oleObj>
              </mc:Choice>
              <mc:Fallback>
                <p:oleObj name="公式" r:id="rId9" imgW="819113" imgH="234906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3284538"/>
                        <a:ext cx="1944687" cy="56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6347" name="AutoShape 11"/>
          <p:cNvSpPr>
            <a:spLocks noChangeArrowheads="1"/>
          </p:cNvSpPr>
          <p:nvPr/>
        </p:nvSpPr>
        <p:spPr bwMode="auto">
          <a:xfrm>
            <a:off x="5219700" y="3500438"/>
            <a:ext cx="576263" cy="144462"/>
          </a:xfrm>
          <a:prstGeom prst="rightArrow">
            <a:avLst>
              <a:gd name="adj1" fmla="val 50000"/>
              <a:gd name="adj2" fmla="val 99726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26348" name="Text Box 12"/>
          <p:cNvSpPr txBox="1">
            <a:spLocks noChangeArrowheads="1"/>
          </p:cNvSpPr>
          <p:nvPr/>
        </p:nvSpPr>
        <p:spPr bwMode="auto">
          <a:xfrm>
            <a:off x="971550" y="4005263"/>
            <a:ext cx="18716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通解：</a:t>
            </a:r>
          </a:p>
        </p:txBody>
      </p:sp>
      <p:graphicFrame>
        <p:nvGraphicFramePr>
          <p:cNvPr id="526349" name="Object 13"/>
          <p:cNvGraphicFramePr>
            <a:graphicFrameLocks noChangeAspect="1"/>
          </p:cNvGraphicFramePr>
          <p:nvPr/>
        </p:nvGraphicFramePr>
        <p:xfrm>
          <a:off x="3348038" y="4652963"/>
          <a:ext cx="115252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3" name="公式" r:id="rId11" imgW="488864" imgH="234906" progId="Equation.3">
                  <p:embed/>
                </p:oleObj>
              </mc:Choice>
              <mc:Fallback>
                <p:oleObj name="公式" r:id="rId11" imgW="488864" imgH="234906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4652963"/>
                        <a:ext cx="1152525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50" name="Object 14"/>
          <p:cNvGraphicFramePr>
            <a:graphicFrameLocks noChangeAspect="1"/>
          </p:cNvGraphicFramePr>
          <p:nvPr/>
        </p:nvGraphicFramePr>
        <p:xfrm>
          <a:off x="2411413" y="3716338"/>
          <a:ext cx="352901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4" name="公式" r:id="rId13" imgW="1339936" imgH="349206" progId="Equation.3">
                  <p:embed/>
                </p:oleObj>
              </mc:Choice>
              <mc:Fallback>
                <p:oleObj name="公式" r:id="rId13" imgW="1339936" imgH="349206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3716338"/>
                        <a:ext cx="3529012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6351" name="AutoShape 15"/>
          <p:cNvSpPr>
            <a:spLocks noChangeArrowheads="1"/>
          </p:cNvSpPr>
          <p:nvPr/>
        </p:nvSpPr>
        <p:spPr bwMode="auto">
          <a:xfrm>
            <a:off x="4859338" y="4868863"/>
            <a:ext cx="649287" cy="144462"/>
          </a:xfrm>
          <a:prstGeom prst="rightArrow">
            <a:avLst>
              <a:gd name="adj1" fmla="val 50000"/>
              <a:gd name="adj2" fmla="val 112363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26352" name="Text Box 16"/>
          <p:cNvSpPr txBox="1">
            <a:spLocks noChangeArrowheads="1"/>
          </p:cNvSpPr>
          <p:nvPr/>
        </p:nvSpPr>
        <p:spPr bwMode="auto">
          <a:xfrm>
            <a:off x="395288" y="4652963"/>
            <a:ext cx="3311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代入初始条件得：</a:t>
            </a:r>
          </a:p>
        </p:txBody>
      </p:sp>
      <p:graphicFrame>
        <p:nvGraphicFramePr>
          <p:cNvPr id="526353" name="Object 17"/>
          <p:cNvGraphicFramePr>
            <a:graphicFrameLocks noChangeAspect="1"/>
          </p:cNvGraphicFramePr>
          <p:nvPr/>
        </p:nvGraphicFramePr>
        <p:xfrm>
          <a:off x="5580063" y="4292600"/>
          <a:ext cx="252095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5" name="公式" r:id="rId15" imgW="997061" imgH="349206" progId="Equation.3">
                  <p:embed/>
                </p:oleObj>
              </mc:Choice>
              <mc:Fallback>
                <p:oleObj name="公式" r:id="rId15" imgW="997061" imgH="349206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4292600"/>
                        <a:ext cx="2520950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6354" name="Text Box 18"/>
          <p:cNvSpPr txBox="1">
            <a:spLocks noChangeArrowheads="1"/>
          </p:cNvSpPr>
          <p:nvPr/>
        </p:nvSpPr>
        <p:spPr bwMode="auto">
          <a:xfrm>
            <a:off x="1908175" y="5300663"/>
            <a:ext cx="65532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  在动态电路分析中，初始条件是得到确定解答的必需条件。</a:t>
            </a:r>
          </a:p>
        </p:txBody>
      </p:sp>
      <p:grpSp>
        <p:nvGrpSpPr>
          <p:cNvPr id="19475" name="Group 19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9508" name="Picture 20" descr="78900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509" name="Text Box 21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9476" name="Group 22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9506" name="Picture 23" descr="78900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507" name="Text Box 24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26361" name="Group 25"/>
          <p:cNvGrpSpPr>
            <a:grpSpLocks/>
          </p:cNvGrpSpPr>
          <p:nvPr/>
        </p:nvGrpSpPr>
        <p:grpSpPr bwMode="auto">
          <a:xfrm>
            <a:off x="323850" y="5300663"/>
            <a:ext cx="1644650" cy="850900"/>
            <a:chOff x="385" y="3022"/>
            <a:chExt cx="1036" cy="536"/>
          </a:xfrm>
        </p:grpSpPr>
        <p:pic>
          <p:nvPicPr>
            <p:cNvPr id="19504" name="Picture 26" descr="123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505" name="Text Box 27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明确</a:t>
              </a:r>
            </a:p>
          </p:txBody>
        </p:sp>
      </p:grpSp>
      <p:grpSp>
        <p:nvGrpSpPr>
          <p:cNvPr id="526364" name="Group 28"/>
          <p:cNvGrpSpPr>
            <a:grpSpLocks/>
          </p:cNvGrpSpPr>
          <p:nvPr/>
        </p:nvGrpSpPr>
        <p:grpSpPr bwMode="auto">
          <a:xfrm>
            <a:off x="5795963" y="1314450"/>
            <a:ext cx="2736850" cy="1827213"/>
            <a:chOff x="2653" y="754"/>
            <a:chExt cx="1724" cy="1151"/>
          </a:xfrm>
        </p:grpSpPr>
        <p:sp>
          <p:nvSpPr>
            <p:cNvPr id="19482" name="Line 29"/>
            <p:cNvSpPr>
              <a:spLocks noChangeShapeType="1"/>
            </p:cNvSpPr>
            <p:nvPr/>
          </p:nvSpPr>
          <p:spPr bwMode="auto">
            <a:xfrm>
              <a:off x="2699" y="1117"/>
              <a:ext cx="0" cy="7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3" name="Line 30"/>
            <p:cNvSpPr>
              <a:spLocks noChangeShapeType="1"/>
            </p:cNvSpPr>
            <p:nvPr/>
          </p:nvSpPr>
          <p:spPr bwMode="auto">
            <a:xfrm>
              <a:off x="2699" y="1888"/>
              <a:ext cx="117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4" name="Line 31"/>
            <p:cNvSpPr>
              <a:spLocks noChangeShapeType="1"/>
            </p:cNvSpPr>
            <p:nvPr/>
          </p:nvSpPr>
          <p:spPr bwMode="auto">
            <a:xfrm>
              <a:off x="3878" y="1525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5" name="Line 32"/>
            <p:cNvSpPr>
              <a:spLocks noChangeShapeType="1"/>
            </p:cNvSpPr>
            <p:nvPr/>
          </p:nvSpPr>
          <p:spPr bwMode="auto">
            <a:xfrm flipH="1">
              <a:off x="3876" y="1117"/>
              <a:ext cx="2" cy="31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6" name="Line 33"/>
            <p:cNvSpPr>
              <a:spLocks noChangeShapeType="1"/>
            </p:cNvSpPr>
            <p:nvPr/>
          </p:nvSpPr>
          <p:spPr bwMode="auto">
            <a:xfrm>
              <a:off x="2699" y="1117"/>
              <a:ext cx="33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7" name="Line 34"/>
            <p:cNvSpPr>
              <a:spLocks noChangeShapeType="1"/>
            </p:cNvSpPr>
            <p:nvPr/>
          </p:nvSpPr>
          <p:spPr bwMode="auto">
            <a:xfrm>
              <a:off x="3334" y="1117"/>
              <a:ext cx="54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8" name="Line 35"/>
            <p:cNvSpPr>
              <a:spLocks noChangeShapeType="1"/>
            </p:cNvSpPr>
            <p:nvPr/>
          </p:nvSpPr>
          <p:spPr bwMode="auto">
            <a:xfrm>
              <a:off x="3061" y="935"/>
              <a:ext cx="223" cy="17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9" name="Line 36"/>
            <p:cNvSpPr>
              <a:spLocks noChangeShapeType="1"/>
            </p:cNvSpPr>
            <p:nvPr/>
          </p:nvSpPr>
          <p:spPr bwMode="auto">
            <a:xfrm flipH="1">
              <a:off x="3198" y="890"/>
              <a:ext cx="223" cy="173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0" name="Text Box 37"/>
            <p:cNvSpPr txBox="1">
              <a:spLocks noChangeArrowheads="1"/>
            </p:cNvSpPr>
            <p:nvPr/>
          </p:nvSpPr>
          <p:spPr bwMode="auto">
            <a:xfrm>
              <a:off x="2789" y="1344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R</a:t>
              </a:r>
            </a:p>
          </p:txBody>
        </p:sp>
        <p:sp>
          <p:nvSpPr>
            <p:cNvPr id="19491" name="Text Box 38"/>
            <p:cNvSpPr txBox="1">
              <a:spLocks noChangeArrowheads="1"/>
            </p:cNvSpPr>
            <p:nvPr/>
          </p:nvSpPr>
          <p:spPr bwMode="auto">
            <a:xfrm>
              <a:off x="3833" y="1570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－</a:t>
              </a:r>
            </a:p>
          </p:txBody>
        </p:sp>
        <p:sp>
          <p:nvSpPr>
            <p:cNvPr id="19492" name="Text Box 39"/>
            <p:cNvSpPr txBox="1">
              <a:spLocks noChangeArrowheads="1"/>
            </p:cNvSpPr>
            <p:nvPr/>
          </p:nvSpPr>
          <p:spPr bwMode="auto">
            <a:xfrm>
              <a:off x="3833" y="1026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+</a:t>
              </a:r>
            </a:p>
          </p:txBody>
        </p:sp>
        <p:sp>
          <p:nvSpPr>
            <p:cNvPr id="19493" name="Text Box 40"/>
            <p:cNvSpPr txBox="1">
              <a:spLocks noChangeArrowheads="1"/>
            </p:cNvSpPr>
            <p:nvPr/>
          </p:nvSpPr>
          <p:spPr bwMode="auto">
            <a:xfrm>
              <a:off x="3470" y="1298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C</a:t>
              </a:r>
            </a:p>
          </p:txBody>
        </p:sp>
        <p:sp>
          <p:nvSpPr>
            <p:cNvPr id="19494" name="Text Box 41"/>
            <p:cNvSpPr txBox="1">
              <a:spLocks noChangeArrowheads="1"/>
            </p:cNvSpPr>
            <p:nvPr/>
          </p:nvSpPr>
          <p:spPr bwMode="auto">
            <a:xfrm>
              <a:off x="3515" y="1570"/>
              <a:ext cx="2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i</a:t>
              </a:r>
            </a:p>
          </p:txBody>
        </p:sp>
        <p:sp>
          <p:nvSpPr>
            <p:cNvPr id="19495" name="Text Box 42"/>
            <p:cNvSpPr txBox="1">
              <a:spLocks noChangeArrowheads="1"/>
            </p:cNvSpPr>
            <p:nvPr/>
          </p:nvSpPr>
          <p:spPr bwMode="auto">
            <a:xfrm>
              <a:off x="3969" y="1298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C</a:t>
              </a:r>
            </a:p>
          </p:txBody>
        </p:sp>
        <p:sp>
          <p:nvSpPr>
            <p:cNvPr id="19496" name="Line 43"/>
            <p:cNvSpPr>
              <a:spLocks noChangeShapeType="1"/>
            </p:cNvSpPr>
            <p:nvPr/>
          </p:nvSpPr>
          <p:spPr bwMode="auto">
            <a:xfrm>
              <a:off x="3787" y="1616"/>
              <a:ext cx="0" cy="272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7" name="Text Box 44"/>
            <p:cNvSpPr txBox="1">
              <a:spLocks noChangeArrowheads="1"/>
            </p:cNvSpPr>
            <p:nvPr/>
          </p:nvSpPr>
          <p:spPr bwMode="auto">
            <a:xfrm>
              <a:off x="3334" y="754"/>
              <a:ext cx="63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(</a:t>
              </a: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t=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0)</a:t>
              </a:r>
            </a:p>
          </p:txBody>
        </p:sp>
        <p:grpSp>
          <p:nvGrpSpPr>
            <p:cNvPr id="19498" name="Group 45"/>
            <p:cNvGrpSpPr>
              <a:grpSpLocks/>
            </p:cNvGrpSpPr>
            <p:nvPr/>
          </p:nvGrpSpPr>
          <p:grpSpPr bwMode="auto">
            <a:xfrm>
              <a:off x="3742" y="1434"/>
              <a:ext cx="240" cy="93"/>
              <a:chOff x="3787" y="2478"/>
              <a:chExt cx="240" cy="93"/>
            </a:xfrm>
          </p:grpSpPr>
          <p:sp>
            <p:nvSpPr>
              <p:cNvPr id="19502" name="Line 46"/>
              <p:cNvSpPr>
                <a:spLocks noChangeShapeType="1"/>
              </p:cNvSpPr>
              <p:nvPr/>
            </p:nvSpPr>
            <p:spPr bwMode="auto">
              <a:xfrm flipV="1">
                <a:off x="3787" y="2568"/>
                <a:ext cx="240" cy="3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503" name="Line 47"/>
              <p:cNvSpPr>
                <a:spLocks noChangeShapeType="1"/>
              </p:cNvSpPr>
              <p:nvPr/>
            </p:nvSpPr>
            <p:spPr bwMode="auto">
              <a:xfrm>
                <a:off x="3787" y="2478"/>
                <a:ext cx="240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9499" name="Rectangle 48"/>
            <p:cNvSpPr>
              <a:spLocks noChangeArrowheads="1"/>
            </p:cNvSpPr>
            <p:nvPr/>
          </p:nvSpPr>
          <p:spPr bwMode="auto">
            <a:xfrm>
              <a:off x="2653" y="134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500" name="Oval 49"/>
            <p:cNvSpPr>
              <a:spLocks noChangeArrowheads="1"/>
            </p:cNvSpPr>
            <p:nvPr/>
          </p:nvSpPr>
          <p:spPr bwMode="auto">
            <a:xfrm>
              <a:off x="3288" y="1071"/>
              <a:ext cx="71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501" name="Oval 50"/>
            <p:cNvSpPr>
              <a:spLocks noChangeArrowheads="1"/>
            </p:cNvSpPr>
            <p:nvPr/>
          </p:nvSpPr>
          <p:spPr bwMode="auto">
            <a:xfrm>
              <a:off x="3016" y="1071"/>
              <a:ext cx="71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9479" name="Group 51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9480" name="Picture 52" descr="78900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81" name="Text Box 53">
              <a:hlinkClick r:id="rId19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6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6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6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26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26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"/>
                                        <p:tgtEl>
                                          <p:spTgt spid="526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6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6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26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6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2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52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1000"/>
                                        <p:tgtEl>
                                          <p:spTgt spid="52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26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26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1000"/>
                                        <p:tgtEl>
                                          <p:spTgt spid="526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5" dur="500"/>
                                        <p:tgtEl>
                                          <p:spTgt spid="526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52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26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26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526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26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26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1000"/>
                                        <p:tgtEl>
                                          <p:spTgt spid="526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4" dur="500"/>
                                        <p:tgtEl>
                                          <p:spTgt spid="526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526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26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26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26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38" grpId="0"/>
      <p:bldP spid="526339" grpId="0"/>
      <p:bldP spid="526340" grpId="0" animBg="1"/>
      <p:bldP spid="526344" grpId="0"/>
      <p:bldP spid="526348" grpId="0"/>
      <p:bldP spid="526352" grpId="0"/>
      <p:bldP spid="5263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7362" name="Object 2"/>
          <p:cNvGraphicFramePr>
            <a:graphicFrameLocks noChangeAspect="1"/>
          </p:cNvGraphicFramePr>
          <p:nvPr/>
        </p:nvGraphicFramePr>
        <p:xfrm>
          <a:off x="1004888" y="1254125"/>
          <a:ext cx="3638550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5" name="公式" r:id="rId3" imgW="1390835" imgH="450894" progId="Equation.3">
                  <p:embed/>
                </p:oleObj>
              </mc:Choice>
              <mc:Fallback>
                <p:oleObj name="公式" r:id="rId3" imgW="1390835" imgH="450894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4888" y="1254125"/>
                        <a:ext cx="3638550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63" name="Object 3"/>
          <p:cNvGraphicFramePr>
            <a:graphicFrameLocks noChangeAspect="1"/>
          </p:cNvGraphicFramePr>
          <p:nvPr/>
        </p:nvGraphicFramePr>
        <p:xfrm>
          <a:off x="1979613" y="2420938"/>
          <a:ext cx="4976812" cy="112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6" name="公式" r:id="rId5" imgW="2000435" imgH="450894" progId="Equation.3">
                  <p:embed/>
                </p:oleObj>
              </mc:Choice>
              <mc:Fallback>
                <p:oleObj name="公式" r:id="rId5" imgW="2000435" imgH="450894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2420938"/>
                        <a:ext cx="4976812" cy="1125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64" name="Object 4"/>
          <p:cNvGraphicFramePr>
            <a:graphicFrameLocks noChangeAspect="1"/>
          </p:cNvGraphicFramePr>
          <p:nvPr/>
        </p:nvGraphicFramePr>
        <p:xfrm>
          <a:off x="1979613" y="3429000"/>
          <a:ext cx="4170362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7" name="公式" r:id="rId7" imgW="1631913" imgH="450894" progId="Equation.3">
                  <p:embed/>
                </p:oleObj>
              </mc:Choice>
              <mc:Fallback>
                <p:oleObj name="公式" r:id="rId7" imgW="1631913" imgH="45089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3429000"/>
                        <a:ext cx="4170362" cy="116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7365" name="Text Box 5"/>
          <p:cNvSpPr txBox="1">
            <a:spLocks noChangeArrowheads="1"/>
          </p:cNvSpPr>
          <p:nvPr/>
        </p:nvSpPr>
        <p:spPr bwMode="auto">
          <a:xfrm>
            <a:off x="611188" y="4724400"/>
            <a:ext cx="17494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 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0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 b="1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时刻</a:t>
            </a:r>
          </a:p>
        </p:txBody>
      </p:sp>
      <p:graphicFrame>
        <p:nvGraphicFramePr>
          <p:cNvPr id="527366" name="Object 6"/>
          <p:cNvGraphicFramePr>
            <a:graphicFrameLocks noChangeAspect="1"/>
          </p:cNvGraphicFramePr>
          <p:nvPr/>
        </p:nvGraphicFramePr>
        <p:xfrm>
          <a:off x="2587625" y="4492625"/>
          <a:ext cx="5308600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8" name="公式" r:id="rId9" imgW="2114464" imgH="450894" progId="Equation.3">
                  <p:embed/>
                </p:oleObj>
              </mc:Choice>
              <mc:Fallback>
                <p:oleObj name="公式" r:id="rId9" imgW="2114464" imgH="450894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25" y="4492625"/>
                        <a:ext cx="5308600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27367" name="Group 7"/>
          <p:cNvGrpSpPr>
            <a:grpSpLocks/>
          </p:cNvGrpSpPr>
          <p:nvPr/>
        </p:nvGrpSpPr>
        <p:grpSpPr bwMode="auto">
          <a:xfrm>
            <a:off x="5867400" y="692150"/>
            <a:ext cx="2006600" cy="1439863"/>
            <a:chOff x="591" y="538"/>
            <a:chExt cx="1111" cy="779"/>
          </a:xfrm>
        </p:grpSpPr>
        <p:sp>
          <p:nvSpPr>
            <p:cNvPr id="20502" name="Line 8"/>
            <p:cNvSpPr>
              <a:spLocks noChangeShapeType="1"/>
            </p:cNvSpPr>
            <p:nvPr/>
          </p:nvSpPr>
          <p:spPr bwMode="auto">
            <a:xfrm>
              <a:off x="1363" y="920"/>
              <a:ext cx="269" cy="0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3" name="Line 9"/>
            <p:cNvSpPr>
              <a:spLocks noChangeShapeType="1"/>
            </p:cNvSpPr>
            <p:nvPr/>
          </p:nvSpPr>
          <p:spPr bwMode="auto">
            <a:xfrm>
              <a:off x="1363" y="1000"/>
              <a:ext cx="269" cy="0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4" name="Line 10"/>
            <p:cNvSpPr>
              <a:spLocks noChangeShapeType="1"/>
            </p:cNvSpPr>
            <p:nvPr/>
          </p:nvSpPr>
          <p:spPr bwMode="auto">
            <a:xfrm flipV="1">
              <a:off x="673" y="576"/>
              <a:ext cx="805" cy="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5" name="Line 11"/>
            <p:cNvSpPr>
              <a:spLocks noChangeShapeType="1"/>
            </p:cNvSpPr>
            <p:nvPr/>
          </p:nvSpPr>
          <p:spPr bwMode="auto">
            <a:xfrm>
              <a:off x="636" y="1296"/>
              <a:ext cx="84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6" name="Line 12"/>
            <p:cNvSpPr>
              <a:spLocks noChangeShapeType="1"/>
            </p:cNvSpPr>
            <p:nvPr/>
          </p:nvSpPr>
          <p:spPr bwMode="auto">
            <a:xfrm>
              <a:off x="785" y="615"/>
              <a:ext cx="236" cy="9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7" name="Text Box 13"/>
            <p:cNvSpPr txBox="1">
              <a:spLocks noChangeArrowheads="1"/>
            </p:cNvSpPr>
            <p:nvPr/>
          </p:nvSpPr>
          <p:spPr bwMode="auto">
            <a:xfrm>
              <a:off x="848" y="651"/>
              <a:ext cx="156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0508" name="Text Box 14"/>
            <p:cNvSpPr txBox="1">
              <a:spLocks noChangeArrowheads="1"/>
            </p:cNvSpPr>
            <p:nvPr/>
          </p:nvSpPr>
          <p:spPr bwMode="auto">
            <a:xfrm>
              <a:off x="1096" y="802"/>
              <a:ext cx="307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0509" name="Line 15"/>
            <p:cNvSpPr>
              <a:spLocks noChangeShapeType="1"/>
            </p:cNvSpPr>
            <p:nvPr/>
          </p:nvSpPr>
          <p:spPr bwMode="auto">
            <a:xfrm flipH="1">
              <a:off x="1440" y="1296"/>
              <a:ext cx="4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10" name="Line 16"/>
            <p:cNvSpPr>
              <a:spLocks noChangeShapeType="1"/>
            </p:cNvSpPr>
            <p:nvPr/>
          </p:nvSpPr>
          <p:spPr bwMode="auto">
            <a:xfrm>
              <a:off x="1488" y="1008"/>
              <a:ext cx="0" cy="2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11" name="Line 17"/>
            <p:cNvSpPr>
              <a:spLocks noChangeShapeType="1"/>
            </p:cNvSpPr>
            <p:nvPr/>
          </p:nvSpPr>
          <p:spPr bwMode="auto">
            <a:xfrm flipV="1">
              <a:off x="1488" y="576"/>
              <a:ext cx="0" cy="3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12" name="Text Box 18"/>
            <p:cNvSpPr txBox="1">
              <a:spLocks noChangeArrowheads="1"/>
            </p:cNvSpPr>
            <p:nvPr/>
          </p:nvSpPr>
          <p:spPr bwMode="auto">
            <a:xfrm>
              <a:off x="1469" y="1012"/>
              <a:ext cx="233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0513" name="Oval 19"/>
            <p:cNvSpPr>
              <a:spLocks noChangeArrowheads="1"/>
            </p:cNvSpPr>
            <p:nvPr/>
          </p:nvSpPr>
          <p:spPr bwMode="auto">
            <a:xfrm>
              <a:off x="591" y="538"/>
              <a:ext cx="72" cy="82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14" name="Oval 20"/>
            <p:cNvSpPr>
              <a:spLocks noChangeArrowheads="1"/>
            </p:cNvSpPr>
            <p:nvPr/>
          </p:nvSpPr>
          <p:spPr bwMode="auto">
            <a:xfrm>
              <a:off x="595" y="1235"/>
              <a:ext cx="72" cy="82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15" name="Text Box 21"/>
            <p:cNvSpPr txBox="1">
              <a:spLocks noChangeArrowheads="1"/>
            </p:cNvSpPr>
            <p:nvPr/>
          </p:nvSpPr>
          <p:spPr bwMode="auto">
            <a:xfrm>
              <a:off x="1245" y="619"/>
              <a:ext cx="213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20516" name="Text Box 22"/>
            <p:cNvSpPr txBox="1">
              <a:spLocks noChangeArrowheads="1"/>
            </p:cNvSpPr>
            <p:nvPr/>
          </p:nvSpPr>
          <p:spPr bwMode="auto">
            <a:xfrm>
              <a:off x="1289" y="979"/>
              <a:ext cx="168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-</a:t>
              </a:r>
            </a:p>
          </p:txBody>
        </p:sp>
      </p:grpSp>
      <p:sp>
        <p:nvSpPr>
          <p:cNvPr id="527383" name="Text Box 23"/>
          <p:cNvSpPr txBox="1">
            <a:spLocks noChangeArrowheads="1"/>
          </p:cNvSpPr>
          <p:nvPr/>
        </p:nvSpPr>
        <p:spPr bwMode="auto">
          <a:xfrm>
            <a:off x="611188" y="625475"/>
            <a:ext cx="3744912" cy="547688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电容的初始条件</a:t>
            </a:r>
          </a:p>
        </p:txBody>
      </p:sp>
      <p:grpSp>
        <p:nvGrpSpPr>
          <p:cNvPr id="527384" name="Group 24"/>
          <p:cNvGrpSpPr>
            <a:grpSpLocks/>
          </p:cNvGrpSpPr>
          <p:nvPr/>
        </p:nvGrpSpPr>
        <p:grpSpPr bwMode="auto">
          <a:xfrm>
            <a:off x="6300788" y="4078288"/>
            <a:ext cx="1366837" cy="1655762"/>
            <a:chOff x="3833" y="1525"/>
            <a:chExt cx="1043" cy="862"/>
          </a:xfrm>
        </p:grpSpPr>
        <p:sp>
          <p:nvSpPr>
            <p:cNvPr id="20500" name="Line 25"/>
            <p:cNvSpPr>
              <a:spLocks noChangeShapeType="1"/>
            </p:cNvSpPr>
            <p:nvPr/>
          </p:nvSpPr>
          <p:spPr bwMode="auto">
            <a:xfrm flipV="1">
              <a:off x="3833" y="1752"/>
              <a:ext cx="771" cy="63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Text Box 26"/>
            <p:cNvSpPr txBox="1">
              <a:spLocks noChangeArrowheads="1"/>
            </p:cNvSpPr>
            <p:nvPr/>
          </p:nvSpPr>
          <p:spPr bwMode="auto">
            <a:xfrm>
              <a:off x="4603" y="1525"/>
              <a:ext cx="273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3200">
                  <a:solidFill>
                    <a:srgbClr val="FF3300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0</a:t>
              </a:r>
            </a:p>
          </p:txBody>
        </p:sp>
      </p:grpSp>
      <p:grpSp>
        <p:nvGrpSpPr>
          <p:cNvPr id="20490" name="Group 2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0498" name="Picture 28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9" name="Text Box 2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0491" name="Group 3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0496" name="Picture 31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7" name="Text Box 3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527393" name="Rectangle 33"/>
          <p:cNvSpPr>
            <a:spLocks noChangeArrowheads="1"/>
          </p:cNvSpPr>
          <p:nvPr/>
        </p:nvSpPr>
        <p:spPr bwMode="auto">
          <a:xfrm>
            <a:off x="684213" y="5516563"/>
            <a:ext cx="28400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当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)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为有限值时</a:t>
            </a:r>
          </a:p>
        </p:txBody>
      </p:sp>
      <p:grpSp>
        <p:nvGrpSpPr>
          <p:cNvPr id="20493" name="Group 34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0494" name="Picture 35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5" name="Text Box 36">
              <a:hlinkClick r:id="rId12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7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7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2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2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27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7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7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527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27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7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527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7365" grpId="0" build="p" autoUpdateAnimBg="0"/>
      <p:bldP spid="527383" grpId="0" animBg="1"/>
      <p:bldP spid="52739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Text Box 2"/>
          <p:cNvSpPr txBox="1">
            <a:spLocks noChangeArrowheads="1"/>
          </p:cNvSpPr>
          <p:nvPr/>
        </p:nvSpPr>
        <p:spPr bwMode="auto">
          <a:xfrm>
            <a:off x="2627313" y="1687513"/>
            <a:ext cx="3457575" cy="64135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3600" i="1">
                <a:latin typeface="Times New Roman" panose="02020603050405020304" pitchFamily="18" charset="0"/>
                <a:ea typeface="宋体" panose="02010600030101010101" pitchFamily="2" charset="-122"/>
              </a:rPr>
              <a:t>q</a:t>
            </a:r>
            <a:r>
              <a:rPr kumimoji="1" lang="en-US" altLang="zh-CN" sz="3600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36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kumimoji="1" lang="en-US" altLang="zh-CN" sz="3600" i="1">
                <a:latin typeface="Times New Roman" panose="02020603050405020304" pitchFamily="18" charset="0"/>
                <a:ea typeface="宋体" panose="02010600030101010101" pitchFamily="2" charset="-122"/>
              </a:rPr>
              <a:t>= q</a:t>
            </a:r>
            <a:r>
              <a:rPr kumimoji="1" lang="en-US" altLang="zh-CN" sz="36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36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528387" name="Text Box 3"/>
          <p:cNvSpPr txBox="1">
            <a:spLocks noChangeArrowheads="1"/>
          </p:cNvSpPr>
          <p:nvPr/>
        </p:nvSpPr>
        <p:spPr bwMode="auto">
          <a:xfrm>
            <a:off x="2700338" y="731838"/>
            <a:ext cx="3384550" cy="64135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3600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600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6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36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) = </a:t>
            </a:r>
            <a:r>
              <a:rPr kumimoji="1" lang="en-US" altLang="zh-CN" sz="3600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600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6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36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528388" name="Text Box 4"/>
          <p:cNvSpPr txBox="1">
            <a:spLocks noChangeArrowheads="1"/>
          </p:cNvSpPr>
          <p:nvPr/>
        </p:nvSpPr>
        <p:spPr bwMode="auto">
          <a:xfrm>
            <a:off x="1187450" y="3141663"/>
            <a:ext cx="72009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  换路瞬间，若电容电流保持为有限值， 则电容电压（电荷）换路前后保持不变。</a:t>
            </a:r>
          </a:p>
        </p:txBody>
      </p:sp>
      <p:grpSp>
        <p:nvGrpSpPr>
          <p:cNvPr id="528389" name="Group 5"/>
          <p:cNvGrpSpPr>
            <a:grpSpLocks/>
          </p:cNvGrpSpPr>
          <p:nvPr/>
        </p:nvGrpSpPr>
        <p:grpSpPr bwMode="auto">
          <a:xfrm>
            <a:off x="900113" y="1484313"/>
            <a:ext cx="1482725" cy="647700"/>
            <a:chOff x="540" y="2614"/>
            <a:chExt cx="934" cy="408"/>
          </a:xfrm>
        </p:grpSpPr>
        <p:sp>
          <p:nvSpPr>
            <p:cNvPr id="21523" name="Text Box 6"/>
            <p:cNvSpPr txBox="1">
              <a:spLocks noChangeArrowheads="1"/>
            </p:cNvSpPr>
            <p:nvPr/>
          </p:nvSpPr>
          <p:spPr bwMode="auto">
            <a:xfrm>
              <a:off x="540" y="2614"/>
              <a:ext cx="93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q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=C u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24" name="Line 7"/>
            <p:cNvSpPr>
              <a:spLocks noChangeShapeType="1"/>
            </p:cNvSpPr>
            <p:nvPr/>
          </p:nvSpPr>
          <p:spPr bwMode="auto">
            <a:xfrm>
              <a:off x="703" y="3022"/>
              <a:ext cx="635" cy="0"/>
            </a:xfrm>
            <a:prstGeom prst="line">
              <a:avLst/>
            </a:prstGeom>
            <a:noFill/>
            <a:ln w="76200">
              <a:solidFill>
                <a:srgbClr val="0099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28392" name="AutoShape 8" descr="羊皮纸"/>
          <p:cNvSpPr>
            <a:spLocks noChangeArrowheads="1"/>
          </p:cNvSpPr>
          <p:nvPr/>
        </p:nvSpPr>
        <p:spPr bwMode="auto">
          <a:xfrm>
            <a:off x="6948488" y="1052513"/>
            <a:ext cx="1079500" cy="1008062"/>
          </a:xfrm>
          <a:prstGeom prst="wedgeRoundRectCallout">
            <a:avLst>
              <a:gd name="adj1" fmla="val -134264"/>
              <a:gd name="adj2" fmla="val 49056"/>
              <a:gd name="adj3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电荷守恒</a:t>
            </a:r>
          </a:p>
        </p:txBody>
      </p:sp>
      <p:grpSp>
        <p:nvGrpSpPr>
          <p:cNvPr id="21511" name="Group 9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1521" name="Picture 10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2" name="Text Box 11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1512" name="Group 12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1519" name="Picture 13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0" name="Text Box 14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28399" name="Group 15"/>
          <p:cNvGrpSpPr>
            <a:grpSpLocks/>
          </p:cNvGrpSpPr>
          <p:nvPr/>
        </p:nvGrpSpPr>
        <p:grpSpPr bwMode="auto">
          <a:xfrm>
            <a:off x="684213" y="2565400"/>
            <a:ext cx="1644650" cy="850900"/>
            <a:chOff x="385" y="3022"/>
            <a:chExt cx="1036" cy="536"/>
          </a:xfrm>
        </p:grpSpPr>
        <p:pic>
          <p:nvPicPr>
            <p:cNvPr id="21517" name="Picture 16" descr="1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8" name="Text Box 17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结论</a:t>
              </a:r>
            </a:p>
          </p:txBody>
        </p:sp>
      </p:grpSp>
      <p:grpSp>
        <p:nvGrpSpPr>
          <p:cNvPr id="21514" name="Group 18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1515" name="Picture 19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6" name="Text Box 20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8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8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8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8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8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8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528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2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"/>
                                        <p:tgtEl>
                                          <p:spTgt spid="528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386" grpId="0" animBg="1"/>
      <p:bldP spid="528387" grpId="0" animBg="1"/>
      <p:bldP spid="528388" grpId="0"/>
      <p:bldP spid="52839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9410" name="Object 2"/>
          <p:cNvGraphicFramePr>
            <a:graphicFrameLocks noChangeAspect="1"/>
          </p:cNvGraphicFramePr>
          <p:nvPr/>
        </p:nvGraphicFramePr>
        <p:xfrm>
          <a:off x="971550" y="1268413"/>
          <a:ext cx="363855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5" name="公式" r:id="rId3" imgW="1365188" imgH="438281" progId="Equation.3">
                  <p:embed/>
                </p:oleObj>
              </mc:Choice>
              <mc:Fallback>
                <p:oleObj name="公式" r:id="rId3" imgW="1365188" imgH="438281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268413"/>
                        <a:ext cx="3638550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9411" name="Object 3"/>
          <p:cNvGraphicFramePr>
            <a:graphicFrameLocks noChangeAspect="1"/>
          </p:cNvGraphicFramePr>
          <p:nvPr/>
        </p:nvGraphicFramePr>
        <p:xfrm>
          <a:off x="1763713" y="2420938"/>
          <a:ext cx="5154612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6" name="公式" r:id="rId5" imgW="2101838" imgH="438281" progId="Equation.3">
                  <p:embed/>
                </p:oleObj>
              </mc:Choice>
              <mc:Fallback>
                <p:oleObj name="公式" r:id="rId5" imgW="2101838" imgH="43828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420938"/>
                        <a:ext cx="5154612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9412" name="Object 4"/>
          <p:cNvGraphicFramePr>
            <a:graphicFrameLocks noChangeAspect="1"/>
          </p:cNvGraphicFramePr>
          <p:nvPr/>
        </p:nvGraphicFramePr>
        <p:xfrm>
          <a:off x="2484438" y="4581525"/>
          <a:ext cx="5449887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7" name="公式" r:id="rId7" imgW="2025687" imgH="438281" progId="Equation.3">
                  <p:embed/>
                </p:oleObj>
              </mc:Choice>
              <mc:Fallback>
                <p:oleObj name="公式" r:id="rId7" imgW="2025687" imgH="43828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4581525"/>
                        <a:ext cx="5449887" cy="119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9413" name="Text Box 5"/>
          <p:cNvSpPr txBox="1">
            <a:spLocks noChangeArrowheads="1"/>
          </p:cNvSpPr>
          <p:nvPr/>
        </p:nvSpPr>
        <p:spPr bwMode="auto">
          <a:xfrm>
            <a:off x="831850" y="625475"/>
            <a:ext cx="3884613" cy="547688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circleNumDbPlain" startAt="3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电感的初始条件</a:t>
            </a:r>
          </a:p>
        </p:txBody>
      </p:sp>
      <p:sp>
        <p:nvSpPr>
          <p:cNvPr id="529414" name="Text Box 6"/>
          <p:cNvSpPr txBox="1">
            <a:spLocks noChangeArrowheads="1"/>
          </p:cNvSpPr>
          <p:nvPr/>
        </p:nvSpPr>
        <p:spPr bwMode="auto">
          <a:xfrm>
            <a:off x="612775" y="5013325"/>
            <a:ext cx="1689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 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0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时刻</a:t>
            </a:r>
          </a:p>
        </p:txBody>
      </p:sp>
      <p:grpSp>
        <p:nvGrpSpPr>
          <p:cNvPr id="529415" name="Group 7"/>
          <p:cNvGrpSpPr>
            <a:grpSpLocks/>
          </p:cNvGrpSpPr>
          <p:nvPr/>
        </p:nvGrpSpPr>
        <p:grpSpPr bwMode="auto">
          <a:xfrm>
            <a:off x="6227763" y="4292600"/>
            <a:ext cx="1439862" cy="1657350"/>
            <a:chOff x="3833" y="1525"/>
            <a:chExt cx="1043" cy="862"/>
          </a:xfrm>
        </p:grpSpPr>
        <p:sp>
          <p:nvSpPr>
            <p:cNvPr id="22565" name="Line 8"/>
            <p:cNvSpPr>
              <a:spLocks noChangeShapeType="1"/>
            </p:cNvSpPr>
            <p:nvPr/>
          </p:nvSpPr>
          <p:spPr bwMode="auto">
            <a:xfrm flipV="1">
              <a:off x="3833" y="1752"/>
              <a:ext cx="771" cy="63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6" name="Text Box 9"/>
            <p:cNvSpPr txBox="1">
              <a:spLocks noChangeArrowheads="1"/>
            </p:cNvSpPr>
            <p:nvPr/>
          </p:nvSpPr>
          <p:spPr bwMode="auto">
            <a:xfrm>
              <a:off x="4603" y="1525"/>
              <a:ext cx="273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3200">
                  <a:solidFill>
                    <a:srgbClr val="FF3300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0</a:t>
              </a:r>
            </a:p>
          </p:txBody>
        </p:sp>
      </p:grpSp>
      <p:graphicFrame>
        <p:nvGraphicFramePr>
          <p:cNvPr id="529418" name="Object 10"/>
          <p:cNvGraphicFramePr>
            <a:graphicFrameLocks noChangeAspect="1"/>
          </p:cNvGraphicFramePr>
          <p:nvPr/>
        </p:nvGraphicFramePr>
        <p:xfrm>
          <a:off x="1835150" y="3573463"/>
          <a:ext cx="410368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8" name="公式" r:id="rId9" imgW="1594035" imgH="438281" progId="Equation.3">
                  <p:embed/>
                </p:oleObj>
              </mc:Choice>
              <mc:Fallback>
                <p:oleObj name="公式" r:id="rId9" imgW="1594035" imgH="438281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573463"/>
                        <a:ext cx="4103688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37" name="Group 11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2563" name="Picture 12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64" name="Text Box 13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2538" name="Group 14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2561" name="Picture 15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62" name="Text Box 16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529425" name="Rectangle 17"/>
          <p:cNvSpPr>
            <a:spLocks noChangeArrowheads="1"/>
          </p:cNvSpPr>
          <p:nvPr/>
        </p:nvSpPr>
        <p:spPr bwMode="auto">
          <a:xfrm>
            <a:off x="684213" y="5734050"/>
            <a:ext cx="25050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当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u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为有限值时</a:t>
            </a:r>
          </a:p>
        </p:txBody>
      </p:sp>
      <p:grpSp>
        <p:nvGrpSpPr>
          <p:cNvPr id="529426" name="Group 18"/>
          <p:cNvGrpSpPr>
            <a:grpSpLocks/>
          </p:cNvGrpSpPr>
          <p:nvPr/>
        </p:nvGrpSpPr>
        <p:grpSpPr bwMode="auto">
          <a:xfrm>
            <a:off x="5724525" y="765175"/>
            <a:ext cx="2254250" cy="1439863"/>
            <a:chOff x="3515" y="1026"/>
            <a:chExt cx="1420" cy="907"/>
          </a:xfrm>
        </p:grpSpPr>
        <p:sp>
          <p:nvSpPr>
            <p:cNvPr id="22544" name="Line 19"/>
            <p:cNvSpPr>
              <a:spLocks noChangeShapeType="1"/>
            </p:cNvSpPr>
            <p:nvPr/>
          </p:nvSpPr>
          <p:spPr bwMode="auto">
            <a:xfrm>
              <a:off x="3608" y="1067"/>
              <a:ext cx="100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5" name="Line 20"/>
            <p:cNvSpPr>
              <a:spLocks noChangeShapeType="1"/>
            </p:cNvSpPr>
            <p:nvPr/>
          </p:nvSpPr>
          <p:spPr bwMode="auto">
            <a:xfrm>
              <a:off x="3608" y="1904"/>
              <a:ext cx="100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6" name="Line 21"/>
            <p:cNvSpPr>
              <a:spLocks noChangeShapeType="1"/>
            </p:cNvSpPr>
            <p:nvPr/>
          </p:nvSpPr>
          <p:spPr bwMode="auto">
            <a:xfrm>
              <a:off x="3763" y="1144"/>
              <a:ext cx="280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7" name="Text Box 22"/>
            <p:cNvSpPr txBox="1">
              <a:spLocks noChangeArrowheads="1"/>
            </p:cNvSpPr>
            <p:nvPr/>
          </p:nvSpPr>
          <p:spPr bwMode="auto">
            <a:xfrm>
              <a:off x="3787" y="1071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2548" name="Text Box 23"/>
            <p:cNvSpPr txBox="1">
              <a:spLocks noChangeArrowheads="1"/>
            </p:cNvSpPr>
            <p:nvPr/>
          </p:nvSpPr>
          <p:spPr bwMode="auto">
            <a:xfrm>
              <a:off x="4200" y="134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2549" name="Text Box 24"/>
            <p:cNvSpPr txBox="1">
              <a:spLocks noChangeArrowheads="1"/>
            </p:cNvSpPr>
            <p:nvPr/>
          </p:nvSpPr>
          <p:spPr bwMode="auto">
            <a:xfrm>
              <a:off x="4694" y="1253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2550" name="Oval 25"/>
            <p:cNvSpPr>
              <a:spLocks noChangeArrowheads="1"/>
            </p:cNvSpPr>
            <p:nvPr/>
          </p:nvSpPr>
          <p:spPr bwMode="auto">
            <a:xfrm>
              <a:off x="3515" y="1852"/>
              <a:ext cx="84" cy="8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51" name="Oval 26"/>
            <p:cNvSpPr>
              <a:spLocks noChangeArrowheads="1"/>
            </p:cNvSpPr>
            <p:nvPr/>
          </p:nvSpPr>
          <p:spPr bwMode="auto">
            <a:xfrm>
              <a:off x="3515" y="1026"/>
              <a:ext cx="84" cy="8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52" name="Line 27"/>
            <p:cNvSpPr>
              <a:spLocks noChangeShapeType="1"/>
            </p:cNvSpPr>
            <p:nvPr/>
          </p:nvSpPr>
          <p:spPr bwMode="auto">
            <a:xfrm>
              <a:off x="4610" y="1061"/>
              <a:ext cx="0" cy="1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3" name="Line 28"/>
            <p:cNvSpPr>
              <a:spLocks noChangeShapeType="1"/>
            </p:cNvSpPr>
            <p:nvPr/>
          </p:nvSpPr>
          <p:spPr bwMode="auto">
            <a:xfrm flipV="1">
              <a:off x="4599" y="1616"/>
              <a:ext cx="5" cy="29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4" name="Text Box 29"/>
            <p:cNvSpPr txBox="1">
              <a:spLocks noChangeArrowheads="1"/>
            </p:cNvSpPr>
            <p:nvPr/>
          </p:nvSpPr>
          <p:spPr bwMode="auto">
            <a:xfrm>
              <a:off x="4288" y="1086"/>
              <a:ext cx="2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22555" name="Text Box 30"/>
            <p:cNvSpPr txBox="1">
              <a:spLocks noChangeArrowheads="1"/>
            </p:cNvSpPr>
            <p:nvPr/>
          </p:nvSpPr>
          <p:spPr bwMode="auto">
            <a:xfrm>
              <a:off x="4294" y="1590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22556" name="Text Box 31"/>
            <p:cNvSpPr txBox="1">
              <a:spLocks noChangeArrowheads="1"/>
            </p:cNvSpPr>
            <p:nvPr/>
          </p:nvSpPr>
          <p:spPr bwMode="auto">
            <a:xfrm>
              <a:off x="4363" y="1401"/>
              <a:ext cx="116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2557" name="Group 32"/>
            <p:cNvGrpSpPr>
              <a:grpSpLocks/>
            </p:cNvGrpSpPr>
            <p:nvPr/>
          </p:nvGrpSpPr>
          <p:grpSpPr bwMode="auto">
            <a:xfrm>
              <a:off x="4604" y="1253"/>
              <a:ext cx="91" cy="363"/>
              <a:chOff x="2744" y="2931"/>
              <a:chExt cx="57" cy="283"/>
            </a:xfrm>
          </p:grpSpPr>
          <p:sp>
            <p:nvSpPr>
              <p:cNvPr id="22558" name="Arc 33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59" name="Arc 34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60" name="Arc 35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2541" name="Group 36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2542" name="Picture 37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3" name="Text Box 38">
              <a:hlinkClick r:id="rId12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9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9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29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2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2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2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9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9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52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94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94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52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9413" grpId="0" animBg="1"/>
      <p:bldP spid="529414" grpId="0" build="p" autoUpdateAnimBg="0"/>
      <p:bldP spid="529425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Text Box 2"/>
          <p:cNvSpPr txBox="1">
            <a:spLocks noChangeArrowheads="1"/>
          </p:cNvSpPr>
          <p:nvPr/>
        </p:nvSpPr>
        <p:spPr bwMode="auto">
          <a:xfrm>
            <a:off x="2771775" y="1557338"/>
            <a:ext cx="3352800" cy="64135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600" i="1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</a:t>
            </a:r>
            <a:r>
              <a:rPr kumimoji="1" lang="en-US" altLang="zh-CN" sz="3600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36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36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＋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)= </a:t>
            </a:r>
            <a:r>
              <a:rPr kumimoji="1" lang="en-US" altLang="zh-CN" sz="3600" i="1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</a:t>
            </a:r>
            <a:r>
              <a:rPr kumimoji="1" lang="en-US" altLang="zh-CN" sz="3600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36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36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530435" name="Text Box 3"/>
          <p:cNvSpPr txBox="1">
            <a:spLocks noChangeArrowheads="1"/>
          </p:cNvSpPr>
          <p:nvPr/>
        </p:nvSpPr>
        <p:spPr bwMode="auto">
          <a:xfrm>
            <a:off x="2771775" y="765175"/>
            <a:ext cx="3240088" cy="64135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3600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3600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36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＋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)= </a:t>
            </a:r>
            <a:r>
              <a:rPr kumimoji="1" lang="en-US" altLang="zh-CN" sz="3600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3600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36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</a:p>
        </p:txBody>
      </p:sp>
      <p:grpSp>
        <p:nvGrpSpPr>
          <p:cNvPr id="530436" name="Group 4"/>
          <p:cNvGrpSpPr>
            <a:grpSpLocks/>
          </p:cNvGrpSpPr>
          <p:nvPr/>
        </p:nvGrpSpPr>
        <p:grpSpPr bwMode="auto">
          <a:xfrm>
            <a:off x="971550" y="1484313"/>
            <a:ext cx="1296988" cy="647700"/>
            <a:chOff x="431" y="391"/>
            <a:chExt cx="817" cy="408"/>
          </a:xfrm>
        </p:grpSpPr>
        <p:graphicFrame>
          <p:nvGraphicFramePr>
            <p:cNvPr id="23571" name="Object 5"/>
            <p:cNvGraphicFramePr>
              <a:graphicFrameLocks noChangeAspect="1"/>
            </p:cNvGraphicFramePr>
            <p:nvPr/>
          </p:nvGraphicFramePr>
          <p:xfrm>
            <a:off x="431" y="391"/>
            <a:ext cx="771" cy="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80" name="公式" r:id="rId3" imgW="552388" imgH="234906" progId="Equation.3">
                    <p:embed/>
                  </p:oleObj>
                </mc:Choice>
                <mc:Fallback>
                  <p:oleObj name="公式" r:id="rId3" imgW="552388" imgH="234906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" y="391"/>
                          <a:ext cx="771" cy="3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99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2" name="Line 6"/>
            <p:cNvSpPr>
              <a:spLocks noChangeShapeType="1"/>
            </p:cNvSpPr>
            <p:nvPr/>
          </p:nvSpPr>
          <p:spPr bwMode="auto">
            <a:xfrm>
              <a:off x="431" y="799"/>
              <a:ext cx="817" cy="0"/>
            </a:xfrm>
            <a:prstGeom prst="line">
              <a:avLst/>
            </a:prstGeom>
            <a:noFill/>
            <a:ln w="76200">
              <a:solidFill>
                <a:srgbClr val="0099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30439" name="AutoShape 7" descr="羊皮纸"/>
          <p:cNvSpPr>
            <a:spLocks noChangeArrowheads="1"/>
          </p:cNvSpPr>
          <p:nvPr/>
        </p:nvSpPr>
        <p:spPr bwMode="auto">
          <a:xfrm>
            <a:off x="7235825" y="765175"/>
            <a:ext cx="1079500" cy="1008063"/>
          </a:xfrm>
          <a:prstGeom prst="wedgeRoundRectCallout">
            <a:avLst>
              <a:gd name="adj1" fmla="val -159560"/>
              <a:gd name="adj2" fmla="val 38347"/>
              <a:gd name="adj3" fmla="val 16667"/>
            </a:avLst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磁链守恒</a:t>
            </a:r>
            <a:endParaRPr lang="zh-CN" altLang="en-US" sz="2800" b="1">
              <a:solidFill>
                <a:srgbClr val="FFFF00"/>
              </a:solidFill>
              <a:ea typeface="楷体_GB2312" pitchFamily="49" charset="-122"/>
            </a:endParaRPr>
          </a:p>
        </p:txBody>
      </p:sp>
      <p:sp>
        <p:nvSpPr>
          <p:cNvPr id="530440" name="Text Box 8"/>
          <p:cNvSpPr txBox="1">
            <a:spLocks noChangeArrowheads="1"/>
          </p:cNvSpPr>
          <p:nvPr/>
        </p:nvSpPr>
        <p:spPr bwMode="auto">
          <a:xfrm>
            <a:off x="1116013" y="3068638"/>
            <a:ext cx="7272337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  换路瞬间，若电感电压保持为有限值， 则电感电流（磁链）换路前后保持不变。</a:t>
            </a:r>
          </a:p>
        </p:txBody>
      </p:sp>
      <p:grpSp>
        <p:nvGrpSpPr>
          <p:cNvPr id="23559" name="Group 9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3569" name="Picture 10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0" name="Text Box 11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3560" name="Group 12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3567" name="Picture 13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8" name="Text Box 14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30447" name="Group 15"/>
          <p:cNvGrpSpPr>
            <a:grpSpLocks/>
          </p:cNvGrpSpPr>
          <p:nvPr/>
        </p:nvGrpSpPr>
        <p:grpSpPr bwMode="auto">
          <a:xfrm>
            <a:off x="900113" y="2349500"/>
            <a:ext cx="1644650" cy="850900"/>
            <a:chOff x="385" y="3022"/>
            <a:chExt cx="1036" cy="536"/>
          </a:xfrm>
        </p:grpSpPr>
        <p:pic>
          <p:nvPicPr>
            <p:cNvPr id="23565" name="Picture 16" descr="12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6" name="Text Box 17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结论</a:t>
              </a:r>
            </a:p>
          </p:txBody>
        </p:sp>
      </p:grpSp>
      <p:grpSp>
        <p:nvGrpSpPr>
          <p:cNvPr id="23562" name="Group 18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3563" name="Picture 19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4" name="Text Box 20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0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0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530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0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0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500"/>
                                        <p:tgtEl>
                                          <p:spTgt spid="530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0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"/>
                                        <p:tgtEl>
                                          <p:spTgt spid="530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0434" grpId="0" animBg="1"/>
      <p:bldP spid="530435" grpId="0" animBg="1"/>
      <p:bldP spid="530439" grpId="0" animBg="1" autoUpdateAnimBg="0"/>
      <p:bldP spid="5304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1458" name="Group 2"/>
          <p:cNvGrpSpPr>
            <a:grpSpLocks/>
          </p:cNvGrpSpPr>
          <p:nvPr/>
        </p:nvGrpSpPr>
        <p:grpSpPr bwMode="auto">
          <a:xfrm>
            <a:off x="539750" y="2852738"/>
            <a:ext cx="2901950" cy="1300162"/>
            <a:chOff x="340" y="1661"/>
            <a:chExt cx="1828" cy="819"/>
          </a:xfrm>
        </p:grpSpPr>
        <p:sp>
          <p:nvSpPr>
            <p:cNvPr id="24600" name="Text Box 3"/>
            <p:cNvSpPr txBox="1">
              <a:spLocks noChangeArrowheads="1"/>
            </p:cNvSpPr>
            <p:nvPr/>
          </p:nvSpPr>
          <p:spPr bwMode="auto">
            <a:xfrm>
              <a:off x="456" y="1661"/>
              <a:ext cx="171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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)= </a:t>
              </a: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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zh-CN" altLang="en-US" sz="20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24601" name="Text Box 4"/>
            <p:cNvSpPr txBox="1">
              <a:spLocks noChangeArrowheads="1"/>
            </p:cNvSpPr>
            <p:nvPr/>
          </p:nvSpPr>
          <p:spPr bwMode="auto">
            <a:xfrm>
              <a:off x="487" y="2115"/>
              <a:ext cx="144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)= </a:t>
              </a: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zh-CN" altLang="en-US" sz="20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24602" name="AutoShape 5"/>
            <p:cNvSpPr>
              <a:spLocks/>
            </p:cNvSpPr>
            <p:nvPr/>
          </p:nvSpPr>
          <p:spPr bwMode="auto">
            <a:xfrm>
              <a:off x="340" y="1842"/>
              <a:ext cx="91" cy="590"/>
            </a:xfrm>
            <a:prstGeom prst="leftBrace">
              <a:avLst>
                <a:gd name="adj1" fmla="val 54029"/>
                <a:gd name="adj2" fmla="val 50000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531462" name="Group 6"/>
          <p:cNvGrpSpPr>
            <a:grpSpLocks/>
          </p:cNvGrpSpPr>
          <p:nvPr/>
        </p:nvGrpSpPr>
        <p:grpSpPr bwMode="auto">
          <a:xfrm>
            <a:off x="539750" y="1268413"/>
            <a:ext cx="2974975" cy="1227137"/>
            <a:chOff x="340" y="709"/>
            <a:chExt cx="1874" cy="773"/>
          </a:xfrm>
        </p:grpSpPr>
        <p:sp>
          <p:nvSpPr>
            <p:cNvPr id="24597" name="Text Box 7"/>
            <p:cNvSpPr txBox="1">
              <a:spLocks noChangeArrowheads="1"/>
            </p:cNvSpPr>
            <p:nvPr/>
          </p:nvSpPr>
          <p:spPr bwMode="auto">
            <a:xfrm>
              <a:off x="428" y="709"/>
              <a:ext cx="172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q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 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 </a:t>
              </a: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q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zh-CN" altLang="en-US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24598" name="Text Box 8"/>
            <p:cNvSpPr txBox="1">
              <a:spLocks noChangeArrowheads="1"/>
            </p:cNvSpPr>
            <p:nvPr/>
          </p:nvSpPr>
          <p:spPr bwMode="auto">
            <a:xfrm>
              <a:off x="467" y="1117"/>
              <a:ext cx="174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 = </a:t>
              </a: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zh-CN" altLang="en-US" sz="20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24599" name="AutoShape 9"/>
            <p:cNvSpPr>
              <a:spLocks/>
            </p:cNvSpPr>
            <p:nvPr/>
          </p:nvSpPr>
          <p:spPr bwMode="auto">
            <a:xfrm>
              <a:off x="340" y="845"/>
              <a:ext cx="136" cy="635"/>
            </a:xfrm>
            <a:prstGeom prst="leftBrace">
              <a:avLst>
                <a:gd name="adj1" fmla="val 38909"/>
                <a:gd name="adj2" fmla="val 50000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531466" name="Rectangle 10"/>
          <p:cNvSpPr>
            <a:spLocks noChangeArrowheads="1"/>
          </p:cNvSpPr>
          <p:nvPr/>
        </p:nvSpPr>
        <p:spPr bwMode="auto">
          <a:xfrm>
            <a:off x="611188" y="620713"/>
            <a:ext cx="2933700" cy="547687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34000" rIns="198000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4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换路定律</a:t>
            </a:r>
          </a:p>
        </p:txBody>
      </p:sp>
      <p:sp>
        <p:nvSpPr>
          <p:cNvPr id="531467" name="Text Box 11"/>
          <p:cNvSpPr txBox="1">
            <a:spLocks noChangeArrowheads="1"/>
          </p:cNvSpPr>
          <p:nvPr/>
        </p:nvSpPr>
        <p:spPr bwMode="auto">
          <a:xfrm>
            <a:off x="1835150" y="4351338"/>
            <a:ext cx="7058025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电容电流和电感电压为有限值是换路定律成立的条件。</a:t>
            </a:r>
          </a:p>
        </p:txBody>
      </p:sp>
      <p:sp>
        <p:nvSpPr>
          <p:cNvPr id="531468" name="Text Box 12"/>
          <p:cNvSpPr txBox="1">
            <a:spLocks noChangeArrowheads="1"/>
          </p:cNvSpPr>
          <p:nvPr/>
        </p:nvSpPr>
        <p:spPr bwMode="auto">
          <a:xfrm>
            <a:off x="3627438" y="2724150"/>
            <a:ext cx="5192712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  换路瞬间，若电感电压保持为有限值，则电感电流（磁链）换路前后保持不变。</a:t>
            </a:r>
          </a:p>
        </p:txBody>
      </p:sp>
      <p:sp>
        <p:nvSpPr>
          <p:cNvPr id="531469" name="Text Box 13"/>
          <p:cNvSpPr txBox="1">
            <a:spLocks noChangeArrowheads="1"/>
          </p:cNvSpPr>
          <p:nvPr/>
        </p:nvSpPr>
        <p:spPr bwMode="auto">
          <a:xfrm>
            <a:off x="3563938" y="1196975"/>
            <a:ext cx="5329237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  换路瞬间，若电容电流保持为有限值，则电容电压（电荷）换路前后保持不变。</a:t>
            </a:r>
          </a:p>
        </p:txBody>
      </p:sp>
      <p:sp>
        <p:nvSpPr>
          <p:cNvPr id="531470" name="Text Box 14"/>
          <p:cNvSpPr txBox="1">
            <a:spLocks noChangeArrowheads="1"/>
          </p:cNvSpPr>
          <p:nvPr/>
        </p:nvSpPr>
        <p:spPr bwMode="auto">
          <a:xfrm>
            <a:off x="1835150" y="5516563"/>
            <a:ext cx="60483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换路定律反映了能量不能跃变。</a:t>
            </a:r>
          </a:p>
        </p:txBody>
      </p:sp>
      <p:grpSp>
        <p:nvGrpSpPr>
          <p:cNvPr id="24585" name="Group 15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4595" name="Picture 16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6" name="Text Box 17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4586" name="Group 18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4593" name="Picture 19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4" name="Text Box 20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31477" name="Group 21"/>
          <p:cNvGrpSpPr>
            <a:grpSpLocks/>
          </p:cNvGrpSpPr>
          <p:nvPr/>
        </p:nvGrpSpPr>
        <p:grpSpPr bwMode="auto">
          <a:xfrm>
            <a:off x="323850" y="4292600"/>
            <a:ext cx="1644650" cy="850900"/>
            <a:chOff x="385" y="3022"/>
            <a:chExt cx="1036" cy="536"/>
          </a:xfrm>
        </p:grpSpPr>
        <p:pic>
          <p:nvPicPr>
            <p:cNvPr id="24591" name="Picture 22" descr="1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2" name="Text Box 23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grpSp>
        <p:nvGrpSpPr>
          <p:cNvPr id="24588" name="Group 24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4589" name="Picture 25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0" name="Text Box 26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1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1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531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100"/>
                                        <p:tgtEl>
                                          <p:spTgt spid="531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3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100"/>
                                        <p:tgtEl>
                                          <p:spTgt spid="531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31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531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531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466" grpId="0" animBg="1"/>
      <p:bldP spid="531467" grpId="0" build="p" autoUpdateAnimBg="0"/>
      <p:bldP spid="531468" grpId="0" autoUpdateAnimBg="0"/>
      <p:bldP spid="531469" grpId="0" autoUpdateAnimBg="0"/>
      <p:bldP spid="531470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68313" y="549275"/>
            <a:ext cx="3744912" cy="547688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circleNumDbPlain" startAt="5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电路初始值的确定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572000" y="3284538"/>
            <a:ext cx="26828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(2)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由换路定律 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787900" y="3716338"/>
            <a:ext cx="3816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=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)=8V</a:t>
            </a:r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5003800" y="4868863"/>
          <a:ext cx="3527425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6" name="公式" r:id="rId3" imgW="1708064" imgH="450894" progId="Equation.3">
                  <p:embed/>
                </p:oleObj>
              </mc:Choice>
              <mc:Fallback>
                <p:oleObj name="公式" r:id="rId3" imgW="1708064" imgH="450894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4868863"/>
                        <a:ext cx="3527425" cy="1004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4551363" y="476250"/>
            <a:ext cx="36210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(1)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由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kumimoji="1" lang="zh-CN" altLang="en-US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电路求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i="1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5003800" y="2708275"/>
            <a:ext cx="2089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)=8V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4641850" y="4373563"/>
            <a:ext cx="425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(3)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由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等效电路求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2800" i="1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</a:p>
        </p:txBody>
      </p:sp>
      <p:grpSp>
        <p:nvGrpSpPr>
          <p:cNvPr id="25609" name="Group 9"/>
          <p:cNvGrpSpPr>
            <a:grpSpLocks/>
          </p:cNvGrpSpPr>
          <p:nvPr/>
        </p:nvGrpSpPr>
        <p:grpSpPr bwMode="auto">
          <a:xfrm>
            <a:off x="5278438" y="5891213"/>
            <a:ext cx="2822575" cy="519112"/>
            <a:chOff x="3051" y="3003"/>
            <a:chExt cx="1778" cy="327"/>
          </a:xfrm>
        </p:grpSpPr>
        <p:sp>
          <p:nvSpPr>
            <p:cNvPr id="25684" name="Text Box 10"/>
            <p:cNvSpPr txBox="1">
              <a:spLocks noChangeArrowheads="1"/>
            </p:cNvSpPr>
            <p:nvPr/>
          </p:nvSpPr>
          <p:spPr bwMode="auto">
            <a:xfrm>
              <a:off x="3051" y="3003"/>
              <a:ext cx="17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zh-CN" altLang="en-US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)=0     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grpSp>
          <p:nvGrpSpPr>
            <p:cNvPr id="25685" name="Group 11"/>
            <p:cNvGrpSpPr>
              <a:grpSpLocks/>
            </p:cNvGrpSpPr>
            <p:nvPr/>
          </p:nvGrpSpPr>
          <p:grpSpPr bwMode="auto">
            <a:xfrm>
              <a:off x="4023" y="3081"/>
              <a:ext cx="172" cy="164"/>
              <a:chOff x="3854" y="3353"/>
              <a:chExt cx="172" cy="164"/>
            </a:xfrm>
          </p:grpSpPr>
          <p:sp>
            <p:nvSpPr>
              <p:cNvPr id="25686" name="Line 12"/>
              <p:cNvSpPr>
                <a:spLocks noChangeShapeType="1"/>
              </p:cNvSpPr>
              <p:nvPr/>
            </p:nvSpPr>
            <p:spPr bwMode="auto">
              <a:xfrm>
                <a:off x="3854" y="3418"/>
                <a:ext cx="172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5687" name="Line 13"/>
              <p:cNvSpPr>
                <a:spLocks noChangeShapeType="1"/>
              </p:cNvSpPr>
              <p:nvPr/>
            </p:nvSpPr>
            <p:spPr bwMode="auto">
              <a:xfrm>
                <a:off x="3854" y="3472"/>
                <a:ext cx="163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5688" name="Line 14"/>
              <p:cNvSpPr>
                <a:spLocks noChangeShapeType="1"/>
              </p:cNvSpPr>
              <p:nvPr/>
            </p:nvSpPr>
            <p:spPr bwMode="auto">
              <a:xfrm>
                <a:off x="3908" y="3353"/>
                <a:ext cx="64" cy="164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5610" name="Text Box 15"/>
          <p:cNvSpPr txBox="1">
            <a:spLocks noChangeArrowheads="1"/>
          </p:cNvSpPr>
          <p:nvPr/>
        </p:nvSpPr>
        <p:spPr bwMode="auto">
          <a:xfrm>
            <a:off x="468313" y="1268413"/>
            <a:ext cx="12969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25611" name="Text Box 16"/>
          <p:cNvSpPr txBox="1">
            <a:spLocks noChangeArrowheads="1"/>
          </p:cNvSpPr>
          <p:nvPr/>
        </p:nvSpPr>
        <p:spPr bwMode="auto">
          <a:xfrm>
            <a:off x="1331913" y="1268413"/>
            <a:ext cx="15319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求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5612" name="AutoShape 17" descr="羊皮纸"/>
          <p:cNvSpPr>
            <a:spLocks noChangeArrowheads="1"/>
          </p:cNvSpPr>
          <p:nvPr/>
        </p:nvSpPr>
        <p:spPr bwMode="auto">
          <a:xfrm>
            <a:off x="8172450" y="1125538"/>
            <a:ext cx="539750" cy="1871662"/>
          </a:xfrm>
          <a:prstGeom prst="wedgeRoundRectCallout">
            <a:avLst>
              <a:gd name="adj1" fmla="val -161176"/>
              <a:gd name="adj2" fmla="val 7931"/>
              <a:gd name="adj3" fmla="val 16667"/>
            </a:avLst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电容开路</a:t>
            </a:r>
          </a:p>
        </p:txBody>
      </p:sp>
      <p:grpSp>
        <p:nvGrpSpPr>
          <p:cNvPr id="25613" name="Group 18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5682" name="Picture 19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83" name="Text Box 20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5614" name="Group 21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5680" name="Picture 22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81" name="Text Box 23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5615" name="Group 24"/>
          <p:cNvGrpSpPr>
            <a:grpSpLocks/>
          </p:cNvGrpSpPr>
          <p:nvPr/>
        </p:nvGrpSpPr>
        <p:grpSpPr bwMode="auto">
          <a:xfrm>
            <a:off x="684213" y="1700213"/>
            <a:ext cx="3300412" cy="2016125"/>
            <a:chOff x="2925" y="300"/>
            <a:chExt cx="2079" cy="1270"/>
          </a:xfrm>
        </p:grpSpPr>
        <p:sp>
          <p:nvSpPr>
            <p:cNvPr id="25655" name="Oval 25"/>
            <p:cNvSpPr>
              <a:spLocks noChangeArrowheads="1"/>
            </p:cNvSpPr>
            <p:nvPr/>
          </p:nvSpPr>
          <p:spPr bwMode="auto">
            <a:xfrm>
              <a:off x="2971" y="935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5656" name="Line 26"/>
            <p:cNvSpPr>
              <a:spLocks noChangeShapeType="1"/>
            </p:cNvSpPr>
            <p:nvPr/>
          </p:nvSpPr>
          <p:spPr bwMode="auto">
            <a:xfrm>
              <a:off x="4146" y="1426"/>
              <a:ext cx="1" cy="1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57" name="Line 27"/>
            <p:cNvSpPr>
              <a:spLocks noChangeShapeType="1"/>
            </p:cNvSpPr>
            <p:nvPr/>
          </p:nvSpPr>
          <p:spPr bwMode="auto">
            <a:xfrm flipV="1">
              <a:off x="4195" y="1162"/>
              <a:ext cx="177" cy="143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58" name="Line 28"/>
            <p:cNvSpPr>
              <a:spLocks noChangeShapeType="1"/>
            </p:cNvSpPr>
            <p:nvPr/>
          </p:nvSpPr>
          <p:spPr bwMode="auto">
            <a:xfrm flipH="1" flipV="1">
              <a:off x="4150" y="663"/>
              <a:ext cx="0" cy="59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59" name="Line 29"/>
            <p:cNvSpPr>
              <a:spLocks noChangeShapeType="1"/>
            </p:cNvSpPr>
            <p:nvPr/>
          </p:nvSpPr>
          <p:spPr bwMode="auto">
            <a:xfrm flipH="1">
              <a:off x="4604" y="1071"/>
              <a:ext cx="0" cy="49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60" name="Line 30"/>
            <p:cNvSpPr>
              <a:spLocks noChangeShapeType="1"/>
            </p:cNvSpPr>
            <p:nvPr/>
          </p:nvSpPr>
          <p:spPr bwMode="auto">
            <a:xfrm flipH="1" flipV="1">
              <a:off x="4604" y="663"/>
              <a:ext cx="0" cy="31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61" name="Line 31"/>
            <p:cNvSpPr>
              <a:spLocks noChangeShapeType="1"/>
            </p:cNvSpPr>
            <p:nvPr/>
          </p:nvSpPr>
          <p:spPr bwMode="auto">
            <a:xfrm flipV="1">
              <a:off x="3152" y="663"/>
              <a:ext cx="145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62" name="Line 32"/>
            <p:cNvSpPr>
              <a:spLocks noChangeShapeType="1"/>
            </p:cNvSpPr>
            <p:nvPr/>
          </p:nvSpPr>
          <p:spPr bwMode="auto">
            <a:xfrm>
              <a:off x="3152" y="663"/>
              <a:ext cx="19" cy="88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63" name="Line 33"/>
            <p:cNvSpPr>
              <a:spLocks noChangeShapeType="1"/>
            </p:cNvSpPr>
            <p:nvPr/>
          </p:nvSpPr>
          <p:spPr bwMode="auto">
            <a:xfrm>
              <a:off x="3170" y="1552"/>
              <a:ext cx="1449" cy="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64" name="Text Box 34"/>
            <p:cNvSpPr txBox="1">
              <a:spLocks noChangeArrowheads="1"/>
            </p:cNvSpPr>
            <p:nvPr/>
          </p:nvSpPr>
          <p:spPr bwMode="auto">
            <a:xfrm>
              <a:off x="2925" y="694"/>
              <a:ext cx="244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25665" name="Text Box 35"/>
            <p:cNvSpPr txBox="1">
              <a:spLocks noChangeArrowheads="1"/>
            </p:cNvSpPr>
            <p:nvPr/>
          </p:nvSpPr>
          <p:spPr bwMode="auto">
            <a:xfrm>
              <a:off x="3288" y="1026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</a:p>
          </p:txBody>
        </p:sp>
        <p:sp>
          <p:nvSpPr>
            <p:cNvPr id="25666" name="Line 36"/>
            <p:cNvSpPr>
              <a:spLocks noChangeShapeType="1"/>
            </p:cNvSpPr>
            <p:nvPr/>
          </p:nvSpPr>
          <p:spPr bwMode="auto">
            <a:xfrm>
              <a:off x="3198" y="618"/>
              <a:ext cx="226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67" name="Text Box 37"/>
            <p:cNvSpPr txBox="1">
              <a:spLocks noChangeArrowheads="1"/>
            </p:cNvSpPr>
            <p:nvPr/>
          </p:nvSpPr>
          <p:spPr bwMode="auto">
            <a:xfrm>
              <a:off x="3198" y="300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668" name="Line 38"/>
            <p:cNvSpPr>
              <a:spLocks noChangeShapeType="1"/>
            </p:cNvSpPr>
            <p:nvPr/>
          </p:nvSpPr>
          <p:spPr bwMode="auto">
            <a:xfrm>
              <a:off x="4526" y="729"/>
              <a:ext cx="1" cy="193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69" name="Text Box 39"/>
            <p:cNvSpPr txBox="1">
              <a:spLocks noChangeArrowheads="1"/>
            </p:cNvSpPr>
            <p:nvPr/>
          </p:nvSpPr>
          <p:spPr bwMode="auto">
            <a:xfrm>
              <a:off x="4241" y="663"/>
              <a:ext cx="27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670" name="Text Box 40"/>
            <p:cNvSpPr txBox="1">
              <a:spLocks noChangeArrowheads="1"/>
            </p:cNvSpPr>
            <p:nvPr/>
          </p:nvSpPr>
          <p:spPr bwMode="auto">
            <a:xfrm>
              <a:off x="4657" y="649"/>
              <a:ext cx="347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25671" name="Text Box 41"/>
            <p:cNvSpPr txBox="1">
              <a:spLocks noChangeArrowheads="1"/>
            </p:cNvSpPr>
            <p:nvPr/>
          </p:nvSpPr>
          <p:spPr bwMode="auto">
            <a:xfrm>
              <a:off x="4280" y="1207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25672" name="Text Box 42"/>
            <p:cNvSpPr txBox="1">
              <a:spLocks noChangeArrowheads="1"/>
            </p:cNvSpPr>
            <p:nvPr/>
          </p:nvSpPr>
          <p:spPr bwMode="auto">
            <a:xfrm>
              <a:off x="3379" y="300"/>
              <a:ext cx="45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10k</a:t>
              </a:r>
            </a:p>
          </p:txBody>
        </p:sp>
        <p:sp>
          <p:nvSpPr>
            <p:cNvPr id="25673" name="Text Box 43"/>
            <p:cNvSpPr txBox="1">
              <a:spLocks noChangeArrowheads="1"/>
            </p:cNvSpPr>
            <p:nvPr/>
          </p:nvSpPr>
          <p:spPr bwMode="auto">
            <a:xfrm>
              <a:off x="3651" y="754"/>
              <a:ext cx="452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40k</a:t>
              </a:r>
            </a:p>
          </p:txBody>
        </p:sp>
        <p:sp>
          <p:nvSpPr>
            <p:cNvPr id="25674" name="Line 44"/>
            <p:cNvSpPr>
              <a:spLocks noChangeShapeType="1"/>
            </p:cNvSpPr>
            <p:nvPr/>
          </p:nvSpPr>
          <p:spPr bwMode="auto">
            <a:xfrm>
              <a:off x="4150" y="1253"/>
              <a:ext cx="136" cy="18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75" name="Rectangle 45"/>
            <p:cNvSpPr>
              <a:spLocks noChangeArrowheads="1"/>
            </p:cNvSpPr>
            <p:nvPr/>
          </p:nvSpPr>
          <p:spPr bwMode="auto">
            <a:xfrm>
              <a:off x="3424" y="61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25676" name="Group 46"/>
            <p:cNvGrpSpPr>
              <a:grpSpLocks/>
            </p:cNvGrpSpPr>
            <p:nvPr/>
          </p:nvGrpSpPr>
          <p:grpSpPr bwMode="auto">
            <a:xfrm>
              <a:off x="4468" y="981"/>
              <a:ext cx="240" cy="93"/>
              <a:chOff x="3787" y="2478"/>
              <a:chExt cx="240" cy="93"/>
            </a:xfrm>
          </p:grpSpPr>
          <p:sp>
            <p:nvSpPr>
              <p:cNvPr id="25678" name="Line 47"/>
              <p:cNvSpPr>
                <a:spLocks noChangeShapeType="1"/>
              </p:cNvSpPr>
              <p:nvPr/>
            </p:nvSpPr>
            <p:spPr bwMode="auto">
              <a:xfrm flipV="1">
                <a:off x="3787" y="2568"/>
                <a:ext cx="240" cy="3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79" name="Line 48"/>
              <p:cNvSpPr>
                <a:spLocks noChangeShapeType="1"/>
              </p:cNvSpPr>
              <p:nvPr/>
            </p:nvSpPr>
            <p:spPr bwMode="auto">
              <a:xfrm>
                <a:off x="3787" y="2478"/>
                <a:ext cx="240" cy="1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77" name="Rectangle 49"/>
            <p:cNvSpPr>
              <a:spLocks noChangeArrowheads="1"/>
            </p:cNvSpPr>
            <p:nvPr/>
          </p:nvSpPr>
          <p:spPr bwMode="auto">
            <a:xfrm>
              <a:off x="4068" y="75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5616" name="Group 50"/>
          <p:cNvGrpSpPr>
            <a:grpSpLocks/>
          </p:cNvGrpSpPr>
          <p:nvPr/>
        </p:nvGrpSpPr>
        <p:grpSpPr bwMode="auto">
          <a:xfrm>
            <a:off x="4500563" y="1125538"/>
            <a:ext cx="3300412" cy="1511300"/>
            <a:chOff x="2971" y="2342"/>
            <a:chExt cx="2079" cy="952"/>
          </a:xfrm>
        </p:grpSpPr>
        <p:sp>
          <p:nvSpPr>
            <p:cNvPr id="25641" name="Oval 51"/>
            <p:cNvSpPr>
              <a:spLocks noChangeArrowheads="1"/>
            </p:cNvSpPr>
            <p:nvPr/>
          </p:nvSpPr>
          <p:spPr bwMode="auto">
            <a:xfrm>
              <a:off x="3017" y="2659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5642" name="Line 52"/>
            <p:cNvSpPr>
              <a:spLocks noChangeShapeType="1"/>
            </p:cNvSpPr>
            <p:nvPr/>
          </p:nvSpPr>
          <p:spPr bwMode="auto">
            <a:xfrm flipV="1">
              <a:off x="4195" y="2387"/>
              <a:ext cx="1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43" name="Line 53"/>
            <p:cNvSpPr>
              <a:spLocks noChangeShapeType="1"/>
            </p:cNvSpPr>
            <p:nvPr/>
          </p:nvSpPr>
          <p:spPr bwMode="auto">
            <a:xfrm>
              <a:off x="4649" y="2886"/>
              <a:ext cx="1" cy="40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44" name="Line 54"/>
            <p:cNvSpPr>
              <a:spLocks noChangeShapeType="1"/>
            </p:cNvSpPr>
            <p:nvPr/>
          </p:nvSpPr>
          <p:spPr bwMode="auto">
            <a:xfrm flipH="1">
              <a:off x="4649" y="2387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45" name="Line 55"/>
            <p:cNvSpPr>
              <a:spLocks noChangeShapeType="1"/>
            </p:cNvSpPr>
            <p:nvPr/>
          </p:nvSpPr>
          <p:spPr bwMode="auto">
            <a:xfrm flipV="1">
              <a:off x="3198" y="2387"/>
              <a:ext cx="145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46" name="Line 56"/>
            <p:cNvSpPr>
              <a:spLocks noChangeShapeType="1"/>
            </p:cNvSpPr>
            <p:nvPr/>
          </p:nvSpPr>
          <p:spPr bwMode="auto">
            <a:xfrm>
              <a:off x="3198" y="2387"/>
              <a:ext cx="0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47" name="Line 57"/>
            <p:cNvSpPr>
              <a:spLocks noChangeShapeType="1"/>
            </p:cNvSpPr>
            <p:nvPr/>
          </p:nvSpPr>
          <p:spPr bwMode="auto">
            <a:xfrm>
              <a:off x="3198" y="3294"/>
              <a:ext cx="145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48" name="Text Box 58"/>
            <p:cNvSpPr txBox="1">
              <a:spLocks noChangeArrowheads="1"/>
            </p:cNvSpPr>
            <p:nvPr/>
          </p:nvSpPr>
          <p:spPr bwMode="auto">
            <a:xfrm>
              <a:off x="2971" y="2418"/>
              <a:ext cx="244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25649" name="Text Box 59"/>
            <p:cNvSpPr txBox="1">
              <a:spLocks noChangeArrowheads="1"/>
            </p:cNvSpPr>
            <p:nvPr/>
          </p:nvSpPr>
          <p:spPr bwMode="auto">
            <a:xfrm>
              <a:off x="3334" y="2750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</a:p>
          </p:txBody>
        </p:sp>
        <p:sp>
          <p:nvSpPr>
            <p:cNvPr id="25650" name="Text Box 60"/>
            <p:cNvSpPr txBox="1">
              <a:spLocks noChangeArrowheads="1"/>
            </p:cNvSpPr>
            <p:nvPr/>
          </p:nvSpPr>
          <p:spPr bwMode="auto">
            <a:xfrm>
              <a:off x="4703" y="2373"/>
              <a:ext cx="347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25651" name="Text Box 61"/>
            <p:cNvSpPr txBox="1">
              <a:spLocks noChangeArrowheads="1"/>
            </p:cNvSpPr>
            <p:nvPr/>
          </p:nvSpPr>
          <p:spPr bwMode="auto">
            <a:xfrm>
              <a:off x="3424" y="2387"/>
              <a:ext cx="45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10k</a:t>
              </a:r>
            </a:p>
          </p:txBody>
        </p:sp>
        <p:sp>
          <p:nvSpPr>
            <p:cNvPr id="25652" name="Text Box 62"/>
            <p:cNvSpPr txBox="1">
              <a:spLocks noChangeArrowheads="1"/>
            </p:cNvSpPr>
            <p:nvPr/>
          </p:nvSpPr>
          <p:spPr bwMode="auto">
            <a:xfrm>
              <a:off x="3742" y="2659"/>
              <a:ext cx="452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40k</a:t>
              </a:r>
            </a:p>
          </p:txBody>
        </p:sp>
        <p:sp>
          <p:nvSpPr>
            <p:cNvPr id="25653" name="Rectangle 63"/>
            <p:cNvSpPr>
              <a:spLocks noChangeArrowheads="1"/>
            </p:cNvSpPr>
            <p:nvPr/>
          </p:nvSpPr>
          <p:spPr bwMode="auto">
            <a:xfrm>
              <a:off x="3470" y="2342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5654" name="Rectangle 64"/>
            <p:cNvSpPr>
              <a:spLocks noChangeArrowheads="1"/>
            </p:cNvSpPr>
            <p:nvPr/>
          </p:nvSpPr>
          <p:spPr bwMode="auto">
            <a:xfrm>
              <a:off x="4150" y="270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5617" name="Group 65"/>
          <p:cNvGrpSpPr>
            <a:grpSpLocks/>
          </p:cNvGrpSpPr>
          <p:nvPr/>
        </p:nvGrpSpPr>
        <p:grpSpPr bwMode="auto">
          <a:xfrm>
            <a:off x="684213" y="4005263"/>
            <a:ext cx="3179762" cy="1958975"/>
            <a:chOff x="385" y="2704"/>
            <a:chExt cx="2003" cy="1234"/>
          </a:xfrm>
        </p:grpSpPr>
        <p:sp>
          <p:nvSpPr>
            <p:cNvPr id="25625" name="Oval 66"/>
            <p:cNvSpPr>
              <a:spLocks noChangeArrowheads="1"/>
            </p:cNvSpPr>
            <p:nvPr/>
          </p:nvSpPr>
          <p:spPr bwMode="auto">
            <a:xfrm>
              <a:off x="1882" y="3022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5626" name="Text Box 67"/>
            <p:cNvSpPr txBox="1">
              <a:spLocks noChangeArrowheads="1"/>
            </p:cNvSpPr>
            <p:nvPr/>
          </p:nvSpPr>
          <p:spPr bwMode="auto">
            <a:xfrm>
              <a:off x="1519" y="2750"/>
              <a:ext cx="390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8V</a:t>
              </a:r>
              <a:endPara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 i="1" baseline="-250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Symbol" panose="05050102010706020507" pitchFamily="18" charset="2"/>
                </a:rPr>
                <a:t>-</a:t>
              </a:r>
              <a:endPara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5627" name="Text Box 68"/>
            <p:cNvSpPr txBox="1">
              <a:spLocks noChangeArrowheads="1"/>
            </p:cNvSpPr>
            <p:nvPr/>
          </p:nvSpPr>
          <p:spPr bwMode="auto">
            <a:xfrm>
              <a:off x="746" y="3611"/>
              <a:ext cx="121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r>
                <a:rPr kumimoji="1" lang="en-US" altLang="zh-CN" sz="2800" baseline="-25000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等效电路</a:t>
              </a:r>
            </a:p>
          </p:txBody>
        </p:sp>
        <p:sp>
          <p:nvSpPr>
            <p:cNvPr id="25628" name="Oval 69"/>
            <p:cNvSpPr>
              <a:spLocks noChangeArrowheads="1"/>
            </p:cNvSpPr>
            <p:nvPr/>
          </p:nvSpPr>
          <p:spPr bwMode="auto">
            <a:xfrm>
              <a:off x="431" y="3022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5629" name="Line 70"/>
            <p:cNvSpPr>
              <a:spLocks noChangeShapeType="1"/>
            </p:cNvSpPr>
            <p:nvPr/>
          </p:nvSpPr>
          <p:spPr bwMode="auto">
            <a:xfrm flipV="1">
              <a:off x="2063" y="2750"/>
              <a:ext cx="1" cy="86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30" name="Line 71"/>
            <p:cNvSpPr>
              <a:spLocks noChangeShapeType="1"/>
            </p:cNvSpPr>
            <p:nvPr/>
          </p:nvSpPr>
          <p:spPr bwMode="auto">
            <a:xfrm flipV="1">
              <a:off x="612" y="2750"/>
              <a:ext cx="145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31" name="Line 72"/>
            <p:cNvSpPr>
              <a:spLocks noChangeShapeType="1"/>
            </p:cNvSpPr>
            <p:nvPr/>
          </p:nvSpPr>
          <p:spPr bwMode="auto">
            <a:xfrm flipH="1">
              <a:off x="611" y="2750"/>
              <a:ext cx="1" cy="86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32" name="Line 73"/>
            <p:cNvSpPr>
              <a:spLocks noChangeShapeType="1"/>
            </p:cNvSpPr>
            <p:nvPr/>
          </p:nvSpPr>
          <p:spPr bwMode="auto">
            <a:xfrm>
              <a:off x="611" y="3611"/>
              <a:ext cx="145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33" name="Text Box 74"/>
            <p:cNvSpPr txBox="1">
              <a:spLocks noChangeArrowheads="1"/>
            </p:cNvSpPr>
            <p:nvPr/>
          </p:nvSpPr>
          <p:spPr bwMode="auto">
            <a:xfrm>
              <a:off x="385" y="2781"/>
              <a:ext cx="244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25634" name="Text Box 75"/>
            <p:cNvSpPr txBox="1">
              <a:spLocks noChangeArrowheads="1"/>
            </p:cNvSpPr>
            <p:nvPr/>
          </p:nvSpPr>
          <p:spPr bwMode="auto">
            <a:xfrm>
              <a:off x="748" y="3113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</a:p>
          </p:txBody>
        </p:sp>
        <p:sp>
          <p:nvSpPr>
            <p:cNvPr id="25635" name="Line 76"/>
            <p:cNvSpPr>
              <a:spLocks noChangeShapeType="1"/>
            </p:cNvSpPr>
            <p:nvPr/>
          </p:nvSpPr>
          <p:spPr bwMode="auto">
            <a:xfrm>
              <a:off x="658" y="2705"/>
              <a:ext cx="226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36" name="Text Box 77"/>
            <p:cNvSpPr txBox="1">
              <a:spLocks noChangeArrowheads="1"/>
            </p:cNvSpPr>
            <p:nvPr/>
          </p:nvSpPr>
          <p:spPr bwMode="auto">
            <a:xfrm>
              <a:off x="657" y="2704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637" name="Line 78"/>
            <p:cNvSpPr>
              <a:spLocks noChangeShapeType="1"/>
            </p:cNvSpPr>
            <p:nvPr/>
          </p:nvSpPr>
          <p:spPr bwMode="auto">
            <a:xfrm>
              <a:off x="2109" y="2795"/>
              <a:ext cx="1" cy="193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38" name="Text Box 79"/>
            <p:cNvSpPr txBox="1">
              <a:spLocks noChangeArrowheads="1"/>
            </p:cNvSpPr>
            <p:nvPr/>
          </p:nvSpPr>
          <p:spPr bwMode="auto">
            <a:xfrm>
              <a:off x="2109" y="2704"/>
              <a:ext cx="27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639" name="Text Box 80"/>
            <p:cNvSpPr txBox="1">
              <a:spLocks noChangeArrowheads="1"/>
            </p:cNvSpPr>
            <p:nvPr/>
          </p:nvSpPr>
          <p:spPr bwMode="auto">
            <a:xfrm>
              <a:off x="975" y="2795"/>
              <a:ext cx="45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10k</a:t>
              </a:r>
            </a:p>
          </p:txBody>
        </p:sp>
        <p:sp>
          <p:nvSpPr>
            <p:cNvPr id="25640" name="Rectangle 81"/>
            <p:cNvSpPr>
              <a:spLocks noChangeArrowheads="1"/>
            </p:cNvSpPr>
            <p:nvPr/>
          </p:nvSpPr>
          <p:spPr bwMode="auto">
            <a:xfrm>
              <a:off x="1066" y="270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25618" name="AutoShape 82" descr="羊皮纸"/>
          <p:cNvSpPr>
            <a:spLocks noChangeArrowheads="1"/>
          </p:cNvSpPr>
          <p:nvPr/>
        </p:nvSpPr>
        <p:spPr bwMode="auto">
          <a:xfrm>
            <a:off x="3419475" y="5067300"/>
            <a:ext cx="1352550" cy="768350"/>
          </a:xfrm>
          <a:prstGeom prst="wedgeRoundRectCallout">
            <a:avLst>
              <a:gd name="adj1" fmla="val -36898"/>
              <a:gd name="adj2" fmla="val -76111"/>
              <a:gd name="adj3" fmla="val 16667"/>
            </a:avLst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000" b="1">
                <a:ea typeface="楷体_GB2312" pitchFamily="49" charset="-122"/>
              </a:rPr>
              <a:t>电容用</a:t>
            </a:r>
            <a:r>
              <a:rPr lang="zh-CN" altLang="en-US" sz="2000" b="1">
                <a:latin typeface="Times New Roman" panose="02020603050405020304" pitchFamily="18" charset="0"/>
                <a:ea typeface="楷体_GB2312" pitchFamily="49" charset="-122"/>
              </a:rPr>
              <a:t>电压源</a:t>
            </a:r>
            <a:r>
              <a:rPr lang="zh-CN" altLang="en-US" sz="2000" b="1">
                <a:ea typeface="楷体_GB2312" pitchFamily="49" charset="-122"/>
              </a:rPr>
              <a:t>替代</a:t>
            </a:r>
          </a:p>
        </p:txBody>
      </p:sp>
      <p:grpSp>
        <p:nvGrpSpPr>
          <p:cNvPr id="25619" name="Group 83"/>
          <p:cNvGrpSpPr>
            <a:grpSpLocks/>
          </p:cNvGrpSpPr>
          <p:nvPr/>
        </p:nvGrpSpPr>
        <p:grpSpPr bwMode="auto">
          <a:xfrm>
            <a:off x="3625850" y="5761038"/>
            <a:ext cx="1644650" cy="850900"/>
            <a:chOff x="385" y="3022"/>
            <a:chExt cx="1036" cy="536"/>
          </a:xfrm>
        </p:grpSpPr>
        <p:pic>
          <p:nvPicPr>
            <p:cNvPr id="25623" name="Picture 84" descr="12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24" name="Text Box 85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3200">
                  <a:solidFill>
                    <a:srgbClr val="CC6600"/>
                  </a:solidFill>
                  <a:ea typeface="华文行楷" panose="02010800040101010101" pitchFamily="2" charset="-122"/>
                </a:rPr>
                <a:t>注意</a:t>
              </a:r>
            </a:p>
          </p:txBody>
        </p:sp>
      </p:grpSp>
      <p:grpSp>
        <p:nvGrpSpPr>
          <p:cNvPr id="25620" name="Group 86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5621" name="Picture 87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22" name="Text Box 88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3506" name="Object 2"/>
          <p:cNvGraphicFramePr>
            <a:graphicFrameLocks noChangeAspect="1"/>
          </p:cNvGraphicFramePr>
          <p:nvPr/>
        </p:nvGraphicFramePr>
        <p:xfrm>
          <a:off x="5221288" y="5589588"/>
          <a:ext cx="263207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1" name="公式" r:id="rId3" imgW="1098464" imgH="234906" progId="Equation.3">
                  <p:embed/>
                </p:oleObj>
              </mc:Choice>
              <mc:Fallback>
                <p:oleObj name="公式" r:id="rId3" imgW="1098464" imgH="234906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1288" y="5589588"/>
                        <a:ext cx="2632075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3507" name="Rectangle 3"/>
          <p:cNvSpPr>
            <a:spLocks noChangeArrowheads="1"/>
          </p:cNvSpPr>
          <p:nvPr/>
        </p:nvSpPr>
        <p:spPr bwMode="auto">
          <a:xfrm>
            <a:off x="4787900" y="1628775"/>
            <a:ext cx="2873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=2A</a:t>
            </a:r>
          </a:p>
        </p:txBody>
      </p:sp>
      <p:graphicFrame>
        <p:nvGraphicFramePr>
          <p:cNvPr id="533508" name="Object 4"/>
          <p:cNvGraphicFramePr>
            <a:graphicFrameLocks noChangeAspect="1"/>
          </p:cNvGraphicFramePr>
          <p:nvPr/>
        </p:nvGraphicFramePr>
        <p:xfrm>
          <a:off x="4716463" y="4976813"/>
          <a:ext cx="352742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2" name="公式" r:id="rId5" imgW="1568388" imgH="234906" progId="Equation.3">
                  <p:embed/>
                </p:oleObj>
              </mc:Choice>
              <mc:Fallback>
                <p:oleObj name="公式" r:id="rId5" imgW="1568388" imgH="234906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4976813"/>
                        <a:ext cx="3527425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3509" name="Text Box 5"/>
          <p:cNvSpPr txBox="1">
            <a:spLocks noChangeArrowheads="1"/>
          </p:cNvSpPr>
          <p:nvPr/>
        </p:nvSpPr>
        <p:spPr bwMode="auto">
          <a:xfrm>
            <a:off x="250825" y="446088"/>
            <a:ext cx="10810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533510" name="Text Box 6"/>
          <p:cNvSpPr txBox="1">
            <a:spLocks noChangeArrowheads="1"/>
          </p:cNvSpPr>
          <p:nvPr/>
        </p:nvSpPr>
        <p:spPr bwMode="auto">
          <a:xfrm>
            <a:off x="1331913" y="476250"/>
            <a:ext cx="45370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t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= 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时闭合开关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k</a:t>
            </a:r>
            <a:r>
              <a:rPr kumimoji="1" lang="en-US" altLang="zh-CN" sz="2800" b="1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 ,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求</a:t>
            </a:r>
            <a:r>
              <a:rPr kumimoji="1" lang="zh-CN" altLang="en-US" sz="2800" b="1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u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L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(0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+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)</a:t>
            </a:r>
          </a:p>
        </p:txBody>
      </p:sp>
      <p:sp>
        <p:nvSpPr>
          <p:cNvPr id="533511" name="Text Box 7"/>
          <p:cNvSpPr txBox="1">
            <a:spLocks noChangeArrowheads="1"/>
          </p:cNvSpPr>
          <p:nvPr/>
        </p:nvSpPr>
        <p:spPr bwMode="auto">
          <a:xfrm>
            <a:off x="1187450" y="3038475"/>
            <a:ext cx="15128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先求</a:t>
            </a:r>
          </a:p>
        </p:txBody>
      </p:sp>
      <p:graphicFrame>
        <p:nvGraphicFramePr>
          <p:cNvPr id="533512" name="Object 8"/>
          <p:cNvGraphicFramePr>
            <a:graphicFrameLocks noChangeAspect="1"/>
          </p:cNvGraphicFramePr>
          <p:nvPr/>
        </p:nvGraphicFramePr>
        <p:xfrm>
          <a:off x="468313" y="5445125"/>
          <a:ext cx="2863850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3" name="公式" r:id="rId7" imgW="1339936" imgH="438281" progId="Equation.3">
                  <p:embed/>
                </p:oleObj>
              </mc:Choice>
              <mc:Fallback>
                <p:oleObj name="公式" r:id="rId7" imgW="1339936" imgH="438281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5445125"/>
                        <a:ext cx="2863850" cy="94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3513" name="Text Box 9"/>
          <p:cNvSpPr txBox="1">
            <a:spLocks noChangeArrowheads="1"/>
          </p:cNvSpPr>
          <p:nvPr/>
        </p:nvSpPr>
        <p:spPr bwMode="auto">
          <a:xfrm>
            <a:off x="4371975" y="1052513"/>
            <a:ext cx="2863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应用换路定律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</p:txBody>
      </p:sp>
      <p:sp>
        <p:nvSpPr>
          <p:cNvPr id="533514" name="AutoShape 10" descr="羊皮纸"/>
          <p:cNvSpPr>
            <a:spLocks noChangeArrowheads="1"/>
          </p:cNvSpPr>
          <p:nvPr/>
        </p:nvSpPr>
        <p:spPr bwMode="auto">
          <a:xfrm>
            <a:off x="8101013" y="3286125"/>
            <a:ext cx="863600" cy="1655763"/>
          </a:xfrm>
          <a:prstGeom prst="wedgeRoundRectCallout">
            <a:avLst>
              <a:gd name="adj1" fmla="val -154597"/>
              <a:gd name="adj2" fmla="val 10977"/>
              <a:gd name="adj3" fmla="val 16667"/>
            </a:avLst>
          </a:prstGeom>
          <a:blipFill dpi="0" rotWithShape="1">
            <a:blip r:embed="rId9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400" b="1">
                <a:ea typeface="仿宋_GB2312" pitchFamily="49" charset="-122"/>
              </a:rPr>
              <a:t>电感用</a:t>
            </a:r>
            <a:r>
              <a:rPr lang="zh-CN" altLang="en-US" sz="2400" b="1">
                <a:latin typeface="Times New Roman" panose="02020603050405020304" pitchFamily="18" charset="0"/>
                <a:ea typeface="仿宋_GB2312" pitchFamily="49" charset="-122"/>
              </a:rPr>
              <a:t>电流源</a:t>
            </a:r>
            <a:r>
              <a:rPr lang="zh-CN" altLang="en-US" sz="2400" b="1">
                <a:ea typeface="仿宋_GB2312" pitchFamily="49" charset="-122"/>
              </a:rPr>
              <a:t>替代</a:t>
            </a:r>
          </a:p>
        </p:txBody>
      </p:sp>
      <p:graphicFrame>
        <p:nvGraphicFramePr>
          <p:cNvPr id="533515" name="Object 11"/>
          <p:cNvGraphicFramePr>
            <a:graphicFrameLocks noChangeAspect="1"/>
          </p:cNvGraphicFramePr>
          <p:nvPr/>
        </p:nvGraphicFramePr>
        <p:xfrm>
          <a:off x="2476500" y="3054350"/>
          <a:ext cx="101600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4" name="公式" r:id="rId10" imgW="450986" imgH="260525" progId="Equation.3">
                  <p:embed/>
                </p:oleObj>
              </mc:Choice>
              <mc:Fallback>
                <p:oleObj name="公式" r:id="rId10" imgW="450986" imgH="260525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3054350"/>
                        <a:ext cx="101600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3516" name="Text Box 12"/>
          <p:cNvSpPr txBox="1">
            <a:spLocks noChangeArrowheads="1"/>
          </p:cNvSpPr>
          <p:nvPr/>
        </p:nvSpPr>
        <p:spPr bwMode="auto">
          <a:xfrm>
            <a:off x="468313" y="3068638"/>
            <a:ext cx="574675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lang="zh-CN" altLang="en-US" sz="2400" b="1">
              <a:solidFill>
                <a:srgbClr val="FFFF00"/>
              </a:solidFill>
              <a:ea typeface="仿宋_GB2312" pitchFamily="49" charset="-122"/>
            </a:endParaRPr>
          </a:p>
        </p:txBody>
      </p:sp>
      <p:sp>
        <p:nvSpPr>
          <p:cNvPr id="533517" name="AutoShape 13" descr="羊皮纸"/>
          <p:cNvSpPr>
            <a:spLocks noChangeArrowheads="1"/>
          </p:cNvSpPr>
          <p:nvPr/>
        </p:nvSpPr>
        <p:spPr bwMode="auto">
          <a:xfrm>
            <a:off x="3348038" y="4437063"/>
            <a:ext cx="1081087" cy="1008062"/>
          </a:xfrm>
          <a:prstGeom prst="wedgeRoundRectCallout">
            <a:avLst>
              <a:gd name="adj1" fmla="val -91852"/>
              <a:gd name="adj2" fmla="val -8583"/>
              <a:gd name="adj3" fmla="val 16667"/>
            </a:avLst>
          </a:prstGeom>
          <a:blipFill dpi="0" rotWithShape="1">
            <a:blip r:embed="rId9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电感短路</a:t>
            </a:r>
          </a:p>
        </p:txBody>
      </p:sp>
      <p:grpSp>
        <p:nvGrpSpPr>
          <p:cNvPr id="26638" name="Group 14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6711" name="Picture 15" descr="7890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712" name="Text Box 16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6639" name="Group 17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6709" name="Picture 18" descr="7890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710" name="Text Box 19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33524" name="Group 20"/>
          <p:cNvGrpSpPr>
            <a:grpSpLocks/>
          </p:cNvGrpSpPr>
          <p:nvPr/>
        </p:nvGrpSpPr>
        <p:grpSpPr bwMode="auto">
          <a:xfrm>
            <a:off x="755650" y="908050"/>
            <a:ext cx="3357563" cy="1885950"/>
            <a:chOff x="3152" y="346"/>
            <a:chExt cx="2115" cy="1188"/>
          </a:xfrm>
        </p:grpSpPr>
        <p:sp>
          <p:nvSpPr>
            <p:cNvPr id="26683" name="Oval 21"/>
            <p:cNvSpPr>
              <a:spLocks noChangeArrowheads="1"/>
            </p:cNvSpPr>
            <p:nvPr/>
          </p:nvSpPr>
          <p:spPr bwMode="auto">
            <a:xfrm>
              <a:off x="3152" y="890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6684" name="Line 22"/>
            <p:cNvSpPr>
              <a:spLocks noChangeShapeType="1"/>
            </p:cNvSpPr>
            <p:nvPr/>
          </p:nvSpPr>
          <p:spPr bwMode="auto">
            <a:xfrm>
              <a:off x="4830" y="1207"/>
              <a:ext cx="0" cy="2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85" name="Text Box 23"/>
            <p:cNvSpPr txBox="1">
              <a:spLocks noChangeArrowheads="1"/>
            </p:cNvSpPr>
            <p:nvPr/>
          </p:nvSpPr>
          <p:spPr bwMode="auto">
            <a:xfrm>
              <a:off x="4449" y="1160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6686" name="Text Box 24"/>
            <p:cNvSpPr txBox="1">
              <a:spLocks noChangeArrowheads="1"/>
            </p:cNvSpPr>
            <p:nvPr/>
          </p:nvSpPr>
          <p:spPr bwMode="auto">
            <a:xfrm>
              <a:off x="4954" y="624"/>
              <a:ext cx="313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26687" name="Text Box 25"/>
            <p:cNvSpPr txBox="1">
              <a:spLocks noChangeArrowheads="1"/>
            </p:cNvSpPr>
            <p:nvPr/>
          </p:nvSpPr>
          <p:spPr bwMode="auto">
            <a:xfrm>
              <a:off x="4604" y="845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6688" name="Line 26"/>
            <p:cNvSpPr>
              <a:spLocks noChangeShapeType="1"/>
            </p:cNvSpPr>
            <p:nvPr/>
          </p:nvSpPr>
          <p:spPr bwMode="auto">
            <a:xfrm flipV="1">
              <a:off x="3334" y="663"/>
              <a:ext cx="8" cy="84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89" name="Line 27"/>
            <p:cNvSpPr>
              <a:spLocks noChangeShapeType="1"/>
            </p:cNvSpPr>
            <p:nvPr/>
          </p:nvSpPr>
          <p:spPr bwMode="auto">
            <a:xfrm>
              <a:off x="3342" y="1495"/>
              <a:ext cx="14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90" name="Line 28"/>
            <p:cNvSpPr>
              <a:spLocks noChangeShapeType="1"/>
            </p:cNvSpPr>
            <p:nvPr/>
          </p:nvSpPr>
          <p:spPr bwMode="auto">
            <a:xfrm flipV="1">
              <a:off x="3334" y="663"/>
              <a:ext cx="149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91" name="Line 29"/>
            <p:cNvSpPr>
              <a:spLocks noChangeShapeType="1"/>
            </p:cNvSpPr>
            <p:nvPr/>
          </p:nvSpPr>
          <p:spPr bwMode="auto">
            <a:xfrm>
              <a:off x="4830" y="663"/>
              <a:ext cx="0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92" name="Line 30"/>
            <p:cNvSpPr>
              <a:spLocks noChangeShapeType="1"/>
            </p:cNvSpPr>
            <p:nvPr/>
          </p:nvSpPr>
          <p:spPr bwMode="auto">
            <a:xfrm>
              <a:off x="4105" y="663"/>
              <a:ext cx="0" cy="2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93" name="Line 31"/>
            <p:cNvSpPr>
              <a:spLocks noChangeShapeType="1"/>
            </p:cNvSpPr>
            <p:nvPr/>
          </p:nvSpPr>
          <p:spPr bwMode="auto">
            <a:xfrm>
              <a:off x="4110" y="967"/>
              <a:ext cx="131" cy="15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94" name="Line 32"/>
            <p:cNvSpPr>
              <a:spLocks noChangeShapeType="1"/>
            </p:cNvSpPr>
            <p:nvPr/>
          </p:nvSpPr>
          <p:spPr bwMode="auto">
            <a:xfrm>
              <a:off x="4110" y="1111"/>
              <a:ext cx="0" cy="38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95" name="Line 33"/>
            <p:cNvSpPr>
              <a:spLocks noChangeShapeType="1"/>
            </p:cNvSpPr>
            <p:nvPr/>
          </p:nvSpPr>
          <p:spPr bwMode="auto">
            <a:xfrm flipH="1">
              <a:off x="4195" y="890"/>
              <a:ext cx="131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96" name="Text Box 34"/>
            <p:cNvSpPr txBox="1">
              <a:spLocks noChangeArrowheads="1"/>
            </p:cNvSpPr>
            <p:nvPr/>
          </p:nvSpPr>
          <p:spPr bwMode="auto">
            <a:xfrm>
              <a:off x="3470" y="890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</a:p>
          </p:txBody>
        </p:sp>
        <p:sp>
          <p:nvSpPr>
            <p:cNvPr id="26697" name="Text Box 35"/>
            <p:cNvSpPr txBox="1">
              <a:spLocks noChangeArrowheads="1"/>
            </p:cNvSpPr>
            <p:nvPr/>
          </p:nvSpPr>
          <p:spPr bwMode="auto">
            <a:xfrm>
              <a:off x="4214" y="935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26698" name="Text Box 36"/>
            <p:cNvSpPr txBox="1">
              <a:spLocks noChangeArrowheads="1"/>
            </p:cNvSpPr>
            <p:nvPr/>
          </p:nvSpPr>
          <p:spPr bwMode="auto">
            <a:xfrm>
              <a:off x="3515" y="346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6699" name="Text Box 37"/>
            <p:cNvSpPr txBox="1">
              <a:spLocks noChangeArrowheads="1"/>
            </p:cNvSpPr>
            <p:nvPr/>
          </p:nvSpPr>
          <p:spPr bwMode="auto">
            <a:xfrm>
              <a:off x="4241" y="346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26700" name="Line 38"/>
            <p:cNvSpPr>
              <a:spLocks noChangeShapeType="1"/>
            </p:cNvSpPr>
            <p:nvPr/>
          </p:nvSpPr>
          <p:spPr bwMode="auto">
            <a:xfrm>
              <a:off x="4709" y="1167"/>
              <a:ext cx="0" cy="262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6701" name="Group 39"/>
            <p:cNvGrpSpPr>
              <a:grpSpLocks/>
            </p:cNvGrpSpPr>
            <p:nvPr/>
          </p:nvGrpSpPr>
          <p:grpSpPr bwMode="auto">
            <a:xfrm>
              <a:off x="4830" y="845"/>
              <a:ext cx="91" cy="363"/>
              <a:chOff x="2744" y="2931"/>
              <a:chExt cx="57" cy="283"/>
            </a:xfrm>
          </p:grpSpPr>
          <p:sp>
            <p:nvSpPr>
              <p:cNvPr id="26706" name="Arc 40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6707" name="Arc 41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6708" name="Arc 42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6702" name="Rectangle 43"/>
            <p:cNvSpPr>
              <a:spLocks noChangeArrowheads="1"/>
            </p:cNvSpPr>
            <p:nvPr/>
          </p:nvSpPr>
          <p:spPr bwMode="auto">
            <a:xfrm>
              <a:off x="4286" y="61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6703" name="Rectangle 44"/>
            <p:cNvSpPr>
              <a:spLocks noChangeArrowheads="1"/>
            </p:cNvSpPr>
            <p:nvPr/>
          </p:nvSpPr>
          <p:spPr bwMode="auto">
            <a:xfrm>
              <a:off x="3560" y="61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6704" name="Text Box 45"/>
            <p:cNvSpPr txBox="1">
              <a:spLocks noChangeArrowheads="1"/>
            </p:cNvSpPr>
            <p:nvPr/>
          </p:nvSpPr>
          <p:spPr bwMode="auto">
            <a:xfrm>
              <a:off x="3334" y="663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6705" name="Text Box 46"/>
            <p:cNvSpPr txBox="1">
              <a:spLocks noChangeArrowheads="1"/>
            </p:cNvSpPr>
            <p:nvPr/>
          </p:nvSpPr>
          <p:spPr bwMode="auto">
            <a:xfrm>
              <a:off x="3288" y="1207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  <a:endPara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533551" name="Group 47"/>
          <p:cNvGrpSpPr>
            <a:grpSpLocks/>
          </p:cNvGrpSpPr>
          <p:nvPr/>
        </p:nvGrpSpPr>
        <p:grpSpPr bwMode="auto">
          <a:xfrm>
            <a:off x="468313" y="3573463"/>
            <a:ext cx="2665412" cy="1885950"/>
            <a:chOff x="793" y="2341"/>
            <a:chExt cx="1679" cy="1188"/>
          </a:xfrm>
        </p:grpSpPr>
        <p:sp>
          <p:nvSpPr>
            <p:cNvPr id="26669" name="Oval 48"/>
            <p:cNvSpPr>
              <a:spLocks noChangeArrowheads="1"/>
            </p:cNvSpPr>
            <p:nvPr/>
          </p:nvSpPr>
          <p:spPr bwMode="auto">
            <a:xfrm>
              <a:off x="793" y="2885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6670" name="Text Box 49"/>
            <p:cNvSpPr txBox="1">
              <a:spLocks noChangeArrowheads="1"/>
            </p:cNvSpPr>
            <p:nvPr/>
          </p:nvSpPr>
          <p:spPr bwMode="auto">
            <a:xfrm>
              <a:off x="2090" y="315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6671" name="Line 50"/>
            <p:cNvSpPr>
              <a:spLocks noChangeShapeType="1"/>
            </p:cNvSpPr>
            <p:nvPr/>
          </p:nvSpPr>
          <p:spPr bwMode="auto">
            <a:xfrm flipV="1">
              <a:off x="975" y="2658"/>
              <a:ext cx="8" cy="84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72" name="Line 51"/>
            <p:cNvSpPr>
              <a:spLocks noChangeShapeType="1"/>
            </p:cNvSpPr>
            <p:nvPr/>
          </p:nvSpPr>
          <p:spPr bwMode="auto">
            <a:xfrm>
              <a:off x="983" y="3490"/>
              <a:ext cx="14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73" name="Line 52"/>
            <p:cNvSpPr>
              <a:spLocks noChangeShapeType="1"/>
            </p:cNvSpPr>
            <p:nvPr/>
          </p:nvSpPr>
          <p:spPr bwMode="auto">
            <a:xfrm flipV="1">
              <a:off x="975" y="2658"/>
              <a:ext cx="149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74" name="Line 53"/>
            <p:cNvSpPr>
              <a:spLocks noChangeShapeType="1"/>
            </p:cNvSpPr>
            <p:nvPr/>
          </p:nvSpPr>
          <p:spPr bwMode="auto">
            <a:xfrm>
              <a:off x="2472" y="2659"/>
              <a:ext cx="0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75" name="Text Box 54"/>
            <p:cNvSpPr txBox="1">
              <a:spLocks noChangeArrowheads="1"/>
            </p:cNvSpPr>
            <p:nvPr/>
          </p:nvSpPr>
          <p:spPr bwMode="auto">
            <a:xfrm>
              <a:off x="1111" y="2885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</a:p>
          </p:txBody>
        </p:sp>
        <p:sp>
          <p:nvSpPr>
            <p:cNvPr id="26676" name="Text Box 55"/>
            <p:cNvSpPr txBox="1">
              <a:spLocks noChangeArrowheads="1"/>
            </p:cNvSpPr>
            <p:nvPr/>
          </p:nvSpPr>
          <p:spPr bwMode="auto">
            <a:xfrm>
              <a:off x="1156" y="2341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6677" name="Text Box 56"/>
            <p:cNvSpPr txBox="1">
              <a:spLocks noChangeArrowheads="1"/>
            </p:cNvSpPr>
            <p:nvPr/>
          </p:nvSpPr>
          <p:spPr bwMode="auto">
            <a:xfrm>
              <a:off x="1882" y="2341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26678" name="Line 57"/>
            <p:cNvSpPr>
              <a:spLocks noChangeShapeType="1"/>
            </p:cNvSpPr>
            <p:nvPr/>
          </p:nvSpPr>
          <p:spPr bwMode="auto">
            <a:xfrm>
              <a:off x="2350" y="3162"/>
              <a:ext cx="0" cy="262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79" name="Rectangle 58"/>
            <p:cNvSpPr>
              <a:spLocks noChangeArrowheads="1"/>
            </p:cNvSpPr>
            <p:nvPr/>
          </p:nvSpPr>
          <p:spPr bwMode="auto">
            <a:xfrm>
              <a:off x="1927" y="2613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6680" name="Rectangle 59"/>
            <p:cNvSpPr>
              <a:spLocks noChangeArrowheads="1"/>
            </p:cNvSpPr>
            <p:nvPr/>
          </p:nvSpPr>
          <p:spPr bwMode="auto">
            <a:xfrm>
              <a:off x="1201" y="2613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6681" name="Text Box 60"/>
            <p:cNvSpPr txBox="1">
              <a:spLocks noChangeArrowheads="1"/>
            </p:cNvSpPr>
            <p:nvPr/>
          </p:nvSpPr>
          <p:spPr bwMode="auto">
            <a:xfrm>
              <a:off x="975" y="2658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6682" name="Text Box 61"/>
            <p:cNvSpPr txBox="1">
              <a:spLocks noChangeArrowheads="1"/>
            </p:cNvSpPr>
            <p:nvPr/>
          </p:nvSpPr>
          <p:spPr bwMode="auto">
            <a:xfrm>
              <a:off x="929" y="3202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  <a:endPara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33566" name="Text Box 62"/>
          <p:cNvSpPr txBox="1">
            <a:spLocks noChangeArrowheads="1"/>
          </p:cNvSpPr>
          <p:nvPr/>
        </p:nvSpPr>
        <p:spPr bwMode="auto">
          <a:xfrm>
            <a:off x="4427538" y="2276475"/>
            <a:ext cx="425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3"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由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等效电路求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i="1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</a:p>
        </p:txBody>
      </p:sp>
      <p:grpSp>
        <p:nvGrpSpPr>
          <p:cNvPr id="533567" name="Group 63"/>
          <p:cNvGrpSpPr>
            <a:grpSpLocks/>
          </p:cNvGrpSpPr>
          <p:nvPr/>
        </p:nvGrpSpPr>
        <p:grpSpPr bwMode="auto">
          <a:xfrm>
            <a:off x="4364038" y="2838450"/>
            <a:ext cx="3441700" cy="1885950"/>
            <a:chOff x="2794" y="1788"/>
            <a:chExt cx="2168" cy="1188"/>
          </a:xfrm>
        </p:grpSpPr>
        <p:sp>
          <p:nvSpPr>
            <p:cNvPr id="26650" name="Oval 64"/>
            <p:cNvSpPr>
              <a:spLocks noChangeArrowheads="1"/>
            </p:cNvSpPr>
            <p:nvPr/>
          </p:nvSpPr>
          <p:spPr bwMode="auto">
            <a:xfrm>
              <a:off x="2794" y="2332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6651" name="Text Box 65"/>
            <p:cNvSpPr txBox="1">
              <a:spLocks noChangeArrowheads="1"/>
            </p:cNvSpPr>
            <p:nvPr/>
          </p:nvSpPr>
          <p:spPr bwMode="auto">
            <a:xfrm>
              <a:off x="4078" y="2559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2A</a:t>
              </a:r>
            </a:p>
          </p:txBody>
        </p:sp>
        <p:sp>
          <p:nvSpPr>
            <p:cNvPr id="26652" name="Text Box 66"/>
            <p:cNvSpPr txBox="1">
              <a:spLocks noChangeArrowheads="1"/>
            </p:cNvSpPr>
            <p:nvPr/>
          </p:nvSpPr>
          <p:spPr bwMode="auto">
            <a:xfrm>
              <a:off x="4649" y="1933"/>
              <a:ext cx="313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26653" name="Line 67"/>
            <p:cNvSpPr>
              <a:spLocks noChangeShapeType="1"/>
            </p:cNvSpPr>
            <p:nvPr/>
          </p:nvSpPr>
          <p:spPr bwMode="auto">
            <a:xfrm flipV="1">
              <a:off x="2976" y="2105"/>
              <a:ext cx="8" cy="84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54" name="Line 68"/>
            <p:cNvSpPr>
              <a:spLocks noChangeShapeType="1"/>
            </p:cNvSpPr>
            <p:nvPr/>
          </p:nvSpPr>
          <p:spPr bwMode="auto">
            <a:xfrm>
              <a:off x="2975" y="2967"/>
              <a:ext cx="149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55" name="Line 69"/>
            <p:cNvSpPr>
              <a:spLocks noChangeShapeType="1"/>
            </p:cNvSpPr>
            <p:nvPr/>
          </p:nvSpPr>
          <p:spPr bwMode="auto">
            <a:xfrm flipV="1">
              <a:off x="2976" y="2105"/>
              <a:ext cx="149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56" name="Line 70"/>
            <p:cNvSpPr>
              <a:spLocks noChangeShapeType="1"/>
            </p:cNvSpPr>
            <p:nvPr/>
          </p:nvSpPr>
          <p:spPr bwMode="auto">
            <a:xfrm>
              <a:off x="4472" y="2105"/>
              <a:ext cx="0" cy="86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57" name="Line 71"/>
            <p:cNvSpPr>
              <a:spLocks noChangeShapeType="1"/>
            </p:cNvSpPr>
            <p:nvPr/>
          </p:nvSpPr>
          <p:spPr bwMode="auto">
            <a:xfrm>
              <a:off x="3747" y="2105"/>
              <a:ext cx="0" cy="86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58" name="Text Box 72"/>
            <p:cNvSpPr txBox="1">
              <a:spLocks noChangeArrowheads="1"/>
            </p:cNvSpPr>
            <p:nvPr/>
          </p:nvSpPr>
          <p:spPr bwMode="auto">
            <a:xfrm>
              <a:off x="3112" y="2332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</a:p>
          </p:txBody>
        </p:sp>
        <p:sp>
          <p:nvSpPr>
            <p:cNvPr id="26659" name="Text Box 73"/>
            <p:cNvSpPr txBox="1">
              <a:spLocks noChangeArrowheads="1"/>
            </p:cNvSpPr>
            <p:nvPr/>
          </p:nvSpPr>
          <p:spPr bwMode="auto">
            <a:xfrm>
              <a:off x="3157" y="1788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6660" name="Text Box 74"/>
            <p:cNvSpPr txBox="1">
              <a:spLocks noChangeArrowheads="1"/>
            </p:cNvSpPr>
            <p:nvPr/>
          </p:nvSpPr>
          <p:spPr bwMode="auto">
            <a:xfrm>
              <a:off x="3883" y="1788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26661" name="Line 75"/>
            <p:cNvSpPr>
              <a:spLocks noChangeShapeType="1"/>
            </p:cNvSpPr>
            <p:nvPr/>
          </p:nvSpPr>
          <p:spPr bwMode="auto">
            <a:xfrm>
              <a:off x="4468" y="2478"/>
              <a:ext cx="0" cy="398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62" name="Rectangle 76"/>
            <p:cNvSpPr>
              <a:spLocks noChangeArrowheads="1"/>
            </p:cNvSpPr>
            <p:nvPr/>
          </p:nvSpPr>
          <p:spPr bwMode="auto">
            <a:xfrm>
              <a:off x="3928" y="206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6663" name="Rectangle 77"/>
            <p:cNvSpPr>
              <a:spLocks noChangeArrowheads="1"/>
            </p:cNvSpPr>
            <p:nvPr/>
          </p:nvSpPr>
          <p:spPr bwMode="auto">
            <a:xfrm>
              <a:off x="3202" y="206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6664" name="Text Box 78"/>
            <p:cNvSpPr txBox="1">
              <a:spLocks noChangeArrowheads="1"/>
            </p:cNvSpPr>
            <p:nvPr/>
          </p:nvSpPr>
          <p:spPr bwMode="auto">
            <a:xfrm>
              <a:off x="2976" y="210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6665" name="Text Box 79"/>
            <p:cNvSpPr txBox="1">
              <a:spLocks noChangeArrowheads="1"/>
            </p:cNvSpPr>
            <p:nvPr/>
          </p:nvSpPr>
          <p:spPr bwMode="auto">
            <a:xfrm>
              <a:off x="2930" y="2649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  <a:endPara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grpSp>
          <p:nvGrpSpPr>
            <p:cNvPr id="26666" name="Group 80"/>
            <p:cNvGrpSpPr>
              <a:grpSpLocks/>
            </p:cNvGrpSpPr>
            <p:nvPr/>
          </p:nvGrpSpPr>
          <p:grpSpPr bwMode="auto">
            <a:xfrm>
              <a:off x="4291" y="2205"/>
              <a:ext cx="363" cy="363"/>
              <a:chOff x="4785" y="709"/>
              <a:chExt cx="363" cy="363"/>
            </a:xfrm>
          </p:grpSpPr>
          <p:sp>
            <p:nvSpPr>
              <p:cNvPr id="26667" name="Oval 81"/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zh-CN" altLang="en-US" sz="24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  <p:sp>
            <p:nvSpPr>
              <p:cNvPr id="26668" name="Line 82"/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33587" name="Group 83"/>
          <p:cNvGrpSpPr>
            <a:grpSpLocks/>
          </p:cNvGrpSpPr>
          <p:nvPr/>
        </p:nvGrpSpPr>
        <p:grpSpPr bwMode="auto">
          <a:xfrm>
            <a:off x="3421063" y="5445125"/>
            <a:ext cx="1644650" cy="850900"/>
            <a:chOff x="385" y="3022"/>
            <a:chExt cx="1036" cy="536"/>
          </a:xfrm>
        </p:grpSpPr>
        <p:pic>
          <p:nvPicPr>
            <p:cNvPr id="26648" name="Picture 84" descr="1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9" name="Text Box 85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3200">
                  <a:solidFill>
                    <a:srgbClr val="CC6600"/>
                  </a:solidFill>
                  <a:ea typeface="华文行楷" panose="02010800040101010101" pitchFamily="2" charset="-122"/>
                </a:rPr>
                <a:t>注意</a:t>
              </a:r>
            </a:p>
          </p:txBody>
        </p:sp>
      </p:grpSp>
      <p:grpSp>
        <p:nvGrpSpPr>
          <p:cNvPr id="26645" name="Group 86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6646" name="Picture 87" descr="7890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7" name="Text Box 88">
              <a:hlinkClick r:id="rId1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3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3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3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3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33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3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3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3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33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3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3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3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33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33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533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1000"/>
                                        <p:tgtEl>
                                          <p:spTgt spid="53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3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33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533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533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53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4" dur="2000"/>
                                        <p:tgtEl>
                                          <p:spTgt spid="53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53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3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53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3507" grpId="0" build="p" autoUpdateAnimBg="0"/>
      <p:bldP spid="533509" grpId="0"/>
      <p:bldP spid="533510" grpId="0"/>
      <p:bldP spid="533511" grpId="0" autoUpdateAnimBg="0"/>
      <p:bldP spid="533513" grpId="0" autoUpdateAnimBg="0"/>
      <p:bldP spid="533516" grpId="0" animBg="1"/>
      <p:bldP spid="533517" grpId="0" animBg="1"/>
      <p:bldP spid="533566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Text Box 2" descr="绿色大理石"/>
          <p:cNvSpPr txBox="1">
            <a:spLocks noChangeArrowheads="1"/>
          </p:cNvSpPr>
          <p:nvPr/>
        </p:nvSpPr>
        <p:spPr bwMode="auto">
          <a:xfrm>
            <a:off x="2268538" y="549275"/>
            <a:ext cx="32448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求初始值的步骤</a:t>
            </a:r>
            <a:r>
              <a:rPr kumimoji="1" lang="en-US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</p:txBody>
      </p:sp>
      <p:sp>
        <p:nvSpPr>
          <p:cNvPr id="534531" name="Text Box 3"/>
          <p:cNvSpPr txBox="1">
            <a:spLocks noChangeArrowheads="1"/>
          </p:cNvSpPr>
          <p:nvPr/>
        </p:nvSpPr>
        <p:spPr bwMode="auto">
          <a:xfrm>
            <a:off x="539750" y="1254125"/>
            <a:ext cx="8137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由换路前电路（稳定状态）求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u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(0</a:t>
            </a:r>
            <a:r>
              <a: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－</a:t>
            </a:r>
            <a:r>
              <a:rPr kumimoji="1" lang="en-US" altLang="zh-CN" sz="280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和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(0</a:t>
            </a:r>
            <a:r>
              <a: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－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</a:p>
        </p:txBody>
      </p:sp>
      <p:sp>
        <p:nvSpPr>
          <p:cNvPr id="534532" name="Text Box 4"/>
          <p:cNvSpPr txBox="1">
            <a:spLocks noChangeArrowheads="1"/>
          </p:cNvSpPr>
          <p:nvPr/>
        </p:nvSpPr>
        <p:spPr bwMode="auto">
          <a:xfrm>
            <a:off x="557213" y="1757363"/>
            <a:ext cx="7543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由换路定律得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u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(0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+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和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(0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+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sp>
        <p:nvSpPr>
          <p:cNvPr id="534533" name="Text Box 5"/>
          <p:cNvSpPr txBox="1">
            <a:spLocks noChangeArrowheads="1"/>
          </p:cNvSpPr>
          <p:nvPr/>
        </p:nvSpPr>
        <p:spPr bwMode="auto">
          <a:xfrm>
            <a:off x="539750" y="2406650"/>
            <a:ext cx="3000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画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+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等效电路。</a:t>
            </a:r>
          </a:p>
        </p:txBody>
      </p:sp>
      <p:sp>
        <p:nvSpPr>
          <p:cNvPr id="534534" name="Text Box 6"/>
          <p:cNvSpPr txBox="1">
            <a:spLocks noChangeArrowheads="1"/>
          </p:cNvSpPr>
          <p:nvPr/>
        </p:nvSpPr>
        <p:spPr bwMode="auto">
          <a:xfrm>
            <a:off x="611188" y="5502275"/>
            <a:ext cx="54594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4.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由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+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电路求所需各变量的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+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值。</a:t>
            </a:r>
          </a:p>
        </p:txBody>
      </p:sp>
      <p:sp>
        <p:nvSpPr>
          <p:cNvPr id="534535" name="Text Box 7"/>
          <p:cNvSpPr txBox="1">
            <a:spLocks noChangeArrowheads="1"/>
          </p:cNvSpPr>
          <p:nvPr/>
        </p:nvSpPr>
        <p:spPr bwMode="auto">
          <a:xfrm>
            <a:off x="1116013" y="3630613"/>
            <a:ext cx="71802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b.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电容（电感）用电压源（电流源）替代。</a:t>
            </a:r>
          </a:p>
        </p:txBody>
      </p:sp>
      <p:sp>
        <p:nvSpPr>
          <p:cNvPr id="534536" name="Text Box 8"/>
          <p:cNvSpPr txBox="1">
            <a:spLocks noChangeArrowheads="1"/>
          </p:cNvSpPr>
          <p:nvPr/>
        </p:nvSpPr>
        <p:spPr bwMode="auto">
          <a:xfrm>
            <a:off x="1187450" y="2981325"/>
            <a:ext cx="28654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a.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换路后的电路</a:t>
            </a:r>
          </a:p>
        </p:txBody>
      </p:sp>
      <p:sp>
        <p:nvSpPr>
          <p:cNvPr id="534537" name="Text Box 9"/>
          <p:cNvSpPr txBox="1">
            <a:spLocks noChangeArrowheads="1"/>
          </p:cNvSpPr>
          <p:nvPr/>
        </p:nvSpPr>
        <p:spPr bwMode="auto">
          <a:xfrm>
            <a:off x="1042988" y="4349750"/>
            <a:ext cx="7416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（取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+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时刻值，方向与原假定的电容电压、电感电流方向相同）。</a:t>
            </a:r>
          </a:p>
        </p:txBody>
      </p:sp>
      <p:sp>
        <p:nvSpPr>
          <p:cNvPr id="534538" name="AutoShape 10"/>
          <p:cNvSpPr>
            <a:spLocks/>
          </p:cNvSpPr>
          <p:nvPr/>
        </p:nvSpPr>
        <p:spPr bwMode="auto">
          <a:xfrm>
            <a:off x="900113" y="3198813"/>
            <a:ext cx="142875" cy="1008062"/>
          </a:xfrm>
          <a:prstGeom prst="leftBrace">
            <a:avLst>
              <a:gd name="adj1" fmla="val 58796"/>
              <a:gd name="adj2" fmla="val 5000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7659" name="Group 11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7669" name="Picture 12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70" name="Text Box 13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7660" name="Group 14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7667" name="Picture 15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8" name="Text Box 16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34545" name="Group 17"/>
          <p:cNvGrpSpPr>
            <a:grpSpLocks/>
          </p:cNvGrpSpPr>
          <p:nvPr/>
        </p:nvGrpSpPr>
        <p:grpSpPr bwMode="auto">
          <a:xfrm>
            <a:off x="539750" y="476250"/>
            <a:ext cx="1644650" cy="850900"/>
            <a:chOff x="385" y="3022"/>
            <a:chExt cx="1036" cy="536"/>
          </a:xfrm>
        </p:grpSpPr>
        <p:pic>
          <p:nvPicPr>
            <p:cNvPr id="27665" name="Picture 18" descr="1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6" name="Text Box 19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3200">
                  <a:solidFill>
                    <a:srgbClr val="CC6600"/>
                  </a:solidFill>
                  <a:ea typeface="华文行楷" panose="02010800040101010101" pitchFamily="2" charset="-122"/>
                </a:rPr>
                <a:t>小结</a:t>
              </a:r>
            </a:p>
          </p:txBody>
        </p:sp>
      </p:grpSp>
      <p:grpSp>
        <p:nvGrpSpPr>
          <p:cNvPr id="27662" name="Group 20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7663" name="Picture 21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4" name="Text Box 22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4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4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4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53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534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534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34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34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34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534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30" grpId="0"/>
      <p:bldP spid="534531" grpId="0" build="p" autoUpdateAnimBg="0"/>
      <p:bldP spid="534532" grpId="0" build="p" autoUpdateAnimBg="0"/>
      <p:bldP spid="534533" grpId="0" autoUpdateAnimBg="0"/>
      <p:bldP spid="534534" grpId="0" build="p" autoUpdateAnimBg="0"/>
      <p:bldP spid="534535" grpId="0" autoUpdateAnimBg="0"/>
      <p:bldP spid="534536" grpId="0" autoUpdateAnimBg="0"/>
      <p:bldP spid="534537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Text Box 2"/>
          <p:cNvSpPr txBox="1">
            <a:spLocks noChangeArrowheads="1"/>
          </p:cNvSpPr>
          <p:nvPr/>
        </p:nvSpPr>
        <p:spPr bwMode="auto">
          <a:xfrm>
            <a:off x="695325" y="5229225"/>
            <a:ext cx="31781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=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=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endParaRPr kumimoji="1" lang="en-US" altLang="zh-CN" sz="3200" baseline="-250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35555" name="Text Box 3"/>
          <p:cNvSpPr txBox="1">
            <a:spLocks noChangeArrowheads="1"/>
          </p:cNvSpPr>
          <p:nvPr/>
        </p:nvSpPr>
        <p:spPr bwMode="auto">
          <a:xfrm>
            <a:off x="695325" y="5876925"/>
            <a:ext cx="36671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=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Ri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endParaRPr kumimoji="1" lang="en-US" altLang="zh-CN" sz="32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35556" name="Text Box 4"/>
          <p:cNvSpPr txBox="1">
            <a:spLocks noChangeArrowheads="1"/>
          </p:cNvSpPr>
          <p:nvPr/>
        </p:nvSpPr>
        <p:spPr bwMode="auto">
          <a:xfrm>
            <a:off x="4643438" y="4724400"/>
            <a:ext cx="38163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 </a:t>
            </a:r>
            <a:r>
              <a:rPr kumimoji="1" lang="en-US" altLang="zh-CN" sz="3200" i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Ri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endParaRPr kumimoji="1" lang="en-US" altLang="zh-CN" sz="3200" baseline="-250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35557" name="Text Box 5"/>
          <p:cNvSpPr txBox="1">
            <a:spLocks noChangeArrowheads="1"/>
          </p:cNvSpPr>
          <p:nvPr/>
        </p:nvSpPr>
        <p:spPr bwMode="auto">
          <a:xfrm>
            <a:off x="1258888" y="476250"/>
            <a:ext cx="27511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求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 , 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535558" name="Object 6"/>
          <p:cNvGraphicFramePr>
            <a:graphicFrameLocks noChangeAspect="1"/>
          </p:cNvGraphicFramePr>
          <p:nvPr/>
        </p:nvGraphicFramePr>
        <p:xfrm>
          <a:off x="5076825" y="3789363"/>
          <a:ext cx="299085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8" name="公式" r:id="rId3" imgW="1403461" imgH="438281" progId="Equation.3">
                  <p:embed/>
                </p:oleObj>
              </mc:Choice>
              <mc:Fallback>
                <p:oleObj name="公式" r:id="rId3" imgW="1403461" imgH="43828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3789363"/>
                        <a:ext cx="299085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5559" name="Text Box 7"/>
          <p:cNvSpPr txBox="1">
            <a:spLocks noChangeArrowheads="1"/>
          </p:cNvSpPr>
          <p:nvPr/>
        </p:nvSpPr>
        <p:spPr bwMode="auto">
          <a:xfrm>
            <a:off x="395288" y="476250"/>
            <a:ext cx="86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535560" name="Text Box 8"/>
          <p:cNvSpPr txBox="1">
            <a:spLocks noChangeArrowheads="1"/>
          </p:cNvSpPr>
          <p:nvPr/>
        </p:nvSpPr>
        <p:spPr bwMode="auto">
          <a:xfrm>
            <a:off x="468313" y="3068638"/>
            <a:ext cx="647700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lang="zh-CN" altLang="en-US" sz="2400" b="1">
              <a:solidFill>
                <a:srgbClr val="FFFF00"/>
              </a:solidFill>
              <a:ea typeface="仿宋_GB2312" pitchFamily="49" charset="-122"/>
            </a:endParaRPr>
          </a:p>
        </p:txBody>
      </p:sp>
      <p:sp>
        <p:nvSpPr>
          <p:cNvPr id="535561" name="Text Box 9"/>
          <p:cNvSpPr txBox="1">
            <a:spLocks noChangeArrowheads="1"/>
          </p:cNvSpPr>
          <p:nvPr/>
        </p:nvSpPr>
        <p:spPr bwMode="auto">
          <a:xfrm>
            <a:off x="1258888" y="3068638"/>
            <a:ext cx="30972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由</a:t>
            </a:r>
            <a:r>
              <a:rPr lang="en-US" altLang="zh-CN" sz="28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lang="zh-CN" altLang="en-US" sz="2800" baseline="-25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电路得</a:t>
            </a:r>
            <a:r>
              <a:rPr lang="zh-CN" altLang="en-US" sz="2800" b="1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</a:p>
        </p:txBody>
      </p:sp>
      <p:grpSp>
        <p:nvGrpSpPr>
          <p:cNvPr id="28682" name="Group 10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8769" name="Picture 11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70" name="Text Box 12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8683" name="Group 13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8767" name="Picture 14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68" name="Text Box 15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535568" name="Text Box 16"/>
          <p:cNvSpPr txBox="1">
            <a:spLocks noChangeArrowheads="1"/>
          </p:cNvSpPr>
          <p:nvPr/>
        </p:nvSpPr>
        <p:spPr bwMode="auto">
          <a:xfrm>
            <a:off x="5003800" y="3213100"/>
            <a:ext cx="30972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由</a:t>
            </a:r>
            <a:r>
              <a:rPr lang="en-US" altLang="zh-CN" sz="28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lang="en-US" altLang="zh-CN" sz="2800" baseline="-25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电路得</a:t>
            </a:r>
            <a:r>
              <a:rPr lang="zh-CN" altLang="en-US" sz="2800" b="1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</a:p>
        </p:txBody>
      </p:sp>
      <p:grpSp>
        <p:nvGrpSpPr>
          <p:cNvPr id="535569" name="Group 17"/>
          <p:cNvGrpSpPr>
            <a:grpSpLocks/>
          </p:cNvGrpSpPr>
          <p:nvPr/>
        </p:nvGrpSpPr>
        <p:grpSpPr bwMode="auto">
          <a:xfrm>
            <a:off x="539750" y="908050"/>
            <a:ext cx="4338638" cy="2185988"/>
            <a:chOff x="340" y="572"/>
            <a:chExt cx="2733" cy="1377"/>
          </a:xfrm>
        </p:grpSpPr>
        <p:sp>
          <p:nvSpPr>
            <p:cNvPr id="28725" name="Text Box 18"/>
            <p:cNvSpPr txBox="1">
              <a:spLocks noChangeArrowheads="1"/>
            </p:cNvSpPr>
            <p:nvPr/>
          </p:nvSpPr>
          <p:spPr bwMode="auto">
            <a:xfrm>
              <a:off x="1417" y="1661"/>
              <a:ext cx="1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zh-CN" altLang="en-US" sz="2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726" name="Line 19"/>
            <p:cNvSpPr>
              <a:spLocks noChangeShapeType="1"/>
            </p:cNvSpPr>
            <p:nvPr/>
          </p:nvSpPr>
          <p:spPr bwMode="auto">
            <a:xfrm>
              <a:off x="1882" y="980"/>
              <a:ext cx="0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8727" name="Group 20"/>
            <p:cNvGrpSpPr>
              <a:grpSpLocks/>
            </p:cNvGrpSpPr>
            <p:nvPr/>
          </p:nvGrpSpPr>
          <p:grpSpPr bwMode="auto">
            <a:xfrm>
              <a:off x="2517" y="1343"/>
              <a:ext cx="240" cy="93"/>
              <a:chOff x="3787" y="2478"/>
              <a:chExt cx="240" cy="93"/>
            </a:xfrm>
          </p:grpSpPr>
          <p:sp>
            <p:nvSpPr>
              <p:cNvPr id="28765" name="Line 21"/>
              <p:cNvSpPr>
                <a:spLocks noChangeShapeType="1"/>
              </p:cNvSpPr>
              <p:nvPr/>
            </p:nvSpPr>
            <p:spPr bwMode="auto">
              <a:xfrm flipV="1">
                <a:off x="3787" y="2568"/>
                <a:ext cx="240" cy="3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766" name="Line 22"/>
              <p:cNvSpPr>
                <a:spLocks noChangeShapeType="1"/>
              </p:cNvSpPr>
              <p:nvPr/>
            </p:nvSpPr>
            <p:spPr bwMode="auto">
              <a:xfrm>
                <a:off x="3787" y="2478"/>
                <a:ext cx="240" cy="1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8728" name="Rectangle 23"/>
            <p:cNvSpPr>
              <a:spLocks noChangeArrowheads="1"/>
            </p:cNvSpPr>
            <p:nvPr/>
          </p:nvSpPr>
          <p:spPr bwMode="auto">
            <a:xfrm>
              <a:off x="1800" y="120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729" name="Line 24"/>
            <p:cNvSpPr>
              <a:spLocks noChangeShapeType="1"/>
            </p:cNvSpPr>
            <p:nvPr/>
          </p:nvSpPr>
          <p:spPr bwMode="auto">
            <a:xfrm flipH="1" flipV="1">
              <a:off x="1111" y="1343"/>
              <a:ext cx="181" cy="13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0" name="Text Box 25"/>
            <p:cNvSpPr txBox="1">
              <a:spLocks noChangeArrowheads="1"/>
            </p:cNvSpPr>
            <p:nvPr/>
          </p:nvSpPr>
          <p:spPr bwMode="auto">
            <a:xfrm>
              <a:off x="1039" y="1433"/>
              <a:ext cx="69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=0)</a:t>
              </a:r>
            </a:p>
          </p:txBody>
        </p:sp>
        <p:sp>
          <p:nvSpPr>
            <p:cNvPr id="28731" name="Line 26"/>
            <p:cNvSpPr>
              <a:spLocks noChangeShapeType="1"/>
            </p:cNvSpPr>
            <p:nvPr/>
          </p:nvSpPr>
          <p:spPr bwMode="auto">
            <a:xfrm>
              <a:off x="1610" y="980"/>
              <a:ext cx="104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2" name="Line 27"/>
            <p:cNvSpPr>
              <a:spLocks noChangeShapeType="1"/>
            </p:cNvSpPr>
            <p:nvPr/>
          </p:nvSpPr>
          <p:spPr bwMode="auto">
            <a:xfrm flipH="1">
              <a:off x="612" y="980"/>
              <a:ext cx="58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3" name="Line 28"/>
            <p:cNvSpPr>
              <a:spLocks noChangeShapeType="1"/>
            </p:cNvSpPr>
            <p:nvPr/>
          </p:nvSpPr>
          <p:spPr bwMode="auto">
            <a:xfrm>
              <a:off x="612" y="980"/>
              <a:ext cx="0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4" name="Line 29"/>
            <p:cNvSpPr>
              <a:spLocks noChangeShapeType="1"/>
            </p:cNvSpPr>
            <p:nvPr/>
          </p:nvSpPr>
          <p:spPr bwMode="auto">
            <a:xfrm flipH="1" flipV="1">
              <a:off x="612" y="1796"/>
              <a:ext cx="204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8735" name="Group 30"/>
            <p:cNvGrpSpPr>
              <a:grpSpLocks/>
            </p:cNvGrpSpPr>
            <p:nvPr/>
          </p:nvGrpSpPr>
          <p:grpSpPr bwMode="auto">
            <a:xfrm>
              <a:off x="1111" y="934"/>
              <a:ext cx="607" cy="365"/>
              <a:chOff x="813" y="749"/>
              <a:chExt cx="607" cy="365"/>
            </a:xfrm>
          </p:grpSpPr>
          <p:grpSp>
            <p:nvGrpSpPr>
              <p:cNvPr id="28761" name="Group 31"/>
              <p:cNvGrpSpPr>
                <a:grpSpLocks/>
              </p:cNvGrpSpPr>
              <p:nvPr/>
            </p:nvGrpSpPr>
            <p:grpSpPr bwMode="auto">
              <a:xfrm>
                <a:off x="813" y="749"/>
                <a:ext cx="607" cy="327"/>
                <a:chOff x="813" y="749"/>
                <a:chExt cx="607" cy="327"/>
              </a:xfrm>
            </p:grpSpPr>
            <p:sp>
              <p:nvSpPr>
                <p:cNvPr id="28763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813" y="749"/>
                  <a:ext cx="22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</a:rPr>
                    <a:t>+</a:t>
                  </a:r>
                  <a:endPara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8764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1192" y="749"/>
                  <a:ext cx="22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–</a:t>
                  </a:r>
                  <a:endPara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28762" name="Text Box 34"/>
              <p:cNvSpPr txBox="1">
                <a:spLocks noChangeArrowheads="1"/>
              </p:cNvSpPr>
              <p:nvPr/>
            </p:nvSpPr>
            <p:spPr bwMode="auto">
              <a:xfrm>
                <a:off x="967" y="787"/>
                <a:ext cx="313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8736" name="Line 35"/>
            <p:cNvSpPr>
              <a:spLocks noChangeShapeType="1"/>
            </p:cNvSpPr>
            <p:nvPr/>
          </p:nvSpPr>
          <p:spPr bwMode="auto">
            <a:xfrm>
              <a:off x="748" y="934"/>
              <a:ext cx="240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7" name="Text Box 36"/>
            <p:cNvSpPr txBox="1">
              <a:spLocks noChangeArrowheads="1"/>
            </p:cNvSpPr>
            <p:nvPr/>
          </p:nvSpPr>
          <p:spPr bwMode="auto">
            <a:xfrm>
              <a:off x="884" y="572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738" name="Line 37"/>
            <p:cNvSpPr>
              <a:spLocks noChangeShapeType="1"/>
            </p:cNvSpPr>
            <p:nvPr/>
          </p:nvSpPr>
          <p:spPr bwMode="auto">
            <a:xfrm flipV="1">
              <a:off x="2653" y="1433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9" name="Line 38"/>
            <p:cNvSpPr>
              <a:spLocks noChangeShapeType="1"/>
            </p:cNvSpPr>
            <p:nvPr/>
          </p:nvSpPr>
          <p:spPr bwMode="auto">
            <a:xfrm>
              <a:off x="2653" y="980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40" name="Text Box 39"/>
            <p:cNvSpPr txBox="1">
              <a:spLocks noChangeArrowheads="1"/>
            </p:cNvSpPr>
            <p:nvPr/>
          </p:nvSpPr>
          <p:spPr bwMode="auto">
            <a:xfrm>
              <a:off x="2290" y="1252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8741" name="Group 40"/>
            <p:cNvGrpSpPr>
              <a:grpSpLocks/>
            </p:cNvGrpSpPr>
            <p:nvPr/>
          </p:nvGrpSpPr>
          <p:grpSpPr bwMode="auto">
            <a:xfrm>
              <a:off x="2744" y="1025"/>
              <a:ext cx="233" cy="711"/>
              <a:chOff x="1624" y="1229"/>
              <a:chExt cx="233" cy="711"/>
            </a:xfrm>
          </p:grpSpPr>
          <p:sp>
            <p:nvSpPr>
              <p:cNvPr id="28759" name="Text Box 41"/>
              <p:cNvSpPr txBox="1">
                <a:spLocks noChangeArrowheads="1"/>
              </p:cNvSpPr>
              <p:nvPr/>
            </p:nvSpPr>
            <p:spPr bwMode="auto">
              <a:xfrm>
                <a:off x="1629" y="1229"/>
                <a:ext cx="22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+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760" name="Text Box 42"/>
              <p:cNvSpPr txBox="1">
                <a:spLocks noChangeArrowheads="1"/>
              </p:cNvSpPr>
              <p:nvPr/>
            </p:nvSpPr>
            <p:spPr bwMode="auto">
              <a:xfrm>
                <a:off x="1624" y="1613"/>
                <a:ext cx="22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–</a:t>
                </a:r>
              </a:p>
            </p:txBody>
          </p:sp>
        </p:grpSp>
        <p:sp>
          <p:nvSpPr>
            <p:cNvPr id="28742" name="Text Box 43"/>
            <p:cNvSpPr txBox="1">
              <a:spLocks noChangeArrowheads="1"/>
            </p:cNvSpPr>
            <p:nvPr/>
          </p:nvSpPr>
          <p:spPr bwMode="auto">
            <a:xfrm>
              <a:off x="2744" y="1207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743" name="Text Box 44"/>
            <p:cNvSpPr txBox="1">
              <a:spLocks noChangeArrowheads="1"/>
            </p:cNvSpPr>
            <p:nvPr/>
          </p:nvSpPr>
          <p:spPr bwMode="auto">
            <a:xfrm>
              <a:off x="1292" y="572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744" name="Text Box 45"/>
            <p:cNvSpPr txBox="1">
              <a:spLocks noChangeArrowheads="1"/>
            </p:cNvSpPr>
            <p:nvPr/>
          </p:nvSpPr>
          <p:spPr bwMode="auto">
            <a:xfrm>
              <a:off x="1927" y="1207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745" name="Text Box 46"/>
            <p:cNvSpPr txBox="1">
              <a:spLocks noChangeArrowheads="1"/>
            </p:cNvSpPr>
            <p:nvPr/>
          </p:nvSpPr>
          <p:spPr bwMode="auto">
            <a:xfrm>
              <a:off x="340" y="971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746" name="Line 47"/>
            <p:cNvSpPr>
              <a:spLocks noChangeShapeType="1"/>
            </p:cNvSpPr>
            <p:nvPr/>
          </p:nvSpPr>
          <p:spPr bwMode="auto">
            <a:xfrm flipV="1">
              <a:off x="612" y="1026"/>
              <a:ext cx="0" cy="334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47" name="Line 48"/>
            <p:cNvSpPr>
              <a:spLocks noChangeShapeType="1"/>
            </p:cNvSpPr>
            <p:nvPr/>
          </p:nvSpPr>
          <p:spPr bwMode="auto">
            <a:xfrm>
              <a:off x="2608" y="1071"/>
              <a:ext cx="0" cy="226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48" name="Text Box 49"/>
            <p:cNvSpPr txBox="1">
              <a:spLocks noChangeArrowheads="1"/>
            </p:cNvSpPr>
            <p:nvPr/>
          </p:nvSpPr>
          <p:spPr bwMode="auto">
            <a:xfrm>
              <a:off x="2335" y="980"/>
              <a:ext cx="27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749" name="Line 50"/>
            <p:cNvSpPr>
              <a:spLocks noChangeShapeType="1"/>
            </p:cNvSpPr>
            <p:nvPr/>
          </p:nvSpPr>
          <p:spPr bwMode="auto">
            <a:xfrm>
              <a:off x="1020" y="980"/>
              <a:ext cx="0" cy="2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50" name="Line 51"/>
            <p:cNvSpPr>
              <a:spLocks noChangeShapeType="1"/>
            </p:cNvSpPr>
            <p:nvPr/>
          </p:nvSpPr>
          <p:spPr bwMode="auto">
            <a:xfrm flipV="1">
              <a:off x="1020" y="1252"/>
              <a:ext cx="181" cy="18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51" name="Line 52"/>
            <p:cNvSpPr>
              <a:spLocks noChangeShapeType="1"/>
            </p:cNvSpPr>
            <p:nvPr/>
          </p:nvSpPr>
          <p:spPr bwMode="auto">
            <a:xfrm>
              <a:off x="1020" y="1433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8752" name="Group 53"/>
            <p:cNvGrpSpPr>
              <a:grpSpLocks/>
            </p:cNvGrpSpPr>
            <p:nvPr/>
          </p:nvGrpSpPr>
          <p:grpSpPr bwMode="auto">
            <a:xfrm>
              <a:off x="430" y="1343"/>
              <a:ext cx="363" cy="363"/>
              <a:chOff x="4785" y="709"/>
              <a:chExt cx="363" cy="363"/>
            </a:xfrm>
          </p:grpSpPr>
          <p:sp>
            <p:nvSpPr>
              <p:cNvPr id="28757" name="Oval 54"/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zh-CN" altLang="en-US" sz="24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  <p:sp>
            <p:nvSpPr>
              <p:cNvPr id="28758" name="Line 55"/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8753" name="Group 56"/>
            <p:cNvGrpSpPr>
              <a:grpSpLocks/>
            </p:cNvGrpSpPr>
            <p:nvPr/>
          </p:nvGrpSpPr>
          <p:grpSpPr bwMode="auto">
            <a:xfrm rot="-5400000">
              <a:off x="1360" y="730"/>
              <a:ext cx="90" cy="408"/>
              <a:chOff x="2744" y="2931"/>
              <a:chExt cx="57" cy="283"/>
            </a:xfrm>
          </p:grpSpPr>
          <p:sp>
            <p:nvSpPr>
              <p:cNvPr id="28754" name="Arc 57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755" name="Arc 58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756" name="Arc 59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35612" name="Group 60"/>
          <p:cNvGrpSpPr>
            <a:grpSpLocks/>
          </p:cNvGrpSpPr>
          <p:nvPr/>
        </p:nvGrpSpPr>
        <p:grpSpPr bwMode="auto">
          <a:xfrm>
            <a:off x="611188" y="3789363"/>
            <a:ext cx="3970337" cy="1343025"/>
            <a:chOff x="385" y="2387"/>
            <a:chExt cx="2501" cy="846"/>
          </a:xfrm>
        </p:grpSpPr>
        <p:sp>
          <p:nvSpPr>
            <p:cNvPr id="28709" name="Oval 61"/>
            <p:cNvSpPr>
              <a:spLocks noChangeArrowheads="1"/>
            </p:cNvSpPr>
            <p:nvPr/>
          </p:nvSpPr>
          <p:spPr bwMode="auto">
            <a:xfrm>
              <a:off x="2018" y="2887"/>
              <a:ext cx="71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710" name="Line 62"/>
            <p:cNvSpPr>
              <a:spLocks noChangeShapeType="1"/>
            </p:cNvSpPr>
            <p:nvPr/>
          </p:nvSpPr>
          <p:spPr bwMode="auto">
            <a:xfrm>
              <a:off x="2063" y="2931"/>
              <a:ext cx="0" cy="2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1" name="Line 63"/>
            <p:cNvSpPr>
              <a:spLocks noChangeShapeType="1"/>
            </p:cNvSpPr>
            <p:nvPr/>
          </p:nvSpPr>
          <p:spPr bwMode="auto">
            <a:xfrm flipV="1">
              <a:off x="567" y="2387"/>
              <a:ext cx="8" cy="84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2" name="Line 64"/>
            <p:cNvSpPr>
              <a:spLocks noChangeShapeType="1"/>
            </p:cNvSpPr>
            <p:nvPr/>
          </p:nvSpPr>
          <p:spPr bwMode="auto">
            <a:xfrm>
              <a:off x="575" y="3219"/>
              <a:ext cx="14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3" name="Line 65"/>
            <p:cNvSpPr>
              <a:spLocks noChangeShapeType="1"/>
            </p:cNvSpPr>
            <p:nvPr/>
          </p:nvSpPr>
          <p:spPr bwMode="auto">
            <a:xfrm flipV="1">
              <a:off x="567" y="2387"/>
              <a:ext cx="149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4" name="Line 66"/>
            <p:cNvSpPr>
              <a:spLocks noChangeShapeType="1"/>
            </p:cNvSpPr>
            <p:nvPr/>
          </p:nvSpPr>
          <p:spPr bwMode="auto">
            <a:xfrm>
              <a:off x="2063" y="2387"/>
              <a:ext cx="0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5" name="Line 67"/>
            <p:cNvSpPr>
              <a:spLocks noChangeShapeType="1"/>
            </p:cNvSpPr>
            <p:nvPr/>
          </p:nvSpPr>
          <p:spPr bwMode="auto">
            <a:xfrm>
              <a:off x="1337" y="2388"/>
              <a:ext cx="0" cy="81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6" name="Text Box 68"/>
            <p:cNvSpPr txBox="1">
              <a:spLocks noChangeArrowheads="1"/>
            </p:cNvSpPr>
            <p:nvPr/>
          </p:nvSpPr>
          <p:spPr bwMode="auto">
            <a:xfrm>
              <a:off x="1428" y="2615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717" name="Line 69"/>
            <p:cNvSpPr>
              <a:spLocks noChangeShapeType="1"/>
            </p:cNvSpPr>
            <p:nvPr/>
          </p:nvSpPr>
          <p:spPr bwMode="auto">
            <a:xfrm flipV="1">
              <a:off x="567" y="2432"/>
              <a:ext cx="0" cy="318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8" name="Text Box 70"/>
            <p:cNvSpPr txBox="1">
              <a:spLocks noChangeArrowheads="1"/>
            </p:cNvSpPr>
            <p:nvPr/>
          </p:nvSpPr>
          <p:spPr bwMode="auto">
            <a:xfrm>
              <a:off x="612" y="2387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719" name="Text Box 71"/>
            <p:cNvSpPr txBox="1">
              <a:spLocks noChangeArrowheads="1"/>
            </p:cNvSpPr>
            <p:nvPr/>
          </p:nvSpPr>
          <p:spPr bwMode="auto">
            <a:xfrm>
              <a:off x="1972" y="2615"/>
              <a:ext cx="91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r>
                <a:rPr kumimoji="1" lang="zh-CN" altLang="en-US" sz="2800" baseline="-25000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电路</a:t>
              </a:r>
            </a:p>
          </p:txBody>
        </p:sp>
        <p:sp>
          <p:nvSpPr>
            <p:cNvPr id="28720" name="Oval 72"/>
            <p:cNvSpPr>
              <a:spLocks noChangeArrowheads="1"/>
            </p:cNvSpPr>
            <p:nvPr/>
          </p:nvSpPr>
          <p:spPr bwMode="auto">
            <a:xfrm>
              <a:off x="2018" y="2569"/>
              <a:ext cx="71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721" name="Rectangle 73"/>
            <p:cNvSpPr>
              <a:spLocks noChangeArrowheads="1"/>
            </p:cNvSpPr>
            <p:nvPr/>
          </p:nvSpPr>
          <p:spPr bwMode="auto">
            <a:xfrm>
              <a:off x="1292" y="2615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28722" name="Group 74"/>
            <p:cNvGrpSpPr>
              <a:grpSpLocks/>
            </p:cNvGrpSpPr>
            <p:nvPr/>
          </p:nvGrpSpPr>
          <p:grpSpPr bwMode="auto">
            <a:xfrm>
              <a:off x="385" y="2750"/>
              <a:ext cx="363" cy="363"/>
              <a:chOff x="4785" y="709"/>
              <a:chExt cx="363" cy="363"/>
            </a:xfrm>
          </p:grpSpPr>
          <p:sp>
            <p:nvSpPr>
              <p:cNvPr id="28723" name="Oval 75"/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zh-CN" altLang="en-US" sz="24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  <p:sp>
            <p:nvSpPr>
              <p:cNvPr id="28724" name="Line 76"/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35629" name="Group 77"/>
          <p:cNvGrpSpPr>
            <a:grpSpLocks/>
          </p:cNvGrpSpPr>
          <p:nvPr/>
        </p:nvGrpSpPr>
        <p:grpSpPr bwMode="auto">
          <a:xfrm>
            <a:off x="5041900" y="836613"/>
            <a:ext cx="3851275" cy="2103437"/>
            <a:chOff x="3176" y="527"/>
            <a:chExt cx="2426" cy="1325"/>
          </a:xfrm>
        </p:grpSpPr>
        <p:sp>
          <p:nvSpPr>
            <p:cNvPr id="28691" name="Oval 78"/>
            <p:cNvSpPr>
              <a:spLocks noChangeArrowheads="1"/>
            </p:cNvSpPr>
            <p:nvPr/>
          </p:nvSpPr>
          <p:spPr bwMode="auto">
            <a:xfrm>
              <a:off x="4719" y="125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8692" name="Rectangle 79"/>
            <p:cNvSpPr>
              <a:spLocks noChangeArrowheads="1"/>
            </p:cNvSpPr>
            <p:nvPr/>
          </p:nvSpPr>
          <p:spPr bwMode="auto">
            <a:xfrm>
              <a:off x="3176" y="890"/>
              <a:ext cx="1712" cy="960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3" name="Line 80"/>
            <p:cNvSpPr>
              <a:spLocks noChangeShapeType="1"/>
            </p:cNvSpPr>
            <p:nvPr/>
          </p:nvSpPr>
          <p:spPr bwMode="auto">
            <a:xfrm>
              <a:off x="4283" y="876"/>
              <a:ext cx="0" cy="96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4" name="Text Box 81"/>
            <p:cNvSpPr txBox="1">
              <a:spLocks noChangeArrowheads="1"/>
            </p:cNvSpPr>
            <p:nvPr/>
          </p:nvSpPr>
          <p:spPr bwMode="auto">
            <a:xfrm>
              <a:off x="3515" y="1017"/>
              <a:ext cx="31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695" name="Text Box 82"/>
            <p:cNvSpPr txBox="1">
              <a:spLocks noChangeArrowheads="1"/>
            </p:cNvSpPr>
            <p:nvPr/>
          </p:nvSpPr>
          <p:spPr bwMode="auto">
            <a:xfrm>
              <a:off x="3198" y="880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28696" name="Text Box 83"/>
            <p:cNvSpPr txBox="1">
              <a:spLocks noChangeArrowheads="1"/>
            </p:cNvSpPr>
            <p:nvPr/>
          </p:nvSpPr>
          <p:spPr bwMode="auto">
            <a:xfrm>
              <a:off x="3877" y="880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28697" name="Text Box 84"/>
            <p:cNvSpPr txBox="1">
              <a:spLocks noChangeArrowheads="1"/>
            </p:cNvSpPr>
            <p:nvPr/>
          </p:nvSpPr>
          <p:spPr bwMode="auto">
            <a:xfrm>
              <a:off x="5021" y="799"/>
              <a:ext cx="27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698" name="Line 85"/>
            <p:cNvSpPr>
              <a:spLocks noChangeShapeType="1"/>
            </p:cNvSpPr>
            <p:nvPr/>
          </p:nvSpPr>
          <p:spPr bwMode="auto">
            <a:xfrm>
              <a:off x="4995" y="867"/>
              <a:ext cx="0" cy="192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9" name="Text Box 86"/>
            <p:cNvSpPr txBox="1">
              <a:spLocks noChangeArrowheads="1"/>
            </p:cNvSpPr>
            <p:nvPr/>
          </p:nvSpPr>
          <p:spPr bwMode="auto">
            <a:xfrm>
              <a:off x="3982" y="1193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700" name="Line 87"/>
            <p:cNvSpPr>
              <a:spLocks noChangeShapeType="1"/>
            </p:cNvSpPr>
            <p:nvPr/>
          </p:nvSpPr>
          <p:spPr bwMode="auto">
            <a:xfrm>
              <a:off x="3833" y="890"/>
              <a:ext cx="363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1" name="Text Box 88"/>
            <p:cNvSpPr txBox="1">
              <a:spLocks noChangeArrowheads="1"/>
            </p:cNvSpPr>
            <p:nvPr/>
          </p:nvSpPr>
          <p:spPr bwMode="auto">
            <a:xfrm>
              <a:off x="3878" y="527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702" name="Text Box 89"/>
            <p:cNvSpPr txBox="1">
              <a:spLocks noChangeArrowheads="1"/>
            </p:cNvSpPr>
            <p:nvPr/>
          </p:nvSpPr>
          <p:spPr bwMode="auto">
            <a:xfrm>
              <a:off x="5082" y="1208"/>
              <a:ext cx="5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28703" name="Text Box 90"/>
            <p:cNvSpPr txBox="1">
              <a:spLocks noChangeArrowheads="1"/>
            </p:cNvSpPr>
            <p:nvPr/>
          </p:nvSpPr>
          <p:spPr bwMode="auto">
            <a:xfrm>
              <a:off x="4945" y="981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28704" name="Text Box 91"/>
            <p:cNvSpPr txBox="1">
              <a:spLocks noChangeArrowheads="1"/>
            </p:cNvSpPr>
            <p:nvPr/>
          </p:nvSpPr>
          <p:spPr bwMode="auto">
            <a:xfrm>
              <a:off x="4945" y="152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grpSp>
          <p:nvGrpSpPr>
            <p:cNvPr id="28705" name="Group 92"/>
            <p:cNvGrpSpPr>
              <a:grpSpLocks/>
            </p:cNvGrpSpPr>
            <p:nvPr/>
          </p:nvGrpSpPr>
          <p:grpSpPr bwMode="auto">
            <a:xfrm rot="5400000">
              <a:off x="3470" y="709"/>
              <a:ext cx="363" cy="363"/>
              <a:chOff x="4785" y="709"/>
              <a:chExt cx="363" cy="363"/>
            </a:xfrm>
          </p:grpSpPr>
          <p:sp>
            <p:nvSpPr>
              <p:cNvPr id="28707" name="Oval 93"/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zh-CN" altLang="en-US" sz="24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  <p:sp>
            <p:nvSpPr>
              <p:cNvPr id="28708" name="Line 94"/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706" name="Rectangle 95"/>
            <p:cNvSpPr>
              <a:spLocks noChangeArrowheads="1"/>
            </p:cNvSpPr>
            <p:nvPr/>
          </p:nvSpPr>
          <p:spPr bwMode="auto">
            <a:xfrm>
              <a:off x="4220" y="1208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8688" name="Group 96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8689" name="Picture 97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0" name="Text Box 98">
              <a:hlinkClick r:id="rId6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5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5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5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5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5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5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5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5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35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5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5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5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5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53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53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53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5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5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5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5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1000"/>
                                        <p:tgtEl>
                                          <p:spTgt spid="535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1000"/>
                                        <p:tgtEl>
                                          <p:spTgt spid="53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554" grpId="0" autoUpdateAnimBg="0"/>
      <p:bldP spid="535555" grpId="0" autoUpdateAnimBg="0"/>
      <p:bldP spid="535556" grpId="0" autoUpdateAnimBg="0"/>
      <p:bldP spid="535557" grpId="0" autoUpdateAnimBg="0"/>
      <p:bldP spid="535559" grpId="0"/>
      <p:bldP spid="535560" grpId="0" animBg="1"/>
      <p:bldP spid="535561" grpId="0"/>
      <p:bldP spid="53556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6578" name="Object 2"/>
          <p:cNvGraphicFramePr>
            <a:graphicFrameLocks noChangeAspect="1"/>
          </p:cNvGraphicFramePr>
          <p:nvPr/>
        </p:nvGraphicFramePr>
        <p:xfrm>
          <a:off x="754063" y="5300663"/>
          <a:ext cx="2449512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37" name="公式" r:id="rId3" imgW="1111090" imgH="438281" progId="Equation.3">
                  <p:embed/>
                </p:oleObj>
              </mc:Choice>
              <mc:Fallback>
                <p:oleObj name="公式" r:id="rId3" imgW="1111090" imgH="438281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063" y="5300663"/>
                        <a:ext cx="2449512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79" name="Object 3"/>
          <p:cNvGraphicFramePr>
            <a:graphicFrameLocks noChangeAspect="1"/>
          </p:cNvGraphicFramePr>
          <p:nvPr/>
        </p:nvGraphicFramePr>
        <p:xfrm>
          <a:off x="755650" y="4076700"/>
          <a:ext cx="2347913" cy="108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38" name="公式" r:id="rId5" imgW="1009687" imgH="463506" progId="Equation.3">
                  <p:embed/>
                </p:oleObj>
              </mc:Choice>
              <mc:Fallback>
                <p:oleObj name="公式" r:id="rId5" imgW="1009687" imgH="4635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076700"/>
                        <a:ext cx="2347913" cy="1087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6580" name="Rectangle 4"/>
          <p:cNvSpPr>
            <a:spLocks noChangeArrowheads="1"/>
          </p:cNvSpPr>
          <p:nvPr/>
        </p:nvSpPr>
        <p:spPr bwMode="auto">
          <a:xfrm>
            <a:off x="468313" y="549275"/>
            <a:ext cx="7953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00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536581" name="Text Box 5"/>
          <p:cNvSpPr txBox="1">
            <a:spLocks noChangeArrowheads="1"/>
          </p:cNvSpPr>
          <p:nvPr/>
        </p:nvSpPr>
        <p:spPr bwMode="auto">
          <a:xfrm>
            <a:off x="1258888" y="549275"/>
            <a:ext cx="59324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求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闭合瞬间各支路电流和电感电压</a:t>
            </a:r>
          </a:p>
        </p:txBody>
      </p:sp>
      <p:sp>
        <p:nvSpPr>
          <p:cNvPr id="536582" name="Text Box 6"/>
          <p:cNvSpPr txBox="1">
            <a:spLocks noChangeArrowheads="1"/>
          </p:cNvSpPr>
          <p:nvPr/>
        </p:nvSpPr>
        <p:spPr bwMode="auto">
          <a:xfrm>
            <a:off x="468313" y="3429000"/>
            <a:ext cx="504825" cy="519113"/>
          </a:xfrm>
          <a:prstGeom prst="rect">
            <a:avLst/>
          </a:prstGeom>
          <a:solidFill>
            <a:srgbClr val="66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lang="zh-CN" altLang="en-US" sz="2400" b="1">
              <a:solidFill>
                <a:srgbClr val="FFFF00"/>
              </a:solidFill>
              <a:ea typeface="仿宋_GB2312" pitchFamily="49" charset="-122"/>
            </a:endParaRPr>
          </a:p>
        </p:txBody>
      </p:sp>
      <p:graphicFrame>
        <p:nvGraphicFramePr>
          <p:cNvPr id="536583" name="Object 7"/>
          <p:cNvGraphicFramePr>
            <a:graphicFrameLocks noChangeAspect="1"/>
          </p:cNvGraphicFramePr>
          <p:nvPr/>
        </p:nvGraphicFramePr>
        <p:xfrm>
          <a:off x="4140200" y="4149725"/>
          <a:ext cx="4227513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39" name="公式" r:id="rId7" imgW="1822487" imgH="234906" progId="Equation.3">
                  <p:embed/>
                </p:oleObj>
              </mc:Choice>
              <mc:Fallback>
                <p:oleObj name="公式" r:id="rId7" imgW="1822487" imgH="2349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4149725"/>
                        <a:ext cx="4227513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84" name="Object 8"/>
          <p:cNvGraphicFramePr>
            <a:graphicFrameLocks noChangeAspect="1"/>
          </p:cNvGraphicFramePr>
          <p:nvPr/>
        </p:nvGraphicFramePr>
        <p:xfrm>
          <a:off x="4140200" y="4797425"/>
          <a:ext cx="334645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0" name="公式" r:id="rId9" imgW="1441339" imgH="234906" progId="Equation.3">
                  <p:embed/>
                </p:oleObj>
              </mc:Choice>
              <mc:Fallback>
                <p:oleObj name="公式" r:id="rId9" imgW="1441339" imgH="234906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4797425"/>
                        <a:ext cx="3346450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85" name="Object 9"/>
          <p:cNvGraphicFramePr>
            <a:graphicFrameLocks noChangeAspect="1"/>
          </p:cNvGraphicFramePr>
          <p:nvPr/>
        </p:nvGraphicFramePr>
        <p:xfrm>
          <a:off x="4140200" y="5445125"/>
          <a:ext cx="43465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1" name="公式" r:id="rId11" imgW="1873386" imgH="234906" progId="Equation.3">
                  <p:embed/>
                </p:oleObj>
              </mc:Choice>
              <mc:Fallback>
                <p:oleObj name="公式" r:id="rId11" imgW="1873386" imgH="23490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5445125"/>
                        <a:ext cx="4346575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706" name="Group 10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9800" name="Picture 11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801" name="Text Box 12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9707" name="Group 13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9798" name="Picture 14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99" name="Text Box 15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536592" name="Text Box 16"/>
          <p:cNvSpPr txBox="1">
            <a:spLocks noChangeArrowheads="1"/>
          </p:cNvSpPr>
          <p:nvPr/>
        </p:nvSpPr>
        <p:spPr bwMode="auto">
          <a:xfrm>
            <a:off x="1116013" y="3429000"/>
            <a:ext cx="30972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由</a:t>
            </a:r>
            <a:r>
              <a:rPr lang="en-US" altLang="zh-CN" sz="28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lang="zh-CN" altLang="en-US" sz="2800" baseline="-25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电路得</a:t>
            </a:r>
            <a:r>
              <a:rPr lang="zh-CN" altLang="en-US" sz="2800" b="1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</a:p>
        </p:txBody>
      </p:sp>
      <p:sp>
        <p:nvSpPr>
          <p:cNvPr id="536593" name="Text Box 17"/>
          <p:cNvSpPr txBox="1">
            <a:spLocks noChangeArrowheads="1"/>
          </p:cNvSpPr>
          <p:nvPr/>
        </p:nvSpPr>
        <p:spPr bwMode="auto">
          <a:xfrm>
            <a:off x="4932363" y="3500438"/>
            <a:ext cx="30972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由</a:t>
            </a:r>
            <a:r>
              <a:rPr lang="en-US" altLang="zh-CN" sz="28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lang="en-US" altLang="zh-CN" sz="2800" baseline="-25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电路得</a:t>
            </a:r>
            <a:r>
              <a:rPr lang="zh-CN" altLang="en-US" sz="2800" b="1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</a:p>
        </p:txBody>
      </p:sp>
      <p:grpSp>
        <p:nvGrpSpPr>
          <p:cNvPr id="536594" name="Group 18"/>
          <p:cNvGrpSpPr>
            <a:grpSpLocks/>
          </p:cNvGrpSpPr>
          <p:nvPr/>
        </p:nvGrpSpPr>
        <p:grpSpPr bwMode="auto">
          <a:xfrm>
            <a:off x="250825" y="954088"/>
            <a:ext cx="4522788" cy="2762250"/>
            <a:chOff x="1066" y="2205"/>
            <a:chExt cx="2849" cy="1740"/>
          </a:xfrm>
        </p:grpSpPr>
        <p:sp>
          <p:nvSpPr>
            <p:cNvPr id="29762" name="Line 19"/>
            <p:cNvSpPr>
              <a:spLocks noChangeShapeType="1"/>
            </p:cNvSpPr>
            <p:nvPr/>
          </p:nvSpPr>
          <p:spPr bwMode="auto">
            <a:xfrm>
              <a:off x="1247" y="2568"/>
              <a:ext cx="222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9763" name="Group 20"/>
            <p:cNvGrpSpPr>
              <a:grpSpLocks/>
            </p:cNvGrpSpPr>
            <p:nvPr/>
          </p:nvGrpSpPr>
          <p:grpSpPr bwMode="auto">
            <a:xfrm>
              <a:off x="3334" y="3294"/>
              <a:ext cx="240" cy="93"/>
              <a:chOff x="3787" y="2478"/>
              <a:chExt cx="240" cy="93"/>
            </a:xfrm>
          </p:grpSpPr>
          <p:sp>
            <p:nvSpPr>
              <p:cNvPr id="29796" name="Line 21"/>
              <p:cNvSpPr>
                <a:spLocks noChangeShapeType="1"/>
              </p:cNvSpPr>
              <p:nvPr/>
            </p:nvSpPr>
            <p:spPr bwMode="auto">
              <a:xfrm flipV="1">
                <a:off x="3787" y="2568"/>
                <a:ext cx="240" cy="3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797" name="Line 22"/>
              <p:cNvSpPr>
                <a:spLocks noChangeShapeType="1"/>
              </p:cNvSpPr>
              <p:nvPr/>
            </p:nvSpPr>
            <p:spPr bwMode="auto">
              <a:xfrm>
                <a:off x="3787" y="2478"/>
                <a:ext cx="240" cy="1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9764" name="Oval 23"/>
            <p:cNvSpPr>
              <a:spLocks noChangeArrowheads="1"/>
            </p:cNvSpPr>
            <p:nvPr/>
          </p:nvSpPr>
          <p:spPr bwMode="auto">
            <a:xfrm>
              <a:off x="1066" y="297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9765" name="Rectangle 24"/>
            <p:cNvSpPr>
              <a:spLocks noChangeArrowheads="1"/>
            </p:cNvSpPr>
            <p:nvPr/>
          </p:nvSpPr>
          <p:spPr bwMode="auto">
            <a:xfrm>
              <a:off x="1701" y="2523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66" name="Rectangle 25"/>
            <p:cNvSpPr>
              <a:spLocks noChangeArrowheads="1"/>
            </p:cNvSpPr>
            <p:nvPr/>
          </p:nvSpPr>
          <p:spPr bwMode="auto">
            <a:xfrm>
              <a:off x="3107" y="3521"/>
              <a:ext cx="187" cy="42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67" name="Text Box 26"/>
            <p:cNvSpPr txBox="1">
              <a:spLocks noChangeArrowheads="1"/>
            </p:cNvSpPr>
            <p:nvPr/>
          </p:nvSpPr>
          <p:spPr bwMode="auto">
            <a:xfrm>
              <a:off x="2880" y="3294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9768" name="Text Box 27"/>
            <p:cNvSpPr txBox="1">
              <a:spLocks noChangeArrowheads="1"/>
            </p:cNvSpPr>
            <p:nvPr/>
          </p:nvSpPr>
          <p:spPr bwMode="auto">
            <a:xfrm>
              <a:off x="2880" y="2659"/>
              <a:ext cx="313" cy="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70000"/>
                </a:lnSpc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>
                <a:lnSpc>
                  <a:spcPct val="70000"/>
                </a:lnSpc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  <a:p>
              <a:pPr algn="ctr" eaLnBrk="1" hangingPunct="1">
                <a:lnSpc>
                  <a:spcPct val="70000"/>
                </a:lnSpc>
              </a:pPr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29769" name="Text Box 28"/>
            <p:cNvSpPr txBox="1">
              <a:spLocks noChangeArrowheads="1"/>
            </p:cNvSpPr>
            <p:nvPr/>
          </p:nvSpPr>
          <p:spPr bwMode="auto">
            <a:xfrm>
              <a:off x="2517" y="2750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9770" name="Line 29"/>
            <p:cNvSpPr>
              <a:spLocks noChangeShapeType="1"/>
            </p:cNvSpPr>
            <p:nvPr/>
          </p:nvSpPr>
          <p:spPr bwMode="auto">
            <a:xfrm>
              <a:off x="2789" y="2568"/>
              <a:ext cx="0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71" name="Text Box 30"/>
            <p:cNvSpPr txBox="1">
              <a:spLocks noChangeArrowheads="1"/>
            </p:cNvSpPr>
            <p:nvPr/>
          </p:nvSpPr>
          <p:spPr bwMode="auto">
            <a:xfrm>
              <a:off x="2058" y="2795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29772" name="Text Box 31"/>
            <p:cNvSpPr txBox="1">
              <a:spLocks noChangeArrowheads="1"/>
            </p:cNvSpPr>
            <p:nvPr/>
          </p:nvSpPr>
          <p:spPr bwMode="auto">
            <a:xfrm>
              <a:off x="1655" y="2205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29773" name="Line 32"/>
            <p:cNvSpPr>
              <a:spLocks noChangeShapeType="1"/>
            </p:cNvSpPr>
            <p:nvPr/>
          </p:nvSpPr>
          <p:spPr bwMode="auto">
            <a:xfrm flipH="1">
              <a:off x="2880" y="3339"/>
              <a:ext cx="1" cy="287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74" name="Line 33"/>
            <p:cNvSpPr>
              <a:spLocks noChangeShapeType="1"/>
            </p:cNvSpPr>
            <p:nvPr/>
          </p:nvSpPr>
          <p:spPr bwMode="auto">
            <a:xfrm>
              <a:off x="1519" y="2568"/>
              <a:ext cx="0" cy="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75" name="Line 34"/>
            <p:cNvSpPr>
              <a:spLocks noChangeShapeType="1"/>
            </p:cNvSpPr>
            <p:nvPr/>
          </p:nvSpPr>
          <p:spPr bwMode="auto">
            <a:xfrm flipH="1">
              <a:off x="1791" y="2795"/>
              <a:ext cx="240" cy="11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76" name="Line 35"/>
            <p:cNvSpPr>
              <a:spLocks noChangeShapeType="1"/>
            </p:cNvSpPr>
            <p:nvPr/>
          </p:nvSpPr>
          <p:spPr bwMode="auto">
            <a:xfrm>
              <a:off x="1927" y="2840"/>
              <a:ext cx="144" cy="11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77" name="Text Box 36"/>
            <p:cNvSpPr txBox="1">
              <a:spLocks noChangeArrowheads="1"/>
            </p:cNvSpPr>
            <p:nvPr/>
          </p:nvSpPr>
          <p:spPr bwMode="auto">
            <a:xfrm>
              <a:off x="1247" y="2704"/>
              <a:ext cx="244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29778" name="Line 37"/>
            <p:cNvSpPr>
              <a:spLocks noChangeShapeType="1"/>
            </p:cNvSpPr>
            <p:nvPr/>
          </p:nvSpPr>
          <p:spPr bwMode="auto">
            <a:xfrm>
              <a:off x="1247" y="3702"/>
              <a:ext cx="222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79" name="Line 38"/>
            <p:cNvSpPr>
              <a:spLocks noChangeShapeType="1"/>
            </p:cNvSpPr>
            <p:nvPr/>
          </p:nvSpPr>
          <p:spPr bwMode="auto">
            <a:xfrm>
              <a:off x="1247" y="2568"/>
              <a:ext cx="0" cy="113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80" name="Line 39"/>
            <p:cNvSpPr>
              <a:spLocks noChangeShapeType="1"/>
            </p:cNvSpPr>
            <p:nvPr/>
          </p:nvSpPr>
          <p:spPr bwMode="auto">
            <a:xfrm>
              <a:off x="2789" y="3113"/>
              <a:ext cx="0" cy="58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81" name="Line 40"/>
            <p:cNvSpPr>
              <a:spLocks noChangeShapeType="1"/>
            </p:cNvSpPr>
            <p:nvPr/>
          </p:nvSpPr>
          <p:spPr bwMode="auto">
            <a:xfrm>
              <a:off x="3470" y="2568"/>
              <a:ext cx="0" cy="7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82" name="Line 41"/>
            <p:cNvSpPr>
              <a:spLocks noChangeShapeType="1"/>
            </p:cNvSpPr>
            <p:nvPr/>
          </p:nvSpPr>
          <p:spPr bwMode="auto">
            <a:xfrm>
              <a:off x="3470" y="3385"/>
              <a:ext cx="0" cy="31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83" name="Text Box 42"/>
            <p:cNvSpPr txBox="1">
              <a:spLocks noChangeArrowheads="1"/>
            </p:cNvSpPr>
            <p:nvPr/>
          </p:nvSpPr>
          <p:spPr bwMode="auto">
            <a:xfrm>
              <a:off x="1383" y="2976"/>
              <a:ext cx="63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48V</a:t>
              </a:r>
            </a:p>
          </p:txBody>
        </p:sp>
        <p:sp>
          <p:nvSpPr>
            <p:cNvPr id="29784" name="Text Box 43"/>
            <p:cNvSpPr txBox="1">
              <a:spLocks noChangeArrowheads="1"/>
            </p:cNvSpPr>
            <p:nvPr/>
          </p:nvSpPr>
          <p:spPr bwMode="auto">
            <a:xfrm>
              <a:off x="3515" y="2750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29785" name="Text Box 44"/>
            <p:cNvSpPr txBox="1">
              <a:spLocks noChangeArrowheads="1"/>
            </p:cNvSpPr>
            <p:nvPr/>
          </p:nvSpPr>
          <p:spPr bwMode="auto">
            <a:xfrm>
              <a:off x="2336" y="3203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29786" name="Text Box 45"/>
            <p:cNvSpPr txBox="1">
              <a:spLocks noChangeArrowheads="1"/>
            </p:cNvSpPr>
            <p:nvPr/>
          </p:nvSpPr>
          <p:spPr bwMode="auto">
            <a:xfrm>
              <a:off x="3560" y="3203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29787" name="Rectangle 46"/>
            <p:cNvSpPr>
              <a:spLocks noChangeArrowheads="1"/>
            </p:cNvSpPr>
            <p:nvPr/>
          </p:nvSpPr>
          <p:spPr bwMode="auto">
            <a:xfrm>
              <a:off x="3388" y="275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88" name="Line 47"/>
            <p:cNvSpPr>
              <a:spLocks noChangeShapeType="1"/>
            </p:cNvSpPr>
            <p:nvPr/>
          </p:nvSpPr>
          <p:spPr bwMode="auto">
            <a:xfrm>
              <a:off x="2290" y="2568"/>
              <a:ext cx="0" cy="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89" name="Line 48"/>
            <p:cNvSpPr>
              <a:spLocks noChangeShapeType="1"/>
            </p:cNvSpPr>
            <p:nvPr/>
          </p:nvSpPr>
          <p:spPr bwMode="auto">
            <a:xfrm flipH="1" flipV="1">
              <a:off x="1519" y="2795"/>
              <a:ext cx="227" cy="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90" name="Line 49"/>
            <p:cNvSpPr>
              <a:spLocks noChangeShapeType="1"/>
            </p:cNvSpPr>
            <p:nvPr/>
          </p:nvSpPr>
          <p:spPr bwMode="auto">
            <a:xfrm>
              <a:off x="2018" y="2795"/>
              <a:ext cx="27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9791" name="Group 50"/>
            <p:cNvGrpSpPr>
              <a:grpSpLocks/>
            </p:cNvGrpSpPr>
            <p:nvPr/>
          </p:nvGrpSpPr>
          <p:grpSpPr bwMode="auto">
            <a:xfrm>
              <a:off x="2789" y="2750"/>
              <a:ext cx="91" cy="363"/>
              <a:chOff x="2744" y="2931"/>
              <a:chExt cx="57" cy="283"/>
            </a:xfrm>
          </p:grpSpPr>
          <p:sp>
            <p:nvSpPr>
              <p:cNvPr id="29793" name="Arc 51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9794" name="Arc 52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9795" name="Arc 53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9792" name="Rectangle 54"/>
            <p:cNvSpPr>
              <a:spLocks noChangeArrowheads="1"/>
            </p:cNvSpPr>
            <p:nvPr/>
          </p:nvSpPr>
          <p:spPr bwMode="auto">
            <a:xfrm>
              <a:off x="2708" y="324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536631" name="Group 55"/>
          <p:cNvGrpSpPr>
            <a:grpSpLocks/>
          </p:cNvGrpSpPr>
          <p:nvPr/>
        </p:nvGrpSpPr>
        <p:grpSpPr bwMode="auto">
          <a:xfrm>
            <a:off x="5003800" y="1555750"/>
            <a:ext cx="3922713" cy="1743075"/>
            <a:chOff x="1701" y="2205"/>
            <a:chExt cx="2471" cy="1098"/>
          </a:xfrm>
        </p:grpSpPr>
        <p:sp>
          <p:nvSpPr>
            <p:cNvPr id="29740" name="Line 56"/>
            <p:cNvSpPr>
              <a:spLocks noChangeShapeType="1"/>
            </p:cNvSpPr>
            <p:nvPr/>
          </p:nvSpPr>
          <p:spPr bwMode="auto">
            <a:xfrm flipV="1">
              <a:off x="1882" y="2251"/>
              <a:ext cx="190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1" name="Oval 57"/>
            <p:cNvSpPr>
              <a:spLocks noChangeArrowheads="1"/>
            </p:cNvSpPr>
            <p:nvPr/>
          </p:nvSpPr>
          <p:spPr bwMode="auto">
            <a:xfrm>
              <a:off x="1701" y="252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9742" name="Rectangle 58"/>
            <p:cNvSpPr>
              <a:spLocks noChangeArrowheads="1"/>
            </p:cNvSpPr>
            <p:nvPr/>
          </p:nvSpPr>
          <p:spPr bwMode="auto">
            <a:xfrm>
              <a:off x="2290" y="220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43" name="Text Box 59"/>
            <p:cNvSpPr txBox="1">
              <a:spLocks noChangeArrowheads="1"/>
            </p:cNvSpPr>
            <p:nvPr/>
          </p:nvSpPr>
          <p:spPr bwMode="auto">
            <a:xfrm>
              <a:off x="2608" y="2523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9744" name="Line 60"/>
            <p:cNvSpPr>
              <a:spLocks noChangeShapeType="1"/>
            </p:cNvSpPr>
            <p:nvPr/>
          </p:nvSpPr>
          <p:spPr bwMode="auto">
            <a:xfrm>
              <a:off x="3007" y="2257"/>
              <a:ext cx="9" cy="94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45" name="Text Box 61"/>
            <p:cNvSpPr txBox="1">
              <a:spLocks noChangeArrowheads="1"/>
            </p:cNvSpPr>
            <p:nvPr/>
          </p:nvSpPr>
          <p:spPr bwMode="auto">
            <a:xfrm>
              <a:off x="2245" y="2296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29746" name="Line 62"/>
            <p:cNvSpPr>
              <a:spLocks noChangeShapeType="1"/>
            </p:cNvSpPr>
            <p:nvPr/>
          </p:nvSpPr>
          <p:spPr bwMode="auto">
            <a:xfrm flipH="1">
              <a:off x="2880" y="2568"/>
              <a:ext cx="1" cy="269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47" name="Text Box 63"/>
            <p:cNvSpPr txBox="1">
              <a:spLocks noChangeArrowheads="1"/>
            </p:cNvSpPr>
            <p:nvPr/>
          </p:nvSpPr>
          <p:spPr bwMode="auto">
            <a:xfrm>
              <a:off x="2020" y="2375"/>
              <a:ext cx="242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29748" name="Line 64"/>
            <p:cNvSpPr>
              <a:spLocks noChangeShapeType="1"/>
            </p:cNvSpPr>
            <p:nvPr/>
          </p:nvSpPr>
          <p:spPr bwMode="auto">
            <a:xfrm flipV="1">
              <a:off x="1882" y="3203"/>
              <a:ext cx="190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9" name="Line 65"/>
            <p:cNvSpPr>
              <a:spLocks noChangeShapeType="1"/>
            </p:cNvSpPr>
            <p:nvPr/>
          </p:nvSpPr>
          <p:spPr bwMode="auto">
            <a:xfrm flipH="1">
              <a:off x="1882" y="2251"/>
              <a:ext cx="0" cy="94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50" name="Line 66"/>
            <p:cNvSpPr>
              <a:spLocks noChangeShapeType="1"/>
            </p:cNvSpPr>
            <p:nvPr/>
          </p:nvSpPr>
          <p:spPr bwMode="auto">
            <a:xfrm>
              <a:off x="3787" y="2251"/>
              <a:ext cx="0" cy="54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51" name="Line 67"/>
            <p:cNvSpPr>
              <a:spLocks noChangeShapeType="1"/>
            </p:cNvSpPr>
            <p:nvPr/>
          </p:nvSpPr>
          <p:spPr bwMode="auto">
            <a:xfrm>
              <a:off x="3787" y="3022"/>
              <a:ext cx="0" cy="18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52" name="Text Box 68"/>
            <p:cNvSpPr txBox="1">
              <a:spLocks noChangeArrowheads="1"/>
            </p:cNvSpPr>
            <p:nvPr/>
          </p:nvSpPr>
          <p:spPr bwMode="auto">
            <a:xfrm>
              <a:off x="2019" y="2627"/>
              <a:ext cx="5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48V</a:t>
              </a:r>
            </a:p>
          </p:txBody>
        </p:sp>
        <p:sp>
          <p:nvSpPr>
            <p:cNvPr id="29753" name="Text Box 69"/>
            <p:cNvSpPr txBox="1">
              <a:spLocks noChangeArrowheads="1"/>
            </p:cNvSpPr>
            <p:nvPr/>
          </p:nvSpPr>
          <p:spPr bwMode="auto">
            <a:xfrm>
              <a:off x="3334" y="2296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29754" name="Text Box 70"/>
            <p:cNvSpPr txBox="1">
              <a:spLocks noChangeArrowheads="1"/>
            </p:cNvSpPr>
            <p:nvPr/>
          </p:nvSpPr>
          <p:spPr bwMode="auto">
            <a:xfrm>
              <a:off x="3061" y="2568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29755" name="Text Box 71"/>
            <p:cNvSpPr txBox="1">
              <a:spLocks noChangeArrowheads="1"/>
            </p:cNvSpPr>
            <p:nvPr/>
          </p:nvSpPr>
          <p:spPr bwMode="auto">
            <a:xfrm>
              <a:off x="3787" y="2568"/>
              <a:ext cx="38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+</a:t>
              </a:r>
            </a:p>
          </p:txBody>
        </p:sp>
        <p:sp>
          <p:nvSpPr>
            <p:cNvPr id="29756" name="Text Box 72"/>
            <p:cNvSpPr txBox="1">
              <a:spLocks noChangeArrowheads="1"/>
            </p:cNvSpPr>
            <p:nvPr/>
          </p:nvSpPr>
          <p:spPr bwMode="auto">
            <a:xfrm>
              <a:off x="3742" y="2976"/>
              <a:ext cx="38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－</a:t>
              </a:r>
            </a:p>
          </p:txBody>
        </p:sp>
        <p:sp>
          <p:nvSpPr>
            <p:cNvPr id="29757" name="Text Box 73"/>
            <p:cNvSpPr txBox="1">
              <a:spLocks noChangeArrowheads="1"/>
            </p:cNvSpPr>
            <p:nvPr/>
          </p:nvSpPr>
          <p:spPr bwMode="auto">
            <a:xfrm>
              <a:off x="3787" y="2750"/>
              <a:ext cx="38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C</a:t>
              </a:r>
            </a:p>
          </p:txBody>
        </p:sp>
        <p:sp>
          <p:nvSpPr>
            <p:cNvPr id="29758" name="Rectangle 74"/>
            <p:cNvSpPr>
              <a:spLocks noChangeArrowheads="1"/>
            </p:cNvSpPr>
            <p:nvPr/>
          </p:nvSpPr>
          <p:spPr bwMode="auto">
            <a:xfrm>
              <a:off x="3706" y="234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59" name="Rectangle 75"/>
            <p:cNvSpPr>
              <a:spLocks noChangeArrowheads="1"/>
            </p:cNvSpPr>
            <p:nvPr/>
          </p:nvSpPr>
          <p:spPr bwMode="auto">
            <a:xfrm>
              <a:off x="2925" y="2568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60" name="Oval 76"/>
            <p:cNvSpPr>
              <a:spLocks noChangeArrowheads="1"/>
            </p:cNvSpPr>
            <p:nvPr/>
          </p:nvSpPr>
          <p:spPr bwMode="auto">
            <a:xfrm>
              <a:off x="3742" y="2976"/>
              <a:ext cx="71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61" name="Oval 77"/>
            <p:cNvSpPr>
              <a:spLocks noChangeArrowheads="1"/>
            </p:cNvSpPr>
            <p:nvPr/>
          </p:nvSpPr>
          <p:spPr bwMode="auto">
            <a:xfrm>
              <a:off x="3742" y="2795"/>
              <a:ext cx="71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9712" name="Group 78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9738" name="Picture 79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39" name="Text Box 80">
              <a:hlinkClick r:id="rId1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pSp>
        <p:nvGrpSpPr>
          <p:cNvPr id="536657" name="Group 81"/>
          <p:cNvGrpSpPr>
            <a:grpSpLocks/>
          </p:cNvGrpSpPr>
          <p:nvPr/>
        </p:nvGrpSpPr>
        <p:grpSpPr bwMode="auto">
          <a:xfrm>
            <a:off x="4856163" y="1125538"/>
            <a:ext cx="4252912" cy="2303462"/>
            <a:chOff x="5145" y="346"/>
            <a:chExt cx="2679" cy="1451"/>
          </a:xfrm>
        </p:grpSpPr>
        <p:sp>
          <p:nvSpPr>
            <p:cNvPr id="29714" name="Rectangle 82"/>
            <p:cNvSpPr>
              <a:spLocks noChangeArrowheads="1"/>
            </p:cNvSpPr>
            <p:nvPr/>
          </p:nvSpPr>
          <p:spPr bwMode="auto">
            <a:xfrm>
              <a:off x="5145" y="346"/>
              <a:ext cx="2676" cy="145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15" name="Oval 83"/>
            <p:cNvSpPr>
              <a:spLocks noChangeArrowheads="1"/>
            </p:cNvSpPr>
            <p:nvPr/>
          </p:nvSpPr>
          <p:spPr bwMode="auto">
            <a:xfrm>
              <a:off x="6959" y="1162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9716" name="Oval 84"/>
            <p:cNvSpPr>
              <a:spLocks noChangeArrowheads="1"/>
            </p:cNvSpPr>
            <p:nvPr/>
          </p:nvSpPr>
          <p:spPr bwMode="auto">
            <a:xfrm>
              <a:off x="5190" y="935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9717" name="Text Box 85"/>
            <p:cNvSpPr txBox="1">
              <a:spLocks noChangeArrowheads="1"/>
            </p:cNvSpPr>
            <p:nvPr/>
          </p:nvSpPr>
          <p:spPr bwMode="auto">
            <a:xfrm>
              <a:off x="6328" y="926"/>
              <a:ext cx="5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12A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9718" name="Text Box 86"/>
            <p:cNvSpPr txBox="1">
              <a:spLocks noChangeArrowheads="1"/>
            </p:cNvSpPr>
            <p:nvPr/>
          </p:nvSpPr>
          <p:spPr bwMode="auto">
            <a:xfrm>
              <a:off x="7322" y="1208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24V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9719" name="Text Box 87"/>
            <p:cNvSpPr txBox="1">
              <a:spLocks noChangeArrowheads="1"/>
            </p:cNvSpPr>
            <p:nvPr/>
          </p:nvSpPr>
          <p:spPr bwMode="auto">
            <a:xfrm>
              <a:off x="5372" y="663"/>
              <a:ext cx="242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  <a:endParaRPr lang="en-US" altLang="zh-CN" sz="28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9720" name="Line 88"/>
            <p:cNvSpPr>
              <a:spLocks noChangeShapeType="1"/>
            </p:cNvSpPr>
            <p:nvPr/>
          </p:nvSpPr>
          <p:spPr bwMode="auto">
            <a:xfrm>
              <a:off x="6324" y="527"/>
              <a:ext cx="0" cy="117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1" name="Text Box 89"/>
            <p:cNvSpPr txBox="1">
              <a:spLocks noChangeArrowheads="1"/>
            </p:cNvSpPr>
            <p:nvPr/>
          </p:nvSpPr>
          <p:spPr bwMode="auto">
            <a:xfrm>
              <a:off x="5508" y="935"/>
              <a:ext cx="5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48V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9722" name="Text Box 90"/>
            <p:cNvSpPr txBox="1">
              <a:spLocks noChangeArrowheads="1"/>
            </p:cNvSpPr>
            <p:nvPr/>
          </p:nvSpPr>
          <p:spPr bwMode="auto">
            <a:xfrm>
              <a:off x="7186" y="618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9723" name="Text Box 91"/>
            <p:cNvSpPr txBox="1">
              <a:spLocks noChangeArrowheads="1"/>
            </p:cNvSpPr>
            <p:nvPr/>
          </p:nvSpPr>
          <p:spPr bwMode="auto">
            <a:xfrm>
              <a:off x="6336" y="1289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29724" name="Text Box 92"/>
            <p:cNvSpPr txBox="1">
              <a:spLocks noChangeArrowheads="1"/>
            </p:cNvSpPr>
            <p:nvPr/>
          </p:nvSpPr>
          <p:spPr bwMode="auto">
            <a:xfrm>
              <a:off x="7186" y="890"/>
              <a:ext cx="242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  <a:endParaRPr lang="en-US" altLang="zh-CN" sz="28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9725" name="Line 93"/>
            <p:cNvSpPr>
              <a:spLocks noChangeShapeType="1"/>
            </p:cNvSpPr>
            <p:nvPr/>
          </p:nvSpPr>
          <p:spPr bwMode="auto">
            <a:xfrm>
              <a:off x="7005" y="663"/>
              <a:ext cx="0" cy="317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6" name="Line 94"/>
            <p:cNvSpPr>
              <a:spLocks noChangeShapeType="1"/>
            </p:cNvSpPr>
            <p:nvPr/>
          </p:nvSpPr>
          <p:spPr bwMode="auto">
            <a:xfrm>
              <a:off x="5556" y="482"/>
              <a:ext cx="317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7" name="Text Box 95"/>
            <p:cNvSpPr txBox="1">
              <a:spLocks noChangeArrowheads="1"/>
            </p:cNvSpPr>
            <p:nvPr/>
          </p:nvSpPr>
          <p:spPr bwMode="auto">
            <a:xfrm>
              <a:off x="5556" y="472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i</a:t>
              </a:r>
            </a:p>
          </p:txBody>
        </p:sp>
        <p:sp>
          <p:nvSpPr>
            <p:cNvPr id="29728" name="Text Box 96"/>
            <p:cNvSpPr txBox="1">
              <a:spLocks noChangeArrowheads="1"/>
            </p:cNvSpPr>
            <p:nvPr/>
          </p:nvSpPr>
          <p:spPr bwMode="auto">
            <a:xfrm>
              <a:off x="6687" y="618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i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C</a:t>
              </a:r>
            </a:p>
          </p:txBody>
        </p:sp>
        <p:sp>
          <p:nvSpPr>
            <p:cNvPr id="29729" name="Text Box 97"/>
            <p:cNvSpPr txBox="1">
              <a:spLocks noChangeArrowheads="1"/>
            </p:cNvSpPr>
            <p:nvPr/>
          </p:nvSpPr>
          <p:spPr bwMode="auto">
            <a:xfrm>
              <a:off x="5964" y="436"/>
              <a:ext cx="242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  <a:endParaRPr lang="en-US" altLang="zh-CN" sz="28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9730" name="Text Box 98"/>
            <p:cNvSpPr txBox="1">
              <a:spLocks noChangeArrowheads="1"/>
            </p:cNvSpPr>
            <p:nvPr/>
          </p:nvSpPr>
          <p:spPr bwMode="auto">
            <a:xfrm>
              <a:off x="5825" y="618"/>
              <a:ext cx="4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L</a:t>
              </a:r>
            </a:p>
          </p:txBody>
        </p:sp>
        <p:sp>
          <p:nvSpPr>
            <p:cNvPr id="29731" name="Rectangle 99"/>
            <p:cNvSpPr>
              <a:spLocks noChangeArrowheads="1"/>
            </p:cNvSpPr>
            <p:nvPr/>
          </p:nvSpPr>
          <p:spPr bwMode="auto">
            <a:xfrm>
              <a:off x="5372" y="527"/>
              <a:ext cx="1769" cy="1179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32" name="Rectangle 100"/>
            <p:cNvSpPr>
              <a:spLocks noChangeArrowheads="1"/>
            </p:cNvSpPr>
            <p:nvPr/>
          </p:nvSpPr>
          <p:spPr bwMode="auto">
            <a:xfrm>
              <a:off x="7059" y="66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33" name="Rectangle 101"/>
            <p:cNvSpPr>
              <a:spLocks noChangeArrowheads="1"/>
            </p:cNvSpPr>
            <p:nvPr/>
          </p:nvSpPr>
          <p:spPr bwMode="auto">
            <a:xfrm>
              <a:off x="6246" y="1298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734" name="Line 102"/>
            <p:cNvSpPr>
              <a:spLocks noChangeShapeType="1"/>
            </p:cNvSpPr>
            <p:nvPr/>
          </p:nvSpPr>
          <p:spPr bwMode="auto">
            <a:xfrm flipH="1">
              <a:off x="6327" y="984"/>
              <a:ext cx="1" cy="269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9735" name="Group 103"/>
            <p:cNvGrpSpPr>
              <a:grpSpLocks/>
            </p:cNvGrpSpPr>
            <p:nvPr/>
          </p:nvGrpSpPr>
          <p:grpSpPr bwMode="auto">
            <a:xfrm>
              <a:off x="6143" y="618"/>
              <a:ext cx="363" cy="363"/>
              <a:chOff x="4785" y="709"/>
              <a:chExt cx="363" cy="363"/>
            </a:xfrm>
          </p:grpSpPr>
          <p:sp>
            <p:nvSpPr>
              <p:cNvPr id="29736" name="Oval 104"/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zh-CN" altLang="en-US" sz="24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  <p:sp>
            <p:nvSpPr>
              <p:cNvPr id="29737" name="Line 105"/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6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6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6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6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3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6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6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6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36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6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6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6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6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3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53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53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6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6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3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3000"/>
                                        <p:tgtEl>
                                          <p:spTgt spid="536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36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36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580" grpId="0"/>
      <p:bldP spid="536581" grpId="0" autoUpdateAnimBg="0"/>
      <p:bldP spid="536582" grpId="0" animBg="1"/>
      <p:bldP spid="536592" grpId="0"/>
      <p:bldP spid="53659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Text Box 2"/>
          <p:cNvSpPr txBox="1">
            <a:spLocks noChangeArrowheads="1"/>
          </p:cNvSpPr>
          <p:nvPr/>
        </p:nvSpPr>
        <p:spPr bwMode="auto">
          <a:xfrm>
            <a:off x="1042988" y="476250"/>
            <a:ext cx="4860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8000" rIns="198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求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闭合瞬间流过它的电流值</a:t>
            </a:r>
          </a:p>
        </p:txBody>
      </p:sp>
      <p:sp>
        <p:nvSpPr>
          <p:cNvPr id="537603" name="Text Box 3"/>
          <p:cNvSpPr txBox="1">
            <a:spLocks noChangeArrowheads="1"/>
          </p:cNvSpPr>
          <p:nvPr/>
        </p:nvSpPr>
        <p:spPr bwMode="auto">
          <a:xfrm>
            <a:off x="395288" y="3716338"/>
            <a:ext cx="504825" cy="519112"/>
          </a:xfrm>
          <a:prstGeom prst="rect">
            <a:avLst/>
          </a:prstGeom>
          <a:solidFill>
            <a:srgbClr val="66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lang="zh-CN" altLang="en-US" sz="2400" b="1">
              <a:solidFill>
                <a:srgbClr val="FFFF00"/>
              </a:solidFill>
              <a:ea typeface="仿宋_GB2312" pitchFamily="49" charset="-122"/>
            </a:endParaRPr>
          </a:p>
        </p:txBody>
      </p:sp>
      <p:sp>
        <p:nvSpPr>
          <p:cNvPr id="537604" name="Text Box 4"/>
          <p:cNvSpPr txBox="1">
            <a:spLocks noChangeArrowheads="1"/>
          </p:cNvSpPr>
          <p:nvPr/>
        </p:nvSpPr>
        <p:spPr bwMode="auto">
          <a:xfrm>
            <a:off x="971550" y="3716338"/>
            <a:ext cx="28813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circleNumDbPlain"/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确定</a:t>
            </a:r>
            <a:r>
              <a:rPr lang="en-US" altLang="zh-CN" sz="28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lang="zh-CN" altLang="en-US" sz="2800" baseline="-25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值</a:t>
            </a:r>
          </a:p>
        </p:txBody>
      </p:sp>
      <p:graphicFrame>
        <p:nvGraphicFramePr>
          <p:cNvPr id="537605" name="Object 5"/>
          <p:cNvGraphicFramePr>
            <a:graphicFrameLocks noChangeAspect="1"/>
          </p:cNvGraphicFramePr>
          <p:nvPr/>
        </p:nvGraphicFramePr>
        <p:xfrm>
          <a:off x="611188" y="4149725"/>
          <a:ext cx="3563937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0" name="公式" r:id="rId3" imgW="1746336" imgH="450894" progId="Equation.3">
                  <p:embed/>
                </p:oleObj>
              </mc:Choice>
              <mc:Fallback>
                <p:oleObj name="公式" r:id="rId3" imgW="1746336" imgH="450894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149725"/>
                        <a:ext cx="3563937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7606" name="Object 6"/>
          <p:cNvGraphicFramePr>
            <a:graphicFrameLocks noChangeAspect="1"/>
          </p:cNvGraphicFramePr>
          <p:nvPr/>
        </p:nvGraphicFramePr>
        <p:xfrm>
          <a:off x="611188" y="5157788"/>
          <a:ext cx="347662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1" name="公式" r:id="rId5" imgW="1581014" imgH="234906" progId="Equation.3">
                  <p:embed/>
                </p:oleObj>
              </mc:Choice>
              <mc:Fallback>
                <p:oleObj name="公式" r:id="rId5" imgW="1581014" imgH="2349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5157788"/>
                        <a:ext cx="3476625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7607" name="Text Box 7"/>
          <p:cNvSpPr txBox="1">
            <a:spLocks noChangeArrowheads="1"/>
          </p:cNvSpPr>
          <p:nvPr/>
        </p:nvSpPr>
        <p:spPr bwMode="auto">
          <a:xfrm>
            <a:off x="539750" y="5805488"/>
            <a:ext cx="39957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circleNumDbPlain" startAt="2"/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给出</a:t>
            </a:r>
            <a:r>
              <a:rPr lang="en-US" altLang="zh-CN" sz="28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lang="zh-CN" altLang="en-US" sz="2800" baseline="-2500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等效电路</a:t>
            </a:r>
          </a:p>
        </p:txBody>
      </p:sp>
      <p:graphicFrame>
        <p:nvGraphicFramePr>
          <p:cNvPr id="537608" name="Object 8"/>
          <p:cNvGraphicFramePr>
            <a:graphicFrameLocks noChangeAspect="1"/>
          </p:cNvGraphicFramePr>
          <p:nvPr/>
        </p:nvGraphicFramePr>
        <p:xfrm>
          <a:off x="4932363" y="4068763"/>
          <a:ext cx="3663950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2" name="公式" r:id="rId7" imgW="1771588" imgH="450894" progId="Equation.3">
                  <p:embed/>
                </p:oleObj>
              </mc:Choice>
              <mc:Fallback>
                <p:oleObj name="公式" r:id="rId7" imgW="1771588" imgH="450894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4068763"/>
                        <a:ext cx="3663950" cy="944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7609" name="Object 9"/>
          <p:cNvGraphicFramePr>
            <a:graphicFrameLocks noChangeAspect="1"/>
          </p:cNvGraphicFramePr>
          <p:nvPr/>
        </p:nvGraphicFramePr>
        <p:xfrm>
          <a:off x="4932363" y="5013325"/>
          <a:ext cx="36607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3" name="公式" r:id="rId9" imgW="1822487" imgH="234906" progId="Equation.3">
                  <p:embed/>
                </p:oleObj>
              </mc:Choice>
              <mc:Fallback>
                <p:oleObj name="公式" r:id="rId9" imgW="1822487" imgH="23490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5013325"/>
                        <a:ext cx="36607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7610" name="Object 10"/>
          <p:cNvGraphicFramePr>
            <a:graphicFrameLocks noChangeAspect="1"/>
          </p:cNvGraphicFramePr>
          <p:nvPr/>
        </p:nvGraphicFramePr>
        <p:xfrm>
          <a:off x="4576763" y="5734050"/>
          <a:ext cx="41719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4" name="公式" r:id="rId11" imgW="1911264" imgH="234906" progId="Equation.3">
                  <p:embed/>
                </p:oleObj>
              </mc:Choice>
              <mc:Fallback>
                <p:oleObj name="公式" r:id="rId11" imgW="1911264" imgH="234906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6763" y="5734050"/>
                        <a:ext cx="4171950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731" name="Group 11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0836" name="Picture 12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37" name="Text Box 13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0732" name="Group 14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0834" name="Picture 15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35" name="Text Box 16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537617" name="Rectangle 17"/>
          <p:cNvSpPr>
            <a:spLocks noChangeArrowheads="1"/>
          </p:cNvSpPr>
          <p:nvPr/>
        </p:nvSpPr>
        <p:spPr bwMode="auto">
          <a:xfrm>
            <a:off x="395288" y="549275"/>
            <a:ext cx="11525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00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</a:p>
        </p:txBody>
      </p:sp>
      <p:grpSp>
        <p:nvGrpSpPr>
          <p:cNvPr id="537618" name="Group 18"/>
          <p:cNvGrpSpPr>
            <a:grpSpLocks/>
          </p:cNvGrpSpPr>
          <p:nvPr/>
        </p:nvGrpSpPr>
        <p:grpSpPr bwMode="auto">
          <a:xfrm>
            <a:off x="4859338" y="1268413"/>
            <a:ext cx="3787775" cy="2089150"/>
            <a:chOff x="612" y="2296"/>
            <a:chExt cx="2386" cy="1316"/>
          </a:xfrm>
        </p:grpSpPr>
        <p:sp>
          <p:nvSpPr>
            <p:cNvPr id="30809" name="Oval 19"/>
            <p:cNvSpPr>
              <a:spLocks noChangeArrowheads="1"/>
            </p:cNvSpPr>
            <p:nvPr/>
          </p:nvSpPr>
          <p:spPr bwMode="auto">
            <a:xfrm>
              <a:off x="1655" y="311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30810" name="Line 20"/>
            <p:cNvSpPr>
              <a:spLocks noChangeShapeType="1"/>
            </p:cNvSpPr>
            <p:nvPr/>
          </p:nvSpPr>
          <p:spPr bwMode="auto">
            <a:xfrm>
              <a:off x="1610" y="2387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1" name="Text Box 21"/>
            <p:cNvSpPr txBox="1">
              <a:spLocks noChangeArrowheads="1"/>
            </p:cNvSpPr>
            <p:nvPr/>
          </p:nvSpPr>
          <p:spPr bwMode="auto">
            <a:xfrm>
              <a:off x="739" y="2342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812" name="Text Box 22"/>
            <p:cNvSpPr txBox="1">
              <a:spLocks noChangeArrowheads="1"/>
            </p:cNvSpPr>
            <p:nvPr/>
          </p:nvSpPr>
          <p:spPr bwMode="auto">
            <a:xfrm>
              <a:off x="2018" y="3022"/>
              <a:ext cx="502" cy="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65000"/>
                </a:lnSpc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eaLnBrk="1" hangingPunct="1">
                <a:lnSpc>
                  <a:spcPct val="65000"/>
                </a:lnSpc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20V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eaLnBrk="1" hangingPunct="1">
                <a:lnSpc>
                  <a:spcPct val="65000"/>
                </a:lnSpc>
              </a:pPr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30813" name="Text Box 23"/>
            <p:cNvSpPr txBox="1">
              <a:spLocks noChangeArrowheads="1"/>
            </p:cNvSpPr>
            <p:nvPr/>
          </p:nvSpPr>
          <p:spPr bwMode="auto">
            <a:xfrm>
              <a:off x="714" y="2822"/>
              <a:ext cx="5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10</a:t>
              </a:r>
            </a:p>
          </p:txBody>
        </p:sp>
        <p:sp>
          <p:nvSpPr>
            <p:cNvPr id="30814" name="Line 24"/>
            <p:cNvSpPr>
              <a:spLocks noChangeShapeType="1"/>
            </p:cNvSpPr>
            <p:nvPr/>
          </p:nvSpPr>
          <p:spPr bwMode="auto">
            <a:xfrm flipH="1">
              <a:off x="1010" y="2478"/>
              <a:ext cx="318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815" name="Text Box 25"/>
            <p:cNvSpPr txBox="1">
              <a:spLocks noChangeArrowheads="1"/>
            </p:cNvSpPr>
            <p:nvPr/>
          </p:nvSpPr>
          <p:spPr bwMode="auto">
            <a:xfrm>
              <a:off x="1973" y="2296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0816" name="Line 26"/>
            <p:cNvSpPr>
              <a:spLocks noChangeShapeType="1"/>
            </p:cNvSpPr>
            <p:nvPr/>
          </p:nvSpPr>
          <p:spPr bwMode="auto">
            <a:xfrm flipH="1" flipV="1">
              <a:off x="2916" y="2387"/>
              <a:ext cx="0" cy="122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7" name="Line 27"/>
            <p:cNvSpPr>
              <a:spLocks noChangeShapeType="1"/>
            </p:cNvSpPr>
            <p:nvPr/>
          </p:nvSpPr>
          <p:spPr bwMode="auto">
            <a:xfrm>
              <a:off x="694" y="2388"/>
              <a:ext cx="0" cy="122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8" name="Line 28"/>
            <p:cNvSpPr>
              <a:spLocks noChangeShapeType="1"/>
            </p:cNvSpPr>
            <p:nvPr/>
          </p:nvSpPr>
          <p:spPr bwMode="auto">
            <a:xfrm>
              <a:off x="694" y="3612"/>
              <a:ext cx="222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9" name="Text Box 29"/>
            <p:cNvSpPr txBox="1">
              <a:spLocks noChangeArrowheads="1"/>
            </p:cNvSpPr>
            <p:nvPr/>
          </p:nvSpPr>
          <p:spPr bwMode="auto">
            <a:xfrm>
              <a:off x="2191" y="2342"/>
              <a:ext cx="4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30820" name="Text Box 30"/>
            <p:cNvSpPr txBox="1">
              <a:spLocks noChangeArrowheads="1"/>
            </p:cNvSpPr>
            <p:nvPr/>
          </p:nvSpPr>
          <p:spPr bwMode="auto">
            <a:xfrm>
              <a:off x="1893" y="2659"/>
              <a:ext cx="5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30821" name="Text Box 31"/>
            <p:cNvSpPr txBox="1">
              <a:spLocks noChangeArrowheads="1"/>
            </p:cNvSpPr>
            <p:nvPr/>
          </p:nvSpPr>
          <p:spPr bwMode="auto">
            <a:xfrm>
              <a:off x="2346" y="2840"/>
              <a:ext cx="5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30822" name="Line 32"/>
            <p:cNvSpPr>
              <a:spLocks noChangeShapeType="1"/>
            </p:cNvSpPr>
            <p:nvPr/>
          </p:nvSpPr>
          <p:spPr bwMode="auto">
            <a:xfrm>
              <a:off x="1338" y="2660"/>
              <a:ext cx="49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3" name="Line 33"/>
            <p:cNvSpPr>
              <a:spLocks noChangeShapeType="1"/>
            </p:cNvSpPr>
            <p:nvPr/>
          </p:nvSpPr>
          <p:spPr bwMode="auto">
            <a:xfrm>
              <a:off x="1836" y="2660"/>
              <a:ext cx="0" cy="95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4" name="Line 34"/>
            <p:cNvSpPr>
              <a:spLocks noChangeShapeType="1"/>
            </p:cNvSpPr>
            <p:nvPr/>
          </p:nvSpPr>
          <p:spPr bwMode="auto">
            <a:xfrm>
              <a:off x="1338" y="2660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5" name="Line 35"/>
            <p:cNvSpPr>
              <a:spLocks noChangeShapeType="1"/>
            </p:cNvSpPr>
            <p:nvPr/>
          </p:nvSpPr>
          <p:spPr bwMode="auto">
            <a:xfrm>
              <a:off x="1338" y="3204"/>
              <a:ext cx="0" cy="40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6" name="Line 36"/>
            <p:cNvSpPr>
              <a:spLocks noChangeShapeType="1"/>
            </p:cNvSpPr>
            <p:nvPr/>
          </p:nvSpPr>
          <p:spPr bwMode="auto">
            <a:xfrm>
              <a:off x="694" y="2387"/>
              <a:ext cx="158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7" name="Line 37"/>
            <p:cNvSpPr>
              <a:spLocks noChangeShapeType="1"/>
            </p:cNvSpPr>
            <p:nvPr/>
          </p:nvSpPr>
          <p:spPr bwMode="auto">
            <a:xfrm>
              <a:off x="2508" y="2388"/>
              <a:ext cx="40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8" name="Text Box 38"/>
            <p:cNvSpPr txBox="1">
              <a:spLocks noChangeArrowheads="1"/>
            </p:cNvSpPr>
            <p:nvPr/>
          </p:nvSpPr>
          <p:spPr bwMode="auto">
            <a:xfrm>
              <a:off x="2508" y="2296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30829" name="Rectangle 39"/>
            <p:cNvSpPr>
              <a:spLocks noChangeArrowheads="1"/>
            </p:cNvSpPr>
            <p:nvPr/>
          </p:nvSpPr>
          <p:spPr bwMode="auto">
            <a:xfrm>
              <a:off x="612" y="284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830" name="Rectangle 40"/>
            <p:cNvSpPr>
              <a:spLocks noChangeArrowheads="1"/>
            </p:cNvSpPr>
            <p:nvPr/>
          </p:nvSpPr>
          <p:spPr bwMode="auto">
            <a:xfrm>
              <a:off x="1791" y="270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831" name="Rectangle 41"/>
            <p:cNvSpPr>
              <a:spLocks noChangeArrowheads="1"/>
            </p:cNvSpPr>
            <p:nvPr/>
          </p:nvSpPr>
          <p:spPr bwMode="auto">
            <a:xfrm>
              <a:off x="2871" y="2795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832" name="Oval 42"/>
            <p:cNvSpPr>
              <a:spLocks noChangeArrowheads="1"/>
            </p:cNvSpPr>
            <p:nvPr/>
          </p:nvSpPr>
          <p:spPr bwMode="auto">
            <a:xfrm>
              <a:off x="2437" y="2342"/>
              <a:ext cx="71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833" name="Oval 43"/>
            <p:cNvSpPr>
              <a:spLocks noChangeArrowheads="1"/>
            </p:cNvSpPr>
            <p:nvPr/>
          </p:nvSpPr>
          <p:spPr bwMode="auto">
            <a:xfrm>
              <a:off x="2281" y="2342"/>
              <a:ext cx="71" cy="6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537644" name="Group 44"/>
          <p:cNvGrpSpPr>
            <a:grpSpLocks/>
          </p:cNvGrpSpPr>
          <p:nvPr/>
        </p:nvGrpSpPr>
        <p:grpSpPr bwMode="auto">
          <a:xfrm>
            <a:off x="684213" y="836613"/>
            <a:ext cx="3787775" cy="2592387"/>
            <a:chOff x="385" y="2069"/>
            <a:chExt cx="2386" cy="1633"/>
          </a:xfrm>
        </p:grpSpPr>
        <p:sp>
          <p:nvSpPr>
            <p:cNvPr id="30773" name="Oval 45"/>
            <p:cNvSpPr>
              <a:spLocks noChangeArrowheads="1"/>
            </p:cNvSpPr>
            <p:nvPr/>
          </p:nvSpPr>
          <p:spPr bwMode="auto">
            <a:xfrm>
              <a:off x="1473" y="320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30774" name="Line 46"/>
            <p:cNvSpPr>
              <a:spLocks noChangeShapeType="1"/>
            </p:cNvSpPr>
            <p:nvPr/>
          </p:nvSpPr>
          <p:spPr bwMode="auto">
            <a:xfrm>
              <a:off x="1428" y="2477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5" name="Text Box 47"/>
            <p:cNvSpPr txBox="1">
              <a:spLocks noChangeArrowheads="1"/>
            </p:cNvSpPr>
            <p:nvPr/>
          </p:nvSpPr>
          <p:spPr bwMode="auto">
            <a:xfrm>
              <a:off x="512" y="2432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776" name="Text Box 48"/>
            <p:cNvSpPr txBox="1">
              <a:spLocks noChangeArrowheads="1"/>
            </p:cNvSpPr>
            <p:nvPr/>
          </p:nvSpPr>
          <p:spPr bwMode="auto">
            <a:xfrm>
              <a:off x="1791" y="3113"/>
              <a:ext cx="502" cy="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65000"/>
                </a:lnSpc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eaLnBrk="1" hangingPunct="1">
                <a:lnSpc>
                  <a:spcPct val="65000"/>
                </a:lnSpc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20V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eaLnBrk="1" hangingPunct="1">
                <a:lnSpc>
                  <a:spcPct val="65000"/>
                </a:lnSpc>
              </a:pPr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30777" name="Text Box 49"/>
            <p:cNvSpPr txBox="1">
              <a:spLocks noChangeArrowheads="1"/>
            </p:cNvSpPr>
            <p:nvPr/>
          </p:nvSpPr>
          <p:spPr bwMode="auto">
            <a:xfrm>
              <a:off x="830" y="2069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778" name="Text Box 50"/>
            <p:cNvSpPr txBox="1">
              <a:spLocks noChangeArrowheads="1"/>
            </p:cNvSpPr>
            <p:nvPr/>
          </p:nvSpPr>
          <p:spPr bwMode="auto">
            <a:xfrm>
              <a:off x="878" y="3294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30779" name="Text Box 51"/>
            <p:cNvSpPr txBox="1">
              <a:spLocks noChangeArrowheads="1"/>
            </p:cNvSpPr>
            <p:nvPr/>
          </p:nvSpPr>
          <p:spPr bwMode="auto">
            <a:xfrm>
              <a:off x="431" y="2931"/>
              <a:ext cx="5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10</a:t>
              </a:r>
            </a:p>
          </p:txBody>
        </p:sp>
        <p:sp>
          <p:nvSpPr>
            <p:cNvPr id="30780" name="Line 52"/>
            <p:cNvSpPr>
              <a:spLocks noChangeShapeType="1"/>
            </p:cNvSpPr>
            <p:nvPr/>
          </p:nvSpPr>
          <p:spPr bwMode="auto">
            <a:xfrm flipH="1">
              <a:off x="783" y="2568"/>
              <a:ext cx="318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81" name="Line 53"/>
            <p:cNvSpPr>
              <a:spLocks noChangeShapeType="1"/>
            </p:cNvSpPr>
            <p:nvPr/>
          </p:nvSpPr>
          <p:spPr bwMode="auto">
            <a:xfrm>
              <a:off x="884" y="2931"/>
              <a:ext cx="227" cy="22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82" name="Text Box 54"/>
            <p:cNvSpPr txBox="1">
              <a:spLocks noChangeArrowheads="1"/>
            </p:cNvSpPr>
            <p:nvPr/>
          </p:nvSpPr>
          <p:spPr bwMode="auto">
            <a:xfrm>
              <a:off x="1882" y="2387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0783" name="Line 55"/>
            <p:cNvSpPr>
              <a:spLocks noChangeShapeType="1"/>
            </p:cNvSpPr>
            <p:nvPr/>
          </p:nvSpPr>
          <p:spPr bwMode="auto">
            <a:xfrm flipH="1" flipV="1">
              <a:off x="2689" y="2477"/>
              <a:ext cx="0" cy="122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84" name="Line 56"/>
            <p:cNvSpPr>
              <a:spLocks noChangeShapeType="1"/>
            </p:cNvSpPr>
            <p:nvPr/>
          </p:nvSpPr>
          <p:spPr bwMode="auto">
            <a:xfrm>
              <a:off x="467" y="2478"/>
              <a:ext cx="0" cy="122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85" name="Line 57"/>
            <p:cNvSpPr>
              <a:spLocks noChangeShapeType="1"/>
            </p:cNvSpPr>
            <p:nvPr/>
          </p:nvSpPr>
          <p:spPr bwMode="auto">
            <a:xfrm>
              <a:off x="467" y="3702"/>
              <a:ext cx="222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86" name="Text Box 58"/>
            <p:cNvSpPr txBox="1">
              <a:spLocks noChangeArrowheads="1"/>
            </p:cNvSpPr>
            <p:nvPr/>
          </p:nvSpPr>
          <p:spPr bwMode="auto">
            <a:xfrm>
              <a:off x="2054" y="2522"/>
              <a:ext cx="4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30787" name="Text Box 59"/>
            <p:cNvSpPr txBox="1">
              <a:spLocks noChangeArrowheads="1"/>
            </p:cNvSpPr>
            <p:nvPr/>
          </p:nvSpPr>
          <p:spPr bwMode="auto">
            <a:xfrm>
              <a:off x="1701" y="2795"/>
              <a:ext cx="5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30788" name="Text Box 60"/>
            <p:cNvSpPr txBox="1">
              <a:spLocks noChangeArrowheads="1"/>
            </p:cNvSpPr>
            <p:nvPr/>
          </p:nvSpPr>
          <p:spPr bwMode="auto">
            <a:xfrm>
              <a:off x="2154" y="2886"/>
              <a:ext cx="5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30789" name="Text Box 61"/>
            <p:cNvSpPr txBox="1">
              <a:spLocks noChangeArrowheads="1"/>
            </p:cNvSpPr>
            <p:nvPr/>
          </p:nvSpPr>
          <p:spPr bwMode="auto">
            <a:xfrm>
              <a:off x="2145" y="2069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30790" name="Line 62"/>
            <p:cNvSpPr>
              <a:spLocks noChangeShapeType="1"/>
            </p:cNvSpPr>
            <p:nvPr/>
          </p:nvSpPr>
          <p:spPr bwMode="auto">
            <a:xfrm>
              <a:off x="1156" y="2750"/>
              <a:ext cx="49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1" name="Line 63"/>
            <p:cNvSpPr>
              <a:spLocks noChangeShapeType="1"/>
            </p:cNvSpPr>
            <p:nvPr/>
          </p:nvSpPr>
          <p:spPr bwMode="auto">
            <a:xfrm>
              <a:off x="1654" y="2750"/>
              <a:ext cx="0" cy="95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2" name="Line 64"/>
            <p:cNvSpPr>
              <a:spLocks noChangeShapeType="1"/>
            </p:cNvSpPr>
            <p:nvPr/>
          </p:nvSpPr>
          <p:spPr bwMode="auto">
            <a:xfrm>
              <a:off x="1156" y="2750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3" name="Line 65"/>
            <p:cNvSpPr>
              <a:spLocks noChangeShapeType="1"/>
            </p:cNvSpPr>
            <p:nvPr/>
          </p:nvSpPr>
          <p:spPr bwMode="auto">
            <a:xfrm>
              <a:off x="1156" y="3294"/>
              <a:ext cx="0" cy="40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4" name="Line 66"/>
            <p:cNvSpPr>
              <a:spLocks noChangeShapeType="1"/>
            </p:cNvSpPr>
            <p:nvPr/>
          </p:nvSpPr>
          <p:spPr bwMode="auto">
            <a:xfrm flipH="1">
              <a:off x="884" y="3113"/>
              <a:ext cx="273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5" name="Line 67"/>
            <p:cNvSpPr>
              <a:spLocks noChangeShapeType="1"/>
            </p:cNvSpPr>
            <p:nvPr/>
          </p:nvSpPr>
          <p:spPr bwMode="auto">
            <a:xfrm>
              <a:off x="1147" y="2477"/>
              <a:ext cx="1043" cy="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6" name="Line 68"/>
            <p:cNvSpPr>
              <a:spLocks noChangeShapeType="1"/>
            </p:cNvSpPr>
            <p:nvPr/>
          </p:nvSpPr>
          <p:spPr bwMode="auto">
            <a:xfrm>
              <a:off x="2281" y="2478"/>
              <a:ext cx="40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7" name="Line 69"/>
            <p:cNvSpPr>
              <a:spLocks noChangeShapeType="1"/>
            </p:cNvSpPr>
            <p:nvPr/>
          </p:nvSpPr>
          <p:spPr bwMode="auto">
            <a:xfrm>
              <a:off x="467" y="2478"/>
              <a:ext cx="27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8" name="Text Box 70"/>
            <p:cNvSpPr txBox="1">
              <a:spLocks noChangeArrowheads="1"/>
            </p:cNvSpPr>
            <p:nvPr/>
          </p:nvSpPr>
          <p:spPr bwMode="auto">
            <a:xfrm>
              <a:off x="2281" y="2386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grpSp>
          <p:nvGrpSpPr>
            <p:cNvPr id="30799" name="Group 71"/>
            <p:cNvGrpSpPr>
              <a:grpSpLocks/>
            </p:cNvGrpSpPr>
            <p:nvPr/>
          </p:nvGrpSpPr>
          <p:grpSpPr bwMode="auto">
            <a:xfrm rot="-5400000">
              <a:off x="898" y="2227"/>
              <a:ext cx="90" cy="408"/>
              <a:chOff x="2744" y="2931"/>
              <a:chExt cx="57" cy="283"/>
            </a:xfrm>
          </p:grpSpPr>
          <p:sp>
            <p:nvSpPr>
              <p:cNvPr id="30806" name="Arc 72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807" name="Arc 73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808" name="Arc 74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0800" name="Group 75"/>
            <p:cNvGrpSpPr>
              <a:grpSpLocks/>
            </p:cNvGrpSpPr>
            <p:nvPr/>
          </p:nvGrpSpPr>
          <p:grpSpPr bwMode="auto">
            <a:xfrm rot="5400000">
              <a:off x="2117" y="2459"/>
              <a:ext cx="240" cy="93"/>
              <a:chOff x="3787" y="2478"/>
              <a:chExt cx="240" cy="93"/>
            </a:xfrm>
          </p:grpSpPr>
          <p:sp>
            <p:nvSpPr>
              <p:cNvPr id="30804" name="Line 76"/>
              <p:cNvSpPr>
                <a:spLocks noChangeShapeType="1"/>
              </p:cNvSpPr>
              <p:nvPr/>
            </p:nvSpPr>
            <p:spPr bwMode="auto">
              <a:xfrm flipV="1">
                <a:off x="3787" y="2568"/>
                <a:ext cx="240" cy="3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805" name="Line 77"/>
              <p:cNvSpPr>
                <a:spLocks noChangeShapeType="1"/>
              </p:cNvSpPr>
              <p:nvPr/>
            </p:nvSpPr>
            <p:spPr bwMode="auto">
              <a:xfrm>
                <a:off x="3787" y="2478"/>
                <a:ext cx="240" cy="1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0801" name="Rectangle 78"/>
            <p:cNvSpPr>
              <a:spLocks noChangeArrowheads="1"/>
            </p:cNvSpPr>
            <p:nvPr/>
          </p:nvSpPr>
          <p:spPr bwMode="auto">
            <a:xfrm>
              <a:off x="385" y="293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802" name="Rectangle 79"/>
            <p:cNvSpPr>
              <a:spLocks noChangeArrowheads="1"/>
            </p:cNvSpPr>
            <p:nvPr/>
          </p:nvSpPr>
          <p:spPr bwMode="auto">
            <a:xfrm>
              <a:off x="1609" y="279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803" name="Rectangle 80"/>
            <p:cNvSpPr>
              <a:spLocks noChangeArrowheads="1"/>
            </p:cNvSpPr>
            <p:nvPr/>
          </p:nvSpPr>
          <p:spPr bwMode="auto">
            <a:xfrm>
              <a:off x="2644" y="2885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30736" name="Group 81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0771" name="Picture 82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72" name="Text Box 83">
              <a:hlinkClick r:id="rId1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pSp>
        <p:nvGrpSpPr>
          <p:cNvPr id="537684" name="Group 84"/>
          <p:cNvGrpSpPr>
            <a:grpSpLocks/>
          </p:cNvGrpSpPr>
          <p:nvPr/>
        </p:nvGrpSpPr>
        <p:grpSpPr bwMode="auto">
          <a:xfrm>
            <a:off x="4787900" y="909638"/>
            <a:ext cx="4176713" cy="3095625"/>
            <a:chOff x="5760" y="391"/>
            <a:chExt cx="2631" cy="1950"/>
          </a:xfrm>
        </p:grpSpPr>
        <p:sp>
          <p:nvSpPr>
            <p:cNvPr id="30738" name="Rectangle 85"/>
            <p:cNvSpPr>
              <a:spLocks noChangeArrowheads="1"/>
            </p:cNvSpPr>
            <p:nvPr/>
          </p:nvSpPr>
          <p:spPr bwMode="auto">
            <a:xfrm>
              <a:off x="5760" y="436"/>
              <a:ext cx="2631" cy="190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739" name="Oval 86"/>
            <p:cNvSpPr>
              <a:spLocks noChangeArrowheads="1"/>
            </p:cNvSpPr>
            <p:nvPr/>
          </p:nvSpPr>
          <p:spPr bwMode="auto">
            <a:xfrm>
              <a:off x="7439" y="75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30740" name="Text Box 87"/>
            <p:cNvSpPr txBox="1">
              <a:spLocks noChangeArrowheads="1"/>
            </p:cNvSpPr>
            <p:nvPr/>
          </p:nvSpPr>
          <p:spPr bwMode="auto">
            <a:xfrm>
              <a:off x="6101" y="926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1A</a:t>
              </a:r>
            </a:p>
          </p:txBody>
        </p:sp>
        <p:sp>
          <p:nvSpPr>
            <p:cNvPr id="30741" name="Text Box 88"/>
            <p:cNvSpPr txBox="1">
              <a:spLocks noChangeArrowheads="1"/>
            </p:cNvSpPr>
            <p:nvPr/>
          </p:nvSpPr>
          <p:spPr bwMode="auto">
            <a:xfrm>
              <a:off x="7348" y="482"/>
              <a:ext cx="6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742" name="Line 89"/>
            <p:cNvSpPr>
              <a:spLocks noChangeShapeType="1"/>
            </p:cNvSpPr>
            <p:nvPr/>
          </p:nvSpPr>
          <p:spPr bwMode="auto">
            <a:xfrm>
              <a:off x="6668" y="1616"/>
              <a:ext cx="0" cy="363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0743" name="Object 90"/>
            <p:cNvGraphicFramePr>
              <a:graphicFrameLocks noChangeAspect="1"/>
            </p:cNvGraphicFramePr>
            <p:nvPr/>
          </p:nvGraphicFramePr>
          <p:xfrm>
            <a:off x="6395" y="1706"/>
            <a:ext cx="241" cy="4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5" name="公式" r:id="rId15" imgW="133362" imgH="234906" progId="Equation.3">
                    <p:embed/>
                  </p:oleObj>
                </mc:Choice>
                <mc:Fallback>
                  <p:oleObj name="公式" r:id="rId15" imgW="133362" imgH="234906" progId="Equation.3">
                    <p:embed/>
                    <p:pic>
                      <p:nvPicPr>
                        <p:cNvPr id="0" name="Object 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95" y="1706"/>
                          <a:ext cx="241" cy="4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99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44" name="Line 91"/>
            <p:cNvSpPr>
              <a:spLocks noChangeShapeType="1"/>
            </p:cNvSpPr>
            <p:nvPr/>
          </p:nvSpPr>
          <p:spPr bwMode="auto">
            <a:xfrm>
              <a:off x="7847" y="1026"/>
              <a:ext cx="272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45" name="Text Box 92"/>
            <p:cNvSpPr txBox="1">
              <a:spLocks noChangeArrowheads="1"/>
            </p:cNvSpPr>
            <p:nvPr/>
          </p:nvSpPr>
          <p:spPr bwMode="auto">
            <a:xfrm>
              <a:off x="6123" y="572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0746" name="Text Box 93"/>
            <p:cNvSpPr txBox="1">
              <a:spLocks noChangeArrowheads="1"/>
            </p:cNvSpPr>
            <p:nvPr/>
          </p:nvSpPr>
          <p:spPr bwMode="auto">
            <a:xfrm>
              <a:off x="6418" y="391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sp>
          <p:nvSpPr>
            <p:cNvPr id="30747" name="Text Box 94"/>
            <p:cNvSpPr txBox="1">
              <a:spLocks noChangeArrowheads="1"/>
            </p:cNvSpPr>
            <p:nvPr/>
          </p:nvSpPr>
          <p:spPr bwMode="auto">
            <a:xfrm>
              <a:off x="6780" y="572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30748" name="Text Box 95"/>
            <p:cNvSpPr txBox="1">
              <a:spLocks noChangeArrowheads="1"/>
            </p:cNvSpPr>
            <p:nvPr/>
          </p:nvSpPr>
          <p:spPr bwMode="auto">
            <a:xfrm>
              <a:off x="7711" y="981"/>
              <a:ext cx="6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30749" name="Oval 96"/>
            <p:cNvSpPr>
              <a:spLocks noChangeArrowheads="1"/>
            </p:cNvSpPr>
            <p:nvPr/>
          </p:nvSpPr>
          <p:spPr bwMode="auto">
            <a:xfrm>
              <a:off x="6939" y="1661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30750" name="Line 97"/>
            <p:cNvSpPr>
              <a:spLocks noChangeShapeType="1"/>
            </p:cNvSpPr>
            <p:nvPr/>
          </p:nvSpPr>
          <p:spPr bwMode="auto">
            <a:xfrm>
              <a:off x="6894" y="935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1" name="Text Box 98"/>
            <p:cNvSpPr txBox="1">
              <a:spLocks noChangeArrowheads="1"/>
            </p:cNvSpPr>
            <p:nvPr/>
          </p:nvSpPr>
          <p:spPr bwMode="auto">
            <a:xfrm>
              <a:off x="7302" y="1570"/>
              <a:ext cx="502" cy="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65000"/>
                </a:lnSpc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eaLnBrk="1" hangingPunct="1">
                <a:lnSpc>
                  <a:spcPct val="65000"/>
                </a:lnSpc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20V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eaLnBrk="1" hangingPunct="1">
                <a:lnSpc>
                  <a:spcPct val="65000"/>
                </a:lnSpc>
              </a:pPr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30752" name="Text Box 99"/>
            <p:cNvSpPr txBox="1">
              <a:spLocks noChangeArrowheads="1"/>
            </p:cNvSpPr>
            <p:nvPr/>
          </p:nvSpPr>
          <p:spPr bwMode="auto">
            <a:xfrm>
              <a:off x="5998" y="1370"/>
              <a:ext cx="5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10</a:t>
              </a:r>
            </a:p>
          </p:txBody>
        </p:sp>
        <p:sp>
          <p:nvSpPr>
            <p:cNvPr id="30753" name="Text Box 100"/>
            <p:cNvSpPr txBox="1">
              <a:spLocks noChangeArrowheads="1"/>
            </p:cNvSpPr>
            <p:nvPr/>
          </p:nvSpPr>
          <p:spPr bwMode="auto">
            <a:xfrm>
              <a:off x="7167" y="618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0754" name="Line 101"/>
            <p:cNvSpPr>
              <a:spLocks noChangeShapeType="1"/>
            </p:cNvSpPr>
            <p:nvPr/>
          </p:nvSpPr>
          <p:spPr bwMode="auto">
            <a:xfrm flipH="1" flipV="1">
              <a:off x="8200" y="935"/>
              <a:ext cx="0" cy="122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5" name="Line 102"/>
            <p:cNvSpPr>
              <a:spLocks noChangeShapeType="1"/>
            </p:cNvSpPr>
            <p:nvPr/>
          </p:nvSpPr>
          <p:spPr bwMode="auto">
            <a:xfrm>
              <a:off x="5978" y="936"/>
              <a:ext cx="0" cy="122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6" name="Line 103"/>
            <p:cNvSpPr>
              <a:spLocks noChangeShapeType="1"/>
            </p:cNvSpPr>
            <p:nvPr/>
          </p:nvSpPr>
          <p:spPr bwMode="auto">
            <a:xfrm>
              <a:off x="5978" y="2160"/>
              <a:ext cx="222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7" name="Text Box 104"/>
            <p:cNvSpPr txBox="1">
              <a:spLocks noChangeArrowheads="1"/>
            </p:cNvSpPr>
            <p:nvPr/>
          </p:nvSpPr>
          <p:spPr bwMode="auto">
            <a:xfrm>
              <a:off x="7177" y="1207"/>
              <a:ext cx="5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30758" name="Text Box 105"/>
            <p:cNvSpPr txBox="1">
              <a:spLocks noChangeArrowheads="1"/>
            </p:cNvSpPr>
            <p:nvPr/>
          </p:nvSpPr>
          <p:spPr bwMode="auto">
            <a:xfrm>
              <a:off x="7665" y="1389"/>
              <a:ext cx="5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30759" name="Line 106"/>
            <p:cNvSpPr>
              <a:spLocks noChangeShapeType="1"/>
            </p:cNvSpPr>
            <p:nvPr/>
          </p:nvSpPr>
          <p:spPr bwMode="auto">
            <a:xfrm>
              <a:off x="6622" y="1208"/>
              <a:ext cx="49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0" name="Line 107"/>
            <p:cNvSpPr>
              <a:spLocks noChangeShapeType="1"/>
            </p:cNvSpPr>
            <p:nvPr/>
          </p:nvSpPr>
          <p:spPr bwMode="auto">
            <a:xfrm>
              <a:off x="7120" y="1208"/>
              <a:ext cx="0" cy="95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1" name="Line 108"/>
            <p:cNvSpPr>
              <a:spLocks noChangeShapeType="1"/>
            </p:cNvSpPr>
            <p:nvPr/>
          </p:nvSpPr>
          <p:spPr bwMode="auto">
            <a:xfrm>
              <a:off x="6622" y="1208"/>
              <a:ext cx="0" cy="95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2" name="Line 109"/>
            <p:cNvSpPr>
              <a:spLocks noChangeShapeType="1"/>
            </p:cNvSpPr>
            <p:nvPr/>
          </p:nvSpPr>
          <p:spPr bwMode="auto">
            <a:xfrm>
              <a:off x="5978" y="935"/>
              <a:ext cx="223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3" name="Text Box 110"/>
            <p:cNvSpPr txBox="1">
              <a:spLocks noChangeArrowheads="1"/>
            </p:cNvSpPr>
            <p:nvPr/>
          </p:nvSpPr>
          <p:spPr bwMode="auto">
            <a:xfrm>
              <a:off x="7847" y="618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30764" name="Rectangle 111"/>
            <p:cNvSpPr>
              <a:spLocks noChangeArrowheads="1"/>
            </p:cNvSpPr>
            <p:nvPr/>
          </p:nvSpPr>
          <p:spPr bwMode="auto">
            <a:xfrm>
              <a:off x="5896" y="1388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765" name="Rectangle 112"/>
            <p:cNvSpPr>
              <a:spLocks noChangeArrowheads="1"/>
            </p:cNvSpPr>
            <p:nvPr/>
          </p:nvSpPr>
          <p:spPr bwMode="auto">
            <a:xfrm>
              <a:off x="7075" y="125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766" name="Rectangle 113"/>
            <p:cNvSpPr>
              <a:spLocks noChangeArrowheads="1"/>
            </p:cNvSpPr>
            <p:nvPr/>
          </p:nvSpPr>
          <p:spPr bwMode="auto">
            <a:xfrm>
              <a:off x="8155" y="134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767" name="Line 114"/>
            <p:cNvSpPr>
              <a:spLocks noChangeShapeType="1"/>
            </p:cNvSpPr>
            <p:nvPr/>
          </p:nvSpPr>
          <p:spPr bwMode="auto">
            <a:xfrm flipH="1">
              <a:off x="6078" y="935"/>
              <a:ext cx="385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0768" name="Group 115"/>
            <p:cNvGrpSpPr>
              <a:grpSpLocks/>
            </p:cNvGrpSpPr>
            <p:nvPr/>
          </p:nvGrpSpPr>
          <p:grpSpPr bwMode="auto">
            <a:xfrm rot="-5400000">
              <a:off x="6418" y="754"/>
              <a:ext cx="363" cy="363"/>
              <a:chOff x="4785" y="709"/>
              <a:chExt cx="363" cy="363"/>
            </a:xfrm>
          </p:grpSpPr>
          <p:sp>
            <p:nvSpPr>
              <p:cNvPr id="30769" name="Oval 116"/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zh-CN" altLang="en-US" sz="24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  <p:sp>
            <p:nvSpPr>
              <p:cNvPr id="30770" name="Line 117"/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7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7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7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7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37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7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7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7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37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7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7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7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7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7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3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537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37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7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3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0"/>
                                        <p:tgtEl>
                                          <p:spTgt spid="537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000"/>
                                        <p:tgtEl>
                                          <p:spTgt spid="537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0"/>
                                        <p:tgtEl>
                                          <p:spTgt spid="537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7602" grpId="0" autoUpdateAnimBg="0"/>
      <p:bldP spid="537603" grpId="0" animBg="1"/>
      <p:bldP spid="537604" grpId="0"/>
      <p:bldP spid="537607" grpId="0"/>
      <p:bldP spid="5376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ext Box 2"/>
          <p:cNvSpPr txBox="1">
            <a:spLocks noChangeArrowheads="1"/>
          </p:cNvSpPr>
          <p:nvPr/>
        </p:nvSpPr>
        <p:spPr bwMode="auto">
          <a:xfrm>
            <a:off x="1331913" y="404813"/>
            <a:ext cx="6985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40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7.3 </a:t>
            </a:r>
            <a:r>
              <a:rPr kumimoji="1" lang="zh-CN" altLang="en-US" sz="40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一阶电路的零输入响应</a:t>
            </a:r>
          </a:p>
        </p:txBody>
      </p:sp>
      <p:sp>
        <p:nvSpPr>
          <p:cNvPr id="441347" name="Text Box 3"/>
          <p:cNvSpPr txBox="1">
            <a:spLocks noChangeArrowheads="1"/>
          </p:cNvSpPr>
          <p:nvPr/>
        </p:nvSpPr>
        <p:spPr bwMode="auto">
          <a:xfrm>
            <a:off x="3779838" y="1196975"/>
            <a:ext cx="4824412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换路后外加激励为零，仅由动态元件初始储能产生的电压和电流。</a:t>
            </a:r>
          </a:p>
        </p:txBody>
      </p:sp>
      <p:sp>
        <p:nvSpPr>
          <p:cNvPr id="441348" name="Text Box 4"/>
          <p:cNvSpPr txBox="1">
            <a:spLocks noChangeArrowheads="1"/>
          </p:cNvSpPr>
          <p:nvPr/>
        </p:nvSpPr>
        <p:spPr bwMode="auto">
          <a:xfrm>
            <a:off x="539750" y="2852738"/>
            <a:ext cx="48244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kumimoji="1" lang="zh-CN" altLang="en-US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电路的零输入响应</a:t>
            </a:r>
          </a:p>
        </p:txBody>
      </p:sp>
      <p:sp>
        <p:nvSpPr>
          <p:cNvPr id="441349" name="Text Box 5"/>
          <p:cNvSpPr txBox="1">
            <a:spLocks noChangeArrowheads="1"/>
          </p:cNvSpPr>
          <p:nvPr/>
        </p:nvSpPr>
        <p:spPr bwMode="auto">
          <a:xfrm>
            <a:off x="4140200" y="3357563"/>
            <a:ext cx="31496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已知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endParaRPr kumimoji="1" lang="en-US" altLang="zh-CN" sz="32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41350" name="Object 6"/>
          <p:cNvGraphicFramePr>
            <a:graphicFrameLocks noChangeAspect="1"/>
          </p:cNvGraphicFramePr>
          <p:nvPr/>
        </p:nvGraphicFramePr>
        <p:xfrm>
          <a:off x="4932363" y="4005263"/>
          <a:ext cx="2592387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4" name="公式" r:id="rId3" imgW="933536" imgH="234906" progId="Equation.3">
                  <p:embed/>
                </p:oleObj>
              </mc:Choice>
              <mc:Fallback>
                <p:oleObj name="公式" r:id="rId3" imgW="933536" imgH="2349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4005263"/>
                        <a:ext cx="2592387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1351" name="Group 7"/>
          <p:cNvGrpSpPr>
            <a:grpSpLocks/>
          </p:cNvGrpSpPr>
          <p:nvPr/>
        </p:nvGrpSpPr>
        <p:grpSpPr bwMode="auto">
          <a:xfrm>
            <a:off x="4787900" y="4652963"/>
            <a:ext cx="2441575" cy="1430337"/>
            <a:chOff x="340" y="2395"/>
            <a:chExt cx="1538" cy="901"/>
          </a:xfrm>
        </p:grpSpPr>
        <p:graphicFrame>
          <p:nvGraphicFramePr>
            <p:cNvPr id="31787" name="Object 8"/>
            <p:cNvGraphicFramePr>
              <a:graphicFrameLocks noChangeAspect="1"/>
            </p:cNvGraphicFramePr>
            <p:nvPr/>
          </p:nvGraphicFramePr>
          <p:xfrm>
            <a:off x="524" y="2395"/>
            <a:ext cx="1354" cy="6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05" name="公式" r:id="rId5" imgW="793861" imgH="450894" progId="Equation.3">
                    <p:embed/>
                  </p:oleObj>
                </mc:Choice>
                <mc:Fallback>
                  <p:oleObj name="公式" r:id="rId5" imgW="793861" imgH="450894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4" y="2395"/>
                          <a:ext cx="1354" cy="6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88" name="Text Box 9"/>
            <p:cNvSpPr txBox="1">
              <a:spLocks noChangeArrowheads="1"/>
            </p:cNvSpPr>
            <p:nvPr/>
          </p:nvSpPr>
          <p:spPr bwMode="auto">
            <a:xfrm>
              <a:off x="340" y="2931"/>
              <a:ext cx="127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Ri</a:t>
              </a:r>
            </a:p>
          </p:txBody>
        </p:sp>
        <p:sp>
          <p:nvSpPr>
            <p:cNvPr id="31789" name="AutoShape 10"/>
            <p:cNvSpPr>
              <a:spLocks/>
            </p:cNvSpPr>
            <p:nvPr/>
          </p:nvSpPr>
          <p:spPr bwMode="auto">
            <a:xfrm>
              <a:off x="431" y="2659"/>
              <a:ext cx="90" cy="612"/>
            </a:xfrm>
            <a:prstGeom prst="leftBracket">
              <a:avLst>
                <a:gd name="adj" fmla="val 56667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441355" name="Text Box 11"/>
          <p:cNvSpPr txBox="1">
            <a:spLocks noChangeArrowheads="1"/>
          </p:cNvSpPr>
          <p:nvPr/>
        </p:nvSpPr>
        <p:spPr bwMode="auto">
          <a:xfrm>
            <a:off x="539750" y="1412875"/>
            <a:ext cx="2303463" cy="547688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chemeClr val="bg1"/>
                </a:solidFill>
                <a:ea typeface="楷体_GB2312" pitchFamily="49" charset="-122"/>
              </a:rPr>
              <a:t>零输入响应</a:t>
            </a:r>
          </a:p>
        </p:txBody>
      </p:sp>
      <p:sp>
        <p:nvSpPr>
          <p:cNvPr id="441356" name="AutoShape 12"/>
          <p:cNvSpPr>
            <a:spLocks noChangeArrowheads="1"/>
          </p:cNvSpPr>
          <p:nvPr/>
        </p:nvSpPr>
        <p:spPr bwMode="auto">
          <a:xfrm>
            <a:off x="3132138" y="1628775"/>
            <a:ext cx="576262" cy="144463"/>
          </a:xfrm>
          <a:prstGeom prst="rightArrow">
            <a:avLst>
              <a:gd name="adj1" fmla="val 50000"/>
              <a:gd name="adj2" fmla="val 99725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1754" name="Group 13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1785" name="Picture 14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86" name="Text Box 15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1755" name="Group 16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1783" name="Picture 17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84" name="Text Box 18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41363" name="Group 19"/>
          <p:cNvGrpSpPr>
            <a:grpSpLocks/>
          </p:cNvGrpSpPr>
          <p:nvPr/>
        </p:nvGrpSpPr>
        <p:grpSpPr bwMode="auto">
          <a:xfrm>
            <a:off x="684213" y="3644900"/>
            <a:ext cx="2952750" cy="2182813"/>
            <a:chOff x="431" y="2296"/>
            <a:chExt cx="1860" cy="1375"/>
          </a:xfrm>
        </p:grpSpPr>
        <p:sp>
          <p:nvSpPr>
            <p:cNvPr id="31760" name="Line 20"/>
            <p:cNvSpPr>
              <a:spLocks noChangeShapeType="1"/>
            </p:cNvSpPr>
            <p:nvPr/>
          </p:nvSpPr>
          <p:spPr bwMode="auto">
            <a:xfrm>
              <a:off x="1870" y="2809"/>
              <a:ext cx="0" cy="86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1" name="Line 21"/>
            <p:cNvSpPr>
              <a:spLocks noChangeShapeType="1"/>
            </p:cNvSpPr>
            <p:nvPr/>
          </p:nvSpPr>
          <p:spPr bwMode="auto">
            <a:xfrm>
              <a:off x="1461" y="2900"/>
              <a:ext cx="278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2" name="Text Box 22"/>
            <p:cNvSpPr txBox="1">
              <a:spLocks noChangeArrowheads="1"/>
            </p:cNvSpPr>
            <p:nvPr/>
          </p:nvSpPr>
          <p:spPr bwMode="auto">
            <a:xfrm>
              <a:off x="1556" y="2465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63" name="Line 23"/>
            <p:cNvSpPr>
              <a:spLocks noChangeShapeType="1"/>
            </p:cNvSpPr>
            <p:nvPr/>
          </p:nvSpPr>
          <p:spPr bwMode="auto">
            <a:xfrm flipH="1">
              <a:off x="1226" y="2544"/>
              <a:ext cx="167" cy="19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4" name="Text Box 24"/>
            <p:cNvSpPr txBox="1">
              <a:spLocks noChangeArrowheads="1"/>
            </p:cNvSpPr>
            <p:nvPr/>
          </p:nvSpPr>
          <p:spPr bwMode="auto">
            <a:xfrm>
              <a:off x="795" y="2296"/>
              <a:ext cx="69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=0)</a:t>
              </a:r>
            </a:p>
          </p:txBody>
        </p:sp>
        <p:sp>
          <p:nvSpPr>
            <p:cNvPr id="31765" name="Text Box 25"/>
            <p:cNvSpPr txBox="1">
              <a:spLocks noChangeArrowheads="1"/>
            </p:cNvSpPr>
            <p:nvPr/>
          </p:nvSpPr>
          <p:spPr bwMode="auto">
            <a:xfrm>
              <a:off x="1906" y="2790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1766" name="Text Box 26"/>
            <p:cNvSpPr txBox="1">
              <a:spLocks noChangeArrowheads="1"/>
            </p:cNvSpPr>
            <p:nvPr/>
          </p:nvSpPr>
          <p:spPr bwMode="auto">
            <a:xfrm>
              <a:off x="1907" y="3334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31767" name="Text Box 27"/>
            <p:cNvSpPr txBox="1">
              <a:spLocks noChangeArrowheads="1"/>
            </p:cNvSpPr>
            <p:nvPr/>
          </p:nvSpPr>
          <p:spPr bwMode="auto">
            <a:xfrm>
              <a:off x="1970" y="3010"/>
              <a:ext cx="32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68" name="Line 28"/>
            <p:cNvSpPr>
              <a:spLocks noChangeShapeType="1"/>
            </p:cNvSpPr>
            <p:nvPr/>
          </p:nvSpPr>
          <p:spPr bwMode="auto">
            <a:xfrm>
              <a:off x="1325" y="2809"/>
              <a:ext cx="54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9" name="Line 29"/>
            <p:cNvSpPr>
              <a:spLocks noChangeShapeType="1"/>
            </p:cNvSpPr>
            <p:nvPr/>
          </p:nvSpPr>
          <p:spPr bwMode="auto">
            <a:xfrm>
              <a:off x="788" y="2821"/>
              <a:ext cx="39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0" name="Text Box 30"/>
            <p:cNvSpPr txBox="1">
              <a:spLocks noChangeArrowheads="1"/>
            </p:cNvSpPr>
            <p:nvPr/>
          </p:nvSpPr>
          <p:spPr bwMode="auto">
            <a:xfrm>
              <a:off x="431" y="2977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71" name="Text Box 31"/>
            <p:cNvSpPr txBox="1">
              <a:spLocks noChangeArrowheads="1"/>
            </p:cNvSpPr>
            <p:nvPr/>
          </p:nvSpPr>
          <p:spPr bwMode="auto">
            <a:xfrm>
              <a:off x="956" y="2823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1772" name="Text Box 32"/>
            <p:cNvSpPr txBox="1">
              <a:spLocks noChangeArrowheads="1"/>
            </p:cNvSpPr>
            <p:nvPr/>
          </p:nvSpPr>
          <p:spPr bwMode="auto">
            <a:xfrm>
              <a:off x="965" y="3243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31773" name="Text Box 33"/>
            <p:cNvSpPr txBox="1">
              <a:spLocks noChangeArrowheads="1"/>
            </p:cNvSpPr>
            <p:nvPr/>
          </p:nvSpPr>
          <p:spPr bwMode="auto">
            <a:xfrm>
              <a:off x="968" y="2964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74" name="Line 34"/>
            <p:cNvSpPr>
              <a:spLocks noChangeShapeType="1"/>
            </p:cNvSpPr>
            <p:nvPr/>
          </p:nvSpPr>
          <p:spPr bwMode="auto">
            <a:xfrm flipV="1">
              <a:off x="781" y="3209"/>
              <a:ext cx="7" cy="46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5" name="Line 35"/>
            <p:cNvSpPr>
              <a:spLocks noChangeShapeType="1"/>
            </p:cNvSpPr>
            <p:nvPr/>
          </p:nvSpPr>
          <p:spPr bwMode="auto">
            <a:xfrm flipH="1" flipV="1">
              <a:off x="788" y="2821"/>
              <a:ext cx="5" cy="29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6" name="Line 36"/>
            <p:cNvSpPr>
              <a:spLocks noChangeShapeType="1"/>
            </p:cNvSpPr>
            <p:nvPr/>
          </p:nvSpPr>
          <p:spPr bwMode="auto">
            <a:xfrm flipH="1" flipV="1">
              <a:off x="1098" y="2628"/>
              <a:ext cx="247" cy="193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7" name="Line 37"/>
            <p:cNvSpPr>
              <a:spLocks noChangeShapeType="1"/>
            </p:cNvSpPr>
            <p:nvPr/>
          </p:nvSpPr>
          <p:spPr bwMode="auto">
            <a:xfrm>
              <a:off x="781" y="3671"/>
              <a:ext cx="109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8" name="Text Box 38"/>
            <p:cNvSpPr txBox="1">
              <a:spLocks noChangeArrowheads="1"/>
            </p:cNvSpPr>
            <p:nvPr/>
          </p:nvSpPr>
          <p:spPr bwMode="auto">
            <a:xfrm>
              <a:off x="1548" y="3017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79" name="Rectangle 39"/>
            <p:cNvSpPr>
              <a:spLocks noChangeArrowheads="1"/>
            </p:cNvSpPr>
            <p:nvPr/>
          </p:nvSpPr>
          <p:spPr bwMode="auto">
            <a:xfrm>
              <a:off x="1791" y="306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31780" name="Group 40"/>
            <p:cNvGrpSpPr>
              <a:grpSpLocks/>
            </p:cNvGrpSpPr>
            <p:nvPr/>
          </p:nvGrpSpPr>
          <p:grpSpPr bwMode="auto">
            <a:xfrm>
              <a:off x="657" y="3113"/>
              <a:ext cx="240" cy="93"/>
              <a:chOff x="3787" y="2478"/>
              <a:chExt cx="240" cy="93"/>
            </a:xfrm>
          </p:grpSpPr>
          <p:sp>
            <p:nvSpPr>
              <p:cNvPr id="31781" name="Line 41"/>
              <p:cNvSpPr>
                <a:spLocks noChangeShapeType="1"/>
              </p:cNvSpPr>
              <p:nvPr/>
            </p:nvSpPr>
            <p:spPr bwMode="auto">
              <a:xfrm flipV="1">
                <a:off x="3787" y="2568"/>
                <a:ext cx="240" cy="3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782" name="Line 42"/>
              <p:cNvSpPr>
                <a:spLocks noChangeShapeType="1"/>
              </p:cNvSpPr>
              <p:nvPr/>
            </p:nvSpPr>
            <p:spPr bwMode="auto">
              <a:xfrm>
                <a:off x="3787" y="2478"/>
                <a:ext cx="240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1757" name="Group 43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1758" name="Picture 44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9" name="Text Box 45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1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1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1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1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41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"/>
                                        <p:tgtEl>
                                          <p:spTgt spid="44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1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1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41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441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1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1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000"/>
                                        <p:tgtEl>
                                          <p:spTgt spid="44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46" grpId="0" build="p" autoUpdateAnimBg="0" advAuto="0"/>
      <p:bldP spid="441347" grpId="0" autoUpdateAnimBg="0"/>
      <p:bldP spid="441348" grpId="0"/>
      <p:bldP spid="441349" grpId="0" autoUpdateAnimBg="0"/>
      <p:bldP spid="44135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2370" name="Group 2"/>
          <p:cNvGrpSpPr>
            <a:grpSpLocks/>
          </p:cNvGrpSpPr>
          <p:nvPr/>
        </p:nvGrpSpPr>
        <p:grpSpPr bwMode="auto">
          <a:xfrm>
            <a:off x="4067175" y="534988"/>
            <a:ext cx="3509963" cy="1584325"/>
            <a:chOff x="2484" y="1912"/>
            <a:chExt cx="1543" cy="763"/>
          </a:xfrm>
        </p:grpSpPr>
        <p:graphicFrame>
          <p:nvGraphicFramePr>
            <p:cNvPr id="32817" name="Object 3"/>
            <p:cNvGraphicFramePr>
              <a:graphicFrameLocks noChangeAspect="1"/>
            </p:cNvGraphicFramePr>
            <p:nvPr/>
          </p:nvGraphicFramePr>
          <p:xfrm>
            <a:off x="2608" y="1912"/>
            <a:ext cx="1419" cy="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47" name="公式" r:id="rId3" imgW="1174614" imgH="692106" progId="Equation.3">
                    <p:embed/>
                  </p:oleObj>
                </mc:Choice>
                <mc:Fallback>
                  <p:oleObj name="公式" r:id="rId3" imgW="1174614" imgH="692106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8" y="1912"/>
                          <a:ext cx="1419" cy="7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2372" name="AutoShape 4"/>
            <p:cNvSpPr>
              <a:spLocks/>
            </p:cNvSpPr>
            <p:nvPr/>
          </p:nvSpPr>
          <p:spPr bwMode="auto">
            <a:xfrm>
              <a:off x="2484" y="2126"/>
              <a:ext cx="87" cy="435"/>
            </a:xfrm>
            <a:prstGeom prst="leftBrace">
              <a:avLst>
                <a:gd name="adj1" fmla="val 41667"/>
                <a:gd name="adj2" fmla="val 50000"/>
              </a:avLst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442373" name="Group 5"/>
          <p:cNvGrpSpPr>
            <a:grpSpLocks/>
          </p:cNvGrpSpPr>
          <p:nvPr/>
        </p:nvGrpSpPr>
        <p:grpSpPr bwMode="auto">
          <a:xfrm>
            <a:off x="3779838" y="2781300"/>
            <a:ext cx="3843337" cy="1008063"/>
            <a:chOff x="2318" y="1706"/>
            <a:chExt cx="2529" cy="748"/>
          </a:xfrm>
        </p:grpSpPr>
        <p:graphicFrame>
          <p:nvGraphicFramePr>
            <p:cNvPr id="32815" name="Object 6"/>
            <p:cNvGraphicFramePr>
              <a:graphicFrameLocks noChangeAspect="1"/>
            </p:cNvGraphicFramePr>
            <p:nvPr/>
          </p:nvGraphicFramePr>
          <p:xfrm>
            <a:off x="3606" y="1706"/>
            <a:ext cx="1241" cy="7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48" name="公式" r:id="rId5" imgW="730336" imgH="438281" progId="Equation.3">
                    <p:embed/>
                  </p:oleObj>
                </mc:Choice>
                <mc:Fallback>
                  <p:oleObj name="公式" r:id="rId5" imgW="730336" imgH="438281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6" y="1706"/>
                          <a:ext cx="1241" cy="7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66FF33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816" name="Text Box 7"/>
            <p:cNvSpPr txBox="1">
              <a:spLocks noChangeArrowheads="1"/>
            </p:cNvSpPr>
            <p:nvPr/>
          </p:nvSpPr>
          <p:spPr bwMode="auto">
            <a:xfrm>
              <a:off x="2318" y="1918"/>
              <a:ext cx="824" cy="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zh-CN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特征根</a:t>
              </a:r>
              <a:endPara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grpSp>
        <p:nvGrpSpPr>
          <p:cNvPr id="442376" name="Group 8"/>
          <p:cNvGrpSpPr>
            <a:grpSpLocks/>
          </p:cNvGrpSpPr>
          <p:nvPr/>
        </p:nvGrpSpPr>
        <p:grpSpPr bwMode="auto">
          <a:xfrm>
            <a:off x="3708400" y="2276475"/>
            <a:ext cx="4505325" cy="590550"/>
            <a:chOff x="2336" y="1344"/>
            <a:chExt cx="2838" cy="372"/>
          </a:xfrm>
        </p:grpSpPr>
        <p:sp>
          <p:nvSpPr>
            <p:cNvPr id="32813" name="Text Box 9"/>
            <p:cNvSpPr txBox="1">
              <a:spLocks noChangeArrowheads="1"/>
            </p:cNvSpPr>
            <p:nvPr/>
          </p:nvSpPr>
          <p:spPr bwMode="auto">
            <a:xfrm>
              <a:off x="2336" y="1389"/>
              <a:ext cx="226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zh-CN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特征方程</a:t>
              </a:r>
              <a:endPara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2814" name="Text Box 10"/>
            <p:cNvSpPr txBox="1">
              <a:spLocks noChangeArrowheads="1"/>
            </p:cNvSpPr>
            <p:nvPr/>
          </p:nvSpPr>
          <p:spPr bwMode="auto">
            <a:xfrm>
              <a:off x="3696" y="1344"/>
              <a:ext cx="147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RCp+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1=0</a:t>
              </a:r>
            </a:p>
          </p:txBody>
        </p:sp>
      </p:grpSp>
      <p:grpSp>
        <p:nvGrpSpPr>
          <p:cNvPr id="442379" name="Group 11"/>
          <p:cNvGrpSpPr>
            <a:grpSpLocks/>
          </p:cNvGrpSpPr>
          <p:nvPr/>
        </p:nvGrpSpPr>
        <p:grpSpPr bwMode="auto">
          <a:xfrm>
            <a:off x="1116013" y="3644900"/>
            <a:ext cx="4759325" cy="952500"/>
            <a:chOff x="482" y="3521"/>
            <a:chExt cx="2609" cy="503"/>
          </a:xfrm>
        </p:grpSpPr>
        <p:graphicFrame>
          <p:nvGraphicFramePr>
            <p:cNvPr id="32810" name="Object 12"/>
            <p:cNvGraphicFramePr>
              <a:graphicFrameLocks noChangeAspect="1"/>
            </p:cNvGraphicFramePr>
            <p:nvPr/>
          </p:nvGraphicFramePr>
          <p:xfrm>
            <a:off x="2145" y="3521"/>
            <a:ext cx="946" cy="4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49" name="公式" r:id="rId7" imgW="628539" imgH="310975" progId="Equation.3">
                    <p:embed/>
                  </p:oleObj>
                </mc:Choice>
                <mc:Fallback>
                  <p:oleObj name="公式" r:id="rId7" imgW="628539" imgH="310975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45" y="3521"/>
                          <a:ext cx="946" cy="4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66FF33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11" name="Object 13"/>
            <p:cNvGraphicFramePr>
              <a:graphicFrameLocks noChangeAspect="1"/>
            </p:cNvGraphicFramePr>
            <p:nvPr/>
          </p:nvGraphicFramePr>
          <p:xfrm>
            <a:off x="1057" y="3648"/>
            <a:ext cx="1020" cy="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50" name="公式" r:id="rId9" imgW="679438" imgH="247519" progId="Equation.3">
                    <p:embed/>
                  </p:oleObj>
                </mc:Choice>
                <mc:Fallback>
                  <p:oleObj name="公式" r:id="rId9" imgW="679438" imgH="247519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7" y="3648"/>
                          <a:ext cx="1020" cy="3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66FF33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812" name="Text Box 14"/>
            <p:cNvSpPr txBox="1">
              <a:spLocks noChangeArrowheads="1"/>
            </p:cNvSpPr>
            <p:nvPr/>
          </p:nvSpPr>
          <p:spPr bwMode="auto">
            <a:xfrm>
              <a:off x="482" y="3709"/>
              <a:ext cx="295" cy="274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999999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则</a:t>
              </a:r>
            </a:p>
          </p:txBody>
        </p:sp>
      </p:grpSp>
      <p:grpSp>
        <p:nvGrpSpPr>
          <p:cNvPr id="32774" name="Group 15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2808" name="Picture 16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09" name="Text Box 17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2775" name="Group 18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2806" name="Picture 19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07" name="Text Box 20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442389" name="Text Box 21"/>
          <p:cNvSpPr txBox="1">
            <a:spLocks noChangeArrowheads="1"/>
          </p:cNvSpPr>
          <p:nvPr/>
        </p:nvSpPr>
        <p:spPr bwMode="auto">
          <a:xfrm>
            <a:off x="1042988" y="4724400"/>
            <a:ext cx="63357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代入初始值</a:t>
            </a:r>
            <a:r>
              <a:rPr kumimoji="1" lang="zh-CN" altLang="en-US" sz="24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endParaRPr kumimoji="1" lang="en-US" altLang="zh-CN" sz="32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42390" name="AutoShape 22"/>
          <p:cNvSpPr>
            <a:spLocks noChangeArrowheads="1"/>
          </p:cNvSpPr>
          <p:nvPr/>
        </p:nvSpPr>
        <p:spPr bwMode="auto">
          <a:xfrm>
            <a:off x="1476375" y="5589588"/>
            <a:ext cx="792163" cy="215900"/>
          </a:xfrm>
          <a:prstGeom prst="rightArrow">
            <a:avLst>
              <a:gd name="adj1" fmla="val 50000"/>
              <a:gd name="adj2" fmla="val 91728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442391" name="Text Box 23"/>
          <p:cNvSpPr txBox="1">
            <a:spLocks noChangeArrowheads="1"/>
          </p:cNvSpPr>
          <p:nvPr/>
        </p:nvSpPr>
        <p:spPr bwMode="auto">
          <a:xfrm>
            <a:off x="2555875" y="5445125"/>
            <a:ext cx="1727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</a:p>
        </p:txBody>
      </p:sp>
      <p:grpSp>
        <p:nvGrpSpPr>
          <p:cNvPr id="442392" name="Group 24"/>
          <p:cNvGrpSpPr>
            <a:grpSpLocks/>
          </p:cNvGrpSpPr>
          <p:nvPr/>
        </p:nvGrpSpPr>
        <p:grpSpPr bwMode="auto">
          <a:xfrm>
            <a:off x="468313" y="692150"/>
            <a:ext cx="2952750" cy="2182813"/>
            <a:chOff x="431" y="2296"/>
            <a:chExt cx="1860" cy="1375"/>
          </a:xfrm>
        </p:grpSpPr>
        <p:sp>
          <p:nvSpPr>
            <p:cNvPr id="32783" name="Line 25"/>
            <p:cNvSpPr>
              <a:spLocks noChangeShapeType="1"/>
            </p:cNvSpPr>
            <p:nvPr/>
          </p:nvSpPr>
          <p:spPr bwMode="auto">
            <a:xfrm>
              <a:off x="1870" y="2809"/>
              <a:ext cx="0" cy="86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4" name="Line 26"/>
            <p:cNvSpPr>
              <a:spLocks noChangeShapeType="1"/>
            </p:cNvSpPr>
            <p:nvPr/>
          </p:nvSpPr>
          <p:spPr bwMode="auto">
            <a:xfrm>
              <a:off x="1461" y="2900"/>
              <a:ext cx="278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5" name="Text Box 27"/>
            <p:cNvSpPr txBox="1">
              <a:spLocks noChangeArrowheads="1"/>
            </p:cNvSpPr>
            <p:nvPr/>
          </p:nvSpPr>
          <p:spPr bwMode="auto">
            <a:xfrm>
              <a:off x="1556" y="2465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786" name="Line 28"/>
            <p:cNvSpPr>
              <a:spLocks noChangeShapeType="1"/>
            </p:cNvSpPr>
            <p:nvPr/>
          </p:nvSpPr>
          <p:spPr bwMode="auto">
            <a:xfrm flipH="1">
              <a:off x="1226" y="2544"/>
              <a:ext cx="167" cy="19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7" name="Text Box 29"/>
            <p:cNvSpPr txBox="1">
              <a:spLocks noChangeArrowheads="1"/>
            </p:cNvSpPr>
            <p:nvPr/>
          </p:nvSpPr>
          <p:spPr bwMode="auto">
            <a:xfrm>
              <a:off x="795" y="2296"/>
              <a:ext cx="69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=0)</a:t>
              </a:r>
            </a:p>
          </p:txBody>
        </p:sp>
        <p:sp>
          <p:nvSpPr>
            <p:cNvPr id="32788" name="Text Box 30"/>
            <p:cNvSpPr txBox="1">
              <a:spLocks noChangeArrowheads="1"/>
            </p:cNvSpPr>
            <p:nvPr/>
          </p:nvSpPr>
          <p:spPr bwMode="auto">
            <a:xfrm>
              <a:off x="1906" y="2790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2789" name="Text Box 31"/>
            <p:cNvSpPr txBox="1">
              <a:spLocks noChangeArrowheads="1"/>
            </p:cNvSpPr>
            <p:nvPr/>
          </p:nvSpPr>
          <p:spPr bwMode="auto">
            <a:xfrm>
              <a:off x="1907" y="3334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32790" name="Text Box 32"/>
            <p:cNvSpPr txBox="1">
              <a:spLocks noChangeArrowheads="1"/>
            </p:cNvSpPr>
            <p:nvPr/>
          </p:nvSpPr>
          <p:spPr bwMode="auto">
            <a:xfrm>
              <a:off x="1970" y="3010"/>
              <a:ext cx="32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791" name="Line 33"/>
            <p:cNvSpPr>
              <a:spLocks noChangeShapeType="1"/>
            </p:cNvSpPr>
            <p:nvPr/>
          </p:nvSpPr>
          <p:spPr bwMode="auto">
            <a:xfrm>
              <a:off x="1325" y="2809"/>
              <a:ext cx="54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2" name="Line 34"/>
            <p:cNvSpPr>
              <a:spLocks noChangeShapeType="1"/>
            </p:cNvSpPr>
            <p:nvPr/>
          </p:nvSpPr>
          <p:spPr bwMode="auto">
            <a:xfrm>
              <a:off x="788" y="2821"/>
              <a:ext cx="39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3" name="Text Box 35"/>
            <p:cNvSpPr txBox="1">
              <a:spLocks noChangeArrowheads="1"/>
            </p:cNvSpPr>
            <p:nvPr/>
          </p:nvSpPr>
          <p:spPr bwMode="auto">
            <a:xfrm>
              <a:off x="431" y="2977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794" name="Text Box 36"/>
            <p:cNvSpPr txBox="1">
              <a:spLocks noChangeArrowheads="1"/>
            </p:cNvSpPr>
            <p:nvPr/>
          </p:nvSpPr>
          <p:spPr bwMode="auto">
            <a:xfrm>
              <a:off x="956" y="2823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2795" name="Text Box 37"/>
            <p:cNvSpPr txBox="1">
              <a:spLocks noChangeArrowheads="1"/>
            </p:cNvSpPr>
            <p:nvPr/>
          </p:nvSpPr>
          <p:spPr bwMode="auto">
            <a:xfrm>
              <a:off x="965" y="3243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32796" name="Text Box 38"/>
            <p:cNvSpPr txBox="1">
              <a:spLocks noChangeArrowheads="1"/>
            </p:cNvSpPr>
            <p:nvPr/>
          </p:nvSpPr>
          <p:spPr bwMode="auto">
            <a:xfrm>
              <a:off x="968" y="2964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797" name="Line 39"/>
            <p:cNvSpPr>
              <a:spLocks noChangeShapeType="1"/>
            </p:cNvSpPr>
            <p:nvPr/>
          </p:nvSpPr>
          <p:spPr bwMode="auto">
            <a:xfrm flipV="1">
              <a:off x="781" y="3209"/>
              <a:ext cx="7" cy="46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8" name="Line 40"/>
            <p:cNvSpPr>
              <a:spLocks noChangeShapeType="1"/>
            </p:cNvSpPr>
            <p:nvPr/>
          </p:nvSpPr>
          <p:spPr bwMode="auto">
            <a:xfrm flipH="1" flipV="1">
              <a:off x="788" y="2821"/>
              <a:ext cx="5" cy="29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9" name="Line 41"/>
            <p:cNvSpPr>
              <a:spLocks noChangeShapeType="1"/>
            </p:cNvSpPr>
            <p:nvPr/>
          </p:nvSpPr>
          <p:spPr bwMode="auto">
            <a:xfrm flipH="1" flipV="1">
              <a:off x="1098" y="2628"/>
              <a:ext cx="247" cy="193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0" name="Line 42"/>
            <p:cNvSpPr>
              <a:spLocks noChangeShapeType="1"/>
            </p:cNvSpPr>
            <p:nvPr/>
          </p:nvSpPr>
          <p:spPr bwMode="auto">
            <a:xfrm>
              <a:off x="781" y="3671"/>
              <a:ext cx="109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1" name="Text Box 43"/>
            <p:cNvSpPr txBox="1">
              <a:spLocks noChangeArrowheads="1"/>
            </p:cNvSpPr>
            <p:nvPr/>
          </p:nvSpPr>
          <p:spPr bwMode="auto">
            <a:xfrm>
              <a:off x="1548" y="3017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802" name="Rectangle 44"/>
            <p:cNvSpPr>
              <a:spLocks noChangeArrowheads="1"/>
            </p:cNvSpPr>
            <p:nvPr/>
          </p:nvSpPr>
          <p:spPr bwMode="auto">
            <a:xfrm>
              <a:off x="1791" y="306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32803" name="Group 45"/>
            <p:cNvGrpSpPr>
              <a:grpSpLocks/>
            </p:cNvGrpSpPr>
            <p:nvPr/>
          </p:nvGrpSpPr>
          <p:grpSpPr bwMode="auto">
            <a:xfrm>
              <a:off x="657" y="3113"/>
              <a:ext cx="240" cy="93"/>
              <a:chOff x="3787" y="2478"/>
              <a:chExt cx="240" cy="93"/>
            </a:xfrm>
          </p:grpSpPr>
          <p:sp>
            <p:nvSpPr>
              <p:cNvPr id="32804" name="Line 46"/>
              <p:cNvSpPr>
                <a:spLocks noChangeShapeType="1"/>
              </p:cNvSpPr>
              <p:nvPr/>
            </p:nvSpPr>
            <p:spPr bwMode="auto">
              <a:xfrm flipV="1">
                <a:off x="3787" y="2568"/>
                <a:ext cx="240" cy="3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05" name="Line 47"/>
              <p:cNvSpPr>
                <a:spLocks noChangeShapeType="1"/>
              </p:cNvSpPr>
              <p:nvPr/>
            </p:nvSpPr>
            <p:spPr bwMode="auto">
              <a:xfrm>
                <a:off x="3787" y="2478"/>
                <a:ext cx="240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2780" name="Group 48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2781" name="Picture 49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2" name="Text Box 50">
              <a:hlinkClick r:id="rId12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2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4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42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2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2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442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442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389" grpId="0" autoUpdateAnimBg="0"/>
      <p:bldP spid="44239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3394" name="Object 2"/>
          <p:cNvGraphicFramePr>
            <a:graphicFrameLocks noChangeAspect="1"/>
          </p:cNvGraphicFramePr>
          <p:nvPr/>
        </p:nvGraphicFramePr>
        <p:xfrm>
          <a:off x="1293813" y="2276475"/>
          <a:ext cx="648335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8" name="公式" r:id="rId3" imgW="2355936" imgH="438281" progId="Equation.3">
                  <p:embed/>
                </p:oleObj>
              </mc:Choice>
              <mc:Fallback>
                <p:oleObj name="公式" r:id="rId3" imgW="2355936" imgH="438281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2276475"/>
                        <a:ext cx="6483350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3395" name="Object 3"/>
          <p:cNvGraphicFramePr>
            <a:graphicFrameLocks noChangeAspect="1"/>
          </p:cNvGraphicFramePr>
          <p:nvPr/>
        </p:nvGraphicFramePr>
        <p:xfrm>
          <a:off x="2509838" y="692150"/>
          <a:ext cx="4051300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9" name="公式" r:id="rId5" imgW="1314290" imgH="349206" progId="Equation.3">
                  <p:embed/>
                </p:oleObj>
              </mc:Choice>
              <mc:Fallback>
                <p:oleObj name="公式" r:id="rId5" imgW="1314290" imgH="3492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9838" y="692150"/>
                        <a:ext cx="4051300" cy="1223963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CC00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3396" name="Object 4"/>
          <p:cNvGraphicFramePr>
            <a:graphicFrameLocks noChangeAspect="1"/>
          </p:cNvGraphicFramePr>
          <p:nvPr/>
        </p:nvGraphicFramePr>
        <p:xfrm>
          <a:off x="949325" y="3990975"/>
          <a:ext cx="74612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0" name="公式" r:id="rId7" imgW="2902012" imgH="450894" progId="Equation.3">
                  <p:embed/>
                </p:oleObj>
              </mc:Choice>
              <mc:Fallback>
                <p:oleObj name="公式" r:id="rId7" imgW="2902012" imgH="45089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9325" y="3990975"/>
                        <a:ext cx="7461250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3805" name="Picture 6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6" name="Text Box 7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3798" name="Group 8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3803" name="Picture 9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4" name="Text Box 10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443403" name="Text Box 11"/>
          <p:cNvSpPr txBox="1">
            <a:spLocks noChangeArrowheads="1"/>
          </p:cNvSpPr>
          <p:nvPr/>
        </p:nvSpPr>
        <p:spPr bwMode="auto">
          <a:xfrm>
            <a:off x="755650" y="3500438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或</a:t>
            </a:r>
          </a:p>
        </p:txBody>
      </p:sp>
      <p:grpSp>
        <p:nvGrpSpPr>
          <p:cNvPr id="33800" name="Group 12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3801" name="Picture 13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2" name="Text Box 14">
              <a:hlinkClick r:id="rId1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443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2000"/>
                                        <p:tgtEl>
                                          <p:spTgt spid="443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443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40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4418" name="Group 2"/>
          <p:cNvGrpSpPr>
            <a:grpSpLocks/>
          </p:cNvGrpSpPr>
          <p:nvPr/>
        </p:nvGrpSpPr>
        <p:grpSpPr bwMode="auto">
          <a:xfrm>
            <a:off x="1042988" y="1773238"/>
            <a:ext cx="3263900" cy="2097087"/>
            <a:chOff x="3768" y="730"/>
            <a:chExt cx="1534" cy="1084"/>
          </a:xfrm>
        </p:grpSpPr>
        <p:sp>
          <p:nvSpPr>
            <p:cNvPr id="34847" name="Text Box 3"/>
            <p:cNvSpPr txBox="1">
              <a:spLocks noChangeArrowheads="1"/>
            </p:cNvSpPr>
            <p:nvPr/>
          </p:nvSpPr>
          <p:spPr bwMode="auto">
            <a:xfrm>
              <a:off x="5169" y="1545"/>
              <a:ext cx="133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848" name="Line 4"/>
            <p:cNvSpPr>
              <a:spLocks noChangeShapeType="1"/>
            </p:cNvSpPr>
            <p:nvPr/>
          </p:nvSpPr>
          <p:spPr bwMode="auto">
            <a:xfrm>
              <a:off x="3951" y="1536"/>
              <a:ext cx="13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49" name="Line 5"/>
            <p:cNvSpPr>
              <a:spLocks noChangeShapeType="1"/>
            </p:cNvSpPr>
            <p:nvPr/>
          </p:nvSpPr>
          <p:spPr bwMode="auto">
            <a:xfrm flipV="1">
              <a:off x="4143" y="816"/>
              <a:ext cx="0" cy="96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50" name="Freeform 6"/>
            <p:cNvSpPr>
              <a:spLocks/>
            </p:cNvSpPr>
            <p:nvPr/>
          </p:nvSpPr>
          <p:spPr bwMode="auto">
            <a:xfrm>
              <a:off x="4143" y="1056"/>
              <a:ext cx="1008" cy="432"/>
            </a:xfrm>
            <a:custGeom>
              <a:avLst/>
              <a:gdLst>
                <a:gd name="T0" fmla="*/ 0 w 1008"/>
                <a:gd name="T1" fmla="*/ 0 h 432"/>
                <a:gd name="T2" fmla="*/ 240 w 1008"/>
                <a:gd name="T3" fmla="*/ 240 h 432"/>
                <a:gd name="T4" fmla="*/ 672 w 1008"/>
                <a:gd name="T5" fmla="*/ 384 h 432"/>
                <a:gd name="T6" fmla="*/ 1008 w 1008"/>
                <a:gd name="T7" fmla="*/ 432 h 4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08" h="432">
                  <a:moveTo>
                    <a:pt x="0" y="0"/>
                  </a:moveTo>
                  <a:cubicBezTo>
                    <a:pt x="64" y="88"/>
                    <a:pt x="128" y="176"/>
                    <a:pt x="240" y="240"/>
                  </a:cubicBezTo>
                  <a:cubicBezTo>
                    <a:pt x="352" y="304"/>
                    <a:pt x="544" y="352"/>
                    <a:pt x="672" y="384"/>
                  </a:cubicBezTo>
                  <a:cubicBezTo>
                    <a:pt x="800" y="416"/>
                    <a:pt x="952" y="424"/>
                    <a:pt x="1008" y="432"/>
                  </a:cubicBezTo>
                </a:path>
              </a:pathLst>
            </a:custGeom>
            <a:noFill/>
            <a:ln w="38100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51" name="Text Box 7"/>
            <p:cNvSpPr txBox="1">
              <a:spLocks noChangeArrowheads="1"/>
            </p:cNvSpPr>
            <p:nvPr/>
          </p:nvSpPr>
          <p:spPr bwMode="auto">
            <a:xfrm>
              <a:off x="3768" y="779"/>
              <a:ext cx="354" cy="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852" name="Text Box 8"/>
            <p:cNvSpPr txBox="1">
              <a:spLocks noChangeArrowheads="1"/>
            </p:cNvSpPr>
            <p:nvPr/>
          </p:nvSpPr>
          <p:spPr bwMode="auto">
            <a:xfrm>
              <a:off x="4202" y="730"/>
              <a:ext cx="246" cy="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853" name="Text Box 9"/>
            <p:cNvSpPr txBox="1">
              <a:spLocks noChangeArrowheads="1"/>
            </p:cNvSpPr>
            <p:nvPr/>
          </p:nvSpPr>
          <p:spPr bwMode="auto">
            <a:xfrm>
              <a:off x="3972" y="1499"/>
              <a:ext cx="170" cy="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4854" name="Line 10"/>
            <p:cNvSpPr>
              <a:spLocks noChangeShapeType="1"/>
            </p:cNvSpPr>
            <p:nvPr/>
          </p:nvSpPr>
          <p:spPr bwMode="auto">
            <a:xfrm>
              <a:off x="3871" y="1056"/>
              <a:ext cx="305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44427" name="Group 11"/>
          <p:cNvGrpSpPr>
            <a:grpSpLocks/>
          </p:cNvGrpSpPr>
          <p:nvPr/>
        </p:nvGrpSpPr>
        <p:grpSpPr bwMode="auto">
          <a:xfrm>
            <a:off x="4932363" y="1916113"/>
            <a:ext cx="3092450" cy="1908175"/>
            <a:chOff x="3918" y="1623"/>
            <a:chExt cx="1398" cy="1122"/>
          </a:xfrm>
        </p:grpSpPr>
        <p:sp>
          <p:nvSpPr>
            <p:cNvPr id="34838" name="Line 12"/>
            <p:cNvSpPr>
              <a:spLocks noChangeShapeType="1"/>
            </p:cNvSpPr>
            <p:nvPr/>
          </p:nvSpPr>
          <p:spPr bwMode="auto">
            <a:xfrm>
              <a:off x="3967" y="2448"/>
              <a:ext cx="13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39" name="Line 13"/>
            <p:cNvSpPr>
              <a:spLocks noChangeShapeType="1"/>
            </p:cNvSpPr>
            <p:nvPr/>
          </p:nvSpPr>
          <p:spPr bwMode="auto">
            <a:xfrm flipV="1">
              <a:off x="4159" y="1728"/>
              <a:ext cx="0" cy="96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40" name="Freeform 14"/>
            <p:cNvSpPr>
              <a:spLocks/>
            </p:cNvSpPr>
            <p:nvPr/>
          </p:nvSpPr>
          <p:spPr bwMode="auto">
            <a:xfrm>
              <a:off x="4159" y="1968"/>
              <a:ext cx="1008" cy="432"/>
            </a:xfrm>
            <a:custGeom>
              <a:avLst/>
              <a:gdLst>
                <a:gd name="T0" fmla="*/ 0 w 1008"/>
                <a:gd name="T1" fmla="*/ 0 h 432"/>
                <a:gd name="T2" fmla="*/ 240 w 1008"/>
                <a:gd name="T3" fmla="*/ 240 h 432"/>
                <a:gd name="T4" fmla="*/ 672 w 1008"/>
                <a:gd name="T5" fmla="*/ 384 h 432"/>
                <a:gd name="T6" fmla="*/ 1008 w 1008"/>
                <a:gd name="T7" fmla="*/ 432 h 4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08" h="432">
                  <a:moveTo>
                    <a:pt x="0" y="0"/>
                  </a:moveTo>
                  <a:cubicBezTo>
                    <a:pt x="64" y="88"/>
                    <a:pt x="128" y="176"/>
                    <a:pt x="240" y="240"/>
                  </a:cubicBezTo>
                  <a:cubicBezTo>
                    <a:pt x="352" y="304"/>
                    <a:pt x="544" y="352"/>
                    <a:pt x="672" y="384"/>
                  </a:cubicBezTo>
                  <a:cubicBezTo>
                    <a:pt x="800" y="416"/>
                    <a:pt x="952" y="424"/>
                    <a:pt x="1008" y="432"/>
                  </a:cubicBezTo>
                </a:path>
              </a:pathLst>
            </a:custGeom>
            <a:noFill/>
            <a:ln w="38100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41" name="Text Box 15"/>
            <p:cNvSpPr txBox="1">
              <a:spLocks noChangeArrowheads="1"/>
            </p:cNvSpPr>
            <p:nvPr/>
          </p:nvSpPr>
          <p:spPr bwMode="auto">
            <a:xfrm>
              <a:off x="3919" y="1791"/>
              <a:ext cx="192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842" name="Text Box 16"/>
            <p:cNvSpPr txBox="1">
              <a:spLocks noChangeArrowheads="1"/>
            </p:cNvSpPr>
            <p:nvPr/>
          </p:nvSpPr>
          <p:spPr bwMode="auto">
            <a:xfrm>
              <a:off x="5188" y="2440"/>
              <a:ext cx="128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843" name="Text Box 17"/>
            <p:cNvSpPr txBox="1">
              <a:spLocks noChangeArrowheads="1"/>
            </p:cNvSpPr>
            <p:nvPr/>
          </p:nvSpPr>
          <p:spPr bwMode="auto">
            <a:xfrm>
              <a:off x="4277" y="1623"/>
              <a:ext cx="128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844" name="Text Box 18"/>
            <p:cNvSpPr txBox="1">
              <a:spLocks noChangeArrowheads="1"/>
            </p:cNvSpPr>
            <p:nvPr/>
          </p:nvSpPr>
          <p:spPr bwMode="auto">
            <a:xfrm>
              <a:off x="3991" y="2392"/>
              <a:ext cx="164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4845" name="Line 19"/>
            <p:cNvSpPr>
              <a:spLocks noChangeShapeType="1"/>
            </p:cNvSpPr>
            <p:nvPr/>
          </p:nvSpPr>
          <p:spPr bwMode="auto">
            <a:xfrm flipV="1">
              <a:off x="4144" y="1968"/>
              <a:ext cx="0" cy="48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846" name="Line 20"/>
            <p:cNvSpPr>
              <a:spLocks noChangeShapeType="1"/>
            </p:cNvSpPr>
            <p:nvPr/>
          </p:nvSpPr>
          <p:spPr bwMode="auto">
            <a:xfrm flipH="1" flipV="1">
              <a:off x="3918" y="2427"/>
              <a:ext cx="218" cy="1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44437" name="Text Box 21"/>
          <p:cNvSpPr txBox="1">
            <a:spLocks noChangeArrowheads="1"/>
          </p:cNvSpPr>
          <p:nvPr/>
        </p:nvSpPr>
        <p:spPr bwMode="auto">
          <a:xfrm>
            <a:off x="971550" y="4581525"/>
            <a:ext cx="72723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令</a:t>
            </a:r>
            <a:r>
              <a:rPr kumimoji="1" lang="zh-CN" altLang="en-US" sz="2800" b="1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 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  <a:sym typeface="Symbol" panose="05050102010706020507" pitchFamily="18" charset="2"/>
              </a:rPr>
              <a:t>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  <a:sym typeface="Symbol" panose="05050102010706020507" pitchFamily="18" charset="2"/>
              </a:rPr>
              <a:t>=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  <a:sym typeface="Symbol" panose="05050102010706020507" pitchFamily="18" charset="2"/>
              </a:rPr>
              <a:t>RC</a:t>
            </a:r>
            <a:r>
              <a:rPr kumimoji="1" lang="en-US" altLang="zh-CN" sz="2800" b="1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  <a:sym typeface="Symbol" panose="05050102010706020507" pitchFamily="18" charset="2"/>
              </a:rPr>
              <a:t>  ,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称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  <a:sym typeface="Symbol" panose="05050102010706020507" pitchFamily="18" charset="2"/>
              </a:rPr>
              <a:t>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为一阶电路的时间常数</a:t>
            </a:r>
          </a:p>
        </p:txBody>
      </p:sp>
      <p:graphicFrame>
        <p:nvGraphicFramePr>
          <p:cNvPr id="444438" name="Object 22"/>
          <p:cNvGraphicFramePr>
            <a:graphicFrameLocks noChangeAspect="1"/>
          </p:cNvGraphicFramePr>
          <p:nvPr/>
        </p:nvGraphicFramePr>
        <p:xfrm>
          <a:off x="433388" y="5229225"/>
          <a:ext cx="8386762" cy="113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2" name="公式" r:id="rId3" imgW="3803588" imgH="514350" progId="Equation.3">
                  <p:embed/>
                </p:oleObj>
              </mc:Choice>
              <mc:Fallback>
                <p:oleObj name="公式" r:id="rId3" imgW="3803588" imgH="51435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5229225"/>
                        <a:ext cx="8386762" cy="1131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4439" name="Text Box 23"/>
          <p:cNvSpPr txBox="1">
            <a:spLocks noChangeArrowheads="1"/>
          </p:cNvSpPr>
          <p:nvPr/>
        </p:nvSpPr>
        <p:spPr bwMode="auto">
          <a:xfrm>
            <a:off x="323850" y="1125538"/>
            <a:ext cx="8496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电压、电流是随时间按同一指数规律衰减的函数；</a:t>
            </a:r>
          </a:p>
        </p:txBody>
      </p:sp>
      <p:sp>
        <p:nvSpPr>
          <p:cNvPr id="444440" name="AutoShape 24" descr="羊皮纸"/>
          <p:cNvSpPr>
            <a:spLocks noChangeArrowheads="1"/>
          </p:cNvSpPr>
          <p:nvPr/>
        </p:nvSpPr>
        <p:spPr bwMode="auto">
          <a:xfrm>
            <a:off x="3348038" y="1916113"/>
            <a:ext cx="1152525" cy="1081087"/>
          </a:xfrm>
          <a:prstGeom prst="wedgeRoundRectCallout">
            <a:avLst>
              <a:gd name="adj1" fmla="val -168319"/>
              <a:gd name="adj2" fmla="val 806"/>
              <a:gd name="adj3" fmla="val 16667"/>
            </a:avLst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连续函数</a:t>
            </a:r>
          </a:p>
        </p:txBody>
      </p:sp>
      <p:sp>
        <p:nvSpPr>
          <p:cNvPr id="444441" name="AutoShape 25" descr="羊皮纸"/>
          <p:cNvSpPr>
            <a:spLocks noChangeArrowheads="1"/>
          </p:cNvSpPr>
          <p:nvPr/>
        </p:nvSpPr>
        <p:spPr bwMode="auto">
          <a:xfrm>
            <a:off x="6588125" y="2060575"/>
            <a:ext cx="1223963" cy="576263"/>
          </a:xfrm>
          <a:prstGeom prst="wedgeRoundRectCallout">
            <a:avLst>
              <a:gd name="adj1" fmla="val -115889"/>
              <a:gd name="adj2" fmla="val 38704"/>
              <a:gd name="adj3" fmla="val 16667"/>
            </a:avLst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跃变</a:t>
            </a:r>
          </a:p>
        </p:txBody>
      </p:sp>
      <p:sp>
        <p:nvSpPr>
          <p:cNvPr id="444442" name="Text Box 26"/>
          <p:cNvSpPr txBox="1">
            <a:spLocks noChangeArrowheads="1"/>
          </p:cNvSpPr>
          <p:nvPr/>
        </p:nvSpPr>
        <p:spPr bwMode="auto">
          <a:xfrm>
            <a:off x="250825" y="3933825"/>
            <a:ext cx="87487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响应与初始状态成线性关系，其衰减快慢与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有关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;</a:t>
            </a:r>
          </a:p>
        </p:txBody>
      </p:sp>
      <p:grpSp>
        <p:nvGrpSpPr>
          <p:cNvPr id="34826" name="Group 2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4836" name="Picture 28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7" name="Text Box 2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4827" name="Group 3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4834" name="Picture 31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5" name="Text Box 3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44449" name="Group 33"/>
          <p:cNvGrpSpPr>
            <a:grpSpLocks/>
          </p:cNvGrpSpPr>
          <p:nvPr/>
        </p:nvGrpSpPr>
        <p:grpSpPr bwMode="auto">
          <a:xfrm>
            <a:off x="395288" y="404813"/>
            <a:ext cx="1644650" cy="850900"/>
            <a:chOff x="385" y="3022"/>
            <a:chExt cx="1036" cy="536"/>
          </a:xfrm>
        </p:grpSpPr>
        <p:pic>
          <p:nvPicPr>
            <p:cNvPr id="34832" name="Picture 34" descr="12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3" name="Text Box 35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</a:t>
              </a:r>
            </a:p>
          </p:txBody>
        </p:sp>
      </p:grpSp>
      <p:grpSp>
        <p:nvGrpSpPr>
          <p:cNvPr id="34829" name="Group 36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4830" name="Picture 37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1" name="Text Box 38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4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44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44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444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444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444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444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444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444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37" grpId="0" autoUpdateAnimBg="0"/>
      <p:bldP spid="444439" grpId="0" autoUpdateAnimBg="0"/>
      <p:bldP spid="444440" grpId="0" animBg="1"/>
      <p:bldP spid="444441" grpId="0" animBg="1"/>
      <p:bldP spid="444442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ChangeArrowheads="1"/>
          </p:cNvSpPr>
          <p:nvPr/>
        </p:nvSpPr>
        <p:spPr bwMode="auto">
          <a:xfrm>
            <a:off x="611188" y="1630363"/>
            <a:ext cx="80168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时间常数</a:t>
            </a:r>
            <a:r>
              <a:rPr kumimoji="1" lang="zh-CN" altLang="en-US" sz="2800" b="1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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 的大小反映了电路过渡过程时间的长短</a:t>
            </a:r>
          </a:p>
        </p:txBody>
      </p:sp>
      <p:sp>
        <p:nvSpPr>
          <p:cNvPr id="445443" name="Rectangle 3"/>
          <p:cNvSpPr>
            <a:spLocks noChangeArrowheads="1"/>
          </p:cNvSpPr>
          <p:nvPr/>
        </p:nvSpPr>
        <p:spPr bwMode="auto">
          <a:xfrm>
            <a:off x="900113" y="620713"/>
            <a:ext cx="1728787" cy="64135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7A0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3600" i="1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</a:t>
            </a:r>
            <a:r>
              <a:rPr kumimoji="1" lang="zh-CN" altLang="en-US" sz="360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 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 </a:t>
            </a:r>
            <a:r>
              <a:rPr kumimoji="1" lang="en-US" altLang="zh-CN" sz="3600" i="1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RC</a:t>
            </a:r>
          </a:p>
        </p:txBody>
      </p:sp>
      <p:sp>
        <p:nvSpPr>
          <p:cNvPr id="445444" name="Text Box 4"/>
          <p:cNvSpPr txBox="1">
            <a:spLocks noChangeArrowheads="1"/>
          </p:cNvSpPr>
          <p:nvPr/>
        </p:nvSpPr>
        <p:spPr bwMode="auto">
          <a:xfrm>
            <a:off x="827088" y="2320925"/>
            <a:ext cx="36258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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大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→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过渡过程时间长</a:t>
            </a:r>
          </a:p>
        </p:txBody>
      </p:sp>
      <p:sp>
        <p:nvSpPr>
          <p:cNvPr id="445445" name="Text Box 5"/>
          <p:cNvSpPr txBox="1">
            <a:spLocks noChangeArrowheads="1"/>
          </p:cNvSpPr>
          <p:nvPr/>
        </p:nvSpPr>
        <p:spPr bwMode="auto">
          <a:xfrm>
            <a:off x="827088" y="2925763"/>
            <a:ext cx="3714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 i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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小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→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过渡过程时间短</a:t>
            </a:r>
          </a:p>
        </p:txBody>
      </p:sp>
      <p:sp>
        <p:nvSpPr>
          <p:cNvPr id="445446" name="Text Box 6"/>
          <p:cNvSpPr txBox="1">
            <a:spLocks noChangeArrowheads="1"/>
          </p:cNvSpPr>
          <p:nvPr/>
        </p:nvSpPr>
        <p:spPr bwMode="auto">
          <a:xfrm>
            <a:off x="3203575" y="3646488"/>
            <a:ext cx="30241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电压初值一定：</a:t>
            </a:r>
          </a:p>
        </p:txBody>
      </p:sp>
      <p:sp>
        <p:nvSpPr>
          <p:cNvPr id="445447" name="Text Box 7"/>
          <p:cNvSpPr txBox="1">
            <a:spLocks noChangeArrowheads="1"/>
          </p:cNvSpPr>
          <p:nvPr/>
        </p:nvSpPr>
        <p:spPr bwMode="auto">
          <a:xfrm>
            <a:off x="490538" y="5157788"/>
            <a:ext cx="63134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R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大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（ 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一定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）  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i=u/R</a:t>
            </a:r>
            <a:r>
              <a:rPr kumimoji="1" lang="en-US" altLang="zh-CN" sz="2800" b="1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     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放电电流小</a:t>
            </a:r>
          </a:p>
        </p:txBody>
      </p:sp>
      <p:grpSp>
        <p:nvGrpSpPr>
          <p:cNvPr id="445448" name="Group 8"/>
          <p:cNvGrpSpPr>
            <a:grpSpLocks/>
          </p:cNvGrpSpPr>
          <p:nvPr/>
        </p:nvGrpSpPr>
        <p:grpSpPr bwMode="auto">
          <a:xfrm>
            <a:off x="6732588" y="4484688"/>
            <a:ext cx="2024062" cy="1249362"/>
            <a:chOff x="4272" y="2688"/>
            <a:chExt cx="1242" cy="624"/>
          </a:xfrm>
        </p:grpSpPr>
        <p:sp>
          <p:nvSpPr>
            <p:cNvPr id="35874" name="AutoShape 9"/>
            <p:cNvSpPr>
              <a:spLocks/>
            </p:cNvSpPr>
            <p:nvPr/>
          </p:nvSpPr>
          <p:spPr bwMode="auto">
            <a:xfrm>
              <a:off x="4272" y="2688"/>
              <a:ext cx="48" cy="624"/>
            </a:xfrm>
            <a:prstGeom prst="rightBrace">
              <a:avLst>
                <a:gd name="adj1" fmla="val 108333"/>
                <a:gd name="adj2" fmla="val 50000"/>
              </a:avLst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5875" name="Text Box 10"/>
            <p:cNvSpPr txBox="1">
              <a:spLocks noChangeArrowheads="1"/>
            </p:cNvSpPr>
            <p:nvPr/>
          </p:nvSpPr>
          <p:spPr bwMode="auto">
            <a:xfrm>
              <a:off x="4307" y="2894"/>
              <a:ext cx="1207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放电时间长</a:t>
              </a:r>
            </a:p>
          </p:txBody>
        </p:sp>
      </p:grpSp>
      <p:grpSp>
        <p:nvGrpSpPr>
          <p:cNvPr id="445451" name="Group 11"/>
          <p:cNvGrpSpPr>
            <a:grpSpLocks/>
          </p:cNvGrpSpPr>
          <p:nvPr/>
        </p:nvGrpSpPr>
        <p:grpSpPr bwMode="auto">
          <a:xfrm>
            <a:off x="5580063" y="2062163"/>
            <a:ext cx="2911475" cy="2216150"/>
            <a:chOff x="3668" y="1123"/>
            <a:chExt cx="1446" cy="1066"/>
          </a:xfrm>
        </p:grpSpPr>
        <p:sp>
          <p:nvSpPr>
            <p:cNvPr id="35863" name="Line 12"/>
            <p:cNvSpPr>
              <a:spLocks noChangeShapeType="1"/>
            </p:cNvSpPr>
            <p:nvPr/>
          </p:nvSpPr>
          <p:spPr bwMode="auto">
            <a:xfrm>
              <a:off x="3759" y="1920"/>
              <a:ext cx="13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4" name="Line 13"/>
            <p:cNvSpPr>
              <a:spLocks noChangeShapeType="1"/>
            </p:cNvSpPr>
            <p:nvPr/>
          </p:nvSpPr>
          <p:spPr bwMode="auto">
            <a:xfrm flipV="1">
              <a:off x="3951" y="1200"/>
              <a:ext cx="0" cy="96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5" name="Freeform 14"/>
            <p:cNvSpPr>
              <a:spLocks/>
            </p:cNvSpPr>
            <p:nvPr/>
          </p:nvSpPr>
          <p:spPr bwMode="auto">
            <a:xfrm>
              <a:off x="3936" y="1440"/>
              <a:ext cx="1041" cy="288"/>
            </a:xfrm>
            <a:custGeom>
              <a:avLst/>
              <a:gdLst>
                <a:gd name="T0" fmla="*/ 0 w 1008"/>
                <a:gd name="T1" fmla="*/ 0 h 432"/>
                <a:gd name="T2" fmla="*/ 248 w 1008"/>
                <a:gd name="T3" fmla="*/ 160 h 432"/>
                <a:gd name="T4" fmla="*/ 694 w 1008"/>
                <a:gd name="T5" fmla="*/ 256 h 432"/>
                <a:gd name="T6" fmla="*/ 1041 w 1008"/>
                <a:gd name="T7" fmla="*/ 288 h 4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08" h="432">
                  <a:moveTo>
                    <a:pt x="0" y="0"/>
                  </a:moveTo>
                  <a:cubicBezTo>
                    <a:pt x="64" y="88"/>
                    <a:pt x="128" y="176"/>
                    <a:pt x="240" y="240"/>
                  </a:cubicBezTo>
                  <a:cubicBezTo>
                    <a:pt x="352" y="304"/>
                    <a:pt x="544" y="352"/>
                    <a:pt x="672" y="384"/>
                  </a:cubicBezTo>
                  <a:cubicBezTo>
                    <a:pt x="800" y="416"/>
                    <a:pt x="952" y="424"/>
                    <a:pt x="1008" y="432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6" name="Text Box 15"/>
            <p:cNvSpPr txBox="1">
              <a:spLocks noChangeArrowheads="1"/>
            </p:cNvSpPr>
            <p:nvPr/>
          </p:nvSpPr>
          <p:spPr bwMode="auto">
            <a:xfrm>
              <a:off x="3668" y="1364"/>
              <a:ext cx="279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5867" name="Text Box 16"/>
            <p:cNvSpPr txBox="1">
              <a:spLocks noChangeArrowheads="1"/>
            </p:cNvSpPr>
            <p:nvPr/>
          </p:nvSpPr>
          <p:spPr bwMode="auto">
            <a:xfrm>
              <a:off x="4974" y="1939"/>
              <a:ext cx="1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5868" name="Text Box 17"/>
            <p:cNvSpPr txBox="1">
              <a:spLocks noChangeArrowheads="1"/>
            </p:cNvSpPr>
            <p:nvPr/>
          </p:nvSpPr>
          <p:spPr bwMode="auto">
            <a:xfrm>
              <a:off x="4018" y="1123"/>
              <a:ext cx="2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5869" name="Text Box 18"/>
            <p:cNvSpPr txBox="1">
              <a:spLocks noChangeArrowheads="1"/>
            </p:cNvSpPr>
            <p:nvPr/>
          </p:nvSpPr>
          <p:spPr bwMode="auto">
            <a:xfrm>
              <a:off x="3774" y="1891"/>
              <a:ext cx="18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5870" name="Line 19"/>
            <p:cNvSpPr>
              <a:spLocks noChangeShapeType="1"/>
            </p:cNvSpPr>
            <p:nvPr/>
          </p:nvSpPr>
          <p:spPr bwMode="auto">
            <a:xfrm>
              <a:off x="3888" y="1440"/>
              <a:ext cx="96" cy="0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1" name="Freeform 20"/>
            <p:cNvSpPr>
              <a:spLocks/>
            </p:cNvSpPr>
            <p:nvPr/>
          </p:nvSpPr>
          <p:spPr bwMode="auto">
            <a:xfrm>
              <a:off x="3936" y="1440"/>
              <a:ext cx="768" cy="432"/>
            </a:xfrm>
            <a:custGeom>
              <a:avLst/>
              <a:gdLst>
                <a:gd name="T0" fmla="*/ 0 w 1008"/>
                <a:gd name="T1" fmla="*/ 0 h 432"/>
                <a:gd name="T2" fmla="*/ 183 w 1008"/>
                <a:gd name="T3" fmla="*/ 240 h 432"/>
                <a:gd name="T4" fmla="*/ 512 w 1008"/>
                <a:gd name="T5" fmla="*/ 384 h 432"/>
                <a:gd name="T6" fmla="*/ 768 w 1008"/>
                <a:gd name="T7" fmla="*/ 432 h 4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08" h="432">
                  <a:moveTo>
                    <a:pt x="0" y="0"/>
                  </a:moveTo>
                  <a:cubicBezTo>
                    <a:pt x="64" y="88"/>
                    <a:pt x="128" y="176"/>
                    <a:pt x="240" y="240"/>
                  </a:cubicBezTo>
                  <a:cubicBezTo>
                    <a:pt x="352" y="304"/>
                    <a:pt x="544" y="352"/>
                    <a:pt x="672" y="384"/>
                  </a:cubicBezTo>
                  <a:cubicBezTo>
                    <a:pt x="800" y="416"/>
                    <a:pt x="952" y="424"/>
                    <a:pt x="1008" y="432"/>
                  </a:cubicBezTo>
                </a:path>
              </a:pathLst>
            </a:custGeom>
            <a:noFill/>
            <a:ln w="28575" cap="flat" cmpd="sng">
              <a:solidFill>
                <a:srgbClr val="00FFF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2" name="Text Box 21"/>
            <p:cNvSpPr txBox="1">
              <a:spLocks noChangeArrowheads="1"/>
            </p:cNvSpPr>
            <p:nvPr/>
          </p:nvSpPr>
          <p:spPr bwMode="auto">
            <a:xfrm>
              <a:off x="4250" y="1891"/>
              <a:ext cx="38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</a:t>
              </a:r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 小</a:t>
              </a:r>
            </a:p>
          </p:txBody>
        </p:sp>
        <p:sp>
          <p:nvSpPr>
            <p:cNvPr id="35873" name="Text Box 22"/>
            <p:cNvSpPr txBox="1">
              <a:spLocks noChangeArrowheads="1"/>
            </p:cNvSpPr>
            <p:nvPr/>
          </p:nvSpPr>
          <p:spPr bwMode="auto">
            <a:xfrm>
              <a:off x="4634" y="1411"/>
              <a:ext cx="38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</a:t>
              </a:r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 大</a:t>
              </a:r>
            </a:p>
          </p:txBody>
        </p:sp>
      </p:grpSp>
      <p:sp>
        <p:nvSpPr>
          <p:cNvPr id="445463" name="Text Box 23"/>
          <p:cNvSpPr txBox="1">
            <a:spLocks noChangeArrowheads="1"/>
          </p:cNvSpPr>
          <p:nvPr/>
        </p:nvSpPr>
        <p:spPr bwMode="auto">
          <a:xfrm>
            <a:off x="479425" y="4437063"/>
            <a:ext cx="58721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大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（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R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一定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）   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Cu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2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/2</a:t>
            </a:r>
            <a:r>
              <a:rPr kumimoji="1"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 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 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储能大</a:t>
            </a:r>
          </a:p>
        </p:txBody>
      </p:sp>
      <p:graphicFrame>
        <p:nvGraphicFramePr>
          <p:cNvPr id="445464" name="Object 24"/>
          <p:cNvGraphicFramePr>
            <a:graphicFrameLocks noChangeAspect="1"/>
          </p:cNvGraphicFramePr>
          <p:nvPr/>
        </p:nvGraphicFramePr>
        <p:xfrm>
          <a:off x="3276600" y="476250"/>
          <a:ext cx="2576513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3" name="公式" r:id="rId3" imgW="1136736" imgH="438281" progId="Equation.3">
                  <p:embed/>
                </p:oleObj>
              </mc:Choice>
              <mc:Fallback>
                <p:oleObj name="公式" r:id="rId3" imgW="1136736" imgH="438281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76250"/>
                        <a:ext cx="2576513" cy="998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5465" name="Text Box 25"/>
          <p:cNvSpPr txBox="1">
            <a:spLocks noChangeArrowheads="1"/>
          </p:cNvSpPr>
          <p:nvPr/>
        </p:nvSpPr>
        <p:spPr bwMode="auto">
          <a:xfrm>
            <a:off x="611188" y="3717925"/>
            <a:ext cx="1871662" cy="51911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ea typeface="楷体_GB2312" pitchFamily="49" charset="-122"/>
              </a:rPr>
              <a:t>物理含义</a:t>
            </a:r>
          </a:p>
        </p:txBody>
      </p:sp>
      <p:sp>
        <p:nvSpPr>
          <p:cNvPr id="445466" name="AutoShape 26"/>
          <p:cNvSpPr>
            <a:spLocks noChangeArrowheads="1"/>
          </p:cNvSpPr>
          <p:nvPr/>
        </p:nvSpPr>
        <p:spPr bwMode="auto">
          <a:xfrm>
            <a:off x="2627313" y="3862388"/>
            <a:ext cx="647700" cy="2159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5854" name="Group 2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5861" name="Picture 28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62" name="Text Box 2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5855" name="Group 3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5859" name="Picture 31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60" name="Text Box 3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35856" name="Group 33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5857" name="Picture 34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8" name="Text Box 35">
              <a:hlinkClick r:id="rId6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5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5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5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5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445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5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5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5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5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445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5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5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445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44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445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44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445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442" grpId="0" build="p" autoUpdateAnimBg="0"/>
      <p:bldP spid="445443" grpId="0" animBg="1"/>
      <p:bldP spid="445444" grpId="0"/>
      <p:bldP spid="445445" grpId="0"/>
      <p:bldP spid="445446" grpId="0" build="p" autoUpdateAnimBg="0"/>
      <p:bldP spid="445447" grpId="0" build="p" autoUpdateAnimBg="0"/>
      <p:bldP spid="445463" grpId="0" build="p" autoUpdateAnimBg="0"/>
      <p:bldP spid="44546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Text Box 2"/>
          <p:cNvSpPr txBox="1">
            <a:spLocks noChangeArrowheads="1"/>
          </p:cNvSpPr>
          <p:nvPr/>
        </p:nvSpPr>
        <p:spPr bwMode="auto">
          <a:xfrm>
            <a:off x="684213" y="4005263"/>
            <a:ext cx="80645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rgbClr val="FFFF00"/>
              </a:buClr>
            </a:pPr>
            <a:r>
              <a:rPr kumimoji="1" lang="en-US" altLang="zh-CN" sz="2800">
                <a:solidFill>
                  <a:srgbClr val="FFFF00"/>
                </a:solidFill>
                <a:ea typeface="楷体_GB2312" pitchFamily="49" charset="-122"/>
                <a:sym typeface="Symbol" panose="05050102010706020507" pitchFamily="18" charset="2"/>
              </a:rPr>
              <a:t>a</a:t>
            </a:r>
            <a:r>
              <a:rPr kumimoji="1" lang="en-US" altLang="zh-CN" sz="2800" b="1">
                <a:solidFill>
                  <a:srgbClr val="FFFF00"/>
                </a:solidFill>
                <a:ea typeface="楷体_GB2312" pitchFamily="49" charset="-122"/>
                <a:sym typeface="Symbol" panose="05050102010706020507" pitchFamily="18" charset="2"/>
              </a:rPr>
              <a:t>. </a:t>
            </a:r>
            <a:r>
              <a:rPr kumimoji="1" lang="en-US" altLang="zh-CN" sz="2800" b="1" i="1">
                <a:solidFill>
                  <a:schemeClr val="bg1"/>
                </a:solidFill>
                <a:ea typeface="仿宋_GB2312" pitchFamily="49" charset="-122"/>
                <a:sym typeface="Symbol" panose="05050102010706020507" pitchFamily="18" charset="2"/>
              </a:rPr>
              <a:t> </a:t>
            </a:r>
            <a:r>
              <a:rPr kumimoji="1" lang="en-US" altLang="zh-CN" sz="2800" b="1">
                <a:solidFill>
                  <a:schemeClr val="bg1"/>
                </a:solidFill>
                <a:ea typeface="仿宋_GB2312" pitchFamily="49" charset="-122"/>
                <a:sym typeface="Symbol" panose="05050102010706020507" pitchFamily="18" charset="2"/>
              </a:rPr>
              <a:t>:</a:t>
            </a:r>
            <a:r>
              <a:rPr kumimoji="1" lang="zh-CN" altLang="en-US" sz="2800" b="1">
                <a:solidFill>
                  <a:srgbClr val="FFFF00"/>
                </a:solidFill>
                <a:ea typeface="楷体_GB2312" pitchFamily="49" charset="-122"/>
                <a:sym typeface="Symbol" panose="05050102010706020507" pitchFamily="18" charset="2"/>
              </a:rPr>
              <a:t>电容电压衰减到原来电压</a:t>
            </a:r>
            <a:r>
              <a:rPr kumimoji="1" lang="en-US" altLang="zh-CN" sz="2800">
                <a:solidFill>
                  <a:schemeClr val="bg1"/>
                </a:solidFill>
                <a:ea typeface="仿宋_GB2312" pitchFamily="49" charset="-122"/>
                <a:sym typeface="Symbol" panose="05050102010706020507" pitchFamily="18" charset="2"/>
              </a:rPr>
              <a:t>36.8%</a:t>
            </a:r>
            <a:r>
              <a:rPr kumimoji="1" lang="zh-CN" altLang="en-US" sz="2800" b="1">
                <a:solidFill>
                  <a:srgbClr val="FFFF00"/>
                </a:solidFill>
                <a:ea typeface="楷体_GB2312" pitchFamily="49" charset="-122"/>
                <a:sym typeface="Symbol" panose="05050102010706020507" pitchFamily="18" charset="2"/>
              </a:rPr>
              <a:t>所需的时间。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工程上认为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,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经过 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</a:t>
            </a: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－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5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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,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过渡过程结束。</a:t>
            </a:r>
          </a:p>
        </p:txBody>
      </p:sp>
      <p:sp>
        <p:nvSpPr>
          <p:cNvPr id="446467" name="Text Box 3"/>
          <p:cNvSpPr txBox="1">
            <a:spLocks noChangeArrowheads="1"/>
          </p:cNvSpPr>
          <p:nvPr/>
        </p:nvSpPr>
        <p:spPr bwMode="auto">
          <a:xfrm>
            <a:off x="2339975" y="2405063"/>
            <a:ext cx="6391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0.368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    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0.135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   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0.05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    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0.007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</a:t>
            </a:r>
          </a:p>
        </p:txBody>
      </p:sp>
      <p:grpSp>
        <p:nvGrpSpPr>
          <p:cNvPr id="446468" name="Group 4"/>
          <p:cNvGrpSpPr>
            <a:grpSpLocks/>
          </p:cNvGrpSpPr>
          <p:nvPr/>
        </p:nvGrpSpPr>
        <p:grpSpPr bwMode="auto">
          <a:xfrm>
            <a:off x="468313" y="677863"/>
            <a:ext cx="8297862" cy="2290762"/>
            <a:chOff x="340" y="572"/>
            <a:chExt cx="5227" cy="1443"/>
          </a:xfrm>
        </p:grpSpPr>
        <p:sp>
          <p:nvSpPr>
            <p:cNvPr id="36882" name="Line 5"/>
            <p:cNvSpPr>
              <a:spLocks noChangeShapeType="1"/>
            </p:cNvSpPr>
            <p:nvPr/>
          </p:nvSpPr>
          <p:spPr bwMode="auto">
            <a:xfrm>
              <a:off x="340" y="1026"/>
              <a:ext cx="5183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83" name="Line 6"/>
            <p:cNvSpPr>
              <a:spLocks noChangeShapeType="1"/>
            </p:cNvSpPr>
            <p:nvPr/>
          </p:nvSpPr>
          <p:spPr bwMode="auto">
            <a:xfrm>
              <a:off x="1429" y="572"/>
              <a:ext cx="0" cy="144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84" name="Text Box 7"/>
            <p:cNvSpPr txBox="1">
              <a:spLocks noChangeArrowheads="1"/>
            </p:cNvSpPr>
            <p:nvPr/>
          </p:nvSpPr>
          <p:spPr bwMode="auto">
            <a:xfrm>
              <a:off x="930" y="572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6885" name="Text Box 8"/>
            <p:cNvSpPr txBox="1">
              <a:spLocks noChangeArrowheads="1"/>
            </p:cNvSpPr>
            <p:nvPr/>
          </p:nvSpPr>
          <p:spPr bwMode="auto">
            <a:xfrm>
              <a:off x="1610" y="618"/>
              <a:ext cx="3645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       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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              2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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            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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    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    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5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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graphicFrame>
          <p:nvGraphicFramePr>
            <p:cNvPr id="36886" name="Object 9"/>
            <p:cNvGraphicFramePr>
              <a:graphicFrameLocks noChangeAspect="1"/>
            </p:cNvGraphicFramePr>
            <p:nvPr/>
          </p:nvGraphicFramePr>
          <p:xfrm>
            <a:off x="385" y="1071"/>
            <a:ext cx="1043" cy="4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95" name="公式" r:id="rId3" imgW="755588" imgH="349206" progId="Equation.3">
                    <p:embed/>
                  </p:oleObj>
                </mc:Choice>
                <mc:Fallback>
                  <p:oleObj name="公式" r:id="rId3" imgW="755588" imgH="349206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" y="1071"/>
                          <a:ext cx="1043" cy="4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66FF33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87" name="Line 10"/>
            <p:cNvSpPr>
              <a:spLocks noChangeShapeType="1"/>
            </p:cNvSpPr>
            <p:nvPr/>
          </p:nvSpPr>
          <p:spPr bwMode="auto">
            <a:xfrm flipV="1">
              <a:off x="340" y="1570"/>
              <a:ext cx="5227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0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446475" name="Text Box 11"/>
          <p:cNvSpPr txBox="1">
            <a:spLocks noChangeArrowheads="1"/>
          </p:cNvSpPr>
          <p:nvPr/>
        </p:nvSpPr>
        <p:spPr bwMode="auto">
          <a:xfrm>
            <a:off x="2484438" y="1582738"/>
            <a:ext cx="61737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  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-1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-2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-3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-5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36870" name="Group 12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6880" name="Picture 13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81" name="Text Box 14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6871" name="Group 15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6878" name="Picture 16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9" name="Text Box 17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46482" name="Group 18"/>
          <p:cNvGrpSpPr>
            <a:grpSpLocks/>
          </p:cNvGrpSpPr>
          <p:nvPr/>
        </p:nvGrpSpPr>
        <p:grpSpPr bwMode="auto">
          <a:xfrm>
            <a:off x="684213" y="3213100"/>
            <a:ext cx="1644650" cy="850900"/>
            <a:chOff x="385" y="3022"/>
            <a:chExt cx="1036" cy="536"/>
          </a:xfrm>
        </p:grpSpPr>
        <p:pic>
          <p:nvPicPr>
            <p:cNvPr id="36876" name="Picture 19" descr="12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7" name="Text Box 20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grpSp>
        <p:nvGrpSpPr>
          <p:cNvPr id="36873" name="Group 21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6874" name="Picture 22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5" name="Text Box 23">
              <a:hlinkClick r:id="rId7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6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46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46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46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6" grpId="0" build="p" autoUpdateAnimBg="0"/>
      <p:bldP spid="446467" grpId="0"/>
      <p:bldP spid="44647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Text Box 2"/>
          <p:cNvSpPr txBox="1">
            <a:spLocks noChangeArrowheads="1"/>
          </p:cNvSpPr>
          <p:nvPr/>
        </p:nvSpPr>
        <p:spPr bwMode="auto">
          <a:xfrm>
            <a:off x="2916238" y="4033838"/>
            <a:ext cx="20701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 </a:t>
            </a:r>
            <a:r>
              <a:rPr kumimoji="1"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＝</a:t>
            </a:r>
            <a:r>
              <a:rPr kumimoji="1" lang="zh-CN" altLang="en-US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kumimoji="1" lang="en-US" altLang="zh-CN" sz="32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447491" name="Text Box 3"/>
          <p:cNvSpPr txBox="1">
            <a:spLocks noChangeArrowheads="1"/>
          </p:cNvSpPr>
          <p:nvPr/>
        </p:nvSpPr>
        <p:spPr bwMode="auto">
          <a:xfrm>
            <a:off x="611188" y="2017713"/>
            <a:ext cx="43910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2800" b="1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时刻曲线的斜率等于</a:t>
            </a:r>
          </a:p>
        </p:txBody>
      </p:sp>
      <p:graphicFrame>
        <p:nvGraphicFramePr>
          <p:cNvPr id="447492" name="Object 4"/>
          <p:cNvGraphicFramePr>
            <a:graphicFrameLocks noChangeAspect="1"/>
          </p:cNvGraphicFramePr>
          <p:nvPr/>
        </p:nvGraphicFramePr>
        <p:xfrm>
          <a:off x="787400" y="2593975"/>
          <a:ext cx="7820025" cy="131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53" name="公式" r:id="rId3" imgW="2927264" imgH="489125" progId="Equation.3">
                  <p:embed/>
                </p:oleObj>
              </mc:Choice>
              <mc:Fallback>
                <p:oleObj name="公式" r:id="rId3" imgW="2927264" imgH="48912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00" y="2593975"/>
                        <a:ext cx="7820025" cy="1316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7493" name="Group 5"/>
          <p:cNvGrpSpPr>
            <a:grpSpLocks/>
          </p:cNvGrpSpPr>
          <p:nvPr/>
        </p:nvGrpSpPr>
        <p:grpSpPr bwMode="auto">
          <a:xfrm>
            <a:off x="479425" y="3817938"/>
            <a:ext cx="3394075" cy="2706687"/>
            <a:chOff x="393" y="2142"/>
            <a:chExt cx="1587" cy="1420"/>
          </a:xfrm>
        </p:grpSpPr>
        <p:sp>
          <p:nvSpPr>
            <p:cNvPr id="37910" name="Line 6"/>
            <p:cNvSpPr>
              <a:spLocks noChangeShapeType="1"/>
            </p:cNvSpPr>
            <p:nvPr/>
          </p:nvSpPr>
          <p:spPr bwMode="auto">
            <a:xfrm>
              <a:off x="759" y="2677"/>
              <a:ext cx="0" cy="33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7911" name="Line 7"/>
            <p:cNvSpPr>
              <a:spLocks noChangeShapeType="1"/>
            </p:cNvSpPr>
            <p:nvPr/>
          </p:nvSpPr>
          <p:spPr bwMode="auto">
            <a:xfrm>
              <a:off x="470" y="3036"/>
              <a:ext cx="1510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2" name="Line 8"/>
            <p:cNvSpPr>
              <a:spLocks noChangeShapeType="1"/>
            </p:cNvSpPr>
            <p:nvPr/>
          </p:nvSpPr>
          <p:spPr bwMode="auto">
            <a:xfrm flipV="1">
              <a:off x="686" y="2223"/>
              <a:ext cx="0" cy="1307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3" name="Freeform 9"/>
            <p:cNvSpPr>
              <a:spLocks/>
            </p:cNvSpPr>
            <p:nvPr/>
          </p:nvSpPr>
          <p:spPr bwMode="auto">
            <a:xfrm>
              <a:off x="686" y="2494"/>
              <a:ext cx="1151" cy="474"/>
            </a:xfrm>
            <a:custGeom>
              <a:avLst/>
              <a:gdLst>
                <a:gd name="T0" fmla="*/ 0 w 1008"/>
                <a:gd name="T1" fmla="*/ 0 h 432"/>
                <a:gd name="T2" fmla="*/ 274 w 1008"/>
                <a:gd name="T3" fmla="*/ 263 h 432"/>
                <a:gd name="T4" fmla="*/ 767 w 1008"/>
                <a:gd name="T5" fmla="*/ 421 h 432"/>
                <a:gd name="T6" fmla="*/ 1151 w 1008"/>
                <a:gd name="T7" fmla="*/ 474 h 4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08" h="432">
                  <a:moveTo>
                    <a:pt x="0" y="0"/>
                  </a:moveTo>
                  <a:cubicBezTo>
                    <a:pt x="64" y="88"/>
                    <a:pt x="128" y="176"/>
                    <a:pt x="240" y="240"/>
                  </a:cubicBezTo>
                  <a:cubicBezTo>
                    <a:pt x="352" y="304"/>
                    <a:pt x="544" y="352"/>
                    <a:pt x="672" y="384"/>
                  </a:cubicBezTo>
                  <a:cubicBezTo>
                    <a:pt x="800" y="416"/>
                    <a:pt x="952" y="424"/>
                    <a:pt x="1008" y="432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4" name="Text Box 10"/>
            <p:cNvSpPr txBox="1">
              <a:spLocks noChangeArrowheads="1"/>
            </p:cNvSpPr>
            <p:nvPr/>
          </p:nvSpPr>
          <p:spPr bwMode="auto">
            <a:xfrm>
              <a:off x="393" y="2412"/>
              <a:ext cx="263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15" name="Text Box 11"/>
            <p:cNvSpPr txBox="1">
              <a:spLocks noChangeArrowheads="1"/>
            </p:cNvSpPr>
            <p:nvPr/>
          </p:nvSpPr>
          <p:spPr bwMode="auto">
            <a:xfrm>
              <a:off x="1848" y="3063"/>
              <a:ext cx="132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16" name="Text Box 12"/>
            <p:cNvSpPr txBox="1">
              <a:spLocks noChangeArrowheads="1"/>
            </p:cNvSpPr>
            <p:nvPr/>
          </p:nvSpPr>
          <p:spPr bwMode="auto">
            <a:xfrm>
              <a:off x="781" y="2142"/>
              <a:ext cx="218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17" name="Text Box 13"/>
            <p:cNvSpPr txBox="1">
              <a:spLocks noChangeArrowheads="1"/>
            </p:cNvSpPr>
            <p:nvPr/>
          </p:nvSpPr>
          <p:spPr bwMode="auto">
            <a:xfrm>
              <a:off x="504" y="3008"/>
              <a:ext cx="169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7918" name="Line 14"/>
            <p:cNvSpPr>
              <a:spLocks noChangeShapeType="1"/>
            </p:cNvSpPr>
            <p:nvPr/>
          </p:nvSpPr>
          <p:spPr bwMode="auto">
            <a:xfrm>
              <a:off x="651" y="2494"/>
              <a:ext cx="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7919" name="Oval 15"/>
            <p:cNvSpPr>
              <a:spLocks noChangeArrowheads="1"/>
            </p:cNvSpPr>
            <p:nvPr/>
          </p:nvSpPr>
          <p:spPr bwMode="auto">
            <a:xfrm>
              <a:off x="725" y="2569"/>
              <a:ext cx="54" cy="5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7920" name="Line 16"/>
            <p:cNvSpPr>
              <a:spLocks noChangeShapeType="1"/>
            </p:cNvSpPr>
            <p:nvPr/>
          </p:nvSpPr>
          <p:spPr bwMode="auto">
            <a:xfrm>
              <a:off x="1305" y="2880"/>
              <a:ext cx="0" cy="163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7921" name="Oval 17"/>
            <p:cNvSpPr>
              <a:spLocks noChangeArrowheads="1"/>
            </p:cNvSpPr>
            <p:nvPr/>
          </p:nvSpPr>
          <p:spPr bwMode="auto">
            <a:xfrm>
              <a:off x="1265" y="2840"/>
              <a:ext cx="53" cy="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37922" name="Group 18"/>
            <p:cNvGrpSpPr>
              <a:grpSpLocks/>
            </p:cNvGrpSpPr>
            <p:nvPr/>
          </p:nvGrpSpPr>
          <p:grpSpPr bwMode="auto">
            <a:xfrm>
              <a:off x="745" y="3290"/>
              <a:ext cx="580" cy="272"/>
              <a:chOff x="1031" y="2911"/>
              <a:chExt cx="516" cy="241"/>
            </a:xfrm>
          </p:grpSpPr>
          <p:sp>
            <p:nvSpPr>
              <p:cNvPr id="37927" name="Line 19"/>
              <p:cNvSpPr>
                <a:spLocks noChangeShapeType="1"/>
              </p:cNvSpPr>
              <p:nvPr/>
            </p:nvSpPr>
            <p:spPr bwMode="auto">
              <a:xfrm>
                <a:off x="1031" y="2977"/>
                <a:ext cx="0" cy="15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999999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928" name="Line 20"/>
              <p:cNvSpPr>
                <a:spLocks noChangeShapeType="1"/>
              </p:cNvSpPr>
              <p:nvPr/>
            </p:nvSpPr>
            <p:spPr bwMode="auto">
              <a:xfrm>
                <a:off x="1541" y="2989"/>
                <a:ext cx="6" cy="144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999999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929" name="Line 21"/>
              <p:cNvSpPr>
                <a:spLocks noChangeShapeType="1"/>
              </p:cNvSpPr>
              <p:nvPr/>
            </p:nvSpPr>
            <p:spPr bwMode="auto">
              <a:xfrm>
                <a:off x="1049" y="3067"/>
                <a:ext cx="108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999999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930" name="Line 22"/>
              <p:cNvSpPr>
                <a:spLocks noChangeShapeType="1"/>
              </p:cNvSpPr>
              <p:nvPr/>
            </p:nvSpPr>
            <p:spPr bwMode="auto">
              <a:xfrm>
                <a:off x="1451" y="3073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999999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931" name="Text Box 23"/>
              <p:cNvSpPr txBox="1">
                <a:spLocks noChangeArrowheads="1"/>
              </p:cNvSpPr>
              <p:nvPr/>
            </p:nvSpPr>
            <p:spPr bwMode="auto">
              <a:xfrm>
                <a:off x="1219" y="2911"/>
                <a:ext cx="140" cy="2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999999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zh-CN" altLang="en-US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</a:t>
                </a:r>
                <a:endPara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endParaRPr>
              </a:p>
            </p:txBody>
          </p:sp>
        </p:grpSp>
        <p:sp>
          <p:nvSpPr>
            <p:cNvPr id="37923" name="Oval 24"/>
            <p:cNvSpPr>
              <a:spLocks noChangeArrowheads="1"/>
            </p:cNvSpPr>
            <p:nvPr/>
          </p:nvSpPr>
          <p:spPr bwMode="auto">
            <a:xfrm>
              <a:off x="739" y="3002"/>
              <a:ext cx="54" cy="5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7924" name="Oval 25"/>
            <p:cNvSpPr>
              <a:spLocks noChangeArrowheads="1"/>
            </p:cNvSpPr>
            <p:nvPr/>
          </p:nvSpPr>
          <p:spPr bwMode="auto">
            <a:xfrm>
              <a:off x="1264" y="3009"/>
              <a:ext cx="54" cy="5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7925" name="Text Box 26"/>
            <p:cNvSpPr txBox="1">
              <a:spLocks noChangeArrowheads="1"/>
            </p:cNvSpPr>
            <p:nvPr/>
          </p:nvSpPr>
          <p:spPr bwMode="auto">
            <a:xfrm>
              <a:off x="657" y="2976"/>
              <a:ext cx="1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37926" name="Text Box 27"/>
            <p:cNvSpPr txBox="1">
              <a:spLocks noChangeArrowheads="1"/>
            </p:cNvSpPr>
            <p:nvPr/>
          </p:nvSpPr>
          <p:spPr bwMode="auto">
            <a:xfrm>
              <a:off x="1156" y="2976"/>
              <a:ext cx="286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</p:grpSp>
      <p:sp>
        <p:nvSpPr>
          <p:cNvPr id="37894" name="Text Box 28"/>
          <p:cNvSpPr txBox="1">
            <a:spLocks noChangeArrowheads="1"/>
          </p:cNvSpPr>
          <p:nvPr/>
        </p:nvSpPr>
        <p:spPr bwMode="auto">
          <a:xfrm>
            <a:off x="2492375" y="4344988"/>
            <a:ext cx="180975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9999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kumimoji="1" lang="zh-CN" altLang="en-US" sz="24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47517" name="Object 29"/>
          <p:cNvGraphicFramePr>
            <a:graphicFrameLocks noChangeAspect="1"/>
          </p:cNvGraphicFramePr>
          <p:nvPr/>
        </p:nvGraphicFramePr>
        <p:xfrm>
          <a:off x="4587875" y="4897438"/>
          <a:ext cx="3497263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54" name="公式" r:id="rId5" imgW="1390835" imgH="234906" progId="Equation.3">
                  <p:embed/>
                </p:oleObj>
              </mc:Choice>
              <mc:Fallback>
                <p:oleObj name="公式" r:id="rId5" imgW="1390835" imgH="234906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75" y="4897438"/>
                        <a:ext cx="3497263" cy="59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7518" name="Rectangle 30"/>
          <p:cNvSpPr>
            <a:spLocks noChangeArrowheads="1"/>
          </p:cNvSpPr>
          <p:nvPr/>
        </p:nvSpPr>
        <p:spPr bwMode="auto">
          <a:xfrm>
            <a:off x="5795963" y="4090988"/>
            <a:ext cx="2317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ea typeface="楷体_GB2312" pitchFamily="49" charset="-122"/>
              </a:rPr>
              <a:t>次切距的长度</a:t>
            </a:r>
          </a:p>
        </p:txBody>
      </p:sp>
      <p:sp>
        <p:nvSpPr>
          <p:cNvPr id="447519" name="AutoShape 31"/>
          <p:cNvSpPr>
            <a:spLocks noChangeArrowheads="1"/>
          </p:cNvSpPr>
          <p:nvPr/>
        </p:nvSpPr>
        <p:spPr bwMode="auto">
          <a:xfrm>
            <a:off x="5003800" y="4249738"/>
            <a:ext cx="720725" cy="215900"/>
          </a:xfrm>
          <a:prstGeom prst="rightArrow">
            <a:avLst>
              <a:gd name="adj1" fmla="val 50000"/>
              <a:gd name="adj2" fmla="val 83456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7898" name="Group 32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7908" name="Picture 33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9" name="Text Box 34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7899" name="Group 35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7906" name="Picture 36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7" name="Text Box 37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447526" name="Line 38"/>
          <p:cNvSpPr>
            <a:spLocks noChangeShapeType="1"/>
          </p:cNvSpPr>
          <p:nvPr/>
        </p:nvSpPr>
        <p:spPr bwMode="auto">
          <a:xfrm>
            <a:off x="1258888" y="4681538"/>
            <a:ext cx="1152525" cy="865187"/>
          </a:xfrm>
          <a:prstGeom prst="line">
            <a:avLst/>
          </a:prstGeom>
          <a:noFill/>
          <a:ln w="28575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47527" name="Object 39"/>
          <p:cNvGraphicFramePr>
            <a:graphicFrameLocks noChangeAspect="1"/>
          </p:cNvGraphicFramePr>
          <p:nvPr/>
        </p:nvGraphicFramePr>
        <p:xfrm>
          <a:off x="3548063" y="936625"/>
          <a:ext cx="215265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55" name="公式" r:id="rId8" imgW="844365" imgH="349206" progId="Equation.3">
                  <p:embed/>
                </p:oleObj>
              </mc:Choice>
              <mc:Fallback>
                <p:oleObj name="公式" r:id="rId8" imgW="844365" imgH="349206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8063" y="936625"/>
                        <a:ext cx="2152650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902" name="Group 40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7904" name="Picture 41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5" name="Text Box 42">
              <a:hlinkClick r:id="rId1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447531" name="Text Box 43"/>
          <p:cNvSpPr txBox="1">
            <a:spLocks noChangeArrowheads="1"/>
          </p:cNvSpPr>
          <p:nvPr/>
        </p:nvSpPr>
        <p:spPr bwMode="auto">
          <a:xfrm>
            <a:off x="468313" y="549275"/>
            <a:ext cx="78486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rgbClr val="FFFF00"/>
              </a:buClr>
            </a:pPr>
            <a:r>
              <a:rPr kumimoji="1" lang="en-US" altLang="zh-CN" sz="2800">
                <a:solidFill>
                  <a:srgbClr val="FFFF00"/>
                </a:solidFill>
                <a:ea typeface="仿宋_GB2312" pitchFamily="49" charset="-122"/>
                <a:sym typeface="Symbol" panose="05050102010706020507" pitchFamily="18" charset="2"/>
              </a:rPr>
              <a:t>b</a:t>
            </a:r>
            <a:r>
              <a:rPr kumimoji="1" lang="en-US" altLang="zh-CN" sz="2800" b="1">
                <a:solidFill>
                  <a:srgbClr val="FFFF00"/>
                </a:solidFill>
                <a:ea typeface="仿宋_GB2312" pitchFamily="49" charset="-122"/>
                <a:sym typeface="Symbol" panose="05050102010706020507" pitchFamily="18" charset="2"/>
              </a:rPr>
              <a:t>.</a:t>
            </a:r>
            <a:r>
              <a:rPr kumimoji="1" lang="en-US" altLang="zh-CN" sz="2800" b="1">
                <a:solidFill>
                  <a:srgbClr val="FF3300"/>
                </a:solidFill>
                <a:ea typeface="仿宋_GB2312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ea typeface="楷体_GB2312" pitchFamily="49" charset="-122"/>
                <a:sym typeface="Symbol" panose="05050102010706020507" pitchFamily="18" charset="2"/>
              </a:rPr>
              <a:t>时间常数</a:t>
            </a:r>
            <a:r>
              <a:rPr kumimoji="1" lang="zh-CN" altLang="en-US" sz="2800" b="1" i="1">
                <a:solidFill>
                  <a:srgbClr val="FFFF00"/>
                </a:solidFill>
                <a:ea typeface="仿宋_GB2312" pitchFamily="49" charset="-122"/>
                <a:sym typeface="Symbol" panose="05050102010706020507" pitchFamily="18" charset="2"/>
              </a:rPr>
              <a:t> </a:t>
            </a:r>
            <a:r>
              <a:rPr kumimoji="1" lang="zh-CN" altLang="en-US" sz="2800" b="1">
                <a:solidFill>
                  <a:srgbClr val="FFFF00"/>
                </a:solidFill>
                <a:ea typeface="楷体_GB2312" pitchFamily="49" charset="-122"/>
                <a:sym typeface="Symbol" panose="05050102010706020507" pitchFamily="18" charset="2"/>
              </a:rPr>
              <a:t>的几何意义：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47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2000"/>
                                        <p:tgtEl>
                                          <p:spTgt spid="44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447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447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44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447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7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7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447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  <p:bldP spid="447491" grpId="0" build="p" autoUpdateAnimBg="0"/>
      <p:bldP spid="447518" grpId="0"/>
      <p:bldP spid="447531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ChangeArrowheads="1"/>
          </p:cNvSpPr>
          <p:nvPr/>
        </p:nvSpPr>
        <p:spPr bwMode="auto">
          <a:xfrm>
            <a:off x="684213" y="620713"/>
            <a:ext cx="19700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AutoNum type="circleNumDbPlain" startAt="3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能量关系</a:t>
            </a:r>
          </a:p>
        </p:txBody>
      </p:sp>
      <p:graphicFrame>
        <p:nvGraphicFramePr>
          <p:cNvPr id="448515" name="Object 3"/>
          <p:cNvGraphicFramePr>
            <a:graphicFrameLocks noChangeAspect="1"/>
          </p:cNvGraphicFramePr>
          <p:nvPr/>
        </p:nvGraphicFramePr>
        <p:xfrm>
          <a:off x="900113" y="3949700"/>
          <a:ext cx="2592387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5" name="公式" r:id="rId3" imgW="946162" imgH="310975" progId="Equation.3">
                  <p:embed/>
                </p:oleObj>
              </mc:Choice>
              <mc:Fallback>
                <p:oleObj name="公式" r:id="rId3" imgW="946162" imgH="31097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949700"/>
                        <a:ext cx="2592387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8516" name="Text Box 4"/>
          <p:cNvSpPr txBox="1">
            <a:spLocks noChangeArrowheads="1"/>
          </p:cNvSpPr>
          <p:nvPr/>
        </p:nvSpPr>
        <p:spPr bwMode="auto">
          <a:xfrm>
            <a:off x="3563938" y="404813"/>
            <a:ext cx="4967287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电容不断释放能量被电阻吸收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, 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直到全部消耗完毕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.</a:t>
            </a:r>
          </a:p>
        </p:txBody>
      </p:sp>
      <p:sp>
        <p:nvSpPr>
          <p:cNvPr id="448517" name="Text Box 5"/>
          <p:cNvSpPr txBox="1">
            <a:spLocks noChangeArrowheads="1"/>
          </p:cNvSpPr>
          <p:nvPr/>
        </p:nvSpPr>
        <p:spPr bwMode="auto">
          <a:xfrm>
            <a:off x="3851275" y="1628775"/>
            <a:ext cx="39608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设</a:t>
            </a:r>
            <a:r>
              <a:rPr kumimoji="1"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endParaRPr kumimoji="1" lang="en-US" altLang="zh-CN" sz="3200" i="1" baseline="-250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48518" name="Text Box 6"/>
          <p:cNvSpPr txBox="1">
            <a:spLocks noChangeArrowheads="1"/>
          </p:cNvSpPr>
          <p:nvPr/>
        </p:nvSpPr>
        <p:spPr bwMode="auto">
          <a:xfrm>
            <a:off x="3635375" y="2420938"/>
            <a:ext cx="32400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电容放出能量：             </a:t>
            </a:r>
          </a:p>
        </p:txBody>
      </p:sp>
      <p:graphicFrame>
        <p:nvGraphicFramePr>
          <p:cNvPr id="448519" name="Object 7"/>
          <p:cNvGraphicFramePr>
            <a:graphicFrameLocks noChangeAspect="1"/>
          </p:cNvGraphicFramePr>
          <p:nvPr/>
        </p:nvGraphicFramePr>
        <p:xfrm>
          <a:off x="7091363" y="2276475"/>
          <a:ext cx="1225550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6" name="公式" r:id="rId5" imgW="488864" imgH="438281" progId="Equation.3">
                  <p:embed/>
                </p:oleObj>
              </mc:Choice>
              <mc:Fallback>
                <p:oleObj name="公式" r:id="rId5" imgW="488864" imgH="43828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1363" y="2276475"/>
                        <a:ext cx="1225550" cy="973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8520" name="Text Box 8"/>
          <p:cNvSpPr txBox="1">
            <a:spLocks noChangeArrowheads="1"/>
          </p:cNvSpPr>
          <p:nvPr/>
        </p:nvSpPr>
        <p:spPr bwMode="auto">
          <a:xfrm>
            <a:off x="900113" y="3284538"/>
            <a:ext cx="43926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电阻吸收（消耗）能量：</a:t>
            </a:r>
          </a:p>
        </p:txBody>
      </p:sp>
      <p:graphicFrame>
        <p:nvGraphicFramePr>
          <p:cNvPr id="448521" name="Object 9"/>
          <p:cNvGraphicFramePr>
            <a:graphicFrameLocks noChangeAspect="1"/>
          </p:cNvGraphicFramePr>
          <p:nvPr/>
        </p:nvGraphicFramePr>
        <p:xfrm>
          <a:off x="3592513" y="3860800"/>
          <a:ext cx="3284537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7" name="公式" r:id="rId7" imgW="1289038" imgH="438281" progId="Equation.3">
                  <p:embed/>
                </p:oleObj>
              </mc:Choice>
              <mc:Fallback>
                <p:oleObj name="公式" r:id="rId7" imgW="1289038" imgH="438281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2513" y="3860800"/>
                        <a:ext cx="3284537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8522" name="Object 10"/>
          <p:cNvGraphicFramePr>
            <a:graphicFrameLocks noChangeAspect="1"/>
          </p:cNvGraphicFramePr>
          <p:nvPr/>
        </p:nvGraphicFramePr>
        <p:xfrm>
          <a:off x="7019925" y="4868863"/>
          <a:ext cx="1652588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8" name="公式" r:id="rId9" imgW="666812" imgH="438281" progId="Equation.3">
                  <p:embed/>
                </p:oleObj>
              </mc:Choice>
              <mc:Fallback>
                <p:oleObj name="公式" r:id="rId9" imgW="666812" imgH="438281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9925" y="4868863"/>
                        <a:ext cx="1652588" cy="109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8523" name="Object 11"/>
          <p:cNvGraphicFramePr>
            <a:graphicFrameLocks noChangeAspect="1"/>
          </p:cNvGraphicFramePr>
          <p:nvPr/>
        </p:nvGraphicFramePr>
        <p:xfrm>
          <a:off x="827088" y="4941888"/>
          <a:ext cx="2776537" cy="1068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9" name="公式" r:id="rId11" imgW="1085838" imgH="450894" progId="Equation.3">
                  <p:embed/>
                </p:oleObj>
              </mc:Choice>
              <mc:Fallback>
                <p:oleObj name="公式" r:id="rId11" imgW="1085838" imgH="450894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941888"/>
                        <a:ext cx="2776537" cy="1068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8524" name="Object 12"/>
          <p:cNvGraphicFramePr>
            <a:graphicFrameLocks noChangeAspect="1"/>
          </p:cNvGraphicFramePr>
          <p:nvPr/>
        </p:nvGraphicFramePr>
        <p:xfrm>
          <a:off x="3722688" y="4941888"/>
          <a:ext cx="3321050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0" name="公式" r:id="rId13" imgW="1377814" imgH="450894" progId="Equation.3">
                  <p:embed/>
                </p:oleObj>
              </mc:Choice>
              <mc:Fallback>
                <p:oleObj name="公式" r:id="rId13" imgW="1377814" imgH="450894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2688" y="4941888"/>
                        <a:ext cx="3321050" cy="1093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8525" name="AutoShape 13"/>
          <p:cNvSpPr>
            <a:spLocks noChangeArrowheads="1"/>
          </p:cNvSpPr>
          <p:nvPr/>
        </p:nvSpPr>
        <p:spPr bwMode="auto">
          <a:xfrm>
            <a:off x="2916238" y="836613"/>
            <a:ext cx="649287" cy="144462"/>
          </a:xfrm>
          <a:prstGeom prst="rightArrow">
            <a:avLst>
              <a:gd name="adj1" fmla="val 50000"/>
              <a:gd name="adj2" fmla="val 112363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448526" name="AutoShape 14"/>
          <p:cNvSpPr>
            <a:spLocks noChangeArrowheads="1"/>
          </p:cNvSpPr>
          <p:nvPr/>
        </p:nvSpPr>
        <p:spPr bwMode="auto">
          <a:xfrm>
            <a:off x="6154738" y="2636838"/>
            <a:ext cx="720725" cy="144462"/>
          </a:xfrm>
          <a:prstGeom prst="rightArrow">
            <a:avLst>
              <a:gd name="adj1" fmla="val 50000"/>
              <a:gd name="adj2" fmla="val 124726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448527" name="AutoShape 15"/>
          <p:cNvSpPr>
            <a:spLocks noChangeArrowheads="1"/>
          </p:cNvSpPr>
          <p:nvPr/>
        </p:nvSpPr>
        <p:spPr bwMode="auto">
          <a:xfrm>
            <a:off x="4859338" y="3500438"/>
            <a:ext cx="792162" cy="144462"/>
          </a:xfrm>
          <a:prstGeom prst="rightArrow">
            <a:avLst>
              <a:gd name="adj1" fmla="val 50000"/>
              <a:gd name="adj2" fmla="val 137088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8928" name="Group 16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8951" name="Picture 17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52" name="Text Box 18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8929" name="Group 19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8949" name="Picture 20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50" name="Text Box 21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48534" name="Group 22"/>
          <p:cNvGrpSpPr>
            <a:grpSpLocks/>
          </p:cNvGrpSpPr>
          <p:nvPr/>
        </p:nvGrpSpPr>
        <p:grpSpPr bwMode="auto">
          <a:xfrm>
            <a:off x="684213" y="1341438"/>
            <a:ext cx="2303462" cy="1655762"/>
            <a:chOff x="1111" y="2341"/>
            <a:chExt cx="1451" cy="1043"/>
          </a:xfrm>
        </p:grpSpPr>
        <p:sp>
          <p:nvSpPr>
            <p:cNvPr id="38934" name="Line 23"/>
            <p:cNvSpPr>
              <a:spLocks noChangeShapeType="1"/>
            </p:cNvSpPr>
            <p:nvPr/>
          </p:nvSpPr>
          <p:spPr bwMode="auto">
            <a:xfrm>
              <a:off x="1973" y="2432"/>
              <a:ext cx="288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35" name="Line 24"/>
            <p:cNvSpPr>
              <a:spLocks noChangeShapeType="1"/>
            </p:cNvSpPr>
            <p:nvPr/>
          </p:nvSpPr>
          <p:spPr bwMode="auto">
            <a:xfrm flipV="1">
              <a:off x="1648" y="2341"/>
              <a:ext cx="0" cy="46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36" name="Line 25"/>
            <p:cNvSpPr>
              <a:spLocks noChangeShapeType="1"/>
            </p:cNvSpPr>
            <p:nvPr/>
          </p:nvSpPr>
          <p:spPr bwMode="auto">
            <a:xfrm flipH="1">
              <a:off x="1648" y="2886"/>
              <a:ext cx="7" cy="49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37" name="Line 26"/>
            <p:cNvSpPr>
              <a:spLocks noChangeShapeType="1"/>
            </p:cNvSpPr>
            <p:nvPr/>
          </p:nvSpPr>
          <p:spPr bwMode="auto">
            <a:xfrm>
              <a:off x="1648" y="2341"/>
              <a:ext cx="86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38" name="Line 27"/>
            <p:cNvSpPr>
              <a:spLocks noChangeShapeType="1"/>
            </p:cNvSpPr>
            <p:nvPr/>
          </p:nvSpPr>
          <p:spPr bwMode="auto">
            <a:xfrm>
              <a:off x="1648" y="3384"/>
              <a:ext cx="86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39" name="Line 28"/>
            <p:cNvSpPr>
              <a:spLocks noChangeShapeType="1"/>
            </p:cNvSpPr>
            <p:nvPr/>
          </p:nvSpPr>
          <p:spPr bwMode="auto">
            <a:xfrm>
              <a:off x="2516" y="2341"/>
              <a:ext cx="0" cy="104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40" name="Text Box 29"/>
            <p:cNvSpPr txBox="1">
              <a:spLocks noChangeArrowheads="1"/>
            </p:cNvSpPr>
            <p:nvPr/>
          </p:nvSpPr>
          <p:spPr bwMode="auto">
            <a:xfrm>
              <a:off x="1111" y="2704"/>
              <a:ext cx="36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8941" name="Text Box 30"/>
            <p:cNvSpPr txBox="1">
              <a:spLocks noChangeArrowheads="1"/>
            </p:cNvSpPr>
            <p:nvPr/>
          </p:nvSpPr>
          <p:spPr bwMode="auto">
            <a:xfrm>
              <a:off x="2153" y="2658"/>
              <a:ext cx="2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8942" name="Text Box 31"/>
            <p:cNvSpPr txBox="1">
              <a:spLocks noChangeArrowheads="1"/>
            </p:cNvSpPr>
            <p:nvPr/>
          </p:nvSpPr>
          <p:spPr bwMode="auto">
            <a:xfrm>
              <a:off x="1373" y="2458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8943" name="Text Box 32"/>
            <p:cNvSpPr txBox="1">
              <a:spLocks noChangeArrowheads="1"/>
            </p:cNvSpPr>
            <p:nvPr/>
          </p:nvSpPr>
          <p:spPr bwMode="auto">
            <a:xfrm>
              <a:off x="1338" y="2950"/>
              <a:ext cx="31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38944" name="Text Box 33"/>
            <p:cNvSpPr txBox="1">
              <a:spLocks noChangeArrowheads="1"/>
            </p:cNvSpPr>
            <p:nvPr/>
          </p:nvSpPr>
          <p:spPr bwMode="auto">
            <a:xfrm>
              <a:off x="1654" y="2522"/>
              <a:ext cx="26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38945" name="Group 34"/>
            <p:cNvGrpSpPr>
              <a:grpSpLocks/>
            </p:cNvGrpSpPr>
            <p:nvPr/>
          </p:nvGrpSpPr>
          <p:grpSpPr bwMode="auto">
            <a:xfrm>
              <a:off x="1519" y="2795"/>
              <a:ext cx="240" cy="93"/>
              <a:chOff x="3787" y="2478"/>
              <a:chExt cx="240" cy="93"/>
            </a:xfrm>
          </p:grpSpPr>
          <p:sp>
            <p:nvSpPr>
              <p:cNvPr id="38947" name="Line 35"/>
              <p:cNvSpPr>
                <a:spLocks noChangeShapeType="1"/>
              </p:cNvSpPr>
              <p:nvPr/>
            </p:nvSpPr>
            <p:spPr bwMode="auto">
              <a:xfrm flipV="1">
                <a:off x="3787" y="2568"/>
                <a:ext cx="240" cy="3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948" name="Line 36"/>
              <p:cNvSpPr>
                <a:spLocks noChangeShapeType="1"/>
              </p:cNvSpPr>
              <p:nvPr/>
            </p:nvSpPr>
            <p:spPr bwMode="auto">
              <a:xfrm>
                <a:off x="3787" y="2478"/>
                <a:ext cx="240" cy="1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8946" name="Rectangle 37"/>
            <p:cNvSpPr>
              <a:spLocks noChangeArrowheads="1"/>
            </p:cNvSpPr>
            <p:nvPr/>
          </p:nvSpPr>
          <p:spPr bwMode="auto">
            <a:xfrm>
              <a:off x="2435" y="265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38931" name="Group 38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8932" name="Picture 39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33" name="Text Box 40">
              <a:hlinkClick r:id="rId16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48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8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448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"/>
                                        <p:tgtEl>
                                          <p:spTgt spid="44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448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8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8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448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3000"/>
                                        <p:tgtEl>
                                          <p:spTgt spid="44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448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448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000"/>
                                        <p:tgtEl>
                                          <p:spTgt spid="44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000"/>
                                        <p:tgtEl>
                                          <p:spTgt spid="44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0"/>
                                        <p:tgtEl>
                                          <p:spTgt spid="448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000"/>
                                        <p:tgtEl>
                                          <p:spTgt spid="448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0"/>
                                        <p:tgtEl>
                                          <p:spTgt spid="448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8514" grpId="0" autoUpdateAnimBg="0"/>
      <p:bldP spid="448516" grpId="0"/>
      <p:bldP spid="448517" grpId="0" build="p" autoUpdateAnimBg="0"/>
      <p:bldP spid="448518" grpId="0"/>
      <p:bldP spid="448520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ChangeArrowheads="1"/>
          </p:cNvSpPr>
          <p:nvPr/>
        </p:nvSpPr>
        <p:spPr bwMode="auto">
          <a:xfrm>
            <a:off x="323850" y="549275"/>
            <a:ext cx="10080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00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449539" name="Text Box 3"/>
          <p:cNvSpPr txBox="1">
            <a:spLocks noChangeArrowheads="1"/>
          </p:cNvSpPr>
          <p:nvPr/>
        </p:nvSpPr>
        <p:spPr bwMode="auto">
          <a:xfrm>
            <a:off x="1187450" y="476250"/>
            <a:ext cx="7705725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图示电路中的电容原充有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24</a:t>
            </a:r>
            <a:r>
              <a:rPr kumimoji="1"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电压，求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闭合后，电容电压和各支路电流随时间变化的规律。</a:t>
            </a:r>
          </a:p>
        </p:txBody>
      </p:sp>
      <p:sp>
        <p:nvSpPr>
          <p:cNvPr id="449540" name="Text Box 4"/>
          <p:cNvSpPr txBox="1">
            <a:spLocks noChangeArrowheads="1"/>
          </p:cNvSpPr>
          <p:nvPr/>
        </p:nvSpPr>
        <p:spPr bwMode="auto">
          <a:xfrm>
            <a:off x="827088" y="4149725"/>
            <a:ext cx="504825" cy="519113"/>
          </a:xfrm>
          <a:prstGeom prst="rect">
            <a:avLst/>
          </a:prstGeom>
          <a:solidFill>
            <a:srgbClr val="66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lang="zh-CN" altLang="en-US" sz="2400" b="1">
              <a:solidFill>
                <a:srgbClr val="FFFF00"/>
              </a:solidFill>
              <a:ea typeface="仿宋_GB2312" pitchFamily="49" charset="-122"/>
            </a:endParaRPr>
          </a:p>
        </p:txBody>
      </p:sp>
      <p:sp>
        <p:nvSpPr>
          <p:cNvPr id="449541" name="Text Box 5"/>
          <p:cNvSpPr txBox="1">
            <a:spLocks noChangeArrowheads="1"/>
          </p:cNvSpPr>
          <p:nvPr/>
        </p:nvSpPr>
        <p:spPr bwMode="auto">
          <a:xfrm>
            <a:off x="1476375" y="4149725"/>
            <a:ext cx="69834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这是一个求一阶</a:t>
            </a:r>
            <a:r>
              <a:rPr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RC 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零输入响应问题，有：</a:t>
            </a:r>
          </a:p>
        </p:txBody>
      </p:sp>
      <p:grpSp>
        <p:nvGrpSpPr>
          <p:cNvPr id="449542" name="Group 6"/>
          <p:cNvGrpSpPr>
            <a:grpSpLocks/>
          </p:cNvGrpSpPr>
          <p:nvPr/>
        </p:nvGrpSpPr>
        <p:grpSpPr bwMode="auto">
          <a:xfrm>
            <a:off x="6156325" y="2205038"/>
            <a:ext cx="2232025" cy="1512887"/>
            <a:chOff x="3878" y="1389"/>
            <a:chExt cx="1406" cy="953"/>
          </a:xfrm>
        </p:grpSpPr>
        <p:sp>
          <p:nvSpPr>
            <p:cNvPr id="39988" name="Line 7"/>
            <p:cNvSpPr>
              <a:spLocks noChangeShapeType="1"/>
            </p:cNvSpPr>
            <p:nvPr/>
          </p:nvSpPr>
          <p:spPr bwMode="auto">
            <a:xfrm>
              <a:off x="4631" y="1480"/>
              <a:ext cx="317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89" name="Text Box 8"/>
            <p:cNvSpPr txBox="1">
              <a:spLocks noChangeArrowheads="1"/>
            </p:cNvSpPr>
            <p:nvPr/>
          </p:nvSpPr>
          <p:spPr bwMode="auto">
            <a:xfrm>
              <a:off x="4241" y="1435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990" name="Line 9"/>
            <p:cNvSpPr>
              <a:spLocks noChangeShapeType="1"/>
            </p:cNvSpPr>
            <p:nvPr/>
          </p:nvSpPr>
          <p:spPr bwMode="auto">
            <a:xfrm flipV="1">
              <a:off x="5213" y="1389"/>
              <a:ext cx="8" cy="9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1" name="Line 10"/>
            <p:cNvSpPr>
              <a:spLocks noChangeShapeType="1"/>
            </p:cNvSpPr>
            <p:nvPr/>
          </p:nvSpPr>
          <p:spPr bwMode="auto">
            <a:xfrm>
              <a:off x="4241" y="2341"/>
              <a:ext cx="95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9992" name="Group 11"/>
            <p:cNvGrpSpPr>
              <a:grpSpLocks/>
            </p:cNvGrpSpPr>
            <p:nvPr/>
          </p:nvGrpSpPr>
          <p:grpSpPr bwMode="auto">
            <a:xfrm rot="5400000">
              <a:off x="4196" y="1706"/>
              <a:ext cx="90" cy="273"/>
              <a:chOff x="4014" y="2387"/>
              <a:chExt cx="91" cy="227"/>
            </a:xfrm>
          </p:grpSpPr>
          <p:sp>
            <p:nvSpPr>
              <p:cNvPr id="40002" name="Line 12"/>
              <p:cNvSpPr>
                <a:spLocks noChangeShapeType="1"/>
              </p:cNvSpPr>
              <p:nvPr/>
            </p:nvSpPr>
            <p:spPr bwMode="auto">
              <a:xfrm>
                <a:off x="4014" y="2387"/>
                <a:ext cx="0" cy="227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003" name="Line 13"/>
              <p:cNvSpPr>
                <a:spLocks noChangeShapeType="1"/>
              </p:cNvSpPr>
              <p:nvPr/>
            </p:nvSpPr>
            <p:spPr bwMode="auto">
              <a:xfrm>
                <a:off x="4105" y="2387"/>
                <a:ext cx="0" cy="227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9993" name="Rectangle 14"/>
            <p:cNvSpPr>
              <a:spLocks noChangeArrowheads="1"/>
            </p:cNvSpPr>
            <p:nvPr/>
          </p:nvSpPr>
          <p:spPr bwMode="auto">
            <a:xfrm>
              <a:off x="5169" y="1707"/>
              <a:ext cx="115" cy="31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9994" name="Text Box 15"/>
            <p:cNvSpPr txBox="1">
              <a:spLocks noChangeArrowheads="1"/>
            </p:cNvSpPr>
            <p:nvPr/>
          </p:nvSpPr>
          <p:spPr bwMode="auto">
            <a:xfrm>
              <a:off x="4331" y="1688"/>
              <a:ext cx="4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39995" name="Text Box 16"/>
            <p:cNvSpPr txBox="1">
              <a:spLocks noChangeArrowheads="1"/>
            </p:cNvSpPr>
            <p:nvPr/>
          </p:nvSpPr>
          <p:spPr bwMode="auto">
            <a:xfrm>
              <a:off x="4810" y="1733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39996" name="Text Box 17"/>
            <p:cNvSpPr txBox="1">
              <a:spLocks noChangeArrowheads="1"/>
            </p:cNvSpPr>
            <p:nvPr/>
          </p:nvSpPr>
          <p:spPr bwMode="auto">
            <a:xfrm>
              <a:off x="3878" y="1480"/>
              <a:ext cx="3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5F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39997" name="Line 18"/>
            <p:cNvSpPr>
              <a:spLocks noChangeShapeType="1"/>
            </p:cNvSpPr>
            <p:nvPr/>
          </p:nvSpPr>
          <p:spPr bwMode="auto">
            <a:xfrm>
              <a:off x="4241" y="1389"/>
              <a:ext cx="0" cy="40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8" name="Line 19"/>
            <p:cNvSpPr>
              <a:spLocks noChangeShapeType="1"/>
            </p:cNvSpPr>
            <p:nvPr/>
          </p:nvSpPr>
          <p:spPr bwMode="auto">
            <a:xfrm>
              <a:off x="4241" y="1888"/>
              <a:ext cx="0" cy="45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9" name="Line 20"/>
            <p:cNvSpPr>
              <a:spLocks noChangeShapeType="1"/>
            </p:cNvSpPr>
            <p:nvPr/>
          </p:nvSpPr>
          <p:spPr bwMode="auto">
            <a:xfrm>
              <a:off x="4241" y="1389"/>
              <a:ext cx="98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000" name="Text Box 21"/>
            <p:cNvSpPr txBox="1">
              <a:spLocks noChangeArrowheads="1"/>
            </p:cNvSpPr>
            <p:nvPr/>
          </p:nvSpPr>
          <p:spPr bwMode="auto">
            <a:xfrm>
              <a:off x="4195" y="1896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0001" name="Text Box 22"/>
            <p:cNvSpPr txBox="1">
              <a:spLocks noChangeArrowheads="1"/>
            </p:cNvSpPr>
            <p:nvPr/>
          </p:nvSpPr>
          <p:spPr bwMode="auto">
            <a:xfrm>
              <a:off x="4649" y="1434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49559" name="Group 23"/>
          <p:cNvGrpSpPr>
            <a:grpSpLocks/>
          </p:cNvGrpSpPr>
          <p:nvPr/>
        </p:nvGrpSpPr>
        <p:grpSpPr bwMode="auto">
          <a:xfrm>
            <a:off x="4500563" y="2205038"/>
            <a:ext cx="1728787" cy="1196975"/>
            <a:chOff x="3061" y="1389"/>
            <a:chExt cx="1089" cy="754"/>
          </a:xfrm>
        </p:grpSpPr>
        <p:sp>
          <p:nvSpPr>
            <p:cNvPr id="39985" name="AutoShape 24"/>
            <p:cNvSpPr>
              <a:spLocks noChangeArrowheads="1"/>
            </p:cNvSpPr>
            <p:nvPr/>
          </p:nvSpPr>
          <p:spPr bwMode="auto">
            <a:xfrm rot="-5400000">
              <a:off x="3470" y="1343"/>
              <a:ext cx="136" cy="862"/>
            </a:xfrm>
            <a:prstGeom prst="downArrow">
              <a:avLst>
                <a:gd name="adj1" fmla="val 50000"/>
                <a:gd name="adj2" fmla="val 158456"/>
              </a:avLst>
            </a:prstGeom>
            <a:solidFill>
              <a:srgbClr val="00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9986" name="Text Box 25"/>
            <p:cNvSpPr txBox="1">
              <a:spLocks noChangeArrowheads="1"/>
            </p:cNvSpPr>
            <p:nvPr/>
          </p:nvSpPr>
          <p:spPr bwMode="auto">
            <a:xfrm>
              <a:off x="3224" y="1778"/>
              <a:ext cx="52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32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&gt;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39987" name="Text Box 26"/>
            <p:cNvSpPr txBox="1">
              <a:spLocks noChangeArrowheads="1"/>
            </p:cNvSpPr>
            <p:nvPr/>
          </p:nvSpPr>
          <p:spPr bwMode="auto">
            <a:xfrm>
              <a:off x="3061" y="1389"/>
              <a:ext cx="108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等效电路</a:t>
              </a:r>
            </a:p>
          </p:txBody>
        </p:sp>
      </p:grpSp>
      <p:graphicFrame>
        <p:nvGraphicFramePr>
          <p:cNvPr id="449563" name="Object 27"/>
          <p:cNvGraphicFramePr>
            <a:graphicFrameLocks noChangeAspect="1"/>
          </p:cNvGraphicFramePr>
          <p:nvPr/>
        </p:nvGraphicFramePr>
        <p:xfrm>
          <a:off x="1965325" y="4581525"/>
          <a:ext cx="3068638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18" name="公式" r:id="rId3" imgW="1339936" imgH="349206" progId="Equation.3">
                  <p:embed/>
                </p:oleObj>
              </mc:Choice>
              <mc:Fallback>
                <p:oleObj name="公式" r:id="rId3" imgW="1339936" imgH="349206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5325" y="4581525"/>
                        <a:ext cx="3068638" cy="90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945" name="Group 28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9983" name="Picture 29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84" name="Text Box 30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9946" name="Group 31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9981" name="Picture 32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82" name="Text Box 33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49570" name="Group 34"/>
          <p:cNvGrpSpPr>
            <a:grpSpLocks/>
          </p:cNvGrpSpPr>
          <p:nvPr/>
        </p:nvGrpSpPr>
        <p:grpSpPr bwMode="auto">
          <a:xfrm>
            <a:off x="684213" y="1484313"/>
            <a:ext cx="3455987" cy="2190750"/>
            <a:chOff x="3016" y="644"/>
            <a:chExt cx="2177" cy="1380"/>
          </a:xfrm>
        </p:grpSpPr>
        <p:sp>
          <p:nvSpPr>
            <p:cNvPr id="39952" name="Line 35"/>
            <p:cNvSpPr>
              <a:spLocks noChangeShapeType="1"/>
            </p:cNvSpPr>
            <p:nvPr/>
          </p:nvSpPr>
          <p:spPr bwMode="auto">
            <a:xfrm>
              <a:off x="3923" y="1071"/>
              <a:ext cx="122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3" name="Text Box 36"/>
            <p:cNvSpPr txBox="1">
              <a:spLocks noChangeArrowheads="1"/>
            </p:cNvSpPr>
            <p:nvPr/>
          </p:nvSpPr>
          <p:spPr bwMode="auto">
            <a:xfrm>
              <a:off x="4231" y="1642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954" name="Text Box 37"/>
            <p:cNvSpPr txBox="1">
              <a:spLocks noChangeArrowheads="1"/>
            </p:cNvSpPr>
            <p:nvPr/>
          </p:nvSpPr>
          <p:spPr bwMode="auto">
            <a:xfrm>
              <a:off x="3483" y="810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39955" name="Text Box 38"/>
            <p:cNvSpPr txBox="1">
              <a:spLocks noChangeArrowheads="1"/>
            </p:cNvSpPr>
            <p:nvPr/>
          </p:nvSpPr>
          <p:spPr bwMode="auto">
            <a:xfrm>
              <a:off x="4130" y="1325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3</a:t>
              </a:r>
            </a:p>
          </p:txBody>
        </p:sp>
        <p:sp>
          <p:nvSpPr>
            <p:cNvPr id="39956" name="Line 39"/>
            <p:cNvSpPr>
              <a:spLocks noChangeShapeType="1"/>
            </p:cNvSpPr>
            <p:nvPr/>
          </p:nvSpPr>
          <p:spPr bwMode="auto">
            <a:xfrm>
              <a:off x="4059" y="981"/>
              <a:ext cx="317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57" name="Line 40"/>
            <p:cNvSpPr>
              <a:spLocks noChangeShapeType="1"/>
            </p:cNvSpPr>
            <p:nvPr/>
          </p:nvSpPr>
          <p:spPr bwMode="auto">
            <a:xfrm>
              <a:off x="3651" y="844"/>
              <a:ext cx="227" cy="227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58" name="Text Box 41"/>
            <p:cNvSpPr txBox="1">
              <a:spLocks noChangeArrowheads="1"/>
            </p:cNvSpPr>
            <p:nvPr/>
          </p:nvSpPr>
          <p:spPr bwMode="auto">
            <a:xfrm>
              <a:off x="3334" y="1117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9959" name="Line 42"/>
            <p:cNvSpPr>
              <a:spLocks noChangeShapeType="1"/>
            </p:cNvSpPr>
            <p:nvPr/>
          </p:nvSpPr>
          <p:spPr bwMode="auto">
            <a:xfrm flipV="1">
              <a:off x="5140" y="1071"/>
              <a:ext cx="8" cy="9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0" name="Line 43"/>
            <p:cNvSpPr>
              <a:spLocks noChangeShapeType="1"/>
            </p:cNvSpPr>
            <p:nvPr/>
          </p:nvSpPr>
          <p:spPr bwMode="auto">
            <a:xfrm flipH="1">
              <a:off x="4558" y="1071"/>
              <a:ext cx="0" cy="9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1" name="Line 44"/>
            <p:cNvSpPr>
              <a:spLocks noChangeShapeType="1"/>
            </p:cNvSpPr>
            <p:nvPr/>
          </p:nvSpPr>
          <p:spPr bwMode="auto">
            <a:xfrm>
              <a:off x="3334" y="2024"/>
              <a:ext cx="181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9962" name="Group 45"/>
            <p:cNvGrpSpPr>
              <a:grpSpLocks/>
            </p:cNvGrpSpPr>
            <p:nvPr/>
          </p:nvGrpSpPr>
          <p:grpSpPr bwMode="auto">
            <a:xfrm rot="5400000">
              <a:off x="3289" y="1388"/>
              <a:ext cx="90" cy="273"/>
              <a:chOff x="4014" y="2387"/>
              <a:chExt cx="91" cy="227"/>
            </a:xfrm>
          </p:grpSpPr>
          <p:sp>
            <p:nvSpPr>
              <p:cNvPr id="39979" name="Line 46"/>
              <p:cNvSpPr>
                <a:spLocks noChangeShapeType="1"/>
              </p:cNvSpPr>
              <p:nvPr/>
            </p:nvSpPr>
            <p:spPr bwMode="auto">
              <a:xfrm>
                <a:off x="4014" y="2387"/>
                <a:ext cx="0" cy="227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0" name="Line 47"/>
              <p:cNvSpPr>
                <a:spLocks noChangeShapeType="1"/>
              </p:cNvSpPr>
              <p:nvPr/>
            </p:nvSpPr>
            <p:spPr bwMode="auto">
              <a:xfrm>
                <a:off x="4105" y="2387"/>
                <a:ext cx="0" cy="227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9963" name="Text Box 48"/>
            <p:cNvSpPr txBox="1">
              <a:spLocks noChangeArrowheads="1"/>
            </p:cNvSpPr>
            <p:nvPr/>
          </p:nvSpPr>
          <p:spPr bwMode="auto">
            <a:xfrm>
              <a:off x="3424" y="1370"/>
              <a:ext cx="4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39964" name="Text Box 49"/>
            <p:cNvSpPr txBox="1">
              <a:spLocks noChangeArrowheads="1"/>
            </p:cNvSpPr>
            <p:nvPr/>
          </p:nvSpPr>
          <p:spPr bwMode="auto">
            <a:xfrm>
              <a:off x="3994" y="1098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39965" name="Text Box 50"/>
            <p:cNvSpPr txBox="1">
              <a:spLocks noChangeArrowheads="1"/>
            </p:cNvSpPr>
            <p:nvPr/>
          </p:nvSpPr>
          <p:spPr bwMode="auto">
            <a:xfrm>
              <a:off x="4720" y="1415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39966" name="Text Box 51"/>
            <p:cNvSpPr txBox="1">
              <a:spLocks noChangeArrowheads="1"/>
            </p:cNvSpPr>
            <p:nvPr/>
          </p:nvSpPr>
          <p:spPr bwMode="auto">
            <a:xfrm>
              <a:off x="3016" y="1162"/>
              <a:ext cx="3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5F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39967" name="Line 52"/>
            <p:cNvSpPr>
              <a:spLocks noChangeShapeType="1"/>
            </p:cNvSpPr>
            <p:nvPr/>
          </p:nvSpPr>
          <p:spPr bwMode="auto">
            <a:xfrm>
              <a:off x="3334" y="1071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8" name="Line 53"/>
            <p:cNvSpPr>
              <a:spLocks noChangeShapeType="1"/>
            </p:cNvSpPr>
            <p:nvPr/>
          </p:nvSpPr>
          <p:spPr bwMode="auto">
            <a:xfrm>
              <a:off x="3334" y="1570"/>
              <a:ext cx="0" cy="45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9" name="Line 54"/>
            <p:cNvSpPr>
              <a:spLocks noChangeShapeType="1"/>
            </p:cNvSpPr>
            <p:nvPr/>
          </p:nvSpPr>
          <p:spPr bwMode="auto">
            <a:xfrm flipH="1">
              <a:off x="3696" y="845"/>
              <a:ext cx="273" cy="227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0" name="Rectangle 55"/>
            <p:cNvSpPr>
              <a:spLocks noChangeArrowheads="1"/>
            </p:cNvSpPr>
            <p:nvPr/>
          </p:nvSpPr>
          <p:spPr bwMode="auto">
            <a:xfrm>
              <a:off x="4513" y="1389"/>
              <a:ext cx="136" cy="31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971" name="Line 56"/>
            <p:cNvSpPr>
              <a:spLocks noChangeShapeType="1"/>
            </p:cNvSpPr>
            <p:nvPr/>
          </p:nvSpPr>
          <p:spPr bwMode="auto">
            <a:xfrm>
              <a:off x="3334" y="1071"/>
              <a:ext cx="40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2" name="Text Box 57"/>
            <p:cNvSpPr txBox="1">
              <a:spLocks noChangeArrowheads="1"/>
            </p:cNvSpPr>
            <p:nvPr/>
          </p:nvSpPr>
          <p:spPr bwMode="auto">
            <a:xfrm>
              <a:off x="3288" y="1578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39973" name="Text Box 58"/>
            <p:cNvSpPr txBox="1">
              <a:spLocks noChangeArrowheads="1"/>
            </p:cNvSpPr>
            <p:nvPr/>
          </p:nvSpPr>
          <p:spPr bwMode="auto">
            <a:xfrm>
              <a:off x="4730" y="1098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974" name="Text Box 59"/>
            <p:cNvSpPr txBox="1">
              <a:spLocks noChangeArrowheads="1"/>
            </p:cNvSpPr>
            <p:nvPr/>
          </p:nvSpPr>
          <p:spPr bwMode="auto">
            <a:xfrm>
              <a:off x="4095" y="644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975" name="Line 60"/>
            <p:cNvSpPr>
              <a:spLocks noChangeShapeType="1"/>
            </p:cNvSpPr>
            <p:nvPr/>
          </p:nvSpPr>
          <p:spPr bwMode="auto">
            <a:xfrm>
              <a:off x="4740" y="1162"/>
              <a:ext cx="317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76" name="Line 61"/>
            <p:cNvSpPr>
              <a:spLocks noChangeShapeType="1"/>
            </p:cNvSpPr>
            <p:nvPr/>
          </p:nvSpPr>
          <p:spPr bwMode="auto">
            <a:xfrm>
              <a:off x="4468" y="1706"/>
              <a:ext cx="0" cy="227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7" name="Rectangle 62"/>
            <p:cNvSpPr>
              <a:spLocks noChangeArrowheads="1"/>
            </p:cNvSpPr>
            <p:nvPr/>
          </p:nvSpPr>
          <p:spPr bwMode="auto">
            <a:xfrm>
              <a:off x="5057" y="1389"/>
              <a:ext cx="136" cy="31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978" name="Rectangle 63"/>
            <p:cNvSpPr>
              <a:spLocks noChangeArrowheads="1"/>
            </p:cNvSpPr>
            <p:nvPr/>
          </p:nvSpPr>
          <p:spPr bwMode="auto">
            <a:xfrm rot="-5400000">
              <a:off x="4173" y="912"/>
              <a:ext cx="136" cy="363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449600" name="Object 64"/>
          <p:cNvGraphicFramePr>
            <a:graphicFrameLocks noChangeAspect="1"/>
          </p:cNvGraphicFramePr>
          <p:nvPr/>
        </p:nvGraphicFramePr>
        <p:xfrm>
          <a:off x="1908175" y="5589588"/>
          <a:ext cx="49149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19" name="公式" r:id="rId6" imgW="2305038" imgH="234906" progId="Equation.3">
                  <p:embed/>
                </p:oleObj>
              </mc:Choice>
              <mc:Fallback>
                <p:oleObj name="公式" r:id="rId6" imgW="2305038" imgH="234906" progId="Equation.3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5589588"/>
                        <a:ext cx="49149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949" name="Group 65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9950" name="Picture 66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51" name="Text Box 67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4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9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9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9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9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9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9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449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49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3000"/>
                                        <p:tgtEl>
                                          <p:spTgt spid="449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0"/>
                                        <p:tgtEl>
                                          <p:spTgt spid="449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38" grpId="0"/>
      <p:bldP spid="449539" grpId="0" autoUpdateAnimBg="0"/>
      <p:bldP spid="449540" grpId="0" animBg="1"/>
      <p:bldP spid="44954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5219700" y="908050"/>
            <a:ext cx="2232025" cy="1512888"/>
            <a:chOff x="3288" y="572"/>
            <a:chExt cx="1406" cy="953"/>
          </a:xfrm>
        </p:grpSpPr>
        <p:sp>
          <p:nvSpPr>
            <p:cNvPr id="41007" name="Line 3"/>
            <p:cNvSpPr>
              <a:spLocks noChangeShapeType="1"/>
            </p:cNvSpPr>
            <p:nvPr/>
          </p:nvSpPr>
          <p:spPr bwMode="auto">
            <a:xfrm>
              <a:off x="4041" y="663"/>
              <a:ext cx="317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08" name="Text Box 4"/>
            <p:cNvSpPr txBox="1">
              <a:spLocks noChangeArrowheads="1"/>
            </p:cNvSpPr>
            <p:nvPr/>
          </p:nvSpPr>
          <p:spPr bwMode="auto">
            <a:xfrm>
              <a:off x="3651" y="618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1009" name="Line 5"/>
            <p:cNvSpPr>
              <a:spLocks noChangeShapeType="1"/>
            </p:cNvSpPr>
            <p:nvPr/>
          </p:nvSpPr>
          <p:spPr bwMode="auto">
            <a:xfrm flipV="1">
              <a:off x="4623" y="572"/>
              <a:ext cx="8" cy="9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0" name="Line 6"/>
            <p:cNvSpPr>
              <a:spLocks noChangeShapeType="1"/>
            </p:cNvSpPr>
            <p:nvPr/>
          </p:nvSpPr>
          <p:spPr bwMode="auto">
            <a:xfrm>
              <a:off x="3651" y="1525"/>
              <a:ext cx="98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1011" name="Group 7"/>
            <p:cNvGrpSpPr>
              <a:grpSpLocks/>
            </p:cNvGrpSpPr>
            <p:nvPr/>
          </p:nvGrpSpPr>
          <p:grpSpPr bwMode="auto">
            <a:xfrm rot="5400000">
              <a:off x="3606" y="889"/>
              <a:ext cx="90" cy="273"/>
              <a:chOff x="4014" y="2387"/>
              <a:chExt cx="91" cy="227"/>
            </a:xfrm>
          </p:grpSpPr>
          <p:sp>
            <p:nvSpPr>
              <p:cNvPr id="41021" name="Line 8"/>
              <p:cNvSpPr>
                <a:spLocks noChangeShapeType="1"/>
              </p:cNvSpPr>
              <p:nvPr/>
            </p:nvSpPr>
            <p:spPr bwMode="auto">
              <a:xfrm>
                <a:off x="4014" y="2387"/>
                <a:ext cx="0" cy="227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22" name="Line 9"/>
              <p:cNvSpPr>
                <a:spLocks noChangeShapeType="1"/>
              </p:cNvSpPr>
              <p:nvPr/>
            </p:nvSpPr>
            <p:spPr bwMode="auto">
              <a:xfrm>
                <a:off x="4105" y="2387"/>
                <a:ext cx="0" cy="227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1012" name="Rectangle 10"/>
            <p:cNvSpPr>
              <a:spLocks noChangeArrowheads="1"/>
            </p:cNvSpPr>
            <p:nvPr/>
          </p:nvSpPr>
          <p:spPr bwMode="auto">
            <a:xfrm>
              <a:off x="4579" y="890"/>
              <a:ext cx="115" cy="31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1013" name="Text Box 11"/>
            <p:cNvSpPr txBox="1">
              <a:spLocks noChangeArrowheads="1"/>
            </p:cNvSpPr>
            <p:nvPr/>
          </p:nvSpPr>
          <p:spPr bwMode="auto">
            <a:xfrm>
              <a:off x="3741" y="871"/>
              <a:ext cx="4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41014" name="Text Box 12"/>
            <p:cNvSpPr txBox="1">
              <a:spLocks noChangeArrowheads="1"/>
            </p:cNvSpPr>
            <p:nvPr/>
          </p:nvSpPr>
          <p:spPr bwMode="auto">
            <a:xfrm>
              <a:off x="4220" y="916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41015" name="Text Box 13"/>
            <p:cNvSpPr txBox="1">
              <a:spLocks noChangeArrowheads="1"/>
            </p:cNvSpPr>
            <p:nvPr/>
          </p:nvSpPr>
          <p:spPr bwMode="auto">
            <a:xfrm>
              <a:off x="3288" y="663"/>
              <a:ext cx="3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5F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41016" name="Line 14"/>
            <p:cNvSpPr>
              <a:spLocks noChangeShapeType="1"/>
            </p:cNvSpPr>
            <p:nvPr/>
          </p:nvSpPr>
          <p:spPr bwMode="auto">
            <a:xfrm>
              <a:off x="3651" y="572"/>
              <a:ext cx="0" cy="40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7" name="Line 15"/>
            <p:cNvSpPr>
              <a:spLocks noChangeShapeType="1"/>
            </p:cNvSpPr>
            <p:nvPr/>
          </p:nvSpPr>
          <p:spPr bwMode="auto">
            <a:xfrm>
              <a:off x="3651" y="1071"/>
              <a:ext cx="0" cy="45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8" name="Line 16"/>
            <p:cNvSpPr>
              <a:spLocks noChangeShapeType="1"/>
            </p:cNvSpPr>
            <p:nvPr/>
          </p:nvSpPr>
          <p:spPr bwMode="auto">
            <a:xfrm>
              <a:off x="3651" y="572"/>
              <a:ext cx="98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9" name="Text Box 17"/>
            <p:cNvSpPr txBox="1">
              <a:spLocks noChangeArrowheads="1"/>
            </p:cNvSpPr>
            <p:nvPr/>
          </p:nvSpPr>
          <p:spPr bwMode="auto">
            <a:xfrm>
              <a:off x="3605" y="1079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1020" name="Text Box 18"/>
            <p:cNvSpPr txBox="1">
              <a:spLocks noChangeArrowheads="1"/>
            </p:cNvSpPr>
            <p:nvPr/>
          </p:nvSpPr>
          <p:spPr bwMode="auto">
            <a:xfrm>
              <a:off x="4059" y="617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450579" name="Object 19"/>
          <p:cNvGraphicFramePr>
            <a:graphicFrameLocks noChangeAspect="1"/>
          </p:cNvGraphicFramePr>
          <p:nvPr/>
        </p:nvGraphicFramePr>
        <p:xfrm>
          <a:off x="2195513" y="2708275"/>
          <a:ext cx="3830637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1" name="公式" r:id="rId3" imgW="1682812" imgH="349206" progId="Equation.3">
                  <p:embed/>
                </p:oleObj>
              </mc:Choice>
              <mc:Fallback>
                <p:oleObj name="公式" r:id="rId3" imgW="1682812" imgH="349206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2708275"/>
                        <a:ext cx="3830637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0" name="Text Box 20"/>
          <p:cNvSpPr txBox="1">
            <a:spLocks noChangeArrowheads="1"/>
          </p:cNvSpPr>
          <p:nvPr/>
        </p:nvSpPr>
        <p:spPr bwMode="auto">
          <a:xfrm>
            <a:off x="611188" y="4941888"/>
            <a:ext cx="18002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分流得：</a:t>
            </a:r>
          </a:p>
        </p:txBody>
      </p:sp>
      <p:graphicFrame>
        <p:nvGraphicFramePr>
          <p:cNvPr id="450581" name="Object 21"/>
          <p:cNvGraphicFramePr>
            <a:graphicFrameLocks noChangeAspect="1"/>
          </p:cNvGraphicFramePr>
          <p:nvPr/>
        </p:nvGraphicFramePr>
        <p:xfrm>
          <a:off x="2124075" y="3644900"/>
          <a:ext cx="356235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2" name="公式" r:id="rId5" imgW="1492238" imgH="349206" progId="Equation.3">
                  <p:embed/>
                </p:oleObj>
              </mc:Choice>
              <mc:Fallback>
                <p:oleObj name="公式" r:id="rId5" imgW="1492238" imgH="349206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644900"/>
                        <a:ext cx="356235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582" name="Object 22"/>
          <p:cNvGraphicFramePr>
            <a:graphicFrameLocks noChangeAspect="1"/>
          </p:cNvGraphicFramePr>
          <p:nvPr/>
        </p:nvGraphicFramePr>
        <p:xfrm>
          <a:off x="2124075" y="4638675"/>
          <a:ext cx="295275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3" name="公式" r:id="rId7" imgW="1377814" imgH="450894" progId="Equation.3">
                  <p:embed/>
                </p:oleObj>
              </mc:Choice>
              <mc:Fallback>
                <p:oleObj name="公式" r:id="rId7" imgW="1377814" imgH="450894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4638675"/>
                        <a:ext cx="295275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583" name="Object 23"/>
          <p:cNvGraphicFramePr>
            <a:graphicFrameLocks noChangeAspect="1"/>
          </p:cNvGraphicFramePr>
          <p:nvPr/>
        </p:nvGraphicFramePr>
        <p:xfrm>
          <a:off x="5507038" y="4565650"/>
          <a:ext cx="2952750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4" name="公式" r:id="rId9" imgW="1352562" imgH="450894" progId="Equation.3">
                  <p:embed/>
                </p:oleObj>
              </mc:Choice>
              <mc:Fallback>
                <p:oleObj name="公式" r:id="rId9" imgW="1352562" imgH="450894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7038" y="4565650"/>
                        <a:ext cx="2952750" cy="111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968" name="Group 24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1005" name="Picture 25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6" name="Text Box 26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0969" name="Group 27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1003" name="Picture 28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4" name="Text Box 29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0970" name="Group 30"/>
          <p:cNvGrpSpPr>
            <a:grpSpLocks/>
          </p:cNvGrpSpPr>
          <p:nvPr/>
        </p:nvGrpSpPr>
        <p:grpSpPr bwMode="auto">
          <a:xfrm>
            <a:off x="900113" y="333375"/>
            <a:ext cx="3455987" cy="2190750"/>
            <a:chOff x="3016" y="644"/>
            <a:chExt cx="2177" cy="1380"/>
          </a:xfrm>
        </p:grpSpPr>
        <p:sp>
          <p:nvSpPr>
            <p:cNvPr id="40974" name="Line 31"/>
            <p:cNvSpPr>
              <a:spLocks noChangeShapeType="1"/>
            </p:cNvSpPr>
            <p:nvPr/>
          </p:nvSpPr>
          <p:spPr bwMode="auto">
            <a:xfrm>
              <a:off x="3923" y="1071"/>
              <a:ext cx="122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5" name="Text Box 32"/>
            <p:cNvSpPr txBox="1">
              <a:spLocks noChangeArrowheads="1"/>
            </p:cNvSpPr>
            <p:nvPr/>
          </p:nvSpPr>
          <p:spPr bwMode="auto">
            <a:xfrm>
              <a:off x="4231" y="1642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0976" name="Text Box 33"/>
            <p:cNvSpPr txBox="1">
              <a:spLocks noChangeArrowheads="1"/>
            </p:cNvSpPr>
            <p:nvPr/>
          </p:nvSpPr>
          <p:spPr bwMode="auto">
            <a:xfrm>
              <a:off x="3482" y="810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40977" name="Text Box 34"/>
            <p:cNvSpPr txBox="1">
              <a:spLocks noChangeArrowheads="1"/>
            </p:cNvSpPr>
            <p:nvPr/>
          </p:nvSpPr>
          <p:spPr bwMode="auto">
            <a:xfrm>
              <a:off x="4130" y="1325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3</a:t>
              </a:r>
            </a:p>
          </p:txBody>
        </p:sp>
        <p:sp>
          <p:nvSpPr>
            <p:cNvPr id="40978" name="Line 35"/>
            <p:cNvSpPr>
              <a:spLocks noChangeShapeType="1"/>
            </p:cNvSpPr>
            <p:nvPr/>
          </p:nvSpPr>
          <p:spPr bwMode="auto">
            <a:xfrm>
              <a:off x="4059" y="981"/>
              <a:ext cx="317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79" name="Line 36"/>
            <p:cNvSpPr>
              <a:spLocks noChangeShapeType="1"/>
            </p:cNvSpPr>
            <p:nvPr/>
          </p:nvSpPr>
          <p:spPr bwMode="auto">
            <a:xfrm>
              <a:off x="3651" y="844"/>
              <a:ext cx="227" cy="227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80" name="Text Box 37"/>
            <p:cNvSpPr txBox="1">
              <a:spLocks noChangeArrowheads="1"/>
            </p:cNvSpPr>
            <p:nvPr/>
          </p:nvSpPr>
          <p:spPr bwMode="auto">
            <a:xfrm>
              <a:off x="3334" y="1117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0981" name="Line 38"/>
            <p:cNvSpPr>
              <a:spLocks noChangeShapeType="1"/>
            </p:cNvSpPr>
            <p:nvPr/>
          </p:nvSpPr>
          <p:spPr bwMode="auto">
            <a:xfrm flipV="1">
              <a:off x="5140" y="1071"/>
              <a:ext cx="8" cy="9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82" name="Line 39"/>
            <p:cNvSpPr>
              <a:spLocks noChangeShapeType="1"/>
            </p:cNvSpPr>
            <p:nvPr/>
          </p:nvSpPr>
          <p:spPr bwMode="auto">
            <a:xfrm flipH="1">
              <a:off x="4558" y="1071"/>
              <a:ext cx="0" cy="9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83" name="Line 40"/>
            <p:cNvSpPr>
              <a:spLocks noChangeShapeType="1"/>
            </p:cNvSpPr>
            <p:nvPr/>
          </p:nvSpPr>
          <p:spPr bwMode="auto">
            <a:xfrm>
              <a:off x="3334" y="2024"/>
              <a:ext cx="181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0984" name="Group 41"/>
            <p:cNvGrpSpPr>
              <a:grpSpLocks/>
            </p:cNvGrpSpPr>
            <p:nvPr/>
          </p:nvGrpSpPr>
          <p:grpSpPr bwMode="auto">
            <a:xfrm rot="5400000">
              <a:off x="3289" y="1388"/>
              <a:ext cx="90" cy="273"/>
              <a:chOff x="4014" y="2387"/>
              <a:chExt cx="91" cy="227"/>
            </a:xfrm>
          </p:grpSpPr>
          <p:sp>
            <p:nvSpPr>
              <p:cNvPr id="41001" name="Line 42"/>
              <p:cNvSpPr>
                <a:spLocks noChangeShapeType="1"/>
              </p:cNvSpPr>
              <p:nvPr/>
            </p:nvSpPr>
            <p:spPr bwMode="auto">
              <a:xfrm>
                <a:off x="4014" y="2387"/>
                <a:ext cx="0" cy="227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02" name="Line 43"/>
              <p:cNvSpPr>
                <a:spLocks noChangeShapeType="1"/>
              </p:cNvSpPr>
              <p:nvPr/>
            </p:nvSpPr>
            <p:spPr bwMode="auto">
              <a:xfrm>
                <a:off x="4105" y="2387"/>
                <a:ext cx="0" cy="227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0985" name="Text Box 44"/>
            <p:cNvSpPr txBox="1">
              <a:spLocks noChangeArrowheads="1"/>
            </p:cNvSpPr>
            <p:nvPr/>
          </p:nvSpPr>
          <p:spPr bwMode="auto">
            <a:xfrm>
              <a:off x="3424" y="1370"/>
              <a:ext cx="4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40986" name="Text Box 45"/>
            <p:cNvSpPr txBox="1">
              <a:spLocks noChangeArrowheads="1"/>
            </p:cNvSpPr>
            <p:nvPr/>
          </p:nvSpPr>
          <p:spPr bwMode="auto">
            <a:xfrm>
              <a:off x="3994" y="1098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40987" name="Text Box 46"/>
            <p:cNvSpPr txBox="1">
              <a:spLocks noChangeArrowheads="1"/>
            </p:cNvSpPr>
            <p:nvPr/>
          </p:nvSpPr>
          <p:spPr bwMode="auto">
            <a:xfrm>
              <a:off x="4720" y="1415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40988" name="Text Box 47"/>
            <p:cNvSpPr txBox="1">
              <a:spLocks noChangeArrowheads="1"/>
            </p:cNvSpPr>
            <p:nvPr/>
          </p:nvSpPr>
          <p:spPr bwMode="auto">
            <a:xfrm>
              <a:off x="3016" y="1162"/>
              <a:ext cx="3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5F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40989" name="Line 48"/>
            <p:cNvSpPr>
              <a:spLocks noChangeShapeType="1"/>
            </p:cNvSpPr>
            <p:nvPr/>
          </p:nvSpPr>
          <p:spPr bwMode="auto">
            <a:xfrm>
              <a:off x="3334" y="1071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90" name="Line 49"/>
            <p:cNvSpPr>
              <a:spLocks noChangeShapeType="1"/>
            </p:cNvSpPr>
            <p:nvPr/>
          </p:nvSpPr>
          <p:spPr bwMode="auto">
            <a:xfrm>
              <a:off x="3334" y="1570"/>
              <a:ext cx="0" cy="45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91" name="Line 50"/>
            <p:cNvSpPr>
              <a:spLocks noChangeShapeType="1"/>
            </p:cNvSpPr>
            <p:nvPr/>
          </p:nvSpPr>
          <p:spPr bwMode="auto">
            <a:xfrm flipH="1">
              <a:off x="3696" y="845"/>
              <a:ext cx="273" cy="227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92" name="Rectangle 51"/>
            <p:cNvSpPr>
              <a:spLocks noChangeArrowheads="1"/>
            </p:cNvSpPr>
            <p:nvPr/>
          </p:nvSpPr>
          <p:spPr bwMode="auto">
            <a:xfrm>
              <a:off x="4513" y="1389"/>
              <a:ext cx="136" cy="31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0993" name="Line 52"/>
            <p:cNvSpPr>
              <a:spLocks noChangeShapeType="1"/>
            </p:cNvSpPr>
            <p:nvPr/>
          </p:nvSpPr>
          <p:spPr bwMode="auto">
            <a:xfrm>
              <a:off x="3334" y="1071"/>
              <a:ext cx="40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94" name="Text Box 53"/>
            <p:cNvSpPr txBox="1">
              <a:spLocks noChangeArrowheads="1"/>
            </p:cNvSpPr>
            <p:nvPr/>
          </p:nvSpPr>
          <p:spPr bwMode="auto">
            <a:xfrm>
              <a:off x="3288" y="1578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0995" name="Text Box 54"/>
            <p:cNvSpPr txBox="1">
              <a:spLocks noChangeArrowheads="1"/>
            </p:cNvSpPr>
            <p:nvPr/>
          </p:nvSpPr>
          <p:spPr bwMode="auto">
            <a:xfrm>
              <a:off x="4730" y="1098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0996" name="Text Box 55"/>
            <p:cNvSpPr txBox="1">
              <a:spLocks noChangeArrowheads="1"/>
            </p:cNvSpPr>
            <p:nvPr/>
          </p:nvSpPr>
          <p:spPr bwMode="auto">
            <a:xfrm>
              <a:off x="4095" y="644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0997" name="Line 56"/>
            <p:cNvSpPr>
              <a:spLocks noChangeShapeType="1"/>
            </p:cNvSpPr>
            <p:nvPr/>
          </p:nvSpPr>
          <p:spPr bwMode="auto">
            <a:xfrm>
              <a:off x="4740" y="1162"/>
              <a:ext cx="317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998" name="Line 57"/>
            <p:cNvSpPr>
              <a:spLocks noChangeShapeType="1"/>
            </p:cNvSpPr>
            <p:nvPr/>
          </p:nvSpPr>
          <p:spPr bwMode="auto">
            <a:xfrm>
              <a:off x="4468" y="1706"/>
              <a:ext cx="0" cy="227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99" name="Rectangle 58"/>
            <p:cNvSpPr>
              <a:spLocks noChangeArrowheads="1"/>
            </p:cNvSpPr>
            <p:nvPr/>
          </p:nvSpPr>
          <p:spPr bwMode="auto">
            <a:xfrm>
              <a:off x="5057" y="1389"/>
              <a:ext cx="136" cy="31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1000" name="Rectangle 59"/>
            <p:cNvSpPr>
              <a:spLocks noChangeArrowheads="1"/>
            </p:cNvSpPr>
            <p:nvPr/>
          </p:nvSpPr>
          <p:spPr bwMode="auto">
            <a:xfrm rot="-5400000">
              <a:off x="4173" y="912"/>
              <a:ext cx="136" cy="363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0971" name="Group 60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0972" name="Picture 61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3" name="Text Box 62">
              <a:hlinkClick r:id="rId12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450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2000"/>
                                        <p:tgtEl>
                                          <p:spTgt spid="450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0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0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0"/>
                                        <p:tgtEl>
                                          <p:spTgt spid="450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2000"/>
                                        <p:tgtEl>
                                          <p:spTgt spid="450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Text Box 2"/>
          <p:cNvSpPr txBox="1">
            <a:spLocks noChangeArrowheads="1"/>
          </p:cNvSpPr>
          <p:nvPr/>
        </p:nvSpPr>
        <p:spPr bwMode="auto">
          <a:xfrm>
            <a:off x="539750" y="692150"/>
            <a:ext cx="48958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kumimoji="1" lang="en-US" altLang="zh-CN" sz="3200" b="1" i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RL</a:t>
            </a:r>
            <a:r>
              <a:rPr kumimoji="1" lang="zh-CN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电路的零输入响应</a:t>
            </a:r>
            <a:endParaRPr kumimoji="1" lang="zh-CN" altLang="en-US" sz="3200" b="1">
              <a:solidFill>
                <a:schemeClr val="bg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54659" name="Text Box 3"/>
          <p:cNvSpPr txBox="1">
            <a:spLocks noChangeArrowheads="1"/>
          </p:cNvSpPr>
          <p:nvPr/>
        </p:nvSpPr>
        <p:spPr bwMode="auto">
          <a:xfrm>
            <a:off x="539750" y="3141663"/>
            <a:ext cx="37449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特征方程</a:t>
            </a:r>
            <a:r>
              <a:rPr kumimoji="1" lang="zh-CN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Lp+R=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endParaRPr kumimoji="1" lang="en-US" altLang="zh-CN" sz="3200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454660" name="Group 4"/>
          <p:cNvGrpSpPr>
            <a:grpSpLocks/>
          </p:cNvGrpSpPr>
          <p:nvPr/>
        </p:nvGrpSpPr>
        <p:grpSpPr bwMode="auto">
          <a:xfrm>
            <a:off x="539750" y="3689350"/>
            <a:ext cx="3024188" cy="1108075"/>
            <a:chOff x="2744" y="2040"/>
            <a:chExt cx="1905" cy="698"/>
          </a:xfrm>
        </p:grpSpPr>
        <p:graphicFrame>
          <p:nvGraphicFramePr>
            <p:cNvPr id="42061" name="Object 5"/>
            <p:cNvGraphicFramePr>
              <a:graphicFrameLocks noChangeAspect="1"/>
            </p:cNvGraphicFramePr>
            <p:nvPr/>
          </p:nvGraphicFramePr>
          <p:xfrm>
            <a:off x="3579" y="2040"/>
            <a:ext cx="1070" cy="6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98" name="公式" r:id="rId3" imgW="590661" imgH="438281" progId="Equation.3">
                    <p:embed/>
                  </p:oleObj>
                </mc:Choice>
                <mc:Fallback>
                  <p:oleObj name="公式" r:id="rId3" imgW="590661" imgH="438281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79" y="2040"/>
                          <a:ext cx="1070" cy="6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062" name="Text Box 6"/>
            <p:cNvSpPr txBox="1">
              <a:spLocks noChangeArrowheads="1"/>
            </p:cNvSpPr>
            <p:nvPr/>
          </p:nvSpPr>
          <p:spPr bwMode="auto">
            <a:xfrm>
              <a:off x="2744" y="2296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zh-CN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特征根 </a:t>
              </a:r>
              <a:endPara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endParaRPr>
            </a:p>
          </p:txBody>
        </p:sp>
      </p:grpSp>
      <p:sp>
        <p:nvSpPr>
          <p:cNvPr id="454663" name="Text Box 7"/>
          <p:cNvSpPr txBox="1">
            <a:spLocks noChangeArrowheads="1"/>
          </p:cNvSpPr>
          <p:nvPr/>
        </p:nvSpPr>
        <p:spPr bwMode="auto">
          <a:xfrm>
            <a:off x="538163" y="4797425"/>
            <a:ext cx="2305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代入初始值</a:t>
            </a:r>
            <a:endParaRPr kumimoji="1" lang="zh-CN" altLang="en-US" sz="2400" b="1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54664" name="Text Box 8"/>
          <p:cNvSpPr txBox="1">
            <a:spLocks noChangeArrowheads="1"/>
          </p:cNvSpPr>
          <p:nvPr/>
        </p:nvSpPr>
        <p:spPr bwMode="auto">
          <a:xfrm>
            <a:off x="3481388" y="4797425"/>
            <a:ext cx="23066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A=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</a:p>
        </p:txBody>
      </p:sp>
      <p:graphicFrame>
        <p:nvGraphicFramePr>
          <p:cNvPr id="454665" name="Object 9"/>
          <p:cNvGraphicFramePr>
            <a:graphicFrameLocks noChangeAspect="1"/>
          </p:cNvGraphicFramePr>
          <p:nvPr/>
        </p:nvGraphicFramePr>
        <p:xfrm>
          <a:off x="568325" y="1196975"/>
          <a:ext cx="4406900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9" name="公式" r:id="rId5" imgW="1949536" imgH="438281" progId="Equation.3">
                  <p:embed/>
                </p:oleObj>
              </mc:Choice>
              <mc:Fallback>
                <p:oleObj name="公式" r:id="rId5" imgW="1949536" imgH="438281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1196975"/>
                        <a:ext cx="4406900" cy="99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4666" name="Object 10"/>
          <p:cNvGraphicFramePr>
            <a:graphicFrameLocks noChangeAspect="1"/>
          </p:cNvGraphicFramePr>
          <p:nvPr/>
        </p:nvGraphicFramePr>
        <p:xfrm>
          <a:off x="468313" y="2133600"/>
          <a:ext cx="4060825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0" name="公式" r:id="rId7" imgW="1543136" imgH="450894" progId="Equation.3">
                  <p:embed/>
                </p:oleObj>
              </mc:Choice>
              <mc:Fallback>
                <p:oleObj name="公式" r:id="rId7" imgW="1543136" imgH="450894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133600"/>
                        <a:ext cx="4060825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4667" name="Object 11"/>
          <p:cNvGraphicFramePr>
            <a:graphicFrameLocks noChangeAspect="1"/>
          </p:cNvGraphicFramePr>
          <p:nvPr/>
        </p:nvGraphicFramePr>
        <p:xfrm>
          <a:off x="3841750" y="4005263"/>
          <a:ext cx="2108200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1" name="公式" r:id="rId9" imgW="806487" imgH="247519" progId="Equation.3">
                  <p:embed/>
                </p:oleObj>
              </mc:Choice>
              <mc:Fallback>
                <p:oleObj name="公式" r:id="rId9" imgW="806487" imgH="247519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0" y="4005263"/>
                        <a:ext cx="2108200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4668" name="Object 12"/>
          <p:cNvGraphicFramePr>
            <a:graphicFrameLocks noChangeAspect="1"/>
          </p:cNvGraphicFramePr>
          <p:nvPr/>
        </p:nvGraphicFramePr>
        <p:xfrm>
          <a:off x="1547813" y="5445125"/>
          <a:ext cx="4876800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2" name="公式" r:id="rId11" imgW="1860365" imgH="349206" progId="Equation.3">
                  <p:embed/>
                </p:oleObj>
              </mc:Choice>
              <mc:Fallback>
                <p:oleObj name="公式" r:id="rId11" imgW="1860365" imgH="349206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5445125"/>
                        <a:ext cx="4876800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4669" name="AutoShape 13"/>
          <p:cNvSpPr>
            <a:spLocks noChangeArrowheads="1"/>
          </p:cNvSpPr>
          <p:nvPr/>
        </p:nvSpPr>
        <p:spPr bwMode="auto">
          <a:xfrm>
            <a:off x="2771775" y="5013325"/>
            <a:ext cx="649288" cy="144463"/>
          </a:xfrm>
          <a:prstGeom prst="rightArrow">
            <a:avLst>
              <a:gd name="adj1" fmla="val 50000"/>
              <a:gd name="adj2" fmla="val 112362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454670" name="Group 14"/>
          <p:cNvGrpSpPr>
            <a:grpSpLocks/>
          </p:cNvGrpSpPr>
          <p:nvPr/>
        </p:nvGrpSpPr>
        <p:grpSpPr bwMode="auto">
          <a:xfrm>
            <a:off x="7092950" y="2781300"/>
            <a:ext cx="1003300" cy="808038"/>
            <a:chOff x="1520" y="1706"/>
            <a:chExt cx="755" cy="509"/>
          </a:xfrm>
        </p:grpSpPr>
        <p:sp>
          <p:nvSpPr>
            <p:cNvPr id="42059" name="AutoShape 15"/>
            <p:cNvSpPr>
              <a:spLocks noChangeArrowheads="1"/>
            </p:cNvSpPr>
            <p:nvPr/>
          </p:nvSpPr>
          <p:spPr bwMode="auto">
            <a:xfrm>
              <a:off x="1520" y="1706"/>
              <a:ext cx="181" cy="454"/>
            </a:xfrm>
            <a:prstGeom prst="downArrow">
              <a:avLst>
                <a:gd name="adj1" fmla="val 50000"/>
                <a:gd name="adj2" fmla="val 62707"/>
              </a:avLst>
            </a:prstGeom>
            <a:solidFill>
              <a:srgbClr val="00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2060" name="Text Box 16"/>
            <p:cNvSpPr txBox="1">
              <a:spLocks noChangeArrowheads="1"/>
            </p:cNvSpPr>
            <p:nvPr/>
          </p:nvSpPr>
          <p:spPr bwMode="auto">
            <a:xfrm>
              <a:off x="1650" y="1850"/>
              <a:ext cx="62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 &gt;0</a:t>
              </a:r>
            </a:p>
          </p:txBody>
        </p:sp>
      </p:grpSp>
      <p:grpSp>
        <p:nvGrpSpPr>
          <p:cNvPr id="41997" name="Group 1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2057" name="Picture 18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58" name="Text Box 1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1998" name="Group 2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2055" name="Picture 21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56" name="Text Box 2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454679" name="AutoShape 23"/>
          <p:cNvSpPr>
            <a:spLocks noChangeArrowheads="1"/>
          </p:cNvSpPr>
          <p:nvPr/>
        </p:nvSpPr>
        <p:spPr bwMode="auto">
          <a:xfrm>
            <a:off x="684213" y="5805488"/>
            <a:ext cx="649287" cy="144462"/>
          </a:xfrm>
          <a:prstGeom prst="rightArrow">
            <a:avLst>
              <a:gd name="adj1" fmla="val 50000"/>
              <a:gd name="adj2" fmla="val 112363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454680" name="Group 24"/>
          <p:cNvGrpSpPr>
            <a:grpSpLocks/>
          </p:cNvGrpSpPr>
          <p:nvPr/>
        </p:nvGrpSpPr>
        <p:grpSpPr bwMode="auto">
          <a:xfrm>
            <a:off x="5148263" y="836613"/>
            <a:ext cx="3673475" cy="1728787"/>
            <a:chOff x="2835" y="1570"/>
            <a:chExt cx="2314" cy="1089"/>
          </a:xfrm>
        </p:grpSpPr>
        <p:sp>
          <p:nvSpPr>
            <p:cNvPr id="42025" name="Oval 25"/>
            <p:cNvSpPr>
              <a:spLocks noChangeArrowheads="1"/>
            </p:cNvSpPr>
            <p:nvPr/>
          </p:nvSpPr>
          <p:spPr bwMode="auto">
            <a:xfrm>
              <a:off x="2835" y="193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42026" name="Line 26"/>
            <p:cNvSpPr>
              <a:spLocks noChangeShapeType="1"/>
            </p:cNvSpPr>
            <p:nvPr/>
          </p:nvSpPr>
          <p:spPr bwMode="auto">
            <a:xfrm>
              <a:off x="3016" y="1661"/>
              <a:ext cx="172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7" name="Line 27"/>
            <p:cNvSpPr>
              <a:spLocks noChangeShapeType="1"/>
            </p:cNvSpPr>
            <p:nvPr/>
          </p:nvSpPr>
          <p:spPr bwMode="auto">
            <a:xfrm>
              <a:off x="4830" y="1661"/>
              <a:ext cx="0" cy="272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028" name="Text Box 28"/>
            <p:cNvSpPr txBox="1">
              <a:spLocks noChangeArrowheads="1"/>
            </p:cNvSpPr>
            <p:nvPr/>
          </p:nvSpPr>
          <p:spPr bwMode="auto">
            <a:xfrm>
              <a:off x="4467" y="1661"/>
              <a:ext cx="27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sp>
          <p:nvSpPr>
            <p:cNvPr id="42029" name="Text Box 29"/>
            <p:cNvSpPr txBox="1">
              <a:spLocks noChangeArrowheads="1"/>
            </p:cNvSpPr>
            <p:nvPr/>
          </p:nvSpPr>
          <p:spPr bwMode="auto">
            <a:xfrm>
              <a:off x="3809" y="2036"/>
              <a:ext cx="7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=0)</a:t>
              </a:r>
            </a:p>
          </p:txBody>
        </p:sp>
        <p:sp>
          <p:nvSpPr>
            <p:cNvPr id="42030" name="Text Box 30"/>
            <p:cNvSpPr txBox="1">
              <a:spLocks noChangeArrowheads="1"/>
            </p:cNvSpPr>
            <p:nvPr/>
          </p:nvSpPr>
          <p:spPr bwMode="auto">
            <a:xfrm>
              <a:off x="3152" y="1979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31" name="Text Box 31"/>
            <p:cNvSpPr txBox="1">
              <a:spLocks noChangeArrowheads="1"/>
            </p:cNvSpPr>
            <p:nvPr/>
          </p:nvSpPr>
          <p:spPr bwMode="auto">
            <a:xfrm>
              <a:off x="4513" y="1979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42032" name="Group 32"/>
            <p:cNvGrpSpPr>
              <a:grpSpLocks/>
            </p:cNvGrpSpPr>
            <p:nvPr/>
          </p:nvGrpSpPr>
          <p:grpSpPr bwMode="auto">
            <a:xfrm>
              <a:off x="4830" y="1752"/>
              <a:ext cx="319" cy="764"/>
              <a:chOff x="1978" y="748"/>
              <a:chExt cx="309" cy="616"/>
            </a:xfrm>
          </p:grpSpPr>
          <p:grpSp>
            <p:nvGrpSpPr>
              <p:cNvPr id="42051" name="Group 33"/>
              <p:cNvGrpSpPr>
                <a:grpSpLocks/>
              </p:cNvGrpSpPr>
              <p:nvPr/>
            </p:nvGrpSpPr>
            <p:grpSpPr bwMode="auto">
              <a:xfrm>
                <a:off x="2069" y="748"/>
                <a:ext cx="218" cy="616"/>
                <a:chOff x="1637" y="1276"/>
                <a:chExt cx="218" cy="616"/>
              </a:xfrm>
            </p:grpSpPr>
            <p:sp>
              <p:nvSpPr>
                <p:cNvPr id="42053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637" y="1276"/>
                  <a:ext cx="218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4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42054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639" y="1659"/>
                  <a:ext cx="205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4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42052" name="Text Box 36"/>
              <p:cNvSpPr txBox="1">
                <a:spLocks noChangeArrowheads="1"/>
              </p:cNvSpPr>
              <p:nvPr/>
            </p:nvSpPr>
            <p:spPr bwMode="auto">
              <a:xfrm>
                <a:off x="1978" y="900"/>
                <a:ext cx="305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32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4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2033" name="Line 37"/>
            <p:cNvSpPr>
              <a:spLocks noChangeShapeType="1"/>
            </p:cNvSpPr>
            <p:nvPr/>
          </p:nvSpPr>
          <p:spPr bwMode="auto">
            <a:xfrm>
              <a:off x="3016" y="1661"/>
              <a:ext cx="0" cy="99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034" name="Line 38"/>
            <p:cNvSpPr>
              <a:spLocks noChangeShapeType="1"/>
            </p:cNvSpPr>
            <p:nvPr/>
          </p:nvSpPr>
          <p:spPr bwMode="auto">
            <a:xfrm flipV="1">
              <a:off x="3016" y="2659"/>
              <a:ext cx="172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035" name="Line 39"/>
            <p:cNvSpPr>
              <a:spLocks noChangeShapeType="1"/>
            </p:cNvSpPr>
            <p:nvPr/>
          </p:nvSpPr>
          <p:spPr bwMode="auto">
            <a:xfrm flipV="1">
              <a:off x="4740" y="2341"/>
              <a:ext cx="0" cy="31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036" name="Line 40"/>
            <p:cNvSpPr>
              <a:spLocks noChangeShapeType="1"/>
            </p:cNvSpPr>
            <p:nvPr/>
          </p:nvSpPr>
          <p:spPr bwMode="auto">
            <a:xfrm>
              <a:off x="4740" y="1661"/>
              <a:ext cx="0" cy="31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037" name="Line 41"/>
            <p:cNvSpPr>
              <a:spLocks noChangeShapeType="1"/>
            </p:cNvSpPr>
            <p:nvPr/>
          </p:nvSpPr>
          <p:spPr bwMode="auto">
            <a:xfrm flipV="1">
              <a:off x="3803" y="1868"/>
              <a:ext cx="149" cy="23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038" name="Line 42"/>
            <p:cNvSpPr>
              <a:spLocks noChangeShapeType="1"/>
            </p:cNvSpPr>
            <p:nvPr/>
          </p:nvSpPr>
          <p:spPr bwMode="auto">
            <a:xfrm flipH="1" flipV="1">
              <a:off x="3979" y="1890"/>
              <a:ext cx="148" cy="11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039" name="Text Box 43"/>
            <p:cNvSpPr txBox="1">
              <a:spLocks noChangeArrowheads="1"/>
            </p:cNvSpPr>
            <p:nvPr/>
          </p:nvSpPr>
          <p:spPr bwMode="auto">
            <a:xfrm>
              <a:off x="4195" y="1706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40" name="Text Box 44"/>
            <p:cNvSpPr txBox="1">
              <a:spLocks noChangeArrowheads="1"/>
            </p:cNvSpPr>
            <p:nvPr/>
          </p:nvSpPr>
          <p:spPr bwMode="auto">
            <a:xfrm>
              <a:off x="3288" y="1661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41" name="Line 45"/>
            <p:cNvSpPr>
              <a:spLocks noChangeShapeType="1"/>
            </p:cNvSpPr>
            <p:nvPr/>
          </p:nvSpPr>
          <p:spPr bwMode="auto">
            <a:xfrm>
              <a:off x="3813" y="1695"/>
              <a:ext cx="0" cy="18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7A0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2042" name="Line 46"/>
            <p:cNvSpPr>
              <a:spLocks noChangeShapeType="1"/>
            </p:cNvSpPr>
            <p:nvPr/>
          </p:nvSpPr>
          <p:spPr bwMode="auto">
            <a:xfrm>
              <a:off x="3803" y="2095"/>
              <a:ext cx="0" cy="54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43" name="Rectangle 47"/>
            <p:cNvSpPr>
              <a:spLocks noChangeArrowheads="1"/>
            </p:cNvSpPr>
            <p:nvPr/>
          </p:nvSpPr>
          <p:spPr bwMode="auto">
            <a:xfrm>
              <a:off x="4150" y="157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2044" name="Rectangle 48"/>
            <p:cNvSpPr>
              <a:spLocks noChangeArrowheads="1"/>
            </p:cNvSpPr>
            <p:nvPr/>
          </p:nvSpPr>
          <p:spPr bwMode="auto">
            <a:xfrm>
              <a:off x="3243" y="157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2045" name="Text Box 49"/>
            <p:cNvSpPr txBox="1">
              <a:spLocks noChangeArrowheads="1"/>
            </p:cNvSpPr>
            <p:nvPr/>
          </p:nvSpPr>
          <p:spPr bwMode="auto">
            <a:xfrm>
              <a:off x="3016" y="1661"/>
              <a:ext cx="4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+</a:t>
              </a:r>
            </a:p>
          </p:txBody>
        </p:sp>
        <p:sp>
          <p:nvSpPr>
            <p:cNvPr id="42046" name="Text Box 50"/>
            <p:cNvSpPr txBox="1">
              <a:spLocks noChangeArrowheads="1"/>
            </p:cNvSpPr>
            <p:nvPr/>
          </p:nvSpPr>
          <p:spPr bwMode="auto">
            <a:xfrm>
              <a:off x="3016" y="2296"/>
              <a:ext cx="4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grpSp>
          <p:nvGrpSpPr>
            <p:cNvPr id="42047" name="Group 51"/>
            <p:cNvGrpSpPr>
              <a:grpSpLocks/>
            </p:cNvGrpSpPr>
            <p:nvPr/>
          </p:nvGrpSpPr>
          <p:grpSpPr bwMode="auto">
            <a:xfrm>
              <a:off x="4740" y="1979"/>
              <a:ext cx="91" cy="363"/>
              <a:chOff x="2744" y="2931"/>
              <a:chExt cx="57" cy="283"/>
            </a:xfrm>
          </p:grpSpPr>
          <p:sp>
            <p:nvSpPr>
              <p:cNvPr id="42048" name="Arc 52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2049" name="Arc 53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2050" name="Arc 54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454711" name="Group 55"/>
          <p:cNvGrpSpPr>
            <a:grpSpLocks/>
          </p:cNvGrpSpPr>
          <p:nvPr/>
        </p:nvGrpSpPr>
        <p:grpSpPr bwMode="auto">
          <a:xfrm>
            <a:off x="6300788" y="3429000"/>
            <a:ext cx="2493962" cy="1876425"/>
            <a:chOff x="3969" y="2160"/>
            <a:chExt cx="1571" cy="1182"/>
          </a:xfrm>
        </p:grpSpPr>
        <p:grpSp>
          <p:nvGrpSpPr>
            <p:cNvPr id="42005" name="Group 56"/>
            <p:cNvGrpSpPr>
              <a:grpSpLocks/>
            </p:cNvGrpSpPr>
            <p:nvPr/>
          </p:nvGrpSpPr>
          <p:grpSpPr bwMode="auto">
            <a:xfrm>
              <a:off x="4740" y="2160"/>
              <a:ext cx="272" cy="409"/>
              <a:chOff x="1872" y="491"/>
              <a:chExt cx="240" cy="277"/>
            </a:xfrm>
          </p:grpSpPr>
          <p:sp>
            <p:nvSpPr>
              <p:cNvPr id="42023" name="Line 57"/>
              <p:cNvSpPr>
                <a:spLocks noChangeShapeType="1"/>
              </p:cNvSpPr>
              <p:nvPr/>
            </p:nvSpPr>
            <p:spPr bwMode="auto">
              <a:xfrm>
                <a:off x="1872" y="768"/>
                <a:ext cx="24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2024" name="Text Box 58"/>
              <p:cNvSpPr txBox="1">
                <a:spLocks noChangeArrowheads="1"/>
              </p:cNvSpPr>
              <p:nvPr/>
            </p:nvSpPr>
            <p:spPr bwMode="auto">
              <a:xfrm>
                <a:off x="1882" y="491"/>
                <a:ext cx="165" cy="2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32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2006" name="Text Box 59"/>
            <p:cNvSpPr txBox="1">
              <a:spLocks noChangeArrowheads="1"/>
            </p:cNvSpPr>
            <p:nvPr/>
          </p:nvSpPr>
          <p:spPr bwMode="auto">
            <a:xfrm>
              <a:off x="4921" y="2806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42007" name="Group 60"/>
            <p:cNvGrpSpPr>
              <a:grpSpLocks/>
            </p:cNvGrpSpPr>
            <p:nvPr/>
          </p:nvGrpSpPr>
          <p:grpSpPr bwMode="auto">
            <a:xfrm>
              <a:off x="5203" y="2578"/>
              <a:ext cx="337" cy="764"/>
              <a:chOff x="1967" y="748"/>
              <a:chExt cx="327" cy="616"/>
            </a:xfrm>
          </p:grpSpPr>
          <p:grpSp>
            <p:nvGrpSpPr>
              <p:cNvPr id="42019" name="Group 61"/>
              <p:cNvGrpSpPr>
                <a:grpSpLocks/>
              </p:cNvGrpSpPr>
              <p:nvPr/>
            </p:nvGrpSpPr>
            <p:grpSpPr bwMode="auto">
              <a:xfrm>
                <a:off x="2069" y="748"/>
                <a:ext cx="218" cy="616"/>
                <a:chOff x="1637" y="1276"/>
                <a:chExt cx="218" cy="616"/>
              </a:xfrm>
            </p:grpSpPr>
            <p:sp>
              <p:nvSpPr>
                <p:cNvPr id="42021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1637" y="1276"/>
                  <a:ext cx="218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4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42022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1639" y="1659"/>
                  <a:ext cx="205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4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42020" name="Text Box 64"/>
              <p:cNvSpPr txBox="1">
                <a:spLocks noChangeArrowheads="1"/>
              </p:cNvSpPr>
              <p:nvPr/>
            </p:nvSpPr>
            <p:spPr bwMode="auto">
              <a:xfrm>
                <a:off x="1967" y="900"/>
                <a:ext cx="327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32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32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2008" name="Line 65"/>
            <p:cNvSpPr>
              <a:spLocks noChangeShapeType="1"/>
            </p:cNvSpPr>
            <p:nvPr/>
          </p:nvSpPr>
          <p:spPr bwMode="auto">
            <a:xfrm flipV="1">
              <a:off x="5148" y="3067"/>
              <a:ext cx="0" cy="23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009" name="Text Box 66"/>
            <p:cNvSpPr txBox="1">
              <a:spLocks noChangeArrowheads="1"/>
            </p:cNvSpPr>
            <p:nvPr/>
          </p:nvSpPr>
          <p:spPr bwMode="auto">
            <a:xfrm>
              <a:off x="4246" y="2625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10" name="Line 67"/>
            <p:cNvSpPr>
              <a:spLocks noChangeShapeType="1"/>
            </p:cNvSpPr>
            <p:nvPr/>
          </p:nvSpPr>
          <p:spPr bwMode="auto">
            <a:xfrm>
              <a:off x="3969" y="3305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1" name="Line 68"/>
            <p:cNvSpPr>
              <a:spLocks noChangeShapeType="1"/>
            </p:cNvSpPr>
            <p:nvPr/>
          </p:nvSpPr>
          <p:spPr bwMode="auto">
            <a:xfrm>
              <a:off x="3969" y="2523"/>
              <a:ext cx="0" cy="7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2" name="Line 69"/>
            <p:cNvSpPr>
              <a:spLocks noChangeShapeType="1"/>
            </p:cNvSpPr>
            <p:nvPr/>
          </p:nvSpPr>
          <p:spPr bwMode="auto">
            <a:xfrm>
              <a:off x="3969" y="2523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3" name="Line 70"/>
            <p:cNvSpPr>
              <a:spLocks noChangeShapeType="1"/>
            </p:cNvSpPr>
            <p:nvPr/>
          </p:nvSpPr>
          <p:spPr bwMode="auto">
            <a:xfrm>
              <a:off x="5148" y="2522"/>
              <a:ext cx="0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2014" name="Group 71"/>
            <p:cNvGrpSpPr>
              <a:grpSpLocks/>
            </p:cNvGrpSpPr>
            <p:nvPr/>
          </p:nvGrpSpPr>
          <p:grpSpPr bwMode="auto">
            <a:xfrm>
              <a:off x="5148" y="2704"/>
              <a:ext cx="91" cy="363"/>
              <a:chOff x="2744" y="2931"/>
              <a:chExt cx="57" cy="283"/>
            </a:xfrm>
          </p:grpSpPr>
          <p:sp>
            <p:nvSpPr>
              <p:cNvPr id="42016" name="Arc 72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2017" name="Arc 73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2018" name="Arc 74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2015" name="Rectangle 75"/>
            <p:cNvSpPr>
              <a:spLocks noChangeArrowheads="1"/>
            </p:cNvSpPr>
            <p:nvPr/>
          </p:nvSpPr>
          <p:spPr bwMode="auto">
            <a:xfrm>
              <a:off x="4241" y="247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42002" name="Group 76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2003" name="Picture 77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04" name="Text Box 78">
              <a:hlinkClick r:id="rId1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4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4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54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0"/>
                                        <p:tgtEl>
                                          <p:spTgt spid="454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454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4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54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1000"/>
                                        <p:tgtEl>
                                          <p:spTgt spid="454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4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4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54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454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454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9" dur="500"/>
                                        <p:tgtEl>
                                          <p:spTgt spid="454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454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8" dur="500"/>
                                        <p:tgtEl>
                                          <p:spTgt spid="454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454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58" grpId="0"/>
      <p:bldP spid="454659" grpId="0" autoUpdateAnimBg="0"/>
      <p:bldP spid="454663" grpId="0" build="p" autoUpdateAnimBg="0"/>
      <p:bldP spid="454664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5682" name="Object 2"/>
          <p:cNvGraphicFramePr>
            <a:graphicFrameLocks noChangeAspect="1"/>
          </p:cNvGraphicFramePr>
          <p:nvPr/>
        </p:nvGraphicFramePr>
        <p:xfrm>
          <a:off x="1476375" y="1773238"/>
          <a:ext cx="4908550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82" name="公式" r:id="rId3" imgW="1949536" imgH="438281" progId="Equation.3">
                  <p:embed/>
                </p:oleObj>
              </mc:Choice>
              <mc:Fallback>
                <p:oleObj name="公式" r:id="rId3" imgW="1949536" imgH="438281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773238"/>
                        <a:ext cx="4908550" cy="1065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chemeClr val="folHlink"/>
                                </a:gs>
                                <a:gs pos="100000">
                                  <a:schemeClr val="bg1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5683" name="Object 3"/>
          <p:cNvGraphicFramePr>
            <a:graphicFrameLocks noChangeAspect="1"/>
          </p:cNvGraphicFramePr>
          <p:nvPr/>
        </p:nvGraphicFramePr>
        <p:xfrm>
          <a:off x="1331913" y="549275"/>
          <a:ext cx="4313237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83" name="公式" r:id="rId5" imgW="1453965" imgH="349206" progId="Equation.3">
                  <p:embed/>
                </p:oleObj>
              </mc:Choice>
              <mc:Fallback>
                <p:oleObj name="公式" r:id="rId5" imgW="1453965" imgH="3492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549275"/>
                        <a:ext cx="4313237" cy="1104900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chemeClr val="accent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5684" name="Group 4"/>
          <p:cNvGrpSpPr>
            <a:grpSpLocks/>
          </p:cNvGrpSpPr>
          <p:nvPr/>
        </p:nvGrpSpPr>
        <p:grpSpPr bwMode="auto">
          <a:xfrm>
            <a:off x="900113" y="3963988"/>
            <a:ext cx="2789237" cy="2097087"/>
            <a:chOff x="567" y="2497"/>
            <a:chExt cx="1757" cy="1321"/>
          </a:xfrm>
        </p:grpSpPr>
        <p:sp>
          <p:nvSpPr>
            <p:cNvPr id="43060" name="Text Box 5"/>
            <p:cNvSpPr txBox="1">
              <a:spLocks noChangeArrowheads="1"/>
            </p:cNvSpPr>
            <p:nvPr/>
          </p:nvSpPr>
          <p:spPr bwMode="auto">
            <a:xfrm>
              <a:off x="2147" y="3490"/>
              <a:ext cx="177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61" name="Line 6"/>
            <p:cNvSpPr>
              <a:spLocks noChangeShapeType="1"/>
            </p:cNvSpPr>
            <p:nvPr/>
          </p:nvSpPr>
          <p:spPr bwMode="auto">
            <a:xfrm>
              <a:off x="775" y="3479"/>
              <a:ext cx="152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062" name="Line 7"/>
            <p:cNvSpPr>
              <a:spLocks noChangeShapeType="1"/>
            </p:cNvSpPr>
            <p:nvPr/>
          </p:nvSpPr>
          <p:spPr bwMode="auto">
            <a:xfrm flipV="1">
              <a:off x="993" y="2602"/>
              <a:ext cx="0" cy="117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063" name="Freeform 8"/>
            <p:cNvSpPr>
              <a:spLocks/>
            </p:cNvSpPr>
            <p:nvPr/>
          </p:nvSpPr>
          <p:spPr bwMode="auto">
            <a:xfrm>
              <a:off x="993" y="2894"/>
              <a:ext cx="1146" cy="527"/>
            </a:xfrm>
            <a:custGeom>
              <a:avLst/>
              <a:gdLst>
                <a:gd name="T0" fmla="*/ 0 w 1008"/>
                <a:gd name="T1" fmla="*/ 0 h 432"/>
                <a:gd name="T2" fmla="*/ 273 w 1008"/>
                <a:gd name="T3" fmla="*/ 293 h 432"/>
                <a:gd name="T4" fmla="*/ 764 w 1008"/>
                <a:gd name="T5" fmla="*/ 468 h 432"/>
                <a:gd name="T6" fmla="*/ 1146 w 1008"/>
                <a:gd name="T7" fmla="*/ 527 h 4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08" h="432">
                  <a:moveTo>
                    <a:pt x="0" y="0"/>
                  </a:moveTo>
                  <a:cubicBezTo>
                    <a:pt x="64" y="88"/>
                    <a:pt x="128" y="176"/>
                    <a:pt x="240" y="240"/>
                  </a:cubicBezTo>
                  <a:cubicBezTo>
                    <a:pt x="352" y="304"/>
                    <a:pt x="544" y="352"/>
                    <a:pt x="672" y="384"/>
                  </a:cubicBezTo>
                  <a:cubicBezTo>
                    <a:pt x="800" y="416"/>
                    <a:pt x="952" y="424"/>
                    <a:pt x="1008" y="432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064" name="Text Box 9"/>
            <p:cNvSpPr txBox="1">
              <a:spLocks noChangeArrowheads="1"/>
            </p:cNvSpPr>
            <p:nvPr/>
          </p:nvSpPr>
          <p:spPr bwMode="auto">
            <a:xfrm>
              <a:off x="567" y="2555"/>
              <a:ext cx="402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65" name="Text Box 10"/>
            <p:cNvSpPr txBox="1">
              <a:spLocks noChangeArrowheads="1"/>
            </p:cNvSpPr>
            <p:nvPr/>
          </p:nvSpPr>
          <p:spPr bwMode="auto">
            <a:xfrm>
              <a:off x="1068" y="2497"/>
              <a:ext cx="263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66" name="Text Box 11"/>
            <p:cNvSpPr txBox="1">
              <a:spLocks noChangeArrowheads="1"/>
            </p:cNvSpPr>
            <p:nvPr/>
          </p:nvSpPr>
          <p:spPr bwMode="auto">
            <a:xfrm>
              <a:off x="781" y="3434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43067" name="Line 12"/>
            <p:cNvSpPr>
              <a:spLocks noChangeShapeType="1"/>
            </p:cNvSpPr>
            <p:nvPr/>
          </p:nvSpPr>
          <p:spPr bwMode="auto">
            <a:xfrm flipV="1">
              <a:off x="703" y="2886"/>
              <a:ext cx="291" cy="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55693" name="AutoShape 13" descr="羊皮纸"/>
          <p:cNvSpPr>
            <a:spLocks noChangeArrowheads="1"/>
          </p:cNvSpPr>
          <p:nvPr/>
        </p:nvSpPr>
        <p:spPr bwMode="auto">
          <a:xfrm>
            <a:off x="3492500" y="4076700"/>
            <a:ext cx="1223963" cy="1081088"/>
          </a:xfrm>
          <a:prstGeom prst="wedgeRoundRectCallout">
            <a:avLst>
              <a:gd name="adj1" fmla="val -189819"/>
              <a:gd name="adj2" fmla="val -4625"/>
              <a:gd name="adj3" fmla="val 16667"/>
            </a:avLst>
          </a:prstGeom>
          <a:blipFill dpi="0" rotWithShape="1">
            <a:blip r:embed="rId7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连续函数</a:t>
            </a:r>
          </a:p>
        </p:txBody>
      </p:sp>
      <p:sp>
        <p:nvSpPr>
          <p:cNvPr id="455694" name="AutoShape 14" descr="羊皮纸"/>
          <p:cNvSpPr>
            <a:spLocks noChangeArrowheads="1"/>
          </p:cNvSpPr>
          <p:nvPr/>
        </p:nvSpPr>
        <p:spPr bwMode="auto">
          <a:xfrm>
            <a:off x="7596188" y="5300663"/>
            <a:ext cx="1079500" cy="649287"/>
          </a:xfrm>
          <a:prstGeom prst="wedgeRoundRectCallout">
            <a:avLst>
              <a:gd name="adj1" fmla="val -235588"/>
              <a:gd name="adj2" fmla="val -133861"/>
              <a:gd name="adj3" fmla="val 16667"/>
            </a:avLst>
          </a:prstGeom>
          <a:blipFill dpi="0" rotWithShape="1">
            <a:blip r:embed="rId7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跃变</a:t>
            </a:r>
          </a:p>
        </p:txBody>
      </p:sp>
      <p:sp>
        <p:nvSpPr>
          <p:cNvPr id="455695" name="Text Box 15"/>
          <p:cNvSpPr txBox="1">
            <a:spLocks noChangeArrowheads="1"/>
          </p:cNvSpPr>
          <p:nvPr/>
        </p:nvSpPr>
        <p:spPr bwMode="auto">
          <a:xfrm>
            <a:off x="539750" y="3284538"/>
            <a:ext cx="86042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电压、电流是随时间按同一指数规律衰减的函数；</a:t>
            </a:r>
          </a:p>
        </p:txBody>
      </p:sp>
      <p:grpSp>
        <p:nvGrpSpPr>
          <p:cNvPr id="43016" name="Group 16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3058" name="Picture 17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59" name="Text Box 18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3017" name="Group 19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3056" name="Picture 20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57" name="Text Box 21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55702" name="Group 22"/>
          <p:cNvGrpSpPr>
            <a:grpSpLocks/>
          </p:cNvGrpSpPr>
          <p:nvPr/>
        </p:nvGrpSpPr>
        <p:grpSpPr bwMode="auto">
          <a:xfrm>
            <a:off x="611188" y="2565400"/>
            <a:ext cx="1644650" cy="850900"/>
            <a:chOff x="385" y="3022"/>
            <a:chExt cx="1036" cy="536"/>
          </a:xfrm>
        </p:grpSpPr>
        <p:pic>
          <p:nvPicPr>
            <p:cNvPr id="43054" name="Picture 23" descr="12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55" name="Text Box 24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</a:t>
              </a:r>
            </a:p>
          </p:txBody>
        </p:sp>
      </p:grpSp>
      <p:grpSp>
        <p:nvGrpSpPr>
          <p:cNvPr id="455705" name="Group 25"/>
          <p:cNvGrpSpPr>
            <a:grpSpLocks/>
          </p:cNvGrpSpPr>
          <p:nvPr/>
        </p:nvGrpSpPr>
        <p:grpSpPr bwMode="auto">
          <a:xfrm>
            <a:off x="4741863" y="3933825"/>
            <a:ext cx="3070225" cy="1989138"/>
            <a:chOff x="2987" y="2585"/>
            <a:chExt cx="1934" cy="1253"/>
          </a:xfrm>
        </p:grpSpPr>
        <p:grpSp>
          <p:nvGrpSpPr>
            <p:cNvPr id="43044" name="Group 26"/>
            <p:cNvGrpSpPr>
              <a:grpSpLocks/>
            </p:cNvGrpSpPr>
            <p:nvPr/>
          </p:nvGrpSpPr>
          <p:grpSpPr bwMode="auto">
            <a:xfrm>
              <a:off x="2987" y="2585"/>
              <a:ext cx="1934" cy="1253"/>
              <a:chOff x="3610" y="1141"/>
              <a:chExt cx="1614" cy="939"/>
            </a:xfrm>
          </p:grpSpPr>
          <p:sp>
            <p:nvSpPr>
              <p:cNvPr id="43046" name="Line 27"/>
              <p:cNvSpPr>
                <a:spLocks noChangeShapeType="1"/>
              </p:cNvSpPr>
              <p:nvPr/>
            </p:nvSpPr>
            <p:spPr bwMode="auto">
              <a:xfrm>
                <a:off x="3880" y="1504"/>
                <a:ext cx="1344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3047" name="Line 28"/>
              <p:cNvSpPr>
                <a:spLocks noChangeShapeType="1"/>
              </p:cNvSpPr>
              <p:nvPr/>
            </p:nvSpPr>
            <p:spPr bwMode="auto">
              <a:xfrm flipV="1">
                <a:off x="4024" y="1264"/>
                <a:ext cx="0" cy="816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3048" name="Freeform 29"/>
              <p:cNvSpPr>
                <a:spLocks/>
              </p:cNvSpPr>
              <p:nvPr/>
            </p:nvSpPr>
            <p:spPr bwMode="auto">
              <a:xfrm>
                <a:off x="4024" y="1552"/>
                <a:ext cx="912" cy="336"/>
              </a:xfrm>
              <a:custGeom>
                <a:avLst/>
                <a:gdLst>
                  <a:gd name="T0" fmla="*/ 0 w 912"/>
                  <a:gd name="T1" fmla="*/ 336 h 336"/>
                  <a:gd name="T2" fmla="*/ 250 w 912"/>
                  <a:gd name="T3" fmla="*/ 115 h 336"/>
                  <a:gd name="T4" fmla="*/ 528 w 912"/>
                  <a:gd name="T5" fmla="*/ 19 h 336"/>
                  <a:gd name="T6" fmla="*/ 912 w 912"/>
                  <a:gd name="T7" fmla="*/ 0 h 3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12" h="336">
                    <a:moveTo>
                      <a:pt x="0" y="336"/>
                    </a:moveTo>
                    <a:cubicBezTo>
                      <a:pt x="42" y="299"/>
                      <a:pt x="162" y="168"/>
                      <a:pt x="250" y="115"/>
                    </a:cubicBezTo>
                    <a:cubicBezTo>
                      <a:pt x="338" y="62"/>
                      <a:pt x="418" y="38"/>
                      <a:pt x="528" y="19"/>
                    </a:cubicBezTo>
                    <a:cubicBezTo>
                      <a:pt x="638" y="0"/>
                      <a:pt x="832" y="4"/>
                      <a:pt x="912" y="0"/>
                    </a:cubicBezTo>
                  </a:path>
                </a:pathLst>
              </a:custGeom>
              <a:noFill/>
              <a:ln w="28575" cap="flat" cmpd="sng">
                <a:solidFill>
                  <a:srgbClr val="FF33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6FF33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3049" name="Text Box 30"/>
              <p:cNvSpPr txBox="1">
                <a:spLocks noChangeArrowheads="1"/>
              </p:cNvSpPr>
              <p:nvPr/>
            </p:nvSpPr>
            <p:spPr bwMode="auto">
              <a:xfrm>
                <a:off x="3610" y="1764"/>
                <a:ext cx="399" cy="2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6FF33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RI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</a:t>
                </a:r>
              </a:p>
            </p:txBody>
          </p:sp>
          <p:sp>
            <p:nvSpPr>
              <p:cNvPr id="43050" name="Text Box 31"/>
              <p:cNvSpPr txBox="1">
                <a:spLocks noChangeArrowheads="1"/>
              </p:cNvSpPr>
              <p:nvPr/>
            </p:nvSpPr>
            <p:spPr bwMode="auto">
              <a:xfrm>
                <a:off x="4083" y="1141"/>
                <a:ext cx="261" cy="2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6FF33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051" name="Text Box 32"/>
              <p:cNvSpPr txBox="1">
                <a:spLocks noChangeArrowheads="1"/>
              </p:cNvSpPr>
              <p:nvPr/>
            </p:nvSpPr>
            <p:spPr bwMode="auto">
              <a:xfrm>
                <a:off x="5055" y="1525"/>
                <a:ext cx="148" cy="2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6FF33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052" name="Line 33"/>
              <p:cNvSpPr>
                <a:spLocks noChangeShapeType="1"/>
              </p:cNvSpPr>
              <p:nvPr/>
            </p:nvSpPr>
            <p:spPr bwMode="auto">
              <a:xfrm>
                <a:off x="3845" y="1500"/>
                <a:ext cx="173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3053" name="Line 34"/>
              <p:cNvSpPr>
                <a:spLocks noChangeShapeType="1"/>
              </p:cNvSpPr>
              <p:nvPr/>
            </p:nvSpPr>
            <p:spPr bwMode="auto">
              <a:xfrm>
                <a:off x="4018" y="1500"/>
                <a:ext cx="0" cy="382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3045" name="Text Box 35"/>
            <p:cNvSpPr txBox="1">
              <a:spLocks noChangeArrowheads="1"/>
            </p:cNvSpPr>
            <p:nvPr/>
          </p:nvSpPr>
          <p:spPr bwMode="auto">
            <a:xfrm>
              <a:off x="3243" y="2750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0</a:t>
              </a:r>
            </a:p>
          </p:txBody>
        </p:sp>
      </p:grpSp>
      <p:grpSp>
        <p:nvGrpSpPr>
          <p:cNvPr id="43020" name="Group 36"/>
          <p:cNvGrpSpPr>
            <a:grpSpLocks/>
          </p:cNvGrpSpPr>
          <p:nvPr/>
        </p:nvGrpSpPr>
        <p:grpSpPr bwMode="auto">
          <a:xfrm>
            <a:off x="6227763" y="549275"/>
            <a:ext cx="2493962" cy="1876425"/>
            <a:chOff x="3969" y="2160"/>
            <a:chExt cx="1571" cy="1182"/>
          </a:xfrm>
        </p:grpSpPr>
        <p:grpSp>
          <p:nvGrpSpPr>
            <p:cNvPr id="43024" name="Group 37"/>
            <p:cNvGrpSpPr>
              <a:grpSpLocks/>
            </p:cNvGrpSpPr>
            <p:nvPr/>
          </p:nvGrpSpPr>
          <p:grpSpPr bwMode="auto">
            <a:xfrm>
              <a:off x="4740" y="2160"/>
              <a:ext cx="272" cy="409"/>
              <a:chOff x="1872" y="491"/>
              <a:chExt cx="240" cy="277"/>
            </a:xfrm>
          </p:grpSpPr>
          <p:sp>
            <p:nvSpPr>
              <p:cNvPr id="43042" name="Line 38"/>
              <p:cNvSpPr>
                <a:spLocks noChangeShapeType="1"/>
              </p:cNvSpPr>
              <p:nvPr/>
            </p:nvSpPr>
            <p:spPr bwMode="auto">
              <a:xfrm>
                <a:off x="1872" y="768"/>
                <a:ext cx="24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3043" name="Text Box 39"/>
              <p:cNvSpPr txBox="1">
                <a:spLocks noChangeArrowheads="1"/>
              </p:cNvSpPr>
              <p:nvPr/>
            </p:nvSpPr>
            <p:spPr bwMode="auto">
              <a:xfrm>
                <a:off x="1882" y="491"/>
                <a:ext cx="165" cy="2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32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3025" name="Text Box 40"/>
            <p:cNvSpPr txBox="1">
              <a:spLocks noChangeArrowheads="1"/>
            </p:cNvSpPr>
            <p:nvPr/>
          </p:nvSpPr>
          <p:spPr bwMode="auto">
            <a:xfrm>
              <a:off x="4921" y="2806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43026" name="Group 41"/>
            <p:cNvGrpSpPr>
              <a:grpSpLocks/>
            </p:cNvGrpSpPr>
            <p:nvPr/>
          </p:nvGrpSpPr>
          <p:grpSpPr bwMode="auto">
            <a:xfrm>
              <a:off x="5203" y="2578"/>
              <a:ext cx="337" cy="764"/>
              <a:chOff x="1967" y="748"/>
              <a:chExt cx="327" cy="616"/>
            </a:xfrm>
          </p:grpSpPr>
          <p:grpSp>
            <p:nvGrpSpPr>
              <p:cNvPr id="43038" name="Group 42"/>
              <p:cNvGrpSpPr>
                <a:grpSpLocks/>
              </p:cNvGrpSpPr>
              <p:nvPr/>
            </p:nvGrpSpPr>
            <p:grpSpPr bwMode="auto">
              <a:xfrm>
                <a:off x="2069" y="748"/>
                <a:ext cx="218" cy="616"/>
                <a:chOff x="1637" y="1276"/>
                <a:chExt cx="218" cy="616"/>
              </a:xfrm>
            </p:grpSpPr>
            <p:sp>
              <p:nvSpPr>
                <p:cNvPr id="43040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1637" y="1276"/>
                  <a:ext cx="218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4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43041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1639" y="1659"/>
                  <a:ext cx="205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4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43039" name="Text Box 45"/>
              <p:cNvSpPr txBox="1">
                <a:spLocks noChangeArrowheads="1"/>
              </p:cNvSpPr>
              <p:nvPr/>
            </p:nvSpPr>
            <p:spPr bwMode="auto">
              <a:xfrm>
                <a:off x="1967" y="900"/>
                <a:ext cx="327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32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32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3027" name="Line 46"/>
            <p:cNvSpPr>
              <a:spLocks noChangeShapeType="1"/>
            </p:cNvSpPr>
            <p:nvPr/>
          </p:nvSpPr>
          <p:spPr bwMode="auto">
            <a:xfrm flipV="1">
              <a:off x="5148" y="3067"/>
              <a:ext cx="0" cy="23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028" name="Text Box 47"/>
            <p:cNvSpPr txBox="1">
              <a:spLocks noChangeArrowheads="1"/>
            </p:cNvSpPr>
            <p:nvPr/>
          </p:nvSpPr>
          <p:spPr bwMode="auto">
            <a:xfrm>
              <a:off x="4246" y="2625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29" name="Line 48"/>
            <p:cNvSpPr>
              <a:spLocks noChangeShapeType="1"/>
            </p:cNvSpPr>
            <p:nvPr/>
          </p:nvSpPr>
          <p:spPr bwMode="auto">
            <a:xfrm>
              <a:off x="3969" y="3305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30" name="Line 49"/>
            <p:cNvSpPr>
              <a:spLocks noChangeShapeType="1"/>
            </p:cNvSpPr>
            <p:nvPr/>
          </p:nvSpPr>
          <p:spPr bwMode="auto">
            <a:xfrm>
              <a:off x="3969" y="2523"/>
              <a:ext cx="0" cy="7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31" name="Line 50"/>
            <p:cNvSpPr>
              <a:spLocks noChangeShapeType="1"/>
            </p:cNvSpPr>
            <p:nvPr/>
          </p:nvSpPr>
          <p:spPr bwMode="auto">
            <a:xfrm>
              <a:off x="3969" y="2523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32" name="Line 51"/>
            <p:cNvSpPr>
              <a:spLocks noChangeShapeType="1"/>
            </p:cNvSpPr>
            <p:nvPr/>
          </p:nvSpPr>
          <p:spPr bwMode="auto">
            <a:xfrm>
              <a:off x="5148" y="2522"/>
              <a:ext cx="0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3033" name="Group 52"/>
            <p:cNvGrpSpPr>
              <a:grpSpLocks/>
            </p:cNvGrpSpPr>
            <p:nvPr/>
          </p:nvGrpSpPr>
          <p:grpSpPr bwMode="auto">
            <a:xfrm>
              <a:off x="5148" y="2704"/>
              <a:ext cx="91" cy="363"/>
              <a:chOff x="2744" y="2931"/>
              <a:chExt cx="57" cy="283"/>
            </a:xfrm>
          </p:grpSpPr>
          <p:sp>
            <p:nvSpPr>
              <p:cNvPr id="43035" name="Arc 53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3036" name="Arc 54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3037" name="Arc 55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3034" name="Rectangle 56"/>
            <p:cNvSpPr>
              <a:spLocks noChangeArrowheads="1"/>
            </p:cNvSpPr>
            <p:nvPr/>
          </p:nvSpPr>
          <p:spPr bwMode="auto">
            <a:xfrm>
              <a:off x="4241" y="247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43021" name="Group 57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3022" name="Picture 58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23" name="Text Box 59">
              <a:hlinkClick r:id="rId1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5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5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455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55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455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55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5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455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455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93" grpId="0" animBg="1"/>
      <p:bldP spid="455694" grpId="0" animBg="1"/>
      <p:bldP spid="455695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Text Box 2"/>
          <p:cNvSpPr txBox="1">
            <a:spLocks noChangeArrowheads="1"/>
          </p:cNvSpPr>
          <p:nvPr/>
        </p:nvSpPr>
        <p:spPr bwMode="auto">
          <a:xfrm>
            <a:off x="250825" y="549275"/>
            <a:ext cx="88931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2"/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响应与初始状态成线性关系，其衰减快慢与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L/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有关</a:t>
            </a:r>
            <a:r>
              <a:rPr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;</a:t>
            </a:r>
          </a:p>
        </p:txBody>
      </p:sp>
      <p:grpSp>
        <p:nvGrpSpPr>
          <p:cNvPr id="44035" name="Group 3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4056" name="Picture 4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57" name="Text Box 5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4036" name="Group 6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4054" name="Picture 7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55" name="Text Box 8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aphicFrame>
        <p:nvGraphicFramePr>
          <p:cNvPr id="456713" name="Object 9"/>
          <p:cNvGraphicFramePr>
            <a:graphicFrameLocks noChangeAspect="1"/>
          </p:cNvGraphicFramePr>
          <p:nvPr/>
        </p:nvGraphicFramePr>
        <p:xfrm>
          <a:off x="755650" y="1905000"/>
          <a:ext cx="7272338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5" name="公式" r:id="rId4" imgW="3143090" imgH="489125" progId="Equation.3">
                  <p:embed/>
                </p:oleObj>
              </mc:Choice>
              <mc:Fallback>
                <p:oleObj name="公式" r:id="rId4" imgW="3143090" imgH="489125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905000"/>
                        <a:ext cx="7272338" cy="114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6714" name="Group 10"/>
          <p:cNvGrpSpPr>
            <a:grpSpLocks/>
          </p:cNvGrpSpPr>
          <p:nvPr/>
        </p:nvGrpSpPr>
        <p:grpSpPr bwMode="auto">
          <a:xfrm>
            <a:off x="846138" y="1112838"/>
            <a:ext cx="7399337" cy="701675"/>
            <a:chOff x="533" y="572"/>
            <a:chExt cx="4661" cy="442"/>
          </a:xfrm>
        </p:grpSpPr>
        <p:sp>
          <p:nvSpPr>
            <p:cNvPr id="44052" name="Text Box 11"/>
            <p:cNvSpPr txBox="1">
              <a:spLocks noChangeArrowheads="1"/>
            </p:cNvSpPr>
            <p:nvPr/>
          </p:nvSpPr>
          <p:spPr bwMode="auto">
            <a:xfrm>
              <a:off x="533" y="618"/>
              <a:ext cx="466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令        </a:t>
              </a:r>
              <a:r>
                <a:rPr kumimoji="1" lang="zh-CN" altLang="en-US" sz="2800" b="1">
                  <a:solidFill>
                    <a:srgbClr val="FFFF00"/>
                  </a:solidFill>
                  <a:latin typeface="仿宋_GB2312" pitchFamily="49" charset="-122"/>
                  <a:ea typeface="仿宋_GB2312" pitchFamily="49" charset="-122"/>
                </a:rPr>
                <a:t>        </a:t>
              </a: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称为一阶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RL</a:t>
              </a: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电路时间常数</a:t>
              </a:r>
            </a:p>
          </p:txBody>
        </p:sp>
        <p:sp>
          <p:nvSpPr>
            <p:cNvPr id="44053" name="Rectangle 12"/>
            <p:cNvSpPr>
              <a:spLocks noChangeArrowheads="1"/>
            </p:cNvSpPr>
            <p:nvPr/>
          </p:nvSpPr>
          <p:spPr bwMode="auto">
            <a:xfrm>
              <a:off x="930" y="572"/>
              <a:ext cx="1587" cy="442"/>
            </a:xfrm>
            <a:prstGeom prst="rect">
              <a:avLst/>
            </a:prstGeom>
            <a:gradFill rotWithShape="1">
              <a:gsLst>
                <a:gs pos="0">
                  <a:srgbClr val="FFCC00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7A0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4000" i="1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</a:t>
              </a:r>
              <a:r>
                <a:rPr kumimoji="1" lang="zh-CN" altLang="en-US" sz="4000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  </a:t>
              </a:r>
              <a:r>
                <a:rPr kumimoji="1" lang="en-US" altLang="zh-CN" sz="4000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= </a:t>
              </a:r>
              <a:r>
                <a:rPr kumimoji="1" lang="en-US" altLang="zh-CN" sz="4000" i="1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L/R</a:t>
              </a:r>
            </a:p>
          </p:txBody>
        </p:sp>
      </p:grpSp>
      <p:sp>
        <p:nvSpPr>
          <p:cNvPr id="456717" name="Rectangle 13"/>
          <p:cNvSpPr>
            <a:spLocks noChangeArrowheads="1"/>
          </p:cNvSpPr>
          <p:nvPr/>
        </p:nvSpPr>
        <p:spPr bwMode="auto">
          <a:xfrm>
            <a:off x="468313" y="3128963"/>
            <a:ext cx="82819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时间常数</a:t>
            </a:r>
            <a:r>
              <a:rPr kumimoji="1" lang="zh-CN" altLang="en-US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</a:t>
            </a:r>
            <a:r>
              <a:rPr kumimoji="1" lang="zh-CN" altLang="en-US" sz="280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的大小反映了电路过渡过程时间的长短</a:t>
            </a:r>
          </a:p>
        </p:txBody>
      </p:sp>
      <p:sp>
        <p:nvSpPr>
          <p:cNvPr id="456718" name="Text Box 14"/>
          <p:cNvSpPr txBox="1">
            <a:spLocks noChangeArrowheads="1"/>
          </p:cNvSpPr>
          <p:nvPr/>
        </p:nvSpPr>
        <p:spPr bwMode="auto">
          <a:xfrm>
            <a:off x="611188" y="5027613"/>
            <a:ext cx="6048375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L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大</a:t>
            </a:r>
            <a:r>
              <a:rPr kumimoji="1" lang="zh-CN" altLang="en-US" sz="2800" b="1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 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W=Li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L</a:t>
            </a:r>
            <a:r>
              <a:rPr kumimoji="1" lang="en-US" altLang="zh-CN" sz="2800" baseline="300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2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/2</a:t>
            </a:r>
            <a:r>
              <a:rPr kumimoji="1"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 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起始能量大</a:t>
            </a:r>
          </a:p>
          <a:p>
            <a:pPr eaLnBrk="1" hangingPunct="1">
              <a:lnSpc>
                <a:spcPct val="110000"/>
              </a:lnSpc>
            </a:pP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R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小</a:t>
            </a:r>
            <a:r>
              <a:rPr kumimoji="1" lang="zh-CN" altLang="en-US" sz="2800" b="1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 </a:t>
            </a:r>
            <a:r>
              <a:rPr kumimoji="1" lang="zh-CN" altLang="en-US" sz="2800" b="1">
                <a:solidFill>
                  <a:schemeClr val="bg1"/>
                </a:solidFill>
                <a:latin typeface="仿宋_GB2312" pitchFamily="49" charset="-122"/>
                <a:ea typeface="仿宋_GB2312" pitchFamily="49" charset="-122"/>
              </a:rPr>
              <a:t>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P=Ri</a:t>
            </a:r>
            <a:r>
              <a:rPr kumimoji="1" lang="en-US" altLang="zh-CN" sz="2800" baseline="30000">
                <a:solidFill>
                  <a:schemeClr val="bg1"/>
                </a:solidFill>
                <a:latin typeface="仿宋_GB2312" pitchFamily="49" charset="-122"/>
                <a:ea typeface="仿宋_GB2312" pitchFamily="49" charset="-122"/>
              </a:rPr>
              <a:t>2</a:t>
            </a:r>
            <a:r>
              <a:rPr kumimoji="1" lang="en-US" altLang="zh-CN" sz="2800" b="1" baseline="30000">
                <a:solidFill>
                  <a:schemeClr val="bg1"/>
                </a:solidFill>
                <a:latin typeface="仿宋_GB2312" pitchFamily="49" charset="-122"/>
                <a:ea typeface="仿宋_GB2312" pitchFamily="49" charset="-122"/>
              </a:rPr>
              <a:t>  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放电过程消耗能量小</a:t>
            </a:r>
            <a:endParaRPr kumimoji="1" lang="zh-CN" altLang="en-US" sz="2800" b="1" i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456719" name="Group 15"/>
          <p:cNvGrpSpPr>
            <a:grpSpLocks/>
          </p:cNvGrpSpPr>
          <p:nvPr/>
        </p:nvGrpSpPr>
        <p:grpSpPr bwMode="auto">
          <a:xfrm>
            <a:off x="6443663" y="5229225"/>
            <a:ext cx="2493962" cy="777875"/>
            <a:chOff x="3833" y="3158"/>
            <a:chExt cx="1571" cy="490"/>
          </a:xfrm>
        </p:grpSpPr>
        <p:sp>
          <p:nvSpPr>
            <p:cNvPr id="44050" name="AutoShape 16"/>
            <p:cNvSpPr>
              <a:spLocks/>
            </p:cNvSpPr>
            <p:nvPr/>
          </p:nvSpPr>
          <p:spPr bwMode="auto">
            <a:xfrm>
              <a:off x="3833" y="3158"/>
              <a:ext cx="82" cy="490"/>
            </a:xfrm>
            <a:prstGeom prst="rightBrace">
              <a:avLst>
                <a:gd name="adj1" fmla="val 49797"/>
                <a:gd name="adj2" fmla="val 50000"/>
              </a:avLst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4051" name="Text Box 17"/>
            <p:cNvSpPr txBox="1">
              <a:spLocks noChangeArrowheads="1"/>
            </p:cNvSpPr>
            <p:nvPr/>
          </p:nvSpPr>
          <p:spPr bwMode="auto">
            <a:xfrm>
              <a:off x="3923" y="3249"/>
              <a:ext cx="148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放电慢，</a:t>
              </a:r>
              <a:r>
                <a:rPr kumimoji="1" lang="zh-CN" altLang="en-US" sz="2800" i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  <a:sym typeface="Symbol" panose="05050102010706020507" pitchFamily="18" charset="2"/>
                </a:rPr>
                <a:t></a:t>
              </a:r>
              <a:r>
                <a:rPr kumimoji="1" lang="zh-CN" altLang="en-US" sz="2800" b="1" i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  <a:sym typeface="Symbol" panose="05050102010706020507" pitchFamily="18" charset="2"/>
                </a:rPr>
                <a:t> </a:t>
              </a: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  <a:sym typeface="Symbol" panose="05050102010706020507" pitchFamily="18" charset="2"/>
                </a:rPr>
                <a:t>大</a:t>
              </a:r>
            </a:p>
          </p:txBody>
        </p:sp>
      </p:grpSp>
      <p:sp>
        <p:nvSpPr>
          <p:cNvPr id="456722" name="Text Box 18"/>
          <p:cNvSpPr txBox="1">
            <a:spLocks noChangeArrowheads="1"/>
          </p:cNvSpPr>
          <p:nvPr/>
        </p:nvSpPr>
        <p:spPr bwMode="auto">
          <a:xfrm>
            <a:off x="468313" y="3705225"/>
            <a:ext cx="37449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i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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 大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→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过渡过程时间长</a:t>
            </a:r>
          </a:p>
        </p:txBody>
      </p:sp>
      <p:sp>
        <p:nvSpPr>
          <p:cNvPr id="456723" name="Text Box 19"/>
          <p:cNvSpPr txBox="1">
            <a:spLocks noChangeArrowheads="1"/>
          </p:cNvSpPr>
          <p:nvPr/>
        </p:nvSpPr>
        <p:spPr bwMode="auto">
          <a:xfrm>
            <a:off x="4572000" y="3705225"/>
            <a:ext cx="41767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i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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 小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→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过渡过程时间短</a:t>
            </a:r>
          </a:p>
        </p:txBody>
      </p:sp>
      <p:sp>
        <p:nvSpPr>
          <p:cNvPr id="456724" name="Text Box 20"/>
          <p:cNvSpPr txBox="1">
            <a:spLocks noChangeArrowheads="1"/>
          </p:cNvSpPr>
          <p:nvPr/>
        </p:nvSpPr>
        <p:spPr bwMode="auto">
          <a:xfrm>
            <a:off x="539750" y="4354513"/>
            <a:ext cx="1871663" cy="51911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ea typeface="宋体" panose="02010600030101010101" pitchFamily="2" charset="-122"/>
              </a:rPr>
              <a:t>物理含义</a:t>
            </a:r>
          </a:p>
        </p:txBody>
      </p:sp>
      <p:sp>
        <p:nvSpPr>
          <p:cNvPr id="456725" name="AutoShape 21"/>
          <p:cNvSpPr>
            <a:spLocks noChangeArrowheads="1"/>
          </p:cNvSpPr>
          <p:nvPr/>
        </p:nvSpPr>
        <p:spPr bwMode="auto">
          <a:xfrm>
            <a:off x="2627313" y="4570413"/>
            <a:ext cx="647700" cy="153987"/>
          </a:xfrm>
          <a:prstGeom prst="rightArrow">
            <a:avLst>
              <a:gd name="adj1" fmla="val 50000"/>
              <a:gd name="adj2" fmla="val 105155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456726" name="Rectangle 22"/>
          <p:cNvSpPr>
            <a:spLocks noChangeArrowheads="1"/>
          </p:cNvSpPr>
          <p:nvPr/>
        </p:nvSpPr>
        <p:spPr bwMode="auto">
          <a:xfrm>
            <a:off x="3419475" y="4425950"/>
            <a:ext cx="33464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电流初值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(0)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一定：</a:t>
            </a:r>
            <a:endParaRPr kumimoji="1" lang="zh-CN" altLang="en-US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44047" name="Group 23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4048" name="Picture 24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49" name="Text Box 25">
              <a:hlinkClick r:id="rId6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56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6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456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56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6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6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456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6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6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456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6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6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56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56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56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6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06" grpId="0" autoUpdateAnimBg="0"/>
      <p:bldP spid="456717" grpId="0" build="p" autoUpdateAnimBg="0"/>
      <p:bldP spid="456718" grpId="0" build="p" autoUpdateAnimBg="0"/>
      <p:bldP spid="456722" grpId="0"/>
      <p:bldP spid="456723" grpId="0"/>
      <p:bldP spid="456724" grpId="0" animBg="1"/>
      <p:bldP spid="45672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ChangeArrowheads="1"/>
          </p:cNvSpPr>
          <p:nvPr/>
        </p:nvSpPr>
        <p:spPr bwMode="auto">
          <a:xfrm>
            <a:off x="684213" y="620713"/>
            <a:ext cx="26638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3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能量关系</a:t>
            </a:r>
          </a:p>
        </p:txBody>
      </p:sp>
      <p:graphicFrame>
        <p:nvGraphicFramePr>
          <p:cNvPr id="457731" name="Object 3"/>
          <p:cNvGraphicFramePr>
            <a:graphicFrameLocks noChangeAspect="1"/>
          </p:cNvGraphicFramePr>
          <p:nvPr/>
        </p:nvGraphicFramePr>
        <p:xfrm>
          <a:off x="755650" y="3560763"/>
          <a:ext cx="2736850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4" name="公式" r:id="rId3" imgW="958788" imgH="310975" progId="Equation.3">
                  <p:embed/>
                </p:oleObj>
              </mc:Choice>
              <mc:Fallback>
                <p:oleObj name="公式" r:id="rId3" imgW="958788" imgH="31097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560763"/>
                        <a:ext cx="2736850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7732" name="Text Box 4"/>
          <p:cNvSpPr txBox="1">
            <a:spLocks noChangeArrowheads="1"/>
          </p:cNvSpPr>
          <p:nvPr/>
        </p:nvSpPr>
        <p:spPr bwMode="auto">
          <a:xfrm>
            <a:off x="3635375" y="549275"/>
            <a:ext cx="5113338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电感不断释放能量被电阻吸收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, 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直到全部消耗完毕。</a:t>
            </a:r>
          </a:p>
        </p:txBody>
      </p:sp>
      <p:sp>
        <p:nvSpPr>
          <p:cNvPr id="457733" name="Text Box 5"/>
          <p:cNvSpPr txBox="1">
            <a:spLocks noChangeArrowheads="1"/>
          </p:cNvSpPr>
          <p:nvPr/>
        </p:nvSpPr>
        <p:spPr bwMode="auto">
          <a:xfrm>
            <a:off x="3995738" y="1628775"/>
            <a:ext cx="32400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设</a:t>
            </a:r>
            <a:r>
              <a:rPr kumimoji="1"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endParaRPr kumimoji="1" lang="en-US" altLang="zh-CN" sz="3200" i="1" baseline="-250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57734" name="Text Box 6"/>
          <p:cNvSpPr txBox="1">
            <a:spLocks noChangeArrowheads="1"/>
          </p:cNvSpPr>
          <p:nvPr/>
        </p:nvSpPr>
        <p:spPr bwMode="auto">
          <a:xfrm>
            <a:off x="3563938" y="2336800"/>
            <a:ext cx="30241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电感放出能量：             </a:t>
            </a:r>
          </a:p>
        </p:txBody>
      </p:sp>
      <p:graphicFrame>
        <p:nvGraphicFramePr>
          <p:cNvPr id="457735" name="Object 7"/>
          <p:cNvGraphicFramePr>
            <a:graphicFrameLocks noChangeAspect="1"/>
          </p:cNvGraphicFramePr>
          <p:nvPr/>
        </p:nvGraphicFramePr>
        <p:xfrm>
          <a:off x="6804025" y="2119313"/>
          <a:ext cx="1223963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5" name="公式" r:id="rId5" imgW="412713" imgH="438281" progId="Equation.3">
                  <p:embed/>
                </p:oleObj>
              </mc:Choice>
              <mc:Fallback>
                <p:oleObj name="公式" r:id="rId5" imgW="412713" imgH="43828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2119313"/>
                        <a:ext cx="1223963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7736" name="Text Box 8"/>
          <p:cNvSpPr txBox="1">
            <a:spLocks noChangeArrowheads="1"/>
          </p:cNvSpPr>
          <p:nvPr/>
        </p:nvSpPr>
        <p:spPr bwMode="auto">
          <a:xfrm>
            <a:off x="755650" y="3055938"/>
            <a:ext cx="46085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电阻吸收（消耗）能量：</a:t>
            </a:r>
          </a:p>
        </p:txBody>
      </p:sp>
      <p:graphicFrame>
        <p:nvGraphicFramePr>
          <p:cNvPr id="457737" name="Object 9"/>
          <p:cNvGraphicFramePr>
            <a:graphicFrameLocks noChangeAspect="1"/>
          </p:cNvGraphicFramePr>
          <p:nvPr/>
        </p:nvGraphicFramePr>
        <p:xfrm>
          <a:off x="3563938" y="3487738"/>
          <a:ext cx="316865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6" name="公式" r:id="rId7" imgW="1276412" imgH="374825" progId="Equation.3">
                  <p:embed/>
                </p:oleObj>
              </mc:Choice>
              <mc:Fallback>
                <p:oleObj name="公式" r:id="rId7" imgW="1276412" imgH="374825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3487738"/>
                        <a:ext cx="3168650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7738" name="Object 10"/>
          <p:cNvGraphicFramePr>
            <a:graphicFrameLocks noChangeAspect="1"/>
          </p:cNvGraphicFramePr>
          <p:nvPr/>
        </p:nvGraphicFramePr>
        <p:xfrm>
          <a:off x="7164388" y="4581525"/>
          <a:ext cx="1511300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7" name="公式" r:id="rId9" imgW="590661" imgH="438281" progId="Equation.3">
                  <p:embed/>
                </p:oleObj>
              </mc:Choice>
              <mc:Fallback>
                <p:oleObj name="公式" r:id="rId9" imgW="590661" imgH="438281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388" y="4581525"/>
                        <a:ext cx="1511300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7739" name="Object 11"/>
          <p:cNvGraphicFramePr>
            <a:graphicFrameLocks noChangeAspect="1"/>
          </p:cNvGraphicFramePr>
          <p:nvPr/>
        </p:nvGraphicFramePr>
        <p:xfrm>
          <a:off x="539750" y="4652963"/>
          <a:ext cx="2900363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8" name="公式" r:id="rId11" imgW="1149362" imgH="374825" progId="Equation.3">
                  <p:embed/>
                </p:oleObj>
              </mc:Choice>
              <mc:Fallback>
                <p:oleObj name="公式" r:id="rId11" imgW="1149362" imgH="374825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652963"/>
                        <a:ext cx="2900363" cy="95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7740" name="Object 12"/>
          <p:cNvGraphicFramePr>
            <a:graphicFrameLocks noChangeAspect="1"/>
          </p:cNvGraphicFramePr>
          <p:nvPr/>
        </p:nvGraphicFramePr>
        <p:xfrm>
          <a:off x="3492500" y="4652963"/>
          <a:ext cx="359410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9" name="公式" r:id="rId13" imgW="1492238" imgH="438281" progId="Equation.3">
                  <p:embed/>
                </p:oleObj>
              </mc:Choice>
              <mc:Fallback>
                <p:oleObj name="公式" r:id="rId13" imgW="1492238" imgH="438281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4652963"/>
                        <a:ext cx="3594100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7741" name="AutoShape 13"/>
          <p:cNvSpPr>
            <a:spLocks noChangeArrowheads="1"/>
          </p:cNvSpPr>
          <p:nvPr/>
        </p:nvSpPr>
        <p:spPr bwMode="auto">
          <a:xfrm>
            <a:off x="2771775" y="836613"/>
            <a:ext cx="720725" cy="144462"/>
          </a:xfrm>
          <a:prstGeom prst="rightArrow">
            <a:avLst>
              <a:gd name="adj1" fmla="val 50000"/>
              <a:gd name="adj2" fmla="val 124726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457742" name="AutoShape 14"/>
          <p:cNvSpPr>
            <a:spLocks noChangeArrowheads="1"/>
          </p:cNvSpPr>
          <p:nvPr/>
        </p:nvSpPr>
        <p:spPr bwMode="auto">
          <a:xfrm>
            <a:off x="6084888" y="2552700"/>
            <a:ext cx="647700" cy="155575"/>
          </a:xfrm>
          <a:prstGeom prst="rightArrow">
            <a:avLst>
              <a:gd name="adj1" fmla="val 50000"/>
              <a:gd name="adj2" fmla="val 104082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457743" name="AutoShape 15"/>
          <p:cNvSpPr>
            <a:spLocks noChangeArrowheads="1"/>
          </p:cNvSpPr>
          <p:nvPr/>
        </p:nvSpPr>
        <p:spPr bwMode="auto">
          <a:xfrm>
            <a:off x="4643438" y="3271838"/>
            <a:ext cx="720725" cy="157162"/>
          </a:xfrm>
          <a:prstGeom prst="rightArrow">
            <a:avLst>
              <a:gd name="adj1" fmla="val 50000"/>
              <a:gd name="adj2" fmla="val 114647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45072" name="Group 16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5100" name="Picture 17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01" name="Text Box 18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5073" name="Group 19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5098" name="Picture 20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99" name="Text Box 21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57750" name="Group 22"/>
          <p:cNvGrpSpPr>
            <a:grpSpLocks/>
          </p:cNvGrpSpPr>
          <p:nvPr/>
        </p:nvGrpSpPr>
        <p:grpSpPr bwMode="auto">
          <a:xfrm>
            <a:off x="827088" y="1125538"/>
            <a:ext cx="2493962" cy="1876425"/>
            <a:chOff x="3969" y="2160"/>
            <a:chExt cx="1571" cy="1182"/>
          </a:xfrm>
        </p:grpSpPr>
        <p:grpSp>
          <p:nvGrpSpPr>
            <p:cNvPr id="45078" name="Group 23"/>
            <p:cNvGrpSpPr>
              <a:grpSpLocks/>
            </p:cNvGrpSpPr>
            <p:nvPr/>
          </p:nvGrpSpPr>
          <p:grpSpPr bwMode="auto">
            <a:xfrm>
              <a:off x="4740" y="2160"/>
              <a:ext cx="272" cy="409"/>
              <a:chOff x="1872" y="491"/>
              <a:chExt cx="240" cy="277"/>
            </a:xfrm>
          </p:grpSpPr>
          <p:sp>
            <p:nvSpPr>
              <p:cNvPr id="45096" name="Line 24"/>
              <p:cNvSpPr>
                <a:spLocks noChangeShapeType="1"/>
              </p:cNvSpPr>
              <p:nvPr/>
            </p:nvSpPr>
            <p:spPr bwMode="auto">
              <a:xfrm>
                <a:off x="1872" y="768"/>
                <a:ext cx="24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5097" name="Text Box 25"/>
              <p:cNvSpPr txBox="1">
                <a:spLocks noChangeArrowheads="1"/>
              </p:cNvSpPr>
              <p:nvPr/>
            </p:nvSpPr>
            <p:spPr bwMode="auto">
              <a:xfrm>
                <a:off x="1882" y="491"/>
                <a:ext cx="165" cy="2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32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5079" name="Text Box 26"/>
            <p:cNvSpPr txBox="1">
              <a:spLocks noChangeArrowheads="1"/>
            </p:cNvSpPr>
            <p:nvPr/>
          </p:nvSpPr>
          <p:spPr bwMode="auto">
            <a:xfrm>
              <a:off x="4921" y="2806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45080" name="Group 27"/>
            <p:cNvGrpSpPr>
              <a:grpSpLocks/>
            </p:cNvGrpSpPr>
            <p:nvPr/>
          </p:nvGrpSpPr>
          <p:grpSpPr bwMode="auto">
            <a:xfrm>
              <a:off x="5203" y="2578"/>
              <a:ext cx="337" cy="764"/>
              <a:chOff x="1967" y="748"/>
              <a:chExt cx="327" cy="616"/>
            </a:xfrm>
          </p:grpSpPr>
          <p:grpSp>
            <p:nvGrpSpPr>
              <p:cNvPr id="45092" name="Group 28"/>
              <p:cNvGrpSpPr>
                <a:grpSpLocks/>
              </p:cNvGrpSpPr>
              <p:nvPr/>
            </p:nvGrpSpPr>
            <p:grpSpPr bwMode="auto">
              <a:xfrm>
                <a:off x="2069" y="748"/>
                <a:ext cx="218" cy="616"/>
                <a:chOff x="1637" y="1276"/>
                <a:chExt cx="218" cy="616"/>
              </a:xfrm>
            </p:grpSpPr>
            <p:sp>
              <p:nvSpPr>
                <p:cNvPr id="45094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1637" y="1276"/>
                  <a:ext cx="218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4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45095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1639" y="1659"/>
                  <a:ext cx="205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4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45093" name="Text Box 31"/>
              <p:cNvSpPr txBox="1">
                <a:spLocks noChangeArrowheads="1"/>
              </p:cNvSpPr>
              <p:nvPr/>
            </p:nvSpPr>
            <p:spPr bwMode="auto">
              <a:xfrm>
                <a:off x="1967" y="900"/>
                <a:ext cx="327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32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32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5081" name="Line 32"/>
            <p:cNvSpPr>
              <a:spLocks noChangeShapeType="1"/>
            </p:cNvSpPr>
            <p:nvPr/>
          </p:nvSpPr>
          <p:spPr bwMode="auto">
            <a:xfrm flipV="1">
              <a:off x="5148" y="3067"/>
              <a:ext cx="0" cy="23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2" name="Text Box 33"/>
            <p:cNvSpPr txBox="1">
              <a:spLocks noChangeArrowheads="1"/>
            </p:cNvSpPr>
            <p:nvPr/>
          </p:nvSpPr>
          <p:spPr bwMode="auto">
            <a:xfrm>
              <a:off x="4246" y="2625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5083" name="Line 34"/>
            <p:cNvSpPr>
              <a:spLocks noChangeShapeType="1"/>
            </p:cNvSpPr>
            <p:nvPr/>
          </p:nvSpPr>
          <p:spPr bwMode="auto">
            <a:xfrm>
              <a:off x="3969" y="3305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4" name="Line 35"/>
            <p:cNvSpPr>
              <a:spLocks noChangeShapeType="1"/>
            </p:cNvSpPr>
            <p:nvPr/>
          </p:nvSpPr>
          <p:spPr bwMode="auto">
            <a:xfrm>
              <a:off x="3969" y="2523"/>
              <a:ext cx="0" cy="7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5" name="Line 36"/>
            <p:cNvSpPr>
              <a:spLocks noChangeShapeType="1"/>
            </p:cNvSpPr>
            <p:nvPr/>
          </p:nvSpPr>
          <p:spPr bwMode="auto">
            <a:xfrm>
              <a:off x="3969" y="2523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6" name="Line 37"/>
            <p:cNvSpPr>
              <a:spLocks noChangeShapeType="1"/>
            </p:cNvSpPr>
            <p:nvPr/>
          </p:nvSpPr>
          <p:spPr bwMode="auto">
            <a:xfrm>
              <a:off x="5148" y="2522"/>
              <a:ext cx="0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5087" name="Group 38"/>
            <p:cNvGrpSpPr>
              <a:grpSpLocks/>
            </p:cNvGrpSpPr>
            <p:nvPr/>
          </p:nvGrpSpPr>
          <p:grpSpPr bwMode="auto">
            <a:xfrm>
              <a:off x="5148" y="2704"/>
              <a:ext cx="91" cy="363"/>
              <a:chOff x="2744" y="2931"/>
              <a:chExt cx="57" cy="283"/>
            </a:xfrm>
          </p:grpSpPr>
          <p:sp>
            <p:nvSpPr>
              <p:cNvPr id="45089" name="Arc 39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5090" name="Arc 40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5091" name="Arc 41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5088" name="Rectangle 42"/>
            <p:cNvSpPr>
              <a:spLocks noChangeArrowheads="1"/>
            </p:cNvSpPr>
            <p:nvPr/>
          </p:nvSpPr>
          <p:spPr bwMode="auto">
            <a:xfrm>
              <a:off x="4241" y="247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45075" name="Group 43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5076" name="Picture 44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77" name="Text Box 45">
              <a:hlinkClick r:id="rId16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57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457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"/>
                                        <p:tgtEl>
                                          <p:spTgt spid="457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5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457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7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7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457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2000"/>
                                        <p:tgtEl>
                                          <p:spTgt spid="457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4577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457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457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457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457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457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0"/>
                                        <p:tgtEl>
                                          <p:spTgt spid="457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7730" grpId="0" autoUpdateAnimBg="0"/>
      <p:bldP spid="457732" grpId="0"/>
      <p:bldP spid="457733" grpId="0" build="p" autoUpdateAnimBg="0"/>
      <p:bldP spid="457734" grpId="0"/>
      <p:bldP spid="457736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Text Box 2"/>
          <p:cNvSpPr txBox="1">
            <a:spLocks noChangeArrowheads="1"/>
          </p:cNvSpPr>
          <p:nvPr/>
        </p:nvSpPr>
        <p:spPr bwMode="auto">
          <a:xfrm>
            <a:off x="468313" y="519113"/>
            <a:ext cx="9001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kumimoji="1" lang="en-US" altLang="zh-CN" sz="3200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59779" name="Text Box 3"/>
          <p:cNvSpPr txBox="1">
            <a:spLocks noChangeArrowheads="1"/>
          </p:cNvSpPr>
          <p:nvPr/>
        </p:nvSpPr>
        <p:spPr bwMode="auto">
          <a:xfrm>
            <a:off x="1403350" y="476250"/>
            <a:ext cx="698976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=0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开关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由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→2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求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电感电压和电流及开关两端电压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12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graphicFrame>
        <p:nvGraphicFramePr>
          <p:cNvPr id="459780" name="Object 4"/>
          <p:cNvGraphicFramePr>
            <a:graphicFrameLocks noChangeAspect="1"/>
          </p:cNvGraphicFramePr>
          <p:nvPr/>
        </p:nvGraphicFramePr>
        <p:xfrm>
          <a:off x="5678488" y="5072063"/>
          <a:ext cx="2195512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4" name="公式" r:id="rId3" imgW="1022313" imgH="450894" progId="Equation.3">
                  <p:embed/>
                </p:oleObj>
              </mc:Choice>
              <mc:Fallback>
                <p:oleObj name="公式" r:id="rId3" imgW="1022313" imgH="45089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8488" y="5072063"/>
                        <a:ext cx="2195512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9781" name="Text Box 5"/>
          <p:cNvSpPr txBox="1">
            <a:spLocks noChangeArrowheads="1"/>
          </p:cNvSpPr>
          <p:nvPr/>
        </p:nvSpPr>
        <p:spPr bwMode="auto">
          <a:xfrm>
            <a:off x="468313" y="4149725"/>
            <a:ext cx="576262" cy="519113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kumimoji="1" lang="zh-CN" altLang="en-US" sz="28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59782" name="Object 6"/>
          <p:cNvGraphicFramePr>
            <a:graphicFrameLocks noChangeAspect="1"/>
          </p:cNvGraphicFramePr>
          <p:nvPr/>
        </p:nvGraphicFramePr>
        <p:xfrm>
          <a:off x="1430338" y="3846513"/>
          <a:ext cx="64262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5" name="公式" r:id="rId5" imgW="2927264" imgH="450894" progId="Equation.3">
                  <p:embed/>
                </p:oleObj>
              </mc:Choice>
              <mc:Fallback>
                <p:oleObj name="公式" r:id="rId5" imgW="2927264" imgH="450894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0338" y="3846513"/>
                        <a:ext cx="64262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9783" name="Object 7"/>
          <p:cNvGraphicFramePr>
            <a:graphicFrameLocks noChangeAspect="1"/>
          </p:cNvGraphicFramePr>
          <p:nvPr/>
        </p:nvGraphicFramePr>
        <p:xfrm>
          <a:off x="1331913" y="5300663"/>
          <a:ext cx="3843337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6" name="公式" r:id="rId7" imgW="1695438" imgH="222294" progId="Equation.3">
                  <p:embed/>
                </p:oleObj>
              </mc:Choice>
              <mc:Fallback>
                <p:oleObj name="公式" r:id="rId7" imgW="1695438" imgH="22229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5300663"/>
                        <a:ext cx="3843337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112" name="Group 8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7181" name="Picture 9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82" name="Text Box 10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7113" name="Group 11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7179" name="Picture 12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80" name="Text Box 13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59790" name="Group 14"/>
          <p:cNvGrpSpPr>
            <a:grpSpLocks/>
          </p:cNvGrpSpPr>
          <p:nvPr/>
        </p:nvGrpSpPr>
        <p:grpSpPr bwMode="auto">
          <a:xfrm>
            <a:off x="6249988" y="1268413"/>
            <a:ext cx="2643187" cy="2087562"/>
            <a:chOff x="2200" y="2251"/>
            <a:chExt cx="1665" cy="1315"/>
          </a:xfrm>
        </p:grpSpPr>
        <p:sp>
          <p:nvSpPr>
            <p:cNvPr id="47159" name="Line 15"/>
            <p:cNvSpPr>
              <a:spLocks noChangeShapeType="1"/>
            </p:cNvSpPr>
            <p:nvPr/>
          </p:nvSpPr>
          <p:spPr bwMode="auto">
            <a:xfrm>
              <a:off x="2200" y="2568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7160" name="Group 16"/>
            <p:cNvGrpSpPr>
              <a:grpSpLocks/>
            </p:cNvGrpSpPr>
            <p:nvPr/>
          </p:nvGrpSpPr>
          <p:grpSpPr bwMode="auto">
            <a:xfrm>
              <a:off x="2336" y="2251"/>
              <a:ext cx="247" cy="373"/>
              <a:chOff x="1872" y="467"/>
              <a:chExt cx="240" cy="301"/>
            </a:xfrm>
          </p:grpSpPr>
          <p:sp>
            <p:nvSpPr>
              <p:cNvPr id="47177" name="Line 17"/>
              <p:cNvSpPr>
                <a:spLocks noChangeShapeType="1"/>
              </p:cNvSpPr>
              <p:nvPr/>
            </p:nvSpPr>
            <p:spPr bwMode="auto">
              <a:xfrm>
                <a:off x="1872" y="768"/>
                <a:ext cx="240" cy="0"/>
              </a:xfrm>
              <a:prstGeom prst="line">
                <a:avLst/>
              </a:prstGeom>
              <a:noFill/>
              <a:ln w="38100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7178" name="Text Box 18"/>
              <p:cNvSpPr txBox="1">
                <a:spLocks noChangeArrowheads="1"/>
              </p:cNvSpPr>
              <p:nvPr/>
            </p:nvSpPr>
            <p:spPr bwMode="auto">
              <a:xfrm>
                <a:off x="1873" y="467"/>
                <a:ext cx="182" cy="2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zh-CN" sz="32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lang="en-US" altLang="zh-CN" sz="32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</p:grpSp>
        <p:grpSp>
          <p:nvGrpSpPr>
            <p:cNvPr id="47161" name="Group 19"/>
            <p:cNvGrpSpPr>
              <a:grpSpLocks/>
            </p:cNvGrpSpPr>
            <p:nvPr/>
          </p:nvGrpSpPr>
          <p:grpSpPr bwMode="auto">
            <a:xfrm>
              <a:off x="3016" y="2704"/>
              <a:ext cx="319" cy="764"/>
              <a:chOff x="1978" y="748"/>
              <a:chExt cx="309" cy="616"/>
            </a:xfrm>
          </p:grpSpPr>
          <p:grpSp>
            <p:nvGrpSpPr>
              <p:cNvPr id="47173" name="Group 20"/>
              <p:cNvGrpSpPr>
                <a:grpSpLocks/>
              </p:cNvGrpSpPr>
              <p:nvPr/>
            </p:nvGrpSpPr>
            <p:grpSpPr bwMode="auto">
              <a:xfrm>
                <a:off x="2069" y="748"/>
                <a:ext cx="218" cy="616"/>
                <a:chOff x="1637" y="1276"/>
                <a:chExt cx="218" cy="616"/>
              </a:xfrm>
            </p:grpSpPr>
            <p:sp>
              <p:nvSpPr>
                <p:cNvPr id="4717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637" y="1276"/>
                  <a:ext cx="218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zh-CN" sz="24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  <a:endParaRPr lang="en-US" altLang="zh-CN" sz="2400" b="1">
                    <a:solidFill>
                      <a:srgbClr val="FFFF00"/>
                    </a:solidFill>
                    <a:ea typeface="仿宋_GB2312" pitchFamily="49" charset="-122"/>
                  </a:endParaRPr>
                </a:p>
              </p:txBody>
            </p:sp>
            <p:sp>
              <p:nvSpPr>
                <p:cNvPr id="47176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1639" y="1659"/>
                  <a:ext cx="205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zh-CN" sz="24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  <a:endParaRPr lang="en-US" altLang="zh-CN" sz="2400" b="1">
                    <a:solidFill>
                      <a:srgbClr val="FFFF00"/>
                    </a:solidFill>
                    <a:ea typeface="仿宋_GB2312" pitchFamily="49" charset="-122"/>
                  </a:endParaRPr>
                </a:p>
              </p:txBody>
            </p:sp>
          </p:grpSp>
          <p:sp>
            <p:nvSpPr>
              <p:cNvPr id="47174" name="Text Box 23"/>
              <p:cNvSpPr txBox="1">
                <a:spLocks noChangeArrowheads="1"/>
              </p:cNvSpPr>
              <p:nvPr/>
            </p:nvSpPr>
            <p:spPr bwMode="auto">
              <a:xfrm>
                <a:off x="1978" y="900"/>
                <a:ext cx="305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zh-CN" sz="32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lang="en-US" altLang="zh-CN" sz="24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lang="en-US" altLang="zh-CN" sz="24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</p:grpSp>
        <p:sp>
          <p:nvSpPr>
            <p:cNvPr id="47162" name="Line 24"/>
            <p:cNvSpPr>
              <a:spLocks noChangeShapeType="1"/>
            </p:cNvSpPr>
            <p:nvPr/>
          </p:nvSpPr>
          <p:spPr bwMode="auto">
            <a:xfrm flipV="1">
              <a:off x="3379" y="3249"/>
              <a:ext cx="0" cy="31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63" name="Line 25"/>
            <p:cNvSpPr>
              <a:spLocks noChangeShapeType="1"/>
            </p:cNvSpPr>
            <p:nvPr/>
          </p:nvSpPr>
          <p:spPr bwMode="auto">
            <a:xfrm>
              <a:off x="3379" y="2568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64" name="Text Box 26"/>
            <p:cNvSpPr txBox="1">
              <a:spLocks noChangeArrowheads="1"/>
            </p:cNvSpPr>
            <p:nvPr/>
          </p:nvSpPr>
          <p:spPr bwMode="auto">
            <a:xfrm>
              <a:off x="2562" y="2614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7165" name="Line 27"/>
            <p:cNvSpPr>
              <a:spLocks noChangeShapeType="1"/>
            </p:cNvSpPr>
            <p:nvPr/>
          </p:nvSpPr>
          <p:spPr bwMode="auto">
            <a:xfrm>
              <a:off x="2200" y="3566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66" name="Line 28"/>
            <p:cNvSpPr>
              <a:spLocks noChangeShapeType="1"/>
            </p:cNvSpPr>
            <p:nvPr/>
          </p:nvSpPr>
          <p:spPr bwMode="auto">
            <a:xfrm>
              <a:off x="2200" y="2568"/>
              <a:ext cx="0" cy="99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67" name="Rectangle 29"/>
            <p:cNvSpPr>
              <a:spLocks noChangeArrowheads="1"/>
            </p:cNvSpPr>
            <p:nvPr/>
          </p:nvSpPr>
          <p:spPr bwMode="auto">
            <a:xfrm>
              <a:off x="2653" y="2523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47168" name="Group 30"/>
            <p:cNvGrpSpPr>
              <a:grpSpLocks/>
            </p:cNvGrpSpPr>
            <p:nvPr/>
          </p:nvGrpSpPr>
          <p:grpSpPr bwMode="auto">
            <a:xfrm rot="5400000">
              <a:off x="2925" y="2750"/>
              <a:ext cx="499" cy="590"/>
              <a:chOff x="476" y="663"/>
              <a:chExt cx="771" cy="862"/>
            </a:xfrm>
          </p:grpSpPr>
          <p:sp>
            <p:nvSpPr>
              <p:cNvPr id="47170" name="AutoShape 31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7171" name="AutoShape 32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7172" name="AutoShape 33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7169" name="Text Box 34"/>
            <p:cNvSpPr txBox="1">
              <a:spLocks noChangeArrowheads="1"/>
            </p:cNvSpPr>
            <p:nvPr/>
          </p:nvSpPr>
          <p:spPr bwMode="auto">
            <a:xfrm>
              <a:off x="3475" y="2886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H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  <a:sym typeface="Symbol" panose="05050102010706020507" pitchFamily="18" charset="2"/>
              </a:endParaRPr>
            </a:p>
          </p:txBody>
        </p:sp>
      </p:grpSp>
      <p:grpSp>
        <p:nvGrpSpPr>
          <p:cNvPr id="459811" name="Group 35"/>
          <p:cNvGrpSpPr>
            <a:grpSpLocks/>
          </p:cNvGrpSpPr>
          <p:nvPr/>
        </p:nvGrpSpPr>
        <p:grpSpPr bwMode="auto">
          <a:xfrm>
            <a:off x="5292725" y="1700213"/>
            <a:ext cx="754063" cy="534987"/>
            <a:chOff x="1861" y="1823"/>
            <a:chExt cx="475" cy="337"/>
          </a:xfrm>
        </p:grpSpPr>
        <p:sp>
          <p:nvSpPr>
            <p:cNvPr id="47157" name="Text Box 36"/>
            <p:cNvSpPr txBox="1">
              <a:spLocks noChangeArrowheads="1"/>
            </p:cNvSpPr>
            <p:nvPr/>
          </p:nvSpPr>
          <p:spPr bwMode="auto">
            <a:xfrm>
              <a:off x="1861" y="1823"/>
              <a:ext cx="47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&gt;0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47158" name="Line 37"/>
            <p:cNvSpPr>
              <a:spLocks noChangeShapeType="1"/>
            </p:cNvSpPr>
            <p:nvPr/>
          </p:nvSpPr>
          <p:spPr bwMode="auto">
            <a:xfrm>
              <a:off x="1882" y="2160"/>
              <a:ext cx="454" cy="0"/>
            </a:xfrm>
            <a:prstGeom prst="line">
              <a:avLst/>
            </a:prstGeom>
            <a:noFill/>
            <a:ln w="76200">
              <a:solidFill>
                <a:srgbClr val="0099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59814" name="Group 38"/>
          <p:cNvGrpSpPr>
            <a:grpSpLocks/>
          </p:cNvGrpSpPr>
          <p:nvPr/>
        </p:nvGrpSpPr>
        <p:grpSpPr bwMode="auto">
          <a:xfrm>
            <a:off x="250825" y="1412875"/>
            <a:ext cx="5211763" cy="2376488"/>
            <a:chOff x="158" y="890"/>
            <a:chExt cx="3283" cy="1497"/>
          </a:xfrm>
        </p:grpSpPr>
        <p:sp>
          <p:nvSpPr>
            <p:cNvPr id="47120" name="Oval 39"/>
            <p:cNvSpPr>
              <a:spLocks noChangeArrowheads="1"/>
            </p:cNvSpPr>
            <p:nvPr/>
          </p:nvSpPr>
          <p:spPr bwMode="auto">
            <a:xfrm>
              <a:off x="657" y="145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7121" name="Line 40"/>
            <p:cNvSpPr>
              <a:spLocks noChangeShapeType="1"/>
            </p:cNvSpPr>
            <p:nvPr/>
          </p:nvSpPr>
          <p:spPr bwMode="auto">
            <a:xfrm>
              <a:off x="2290" y="1318"/>
              <a:ext cx="0" cy="317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22" name="Text Box 41"/>
            <p:cNvSpPr txBox="1">
              <a:spLocks noChangeArrowheads="1"/>
            </p:cNvSpPr>
            <p:nvPr/>
          </p:nvSpPr>
          <p:spPr bwMode="auto">
            <a:xfrm>
              <a:off x="2017" y="1272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23" name="Text Box 42"/>
            <p:cNvSpPr txBox="1">
              <a:spLocks noChangeArrowheads="1"/>
            </p:cNvSpPr>
            <p:nvPr/>
          </p:nvSpPr>
          <p:spPr bwMode="auto">
            <a:xfrm>
              <a:off x="547" y="890"/>
              <a:ext cx="69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=0)</a:t>
              </a:r>
            </a:p>
          </p:txBody>
        </p:sp>
        <p:sp>
          <p:nvSpPr>
            <p:cNvPr id="47124" name="Text Box 43"/>
            <p:cNvSpPr txBox="1">
              <a:spLocks noChangeArrowheads="1"/>
            </p:cNvSpPr>
            <p:nvPr/>
          </p:nvSpPr>
          <p:spPr bwMode="auto">
            <a:xfrm>
              <a:off x="475" y="1181"/>
              <a:ext cx="25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47125" name="Text Box 44"/>
            <p:cNvSpPr txBox="1">
              <a:spLocks noChangeArrowheads="1"/>
            </p:cNvSpPr>
            <p:nvPr/>
          </p:nvSpPr>
          <p:spPr bwMode="auto">
            <a:xfrm>
              <a:off x="475" y="1726"/>
              <a:ext cx="24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47126" name="Text Box 45"/>
            <p:cNvSpPr txBox="1">
              <a:spLocks noChangeArrowheads="1"/>
            </p:cNvSpPr>
            <p:nvPr/>
          </p:nvSpPr>
          <p:spPr bwMode="auto">
            <a:xfrm>
              <a:off x="158" y="1499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24V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27" name="Text Box 46"/>
            <p:cNvSpPr txBox="1">
              <a:spLocks noChangeArrowheads="1"/>
            </p:cNvSpPr>
            <p:nvPr/>
          </p:nvSpPr>
          <p:spPr bwMode="auto">
            <a:xfrm>
              <a:off x="2426" y="1771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6H</a:t>
              </a:r>
            </a:p>
          </p:txBody>
        </p:sp>
        <p:sp>
          <p:nvSpPr>
            <p:cNvPr id="47128" name="Text Box 47"/>
            <p:cNvSpPr txBox="1">
              <a:spLocks noChangeArrowheads="1"/>
            </p:cNvSpPr>
            <p:nvPr/>
          </p:nvSpPr>
          <p:spPr bwMode="auto">
            <a:xfrm>
              <a:off x="2426" y="1253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29" name="Line 48"/>
            <p:cNvSpPr>
              <a:spLocks noChangeShapeType="1"/>
            </p:cNvSpPr>
            <p:nvPr/>
          </p:nvSpPr>
          <p:spPr bwMode="auto">
            <a:xfrm flipH="1">
              <a:off x="1473" y="1227"/>
              <a:ext cx="151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0" name="Line 49"/>
            <p:cNvSpPr>
              <a:spLocks noChangeShapeType="1"/>
            </p:cNvSpPr>
            <p:nvPr/>
          </p:nvSpPr>
          <p:spPr bwMode="auto">
            <a:xfrm flipH="1">
              <a:off x="838" y="1272"/>
              <a:ext cx="31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1" name="Line 50"/>
            <p:cNvSpPr>
              <a:spLocks noChangeShapeType="1"/>
            </p:cNvSpPr>
            <p:nvPr/>
          </p:nvSpPr>
          <p:spPr bwMode="auto">
            <a:xfrm>
              <a:off x="838" y="2387"/>
              <a:ext cx="214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2" name="Line 51"/>
            <p:cNvSpPr>
              <a:spLocks noChangeShapeType="1"/>
            </p:cNvSpPr>
            <p:nvPr/>
          </p:nvSpPr>
          <p:spPr bwMode="auto">
            <a:xfrm>
              <a:off x="2380" y="2115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3" name="Line 52"/>
            <p:cNvSpPr>
              <a:spLocks noChangeShapeType="1"/>
            </p:cNvSpPr>
            <p:nvPr/>
          </p:nvSpPr>
          <p:spPr bwMode="auto">
            <a:xfrm>
              <a:off x="2380" y="1227"/>
              <a:ext cx="0" cy="54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4" name="Line 53"/>
            <p:cNvSpPr>
              <a:spLocks noChangeShapeType="1"/>
            </p:cNvSpPr>
            <p:nvPr/>
          </p:nvSpPr>
          <p:spPr bwMode="auto">
            <a:xfrm>
              <a:off x="2970" y="1227"/>
              <a:ext cx="0" cy="116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5" name="Line 54"/>
            <p:cNvSpPr>
              <a:spLocks noChangeShapeType="1"/>
            </p:cNvSpPr>
            <p:nvPr/>
          </p:nvSpPr>
          <p:spPr bwMode="auto">
            <a:xfrm>
              <a:off x="1518" y="1499"/>
              <a:ext cx="0" cy="8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6" name="Text Box 55"/>
            <p:cNvSpPr txBox="1">
              <a:spLocks noChangeArrowheads="1"/>
            </p:cNvSpPr>
            <p:nvPr/>
          </p:nvSpPr>
          <p:spPr bwMode="auto">
            <a:xfrm>
              <a:off x="863" y="1888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37" name="Line 56"/>
            <p:cNvSpPr>
              <a:spLocks noChangeShapeType="1"/>
            </p:cNvSpPr>
            <p:nvPr/>
          </p:nvSpPr>
          <p:spPr bwMode="auto">
            <a:xfrm flipV="1">
              <a:off x="1156" y="1207"/>
              <a:ext cx="363" cy="13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8" name="Line 57"/>
            <p:cNvSpPr>
              <a:spLocks noChangeShapeType="1"/>
            </p:cNvSpPr>
            <p:nvPr/>
          </p:nvSpPr>
          <p:spPr bwMode="auto">
            <a:xfrm flipH="1" flipV="1">
              <a:off x="1292" y="1162"/>
              <a:ext cx="85" cy="22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9" name="Line 58"/>
            <p:cNvSpPr>
              <a:spLocks noChangeShapeType="1"/>
            </p:cNvSpPr>
            <p:nvPr/>
          </p:nvSpPr>
          <p:spPr bwMode="auto">
            <a:xfrm>
              <a:off x="838" y="1272"/>
              <a:ext cx="0" cy="111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40" name="Text Box 59"/>
            <p:cNvSpPr txBox="1">
              <a:spLocks noChangeArrowheads="1"/>
            </p:cNvSpPr>
            <p:nvPr/>
          </p:nvSpPr>
          <p:spPr bwMode="auto">
            <a:xfrm>
              <a:off x="1564" y="1752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41" name="Text Box 60"/>
            <p:cNvSpPr txBox="1">
              <a:spLocks noChangeArrowheads="1"/>
            </p:cNvSpPr>
            <p:nvPr/>
          </p:nvSpPr>
          <p:spPr bwMode="auto">
            <a:xfrm>
              <a:off x="3041" y="1571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42" name="Text Box 61"/>
            <p:cNvSpPr txBox="1">
              <a:spLocks noChangeArrowheads="1"/>
            </p:cNvSpPr>
            <p:nvPr/>
          </p:nvSpPr>
          <p:spPr bwMode="auto">
            <a:xfrm>
              <a:off x="2063" y="1590"/>
              <a:ext cx="25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47143" name="Text Box 62"/>
            <p:cNvSpPr txBox="1">
              <a:spLocks noChangeArrowheads="1"/>
            </p:cNvSpPr>
            <p:nvPr/>
          </p:nvSpPr>
          <p:spPr bwMode="auto">
            <a:xfrm>
              <a:off x="2063" y="2043"/>
              <a:ext cx="25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47144" name="Text Box 63"/>
            <p:cNvSpPr txBox="1">
              <a:spLocks noChangeArrowheads="1"/>
            </p:cNvSpPr>
            <p:nvPr/>
          </p:nvSpPr>
          <p:spPr bwMode="auto">
            <a:xfrm>
              <a:off x="2041" y="1790"/>
              <a:ext cx="31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45" name="Text Box 64"/>
            <p:cNvSpPr txBox="1">
              <a:spLocks noChangeArrowheads="1"/>
            </p:cNvSpPr>
            <p:nvPr/>
          </p:nvSpPr>
          <p:spPr bwMode="auto">
            <a:xfrm>
              <a:off x="1771" y="900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46" name="Text Box 65"/>
            <p:cNvSpPr txBox="1">
              <a:spLocks noChangeArrowheads="1"/>
            </p:cNvSpPr>
            <p:nvPr/>
          </p:nvSpPr>
          <p:spPr bwMode="auto">
            <a:xfrm>
              <a:off x="975" y="1253"/>
              <a:ext cx="2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47147" name="Text Box 66"/>
            <p:cNvSpPr txBox="1">
              <a:spLocks noChangeArrowheads="1"/>
            </p:cNvSpPr>
            <p:nvPr/>
          </p:nvSpPr>
          <p:spPr bwMode="auto">
            <a:xfrm>
              <a:off x="1518" y="1272"/>
              <a:ext cx="2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47148" name="Rectangle 67"/>
            <p:cNvSpPr>
              <a:spLocks noChangeArrowheads="1"/>
            </p:cNvSpPr>
            <p:nvPr/>
          </p:nvSpPr>
          <p:spPr bwMode="auto">
            <a:xfrm rot="5400000">
              <a:off x="2255" y="1398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7149" name="Rectangle 68"/>
            <p:cNvSpPr>
              <a:spLocks noChangeArrowheads="1"/>
            </p:cNvSpPr>
            <p:nvPr/>
          </p:nvSpPr>
          <p:spPr bwMode="auto">
            <a:xfrm rot="5400000">
              <a:off x="1393" y="1872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7150" name="Rectangle 69"/>
            <p:cNvSpPr>
              <a:spLocks noChangeArrowheads="1"/>
            </p:cNvSpPr>
            <p:nvPr/>
          </p:nvSpPr>
          <p:spPr bwMode="auto">
            <a:xfrm rot="5400000">
              <a:off x="2845" y="1670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7151" name="Rectangle 70"/>
            <p:cNvSpPr>
              <a:spLocks noChangeArrowheads="1"/>
            </p:cNvSpPr>
            <p:nvPr/>
          </p:nvSpPr>
          <p:spPr bwMode="auto">
            <a:xfrm>
              <a:off x="1791" y="1181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7152" name="Rectangle 71"/>
            <p:cNvSpPr>
              <a:spLocks noChangeArrowheads="1"/>
            </p:cNvSpPr>
            <p:nvPr/>
          </p:nvSpPr>
          <p:spPr bwMode="auto">
            <a:xfrm rot="5400000">
              <a:off x="667" y="1987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47153" name="Group 72"/>
            <p:cNvGrpSpPr>
              <a:grpSpLocks/>
            </p:cNvGrpSpPr>
            <p:nvPr/>
          </p:nvGrpSpPr>
          <p:grpSpPr bwMode="auto">
            <a:xfrm>
              <a:off x="2380" y="1752"/>
              <a:ext cx="91" cy="363"/>
              <a:chOff x="2744" y="2931"/>
              <a:chExt cx="57" cy="283"/>
            </a:xfrm>
          </p:grpSpPr>
          <p:sp>
            <p:nvSpPr>
              <p:cNvPr id="47154" name="Arc 73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7155" name="Arc 74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7156" name="Arc 75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47117" name="Group 76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7118" name="Picture 77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19" name="Text Box 78">
              <a:hlinkClick r:id="rId1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9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9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9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59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59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9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9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459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459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45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59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459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78" grpId="0"/>
      <p:bldP spid="459779" grpId="0" autoUpdateAnimBg="0"/>
      <p:bldP spid="459781" grpId="0" animBg="1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02" name="Object 2"/>
          <p:cNvGraphicFramePr>
            <a:graphicFrameLocks noChangeAspect="1"/>
          </p:cNvGraphicFramePr>
          <p:nvPr/>
        </p:nvGraphicFramePr>
        <p:xfrm>
          <a:off x="1187450" y="3284538"/>
          <a:ext cx="682466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17" name="公式" r:id="rId3" imgW="2863739" imgH="450894" progId="Equation.3">
                  <p:embed/>
                </p:oleObj>
              </mc:Choice>
              <mc:Fallback>
                <p:oleObj name="公式" r:id="rId3" imgW="2863739" imgH="450894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284538"/>
                        <a:ext cx="6824663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03" name="Object 3"/>
          <p:cNvGraphicFramePr>
            <a:graphicFrameLocks noChangeAspect="1"/>
          </p:cNvGraphicFramePr>
          <p:nvPr/>
        </p:nvGraphicFramePr>
        <p:xfrm>
          <a:off x="1204913" y="4292600"/>
          <a:ext cx="5311775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18" name="公式" r:id="rId5" imgW="2025687" imgH="438281" progId="Equation.3">
                  <p:embed/>
                </p:oleObj>
              </mc:Choice>
              <mc:Fallback>
                <p:oleObj name="公式" r:id="rId5" imgW="2025687" imgH="43828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4292600"/>
                        <a:ext cx="5311775" cy="1077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3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132" name="Group 4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8201" name="Picture 5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202" name="Text Box 6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8133" name="Group 7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8199" name="Picture 8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200" name="Text Box 9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8134" name="Group 10"/>
          <p:cNvGrpSpPr>
            <a:grpSpLocks/>
          </p:cNvGrpSpPr>
          <p:nvPr/>
        </p:nvGrpSpPr>
        <p:grpSpPr bwMode="auto">
          <a:xfrm>
            <a:off x="6156325" y="836613"/>
            <a:ext cx="2643188" cy="2087562"/>
            <a:chOff x="2200" y="2251"/>
            <a:chExt cx="1665" cy="1315"/>
          </a:xfrm>
        </p:grpSpPr>
        <p:sp>
          <p:nvSpPr>
            <p:cNvPr id="48179" name="Line 11"/>
            <p:cNvSpPr>
              <a:spLocks noChangeShapeType="1"/>
            </p:cNvSpPr>
            <p:nvPr/>
          </p:nvSpPr>
          <p:spPr bwMode="auto">
            <a:xfrm>
              <a:off x="2200" y="2568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8180" name="Group 12"/>
            <p:cNvGrpSpPr>
              <a:grpSpLocks/>
            </p:cNvGrpSpPr>
            <p:nvPr/>
          </p:nvGrpSpPr>
          <p:grpSpPr bwMode="auto">
            <a:xfrm>
              <a:off x="2336" y="2251"/>
              <a:ext cx="247" cy="373"/>
              <a:chOff x="1872" y="467"/>
              <a:chExt cx="240" cy="301"/>
            </a:xfrm>
          </p:grpSpPr>
          <p:sp>
            <p:nvSpPr>
              <p:cNvPr id="48197" name="Line 13"/>
              <p:cNvSpPr>
                <a:spLocks noChangeShapeType="1"/>
              </p:cNvSpPr>
              <p:nvPr/>
            </p:nvSpPr>
            <p:spPr bwMode="auto">
              <a:xfrm>
                <a:off x="1872" y="768"/>
                <a:ext cx="24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8198" name="Text Box 14"/>
              <p:cNvSpPr txBox="1">
                <a:spLocks noChangeArrowheads="1"/>
              </p:cNvSpPr>
              <p:nvPr/>
            </p:nvSpPr>
            <p:spPr bwMode="auto">
              <a:xfrm>
                <a:off x="1873" y="467"/>
                <a:ext cx="182" cy="2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zh-CN" sz="32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lang="en-US" altLang="zh-CN" sz="32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</p:grpSp>
        <p:grpSp>
          <p:nvGrpSpPr>
            <p:cNvPr id="48181" name="Group 15"/>
            <p:cNvGrpSpPr>
              <a:grpSpLocks/>
            </p:cNvGrpSpPr>
            <p:nvPr/>
          </p:nvGrpSpPr>
          <p:grpSpPr bwMode="auto">
            <a:xfrm>
              <a:off x="3016" y="2704"/>
              <a:ext cx="319" cy="764"/>
              <a:chOff x="1978" y="748"/>
              <a:chExt cx="309" cy="616"/>
            </a:xfrm>
          </p:grpSpPr>
          <p:grpSp>
            <p:nvGrpSpPr>
              <p:cNvPr id="48193" name="Group 16"/>
              <p:cNvGrpSpPr>
                <a:grpSpLocks/>
              </p:cNvGrpSpPr>
              <p:nvPr/>
            </p:nvGrpSpPr>
            <p:grpSpPr bwMode="auto">
              <a:xfrm>
                <a:off x="2069" y="748"/>
                <a:ext cx="218" cy="616"/>
                <a:chOff x="1637" y="1276"/>
                <a:chExt cx="218" cy="616"/>
              </a:xfrm>
            </p:grpSpPr>
            <p:sp>
              <p:nvSpPr>
                <p:cNvPr id="4819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637" y="1276"/>
                  <a:ext cx="218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zh-CN" sz="24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  <a:endParaRPr lang="en-US" altLang="zh-CN" sz="2400" b="1">
                    <a:solidFill>
                      <a:srgbClr val="FFFF00"/>
                    </a:solidFill>
                    <a:ea typeface="仿宋_GB2312" pitchFamily="49" charset="-122"/>
                  </a:endParaRPr>
                </a:p>
              </p:txBody>
            </p:sp>
            <p:sp>
              <p:nvSpPr>
                <p:cNvPr id="4819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1639" y="1659"/>
                  <a:ext cx="205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zh-CN" sz="24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  <a:endParaRPr lang="en-US" altLang="zh-CN" sz="2400" b="1">
                    <a:solidFill>
                      <a:srgbClr val="FFFF00"/>
                    </a:solidFill>
                    <a:ea typeface="仿宋_GB2312" pitchFamily="49" charset="-122"/>
                  </a:endParaRPr>
                </a:p>
              </p:txBody>
            </p:sp>
          </p:grpSp>
          <p:sp>
            <p:nvSpPr>
              <p:cNvPr id="48194" name="Text Box 19"/>
              <p:cNvSpPr txBox="1">
                <a:spLocks noChangeArrowheads="1"/>
              </p:cNvSpPr>
              <p:nvPr/>
            </p:nvSpPr>
            <p:spPr bwMode="auto">
              <a:xfrm>
                <a:off x="1978" y="900"/>
                <a:ext cx="305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zh-CN" sz="32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lang="en-US" altLang="zh-CN" sz="24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lang="en-US" altLang="zh-CN" sz="24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</p:grpSp>
        <p:sp>
          <p:nvSpPr>
            <p:cNvPr id="48182" name="Line 20"/>
            <p:cNvSpPr>
              <a:spLocks noChangeShapeType="1"/>
            </p:cNvSpPr>
            <p:nvPr/>
          </p:nvSpPr>
          <p:spPr bwMode="auto">
            <a:xfrm flipV="1">
              <a:off x="3379" y="3249"/>
              <a:ext cx="0" cy="31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83" name="Line 21"/>
            <p:cNvSpPr>
              <a:spLocks noChangeShapeType="1"/>
            </p:cNvSpPr>
            <p:nvPr/>
          </p:nvSpPr>
          <p:spPr bwMode="auto">
            <a:xfrm>
              <a:off x="3379" y="2568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84" name="Text Box 22"/>
            <p:cNvSpPr txBox="1">
              <a:spLocks noChangeArrowheads="1"/>
            </p:cNvSpPr>
            <p:nvPr/>
          </p:nvSpPr>
          <p:spPr bwMode="auto">
            <a:xfrm>
              <a:off x="2562" y="2614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8185" name="Line 23"/>
            <p:cNvSpPr>
              <a:spLocks noChangeShapeType="1"/>
            </p:cNvSpPr>
            <p:nvPr/>
          </p:nvSpPr>
          <p:spPr bwMode="auto">
            <a:xfrm>
              <a:off x="2200" y="3566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6" name="Line 24"/>
            <p:cNvSpPr>
              <a:spLocks noChangeShapeType="1"/>
            </p:cNvSpPr>
            <p:nvPr/>
          </p:nvSpPr>
          <p:spPr bwMode="auto">
            <a:xfrm>
              <a:off x="2200" y="2568"/>
              <a:ext cx="0" cy="99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7" name="Rectangle 25"/>
            <p:cNvSpPr>
              <a:spLocks noChangeArrowheads="1"/>
            </p:cNvSpPr>
            <p:nvPr/>
          </p:nvSpPr>
          <p:spPr bwMode="auto">
            <a:xfrm>
              <a:off x="2653" y="2523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48188" name="Group 26"/>
            <p:cNvGrpSpPr>
              <a:grpSpLocks/>
            </p:cNvGrpSpPr>
            <p:nvPr/>
          </p:nvGrpSpPr>
          <p:grpSpPr bwMode="auto">
            <a:xfrm rot="5400000">
              <a:off x="2925" y="2750"/>
              <a:ext cx="499" cy="590"/>
              <a:chOff x="476" y="663"/>
              <a:chExt cx="771" cy="862"/>
            </a:xfrm>
          </p:grpSpPr>
          <p:sp>
            <p:nvSpPr>
              <p:cNvPr id="48190" name="AutoShape 27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8191" name="AutoShape 28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8192" name="AutoShape 29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8189" name="Text Box 30"/>
            <p:cNvSpPr txBox="1">
              <a:spLocks noChangeArrowheads="1"/>
            </p:cNvSpPr>
            <p:nvPr/>
          </p:nvSpPr>
          <p:spPr bwMode="auto">
            <a:xfrm>
              <a:off x="3475" y="2886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H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  <a:sym typeface="Symbol" panose="05050102010706020507" pitchFamily="18" charset="2"/>
              </a:endParaRPr>
            </a:p>
          </p:txBody>
        </p:sp>
      </p:grpSp>
      <p:grpSp>
        <p:nvGrpSpPr>
          <p:cNvPr id="48135" name="Group 31"/>
          <p:cNvGrpSpPr>
            <a:grpSpLocks/>
          </p:cNvGrpSpPr>
          <p:nvPr/>
        </p:nvGrpSpPr>
        <p:grpSpPr bwMode="auto">
          <a:xfrm>
            <a:off x="5076825" y="1268413"/>
            <a:ext cx="754063" cy="534987"/>
            <a:chOff x="1861" y="1823"/>
            <a:chExt cx="475" cy="337"/>
          </a:xfrm>
        </p:grpSpPr>
        <p:sp>
          <p:nvSpPr>
            <p:cNvPr id="48177" name="Text Box 32"/>
            <p:cNvSpPr txBox="1">
              <a:spLocks noChangeArrowheads="1"/>
            </p:cNvSpPr>
            <p:nvPr/>
          </p:nvSpPr>
          <p:spPr bwMode="auto">
            <a:xfrm>
              <a:off x="1861" y="1823"/>
              <a:ext cx="47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&gt;0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48178" name="Line 33"/>
            <p:cNvSpPr>
              <a:spLocks noChangeShapeType="1"/>
            </p:cNvSpPr>
            <p:nvPr/>
          </p:nvSpPr>
          <p:spPr bwMode="auto">
            <a:xfrm>
              <a:off x="1882" y="2160"/>
              <a:ext cx="454" cy="0"/>
            </a:xfrm>
            <a:prstGeom prst="line">
              <a:avLst/>
            </a:prstGeom>
            <a:noFill/>
            <a:ln w="76200">
              <a:solidFill>
                <a:srgbClr val="0099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8136" name="Group 34"/>
          <p:cNvGrpSpPr>
            <a:grpSpLocks/>
          </p:cNvGrpSpPr>
          <p:nvPr/>
        </p:nvGrpSpPr>
        <p:grpSpPr bwMode="auto">
          <a:xfrm>
            <a:off x="179388" y="692150"/>
            <a:ext cx="5211762" cy="2376488"/>
            <a:chOff x="2064" y="1525"/>
            <a:chExt cx="3283" cy="1497"/>
          </a:xfrm>
        </p:grpSpPr>
        <p:sp>
          <p:nvSpPr>
            <p:cNvPr id="48140" name="Oval 35"/>
            <p:cNvSpPr>
              <a:spLocks noChangeArrowheads="1"/>
            </p:cNvSpPr>
            <p:nvPr/>
          </p:nvSpPr>
          <p:spPr bwMode="auto">
            <a:xfrm>
              <a:off x="2563" y="2089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8141" name="Line 36"/>
            <p:cNvSpPr>
              <a:spLocks noChangeShapeType="1"/>
            </p:cNvSpPr>
            <p:nvPr/>
          </p:nvSpPr>
          <p:spPr bwMode="auto">
            <a:xfrm>
              <a:off x="4196" y="1953"/>
              <a:ext cx="0" cy="317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42" name="Text Box 37"/>
            <p:cNvSpPr txBox="1">
              <a:spLocks noChangeArrowheads="1"/>
            </p:cNvSpPr>
            <p:nvPr/>
          </p:nvSpPr>
          <p:spPr bwMode="auto">
            <a:xfrm>
              <a:off x="3923" y="1907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8143" name="Text Box 38"/>
            <p:cNvSpPr txBox="1">
              <a:spLocks noChangeArrowheads="1"/>
            </p:cNvSpPr>
            <p:nvPr/>
          </p:nvSpPr>
          <p:spPr bwMode="auto">
            <a:xfrm>
              <a:off x="2453" y="1525"/>
              <a:ext cx="69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=0)</a:t>
              </a:r>
            </a:p>
          </p:txBody>
        </p:sp>
        <p:sp>
          <p:nvSpPr>
            <p:cNvPr id="48144" name="Text Box 39"/>
            <p:cNvSpPr txBox="1">
              <a:spLocks noChangeArrowheads="1"/>
            </p:cNvSpPr>
            <p:nvPr/>
          </p:nvSpPr>
          <p:spPr bwMode="auto">
            <a:xfrm>
              <a:off x="2381" y="1816"/>
              <a:ext cx="25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48145" name="Text Box 40"/>
            <p:cNvSpPr txBox="1">
              <a:spLocks noChangeArrowheads="1"/>
            </p:cNvSpPr>
            <p:nvPr/>
          </p:nvSpPr>
          <p:spPr bwMode="auto">
            <a:xfrm>
              <a:off x="2381" y="2361"/>
              <a:ext cx="24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48146" name="Text Box 41"/>
            <p:cNvSpPr txBox="1">
              <a:spLocks noChangeArrowheads="1"/>
            </p:cNvSpPr>
            <p:nvPr/>
          </p:nvSpPr>
          <p:spPr bwMode="auto">
            <a:xfrm>
              <a:off x="2064" y="2134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24V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8147" name="Text Box 42"/>
            <p:cNvSpPr txBox="1">
              <a:spLocks noChangeArrowheads="1"/>
            </p:cNvSpPr>
            <p:nvPr/>
          </p:nvSpPr>
          <p:spPr bwMode="auto">
            <a:xfrm>
              <a:off x="4332" y="2406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6H</a:t>
              </a:r>
            </a:p>
          </p:txBody>
        </p:sp>
        <p:sp>
          <p:nvSpPr>
            <p:cNvPr id="48148" name="Text Box 43"/>
            <p:cNvSpPr txBox="1">
              <a:spLocks noChangeArrowheads="1"/>
            </p:cNvSpPr>
            <p:nvPr/>
          </p:nvSpPr>
          <p:spPr bwMode="auto">
            <a:xfrm>
              <a:off x="4332" y="1888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8149" name="Line 44"/>
            <p:cNvSpPr>
              <a:spLocks noChangeShapeType="1"/>
            </p:cNvSpPr>
            <p:nvPr/>
          </p:nvSpPr>
          <p:spPr bwMode="auto">
            <a:xfrm flipH="1">
              <a:off x="3379" y="1862"/>
              <a:ext cx="151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0" name="Line 45"/>
            <p:cNvSpPr>
              <a:spLocks noChangeShapeType="1"/>
            </p:cNvSpPr>
            <p:nvPr/>
          </p:nvSpPr>
          <p:spPr bwMode="auto">
            <a:xfrm flipH="1">
              <a:off x="2744" y="1907"/>
              <a:ext cx="31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1" name="Line 46"/>
            <p:cNvSpPr>
              <a:spLocks noChangeShapeType="1"/>
            </p:cNvSpPr>
            <p:nvPr/>
          </p:nvSpPr>
          <p:spPr bwMode="auto">
            <a:xfrm>
              <a:off x="2744" y="3022"/>
              <a:ext cx="214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2" name="Line 47"/>
            <p:cNvSpPr>
              <a:spLocks noChangeShapeType="1"/>
            </p:cNvSpPr>
            <p:nvPr/>
          </p:nvSpPr>
          <p:spPr bwMode="auto">
            <a:xfrm>
              <a:off x="4286" y="2750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3" name="Line 48"/>
            <p:cNvSpPr>
              <a:spLocks noChangeShapeType="1"/>
            </p:cNvSpPr>
            <p:nvPr/>
          </p:nvSpPr>
          <p:spPr bwMode="auto">
            <a:xfrm>
              <a:off x="4286" y="1862"/>
              <a:ext cx="0" cy="54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4" name="Line 49"/>
            <p:cNvSpPr>
              <a:spLocks noChangeShapeType="1"/>
            </p:cNvSpPr>
            <p:nvPr/>
          </p:nvSpPr>
          <p:spPr bwMode="auto">
            <a:xfrm>
              <a:off x="4876" y="1862"/>
              <a:ext cx="0" cy="116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5" name="Line 50"/>
            <p:cNvSpPr>
              <a:spLocks noChangeShapeType="1"/>
            </p:cNvSpPr>
            <p:nvPr/>
          </p:nvSpPr>
          <p:spPr bwMode="auto">
            <a:xfrm>
              <a:off x="3424" y="2134"/>
              <a:ext cx="0" cy="8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6" name="Text Box 51"/>
            <p:cNvSpPr txBox="1">
              <a:spLocks noChangeArrowheads="1"/>
            </p:cNvSpPr>
            <p:nvPr/>
          </p:nvSpPr>
          <p:spPr bwMode="auto">
            <a:xfrm>
              <a:off x="2769" y="2523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8157" name="Line 52"/>
            <p:cNvSpPr>
              <a:spLocks noChangeShapeType="1"/>
            </p:cNvSpPr>
            <p:nvPr/>
          </p:nvSpPr>
          <p:spPr bwMode="auto">
            <a:xfrm>
              <a:off x="3016" y="1816"/>
              <a:ext cx="384" cy="4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8" name="Line 53"/>
            <p:cNvSpPr>
              <a:spLocks noChangeShapeType="1"/>
            </p:cNvSpPr>
            <p:nvPr/>
          </p:nvSpPr>
          <p:spPr bwMode="auto">
            <a:xfrm flipH="1" flipV="1">
              <a:off x="3107" y="1590"/>
              <a:ext cx="85" cy="22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9" name="Line 54"/>
            <p:cNvSpPr>
              <a:spLocks noChangeShapeType="1"/>
            </p:cNvSpPr>
            <p:nvPr/>
          </p:nvSpPr>
          <p:spPr bwMode="auto">
            <a:xfrm>
              <a:off x="2744" y="1907"/>
              <a:ext cx="0" cy="111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0" name="Text Box 55"/>
            <p:cNvSpPr txBox="1">
              <a:spLocks noChangeArrowheads="1"/>
            </p:cNvSpPr>
            <p:nvPr/>
          </p:nvSpPr>
          <p:spPr bwMode="auto">
            <a:xfrm>
              <a:off x="3470" y="2387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8161" name="Text Box 56"/>
            <p:cNvSpPr txBox="1">
              <a:spLocks noChangeArrowheads="1"/>
            </p:cNvSpPr>
            <p:nvPr/>
          </p:nvSpPr>
          <p:spPr bwMode="auto">
            <a:xfrm>
              <a:off x="4947" y="2206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8162" name="Text Box 57"/>
            <p:cNvSpPr txBox="1">
              <a:spLocks noChangeArrowheads="1"/>
            </p:cNvSpPr>
            <p:nvPr/>
          </p:nvSpPr>
          <p:spPr bwMode="auto">
            <a:xfrm>
              <a:off x="3969" y="2225"/>
              <a:ext cx="25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48163" name="Text Box 58"/>
            <p:cNvSpPr txBox="1">
              <a:spLocks noChangeArrowheads="1"/>
            </p:cNvSpPr>
            <p:nvPr/>
          </p:nvSpPr>
          <p:spPr bwMode="auto">
            <a:xfrm>
              <a:off x="3969" y="2678"/>
              <a:ext cx="25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48164" name="Text Box 59"/>
            <p:cNvSpPr txBox="1">
              <a:spLocks noChangeArrowheads="1"/>
            </p:cNvSpPr>
            <p:nvPr/>
          </p:nvSpPr>
          <p:spPr bwMode="auto">
            <a:xfrm>
              <a:off x="3947" y="2425"/>
              <a:ext cx="31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8165" name="Text Box 60"/>
            <p:cNvSpPr txBox="1">
              <a:spLocks noChangeArrowheads="1"/>
            </p:cNvSpPr>
            <p:nvPr/>
          </p:nvSpPr>
          <p:spPr bwMode="auto">
            <a:xfrm>
              <a:off x="3677" y="1535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8166" name="Text Box 61"/>
            <p:cNvSpPr txBox="1">
              <a:spLocks noChangeArrowheads="1"/>
            </p:cNvSpPr>
            <p:nvPr/>
          </p:nvSpPr>
          <p:spPr bwMode="auto">
            <a:xfrm>
              <a:off x="2971" y="1888"/>
              <a:ext cx="2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48167" name="Text Box 62"/>
            <p:cNvSpPr txBox="1">
              <a:spLocks noChangeArrowheads="1"/>
            </p:cNvSpPr>
            <p:nvPr/>
          </p:nvSpPr>
          <p:spPr bwMode="auto">
            <a:xfrm>
              <a:off x="3424" y="1907"/>
              <a:ext cx="2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48168" name="Rectangle 63"/>
            <p:cNvSpPr>
              <a:spLocks noChangeArrowheads="1"/>
            </p:cNvSpPr>
            <p:nvPr/>
          </p:nvSpPr>
          <p:spPr bwMode="auto">
            <a:xfrm rot="5400000">
              <a:off x="4161" y="2033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8169" name="Rectangle 64"/>
            <p:cNvSpPr>
              <a:spLocks noChangeArrowheads="1"/>
            </p:cNvSpPr>
            <p:nvPr/>
          </p:nvSpPr>
          <p:spPr bwMode="auto">
            <a:xfrm rot="5400000">
              <a:off x="3299" y="2507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8170" name="Rectangle 65"/>
            <p:cNvSpPr>
              <a:spLocks noChangeArrowheads="1"/>
            </p:cNvSpPr>
            <p:nvPr/>
          </p:nvSpPr>
          <p:spPr bwMode="auto">
            <a:xfrm rot="5400000">
              <a:off x="4751" y="2305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8171" name="Rectangle 66"/>
            <p:cNvSpPr>
              <a:spLocks noChangeArrowheads="1"/>
            </p:cNvSpPr>
            <p:nvPr/>
          </p:nvSpPr>
          <p:spPr bwMode="auto">
            <a:xfrm>
              <a:off x="3697" y="1816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8172" name="Rectangle 67"/>
            <p:cNvSpPr>
              <a:spLocks noChangeArrowheads="1"/>
            </p:cNvSpPr>
            <p:nvPr/>
          </p:nvSpPr>
          <p:spPr bwMode="auto">
            <a:xfrm rot="5400000">
              <a:off x="2573" y="2622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48173" name="Group 68"/>
            <p:cNvGrpSpPr>
              <a:grpSpLocks/>
            </p:cNvGrpSpPr>
            <p:nvPr/>
          </p:nvGrpSpPr>
          <p:grpSpPr bwMode="auto">
            <a:xfrm>
              <a:off x="4286" y="2387"/>
              <a:ext cx="91" cy="363"/>
              <a:chOff x="2744" y="2931"/>
              <a:chExt cx="57" cy="283"/>
            </a:xfrm>
          </p:grpSpPr>
          <p:sp>
            <p:nvSpPr>
              <p:cNvPr id="48174" name="Arc 69"/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8175" name="Arc 70"/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8176" name="Arc 71"/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3 w 22723"/>
                  <a:gd name="T1" fmla="*/ 0 h 43200"/>
                  <a:gd name="T2" fmla="*/ 0 w 22723"/>
                  <a:gd name="T3" fmla="*/ 91 h 43200"/>
                  <a:gd name="T4" fmla="*/ 3 w 22723"/>
                  <a:gd name="T5" fmla="*/ 45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723" h="43200" fill="none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3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199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3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48137" name="Group 72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8138" name="Picture 73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39" name="Text Box 74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460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60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Text Box 2"/>
          <p:cNvSpPr txBox="1">
            <a:spLocks noChangeArrowheads="1"/>
          </p:cNvSpPr>
          <p:nvPr/>
        </p:nvSpPr>
        <p:spPr bwMode="auto">
          <a:xfrm>
            <a:off x="611188" y="1125538"/>
            <a:ext cx="7715250" cy="163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一阶电路的零输入响应是由储能元件的初值引起的响应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,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都是由初始值衰减为零的指数衰减函数。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2374900" y="23526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1" lang="zh-CN" altLang="en-US" sz="2400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61828" name="Object 4"/>
          <p:cNvGraphicFramePr>
            <a:graphicFrameLocks noChangeAspect="1"/>
          </p:cNvGraphicFramePr>
          <p:nvPr/>
        </p:nvGraphicFramePr>
        <p:xfrm>
          <a:off x="2411413" y="2781300"/>
          <a:ext cx="3671887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1" name="公式" r:id="rId3" imgW="1098464" imgH="349206" progId="Equation.3">
                  <p:embed/>
                </p:oleObj>
              </mc:Choice>
              <mc:Fallback>
                <p:oleObj name="公式" r:id="rId3" imgW="1098464" imgH="349206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2781300"/>
                        <a:ext cx="3671887" cy="1174750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33CCFF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1829" name="Group 5"/>
          <p:cNvGrpSpPr>
            <a:grpSpLocks/>
          </p:cNvGrpSpPr>
          <p:nvPr/>
        </p:nvGrpSpPr>
        <p:grpSpPr bwMode="auto">
          <a:xfrm>
            <a:off x="1979613" y="4221163"/>
            <a:ext cx="4640262" cy="1311275"/>
            <a:chOff x="2880" y="1207"/>
            <a:chExt cx="2470" cy="826"/>
          </a:xfrm>
        </p:grpSpPr>
        <p:sp>
          <p:nvSpPr>
            <p:cNvPr id="49170" name="Text Box 6"/>
            <p:cNvSpPr txBox="1">
              <a:spLocks noChangeArrowheads="1"/>
            </p:cNvSpPr>
            <p:nvPr/>
          </p:nvSpPr>
          <p:spPr bwMode="auto">
            <a:xfrm>
              <a:off x="3696" y="1615"/>
              <a:ext cx="149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)= </a:t>
              </a: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zh-CN" altLang="en-US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49171" name="Text Box 7"/>
            <p:cNvSpPr txBox="1">
              <a:spLocks noChangeArrowheads="1"/>
            </p:cNvSpPr>
            <p:nvPr/>
          </p:nvSpPr>
          <p:spPr bwMode="auto">
            <a:xfrm>
              <a:off x="3820" y="1207"/>
              <a:ext cx="153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 = </a:t>
              </a: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zh-CN" altLang="en-US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49172" name="Text Box 8"/>
            <p:cNvSpPr txBox="1">
              <a:spLocks noChangeArrowheads="1"/>
            </p:cNvSpPr>
            <p:nvPr/>
          </p:nvSpPr>
          <p:spPr bwMode="auto">
            <a:xfrm>
              <a:off x="2925" y="1344"/>
              <a:ext cx="86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RC</a:t>
              </a:r>
              <a:r>
                <a:rPr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电路</a:t>
              </a:r>
            </a:p>
          </p:txBody>
        </p:sp>
        <p:sp>
          <p:nvSpPr>
            <p:cNvPr id="49173" name="Text Box 9"/>
            <p:cNvSpPr txBox="1">
              <a:spLocks noChangeArrowheads="1"/>
            </p:cNvSpPr>
            <p:nvPr/>
          </p:nvSpPr>
          <p:spPr bwMode="auto">
            <a:xfrm>
              <a:off x="2880" y="1706"/>
              <a:ext cx="86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RL</a:t>
              </a:r>
              <a:r>
                <a:rPr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电路</a:t>
              </a:r>
            </a:p>
          </p:txBody>
        </p:sp>
      </p:grpSp>
      <p:grpSp>
        <p:nvGrpSpPr>
          <p:cNvPr id="49158" name="Group 10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9168" name="Picture 11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9" name="Text Box 12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9159" name="Group 13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9166" name="Picture 14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7" name="Text Box 15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61840" name="Group 16"/>
          <p:cNvGrpSpPr>
            <a:grpSpLocks/>
          </p:cNvGrpSpPr>
          <p:nvPr/>
        </p:nvGrpSpPr>
        <p:grpSpPr bwMode="auto">
          <a:xfrm>
            <a:off x="611188" y="476250"/>
            <a:ext cx="1644650" cy="850900"/>
            <a:chOff x="385" y="3022"/>
            <a:chExt cx="1036" cy="536"/>
          </a:xfrm>
        </p:grpSpPr>
        <p:pic>
          <p:nvPicPr>
            <p:cNvPr id="49164" name="Picture 17" descr="12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5" name="Text Box 18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小结</a:t>
              </a:r>
            </a:p>
          </p:txBody>
        </p:sp>
      </p:grpSp>
      <p:grpSp>
        <p:nvGrpSpPr>
          <p:cNvPr id="49161" name="Group 19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9162" name="Picture 20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3" name="Text Box 21">
              <a:hlinkClick r:id="rId7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"/>
                                        <p:tgtEl>
                                          <p:spTgt spid="461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6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1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1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6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Text Box 2"/>
          <p:cNvSpPr txBox="1">
            <a:spLocks noChangeArrowheads="1"/>
          </p:cNvSpPr>
          <p:nvPr/>
        </p:nvSpPr>
        <p:spPr bwMode="auto">
          <a:xfrm>
            <a:off x="900113" y="4903788"/>
            <a:ext cx="70993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 startAt="4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一阶电路的零输入响应和初始值成正比，称为零输入响应线性。</a:t>
            </a:r>
          </a:p>
        </p:txBody>
      </p:sp>
      <p:sp>
        <p:nvSpPr>
          <p:cNvPr id="462851" name="Text Box 3"/>
          <p:cNvSpPr txBox="1">
            <a:spLocks noChangeArrowheads="1"/>
          </p:cNvSpPr>
          <p:nvPr/>
        </p:nvSpPr>
        <p:spPr bwMode="auto">
          <a:xfrm>
            <a:off x="900113" y="1303338"/>
            <a:ext cx="4625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2"/>
            </a:pP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衰减快慢取决于时间常数</a:t>
            </a:r>
            <a:r>
              <a:rPr kumimoji="1" lang="zh-CN" altLang="en-US" sz="2800" b="1" i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</a:t>
            </a:r>
            <a:endParaRPr kumimoji="1" lang="zh-CN" altLang="en-US" sz="2800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62852" name="Text Box 4"/>
          <p:cNvSpPr txBox="1">
            <a:spLocks noChangeArrowheads="1"/>
          </p:cNvSpPr>
          <p:nvPr/>
        </p:nvSpPr>
        <p:spPr bwMode="auto">
          <a:xfrm>
            <a:off x="900113" y="4297363"/>
            <a:ext cx="73279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3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同一电路中所有响应具有相同的时间常数。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2374900" y="25304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1" lang="zh-CN" altLang="en-US" sz="2400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0182" name="Group 6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0197" name="Picture 7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98" name="Text Box 8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0183" name="Group 9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0195" name="Picture 10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96" name="Text Box 11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0184" name="Group 12"/>
          <p:cNvGrpSpPr>
            <a:grpSpLocks/>
          </p:cNvGrpSpPr>
          <p:nvPr/>
        </p:nvGrpSpPr>
        <p:grpSpPr bwMode="auto">
          <a:xfrm>
            <a:off x="468313" y="476250"/>
            <a:ext cx="1644650" cy="850900"/>
            <a:chOff x="385" y="3022"/>
            <a:chExt cx="1036" cy="536"/>
          </a:xfrm>
        </p:grpSpPr>
        <p:pic>
          <p:nvPicPr>
            <p:cNvPr id="50193" name="Picture 13" descr="1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94" name="Text Box 14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小结</a:t>
              </a:r>
            </a:p>
          </p:txBody>
        </p:sp>
      </p:grpSp>
      <p:sp>
        <p:nvSpPr>
          <p:cNvPr id="462863" name="Rectangle 15"/>
          <p:cNvSpPr>
            <a:spLocks noChangeArrowheads="1"/>
          </p:cNvSpPr>
          <p:nvPr/>
        </p:nvSpPr>
        <p:spPr bwMode="auto">
          <a:xfrm>
            <a:off x="2051050" y="1951038"/>
            <a:ext cx="2160588" cy="64135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7A0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3600" i="1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</a:t>
            </a:r>
            <a:r>
              <a:rPr kumimoji="1" lang="zh-CN" altLang="en-US" sz="360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 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 </a:t>
            </a:r>
            <a:r>
              <a:rPr kumimoji="1" lang="en-US" altLang="zh-CN" sz="3600" i="1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R C</a:t>
            </a:r>
          </a:p>
        </p:txBody>
      </p:sp>
      <p:sp>
        <p:nvSpPr>
          <p:cNvPr id="462864" name="Rectangle 16"/>
          <p:cNvSpPr>
            <a:spLocks noChangeArrowheads="1"/>
          </p:cNvSpPr>
          <p:nvPr/>
        </p:nvSpPr>
        <p:spPr bwMode="auto">
          <a:xfrm>
            <a:off x="4500563" y="1951038"/>
            <a:ext cx="2303462" cy="64135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7A0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3600" i="1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</a:t>
            </a:r>
            <a:r>
              <a:rPr kumimoji="1" lang="zh-CN" altLang="en-US" sz="360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 </a:t>
            </a:r>
            <a:r>
              <a:rPr kumimoji="1" lang="en-US" altLang="zh-CN" sz="360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 </a:t>
            </a:r>
            <a:r>
              <a:rPr kumimoji="1" lang="en-US" altLang="zh-CN" sz="3600" i="1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L/R</a:t>
            </a:r>
          </a:p>
        </p:txBody>
      </p:sp>
      <p:sp>
        <p:nvSpPr>
          <p:cNvPr id="462865" name="Rectangle 17"/>
          <p:cNvSpPr>
            <a:spLocks noChangeArrowheads="1"/>
          </p:cNvSpPr>
          <p:nvPr/>
        </p:nvSpPr>
        <p:spPr bwMode="auto">
          <a:xfrm>
            <a:off x="684213" y="3175000"/>
            <a:ext cx="813593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R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为与动态元件相连的一端口电路的等效电阻。即单口网络的等效电阻</a:t>
            </a:r>
          </a:p>
        </p:txBody>
      </p:sp>
      <p:sp>
        <p:nvSpPr>
          <p:cNvPr id="462866" name="AutoShape 18"/>
          <p:cNvSpPr>
            <a:spLocks noChangeArrowheads="1"/>
          </p:cNvSpPr>
          <p:nvPr/>
        </p:nvSpPr>
        <p:spPr bwMode="auto">
          <a:xfrm>
            <a:off x="468313" y="1878013"/>
            <a:ext cx="1079500" cy="1008062"/>
          </a:xfrm>
          <a:prstGeom prst="wedgeRoundRectCallout">
            <a:avLst>
              <a:gd name="adj1" fmla="val 108972"/>
              <a:gd name="adj2" fmla="val -5435"/>
              <a:gd name="adj3" fmla="val 16667"/>
            </a:avLst>
          </a:prstGeom>
          <a:solidFill>
            <a:srgbClr val="0099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RC</a:t>
            </a:r>
          </a:p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ea typeface="楷体_GB2312" pitchFamily="49" charset="-122"/>
              </a:rPr>
              <a:t>电路</a:t>
            </a:r>
          </a:p>
        </p:txBody>
      </p:sp>
      <p:sp>
        <p:nvSpPr>
          <p:cNvPr id="462867" name="AutoShape 19"/>
          <p:cNvSpPr>
            <a:spLocks noChangeArrowheads="1"/>
          </p:cNvSpPr>
          <p:nvPr/>
        </p:nvSpPr>
        <p:spPr bwMode="auto">
          <a:xfrm>
            <a:off x="7451725" y="2022475"/>
            <a:ext cx="1079500" cy="1008063"/>
          </a:xfrm>
          <a:prstGeom prst="wedgeRoundRectCallout">
            <a:avLst>
              <a:gd name="adj1" fmla="val -132500"/>
              <a:gd name="adj2" fmla="val -21023"/>
              <a:gd name="adj3" fmla="val 16667"/>
            </a:avLst>
          </a:prstGeom>
          <a:solidFill>
            <a:srgbClr val="0099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RL</a:t>
            </a:r>
          </a:p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ea typeface="楷体_GB2312" pitchFamily="49" charset="-122"/>
              </a:rPr>
              <a:t>电路</a:t>
            </a:r>
          </a:p>
        </p:txBody>
      </p:sp>
      <p:grpSp>
        <p:nvGrpSpPr>
          <p:cNvPr id="50190" name="Group 20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0191" name="Picture 21" descr="789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92" name="Text Box 22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62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2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2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2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2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62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462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62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462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462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0" grpId="0" autoUpdateAnimBg="0"/>
      <p:bldP spid="462851" grpId="0" autoUpdateAnimBg="0"/>
      <p:bldP spid="462852" grpId="0" autoUpdateAnimBg="0"/>
      <p:bldP spid="462863" grpId="0" animBg="1"/>
      <p:bldP spid="462864" grpId="0" animBg="1"/>
      <p:bldP spid="462865" grpId="0"/>
      <p:bldP spid="462866" grpId="0" animBg="1"/>
      <p:bldP spid="46286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Text Box 2"/>
          <p:cNvSpPr txBox="1">
            <a:spLocks noChangeArrowheads="1"/>
          </p:cNvSpPr>
          <p:nvPr/>
        </p:nvSpPr>
        <p:spPr bwMode="auto">
          <a:xfrm>
            <a:off x="3348038" y="1196975"/>
            <a:ext cx="5545137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动态元件初始能量为零，由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t 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&gt;0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电路中外加激励作用所产生的响应。</a:t>
            </a:r>
          </a:p>
        </p:txBody>
      </p:sp>
      <p:graphicFrame>
        <p:nvGraphicFramePr>
          <p:cNvPr id="463875" name="Object 3"/>
          <p:cNvGraphicFramePr>
            <a:graphicFrameLocks noChangeAspect="1"/>
          </p:cNvGraphicFramePr>
          <p:nvPr/>
        </p:nvGraphicFramePr>
        <p:xfrm>
          <a:off x="5321300" y="3213100"/>
          <a:ext cx="2876550" cy="113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2" name="公式" r:id="rId3" imgW="1250765" imgH="450894" progId="Equation.3">
                  <p:embed/>
                </p:oleObj>
              </mc:Choice>
              <mc:Fallback>
                <p:oleObj name="公式" r:id="rId3" imgW="1250765" imgH="450894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1300" y="3213100"/>
                        <a:ext cx="2876550" cy="1135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3876" name="Text Box 4"/>
          <p:cNvSpPr txBox="1">
            <a:spLocks noChangeArrowheads="1"/>
          </p:cNvSpPr>
          <p:nvPr/>
        </p:nvSpPr>
        <p:spPr bwMode="auto">
          <a:xfrm>
            <a:off x="4067175" y="3429000"/>
            <a:ext cx="23034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方程：</a:t>
            </a:r>
          </a:p>
        </p:txBody>
      </p:sp>
      <p:sp>
        <p:nvSpPr>
          <p:cNvPr id="463877" name="Rectangle 5"/>
          <p:cNvSpPr>
            <a:spLocks noChangeArrowheads="1"/>
          </p:cNvSpPr>
          <p:nvPr/>
        </p:nvSpPr>
        <p:spPr bwMode="auto">
          <a:xfrm>
            <a:off x="1042988" y="476250"/>
            <a:ext cx="70564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40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7.4 </a:t>
            </a:r>
            <a:r>
              <a:rPr kumimoji="1" lang="zh-CN" altLang="en-US" sz="40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一阶电路的零状态响应         </a:t>
            </a:r>
          </a:p>
        </p:txBody>
      </p:sp>
      <p:sp>
        <p:nvSpPr>
          <p:cNvPr id="463878" name="Text Box 6"/>
          <p:cNvSpPr txBox="1">
            <a:spLocks noChangeArrowheads="1"/>
          </p:cNvSpPr>
          <p:nvPr/>
        </p:nvSpPr>
        <p:spPr bwMode="auto">
          <a:xfrm>
            <a:off x="4716463" y="4508500"/>
            <a:ext cx="2327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解答形式为：</a:t>
            </a:r>
          </a:p>
        </p:txBody>
      </p:sp>
      <p:graphicFrame>
        <p:nvGraphicFramePr>
          <p:cNvPr id="463879" name="Object 7"/>
          <p:cNvGraphicFramePr>
            <a:graphicFrameLocks noChangeAspect="1"/>
          </p:cNvGraphicFramePr>
          <p:nvPr/>
        </p:nvGraphicFramePr>
        <p:xfrm>
          <a:off x="4948238" y="4941888"/>
          <a:ext cx="2519362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3" name="公式" r:id="rId5" imgW="857386" imgH="234906" progId="Equation.3">
                  <p:embed/>
                </p:oleObj>
              </mc:Choice>
              <mc:Fallback>
                <p:oleObj name="公式" r:id="rId5" imgW="857386" imgH="2349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8238" y="4941888"/>
                        <a:ext cx="2519362" cy="70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3880" name="Text Box 8"/>
          <p:cNvSpPr txBox="1">
            <a:spLocks noChangeArrowheads="1"/>
          </p:cNvSpPr>
          <p:nvPr/>
        </p:nvSpPr>
        <p:spPr bwMode="auto">
          <a:xfrm>
            <a:off x="539750" y="2751138"/>
            <a:ext cx="43767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kumimoji="1" lang="zh-CN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电路的零状态响应</a:t>
            </a:r>
            <a:endParaRPr kumimoji="1" lang="zh-CN" altLang="en-US" sz="3200" b="1">
              <a:solidFill>
                <a:schemeClr val="bg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63881" name="Text Box 9"/>
          <p:cNvSpPr txBox="1">
            <a:spLocks noChangeArrowheads="1"/>
          </p:cNvSpPr>
          <p:nvPr/>
        </p:nvSpPr>
        <p:spPr bwMode="auto">
          <a:xfrm>
            <a:off x="539750" y="1341438"/>
            <a:ext cx="2089150" cy="547687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chemeClr val="bg1"/>
                </a:solidFill>
                <a:ea typeface="楷体_GB2312" pitchFamily="49" charset="-122"/>
              </a:rPr>
              <a:t>零状态响应</a:t>
            </a:r>
          </a:p>
        </p:txBody>
      </p:sp>
      <p:sp>
        <p:nvSpPr>
          <p:cNvPr id="463882" name="AutoShape 10"/>
          <p:cNvSpPr>
            <a:spLocks noChangeArrowheads="1"/>
          </p:cNvSpPr>
          <p:nvPr/>
        </p:nvSpPr>
        <p:spPr bwMode="auto">
          <a:xfrm>
            <a:off x="2771775" y="1557338"/>
            <a:ext cx="576263" cy="144462"/>
          </a:xfrm>
          <a:prstGeom prst="rightArrow">
            <a:avLst>
              <a:gd name="adj1" fmla="val 50000"/>
              <a:gd name="adj2" fmla="val 99726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463883" name="AutoShape 11"/>
          <p:cNvSpPr>
            <a:spLocks noChangeArrowheads="1"/>
          </p:cNvSpPr>
          <p:nvPr/>
        </p:nvSpPr>
        <p:spPr bwMode="auto">
          <a:xfrm>
            <a:off x="2555875" y="5949950"/>
            <a:ext cx="2952750" cy="574675"/>
          </a:xfrm>
          <a:prstGeom prst="wedgeRoundRectCallout">
            <a:avLst>
              <a:gd name="adj1" fmla="val 74569"/>
              <a:gd name="adj2" fmla="val -124861"/>
              <a:gd name="adj3" fmla="val 16667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非齐次方程特解</a:t>
            </a:r>
          </a:p>
        </p:txBody>
      </p:sp>
      <p:sp>
        <p:nvSpPr>
          <p:cNvPr id="463884" name="AutoShape 12"/>
          <p:cNvSpPr>
            <a:spLocks noChangeArrowheads="1"/>
          </p:cNvSpPr>
          <p:nvPr/>
        </p:nvSpPr>
        <p:spPr bwMode="auto">
          <a:xfrm>
            <a:off x="7812088" y="4292600"/>
            <a:ext cx="1079500" cy="1512888"/>
          </a:xfrm>
          <a:prstGeom prst="wedgeRoundRectCallout">
            <a:avLst>
              <a:gd name="adj1" fmla="val -97352"/>
              <a:gd name="adj2" fmla="val 18102"/>
              <a:gd name="adj3" fmla="val 16667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齐次方程通解</a:t>
            </a:r>
          </a:p>
        </p:txBody>
      </p:sp>
      <p:grpSp>
        <p:nvGrpSpPr>
          <p:cNvPr id="51213" name="Group 13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1256" name="Picture 14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57" name="Text Box 15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1214" name="Group 16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1254" name="Picture 17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55" name="Text Box 18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63891" name="Group 19"/>
          <p:cNvGrpSpPr>
            <a:grpSpLocks/>
          </p:cNvGrpSpPr>
          <p:nvPr/>
        </p:nvGrpSpPr>
        <p:grpSpPr bwMode="auto">
          <a:xfrm>
            <a:off x="498475" y="3429000"/>
            <a:ext cx="3630613" cy="2462213"/>
            <a:chOff x="2990" y="2251"/>
            <a:chExt cx="2287" cy="1551"/>
          </a:xfrm>
        </p:grpSpPr>
        <p:sp>
          <p:nvSpPr>
            <p:cNvPr id="51220" name="Line 20"/>
            <p:cNvSpPr>
              <a:spLocks noChangeShapeType="1"/>
            </p:cNvSpPr>
            <p:nvPr/>
          </p:nvSpPr>
          <p:spPr bwMode="auto">
            <a:xfrm flipH="1" flipV="1">
              <a:off x="4966" y="3158"/>
              <a:ext cx="1" cy="31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21" name="Line 21"/>
            <p:cNvSpPr>
              <a:spLocks noChangeShapeType="1"/>
            </p:cNvSpPr>
            <p:nvPr/>
          </p:nvSpPr>
          <p:spPr bwMode="auto">
            <a:xfrm flipV="1">
              <a:off x="4966" y="2705"/>
              <a:ext cx="0" cy="32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22" name="Oval 22"/>
            <p:cNvSpPr>
              <a:spLocks noChangeArrowheads="1"/>
            </p:cNvSpPr>
            <p:nvPr/>
          </p:nvSpPr>
          <p:spPr bwMode="auto">
            <a:xfrm>
              <a:off x="3061" y="288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51223" name="Group 23"/>
            <p:cNvGrpSpPr>
              <a:grpSpLocks/>
            </p:cNvGrpSpPr>
            <p:nvPr/>
          </p:nvGrpSpPr>
          <p:grpSpPr bwMode="auto">
            <a:xfrm>
              <a:off x="3969" y="3067"/>
              <a:ext cx="263" cy="354"/>
              <a:chOff x="1872" y="482"/>
              <a:chExt cx="240" cy="286"/>
            </a:xfrm>
          </p:grpSpPr>
          <p:sp>
            <p:nvSpPr>
              <p:cNvPr id="51252" name="Line 24"/>
              <p:cNvSpPr>
                <a:spLocks noChangeShapeType="1"/>
              </p:cNvSpPr>
              <p:nvPr/>
            </p:nvSpPr>
            <p:spPr bwMode="auto">
              <a:xfrm>
                <a:off x="1872" y="768"/>
                <a:ext cx="240" cy="0"/>
              </a:xfrm>
              <a:prstGeom prst="line">
                <a:avLst/>
              </a:prstGeom>
              <a:noFill/>
              <a:ln w="38100">
                <a:solidFill>
                  <a:srgbClr val="00FFFF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253" name="Text Box 25"/>
              <p:cNvSpPr txBox="1">
                <a:spLocks noChangeArrowheads="1"/>
              </p:cNvSpPr>
              <p:nvPr/>
            </p:nvSpPr>
            <p:spPr bwMode="auto">
              <a:xfrm>
                <a:off x="1884" y="482"/>
                <a:ext cx="162" cy="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1224" name="Line 26"/>
            <p:cNvSpPr>
              <a:spLocks noChangeShapeType="1"/>
            </p:cNvSpPr>
            <p:nvPr/>
          </p:nvSpPr>
          <p:spPr bwMode="auto">
            <a:xfrm flipH="1">
              <a:off x="3814" y="2456"/>
              <a:ext cx="158" cy="17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25" name="Text Box 27"/>
            <p:cNvSpPr txBox="1">
              <a:spLocks noChangeArrowheads="1"/>
            </p:cNvSpPr>
            <p:nvPr/>
          </p:nvSpPr>
          <p:spPr bwMode="auto">
            <a:xfrm>
              <a:off x="2990" y="2341"/>
              <a:ext cx="69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=0)</a:t>
              </a:r>
            </a:p>
          </p:txBody>
        </p:sp>
        <p:sp>
          <p:nvSpPr>
            <p:cNvPr id="51226" name="Text Box 28"/>
            <p:cNvSpPr txBox="1">
              <a:spLocks noChangeArrowheads="1"/>
            </p:cNvSpPr>
            <p:nvPr/>
          </p:nvSpPr>
          <p:spPr bwMode="auto">
            <a:xfrm>
              <a:off x="3470" y="2886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51227" name="Group 29"/>
            <p:cNvGrpSpPr>
              <a:grpSpLocks/>
            </p:cNvGrpSpPr>
            <p:nvPr/>
          </p:nvGrpSpPr>
          <p:grpSpPr bwMode="auto">
            <a:xfrm>
              <a:off x="3969" y="2659"/>
              <a:ext cx="649" cy="375"/>
              <a:chOff x="818" y="780"/>
              <a:chExt cx="592" cy="302"/>
            </a:xfrm>
          </p:grpSpPr>
          <p:grpSp>
            <p:nvGrpSpPr>
              <p:cNvPr id="51248" name="Group 30"/>
              <p:cNvGrpSpPr>
                <a:grpSpLocks/>
              </p:cNvGrpSpPr>
              <p:nvPr/>
            </p:nvGrpSpPr>
            <p:grpSpPr bwMode="auto">
              <a:xfrm>
                <a:off x="818" y="780"/>
                <a:ext cx="592" cy="263"/>
                <a:chOff x="818" y="780"/>
                <a:chExt cx="592" cy="263"/>
              </a:xfrm>
            </p:grpSpPr>
            <p:sp>
              <p:nvSpPr>
                <p:cNvPr id="51250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818" y="780"/>
                  <a:ext cx="223" cy="2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51251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1202" y="780"/>
                  <a:ext cx="208" cy="2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51249" name="Text Box 33"/>
              <p:cNvSpPr txBox="1">
                <a:spLocks noChangeArrowheads="1"/>
              </p:cNvSpPr>
              <p:nvPr/>
            </p:nvSpPr>
            <p:spPr bwMode="auto">
              <a:xfrm>
                <a:off x="974" y="819"/>
                <a:ext cx="300" cy="2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R</a:t>
                </a:r>
              </a:p>
            </p:txBody>
          </p:sp>
        </p:grpSp>
        <p:sp>
          <p:nvSpPr>
            <p:cNvPr id="51228" name="Line 34"/>
            <p:cNvSpPr>
              <a:spLocks noChangeShapeType="1"/>
            </p:cNvSpPr>
            <p:nvPr/>
          </p:nvSpPr>
          <p:spPr bwMode="auto">
            <a:xfrm>
              <a:off x="3969" y="2704"/>
              <a:ext cx="100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29" name="Line 35"/>
            <p:cNvSpPr>
              <a:spLocks noChangeShapeType="1"/>
            </p:cNvSpPr>
            <p:nvPr/>
          </p:nvSpPr>
          <p:spPr bwMode="auto">
            <a:xfrm>
              <a:off x="3243" y="2704"/>
              <a:ext cx="36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30" name="Line 36"/>
            <p:cNvSpPr>
              <a:spLocks noChangeShapeType="1"/>
            </p:cNvSpPr>
            <p:nvPr/>
          </p:nvSpPr>
          <p:spPr bwMode="auto">
            <a:xfrm>
              <a:off x="3243" y="2704"/>
              <a:ext cx="0" cy="77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31" name="Text Box 37"/>
            <p:cNvSpPr txBox="1">
              <a:spLocks noChangeArrowheads="1"/>
            </p:cNvSpPr>
            <p:nvPr/>
          </p:nvSpPr>
          <p:spPr bwMode="auto">
            <a:xfrm>
              <a:off x="5012" y="2659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51232" name="Group 38"/>
            <p:cNvGrpSpPr>
              <a:grpSpLocks/>
            </p:cNvGrpSpPr>
            <p:nvPr/>
          </p:nvGrpSpPr>
          <p:grpSpPr bwMode="auto">
            <a:xfrm>
              <a:off x="4513" y="2704"/>
              <a:ext cx="335" cy="802"/>
              <a:chOff x="1982" y="732"/>
              <a:chExt cx="305" cy="647"/>
            </a:xfrm>
          </p:grpSpPr>
          <p:grpSp>
            <p:nvGrpSpPr>
              <p:cNvPr id="51244" name="Group 39"/>
              <p:cNvGrpSpPr>
                <a:grpSpLocks/>
              </p:cNvGrpSpPr>
              <p:nvPr/>
            </p:nvGrpSpPr>
            <p:grpSpPr bwMode="auto">
              <a:xfrm>
                <a:off x="2065" y="732"/>
                <a:ext cx="222" cy="647"/>
                <a:chOff x="1633" y="1260"/>
                <a:chExt cx="222" cy="647"/>
              </a:xfrm>
            </p:grpSpPr>
            <p:sp>
              <p:nvSpPr>
                <p:cNvPr id="51246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1633" y="1260"/>
                  <a:ext cx="222" cy="2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51247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634" y="1643"/>
                  <a:ext cx="207" cy="2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51245" name="Text Box 42"/>
              <p:cNvSpPr txBox="1">
                <a:spLocks noChangeArrowheads="1"/>
              </p:cNvSpPr>
              <p:nvPr/>
            </p:nvSpPr>
            <p:spPr bwMode="auto">
              <a:xfrm>
                <a:off x="1982" y="914"/>
                <a:ext cx="301" cy="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C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51233" name="Group 43"/>
            <p:cNvGrpSpPr>
              <a:grpSpLocks/>
            </p:cNvGrpSpPr>
            <p:nvPr/>
          </p:nvGrpSpPr>
          <p:grpSpPr bwMode="auto">
            <a:xfrm>
              <a:off x="4830" y="3022"/>
              <a:ext cx="317" cy="136"/>
              <a:chOff x="1824" y="1680"/>
              <a:chExt cx="192" cy="96"/>
            </a:xfrm>
          </p:grpSpPr>
          <p:sp>
            <p:nvSpPr>
              <p:cNvPr id="51242" name="Line 44"/>
              <p:cNvSpPr>
                <a:spLocks noChangeShapeType="1"/>
              </p:cNvSpPr>
              <p:nvPr/>
            </p:nvSpPr>
            <p:spPr bwMode="auto">
              <a:xfrm>
                <a:off x="1824" y="1680"/>
                <a:ext cx="192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243" name="Line 45"/>
              <p:cNvSpPr>
                <a:spLocks noChangeShapeType="1"/>
              </p:cNvSpPr>
              <p:nvPr/>
            </p:nvSpPr>
            <p:spPr bwMode="auto">
              <a:xfrm>
                <a:off x="1824" y="1776"/>
                <a:ext cx="192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1234" name="Line 46"/>
            <p:cNvSpPr>
              <a:spLocks noChangeShapeType="1"/>
            </p:cNvSpPr>
            <p:nvPr/>
          </p:nvSpPr>
          <p:spPr bwMode="auto">
            <a:xfrm flipH="1" flipV="1">
              <a:off x="3651" y="2568"/>
              <a:ext cx="293" cy="11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35" name="Line 47"/>
            <p:cNvSpPr>
              <a:spLocks noChangeShapeType="1"/>
            </p:cNvSpPr>
            <p:nvPr/>
          </p:nvSpPr>
          <p:spPr bwMode="auto">
            <a:xfrm>
              <a:off x="3243" y="3475"/>
              <a:ext cx="174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36" name="Text Box 48"/>
            <p:cNvSpPr txBox="1">
              <a:spLocks noChangeArrowheads="1"/>
            </p:cNvSpPr>
            <p:nvPr/>
          </p:nvSpPr>
          <p:spPr bwMode="auto">
            <a:xfrm>
              <a:off x="4195" y="2251"/>
              <a:ext cx="254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1237" name="Text Box 49"/>
            <p:cNvSpPr txBox="1">
              <a:spLocks noChangeArrowheads="1"/>
            </p:cNvSpPr>
            <p:nvPr/>
          </p:nvSpPr>
          <p:spPr bwMode="auto">
            <a:xfrm>
              <a:off x="3334" y="3475"/>
              <a:ext cx="13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zh-CN" altLang="en-US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)=0</a:t>
              </a:r>
            </a:p>
          </p:txBody>
        </p:sp>
        <p:sp>
          <p:nvSpPr>
            <p:cNvPr id="51238" name="Rectangle 50"/>
            <p:cNvSpPr>
              <a:spLocks noChangeArrowheads="1"/>
            </p:cNvSpPr>
            <p:nvPr/>
          </p:nvSpPr>
          <p:spPr bwMode="auto">
            <a:xfrm>
              <a:off x="4150" y="2614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51239" name="Group 51"/>
            <p:cNvGrpSpPr>
              <a:grpSpLocks/>
            </p:cNvGrpSpPr>
            <p:nvPr/>
          </p:nvGrpSpPr>
          <p:grpSpPr bwMode="auto">
            <a:xfrm>
              <a:off x="3379" y="2659"/>
              <a:ext cx="244" cy="802"/>
              <a:chOff x="1633" y="1260"/>
              <a:chExt cx="222" cy="647"/>
            </a:xfrm>
          </p:grpSpPr>
          <p:sp>
            <p:nvSpPr>
              <p:cNvPr id="51240" name="Text Box 52"/>
              <p:cNvSpPr txBox="1">
                <a:spLocks noChangeArrowheads="1"/>
              </p:cNvSpPr>
              <p:nvPr/>
            </p:nvSpPr>
            <p:spPr bwMode="auto">
              <a:xfrm>
                <a:off x="1633" y="1260"/>
                <a:ext cx="222" cy="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</a:p>
            </p:txBody>
          </p:sp>
          <p:sp>
            <p:nvSpPr>
              <p:cNvPr id="51241" name="Text Box 53"/>
              <p:cNvSpPr txBox="1">
                <a:spLocks noChangeArrowheads="1"/>
              </p:cNvSpPr>
              <p:nvPr/>
            </p:nvSpPr>
            <p:spPr bwMode="auto">
              <a:xfrm>
                <a:off x="1634" y="1643"/>
                <a:ext cx="207" cy="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–</a:t>
                </a:r>
              </a:p>
            </p:txBody>
          </p:sp>
        </p:grpSp>
      </p:grpSp>
      <p:sp>
        <p:nvSpPr>
          <p:cNvPr id="463926" name="AutoShape 54" descr="羊皮纸"/>
          <p:cNvSpPr>
            <a:spLocks noChangeArrowheads="1"/>
          </p:cNvSpPr>
          <p:nvPr/>
        </p:nvSpPr>
        <p:spPr bwMode="auto">
          <a:xfrm>
            <a:off x="4787900" y="2420938"/>
            <a:ext cx="4140200" cy="576262"/>
          </a:xfrm>
          <a:prstGeom prst="wedgeRoundRectCallout">
            <a:avLst>
              <a:gd name="adj1" fmla="val 1148"/>
              <a:gd name="adj2" fmla="val 146144"/>
              <a:gd name="adj3" fmla="val 16667"/>
            </a:avLst>
          </a:prstGeom>
          <a:blipFill dpi="0" rotWithShape="1">
            <a:blip r:embed="rId8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ea typeface="楷体_GB2312" pitchFamily="49" charset="-122"/>
              </a:rPr>
              <a:t>非齐次线性常微分方程</a:t>
            </a:r>
          </a:p>
        </p:txBody>
      </p:sp>
      <p:grpSp>
        <p:nvGrpSpPr>
          <p:cNvPr id="51217" name="Group 55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1218" name="Picture 56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19" name="Text Box 57">
              <a:hlinkClick r:id="rId9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63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75"/>
                                        <p:tgtEl>
                                          <p:spTgt spid="463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63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3000"/>
                                        <p:tgtEl>
                                          <p:spTgt spid="463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46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463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463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2000"/>
                                        <p:tgtEl>
                                          <p:spTgt spid="463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874" grpId="0" autoUpdateAnimBg="0"/>
      <p:bldP spid="463876" grpId="0" autoUpdateAnimBg="0"/>
      <p:bldP spid="463877" grpId="0" autoUpdateAnimBg="0"/>
      <p:bldP spid="463878" grpId="0" autoUpdateAnimBg="0"/>
      <p:bldP spid="463880" grpId="0"/>
      <p:bldP spid="463881" grpId="0" animBg="1"/>
      <p:bldP spid="463883" grpId="0" animBg="1"/>
      <p:bldP spid="463884" grpId="0" animBg="1"/>
      <p:bldP spid="46392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Text Box 2"/>
          <p:cNvSpPr txBox="1">
            <a:spLocks noChangeArrowheads="1"/>
          </p:cNvSpPr>
          <p:nvPr/>
        </p:nvSpPr>
        <p:spPr bwMode="auto">
          <a:xfrm>
            <a:off x="827088" y="2276475"/>
            <a:ext cx="7327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与输入激励的变化规律有关，为电路的稳态解</a:t>
            </a:r>
          </a:p>
        </p:txBody>
      </p:sp>
      <p:graphicFrame>
        <p:nvGraphicFramePr>
          <p:cNvPr id="464899" name="Object 3"/>
          <p:cNvGraphicFramePr>
            <a:graphicFrameLocks noChangeAspect="1"/>
          </p:cNvGraphicFramePr>
          <p:nvPr/>
        </p:nvGraphicFramePr>
        <p:xfrm>
          <a:off x="6030913" y="3716338"/>
          <a:ext cx="2479675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97" name="公式" r:id="rId3" imgW="781235" imgH="349206" progId="Equation.3">
                  <p:embed/>
                </p:oleObj>
              </mc:Choice>
              <mc:Fallback>
                <p:oleObj name="公式" r:id="rId3" imgW="781235" imgH="3492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913" y="3716338"/>
                        <a:ext cx="2479675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4900" name="Text Box 4"/>
          <p:cNvSpPr txBox="1">
            <a:spLocks noChangeArrowheads="1"/>
          </p:cNvSpPr>
          <p:nvPr/>
        </p:nvSpPr>
        <p:spPr bwMode="auto">
          <a:xfrm>
            <a:off x="971550" y="4941888"/>
            <a:ext cx="66960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变化规律由电路参数和结构决定</a:t>
            </a:r>
          </a:p>
        </p:txBody>
      </p:sp>
      <p:grpSp>
        <p:nvGrpSpPr>
          <p:cNvPr id="464901" name="Group 5"/>
          <p:cNvGrpSpPr>
            <a:grpSpLocks/>
          </p:cNvGrpSpPr>
          <p:nvPr/>
        </p:nvGrpSpPr>
        <p:grpSpPr bwMode="auto">
          <a:xfrm>
            <a:off x="984250" y="3775075"/>
            <a:ext cx="4738688" cy="1096963"/>
            <a:chOff x="620" y="2378"/>
            <a:chExt cx="2985" cy="691"/>
          </a:xfrm>
        </p:grpSpPr>
        <p:sp>
          <p:nvSpPr>
            <p:cNvPr id="52253" name="Text Box 6"/>
            <p:cNvSpPr txBox="1">
              <a:spLocks noChangeArrowheads="1"/>
            </p:cNvSpPr>
            <p:nvPr/>
          </p:nvSpPr>
          <p:spPr bwMode="auto">
            <a:xfrm>
              <a:off x="2426" y="2523"/>
              <a:ext cx="117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的通解</a:t>
              </a:r>
              <a:endParaRPr kumimoji="1" lang="zh-CN" altLang="en-US" sz="2800" b="1" i="1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endParaRPr>
            </a:p>
          </p:txBody>
        </p:sp>
        <p:graphicFrame>
          <p:nvGraphicFramePr>
            <p:cNvPr id="52254" name="Object 7"/>
            <p:cNvGraphicFramePr>
              <a:graphicFrameLocks noChangeAspect="1"/>
            </p:cNvGraphicFramePr>
            <p:nvPr/>
          </p:nvGraphicFramePr>
          <p:xfrm>
            <a:off x="620" y="2378"/>
            <a:ext cx="1642" cy="6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98" name="公式" r:id="rId5" imgW="1174614" imgH="450894" progId="Equation.3">
                    <p:embed/>
                  </p:oleObj>
                </mc:Choice>
                <mc:Fallback>
                  <p:oleObj name="公式" r:id="rId5" imgW="1174614" imgH="450894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0" y="2378"/>
                          <a:ext cx="1642" cy="6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64904" name="Object 8"/>
          <p:cNvGraphicFramePr>
            <a:graphicFrameLocks noChangeAspect="1"/>
          </p:cNvGraphicFramePr>
          <p:nvPr/>
        </p:nvGraphicFramePr>
        <p:xfrm>
          <a:off x="6389688" y="1412875"/>
          <a:ext cx="1622425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99" name="公式" r:id="rId7" imgW="552388" imgH="234906" progId="Equation.3">
                  <p:embed/>
                </p:oleObj>
              </mc:Choice>
              <mc:Fallback>
                <p:oleObj name="公式" r:id="rId7" imgW="552388" imgH="234906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9688" y="1412875"/>
                        <a:ext cx="1622425" cy="706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4905" name="Group 9"/>
          <p:cNvGrpSpPr>
            <a:grpSpLocks/>
          </p:cNvGrpSpPr>
          <p:nvPr/>
        </p:nvGrpSpPr>
        <p:grpSpPr bwMode="auto">
          <a:xfrm>
            <a:off x="782638" y="2924175"/>
            <a:ext cx="7173912" cy="685800"/>
            <a:chOff x="493" y="1842"/>
            <a:chExt cx="4519" cy="432"/>
          </a:xfrm>
        </p:grpSpPr>
        <p:sp>
          <p:nvSpPr>
            <p:cNvPr id="52250" name="Text Box 10"/>
            <p:cNvSpPr txBox="1">
              <a:spLocks noChangeArrowheads="1"/>
            </p:cNvSpPr>
            <p:nvPr/>
          </p:nvSpPr>
          <p:spPr bwMode="auto">
            <a:xfrm>
              <a:off x="1519" y="1933"/>
              <a:ext cx="349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通解（自由分量，暂态分量）</a:t>
              </a:r>
            </a:p>
          </p:txBody>
        </p:sp>
        <p:graphicFrame>
          <p:nvGraphicFramePr>
            <p:cNvPr id="52251" name="Object 11"/>
            <p:cNvGraphicFramePr>
              <a:graphicFrameLocks noChangeAspect="1"/>
            </p:cNvGraphicFramePr>
            <p:nvPr/>
          </p:nvGraphicFramePr>
          <p:xfrm>
            <a:off x="493" y="1842"/>
            <a:ext cx="51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300" name="公式" r:id="rId9" imgW="184261" imgH="234906" progId="Equation.3">
                    <p:embed/>
                  </p:oleObj>
                </mc:Choice>
                <mc:Fallback>
                  <p:oleObj name="公式" r:id="rId9" imgW="184261" imgH="234906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" y="1842"/>
                          <a:ext cx="510" cy="432"/>
                        </a:xfrm>
                        <a:prstGeom prst="rect">
                          <a:avLst/>
                        </a:prstGeom>
                        <a:solidFill>
                          <a:srgbClr val="FF99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252" name="AutoShape 12"/>
            <p:cNvSpPr>
              <a:spLocks noChangeArrowheads="1"/>
            </p:cNvSpPr>
            <p:nvPr/>
          </p:nvSpPr>
          <p:spPr bwMode="auto">
            <a:xfrm>
              <a:off x="1156" y="2069"/>
              <a:ext cx="318" cy="91"/>
            </a:xfrm>
            <a:prstGeom prst="rightArrow">
              <a:avLst>
                <a:gd name="adj1" fmla="val 50000"/>
                <a:gd name="adj2" fmla="val 87363"/>
              </a:avLst>
            </a:prstGeom>
            <a:solidFill>
              <a:srgbClr val="0099FF"/>
            </a:solidFill>
            <a:ln w="9525">
              <a:solidFill>
                <a:srgbClr val="0099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464909" name="Group 13"/>
          <p:cNvGrpSpPr>
            <a:grpSpLocks/>
          </p:cNvGrpSpPr>
          <p:nvPr/>
        </p:nvGrpSpPr>
        <p:grpSpPr bwMode="auto">
          <a:xfrm>
            <a:off x="850900" y="620713"/>
            <a:ext cx="4457700" cy="682625"/>
            <a:chOff x="355" y="153"/>
            <a:chExt cx="2808" cy="430"/>
          </a:xfrm>
        </p:grpSpPr>
        <p:sp>
          <p:nvSpPr>
            <p:cNvPr id="52247" name="Text Box 14"/>
            <p:cNvSpPr txBox="1">
              <a:spLocks noChangeArrowheads="1"/>
            </p:cNvSpPr>
            <p:nvPr/>
          </p:nvSpPr>
          <p:spPr bwMode="auto">
            <a:xfrm>
              <a:off x="1247" y="191"/>
              <a:ext cx="19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特解（强制分量）</a:t>
              </a:r>
            </a:p>
          </p:txBody>
        </p:sp>
        <p:graphicFrame>
          <p:nvGraphicFramePr>
            <p:cNvPr id="52248" name="Object 15"/>
            <p:cNvGraphicFramePr>
              <a:graphicFrameLocks noChangeAspect="1"/>
            </p:cNvGraphicFramePr>
            <p:nvPr/>
          </p:nvGraphicFramePr>
          <p:xfrm>
            <a:off x="355" y="153"/>
            <a:ext cx="453" cy="4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301" name="公式" r:id="rId11" imgW="184261" imgH="234906" progId="Equation.3">
                    <p:embed/>
                  </p:oleObj>
                </mc:Choice>
                <mc:Fallback>
                  <p:oleObj name="公式" r:id="rId11" imgW="184261" imgH="234906" progId="Equation.3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" y="153"/>
                          <a:ext cx="453" cy="430"/>
                        </a:xfrm>
                        <a:prstGeom prst="rect">
                          <a:avLst/>
                        </a:prstGeom>
                        <a:solidFill>
                          <a:srgbClr val="FF99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249" name="AutoShape 16"/>
            <p:cNvSpPr>
              <a:spLocks noChangeArrowheads="1"/>
            </p:cNvSpPr>
            <p:nvPr/>
          </p:nvSpPr>
          <p:spPr bwMode="auto">
            <a:xfrm>
              <a:off x="884" y="346"/>
              <a:ext cx="318" cy="90"/>
            </a:xfrm>
            <a:prstGeom prst="rightArrow">
              <a:avLst>
                <a:gd name="adj1" fmla="val 50000"/>
                <a:gd name="adj2" fmla="val 88333"/>
              </a:avLst>
            </a:prstGeom>
            <a:solidFill>
              <a:srgbClr val="0099FF"/>
            </a:solidFill>
            <a:ln w="9525">
              <a:solidFill>
                <a:srgbClr val="0099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464913" name="Line 17"/>
          <p:cNvSpPr>
            <a:spLocks noChangeShapeType="1"/>
          </p:cNvSpPr>
          <p:nvPr/>
        </p:nvSpPr>
        <p:spPr bwMode="auto">
          <a:xfrm>
            <a:off x="5580063" y="1773238"/>
            <a:ext cx="647700" cy="0"/>
          </a:xfrm>
          <a:prstGeom prst="line">
            <a:avLst/>
          </a:prstGeom>
          <a:noFill/>
          <a:ln w="76200">
            <a:solidFill>
              <a:srgbClr val="00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4914" name="Line 18"/>
          <p:cNvSpPr>
            <a:spLocks noChangeShapeType="1"/>
          </p:cNvSpPr>
          <p:nvPr/>
        </p:nvSpPr>
        <p:spPr bwMode="auto">
          <a:xfrm>
            <a:off x="5292725" y="4365625"/>
            <a:ext cx="647700" cy="0"/>
          </a:xfrm>
          <a:prstGeom prst="line">
            <a:avLst/>
          </a:prstGeom>
          <a:noFill/>
          <a:ln w="76200">
            <a:solidFill>
              <a:srgbClr val="00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64915" name="Group 19"/>
          <p:cNvGrpSpPr>
            <a:grpSpLocks/>
          </p:cNvGrpSpPr>
          <p:nvPr/>
        </p:nvGrpSpPr>
        <p:grpSpPr bwMode="auto">
          <a:xfrm>
            <a:off x="1084263" y="1182688"/>
            <a:ext cx="4783137" cy="1063625"/>
            <a:chOff x="683" y="745"/>
            <a:chExt cx="3013" cy="670"/>
          </a:xfrm>
        </p:grpSpPr>
        <p:graphicFrame>
          <p:nvGraphicFramePr>
            <p:cNvPr id="52245" name="Object 20"/>
            <p:cNvGraphicFramePr>
              <a:graphicFrameLocks noChangeAspect="1"/>
            </p:cNvGraphicFramePr>
            <p:nvPr/>
          </p:nvGraphicFramePr>
          <p:xfrm>
            <a:off x="683" y="745"/>
            <a:ext cx="1695" cy="6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302" name="公式" r:id="rId13" imgW="1250765" imgH="450894" progId="Equation.3">
                    <p:embed/>
                  </p:oleObj>
                </mc:Choice>
                <mc:Fallback>
                  <p:oleObj name="公式" r:id="rId13" imgW="1250765" imgH="450894" progId="Equation.3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" y="745"/>
                          <a:ext cx="1695" cy="6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246" name="Text Box 21"/>
            <p:cNvSpPr txBox="1">
              <a:spLocks noChangeArrowheads="1"/>
            </p:cNvSpPr>
            <p:nvPr/>
          </p:nvSpPr>
          <p:spPr bwMode="auto">
            <a:xfrm>
              <a:off x="2472" y="935"/>
              <a:ext cx="122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的特解</a:t>
              </a:r>
            </a:p>
          </p:txBody>
        </p:sp>
      </p:grpSp>
      <p:grpSp>
        <p:nvGrpSpPr>
          <p:cNvPr id="52236" name="Group 22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2243" name="Picture 23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44" name="Text Box 24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2237" name="Group 25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2241" name="Picture 26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42" name="Text Box 27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2238" name="Group 28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2239" name="Picture 29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40" name="Text Box 30">
              <a:hlinkClick r:id="rId16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64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4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464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6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64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4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464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0"/>
                                        <p:tgtEl>
                                          <p:spTgt spid="464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464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898" grpId="0" autoUpdateAnimBg="0"/>
      <p:bldP spid="464900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Text Box 2"/>
          <p:cNvSpPr txBox="1">
            <a:spLocks noChangeArrowheads="1"/>
          </p:cNvSpPr>
          <p:nvPr/>
        </p:nvSpPr>
        <p:spPr bwMode="auto">
          <a:xfrm>
            <a:off x="684213" y="765175"/>
            <a:ext cx="1150937" cy="547688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全解</a:t>
            </a:r>
          </a:p>
        </p:txBody>
      </p:sp>
      <p:sp>
        <p:nvSpPr>
          <p:cNvPr id="465923" name="Text Box 3"/>
          <p:cNvSpPr txBox="1">
            <a:spLocks noChangeArrowheads="1"/>
          </p:cNvSpPr>
          <p:nvPr/>
        </p:nvSpPr>
        <p:spPr bwMode="auto">
          <a:xfrm>
            <a:off x="900113" y="2276475"/>
            <a:ext cx="43211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)=A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0</a:t>
            </a:r>
          </a:p>
        </p:txBody>
      </p:sp>
      <p:sp>
        <p:nvSpPr>
          <p:cNvPr id="465924" name="Text Box 4"/>
          <p:cNvSpPr txBox="1">
            <a:spLocks noChangeArrowheads="1"/>
          </p:cNvSpPr>
          <p:nvPr/>
        </p:nvSpPr>
        <p:spPr bwMode="auto">
          <a:xfrm>
            <a:off x="4932363" y="2349500"/>
            <a:ext cx="27352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kumimoji="1" lang="zh-CN" altLang="en-US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</a:p>
        </p:txBody>
      </p:sp>
      <p:sp>
        <p:nvSpPr>
          <p:cNvPr id="465925" name="Text Box 5"/>
          <p:cNvSpPr txBox="1">
            <a:spLocks noChangeArrowheads="1"/>
          </p:cNvSpPr>
          <p:nvPr/>
        </p:nvSpPr>
        <p:spPr bwMode="auto">
          <a:xfrm>
            <a:off x="1403350" y="1557338"/>
            <a:ext cx="6985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由初始条件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C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(0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+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)=0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定积分常数</a:t>
            </a:r>
            <a:r>
              <a: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</a:p>
        </p:txBody>
      </p:sp>
      <p:graphicFrame>
        <p:nvGraphicFramePr>
          <p:cNvPr id="465926" name="Object 6"/>
          <p:cNvGraphicFramePr>
            <a:graphicFrameLocks noChangeAspect="1"/>
          </p:cNvGraphicFramePr>
          <p:nvPr/>
        </p:nvGraphicFramePr>
        <p:xfrm>
          <a:off x="2233613" y="476250"/>
          <a:ext cx="5970587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89" name="公式" r:id="rId3" imgW="1974788" imgH="349206" progId="Equation.3">
                  <p:embed/>
                </p:oleObj>
              </mc:Choice>
              <mc:Fallback>
                <p:oleObj name="公式" r:id="rId3" imgW="1974788" imgH="3492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3613" y="476250"/>
                        <a:ext cx="5970587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5927" name="Line 7"/>
          <p:cNvSpPr>
            <a:spLocks noChangeShapeType="1"/>
          </p:cNvSpPr>
          <p:nvPr/>
        </p:nvSpPr>
        <p:spPr bwMode="auto">
          <a:xfrm>
            <a:off x="4140200" y="2636838"/>
            <a:ext cx="647700" cy="0"/>
          </a:xfrm>
          <a:prstGeom prst="line">
            <a:avLst/>
          </a:prstGeom>
          <a:noFill/>
          <a:ln w="76200">
            <a:solidFill>
              <a:srgbClr val="00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3256" name="Group 8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3266" name="Picture 9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67" name="Text Box 10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3257" name="Group 11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3264" name="Picture 12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65" name="Text Box 13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aphicFrame>
        <p:nvGraphicFramePr>
          <p:cNvPr id="465934" name="Object 14"/>
          <p:cNvGraphicFramePr>
            <a:graphicFrameLocks noChangeAspect="1"/>
          </p:cNvGraphicFramePr>
          <p:nvPr/>
        </p:nvGraphicFramePr>
        <p:xfrm>
          <a:off x="768350" y="3141663"/>
          <a:ext cx="7634288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0" name="公式" r:id="rId6" imgW="2851113" imgH="349206" progId="Equation.3">
                  <p:embed/>
                </p:oleObj>
              </mc:Choice>
              <mc:Fallback>
                <p:oleObj name="公式" r:id="rId6" imgW="2851113" imgH="349206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3141663"/>
                        <a:ext cx="7634288" cy="1036637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0099FF"/>
                          </a:gs>
                          <a:gs pos="50000">
                            <a:schemeClr val="bg1"/>
                          </a:gs>
                          <a:gs pos="100000">
                            <a:srgbClr val="0099FF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5935" name="Text Box 15"/>
          <p:cNvSpPr txBox="1">
            <a:spLocks noChangeArrowheads="1"/>
          </p:cNvSpPr>
          <p:nvPr/>
        </p:nvSpPr>
        <p:spPr bwMode="auto">
          <a:xfrm>
            <a:off x="539750" y="4724400"/>
            <a:ext cx="3816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从以上式子可以得出：</a:t>
            </a:r>
          </a:p>
        </p:txBody>
      </p:sp>
      <p:graphicFrame>
        <p:nvGraphicFramePr>
          <p:cNvPr id="465936" name="Object 16"/>
          <p:cNvGraphicFramePr>
            <a:graphicFrameLocks noChangeAspect="1"/>
          </p:cNvGraphicFramePr>
          <p:nvPr/>
        </p:nvGraphicFramePr>
        <p:xfrm>
          <a:off x="4398963" y="4421188"/>
          <a:ext cx="3111500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1" name="公式" r:id="rId8" imgW="1390835" imgH="450894" progId="Equation.3">
                  <p:embed/>
                </p:oleObj>
              </mc:Choice>
              <mc:Fallback>
                <p:oleObj name="公式" r:id="rId8" imgW="1390835" imgH="450894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8963" y="4421188"/>
                        <a:ext cx="3111500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261" name="Group 17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3262" name="Picture 18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63" name="Text Box 19">
              <a:hlinkClick r:id="rId1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5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5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465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465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465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465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465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465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5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5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000"/>
                                        <p:tgtEl>
                                          <p:spTgt spid="465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2" grpId="0" animBg="1"/>
      <p:bldP spid="465923" grpId="0" build="p" autoUpdateAnimBg="0"/>
      <p:bldP spid="465924" grpId="0" build="p" autoUpdateAnimBg="0"/>
      <p:bldP spid="465925" grpId="0" build="p" autoUpdateAnimBg="0"/>
      <p:bldP spid="46593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6946" name="Group 2"/>
          <p:cNvGrpSpPr>
            <a:grpSpLocks/>
          </p:cNvGrpSpPr>
          <p:nvPr/>
        </p:nvGrpSpPr>
        <p:grpSpPr bwMode="auto">
          <a:xfrm>
            <a:off x="744538" y="4724400"/>
            <a:ext cx="2747962" cy="747713"/>
            <a:chOff x="476" y="2295"/>
            <a:chExt cx="1731" cy="426"/>
          </a:xfrm>
        </p:grpSpPr>
        <p:sp>
          <p:nvSpPr>
            <p:cNvPr id="54316" name="Freeform 3"/>
            <p:cNvSpPr>
              <a:spLocks/>
            </p:cNvSpPr>
            <p:nvPr/>
          </p:nvSpPr>
          <p:spPr bwMode="auto">
            <a:xfrm>
              <a:off x="863" y="2295"/>
              <a:ext cx="1344" cy="344"/>
            </a:xfrm>
            <a:custGeom>
              <a:avLst/>
              <a:gdLst>
                <a:gd name="T0" fmla="*/ 0 w 1344"/>
                <a:gd name="T1" fmla="*/ 344 h 344"/>
                <a:gd name="T2" fmla="*/ 288 w 1344"/>
                <a:gd name="T3" fmla="*/ 152 h 344"/>
                <a:gd name="T4" fmla="*/ 624 w 1344"/>
                <a:gd name="T5" fmla="*/ 56 h 344"/>
                <a:gd name="T6" fmla="*/ 1104 w 1344"/>
                <a:gd name="T7" fmla="*/ 8 h 344"/>
                <a:gd name="T8" fmla="*/ 1344 w 1344"/>
                <a:gd name="T9" fmla="*/ 8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4" h="344">
                  <a:moveTo>
                    <a:pt x="0" y="344"/>
                  </a:moveTo>
                  <a:cubicBezTo>
                    <a:pt x="92" y="272"/>
                    <a:pt x="184" y="200"/>
                    <a:pt x="288" y="152"/>
                  </a:cubicBezTo>
                  <a:cubicBezTo>
                    <a:pt x="392" y="104"/>
                    <a:pt x="488" y="80"/>
                    <a:pt x="624" y="56"/>
                  </a:cubicBezTo>
                  <a:cubicBezTo>
                    <a:pt x="760" y="32"/>
                    <a:pt x="984" y="16"/>
                    <a:pt x="1104" y="8"/>
                  </a:cubicBezTo>
                  <a:cubicBezTo>
                    <a:pt x="1224" y="0"/>
                    <a:pt x="1304" y="8"/>
                    <a:pt x="1344" y="8"/>
                  </a:cubicBezTo>
                </a:path>
              </a:pathLst>
            </a:custGeom>
            <a:noFill/>
            <a:ln w="28575" cap="flat" cmpd="sng">
              <a:solidFill>
                <a:srgbClr val="00FFF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4317" name="Text Box 4"/>
            <p:cNvSpPr txBox="1">
              <a:spLocks noChangeArrowheads="1"/>
            </p:cNvSpPr>
            <p:nvPr/>
          </p:nvSpPr>
          <p:spPr bwMode="auto">
            <a:xfrm>
              <a:off x="476" y="2461"/>
              <a:ext cx="390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-U</a:t>
              </a:r>
              <a:r>
                <a:rPr kumimoji="1"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54318" name="Rectangle 5"/>
            <p:cNvSpPr>
              <a:spLocks noChangeArrowheads="1"/>
            </p:cNvSpPr>
            <p:nvPr/>
          </p:nvSpPr>
          <p:spPr bwMode="auto">
            <a:xfrm>
              <a:off x="1397" y="2321"/>
              <a:ext cx="37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2400" i="1" baseline="30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‘</a:t>
              </a:r>
              <a:endParaRPr kumimoji="1" lang="en-US" altLang="zh-CN" sz="24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66950" name="Group 6"/>
          <p:cNvGrpSpPr>
            <a:grpSpLocks/>
          </p:cNvGrpSpPr>
          <p:nvPr/>
        </p:nvGrpSpPr>
        <p:grpSpPr bwMode="auto">
          <a:xfrm>
            <a:off x="765175" y="3375025"/>
            <a:ext cx="2743200" cy="762000"/>
            <a:chOff x="527" y="1535"/>
            <a:chExt cx="1728" cy="480"/>
          </a:xfrm>
        </p:grpSpPr>
        <p:sp>
          <p:nvSpPr>
            <p:cNvPr id="54313" name="Line 7"/>
            <p:cNvSpPr>
              <a:spLocks noChangeShapeType="1"/>
            </p:cNvSpPr>
            <p:nvPr/>
          </p:nvSpPr>
          <p:spPr bwMode="auto">
            <a:xfrm>
              <a:off x="863" y="1871"/>
              <a:ext cx="1392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4314" name="Rectangle 8"/>
            <p:cNvSpPr>
              <a:spLocks noChangeArrowheads="1"/>
            </p:cNvSpPr>
            <p:nvPr/>
          </p:nvSpPr>
          <p:spPr bwMode="auto">
            <a:xfrm>
              <a:off x="1609" y="1535"/>
              <a:ext cx="4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2400" i="1" baseline="30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“</a:t>
              </a:r>
            </a:p>
          </p:txBody>
        </p:sp>
        <p:sp>
          <p:nvSpPr>
            <p:cNvPr id="54315" name="Text Box 9"/>
            <p:cNvSpPr txBox="1">
              <a:spLocks noChangeArrowheads="1"/>
            </p:cNvSpPr>
            <p:nvPr/>
          </p:nvSpPr>
          <p:spPr bwMode="auto">
            <a:xfrm>
              <a:off x="527" y="1727"/>
              <a:ext cx="3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</p:grpSp>
      <p:grpSp>
        <p:nvGrpSpPr>
          <p:cNvPr id="466954" name="Group 10"/>
          <p:cNvGrpSpPr>
            <a:grpSpLocks/>
          </p:cNvGrpSpPr>
          <p:nvPr/>
        </p:nvGrpSpPr>
        <p:grpSpPr bwMode="auto">
          <a:xfrm>
            <a:off x="5086350" y="3470275"/>
            <a:ext cx="3152775" cy="2047875"/>
            <a:chOff x="3204" y="2186"/>
            <a:chExt cx="1986" cy="1290"/>
          </a:xfrm>
        </p:grpSpPr>
        <p:sp>
          <p:nvSpPr>
            <p:cNvPr id="54304" name="Line 11"/>
            <p:cNvSpPr>
              <a:spLocks noChangeShapeType="1"/>
            </p:cNvSpPr>
            <p:nvPr/>
          </p:nvSpPr>
          <p:spPr bwMode="auto">
            <a:xfrm>
              <a:off x="3357" y="3163"/>
              <a:ext cx="163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4305" name="Line 12"/>
            <p:cNvSpPr>
              <a:spLocks noChangeShapeType="1"/>
            </p:cNvSpPr>
            <p:nvPr/>
          </p:nvSpPr>
          <p:spPr bwMode="auto">
            <a:xfrm flipV="1">
              <a:off x="3515" y="2286"/>
              <a:ext cx="0" cy="119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4306" name="Freeform 13"/>
            <p:cNvSpPr>
              <a:spLocks/>
            </p:cNvSpPr>
            <p:nvPr/>
          </p:nvSpPr>
          <p:spPr bwMode="auto">
            <a:xfrm>
              <a:off x="3515" y="2536"/>
              <a:ext cx="1321" cy="588"/>
            </a:xfrm>
            <a:custGeom>
              <a:avLst/>
              <a:gdLst>
                <a:gd name="T0" fmla="*/ 0 w 1200"/>
                <a:gd name="T1" fmla="*/ 0 h 450"/>
                <a:gd name="T2" fmla="*/ 159 w 1200"/>
                <a:gd name="T3" fmla="*/ 251 h 450"/>
                <a:gd name="T4" fmla="*/ 423 w 1200"/>
                <a:gd name="T5" fmla="*/ 439 h 450"/>
                <a:gd name="T6" fmla="*/ 1004 w 1200"/>
                <a:gd name="T7" fmla="*/ 564 h 450"/>
                <a:gd name="T8" fmla="*/ 1321 w 1200"/>
                <a:gd name="T9" fmla="*/ 578 h 4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0" h="450">
                  <a:moveTo>
                    <a:pt x="0" y="0"/>
                  </a:moveTo>
                  <a:cubicBezTo>
                    <a:pt x="40" y="68"/>
                    <a:pt x="80" y="136"/>
                    <a:pt x="144" y="192"/>
                  </a:cubicBezTo>
                  <a:cubicBezTo>
                    <a:pt x="208" y="248"/>
                    <a:pt x="256" y="296"/>
                    <a:pt x="384" y="336"/>
                  </a:cubicBezTo>
                  <a:cubicBezTo>
                    <a:pt x="512" y="376"/>
                    <a:pt x="776" y="414"/>
                    <a:pt x="912" y="432"/>
                  </a:cubicBezTo>
                  <a:cubicBezTo>
                    <a:pt x="1048" y="450"/>
                    <a:pt x="1140" y="440"/>
                    <a:pt x="1200" y="442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4307" name="Text Box 14"/>
            <p:cNvSpPr txBox="1">
              <a:spLocks noChangeArrowheads="1"/>
            </p:cNvSpPr>
            <p:nvPr/>
          </p:nvSpPr>
          <p:spPr bwMode="auto">
            <a:xfrm>
              <a:off x="5012" y="3062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4308" name="Text Box 15"/>
            <p:cNvSpPr txBox="1">
              <a:spLocks noChangeArrowheads="1"/>
            </p:cNvSpPr>
            <p:nvPr/>
          </p:nvSpPr>
          <p:spPr bwMode="auto">
            <a:xfrm>
              <a:off x="3528" y="2186"/>
              <a:ext cx="30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b="1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54309" name="Object 16"/>
            <p:cNvGraphicFramePr>
              <a:graphicFrameLocks noChangeAspect="1"/>
            </p:cNvGraphicFramePr>
            <p:nvPr/>
          </p:nvGraphicFramePr>
          <p:xfrm>
            <a:off x="3204" y="2205"/>
            <a:ext cx="261" cy="5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326" name="公式" r:id="rId3" imgW="247786" imgH="438281" progId="Equation.3">
                    <p:embed/>
                  </p:oleObj>
                </mc:Choice>
                <mc:Fallback>
                  <p:oleObj name="公式" r:id="rId3" imgW="247786" imgH="438281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4" y="2205"/>
                          <a:ext cx="261" cy="5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310" name="Text Box 17"/>
            <p:cNvSpPr txBox="1">
              <a:spLocks noChangeArrowheads="1"/>
            </p:cNvSpPr>
            <p:nvPr/>
          </p:nvSpPr>
          <p:spPr bwMode="auto">
            <a:xfrm>
              <a:off x="3253" y="3126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54311" name="Line 18"/>
            <p:cNvSpPr>
              <a:spLocks noChangeShapeType="1"/>
            </p:cNvSpPr>
            <p:nvPr/>
          </p:nvSpPr>
          <p:spPr bwMode="auto">
            <a:xfrm flipH="1">
              <a:off x="3274" y="3147"/>
              <a:ext cx="23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4312" name="Line 19"/>
            <p:cNvSpPr>
              <a:spLocks noChangeShapeType="1"/>
            </p:cNvSpPr>
            <p:nvPr/>
          </p:nvSpPr>
          <p:spPr bwMode="auto">
            <a:xfrm flipV="1">
              <a:off x="3505" y="2553"/>
              <a:ext cx="0" cy="59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66964" name="Group 20"/>
          <p:cNvGrpSpPr>
            <a:grpSpLocks/>
          </p:cNvGrpSpPr>
          <p:nvPr/>
        </p:nvGrpSpPr>
        <p:grpSpPr bwMode="auto">
          <a:xfrm>
            <a:off x="917575" y="3373438"/>
            <a:ext cx="3719513" cy="2143125"/>
            <a:chOff x="623" y="1534"/>
            <a:chExt cx="2134" cy="1201"/>
          </a:xfrm>
        </p:grpSpPr>
        <p:sp>
          <p:nvSpPr>
            <p:cNvPr id="54299" name="Line 21"/>
            <p:cNvSpPr>
              <a:spLocks noChangeShapeType="1"/>
            </p:cNvSpPr>
            <p:nvPr/>
          </p:nvSpPr>
          <p:spPr bwMode="auto">
            <a:xfrm>
              <a:off x="623" y="2255"/>
              <a:ext cx="196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4300" name="Line 22"/>
            <p:cNvSpPr>
              <a:spLocks noChangeShapeType="1"/>
            </p:cNvSpPr>
            <p:nvPr/>
          </p:nvSpPr>
          <p:spPr bwMode="auto">
            <a:xfrm flipV="1">
              <a:off x="863" y="1631"/>
              <a:ext cx="0" cy="110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4301" name="Text Box 23"/>
            <p:cNvSpPr txBox="1">
              <a:spLocks noChangeArrowheads="1"/>
            </p:cNvSpPr>
            <p:nvPr/>
          </p:nvSpPr>
          <p:spPr bwMode="auto">
            <a:xfrm>
              <a:off x="2595" y="2110"/>
              <a:ext cx="162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4302" name="Text Box 24"/>
            <p:cNvSpPr txBox="1">
              <a:spLocks noChangeArrowheads="1"/>
            </p:cNvSpPr>
            <p:nvPr/>
          </p:nvSpPr>
          <p:spPr bwMode="auto">
            <a:xfrm>
              <a:off x="895" y="1534"/>
              <a:ext cx="30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4303" name="Text Box 25"/>
            <p:cNvSpPr txBox="1">
              <a:spLocks noChangeArrowheads="1"/>
            </p:cNvSpPr>
            <p:nvPr/>
          </p:nvSpPr>
          <p:spPr bwMode="auto">
            <a:xfrm>
              <a:off x="688" y="2219"/>
              <a:ext cx="20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466970" name="Text Box 26"/>
          <p:cNvSpPr txBox="1">
            <a:spLocks noChangeArrowheads="1"/>
          </p:cNvSpPr>
          <p:nvPr/>
        </p:nvSpPr>
        <p:spPr bwMode="auto">
          <a:xfrm>
            <a:off x="755650" y="1125538"/>
            <a:ext cx="7920038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电压、电流是随时间按同一指数规律变化的函数；电容电压由两部分构成：</a:t>
            </a:r>
          </a:p>
        </p:txBody>
      </p:sp>
      <p:sp>
        <p:nvSpPr>
          <p:cNvPr id="466971" name="AutoShape 27" descr="羊皮纸"/>
          <p:cNvSpPr>
            <a:spLocks noChangeArrowheads="1"/>
          </p:cNvSpPr>
          <p:nvPr/>
        </p:nvSpPr>
        <p:spPr bwMode="auto">
          <a:xfrm>
            <a:off x="3419475" y="5013325"/>
            <a:ext cx="1079500" cy="1079500"/>
          </a:xfrm>
          <a:prstGeom prst="wedgeRoundRectCallout">
            <a:avLst>
              <a:gd name="adj1" fmla="val -172352"/>
              <a:gd name="adj2" fmla="val -125884"/>
              <a:gd name="adj3" fmla="val 16667"/>
            </a:avLst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连续函数</a:t>
            </a:r>
          </a:p>
        </p:txBody>
      </p:sp>
      <p:sp>
        <p:nvSpPr>
          <p:cNvPr id="466972" name="AutoShape 28" descr="羊皮纸"/>
          <p:cNvSpPr>
            <a:spLocks noChangeArrowheads="1"/>
          </p:cNvSpPr>
          <p:nvPr/>
        </p:nvSpPr>
        <p:spPr bwMode="auto">
          <a:xfrm>
            <a:off x="7597775" y="3860800"/>
            <a:ext cx="1077913" cy="720725"/>
          </a:xfrm>
          <a:prstGeom prst="wedgeRoundRectCallout">
            <a:avLst>
              <a:gd name="adj1" fmla="val -218778"/>
              <a:gd name="adj2" fmla="val -14977"/>
              <a:gd name="adj3" fmla="val 16667"/>
            </a:avLst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跃变</a:t>
            </a:r>
          </a:p>
        </p:txBody>
      </p:sp>
      <p:sp>
        <p:nvSpPr>
          <p:cNvPr id="466973" name="Text Box 29"/>
          <p:cNvSpPr txBox="1">
            <a:spLocks noChangeArrowheads="1"/>
          </p:cNvSpPr>
          <p:nvPr/>
        </p:nvSpPr>
        <p:spPr bwMode="auto">
          <a:xfrm>
            <a:off x="611188" y="2420938"/>
            <a:ext cx="3889375" cy="51911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800" b="1">
                <a:ea typeface="楷体_GB2312" pitchFamily="49" charset="-122"/>
              </a:rPr>
              <a:t>稳态分量（强制分量）</a:t>
            </a:r>
            <a:endParaRPr lang="zh-CN" altLang="en-US" sz="2400" b="1">
              <a:ea typeface="楷体_GB2312" pitchFamily="49" charset="-122"/>
            </a:endParaRPr>
          </a:p>
        </p:txBody>
      </p:sp>
      <p:sp>
        <p:nvSpPr>
          <p:cNvPr id="466974" name="Text Box 30"/>
          <p:cNvSpPr txBox="1">
            <a:spLocks noChangeArrowheads="1"/>
          </p:cNvSpPr>
          <p:nvPr/>
        </p:nvSpPr>
        <p:spPr bwMode="auto">
          <a:xfrm>
            <a:off x="5076825" y="2420938"/>
            <a:ext cx="3889375" cy="51911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800" b="1">
                <a:ea typeface="楷体_GB2312" pitchFamily="49" charset="-122"/>
              </a:rPr>
              <a:t>暂态分量（自由分量）</a:t>
            </a:r>
            <a:endParaRPr lang="zh-CN" altLang="en-US" sz="2400" b="1">
              <a:ea typeface="楷体_GB2312" pitchFamily="49" charset="-122"/>
            </a:endParaRPr>
          </a:p>
        </p:txBody>
      </p:sp>
      <p:grpSp>
        <p:nvGrpSpPr>
          <p:cNvPr id="54283" name="Group 31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4297" name="Picture 32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98" name="Text Box 33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4284" name="Group 34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4295" name="Picture 35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96" name="Text Box 36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66981" name="Group 37"/>
          <p:cNvGrpSpPr>
            <a:grpSpLocks/>
          </p:cNvGrpSpPr>
          <p:nvPr/>
        </p:nvGrpSpPr>
        <p:grpSpPr bwMode="auto">
          <a:xfrm>
            <a:off x="611188" y="404813"/>
            <a:ext cx="1644650" cy="850900"/>
            <a:chOff x="385" y="3022"/>
            <a:chExt cx="1036" cy="536"/>
          </a:xfrm>
        </p:grpSpPr>
        <p:pic>
          <p:nvPicPr>
            <p:cNvPr id="54293" name="Picture 38" descr="12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94" name="Text Box 39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</a:t>
              </a:r>
            </a:p>
          </p:txBody>
        </p:sp>
      </p:grpSp>
      <p:grpSp>
        <p:nvGrpSpPr>
          <p:cNvPr id="466984" name="Group 40"/>
          <p:cNvGrpSpPr>
            <a:grpSpLocks/>
          </p:cNvGrpSpPr>
          <p:nvPr/>
        </p:nvGrpSpPr>
        <p:grpSpPr bwMode="auto">
          <a:xfrm>
            <a:off x="900113" y="3933825"/>
            <a:ext cx="2565400" cy="762000"/>
            <a:chOff x="591" y="1919"/>
            <a:chExt cx="1616" cy="344"/>
          </a:xfrm>
        </p:grpSpPr>
        <p:sp>
          <p:nvSpPr>
            <p:cNvPr id="54291" name="Freeform 41"/>
            <p:cNvSpPr>
              <a:spLocks/>
            </p:cNvSpPr>
            <p:nvPr/>
          </p:nvSpPr>
          <p:spPr bwMode="auto">
            <a:xfrm>
              <a:off x="863" y="1919"/>
              <a:ext cx="1344" cy="344"/>
            </a:xfrm>
            <a:custGeom>
              <a:avLst/>
              <a:gdLst>
                <a:gd name="T0" fmla="*/ 0 w 1344"/>
                <a:gd name="T1" fmla="*/ 344 h 344"/>
                <a:gd name="T2" fmla="*/ 288 w 1344"/>
                <a:gd name="T3" fmla="*/ 152 h 344"/>
                <a:gd name="T4" fmla="*/ 624 w 1344"/>
                <a:gd name="T5" fmla="*/ 56 h 344"/>
                <a:gd name="T6" fmla="*/ 1104 w 1344"/>
                <a:gd name="T7" fmla="*/ 8 h 344"/>
                <a:gd name="T8" fmla="*/ 1344 w 1344"/>
                <a:gd name="T9" fmla="*/ 8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4" h="344">
                  <a:moveTo>
                    <a:pt x="0" y="344"/>
                  </a:moveTo>
                  <a:cubicBezTo>
                    <a:pt x="92" y="272"/>
                    <a:pt x="184" y="200"/>
                    <a:pt x="288" y="152"/>
                  </a:cubicBezTo>
                  <a:cubicBezTo>
                    <a:pt x="392" y="104"/>
                    <a:pt x="488" y="80"/>
                    <a:pt x="624" y="56"/>
                  </a:cubicBezTo>
                  <a:cubicBezTo>
                    <a:pt x="760" y="32"/>
                    <a:pt x="984" y="16"/>
                    <a:pt x="1104" y="8"/>
                  </a:cubicBezTo>
                  <a:cubicBezTo>
                    <a:pt x="1224" y="0"/>
                    <a:pt x="1304" y="8"/>
                    <a:pt x="1344" y="8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4292" name="Line 42"/>
            <p:cNvSpPr>
              <a:spLocks noChangeShapeType="1"/>
            </p:cNvSpPr>
            <p:nvPr/>
          </p:nvSpPr>
          <p:spPr bwMode="auto">
            <a:xfrm>
              <a:off x="591" y="2246"/>
              <a:ext cx="27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66987" name="Text Box 43"/>
          <p:cNvSpPr txBox="1">
            <a:spLocks noChangeArrowheads="1"/>
          </p:cNvSpPr>
          <p:nvPr/>
        </p:nvSpPr>
        <p:spPr bwMode="auto">
          <a:xfrm>
            <a:off x="4572000" y="2276475"/>
            <a:ext cx="647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latin typeface="Times New Roman" panose="02020603050405020304" pitchFamily="18" charset="0"/>
                <a:ea typeface="仿宋_GB2312" pitchFamily="49" charset="-122"/>
              </a:rPr>
              <a:t>+</a:t>
            </a:r>
          </a:p>
        </p:txBody>
      </p:sp>
      <p:grpSp>
        <p:nvGrpSpPr>
          <p:cNvPr id="54288" name="Group 44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4289" name="Picture 45" descr="7890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90" name="Text Box 46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"/>
                                        <p:tgtEl>
                                          <p:spTgt spid="466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6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6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6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6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66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6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6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6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6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6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466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66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466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970" grpId="0" autoUpdateAnimBg="0"/>
      <p:bldP spid="466971" grpId="0" animBg="1"/>
      <p:bldP spid="466972" grpId="0" animBg="1"/>
      <p:bldP spid="466973" grpId="0" animBg="1" autoUpdateAnimBg="0"/>
      <p:bldP spid="466974" grpId="0" animBg="1" autoUpdateAnimBg="0"/>
      <p:bldP spid="46698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Text Box 2"/>
          <p:cNvSpPr txBox="1">
            <a:spLocks noChangeArrowheads="1"/>
          </p:cNvSpPr>
          <p:nvPr/>
        </p:nvSpPr>
        <p:spPr bwMode="auto">
          <a:xfrm>
            <a:off x="395288" y="476250"/>
            <a:ext cx="83185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响应变化的快慢，由时间常数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＝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决定；</a:t>
            </a:r>
            <a:r>
              <a:rPr kumimoji="1" lang="zh-CN" altLang="en-US" sz="2800" b="1" i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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大，充电慢，</a:t>
            </a:r>
            <a:r>
              <a:rPr kumimoji="1" lang="zh-CN" altLang="en-US" sz="2800" b="1" i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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小充电就快。</a:t>
            </a:r>
          </a:p>
        </p:txBody>
      </p:sp>
      <p:sp>
        <p:nvSpPr>
          <p:cNvPr id="467971" name="Text Box 3"/>
          <p:cNvSpPr txBox="1">
            <a:spLocks noChangeArrowheads="1"/>
          </p:cNvSpPr>
          <p:nvPr/>
        </p:nvSpPr>
        <p:spPr bwMode="auto">
          <a:xfrm>
            <a:off x="395288" y="1557338"/>
            <a:ext cx="55070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3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响应与外加激励成线性关系；</a:t>
            </a:r>
          </a:p>
        </p:txBody>
      </p:sp>
      <p:sp>
        <p:nvSpPr>
          <p:cNvPr id="467972" name="Text Box 4"/>
          <p:cNvSpPr txBox="1">
            <a:spLocks noChangeArrowheads="1"/>
          </p:cNvSpPr>
          <p:nvPr/>
        </p:nvSpPr>
        <p:spPr bwMode="auto">
          <a:xfrm>
            <a:off x="395288" y="2205038"/>
            <a:ext cx="24495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circleNumDbPlain" startAt="4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能量关系</a:t>
            </a:r>
          </a:p>
        </p:txBody>
      </p:sp>
      <p:grpSp>
        <p:nvGrpSpPr>
          <p:cNvPr id="467973" name="Group 5"/>
          <p:cNvGrpSpPr>
            <a:grpSpLocks/>
          </p:cNvGrpSpPr>
          <p:nvPr/>
        </p:nvGrpSpPr>
        <p:grpSpPr bwMode="auto">
          <a:xfrm>
            <a:off x="468313" y="4365625"/>
            <a:ext cx="3833812" cy="1011238"/>
            <a:chOff x="295" y="1842"/>
            <a:chExt cx="2415" cy="637"/>
          </a:xfrm>
        </p:grpSpPr>
        <p:graphicFrame>
          <p:nvGraphicFramePr>
            <p:cNvPr id="55340" name="Object 6"/>
            <p:cNvGraphicFramePr>
              <a:graphicFrameLocks noChangeAspect="1"/>
            </p:cNvGraphicFramePr>
            <p:nvPr/>
          </p:nvGraphicFramePr>
          <p:xfrm>
            <a:off x="1927" y="1842"/>
            <a:ext cx="783" cy="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70" name="公式" r:id="rId3" imgW="539762" imgH="438281" progId="Equation.3">
                    <p:embed/>
                  </p:oleObj>
                </mc:Choice>
                <mc:Fallback>
                  <p:oleObj name="公式" r:id="rId3" imgW="539762" imgH="438281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7" y="1842"/>
                          <a:ext cx="783" cy="6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341" name="Text Box 7"/>
            <p:cNvSpPr txBox="1">
              <a:spLocks noChangeArrowheads="1"/>
            </p:cNvSpPr>
            <p:nvPr/>
          </p:nvSpPr>
          <p:spPr bwMode="auto">
            <a:xfrm>
              <a:off x="295" y="1979"/>
              <a:ext cx="185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电容储存能量：</a:t>
              </a:r>
            </a:p>
          </p:txBody>
        </p:sp>
      </p:grpSp>
      <p:grpSp>
        <p:nvGrpSpPr>
          <p:cNvPr id="467976" name="Group 8"/>
          <p:cNvGrpSpPr>
            <a:grpSpLocks/>
          </p:cNvGrpSpPr>
          <p:nvPr/>
        </p:nvGrpSpPr>
        <p:grpSpPr bwMode="auto">
          <a:xfrm>
            <a:off x="468313" y="2781300"/>
            <a:ext cx="6169025" cy="781050"/>
            <a:chOff x="340" y="2478"/>
            <a:chExt cx="3886" cy="492"/>
          </a:xfrm>
        </p:grpSpPr>
        <p:sp>
          <p:nvSpPr>
            <p:cNvPr id="55338" name="Text Box 9"/>
            <p:cNvSpPr txBox="1">
              <a:spLocks noChangeArrowheads="1"/>
            </p:cNvSpPr>
            <p:nvPr/>
          </p:nvSpPr>
          <p:spPr bwMode="auto">
            <a:xfrm>
              <a:off x="340" y="2508"/>
              <a:ext cx="169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电源提供能量：</a:t>
              </a:r>
            </a:p>
          </p:txBody>
        </p:sp>
        <p:graphicFrame>
          <p:nvGraphicFramePr>
            <p:cNvPr id="55339" name="Object 10"/>
            <p:cNvGraphicFramePr>
              <a:graphicFrameLocks noChangeAspect="1"/>
            </p:cNvGraphicFramePr>
            <p:nvPr/>
          </p:nvGraphicFramePr>
          <p:xfrm>
            <a:off x="1954" y="2478"/>
            <a:ext cx="2272" cy="4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71" name="公式" r:id="rId5" imgW="1568388" imgH="336594" progId="Equation.3">
                    <p:embed/>
                  </p:oleObj>
                </mc:Choice>
                <mc:Fallback>
                  <p:oleObj name="公式" r:id="rId5" imgW="1568388" imgH="336594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54" y="2478"/>
                          <a:ext cx="2272" cy="4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67979" name="Object 11"/>
          <p:cNvGraphicFramePr>
            <a:graphicFrameLocks noChangeAspect="1"/>
          </p:cNvGraphicFramePr>
          <p:nvPr/>
        </p:nvGraphicFramePr>
        <p:xfrm>
          <a:off x="7092950" y="4251325"/>
          <a:ext cx="1609725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72" name="公式" r:id="rId7" imgW="628539" imgH="438281" progId="Equation.3">
                  <p:embed/>
                </p:oleObj>
              </mc:Choice>
              <mc:Fallback>
                <p:oleObj name="公式" r:id="rId7" imgW="628539" imgH="438281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4251325"/>
                        <a:ext cx="1609725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7980" name="Group 12"/>
          <p:cNvGrpSpPr>
            <a:grpSpLocks/>
          </p:cNvGrpSpPr>
          <p:nvPr/>
        </p:nvGrpSpPr>
        <p:grpSpPr bwMode="auto">
          <a:xfrm>
            <a:off x="468313" y="3500438"/>
            <a:ext cx="7253287" cy="1046162"/>
            <a:chOff x="249" y="3022"/>
            <a:chExt cx="4569" cy="659"/>
          </a:xfrm>
        </p:grpSpPr>
        <p:sp>
          <p:nvSpPr>
            <p:cNvPr id="55336" name="Text Box 13"/>
            <p:cNvSpPr txBox="1">
              <a:spLocks noChangeArrowheads="1"/>
            </p:cNvSpPr>
            <p:nvPr/>
          </p:nvSpPr>
          <p:spPr bwMode="auto">
            <a:xfrm>
              <a:off x="249" y="3158"/>
              <a:ext cx="172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电阻消耗能量：</a:t>
              </a:r>
            </a:p>
          </p:txBody>
        </p:sp>
        <p:graphicFrame>
          <p:nvGraphicFramePr>
            <p:cNvPr id="55337" name="Object 14"/>
            <p:cNvGraphicFramePr>
              <a:graphicFrameLocks noChangeAspect="1"/>
            </p:cNvGraphicFramePr>
            <p:nvPr/>
          </p:nvGraphicFramePr>
          <p:xfrm>
            <a:off x="1883" y="3022"/>
            <a:ext cx="2935" cy="6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73" name="公式" r:id="rId9" imgW="2025687" imgH="450894" progId="Equation.3">
                    <p:embed/>
                  </p:oleObj>
                </mc:Choice>
                <mc:Fallback>
                  <p:oleObj name="公式" r:id="rId9" imgW="2025687" imgH="450894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3" y="3022"/>
                          <a:ext cx="2935" cy="6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67983" name="Text Box 15" descr="新闻纸"/>
          <p:cNvSpPr txBox="1">
            <a:spLocks noChangeArrowheads="1"/>
          </p:cNvSpPr>
          <p:nvPr/>
        </p:nvSpPr>
        <p:spPr bwMode="auto">
          <a:xfrm>
            <a:off x="1331913" y="5300663"/>
            <a:ext cx="7489825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电源提供的能量一半消耗在电阻上，一半转换成电场能量储存在电容中。</a:t>
            </a:r>
          </a:p>
        </p:txBody>
      </p:sp>
      <p:grpSp>
        <p:nvGrpSpPr>
          <p:cNvPr id="55306" name="Group 16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5334" name="Picture 17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35" name="Text Box 18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5307" name="Group 19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5332" name="Picture 20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33" name="Text Box 21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67990" name="Group 22"/>
          <p:cNvGrpSpPr>
            <a:grpSpLocks/>
          </p:cNvGrpSpPr>
          <p:nvPr/>
        </p:nvGrpSpPr>
        <p:grpSpPr bwMode="auto">
          <a:xfrm>
            <a:off x="323850" y="5157788"/>
            <a:ext cx="1644650" cy="850900"/>
            <a:chOff x="385" y="3022"/>
            <a:chExt cx="1036" cy="536"/>
          </a:xfrm>
        </p:grpSpPr>
        <p:pic>
          <p:nvPicPr>
            <p:cNvPr id="55330" name="Picture 23" descr="12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31" name="Text Box 24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</a:t>
              </a:r>
            </a:p>
          </p:txBody>
        </p:sp>
      </p:grpSp>
      <p:grpSp>
        <p:nvGrpSpPr>
          <p:cNvPr id="467993" name="Group 25"/>
          <p:cNvGrpSpPr>
            <a:grpSpLocks/>
          </p:cNvGrpSpPr>
          <p:nvPr/>
        </p:nvGrpSpPr>
        <p:grpSpPr bwMode="auto">
          <a:xfrm>
            <a:off x="5357813" y="1196975"/>
            <a:ext cx="3235325" cy="1614488"/>
            <a:chOff x="3375" y="754"/>
            <a:chExt cx="2038" cy="1017"/>
          </a:xfrm>
        </p:grpSpPr>
        <p:sp>
          <p:nvSpPr>
            <p:cNvPr id="55313" name="Oval 26"/>
            <p:cNvSpPr>
              <a:spLocks noChangeArrowheads="1"/>
            </p:cNvSpPr>
            <p:nvPr/>
          </p:nvSpPr>
          <p:spPr bwMode="auto">
            <a:xfrm>
              <a:off x="3710" y="1045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5314" name="Line 27"/>
            <p:cNvSpPr>
              <a:spLocks noChangeShapeType="1"/>
            </p:cNvSpPr>
            <p:nvPr/>
          </p:nvSpPr>
          <p:spPr bwMode="auto">
            <a:xfrm flipV="1">
              <a:off x="3878" y="890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15" name="Line 28"/>
            <p:cNvSpPr>
              <a:spLocks noChangeShapeType="1"/>
            </p:cNvSpPr>
            <p:nvPr/>
          </p:nvSpPr>
          <p:spPr bwMode="auto">
            <a:xfrm>
              <a:off x="5057" y="890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16" name="Line 29"/>
            <p:cNvSpPr>
              <a:spLocks noChangeShapeType="1"/>
            </p:cNvSpPr>
            <p:nvPr/>
          </p:nvSpPr>
          <p:spPr bwMode="auto">
            <a:xfrm flipH="1">
              <a:off x="5057" y="1344"/>
              <a:ext cx="0" cy="40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17" name="Rectangle 30"/>
            <p:cNvSpPr>
              <a:spLocks noChangeArrowheads="1"/>
            </p:cNvSpPr>
            <p:nvPr/>
          </p:nvSpPr>
          <p:spPr bwMode="auto">
            <a:xfrm>
              <a:off x="4436" y="818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5318" name="Line 31"/>
            <p:cNvSpPr>
              <a:spLocks noChangeShapeType="1"/>
            </p:cNvSpPr>
            <p:nvPr/>
          </p:nvSpPr>
          <p:spPr bwMode="auto">
            <a:xfrm flipH="1" flipV="1">
              <a:off x="3878" y="890"/>
              <a:ext cx="13" cy="88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19" name="Line 32"/>
            <p:cNvSpPr>
              <a:spLocks noChangeShapeType="1"/>
            </p:cNvSpPr>
            <p:nvPr/>
          </p:nvSpPr>
          <p:spPr bwMode="auto">
            <a:xfrm flipV="1">
              <a:off x="3878" y="1752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20" name="Text Box 33"/>
            <p:cNvSpPr txBox="1">
              <a:spLocks noChangeArrowheads="1"/>
            </p:cNvSpPr>
            <p:nvPr/>
          </p:nvSpPr>
          <p:spPr bwMode="auto">
            <a:xfrm>
              <a:off x="4558" y="890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5321" name="Text Box 34"/>
            <p:cNvSpPr txBox="1">
              <a:spLocks noChangeArrowheads="1"/>
            </p:cNvSpPr>
            <p:nvPr/>
          </p:nvSpPr>
          <p:spPr bwMode="auto">
            <a:xfrm>
              <a:off x="5148" y="1117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5322" name="AutoShape 35"/>
            <p:cNvSpPr>
              <a:spLocks noChangeArrowheads="1"/>
            </p:cNvSpPr>
            <p:nvPr/>
          </p:nvSpPr>
          <p:spPr bwMode="auto">
            <a:xfrm>
              <a:off x="4195" y="1117"/>
              <a:ext cx="384" cy="177"/>
            </a:xfrm>
            <a:custGeom>
              <a:avLst/>
              <a:gdLst>
                <a:gd name="T0" fmla="*/ 297 w 21600"/>
                <a:gd name="T1" fmla="*/ 0 h 21600"/>
                <a:gd name="T2" fmla="*/ 210 w 21600"/>
                <a:gd name="T3" fmla="*/ 59 h 21600"/>
                <a:gd name="T4" fmla="*/ 0 w 21600"/>
                <a:gd name="T5" fmla="*/ 160 h 21600"/>
                <a:gd name="T6" fmla="*/ 165 w 21600"/>
                <a:gd name="T7" fmla="*/ 177 h 21600"/>
                <a:gd name="T8" fmla="*/ 329 w 21600"/>
                <a:gd name="T9" fmla="*/ 123 h 21600"/>
                <a:gd name="T10" fmla="*/ 384 w 21600"/>
                <a:gd name="T11" fmla="*/ 59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17329 h 21600"/>
                <a:gd name="T20" fmla="*/ 18506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707" y="0"/>
                  </a:moveTo>
                  <a:lnTo>
                    <a:pt x="11813" y="7200"/>
                  </a:lnTo>
                  <a:lnTo>
                    <a:pt x="14899" y="7200"/>
                  </a:lnTo>
                  <a:lnTo>
                    <a:pt x="14899" y="17382"/>
                  </a:lnTo>
                  <a:lnTo>
                    <a:pt x="0" y="17382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lnTo>
                    <a:pt x="16707" y="0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23" name="AutoShape 36"/>
            <p:cNvSpPr>
              <a:spLocks noChangeArrowheads="1"/>
            </p:cNvSpPr>
            <p:nvPr/>
          </p:nvSpPr>
          <p:spPr bwMode="auto">
            <a:xfrm>
              <a:off x="4195" y="1344"/>
              <a:ext cx="576" cy="90"/>
            </a:xfrm>
            <a:prstGeom prst="rightArrow">
              <a:avLst>
                <a:gd name="adj1" fmla="val 50000"/>
                <a:gd name="adj2" fmla="val 160000"/>
              </a:avLst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5324" name="Text Box 37"/>
            <p:cNvSpPr txBox="1">
              <a:spLocks noChangeArrowheads="1"/>
            </p:cNvSpPr>
            <p:nvPr/>
          </p:nvSpPr>
          <p:spPr bwMode="auto">
            <a:xfrm>
              <a:off x="3565" y="754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55325" name="Text Box 38"/>
            <p:cNvSpPr txBox="1">
              <a:spLocks noChangeArrowheads="1"/>
            </p:cNvSpPr>
            <p:nvPr/>
          </p:nvSpPr>
          <p:spPr bwMode="auto">
            <a:xfrm>
              <a:off x="3566" y="1434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55326" name="Text Box 39"/>
            <p:cNvSpPr txBox="1">
              <a:spLocks noChangeArrowheads="1"/>
            </p:cNvSpPr>
            <p:nvPr/>
          </p:nvSpPr>
          <p:spPr bwMode="auto">
            <a:xfrm>
              <a:off x="3375" y="1072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55327" name="Group 40"/>
            <p:cNvGrpSpPr>
              <a:grpSpLocks/>
            </p:cNvGrpSpPr>
            <p:nvPr/>
          </p:nvGrpSpPr>
          <p:grpSpPr bwMode="auto">
            <a:xfrm>
              <a:off x="4921" y="1253"/>
              <a:ext cx="240" cy="93"/>
              <a:chOff x="3787" y="2478"/>
              <a:chExt cx="240" cy="93"/>
            </a:xfrm>
          </p:grpSpPr>
          <p:sp>
            <p:nvSpPr>
              <p:cNvPr id="55328" name="Line 41"/>
              <p:cNvSpPr>
                <a:spLocks noChangeShapeType="1"/>
              </p:cNvSpPr>
              <p:nvPr/>
            </p:nvSpPr>
            <p:spPr bwMode="auto">
              <a:xfrm flipV="1">
                <a:off x="3787" y="2568"/>
                <a:ext cx="240" cy="3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329" name="Line 42"/>
              <p:cNvSpPr>
                <a:spLocks noChangeShapeType="1"/>
              </p:cNvSpPr>
              <p:nvPr/>
            </p:nvSpPr>
            <p:spPr bwMode="auto">
              <a:xfrm>
                <a:off x="3787" y="2478"/>
                <a:ext cx="240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55310" name="Group 43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5311" name="Picture 44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12" name="Text Box 45">
              <a:hlinkClick r:id="rId1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7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67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7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7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67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467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467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6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67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6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67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970" grpId="0" autoUpdateAnimBg="0"/>
      <p:bldP spid="467971" grpId="0" autoUpdateAnimBg="0"/>
      <p:bldP spid="467972" grpId="0" autoUpdateAnimBg="0"/>
      <p:bldP spid="46798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ext Box 2"/>
          <p:cNvSpPr txBox="1">
            <a:spLocks noChangeArrowheads="1"/>
          </p:cNvSpPr>
          <p:nvPr/>
        </p:nvSpPr>
        <p:spPr bwMode="auto">
          <a:xfrm>
            <a:off x="395288" y="476250"/>
            <a:ext cx="649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</a:p>
        </p:txBody>
      </p:sp>
      <p:sp>
        <p:nvSpPr>
          <p:cNvPr id="468995" name="Text Box 3"/>
          <p:cNvSpPr txBox="1">
            <a:spLocks noChangeArrowheads="1"/>
          </p:cNvSpPr>
          <p:nvPr/>
        </p:nvSpPr>
        <p:spPr bwMode="auto">
          <a:xfrm>
            <a:off x="1258888" y="404813"/>
            <a:ext cx="7489825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=0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开关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闭合，已知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u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C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(0</a:t>
            </a:r>
            <a:r>
              <a: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－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)=0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，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求</a:t>
            </a:r>
            <a:r>
              <a:rPr kumimoji="1" lang="en-US" altLang="zh-CN" sz="280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en-US" altLang="zh-CN" sz="2800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1)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电容电压和电流</a:t>
            </a:r>
            <a:r>
              <a:rPr kumimoji="1" lang="en-US" altLang="zh-CN" sz="2800" b="1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,</a:t>
            </a:r>
            <a:r>
              <a:rPr kumimoji="1" lang="en-US" altLang="zh-CN" sz="2800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(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2)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80V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时的充电时间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468996" name="Text Box 4"/>
          <p:cNvSpPr txBox="1">
            <a:spLocks noChangeArrowheads="1"/>
          </p:cNvSpPr>
          <p:nvPr/>
        </p:nvSpPr>
        <p:spPr bwMode="auto">
          <a:xfrm>
            <a:off x="395288" y="1484313"/>
            <a:ext cx="576262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kumimoji="1" lang="zh-CN" altLang="en-US" sz="28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68997" name="Text Box 5"/>
          <p:cNvSpPr txBox="1">
            <a:spLocks noChangeArrowheads="1"/>
          </p:cNvSpPr>
          <p:nvPr/>
        </p:nvSpPr>
        <p:spPr bwMode="auto">
          <a:xfrm>
            <a:off x="1042988" y="1412875"/>
            <a:ext cx="3887787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(1)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这是一个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电路零状态响应问题，有：</a:t>
            </a:r>
          </a:p>
        </p:txBody>
      </p:sp>
      <p:graphicFrame>
        <p:nvGraphicFramePr>
          <p:cNvPr id="468998" name="Object 6"/>
          <p:cNvGraphicFramePr>
            <a:graphicFrameLocks noChangeAspect="1"/>
          </p:cNvGraphicFramePr>
          <p:nvPr/>
        </p:nvGraphicFramePr>
        <p:xfrm>
          <a:off x="596900" y="3284538"/>
          <a:ext cx="685482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93" name="公式" r:id="rId3" imgW="2825861" imgH="349206" progId="Equation.3">
                  <p:embed/>
                </p:oleObj>
              </mc:Choice>
              <mc:Fallback>
                <p:oleObj name="公式" r:id="rId3" imgW="2825861" imgH="3492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3284538"/>
                        <a:ext cx="6854825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FF99FF"/>
                                </a:gs>
                                <a:gs pos="100000">
                                  <a:schemeClr val="bg1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8999" name="Object 7"/>
          <p:cNvGraphicFramePr>
            <a:graphicFrameLocks noChangeAspect="1"/>
          </p:cNvGraphicFramePr>
          <p:nvPr/>
        </p:nvGraphicFramePr>
        <p:xfrm>
          <a:off x="579438" y="2636838"/>
          <a:ext cx="452755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94" name="公式" r:id="rId5" imgW="2140110" imgH="209681" progId="Equation.3">
                  <p:embed/>
                </p:oleObj>
              </mc:Choice>
              <mc:Fallback>
                <p:oleObj name="公式" r:id="rId5" imgW="2140110" imgH="20968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2636838"/>
                        <a:ext cx="4527550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FF99FF"/>
                                </a:gs>
                                <a:gs pos="100000">
                                  <a:schemeClr val="bg1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9000" name="Object 8"/>
          <p:cNvGraphicFramePr>
            <a:graphicFrameLocks noChangeAspect="1"/>
          </p:cNvGraphicFramePr>
          <p:nvPr/>
        </p:nvGraphicFramePr>
        <p:xfrm>
          <a:off x="625475" y="4149725"/>
          <a:ext cx="4997450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95" name="公式" r:id="rId7" imgW="2241513" imgH="450894" progId="Equation.3">
                  <p:embed/>
                </p:oleObj>
              </mc:Choice>
              <mc:Fallback>
                <p:oleObj name="公式" r:id="rId7" imgW="2241513" imgH="450894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75" y="4149725"/>
                        <a:ext cx="4997450" cy="102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9001" name="Text Box 9"/>
          <p:cNvSpPr txBox="1">
            <a:spLocks noChangeArrowheads="1"/>
          </p:cNvSpPr>
          <p:nvPr/>
        </p:nvSpPr>
        <p:spPr bwMode="auto">
          <a:xfrm>
            <a:off x="539750" y="5157788"/>
            <a:ext cx="69897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(2)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设经过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t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1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秒</a:t>
            </a:r>
            <a:r>
              <a:rPr kumimoji="1" lang="zh-CN" altLang="en-US" sz="2800" b="1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，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80V</a:t>
            </a:r>
          </a:p>
        </p:txBody>
      </p:sp>
      <p:graphicFrame>
        <p:nvGraphicFramePr>
          <p:cNvPr id="469002" name="Object 10"/>
          <p:cNvGraphicFramePr>
            <a:graphicFrameLocks noChangeAspect="1"/>
          </p:cNvGraphicFramePr>
          <p:nvPr/>
        </p:nvGraphicFramePr>
        <p:xfrm>
          <a:off x="841375" y="5805488"/>
          <a:ext cx="58023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96" name="公式" r:id="rId9" imgW="2355936" imgH="247519" progId="Equation.3">
                  <p:embed/>
                </p:oleObj>
              </mc:Choice>
              <mc:Fallback>
                <p:oleObj name="公式" r:id="rId9" imgW="2355936" imgH="247519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5805488"/>
                        <a:ext cx="5802313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FF99FF"/>
                                </a:gs>
                                <a:gs pos="100000">
                                  <a:schemeClr val="bg1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331" name="Group 11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6363" name="Picture 12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64" name="Text Box 13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6332" name="Group 14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6361" name="Picture 15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62" name="Text Box 16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69009" name="Group 17"/>
          <p:cNvGrpSpPr>
            <a:grpSpLocks/>
          </p:cNvGrpSpPr>
          <p:nvPr/>
        </p:nvGrpSpPr>
        <p:grpSpPr bwMode="auto">
          <a:xfrm>
            <a:off x="5364163" y="1412875"/>
            <a:ext cx="3544887" cy="1958975"/>
            <a:chOff x="3368" y="845"/>
            <a:chExt cx="2233" cy="1234"/>
          </a:xfrm>
        </p:grpSpPr>
        <p:sp>
          <p:nvSpPr>
            <p:cNvPr id="56337" name="Oval 18"/>
            <p:cNvSpPr>
              <a:spLocks noChangeArrowheads="1"/>
            </p:cNvSpPr>
            <p:nvPr/>
          </p:nvSpPr>
          <p:spPr bwMode="auto">
            <a:xfrm>
              <a:off x="3368" y="136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6338" name="Line 19"/>
            <p:cNvSpPr>
              <a:spLocks noChangeShapeType="1"/>
            </p:cNvSpPr>
            <p:nvPr/>
          </p:nvSpPr>
          <p:spPr bwMode="auto">
            <a:xfrm>
              <a:off x="5057" y="1181"/>
              <a:ext cx="0" cy="39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6339" name="Line 20"/>
            <p:cNvSpPr>
              <a:spLocks noChangeShapeType="1"/>
            </p:cNvSpPr>
            <p:nvPr/>
          </p:nvSpPr>
          <p:spPr bwMode="auto">
            <a:xfrm>
              <a:off x="5057" y="1680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6340" name="Line 21"/>
            <p:cNvSpPr>
              <a:spLocks noChangeShapeType="1"/>
            </p:cNvSpPr>
            <p:nvPr/>
          </p:nvSpPr>
          <p:spPr bwMode="auto">
            <a:xfrm flipV="1">
              <a:off x="3550" y="1181"/>
              <a:ext cx="0" cy="85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56341" name="Group 22"/>
            <p:cNvGrpSpPr>
              <a:grpSpLocks/>
            </p:cNvGrpSpPr>
            <p:nvPr/>
          </p:nvGrpSpPr>
          <p:grpSpPr bwMode="auto">
            <a:xfrm>
              <a:off x="4921" y="1589"/>
              <a:ext cx="272" cy="91"/>
              <a:chOff x="1296" y="2112"/>
              <a:chExt cx="192" cy="48"/>
            </a:xfrm>
          </p:grpSpPr>
          <p:sp>
            <p:nvSpPr>
              <p:cNvPr id="56359" name="Line 23"/>
              <p:cNvSpPr>
                <a:spLocks noChangeShapeType="1"/>
              </p:cNvSpPr>
              <p:nvPr/>
            </p:nvSpPr>
            <p:spPr bwMode="auto">
              <a:xfrm>
                <a:off x="1296" y="2112"/>
                <a:ext cx="192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6360" name="Line 24"/>
              <p:cNvSpPr>
                <a:spLocks noChangeShapeType="1"/>
              </p:cNvSpPr>
              <p:nvPr/>
            </p:nvSpPr>
            <p:spPr bwMode="auto">
              <a:xfrm>
                <a:off x="1296" y="2160"/>
                <a:ext cx="192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6342" name="Line 25"/>
            <p:cNvSpPr>
              <a:spLocks noChangeShapeType="1"/>
            </p:cNvSpPr>
            <p:nvPr/>
          </p:nvSpPr>
          <p:spPr bwMode="auto">
            <a:xfrm>
              <a:off x="3560" y="2043"/>
              <a:ext cx="150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6343" name="Text Box 26"/>
            <p:cNvSpPr txBox="1">
              <a:spLocks noChangeArrowheads="1"/>
            </p:cNvSpPr>
            <p:nvPr/>
          </p:nvSpPr>
          <p:spPr bwMode="auto">
            <a:xfrm>
              <a:off x="4296" y="845"/>
              <a:ext cx="62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500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56344" name="Text Box 27"/>
            <p:cNvSpPr txBox="1">
              <a:spLocks noChangeArrowheads="1"/>
            </p:cNvSpPr>
            <p:nvPr/>
          </p:nvSpPr>
          <p:spPr bwMode="auto">
            <a:xfrm>
              <a:off x="4332" y="1453"/>
              <a:ext cx="59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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</a:p>
          </p:txBody>
        </p:sp>
        <p:sp>
          <p:nvSpPr>
            <p:cNvPr id="56345" name="Text Box 28"/>
            <p:cNvSpPr txBox="1">
              <a:spLocks noChangeArrowheads="1"/>
            </p:cNvSpPr>
            <p:nvPr/>
          </p:nvSpPr>
          <p:spPr bwMode="auto">
            <a:xfrm>
              <a:off x="5103" y="1227"/>
              <a:ext cx="2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6346" name="Text Box 29"/>
            <p:cNvSpPr txBox="1">
              <a:spLocks noChangeArrowheads="1"/>
            </p:cNvSpPr>
            <p:nvPr/>
          </p:nvSpPr>
          <p:spPr bwMode="auto">
            <a:xfrm>
              <a:off x="5079" y="1752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56347" name="Text Box 30"/>
            <p:cNvSpPr txBox="1">
              <a:spLocks noChangeArrowheads="1"/>
            </p:cNvSpPr>
            <p:nvPr/>
          </p:nvSpPr>
          <p:spPr bwMode="auto">
            <a:xfrm>
              <a:off x="3696" y="1434"/>
              <a:ext cx="61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100V</a:t>
              </a:r>
            </a:p>
          </p:txBody>
        </p:sp>
        <p:sp>
          <p:nvSpPr>
            <p:cNvPr id="56348" name="Line 31"/>
            <p:cNvSpPr>
              <a:spLocks noChangeShapeType="1"/>
            </p:cNvSpPr>
            <p:nvPr/>
          </p:nvSpPr>
          <p:spPr bwMode="auto">
            <a:xfrm>
              <a:off x="3560" y="1181"/>
              <a:ext cx="31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49" name="Line 32"/>
            <p:cNvSpPr>
              <a:spLocks noChangeShapeType="1"/>
            </p:cNvSpPr>
            <p:nvPr/>
          </p:nvSpPr>
          <p:spPr bwMode="auto">
            <a:xfrm>
              <a:off x="4150" y="1181"/>
              <a:ext cx="90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50" name="Line 33"/>
            <p:cNvSpPr>
              <a:spLocks noChangeShapeType="1"/>
            </p:cNvSpPr>
            <p:nvPr/>
          </p:nvSpPr>
          <p:spPr bwMode="auto">
            <a:xfrm flipV="1">
              <a:off x="3878" y="1045"/>
              <a:ext cx="317" cy="1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51" name="Line 34"/>
            <p:cNvSpPr>
              <a:spLocks noChangeShapeType="1"/>
            </p:cNvSpPr>
            <p:nvPr/>
          </p:nvSpPr>
          <p:spPr bwMode="auto">
            <a:xfrm>
              <a:off x="3833" y="909"/>
              <a:ext cx="182" cy="22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52" name="Text Box 35"/>
            <p:cNvSpPr txBox="1">
              <a:spLocks noChangeArrowheads="1"/>
            </p:cNvSpPr>
            <p:nvPr/>
          </p:nvSpPr>
          <p:spPr bwMode="auto">
            <a:xfrm>
              <a:off x="3619" y="864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56353" name="Text Box 36"/>
            <p:cNvSpPr txBox="1">
              <a:spLocks noChangeArrowheads="1"/>
            </p:cNvSpPr>
            <p:nvPr/>
          </p:nvSpPr>
          <p:spPr bwMode="auto">
            <a:xfrm>
              <a:off x="3651" y="1162"/>
              <a:ext cx="2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6354" name="Text Box 37"/>
            <p:cNvSpPr txBox="1">
              <a:spLocks noChangeArrowheads="1"/>
            </p:cNvSpPr>
            <p:nvPr/>
          </p:nvSpPr>
          <p:spPr bwMode="auto">
            <a:xfrm>
              <a:off x="3560" y="1706"/>
              <a:ext cx="31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endParaRPr kumimoji="1" lang="zh-CN" altLang="en-US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6355" name="Text Box 38"/>
            <p:cNvSpPr txBox="1">
              <a:spLocks noChangeArrowheads="1"/>
            </p:cNvSpPr>
            <p:nvPr/>
          </p:nvSpPr>
          <p:spPr bwMode="auto">
            <a:xfrm>
              <a:off x="5193" y="1453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C</a:t>
              </a:r>
            </a:p>
          </p:txBody>
        </p:sp>
        <p:sp>
          <p:nvSpPr>
            <p:cNvPr id="56356" name="Line 39"/>
            <p:cNvSpPr>
              <a:spLocks noChangeShapeType="1"/>
            </p:cNvSpPr>
            <p:nvPr/>
          </p:nvSpPr>
          <p:spPr bwMode="auto">
            <a:xfrm>
              <a:off x="4195" y="1272"/>
              <a:ext cx="227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57" name="Text Box 40"/>
            <p:cNvSpPr txBox="1">
              <a:spLocks noChangeArrowheads="1"/>
            </p:cNvSpPr>
            <p:nvPr/>
          </p:nvSpPr>
          <p:spPr bwMode="auto">
            <a:xfrm>
              <a:off x="3969" y="1136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</a:p>
          </p:txBody>
        </p:sp>
        <p:sp>
          <p:nvSpPr>
            <p:cNvPr id="56358" name="Rectangle 41"/>
            <p:cNvSpPr>
              <a:spLocks noChangeArrowheads="1"/>
            </p:cNvSpPr>
            <p:nvPr/>
          </p:nvSpPr>
          <p:spPr bwMode="auto">
            <a:xfrm>
              <a:off x="4468" y="1136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56334" name="Group 42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6335" name="Picture 43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36" name="Text Box 44">
              <a:hlinkClick r:id="rId12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8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8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8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8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69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8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8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8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8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8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8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8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8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68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0"/>
                                        <p:tgtEl>
                                          <p:spTgt spid="468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468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000"/>
                                        <p:tgtEl>
                                          <p:spTgt spid="469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9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9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0"/>
                                        <p:tgtEl>
                                          <p:spTgt spid="469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8994" grpId="0"/>
      <p:bldP spid="468995" grpId="0" autoUpdateAnimBg="0"/>
      <p:bldP spid="468996" grpId="0" animBg="1" autoUpdateAnimBg="0"/>
      <p:bldP spid="468997" grpId="0"/>
      <p:bldP spid="469001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Text Box 2"/>
          <p:cNvSpPr txBox="1">
            <a:spLocks noChangeArrowheads="1"/>
          </p:cNvSpPr>
          <p:nvPr/>
        </p:nvSpPr>
        <p:spPr bwMode="auto">
          <a:xfrm>
            <a:off x="468313" y="549275"/>
            <a:ext cx="46085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RL</a:t>
            </a:r>
            <a:r>
              <a:rPr kumimoji="1" lang="zh-CN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电路的零状态响应</a:t>
            </a:r>
            <a:endParaRPr kumimoji="1" lang="zh-CN" altLang="en-US" sz="3200" b="1">
              <a:solidFill>
                <a:schemeClr val="bg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470019" name="Object 3"/>
          <p:cNvGraphicFramePr>
            <a:graphicFrameLocks noChangeAspect="1"/>
          </p:cNvGraphicFramePr>
          <p:nvPr/>
        </p:nvGraphicFramePr>
        <p:xfrm>
          <a:off x="784225" y="1757363"/>
          <a:ext cx="252412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8" name="公式" r:id="rId3" imgW="1136736" imgH="489125" progId="Equation.3">
                  <p:embed/>
                </p:oleObj>
              </mc:Choice>
              <mc:Fallback>
                <p:oleObj name="公式" r:id="rId3" imgW="1136736" imgH="48912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225" y="1757363"/>
                        <a:ext cx="2524125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0020" name="Object 4"/>
          <p:cNvGraphicFramePr>
            <a:graphicFrameLocks noChangeAspect="1"/>
          </p:cNvGraphicFramePr>
          <p:nvPr/>
        </p:nvGraphicFramePr>
        <p:xfrm>
          <a:off x="971550" y="4797425"/>
          <a:ext cx="3276600" cy="126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9" name="公式" r:id="rId5" imgW="1136736" imgH="438281" progId="Equation.3">
                  <p:embed/>
                </p:oleObj>
              </mc:Choice>
              <mc:Fallback>
                <p:oleObj name="公式" r:id="rId5" imgW="1136736" imgH="43828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797425"/>
                        <a:ext cx="3276600" cy="1266825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0099FF"/>
                          </a:gs>
                          <a:gs pos="50000">
                            <a:schemeClr val="bg1"/>
                          </a:gs>
                          <a:gs pos="100000">
                            <a:srgbClr val="0099FF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0021" name="Rectangle 5"/>
          <p:cNvSpPr>
            <a:spLocks noChangeArrowheads="1"/>
          </p:cNvSpPr>
          <p:nvPr/>
        </p:nvSpPr>
        <p:spPr bwMode="auto">
          <a:xfrm>
            <a:off x="677863" y="1196975"/>
            <a:ext cx="4679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已知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(0</a:t>
            </a:r>
            <a:r>
              <a: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－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)=0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，电路方程为：</a:t>
            </a:r>
          </a:p>
        </p:txBody>
      </p:sp>
      <p:graphicFrame>
        <p:nvGraphicFramePr>
          <p:cNvPr id="470022" name="Object 6"/>
          <p:cNvGraphicFramePr>
            <a:graphicFrameLocks noChangeAspect="1"/>
          </p:cNvGraphicFramePr>
          <p:nvPr/>
        </p:nvGraphicFramePr>
        <p:xfrm>
          <a:off x="755650" y="2852738"/>
          <a:ext cx="2179638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0" name="公式" r:id="rId7" imgW="717710" imgH="234906" progId="Equation.3">
                  <p:embed/>
                </p:oleObj>
              </mc:Choice>
              <mc:Fallback>
                <p:oleObj name="公式" r:id="rId7" imgW="717710" imgH="2349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852738"/>
                        <a:ext cx="2179638" cy="681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0023" name="Group 7"/>
          <p:cNvGrpSpPr>
            <a:grpSpLocks/>
          </p:cNvGrpSpPr>
          <p:nvPr/>
        </p:nvGrpSpPr>
        <p:grpSpPr bwMode="auto">
          <a:xfrm>
            <a:off x="5378450" y="3752850"/>
            <a:ext cx="3530600" cy="2093913"/>
            <a:chOff x="3388" y="2364"/>
            <a:chExt cx="2224" cy="1319"/>
          </a:xfrm>
        </p:grpSpPr>
        <p:sp>
          <p:nvSpPr>
            <p:cNvPr id="57397" name="Line 8"/>
            <p:cNvSpPr>
              <a:spLocks noChangeShapeType="1"/>
            </p:cNvSpPr>
            <p:nvPr/>
          </p:nvSpPr>
          <p:spPr bwMode="auto">
            <a:xfrm>
              <a:off x="3470" y="3203"/>
              <a:ext cx="196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398" name="Line 9"/>
            <p:cNvSpPr>
              <a:spLocks noChangeShapeType="1"/>
            </p:cNvSpPr>
            <p:nvPr/>
          </p:nvSpPr>
          <p:spPr bwMode="auto">
            <a:xfrm flipV="1">
              <a:off x="3710" y="2579"/>
              <a:ext cx="0" cy="110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399" name="Freeform 10"/>
            <p:cNvSpPr>
              <a:spLocks/>
            </p:cNvSpPr>
            <p:nvPr/>
          </p:nvSpPr>
          <p:spPr bwMode="auto">
            <a:xfrm>
              <a:off x="3710" y="2867"/>
              <a:ext cx="1344" cy="344"/>
            </a:xfrm>
            <a:custGeom>
              <a:avLst/>
              <a:gdLst>
                <a:gd name="T0" fmla="*/ 0 w 1344"/>
                <a:gd name="T1" fmla="*/ 344 h 344"/>
                <a:gd name="T2" fmla="*/ 288 w 1344"/>
                <a:gd name="T3" fmla="*/ 152 h 344"/>
                <a:gd name="T4" fmla="*/ 624 w 1344"/>
                <a:gd name="T5" fmla="*/ 56 h 344"/>
                <a:gd name="T6" fmla="*/ 1104 w 1344"/>
                <a:gd name="T7" fmla="*/ 8 h 344"/>
                <a:gd name="T8" fmla="*/ 1344 w 1344"/>
                <a:gd name="T9" fmla="*/ 8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4" h="344">
                  <a:moveTo>
                    <a:pt x="0" y="344"/>
                  </a:moveTo>
                  <a:cubicBezTo>
                    <a:pt x="92" y="272"/>
                    <a:pt x="184" y="200"/>
                    <a:pt x="288" y="152"/>
                  </a:cubicBezTo>
                  <a:cubicBezTo>
                    <a:pt x="392" y="104"/>
                    <a:pt x="488" y="80"/>
                    <a:pt x="624" y="56"/>
                  </a:cubicBezTo>
                  <a:cubicBezTo>
                    <a:pt x="760" y="32"/>
                    <a:pt x="984" y="16"/>
                    <a:pt x="1104" y="8"/>
                  </a:cubicBezTo>
                  <a:cubicBezTo>
                    <a:pt x="1224" y="0"/>
                    <a:pt x="1304" y="8"/>
                    <a:pt x="1344" y="8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400" name="Text Box 11"/>
            <p:cNvSpPr txBox="1">
              <a:spLocks noChangeArrowheads="1"/>
            </p:cNvSpPr>
            <p:nvPr/>
          </p:nvSpPr>
          <p:spPr bwMode="auto">
            <a:xfrm>
              <a:off x="5434" y="3040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7401" name="Line 12"/>
            <p:cNvSpPr>
              <a:spLocks noChangeShapeType="1"/>
            </p:cNvSpPr>
            <p:nvPr/>
          </p:nvSpPr>
          <p:spPr bwMode="auto">
            <a:xfrm>
              <a:off x="3438" y="3194"/>
              <a:ext cx="272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402" name="Text Box 13"/>
            <p:cNvSpPr txBox="1">
              <a:spLocks noChangeArrowheads="1"/>
            </p:cNvSpPr>
            <p:nvPr/>
          </p:nvSpPr>
          <p:spPr bwMode="auto">
            <a:xfrm>
              <a:off x="3622" y="2364"/>
              <a:ext cx="45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57403" name="Object 14"/>
            <p:cNvGraphicFramePr>
              <a:graphicFrameLocks noChangeAspect="1"/>
            </p:cNvGraphicFramePr>
            <p:nvPr/>
          </p:nvGraphicFramePr>
          <p:xfrm>
            <a:off x="3388" y="2523"/>
            <a:ext cx="257" cy="4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451" name="公式" r:id="rId9" imgW="247786" imgH="438281" progId="Equation.3">
                    <p:embed/>
                  </p:oleObj>
                </mc:Choice>
                <mc:Fallback>
                  <p:oleObj name="公式" r:id="rId9" imgW="247786" imgH="438281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8" y="2523"/>
                          <a:ext cx="257" cy="4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404" name="Text Box 15"/>
            <p:cNvSpPr txBox="1">
              <a:spLocks noChangeArrowheads="1"/>
            </p:cNvSpPr>
            <p:nvPr/>
          </p:nvSpPr>
          <p:spPr bwMode="auto">
            <a:xfrm>
              <a:off x="3459" y="3180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57405" name="Line 16"/>
            <p:cNvSpPr>
              <a:spLocks noChangeShapeType="1"/>
            </p:cNvSpPr>
            <p:nvPr/>
          </p:nvSpPr>
          <p:spPr bwMode="auto">
            <a:xfrm flipH="1">
              <a:off x="3710" y="2848"/>
              <a:ext cx="1318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470033" name="Object 17"/>
          <p:cNvGraphicFramePr>
            <a:graphicFrameLocks noChangeAspect="1"/>
          </p:cNvGraphicFramePr>
          <p:nvPr/>
        </p:nvGraphicFramePr>
        <p:xfrm>
          <a:off x="784225" y="3716338"/>
          <a:ext cx="3646488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2" name="公式" r:id="rId11" imgW="1581014" imgH="438281" progId="Equation.3">
                  <p:embed/>
                </p:oleObj>
              </mc:Choice>
              <mc:Fallback>
                <p:oleObj name="公式" r:id="rId11" imgW="1581014" imgH="438281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225" y="3716338"/>
                        <a:ext cx="3646488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0034" name="Object 18"/>
          <p:cNvGraphicFramePr>
            <a:graphicFrameLocks noChangeAspect="1"/>
          </p:cNvGraphicFramePr>
          <p:nvPr/>
        </p:nvGraphicFramePr>
        <p:xfrm>
          <a:off x="3087688" y="2708275"/>
          <a:ext cx="210185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3" name="公式" r:id="rId13" imgW="920910" imgH="438281" progId="Equation.3">
                  <p:embed/>
                </p:oleObj>
              </mc:Choice>
              <mc:Fallback>
                <p:oleObj name="公式" r:id="rId13" imgW="920910" imgH="438281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7688" y="2708275"/>
                        <a:ext cx="210185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354" name="Group 19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7395" name="Picture 20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96" name="Text Box 21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7355" name="Group 22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7393" name="Picture 23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94" name="Text Box 24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70041" name="Group 25"/>
          <p:cNvGrpSpPr>
            <a:grpSpLocks/>
          </p:cNvGrpSpPr>
          <p:nvPr/>
        </p:nvGrpSpPr>
        <p:grpSpPr bwMode="auto">
          <a:xfrm>
            <a:off x="5715000" y="908050"/>
            <a:ext cx="2940050" cy="2133600"/>
            <a:chOff x="3034" y="2096"/>
            <a:chExt cx="1852" cy="1344"/>
          </a:xfrm>
        </p:grpSpPr>
        <p:sp>
          <p:nvSpPr>
            <p:cNvPr id="57360" name="Oval 26"/>
            <p:cNvSpPr>
              <a:spLocks noChangeArrowheads="1"/>
            </p:cNvSpPr>
            <p:nvPr/>
          </p:nvSpPr>
          <p:spPr bwMode="auto">
            <a:xfrm>
              <a:off x="3061" y="270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57361" name="Group 27"/>
            <p:cNvGrpSpPr>
              <a:grpSpLocks/>
            </p:cNvGrpSpPr>
            <p:nvPr/>
          </p:nvGrpSpPr>
          <p:grpSpPr bwMode="auto">
            <a:xfrm>
              <a:off x="4238" y="2134"/>
              <a:ext cx="278" cy="350"/>
              <a:chOff x="1827" y="480"/>
              <a:chExt cx="285" cy="288"/>
            </a:xfrm>
          </p:grpSpPr>
          <p:sp>
            <p:nvSpPr>
              <p:cNvPr id="57391" name="Line 28"/>
              <p:cNvSpPr>
                <a:spLocks noChangeShapeType="1"/>
              </p:cNvSpPr>
              <p:nvPr/>
            </p:nvSpPr>
            <p:spPr bwMode="auto">
              <a:xfrm>
                <a:off x="1872" y="768"/>
                <a:ext cx="240" cy="0"/>
              </a:xfrm>
              <a:prstGeom prst="line">
                <a:avLst/>
              </a:prstGeom>
              <a:noFill/>
              <a:ln w="38100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7392" name="Text Box 29"/>
              <p:cNvSpPr txBox="1">
                <a:spLocks noChangeArrowheads="1"/>
              </p:cNvSpPr>
              <p:nvPr/>
            </p:nvSpPr>
            <p:spPr bwMode="auto">
              <a:xfrm>
                <a:off x="1827" y="480"/>
                <a:ext cx="278" cy="2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7362" name="Text Box 30"/>
            <p:cNvSpPr txBox="1">
              <a:spLocks noChangeArrowheads="1"/>
            </p:cNvSpPr>
            <p:nvPr/>
          </p:nvSpPr>
          <p:spPr bwMode="auto">
            <a:xfrm>
              <a:off x="3034" y="2096"/>
              <a:ext cx="7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t=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0)</a:t>
              </a:r>
            </a:p>
          </p:txBody>
        </p:sp>
        <p:sp>
          <p:nvSpPr>
            <p:cNvPr id="57363" name="Text Box 31"/>
            <p:cNvSpPr txBox="1">
              <a:spLocks noChangeArrowheads="1"/>
            </p:cNvSpPr>
            <p:nvPr/>
          </p:nvSpPr>
          <p:spPr bwMode="auto">
            <a:xfrm>
              <a:off x="3420" y="2750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57364" name="Group 32"/>
            <p:cNvGrpSpPr>
              <a:grpSpLocks/>
            </p:cNvGrpSpPr>
            <p:nvPr/>
          </p:nvGrpSpPr>
          <p:grpSpPr bwMode="auto">
            <a:xfrm>
              <a:off x="3778" y="2459"/>
              <a:ext cx="603" cy="374"/>
              <a:chOff x="804" y="777"/>
              <a:chExt cx="619" cy="308"/>
            </a:xfrm>
          </p:grpSpPr>
          <p:grpSp>
            <p:nvGrpSpPr>
              <p:cNvPr id="57387" name="Group 33"/>
              <p:cNvGrpSpPr>
                <a:grpSpLocks/>
              </p:cNvGrpSpPr>
              <p:nvPr/>
            </p:nvGrpSpPr>
            <p:grpSpPr bwMode="auto">
              <a:xfrm>
                <a:off x="804" y="777"/>
                <a:ext cx="619" cy="269"/>
                <a:chOff x="804" y="777"/>
                <a:chExt cx="619" cy="269"/>
              </a:xfrm>
            </p:grpSpPr>
            <p:sp>
              <p:nvSpPr>
                <p:cNvPr id="57389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804" y="777"/>
                  <a:ext cx="250" cy="2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57390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189" y="777"/>
                  <a:ext cx="234" cy="2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57388" name="Text Box 36"/>
              <p:cNvSpPr txBox="1">
                <a:spLocks noChangeArrowheads="1"/>
              </p:cNvSpPr>
              <p:nvPr/>
            </p:nvSpPr>
            <p:spPr bwMode="auto">
              <a:xfrm>
                <a:off x="955" y="816"/>
                <a:ext cx="338" cy="2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R</a:t>
                </a:r>
              </a:p>
            </p:txBody>
          </p:sp>
        </p:grpSp>
        <p:sp>
          <p:nvSpPr>
            <p:cNvPr id="57365" name="Text Box 37"/>
            <p:cNvSpPr txBox="1">
              <a:spLocks noChangeArrowheads="1"/>
            </p:cNvSpPr>
            <p:nvPr/>
          </p:nvSpPr>
          <p:spPr bwMode="auto">
            <a:xfrm>
              <a:off x="4645" y="2776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57366" name="Group 38"/>
            <p:cNvGrpSpPr>
              <a:grpSpLocks/>
            </p:cNvGrpSpPr>
            <p:nvPr/>
          </p:nvGrpSpPr>
          <p:grpSpPr bwMode="auto">
            <a:xfrm>
              <a:off x="4237" y="2523"/>
              <a:ext cx="326" cy="792"/>
              <a:chOff x="1967" y="730"/>
              <a:chExt cx="335" cy="653"/>
            </a:xfrm>
          </p:grpSpPr>
          <p:grpSp>
            <p:nvGrpSpPr>
              <p:cNvPr id="57383" name="Group 39"/>
              <p:cNvGrpSpPr>
                <a:grpSpLocks/>
              </p:cNvGrpSpPr>
              <p:nvPr/>
            </p:nvGrpSpPr>
            <p:grpSpPr bwMode="auto">
              <a:xfrm>
                <a:off x="2052" y="730"/>
                <a:ext cx="250" cy="653"/>
                <a:chOff x="1620" y="1258"/>
                <a:chExt cx="250" cy="653"/>
              </a:xfrm>
            </p:grpSpPr>
            <p:sp>
              <p:nvSpPr>
                <p:cNvPr id="57385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1620" y="1258"/>
                  <a:ext cx="250" cy="27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57386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620" y="1642"/>
                  <a:ext cx="235" cy="2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57384" name="Text Box 42"/>
              <p:cNvSpPr txBox="1">
                <a:spLocks noChangeArrowheads="1"/>
              </p:cNvSpPr>
              <p:nvPr/>
            </p:nvSpPr>
            <p:spPr bwMode="auto">
              <a:xfrm>
                <a:off x="1967" y="911"/>
                <a:ext cx="330" cy="2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7367" name="Line 43"/>
            <p:cNvSpPr>
              <a:spLocks noChangeShapeType="1"/>
            </p:cNvSpPr>
            <p:nvPr/>
          </p:nvSpPr>
          <p:spPr bwMode="auto">
            <a:xfrm>
              <a:off x="3833" y="2523"/>
              <a:ext cx="72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368" name="Line 44"/>
            <p:cNvSpPr>
              <a:spLocks noChangeShapeType="1"/>
            </p:cNvSpPr>
            <p:nvPr/>
          </p:nvSpPr>
          <p:spPr bwMode="auto">
            <a:xfrm>
              <a:off x="3243" y="2523"/>
              <a:ext cx="34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369" name="Line 45"/>
            <p:cNvSpPr>
              <a:spLocks noChangeShapeType="1"/>
            </p:cNvSpPr>
            <p:nvPr/>
          </p:nvSpPr>
          <p:spPr bwMode="auto">
            <a:xfrm>
              <a:off x="4558" y="3113"/>
              <a:ext cx="0" cy="29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370" name="Line 46"/>
            <p:cNvSpPr>
              <a:spLocks noChangeShapeType="1"/>
            </p:cNvSpPr>
            <p:nvPr/>
          </p:nvSpPr>
          <p:spPr bwMode="auto">
            <a:xfrm>
              <a:off x="3243" y="2523"/>
              <a:ext cx="0" cy="86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371" name="Line 47"/>
            <p:cNvSpPr>
              <a:spLocks noChangeShapeType="1"/>
            </p:cNvSpPr>
            <p:nvPr/>
          </p:nvSpPr>
          <p:spPr bwMode="auto">
            <a:xfrm>
              <a:off x="3243" y="3385"/>
              <a:ext cx="131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372" name="Line 48"/>
            <p:cNvSpPr>
              <a:spLocks noChangeShapeType="1"/>
            </p:cNvSpPr>
            <p:nvPr/>
          </p:nvSpPr>
          <p:spPr bwMode="auto">
            <a:xfrm>
              <a:off x="4558" y="2523"/>
              <a:ext cx="0" cy="17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373" name="Text Box 49"/>
            <p:cNvSpPr txBox="1">
              <a:spLocks noChangeArrowheads="1"/>
            </p:cNvSpPr>
            <p:nvPr/>
          </p:nvSpPr>
          <p:spPr bwMode="auto">
            <a:xfrm>
              <a:off x="3964" y="2141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7374" name="Line 50"/>
            <p:cNvSpPr>
              <a:spLocks noChangeShapeType="1"/>
            </p:cNvSpPr>
            <p:nvPr/>
          </p:nvSpPr>
          <p:spPr bwMode="auto">
            <a:xfrm flipH="1" flipV="1">
              <a:off x="3560" y="2432"/>
              <a:ext cx="278" cy="8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375" name="Line 51"/>
            <p:cNvSpPr>
              <a:spLocks noChangeShapeType="1"/>
            </p:cNvSpPr>
            <p:nvPr/>
          </p:nvSpPr>
          <p:spPr bwMode="auto">
            <a:xfrm flipH="1">
              <a:off x="3742" y="2251"/>
              <a:ext cx="140" cy="233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376" name="Rectangle 52"/>
            <p:cNvSpPr>
              <a:spLocks noChangeArrowheads="1"/>
            </p:cNvSpPr>
            <p:nvPr/>
          </p:nvSpPr>
          <p:spPr bwMode="auto">
            <a:xfrm>
              <a:off x="3923" y="2432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57377" name="Group 53"/>
            <p:cNvGrpSpPr>
              <a:grpSpLocks/>
            </p:cNvGrpSpPr>
            <p:nvPr/>
          </p:nvGrpSpPr>
          <p:grpSpPr bwMode="auto">
            <a:xfrm rot="5400000">
              <a:off x="4104" y="2614"/>
              <a:ext cx="499" cy="590"/>
              <a:chOff x="476" y="663"/>
              <a:chExt cx="771" cy="862"/>
            </a:xfrm>
          </p:grpSpPr>
          <p:sp>
            <p:nvSpPr>
              <p:cNvPr id="57380" name="AutoShape 54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7381" name="AutoShape 55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7382" name="AutoShape 56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7378" name="Text Box 57"/>
            <p:cNvSpPr txBox="1">
              <a:spLocks noChangeArrowheads="1"/>
            </p:cNvSpPr>
            <p:nvPr/>
          </p:nvSpPr>
          <p:spPr bwMode="auto">
            <a:xfrm>
              <a:off x="3288" y="2478"/>
              <a:ext cx="31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57379" name="Text Box 58"/>
            <p:cNvSpPr txBox="1">
              <a:spLocks noChangeArrowheads="1"/>
            </p:cNvSpPr>
            <p:nvPr/>
          </p:nvSpPr>
          <p:spPr bwMode="auto">
            <a:xfrm>
              <a:off x="3334" y="3113"/>
              <a:ext cx="31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—</a:t>
              </a:r>
            </a:p>
          </p:txBody>
        </p:sp>
      </p:grpSp>
      <p:grpSp>
        <p:nvGrpSpPr>
          <p:cNvPr id="57357" name="Group 59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7358" name="Picture 60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59" name="Text Box 61">
              <a:hlinkClick r:id="rId16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0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0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70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470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3000"/>
                                        <p:tgtEl>
                                          <p:spTgt spid="470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470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470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470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470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70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018" grpId="0"/>
      <p:bldP spid="47002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42" name="Object 2"/>
          <p:cNvGraphicFramePr>
            <a:graphicFrameLocks noChangeAspect="1"/>
          </p:cNvGraphicFramePr>
          <p:nvPr/>
        </p:nvGraphicFramePr>
        <p:xfrm>
          <a:off x="1187450" y="981075"/>
          <a:ext cx="3276600" cy="126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40" name="公式" r:id="rId3" imgW="1136736" imgH="438281" progId="Equation.3">
                  <p:embed/>
                </p:oleObj>
              </mc:Choice>
              <mc:Fallback>
                <p:oleObj name="公式" r:id="rId3" imgW="1136736" imgH="438281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981075"/>
                        <a:ext cx="3276600" cy="1266825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0099FF"/>
                          </a:gs>
                          <a:gs pos="50000">
                            <a:schemeClr val="bg1"/>
                          </a:gs>
                          <a:gs pos="100000">
                            <a:srgbClr val="0099FF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43" name="Object 3"/>
          <p:cNvGraphicFramePr>
            <a:graphicFrameLocks noChangeAspect="1"/>
          </p:cNvGraphicFramePr>
          <p:nvPr/>
        </p:nvGraphicFramePr>
        <p:xfrm>
          <a:off x="1203325" y="3052763"/>
          <a:ext cx="3448050" cy="117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41" name="公式" r:id="rId5" imgW="1327310" imgH="450894" progId="Equation.3">
                  <p:embed/>
                </p:oleObj>
              </mc:Choice>
              <mc:Fallback>
                <p:oleObj name="公式" r:id="rId5" imgW="1327310" imgH="450894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3325" y="3052763"/>
                        <a:ext cx="3448050" cy="1179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1044" name="Group 4"/>
          <p:cNvGrpSpPr>
            <a:grpSpLocks/>
          </p:cNvGrpSpPr>
          <p:nvPr/>
        </p:nvGrpSpPr>
        <p:grpSpPr bwMode="auto">
          <a:xfrm>
            <a:off x="5435600" y="2870200"/>
            <a:ext cx="3162300" cy="1998663"/>
            <a:chOff x="3424" y="1808"/>
            <a:chExt cx="1992" cy="1259"/>
          </a:xfrm>
        </p:grpSpPr>
        <p:sp>
          <p:nvSpPr>
            <p:cNvPr id="58416" name="Text Box 5"/>
            <p:cNvSpPr txBox="1">
              <a:spLocks noChangeArrowheads="1"/>
            </p:cNvSpPr>
            <p:nvPr/>
          </p:nvSpPr>
          <p:spPr bwMode="auto">
            <a:xfrm>
              <a:off x="3927" y="1808"/>
              <a:ext cx="32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8417" name="Text Box 6"/>
            <p:cNvSpPr txBox="1">
              <a:spLocks noChangeArrowheads="1"/>
            </p:cNvSpPr>
            <p:nvPr/>
          </p:nvSpPr>
          <p:spPr bwMode="auto">
            <a:xfrm>
              <a:off x="3550" y="2019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58418" name="Line 7"/>
            <p:cNvSpPr>
              <a:spLocks noChangeShapeType="1"/>
            </p:cNvSpPr>
            <p:nvPr/>
          </p:nvSpPr>
          <p:spPr bwMode="auto">
            <a:xfrm>
              <a:off x="3424" y="2659"/>
              <a:ext cx="1806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419" name="Line 8"/>
            <p:cNvSpPr>
              <a:spLocks noChangeShapeType="1"/>
            </p:cNvSpPr>
            <p:nvPr/>
          </p:nvSpPr>
          <p:spPr bwMode="auto">
            <a:xfrm flipV="1">
              <a:off x="3878" y="1987"/>
              <a:ext cx="8" cy="10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420" name="Freeform 9"/>
            <p:cNvSpPr>
              <a:spLocks/>
            </p:cNvSpPr>
            <p:nvPr/>
          </p:nvSpPr>
          <p:spPr bwMode="auto">
            <a:xfrm>
              <a:off x="3886" y="2179"/>
              <a:ext cx="1200" cy="450"/>
            </a:xfrm>
            <a:custGeom>
              <a:avLst/>
              <a:gdLst>
                <a:gd name="T0" fmla="*/ 0 w 1200"/>
                <a:gd name="T1" fmla="*/ 0 h 450"/>
                <a:gd name="T2" fmla="*/ 144 w 1200"/>
                <a:gd name="T3" fmla="*/ 192 h 450"/>
                <a:gd name="T4" fmla="*/ 384 w 1200"/>
                <a:gd name="T5" fmla="*/ 336 h 450"/>
                <a:gd name="T6" fmla="*/ 912 w 1200"/>
                <a:gd name="T7" fmla="*/ 432 h 450"/>
                <a:gd name="T8" fmla="*/ 1200 w 1200"/>
                <a:gd name="T9" fmla="*/ 442 h 4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0" h="450">
                  <a:moveTo>
                    <a:pt x="0" y="0"/>
                  </a:moveTo>
                  <a:cubicBezTo>
                    <a:pt x="40" y="68"/>
                    <a:pt x="80" y="136"/>
                    <a:pt x="144" y="192"/>
                  </a:cubicBezTo>
                  <a:cubicBezTo>
                    <a:pt x="208" y="248"/>
                    <a:pt x="256" y="296"/>
                    <a:pt x="384" y="336"/>
                  </a:cubicBezTo>
                  <a:cubicBezTo>
                    <a:pt x="512" y="376"/>
                    <a:pt x="776" y="414"/>
                    <a:pt x="912" y="432"/>
                  </a:cubicBezTo>
                  <a:cubicBezTo>
                    <a:pt x="1048" y="450"/>
                    <a:pt x="1140" y="440"/>
                    <a:pt x="1200" y="442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421" name="Text Box 10"/>
            <p:cNvSpPr txBox="1">
              <a:spLocks noChangeArrowheads="1"/>
            </p:cNvSpPr>
            <p:nvPr/>
          </p:nvSpPr>
          <p:spPr bwMode="auto">
            <a:xfrm>
              <a:off x="5238" y="2544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8422" name="Text Box 11"/>
            <p:cNvSpPr txBox="1">
              <a:spLocks noChangeArrowheads="1"/>
            </p:cNvSpPr>
            <p:nvPr/>
          </p:nvSpPr>
          <p:spPr bwMode="auto">
            <a:xfrm>
              <a:off x="3638" y="2592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58423" name="Line 12"/>
            <p:cNvSpPr>
              <a:spLocks noChangeShapeType="1"/>
            </p:cNvSpPr>
            <p:nvPr/>
          </p:nvSpPr>
          <p:spPr bwMode="auto">
            <a:xfrm flipH="1">
              <a:off x="3667" y="2647"/>
              <a:ext cx="21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424" name="Line 13"/>
            <p:cNvSpPr>
              <a:spLocks noChangeShapeType="1"/>
            </p:cNvSpPr>
            <p:nvPr/>
          </p:nvSpPr>
          <p:spPr bwMode="auto">
            <a:xfrm flipV="1">
              <a:off x="3877" y="2192"/>
              <a:ext cx="0" cy="45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425" name="Line 14"/>
            <p:cNvSpPr>
              <a:spLocks noChangeShapeType="1"/>
            </p:cNvSpPr>
            <p:nvPr/>
          </p:nvSpPr>
          <p:spPr bwMode="auto">
            <a:xfrm rot="-2533965">
              <a:off x="3875" y="2167"/>
              <a:ext cx="37" cy="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8373" name="Group 15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8414" name="Picture 16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415" name="Text Box 17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8374" name="Group 18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8412" name="Picture 19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413" name="Text Box 20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71061" name="Group 21"/>
          <p:cNvGrpSpPr>
            <a:grpSpLocks/>
          </p:cNvGrpSpPr>
          <p:nvPr/>
        </p:nvGrpSpPr>
        <p:grpSpPr bwMode="auto">
          <a:xfrm>
            <a:off x="5715000" y="620713"/>
            <a:ext cx="2940050" cy="2133600"/>
            <a:chOff x="3034" y="2096"/>
            <a:chExt cx="1852" cy="1344"/>
          </a:xfrm>
        </p:grpSpPr>
        <p:sp>
          <p:nvSpPr>
            <p:cNvPr id="58379" name="Oval 22"/>
            <p:cNvSpPr>
              <a:spLocks noChangeArrowheads="1"/>
            </p:cNvSpPr>
            <p:nvPr/>
          </p:nvSpPr>
          <p:spPr bwMode="auto">
            <a:xfrm>
              <a:off x="3061" y="270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58380" name="Group 23"/>
            <p:cNvGrpSpPr>
              <a:grpSpLocks/>
            </p:cNvGrpSpPr>
            <p:nvPr/>
          </p:nvGrpSpPr>
          <p:grpSpPr bwMode="auto">
            <a:xfrm>
              <a:off x="4242" y="2134"/>
              <a:ext cx="274" cy="350"/>
              <a:chOff x="1831" y="480"/>
              <a:chExt cx="281" cy="288"/>
            </a:xfrm>
          </p:grpSpPr>
          <p:sp>
            <p:nvSpPr>
              <p:cNvPr id="58410" name="Line 24"/>
              <p:cNvSpPr>
                <a:spLocks noChangeShapeType="1"/>
              </p:cNvSpPr>
              <p:nvPr/>
            </p:nvSpPr>
            <p:spPr bwMode="auto">
              <a:xfrm>
                <a:off x="1872" y="768"/>
                <a:ext cx="240" cy="0"/>
              </a:xfrm>
              <a:prstGeom prst="line">
                <a:avLst/>
              </a:prstGeom>
              <a:noFill/>
              <a:ln w="38100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8411" name="Text Box 25"/>
              <p:cNvSpPr txBox="1">
                <a:spLocks noChangeArrowheads="1"/>
              </p:cNvSpPr>
              <p:nvPr/>
            </p:nvSpPr>
            <p:spPr bwMode="auto">
              <a:xfrm>
                <a:off x="1831" y="480"/>
                <a:ext cx="270" cy="2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r>
                  <a:rPr kumimoji="1" lang="en-US" altLang="zh-CN" sz="28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8381" name="Text Box 26"/>
            <p:cNvSpPr txBox="1">
              <a:spLocks noChangeArrowheads="1"/>
            </p:cNvSpPr>
            <p:nvPr/>
          </p:nvSpPr>
          <p:spPr bwMode="auto">
            <a:xfrm>
              <a:off x="3034" y="2096"/>
              <a:ext cx="7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t=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0)</a:t>
              </a:r>
            </a:p>
          </p:txBody>
        </p:sp>
        <p:sp>
          <p:nvSpPr>
            <p:cNvPr id="58382" name="Text Box 27"/>
            <p:cNvSpPr txBox="1">
              <a:spLocks noChangeArrowheads="1"/>
            </p:cNvSpPr>
            <p:nvPr/>
          </p:nvSpPr>
          <p:spPr bwMode="auto">
            <a:xfrm>
              <a:off x="3420" y="2750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58383" name="Group 28"/>
            <p:cNvGrpSpPr>
              <a:grpSpLocks/>
            </p:cNvGrpSpPr>
            <p:nvPr/>
          </p:nvGrpSpPr>
          <p:grpSpPr bwMode="auto">
            <a:xfrm>
              <a:off x="3778" y="2459"/>
              <a:ext cx="603" cy="374"/>
              <a:chOff x="804" y="777"/>
              <a:chExt cx="619" cy="308"/>
            </a:xfrm>
          </p:grpSpPr>
          <p:grpSp>
            <p:nvGrpSpPr>
              <p:cNvPr id="58406" name="Group 29"/>
              <p:cNvGrpSpPr>
                <a:grpSpLocks/>
              </p:cNvGrpSpPr>
              <p:nvPr/>
            </p:nvGrpSpPr>
            <p:grpSpPr bwMode="auto">
              <a:xfrm>
                <a:off x="804" y="777"/>
                <a:ext cx="619" cy="269"/>
                <a:chOff x="804" y="777"/>
                <a:chExt cx="619" cy="269"/>
              </a:xfrm>
            </p:grpSpPr>
            <p:sp>
              <p:nvSpPr>
                <p:cNvPr id="58408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804" y="777"/>
                  <a:ext cx="250" cy="2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58409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189" y="777"/>
                  <a:ext cx="234" cy="2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 b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58407" name="Text Box 32"/>
              <p:cNvSpPr txBox="1">
                <a:spLocks noChangeArrowheads="1"/>
              </p:cNvSpPr>
              <p:nvPr/>
            </p:nvSpPr>
            <p:spPr bwMode="auto">
              <a:xfrm>
                <a:off x="955" y="816"/>
                <a:ext cx="338" cy="2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R</a:t>
                </a:r>
              </a:p>
            </p:txBody>
          </p:sp>
        </p:grpSp>
        <p:sp>
          <p:nvSpPr>
            <p:cNvPr id="58384" name="Text Box 33"/>
            <p:cNvSpPr txBox="1">
              <a:spLocks noChangeArrowheads="1"/>
            </p:cNvSpPr>
            <p:nvPr/>
          </p:nvSpPr>
          <p:spPr bwMode="auto">
            <a:xfrm>
              <a:off x="4645" y="2776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58385" name="Group 34"/>
            <p:cNvGrpSpPr>
              <a:grpSpLocks/>
            </p:cNvGrpSpPr>
            <p:nvPr/>
          </p:nvGrpSpPr>
          <p:grpSpPr bwMode="auto">
            <a:xfrm>
              <a:off x="4241" y="2523"/>
              <a:ext cx="322" cy="792"/>
              <a:chOff x="1971" y="730"/>
              <a:chExt cx="331" cy="653"/>
            </a:xfrm>
          </p:grpSpPr>
          <p:grpSp>
            <p:nvGrpSpPr>
              <p:cNvPr id="58402" name="Group 35"/>
              <p:cNvGrpSpPr>
                <a:grpSpLocks/>
              </p:cNvGrpSpPr>
              <p:nvPr/>
            </p:nvGrpSpPr>
            <p:grpSpPr bwMode="auto">
              <a:xfrm>
                <a:off x="2052" y="730"/>
                <a:ext cx="250" cy="653"/>
                <a:chOff x="1620" y="1258"/>
                <a:chExt cx="250" cy="653"/>
              </a:xfrm>
            </p:grpSpPr>
            <p:sp>
              <p:nvSpPr>
                <p:cNvPr id="58404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1620" y="1258"/>
                  <a:ext cx="250" cy="27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58405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1620" y="1642"/>
                  <a:ext cx="235" cy="2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58403" name="Text Box 38"/>
              <p:cNvSpPr txBox="1">
                <a:spLocks noChangeArrowheads="1"/>
              </p:cNvSpPr>
              <p:nvPr/>
            </p:nvSpPr>
            <p:spPr bwMode="auto">
              <a:xfrm>
                <a:off x="1971" y="911"/>
                <a:ext cx="322" cy="2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endPara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8386" name="Line 39"/>
            <p:cNvSpPr>
              <a:spLocks noChangeShapeType="1"/>
            </p:cNvSpPr>
            <p:nvPr/>
          </p:nvSpPr>
          <p:spPr bwMode="auto">
            <a:xfrm>
              <a:off x="3833" y="2523"/>
              <a:ext cx="72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387" name="Line 40"/>
            <p:cNvSpPr>
              <a:spLocks noChangeShapeType="1"/>
            </p:cNvSpPr>
            <p:nvPr/>
          </p:nvSpPr>
          <p:spPr bwMode="auto">
            <a:xfrm>
              <a:off x="3243" y="2523"/>
              <a:ext cx="34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388" name="Line 41"/>
            <p:cNvSpPr>
              <a:spLocks noChangeShapeType="1"/>
            </p:cNvSpPr>
            <p:nvPr/>
          </p:nvSpPr>
          <p:spPr bwMode="auto">
            <a:xfrm>
              <a:off x="4558" y="3113"/>
              <a:ext cx="0" cy="29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389" name="Line 42"/>
            <p:cNvSpPr>
              <a:spLocks noChangeShapeType="1"/>
            </p:cNvSpPr>
            <p:nvPr/>
          </p:nvSpPr>
          <p:spPr bwMode="auto">
            <a:xfrm>
              <a:off x="3243" y="2523"/>
              <a:ext cx="0" cy="86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390" name="Line 43"/>
            <p:cNvSpPr>
              <a:spLocks noChangeShapeType="1"/>
            </p:cNvSpPr>
            <p:nvPr/>
          </p:nvSpPr>
          <p:spPr bwMode="auto">
            <a:xfrm>
              <a:off x="3243" y="3385"/>
              <a:ext cx="131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391" name="Line 44"/>
            <p:cNvSpPr>
              <a:spLocks noChangeShapeType="1"/>
            </p:cNvSpPr>
            <p:nvPr/>
          </p:nvSpPr>
          <p:spPr bwMode="auto">
            <a:xfrm>
              <a:off x="4558" y="2523"/>
              <a:ext cx="0" cy="17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392" name="Text Box 45"/>
            <p:cNvSpPr txBox="1">
              <a:spLocks noChangeArrowheads="1"/>
            </p:cNvSpPr>
            <p:nvPr/>
          </p:nvSpPr>
          <p:spPr bwMode="auto">
            <a:xfrm>
              <a:off x="3964" y="2141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8393" name="Line 46"/>
            <p:cNvSpPr>
              <a:spLocks noChangeShapeType="1"/>
            </p:cNvSpPr>
            <p:nvPr/>
          </p:nvSpPr>
          <p:spPr bwMode="auto">
            <a:xfrm flipH="1" flipV="1">
              <a:off x="3560" y="2432"/>
              <a:ext cx="278" cy="8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394" name="Line 47"/>
            <p:cNvSpPr>
              <a:spLocks noChangeShapeType="1"/>
            </p:cNvSpPr>
            <p:nvPr/>
          </p:nvSpPr>
          <p:spPr bwMode="auto">
            <a:xfrm flipH="1">
              <a:off x="3742" y="2251"/>
              <a:ext cx="140" cy="233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395" name="Rectangle 48"/>
            <p:cNvSpPr>
              <a:spLocks noChangeArrowheads="1"/>
            </p:cNvSpPr>
            <p:nvPr/>
          </p:nvSpPr>
          <p:spPr bwMode="auto">
            <a:xfrm>
              <a:off x="3923" y="2432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58396" name="Group 49"/>
            <p:cNvGrpSpPr>
              <a:grpSpLocks/>
            </p:cNvGrpSpPr>
            <p:nvPr/>
          </p:nvGrpSpPr>
          <p:grpSpPr bwMode="auto">
            <a:xfrm rot="5400000">
              <a:off x="4104" y="2614"/>
              <a:ext cx="499" cy="590"/>
              <a:chOff x="476" y="663"/>
              <a:chExt cx="771" cy="862"/>
            </a:xfrm>
          </p:grpSpPr>
          <p:sp>
            <p:nvSpPr>
              <p:cNvPr id="58399" name="AutoShape 50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8400" name="AutoShape 51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8401" name="AutoShape 52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8397" name="Text Box 53"/>
            <p:cNvSpPr txBox="1">
              <a:spLocks noChangeArrowheads="1"/>
            </p:cNvSpPr>
            <p:nvPr/>
          </p:nvSpPr>
          <p:spPr bwMode="auto">
            <a:xfrm>
              <a:off x="3288" y="2478"/>
              <a:ext cx="31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58398" name="Text Box 54"/>
            <p:cNvSpPr txBox="1">
              <a:spLocks noChangeArrowheads="1"/>
            </p:cNvSpPr>
            <p:nvPr/>
          </p:nvSpPr>
          <p:spPr bwMode="auto">
            <a:xfrm>
              <a:off x="3334" y="3113"/>
              <a:ext cx="31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—</a:t>
              </a:r>
            </a:p>
          </p:txBody>
        </p:sp>
      </p:grpSp>
      <p:grpSp>
        <p:nvGrpSpPr>
          <p:cNvPr id="58376" name="Group 55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8377" name="Picture 56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378" name="Text Box 57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47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47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7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Text Box 2"/>
          <p:cNvSpPr txBox="1">
            <a:spLocks noChangeArrowheads="1"/>
          </p:cNvSpPr>
          <p:nvPr/>
        </p:nvSpPr>
        <p:spPr bwMode="auto">
          <a:xfrm>
            <a:off x="323850" y="476250"/>
            <a:ext cx="1079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472067" name="Text Box 3"/>
          <p:cNvSpPr txBox="1">
            <a:spLocks noChangeArrowheads="1"/>
          </p:cNvSpPr>
          <p:nvPr/>
        </p:nvSpPr>
        <p:spPr bwMode="auto">
          <a:xfrm>
            <a:off x="1187450" y="476250"/>
            <a:ext cx="7740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=0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开关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打开，求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&gt;0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后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的变化规律。</a:t>
            </a:r>
          </a:p>
        </p:txBody>
      </p:sp>
      <p:sp>
        <p:nvSpPr>
          <p:cNvPr id="472068" name="Text Box 4"/>
          <p:cNvSpPr txBox="1">
            <a:spLocks noChangeArrowheads="1"/>
          </p:cNvSpPr>
          <p:nvPr/>
        </p:nvSpPr>
        <p:spPr bwMode="auto">
          <a:xfrm>
            <a:off x="395288" y="3213100"/>
            <a:ext cx="576262" cy="519113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kumimoji="1" lang="zh-CN" altLang="en-US" sz="28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72069" name="Text Box 5"/>
          <p:cNvSpPr txBox="1">
            <a:spLocks noChangeArrowheads="1"/>
          </p:cNvSpPr>
          <p:nvPr/>
        </p:nvSpPr>
        <p:spPr bwMode="auto">
          <a:xfrm>
            <a:off x="1150938" y="3284538"/>
            <a:ext cx="79930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这是</a:t>
            </a:r>
            <a:r>
              <a:rPr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RL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电路零状态响应问题，先化简电路，有：</a:t>
            </a:r>
          </a:p>
        </p:txBody>
      </p:sp>
      <p:graphicFrame>
        <p:nvGraphicFramePr>
          <p:cNvPr id="472070" name="Object 6"/>
          <p:cNvGraphicFramePr>
            <a:graphicFrameLocks noChangeAspect="1"/>
          </p:cNvGraphicFramePr>
          <p:nvPr/>
        </p:nvGraphicFramePr>
        <p:xfrm>
          <a:off x="1273175" y="3933825"/>
          <a:ext cx="465296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10" name="公式" r:id="rId3" imgW="2013061" imgH="260525" progId="Equation.3">
                  <p:embed/>
                </p:oleObj>
              </mc:Choice>
              <mc:Fallback>
                <p:oleObj name="公式" r:id="rId3" imgW="2013061" imgH="26052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175" y="3933825"/>
                        <a:ext cx="4652963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2071" name="Object 7"/>
          <p:cNvGraphicFramePr>
            <a:graphicFrameLocks noChangeAspect="1"/>
          </p:cNvGraphicFramePr>
          <p:nvPr/>
        </p:nvGraphicFramePr>
        <p:xfrm>
          <a:off x="1362075" y="4508500"/>
          <a:ext cx="4610100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11" name="公式" r:id="rId5" imgW="1873386" imgH="260525" progId="Equation.3">
                  <p:embed/>
                </p:oleObj>
              </mc:Choice>
              <mc:Fallback>
                <p:oleObj name="公式" r:id="rId5" imgW="1873386" imgH="26052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075" y="4508500"/>
                        <a:ext cx="4610100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2072" name="Group 8"/>
          <p:cNvGrpSpPr>
            <a:grpSpLocks/>
          </p:cNvGrpSpPr>
          <p:nvPr/>
        </p:nvGrpSpPr>
        <p:grpSpPr bwMode="auto">
          <a:xfrm>
            <a:off x="5148263" y="1773238"/>
            <a:ext cx="1223962" cy="719137"/>
            <a:chOff x="3651" y="1071"/>
            <a:chExt cx="771" cy="453"/>
          </a:xfrm>
        </p:grpSpPr>
        <p:sp>
          <p:nvSpPr>
            <p:cNvPr id="59473" name="AutoShape 9"/>
            <p:cNvSpPr>
              <a:spLocks noChangeArrowheads="1"/>
            </p:cNvSpPr>
            <p:nvPr/>
          </p:nvSpPr>
          <p:spPr bwMode="auto">
            <a:xfrm rot="-5400000">
              <a:off x="3878" y="1207"/>
              <a:ext cx="135" cy="500"/>
            </a:xfrm>
            <a:prstGeom prst="downArrow">
              <a:avLst>
                <a:gd name="adj1" fmla="val 50000"/>
                <a:gd name="adj2" fmla="val 92593"/>
              </a:avLst>
            </a:prstGeom>
            <a:solidFill>
              <a:srgbClr val="00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99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9474" name="Text Box 10"/>
            <p:cNvSpPr txBox="1">
              <a:spLocks noChangeArrowheads="1"/>
            </p:cNvSpPr>
            <p:nvPr/>
          </p:nvSpPr>
          <p:spPr bwMode="auto">
            <a:xfrm>
              <a:off x="3651" y="1071"/>
              <a:ext cx="77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t </a:t>
              </a:r>
              <a:r>
                <a:rPr lang="en-US" altLang="zh-CN" sz="2800" u="sng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&gt; 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0</a:t>
              </a:r>
            </a:p>
          </p:txBody>
        </p:sp>
      </p:grpSp>
      <p:grpSp>
        <p:nvGrpSpPr>
          <p:cNvPr id="59401" name="Group 11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9471" name="Picture 12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472" name="Text Box 13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9402" name="Group 14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9469" name="Picture 15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470" name="Text Box 16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aphicFrame>
        <p:nvGraphicFramePr>
          <p:cNvPr id="472081" name="Object 17"/>
          <p:cNvGraphicFramePr>
            <a:graphicFrameLocks noChangeAspect="1"/>
          </p:cNvGraphicFramePr>
          <p:nvPr/>
        </p:nvGraphicFramePr>
        <p:xfrm>
          <a:off x="1187450" y="5173663"/>
          <a:ext cx="214312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12" name="公式" r:id="rId8" imgW="870012" imgH="234906" progId="Equation.3">
                  <p:embed/>
                </p:oleObj>
              </mc:Choice>
              <mc:Fallback>
                <p:oleObj name="公式" r:id="rId8" imgW="870012" imgH="234906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173663"/>
                        <a:ext cx="214312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2082" name="Object 18"/>
          <p:cNvGraphicFramePr>
            <a:graphicFrameLocks noChangeAspect="1"/>
          </p:cNvGraphicFramePr>
          <p:nvPr/>
        </p:nvGraphicFramePr>
        <p:xfrm>
          <a:off x="3924300" y="5084763"/>
          <a:ext cx="360045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13" name="公式" r:id="rId10" imgW="1466986" imgH="247519" progId="Equation.3">
                  <p:embed/>
                </p:oleObj>
              </mc:Choice>
              <mc:Fallback>
                <p:oleObj name="公式" r:id="rId10" imgW="1466986" imgH="247519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5084763"/>
                        <a:ext cx="3600450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2083" name="Object 19"/>
          <p:cNvGraphicFramePr>
            <a:graphicFrameLocks noChangeAspect="1"/>
          </p:cNvGraphicFramePr>
          <p:nvPr/>
        </p:nvGraphicFramePr>
        <p:xfrm>
          <a:off x="1187450" y="5734050"/>
          <a:ext cx="6065838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14" name="公式" r:id="rId12" imgW="2355936" imgH="273138" progId="Equation.3">
                  <p:embed/>
                </p:oleObj>
              </mc:Choice>
              <mc:Fallback>
                <p:oleObj name="公式" r:id="rId12" imgW="2355936" imgH="273138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734050"/>
                        <a:ext cx="6065838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9406" name="Group 20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9467" name="Picture 21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468" name="Text Box 22">
              <a:hlinkClick r:id="rId1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pSp>
        <p:nvGrpSpPr>
          <p:cNvPr id="472087" name="Group 23"/>
          <p:cNvGrpSpPr>
            <a:grpSpLocks/>
          </p:cNvGrpSpPr>
          <p:nvPr/>
        </p:nvGrpSpPr>
        <p:grpSpPr bwMode="auto">
          <a:xfrm>
            <a:off x="179388" y="908050"/>
            <a:ext cx="4752975" cy="2117725"/>
            <a:chOff x="113" y="572"/>
            <a:chExt cx="2994" cy="1334"/>
          </a:xfrm>
        </p:grpSpPr>
        <p:sp>
          <p:nvSpPr>
            <p:cNvPr id="59432" name="Line 24"/>
            <p:cNvSpPr>
              <a:spLocks noChangeShapeType="1"/>
            </p:cNvSpPr>
            <p:nvPr/>
          </p:nvSpPr>
          <p:spPr bwMode="auto">
            <a:xfrm>
              <a:off x="612" y="909"/>
              <a:ext cx="0" cy="99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33" name="Line 25"/>
            <p:cNvSpPr>
              <a:spLocks noChangeShapeType="1"/>
            </p:cNvSpPr>
            <p:nvPr/>
          </p:nvSpPr>
          <p:spPr bwMode="auto">
            <a:xfrm>
              <a:off x="1610" y="1544"/>
              <a:ext cx="0" cy="317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34" name="Text Box 26"/>
            <p:cNvSpPr txBox="1">
              <a:spLocks noChangeArrowheads="1"/>
            </p:cNvSpPr>
            <p:nvPr/>
          </p:nvSpPr>
          <p:spPr bwMode="auto">
            <a:xfrm>
              <a:off x="1351" y="1518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9435" name="Text Box 27"/>
            <p:cNvSpPr txBox="1">
              <a:spLocks noChangeArrowheads="1"/>
            </p:cNvSpPr>
            <p:nvPr/>
          </p:nvSpPr>
          <p:spPr bwMode="auto">
            <a:xfrm>
              <a:off x="1041" y="1207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59436" name="Text Box 28"/>
            <p:cNvSpPr txBox="1">
              <a:spLocks noChangeArrowheads="1"/>
            </p:cNvSpPr>
            <p:nvPr/>
          </p:nvSpPr>
          <p:spPr bwMode="auto">
            <a:xfrm>
              <a:off x="1733" y="935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59437" name="Text Box 29"/>
            <p:cNvSpPr txBox="1">
              <a:spLocks noChangeArrowheads="1"/>
            </p:cNvSpPr>
            <p:nvPr/>
          </p:nvSpPr>
          <p:spPr bwMode="auto">
            <a:xfrm>
              <a:off x="1733" y="1525"/>
              <a:ext cx="2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59438" name="Text Box 30"/>
            <p:cNvSpPr txBox="1">
              <a:spLocks noChangeArrowheads="1"/>
            </p:cNvSpPr>
            <p:nvPr/>
          </p:nvSpPr>
          <p:spPr bwMode="auto">
            <a:xfrm>
              <a:off x="1778" y="1200"/>
              <a:ext cx="3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sp>
          <p:nvSpPr>
            <p:cNvPr id="59439" name="Text Box 31"/>
            <p:cNvSpPr txBox="1">
              <a:spLocks noChangeArrowheads="1"/>
            </p:cNvSpPr>
            <p:nvPr/>
          </p:nvSpPr>
          <p:spPr bwMode="auto">
            <a:xfrm>
              <a:off x="1324" y="1162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2H</a:t>
              </a:r>
            </a:p>
          </p:txBody>
        </p:sp>
        <p:sp>
          <p:nvSpPr>
            <p:cNvPr id="59440" name="Text Box 32"/>
            <p:cNvSpPr txBox="1">
              <a:spLocks noChangeArrowheads="1"/>
            </p:cNvSpPr>
            <p:nvPr/>
          </p:nvSpPr>
          <p:spPr bwMode="auto">
            <a:xfrm>
              <a:off x="1153" y="572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9441" name="Line 33"/>
            <p:cNvSpPr>
              <a:spLocks noChangeShapeType="1"/>
            </p:cNvSpPr>
            <p:nvPr/>
          </p:nvSpPr>
          <p:spPr bwMode="auto">
            <a:xfrm flipH="1" flipV="1">
              <a:off x="612" y="909"/>
              <a:ext cx="245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42" name="Line 34"/>
            <p:cNvSpPr>
              <a:spLocks noChangeShapeType="1"/>
            </p:cNvSpPr>
            <p:nvPr/>
          </p:nvSpPr>
          <p:spPr bwMode="auto">
            <a:xfrm>
              <a:off x="612" y="1906"/>
              <a:ext cx="245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43" name="Line 35"/>
            <p:cNvSpPr>
              <a:spLocks noChangeShapeType="1"/>
            </p:cNvSpPr>
            <p:nvPr/>
          </p:nvSpPr>
          <p:spPr bwMode="auto">
            <a:xfrm>
              <a:off x="1687" y="909"/>
              <a:ext cx="0" cy="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44" name="Line 36"/>
            <p:cNvSpPr>
              <a:spLocks noChangeShapeType="1"/>
            </p:cNvSpPr>
            <p:nvPr/>
          </p:nvSpPr>
          <p:spPr bwMode="auto">
            <a:xfrm>
              <a:off x="1028" y="909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45" name="Line 37"/>
            <p:cNvSpPr>
              <a:spLocks noChangeShapeType="1"/>
            </p:cNvSpPr>
            <p:nvPr/>
          </p:nvSpPr>
          <p:spPr bwMode="auto">
            <a:xfrm flipV="1">
              <a:off x="1028" y="1453"/>
              <a:ext cx="0" cy="4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46" name="Text Box 38"/>
            <p:cNvSpPr txBox="1">
              <a:spLocks noChangeArrowheads="1"/>
            </p:cNvSpPr>
            <p:nvPr/>
          </p:nvSpPr>
          <p:spPr bwMode="auto">
            <a:xfrm>
              <a:off x="1855" y="572"/>
              <a:ext cx="5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9447" name="Text Box 39"/>
            <p:cNvSpPr txBox="1">
              <a:spLocks noChangeArrowheads="1"/>
            </p:cNvSpPr>
            <p:nvPr/>
          </p:nvSpPr>
          <p:spPr bwMode="auto">
            <a:xfrm>
              <a:off x="113" y="1026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10A</a:t>
              </a:r>
            </a:p>
          </p:txBody>
        </p:sp>
        <p:sp>
          <p:nvSpPr>
            <p:cNvPr id="59448" name="Line 40"/>
            <p:cNvSpPr>
              <a:spLocks noChangeShapeType="1"/>
            </p:cNvSpPr>
            <p:nvPr/>
          </p:nvSpPr>
          <p:spPr bwMode="auto">
            <a:xfrm>
              <a:off x="1028" y="1135"/>
              <a:ext cx="0" cy="31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49" name="Line 41"/>
            <p:cNvSpPr>
              <a:spLocks noChangeShapeType="1"/>
            </p:cNvSpPr>
            <p:nvPr/>
          </p:nvSpPr>
          <p:spPr bwMode="auto">
            <a:xfrm flipV="1">
              <a:off x="938" y="1181"/>
              <a:ext cx="227" cy="18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50" name="Line 42"/>
            <p:cNvSpPr>
              <a:spLocks noChangeShapeType="1"/>
            </p:cNvSpPr>
            <p:nvPr/>
          </p:nvSpPr>
          <p:spPr bwMode="auto">
            <a:xfrm flipH="1">
              <a:off x="3062" y="909"/>
              <a:ext cx="0" cy="99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51" name="Line 43"/>
            <p:cNvSpPr>
              <a:spLocks noChangeShapeType="1"/>
            </p:cNvSpPr>
            <p:nvPr/>
          </p:nvSpPr>
          <p:spPr bwMode="auto">
            <a:xfrm>
              <a:off x="2472" y="909"/>
              <a:ext cx="0" cy="99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52" name="Line 44"/>
            <p:cNvSpPr>
              <a:spLocks noChangeShapeType="1"/>
            </p:cNvSpPr>
            <p:nvPr/>
          </p:nvSpPr>
          <p:spPr bwMode="auto">
            <a:xfrm flipV="1">
              <a:off x="612" y="1026"/>
              <a:ext cx="0" cy="363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53" name="Text Box 45"/>
            <p:cNvSpPr txBox="1">
              <a:spLocks noChangeArrowheads="1"/>
            </p:cNvSpPr>
            <p:nvPr/>
          </p:nvSpPr>
          <p:spPr bwMode="auto">
            <a:xfrm rot="-5400000">
              <a:off x="1957" y="1174"/>
              <a:ext cx="62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200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9454" name="Text Box 46"/>
            <p:cNvSpPr txBox="1">
              <a:spLocks noChangeArrowheads="1"/>
            </p:cNvSpPr>
            <p:nvPr/>
          </p:nvSpPr>
          <p:spPr bwMode="auto">
            <a:xfrm rot="-5400000">
              <a:off x="2501" y="1174"/>
              <a:ext cx="62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300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9455" name="Rectangle 47"/>
            <p:cNvSpPr>
              <a:spLocks noChangeArrowheads="1"/>
            </p:cNvSpPr>
            <p:nvPr/>
          </p:nvSpPr>
          <p:spPr bwMode="auto">
            <a:xfrm rot="5400000">
              <a:off x="2302" y="1261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9456" name="Rectangle 48"/>
            <p:cNvSpPr>
              <a:spLocks noChangeArrowheads="1"/>
            </p:cNvSpPr>
            <p:nvPr/>
          </p:nvSpPr>
          <p:spPr bwMode="auto">
            <a:xfrm rot="5400000">
              <a:off x="2890" y="1262"/>
              <a:ext cx="29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9457" name="Rectangle 49"/>
            <p:cNvSpPr>
              <a:spLocks noChangeArrowheads="1"/>
            </p:cNvSpPr>
            <p:nvPr/>
          </p:nvSpPr>
          <p:spPr bwMode="auto">
            <a:xfrm>
              <a:off x="1948" y="862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9458" name="Rectangle 50"/>
            <p:cNvSpPr>
              <a:spLocks noChangeArrowheads="1"/>
            </p:cNvSpPr>
            <p:nvPr/>
          </p:nvSpPr>
          <p:spPr bwMode="auto">
            <a:xfrm>
              <a:off x="1223" y="862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59459" name="Group 51"/>
            <p:cNvGrpSpPr>
              <a:grpSpLocks/>
            </p:cNvGrpSpPr>
            <p:nvPr/>
          </p:nvGrpSpPr>
          <p:grpSpPr bwMode="auto">
            <a:xfrm rot="5400000">
              <a:off x="1233" y="1045"/>
              <a:ext cx="499" cy="590"/>
              <a:chOff x="476" y="663"/>
              <a:chExt cx="771" cy="862"/>
            </a:xfrm>
          </p:grpSpPr>
          <p:sp>
            <p:nvSpPr>
              <p:cNvPr id="59464" name="AutoShape 52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9465" name="AutoShape 53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9466" name="AutoShape 54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9460" name="Line 55"/>
            <p:cNvSpPr>
              <a:spLocks noChangeShapeType="1"/>
            </p:cNvSpPr>
            <p:nvPr/>
          </p:nvSpPr>
          <p:spPr bwMode="auto">
            <a:xfrm>
              <a:off x="1697" y="1570"/>
              <a:ext cx="0" cy="31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9461" name="Group 56"/>
            <p:cNvGrpSpPr>
              <a:grpSpLocks/>
            </p:cNvGrpSpPr>
            <p:nvPr/>
          </p:nvGrpSpPr>
          <p:grpSpPr bwMode="auto">
            <a:xfrm>
              <a:off x="431" y="1344"/>
              <a:ext cx="363" cy="363"/>
              <a:chOff x="431" y="1389"/>
              <a:chExt cx="363" cy="363"/>
            </a:xfrm>
          </p:grpSpPr>
          <p:sp>
            <p:nvSpPr>
              <p:cNvPr id="59462" name="Oval 57"/>
              <p:cNvSpPr>
                <a:spLocks noChangeArrowheads="1"/>
              </p:cNvSpPr>
              <p:nvPr/>
            </p:nvSpPr>
            <p:spPr bwMode="auto">
              <a:xfrm>
                <a:off x="431" y="138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59463" name="Line 58"/>
              <p:cNvSpPr>
                <a:spLocks noChangeShapeType="1"/>
              </p:cNvSpPr>
              <p:nvPr/>
            </p:nvSpPr>
            <p:spPr bwMode="auto">
              <a:xfrm>
                <a:off x="431" y="157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72123" name="Group 59"/>
          <p:cNvGrpSpPr>
            <a:grpSpLocks/>
          </p:cNvGrpSpPr>
          <p:nvPr/>
        </p:nvGrpSpPr>
        <p:grpSpPr bwMode="auto">
          <a:xfrm>
            <a:off x="5651500" y="1341438"/>
            <a:ext cx="3492500" cy="1543050"/>
            <a:chOff x="3560" y="845"/>
            <a:chExt cx="2200" cy="972"/>
          </a:xfrm>
        </p:grpSpPr>
        <p:sp>
          <p:nvSpPr>
            <p:cNvPr id="59409" name="Line 60"/>
            <p:cNvSpPr>
              <a:spLocks noChangeShapeType="1"/>
            </p:cNvSpPr>
            <p:nvPr/>
          </p:nvSpPr>
          <p:spPr bwMode="auto">
            <a:xfrm>
              <a:off x="4061" y="864"/>
              <a:ext cx="0" cy="95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10" name="Line 61"/>
            <p:cNvSpPr>
              <a:spLocks noChangeShapeType="1"/>
            </p:cNvSpPr>
            <p:nvPr/>
          </p:nvSpPr>
          <p:spPr bwMode="auto">
            <a:xfrm>
              <a:off x="4605" y="1454"/>
              <a:ext cx="0" cy="317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11" name="Text Box 62"/>
            <p:cNvSpPr txBox="1">
              <a:spLocks noChangeArrowheads="1"/>
            </p:cNvSpPr>
            <p:nvPr/>
          </p:nvSpPr>
          <p:spPr bwMode="auto">
            <a:xfrm>
              <a:off x="4346" y="1382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9412" name="Text Box 63"/>
            <p:cNvSpPr txBox="1">
              <a:spLocks noChangeArrowheads="1"/>
            </p:cNvSpPr>
            <p:nvPr/>
          </p:nvSpPr>
          <p:spPr bwMode="auto">
            <a:xfrm>
              <a:off x="4741" y="845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59413" name="Text Box 64"/>
            <p:cNvSpPr txBox="1">
              <a:spLocks noChangeArrowheads="1"/>
            </p:cNvSpPr>
            <p:nvPr/>
          </p:nvSpPr>
          <p:spPr bwMode="auto">
            <a:xfrm>
              <a:off x="4741" y="1435"/>
              <a:ext cx="2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59414" name="Text Box 65"/>
            <p:cNvSpPr txBox="1">
              <a:spLocks noChangeArrowheads="1"/>
            </p:cNvSpPr>
            <p:nvPr/>
          </p:nvSpPr>
          <p:spPr bwMode="auto">
            <a:xfrm>
              <a:off x="4787" y="1110"/>
              <a:ext cx="3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sp>
          <p:nvSpPr>
            <p:cNvPr id="59415" name="Text Box 66"/>
            <p:cNvSpPr txBox="1">
              <a:spLocks noChangeArrowheads="1"/>
            </p:cNvSpPr>
            <p:nvPr/>
          </p:nvSpPr>
          <p:spPr bwMode="auto">
            <a:xfrm>
              <a:off x="4288" y="1091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2H</a:t>
              </a:r>
            </a:p>
          </p:txBody>
        </p:sp>
        <p:sp>
          <p:nvSpPr>
            <p:cNvPr id="59416" name="Line 67"/>
            <p:cNvSpPr>
              <a:spLocks noChangeShapeType="1"/>
            </p:cNvSpPr>
            <p:nvPr/>
          </p:nvSpPr>
          <p:spPr bwMode="auto">
            <a:xfrm flipH="1" flipV="1">
              <a:off x="4061" y="864"/>
              <a:ext cx="122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17" name="Line 68"/>
            <p:cNvSpPr>
              <a:spLocks noChangeShapeType="1"/>
            </p:cNvSpPr>
            <p:nvPr/>
          </p:nvSpPr>
          <p:spPr bwMode="auto">
            <a:xfrm>
              <a:off x="4061" y="1817"/>
              <a:ext cx="122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18" name="Line 69"/>
            <p:cNvSpPr>
              <a:spLocks noChangeShapeType="1"/>
            </p:cNvSpPr>
            <p:nvPr/>
          </p:nvSpPr>
          <p:spPr bwMode="auto">
            <a:xfrm flipV="1">
              <a:off x="4696" y="1499"/>
              <a:ext cx="0" cy="31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19" name="Line 70"/>
            <p:cNvSpPr>
              <a:spLocks noChangeShapeType="1"/>
            </p:cNvSpPr>
            <p:nvPr/>
          </p:nvSpPr>
          <p:spPr bwMode="auto">
            <a:xfrm>
              <a:off x="4696" y="864"/>
              <a:ext cx="0" cy="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20" name="Text Box 71"/>
            <p:cNvSpPr txBox="1">
              <a:spLocks noChangeArrowheads="1"/>
            </p:cNvSpPr>
            <p:nvPr/>
          </p:nvSpPr>
          <p:spPr bwMode="auto">
            <a:xfrm>
              <a:off x="3560" y="926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10A</a:t>
              </a:r>
            </a:p>
          </p:txBody>
        </p:sp>
        <p:sp>
          <p:nvSpPr>
            <p:cNvPr id="59421" name="Line 72"/>
            <p:cNvSpPr>
              <a:spLocks noChangeShapeType="1"/>
            </p:cNvSpPr>
            <p:nvPr/>
          </p:nvSpPr>
          <p:spPr bwMode="auto">
            <a:xfrm flipH="1">
              <a:off x="5286" y="864"/>
              <a:ext cx="0" cy="95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22" name="Line 73"/>
            <p:cNvSpPr>
              <a:spLocks noChangeShapeType="1"/>
            </p:cNvSpPr>
            <p:nvPr/>
          </p:nvSpPr>
          <p:spPr bwMode="auto">
            <a:xfrm flipV="1">
              <a:off x="4059" y="936"/>
              <a:ext cx="0" cy="317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23" name="Text Box 74"/>
            <p:cNvSpPr txBox="1">
              <a:spLocks noChangeArrowheads="1"/>
            </p:cNvSpPr>
            <p:nvPr/>
          </p:nvSpPr>
          <p:spPr bwMode="auto">
            <a:xfrm>
              <a:off x="5364" y="1118"/>
              <a:ext cx="39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eq</a:t>
              </a:r>
            </a:p>
          </p:txBody>
        </p:sp>
        <p:sp>
          <p:nvSpPr>
            <p:cNvPr id="59424" name="Rectangle 75"/>
            <p:cNvSpPr>
              <a:spLocks noChangeArrowheads="1"/>
            </p:cNvSpPr>
            <p:nvPr/>
          </p:nvSpPr>
          <p:spPr bwMode="auto">
            <a:xfrm rot="5400000">
              <a:off x="5160" y="1217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59425" name="Group 76"/>
            <p:cNvGrpSpPr>
              <a:grpSpLocks/>
            </p:cNvGrpSpPr>
            <p:nvPr/>
          </p:nvGrpSpPr>
          <p:grpSpPr bwMode="auto">
            <a:xfrm rot="5400000">
              <a:off x="4242" y="1001"/>
              <a:ext cx="499" cy="590"/>
              <a:chOff x="476" y="663"/>
              <a:chExt cx="771" cy="862"/>
            </a:xfrm>
          </p:grpSpPr>
          <p:sp>
            <p:nvSpPr>
              <p:cNvPr id="59429" name="AutoShape 77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9430" name="AutoShape 78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9431" name="AutoShape 79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59426" name="Group 80"/>
            <p:cNvGrpSpPr>
              <a:grpSpLocks/>
            </p:cNvGrpSpPr>
            <p:nvPr/>
          </p:nvGrpSpPr>
          <p:grpSpPr bwMode="auto">
            <a:xfrm>
              <a:off x="3879" y="1253"/>
              <a:ext cx="363" cy="363"/>
              <a:chOff x="3879" y="1117"/>
              <a:chExt cx="363" cy="363"/>
            </a:xfrm>
          </p:grpSpPr>
          <p:sp>
            <p:nvSpPr>
              <p:cNvPr id="59427" name="Oval 81"/>
              <p:cNvSpPr>
                <a:spLocks noChangeArrowheads="1"/>
              </p:cNvSpPr>
              <p:nvPr/>
            </p:nvSpPr>
            <p:spPr bwMode="auto">
              <a:xfrm>
                <a:off x="3879" y="1117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59428" name="Line 82"/>
              <p:cNvSpPr>
                <a:spLocks noChangeShapeType="1"/>
              </p:cNvSpPr>
              <p:nvPr/>
            </p:nvSpPr>
            <p:spPr bwMode="auto">
              <a:xfrm>
                <a:off x="3879" y="1318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7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2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2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2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2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7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0"/>
                                        <p:tgtEl>
                                          <p:spTgt spid="47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47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72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47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0"/>
                                        <p:tgtEl>
                                          <p:spTgt spid="47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0"/>
                                        <p:tgtEl>
                                          <p:spTgt spid="47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0"/>
                                        <p:tgtEl>
                                          <p:spTgt spid="47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2066" grpId="0"/>
      <p:bldP spid="472067" grpId="0" autoUpdateAnimBg="0"/>
      <p:bldP spid="472068" grpId="0" animBg="1" autoUpdateAnimBg="0"/>
      <p:bldP spid="47206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Text Box 2"/>
          <p:cNvSpPr txBox="1">
            <a:spLocks noChangeArrowheads="1"/>
          </p:cNvSpPr>
          <p:nvPr/>
        </p:nvSpPr>
        <p:spPr bwMode="auto">
          <a:xfrm>
            <a:off x="179388" y="549275"/>
            <a:ext cx="10080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473091" name="Text Box 3"/>
          <p:cNvSpPr txBox="1">
            <a:spLocks noChangeArrowheads="1"/>
          </p:cNvSpPr>
          <p:nvPr/>
        </p:nvSpPr>
        <p:spPr bwMode="auto">
          <a:xfrm>
            <a:off x="1042988" y="476250"/>
            <a:ext cx="7885112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=0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开关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打开，求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&gt;0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后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及电流源的电压。</a:t>
            </a:r>
          </a:p>
        </p:txBody>
      </p:sp>
      <p:sp>
        <p:nvSpPr>
          <p:cNvPr id="473092" name="Text Box 4"/>
          <p:cNvSpPr txBox="1">
            <a:spLocks noChangeArrowheads="1"/>
          </p:cNvSpPr>
          <p:nvPr/>
        </p:nvSpPr>
        <p:spPr bwMode="auto">
          <a:xfrm>
            <a:off x="395288" y="3357563"/>
            <a:ext cx="576262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kumimoji="1" lang="zh-CN" altLang="en-US" sz="28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73093" name="Text Box 5"/>
          <p:cNvSpPr txBox="1">
            <a:spLocks noChangeArrowheads="1"/>
          </p:cNvSpPr>
          <p:nvPr/>
        </p:nvSpPr>
        <p:spPr bwMode="auto">
          <a:xfrm>
            <a:off x="1042988" y="3357563"/>
            <a:ext cx="78501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这是</a:t>
            </a:r>
            <a:r>
              <a:rPr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RL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电路零状态响应问题，先化简电路，有：</a:t>
            </a:r>
          </a:p>
        </p:txBody>
      </p:sp>
      <p:graphicFrame>
        <p:nvGraphicFramePr>
          <p:cNvPr id="473094" name="Object 6"/>
          <p:cNvGraphicFramePr>
            <a:graphicFrameLocks noChangeAspect="1"/>
          </p:cNvGraphicFramePr>
          <p:nvPr/>
        </p:nvGraphicFramePr>
        <p:xfrm>
          <a:off x="933450" y="3933825"/>
          <a:ext cx="327818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48" name="公式" r:id="rId3" imgW="1416087" imgH="260525" progId="Equation.3">
                  <p:embed/>
                </p:oleObj>
              </mc:Choice>
              <mc:Fallback>
                <p:oleObj name="公式" r:id="rId3" imgW="1416087" imgH="26052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50" y="3933825"/>
                        <a:ext cx="3278188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3095" name="Object 7"/>
          <p:cNvGraphicFramePr>
            <a:graphicFrameLocks noChangeAspect="1"/>
          </p:cNvGraphicFramePr>
          <p:nvPr/>
        </p:nvGraphicFramePr>
        <p:xfrm>
          <a:off x="4948238" y="3933825"/>
          <a:ext cx="31369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49" name="公式" r:id="rId5" imgW="1276412" imgH="234906" progId="Equation.3">
                  <p:embed/>
                </p:oleObj>
              </mc:Choice>
              <mc:Fallback>
                <p:oleObj name="公式" r:id="rId5" imgW="1276412" imgH="2349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8238" y="3933825"/>
                        <a:ext cx="313690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3096" name="Object 8"/>
          <p:cNvGraphicFramePr>
            <a:graphicFrameLocks noChangeAspect="1"/>
          </p:cNvGraphicFramePr>
          <p:nvPr/>
        </p:nvGraphicFramePr>
        <p:xfrm>
          <a:off x="855663" y="4508500"/>
          <a:ext cx="398145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50" name="公式" r:id="rId7" imgW="1695438" imgH="260525" progId="Equation.3">
                  <p:embed/>
                </p:oleObj>
              </mc:Choice>
              <mc:Fallback>
                <p:oleObj name="公式" r:id="rId7" imgW="1695438" imgH="260525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663" y="4508500"/>
                        <a:ext cx="3981450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425" name="Group 9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0497" name="Picture 10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98" name="Text Box 11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0426" name="Group 12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0495" name="Picture 13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96" name="Text Box 14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73103" name="Group 15"/>
          <p:cNvGrpSpPr>
            <a:grpSpLocks/>
          </p:cNvGrpSpPr>
          <p:nvPr/>
        </p:nvGrpSpPr>
        <p:grpSpPr bwMode="auto">
          <a:xfrm>
            <a:off x="5795963" y="1484313"/>
            <a:ext cx="2951162" cy="1512887"/>
            <a:chOff x="2971" y="2341"/>
            <a:chExt cx="1859" cy="953"/>
          </a:xfrm>
        </p:grpSpPr>
        <p:sp>
          <p:nvSpPr>
            <p:cNvPr id="60474" name="Oval 16"/>
            <p:cNvSpPr>
              <a:spLocks noChangeArrowheads="1"/>
            </p:cNvSpPr>
            <p:nvPr/>
          </p:nvSpPr>
          <p:spPr bwMode="auto">
            <a:xfrm>
              <a:off x="2971" y="270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0475" name="Line 17"/>
            <p:cNvSpPr>
              <a:spLocks noChangeShapeType="1"/>
            </p:cNvSpPr>
            <p:nvPr/>
          </p:nvSpPr>
          <p:spPr bwMode="auto">
            <a:xfrm>
              <a:off x="4286" y="2976"/>
              <a:ext cx="0" cy="317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76" name="Text Box 18"/>
            <p:cNvSpPr txBox="1">
              <a:spLocks noChangeArrowheads="1"/>
            </p:cNvSpPr>
            <p:nvPr/>
          </p:nvSpPr>
          <p:spPr bwMode="auto">
            <a:xfrm>
              <a:off x="3982" y="290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0477" name="Text Box 19"/>
            <p:cNvSpPr txBox="1">
              <a:spLocks noChangeArrowheads="1"/>
            </p:cNvSpPr>
            <p:nvPr/>
          </p:nvSpPr>
          <p:spPr bwMode="auto">
            <a:xfrm>
              <a:off x="4474" y="2368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60478" name="Text Box 20"/>
            <p:cNvSpPr txBox="1">
              <a:spLocks noChangeArrowheads="1"/>
            </p:cNvSpPr>
            <p:nvPr/>
          </p:nvSpPr>
          <p:spPr bwMode="auto">
            <a:xfrm>
              <a:off x="4476" y="2867"/>
              <a:ext cx="2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60479" name="Text Box 21"/>
            <p:cNvSpPr txBox="1">
              <a:spLocks noChangeArrowheads="1"/>
            </p:cNvSpPr>
            <p:nvPr/>
          </p:nvSpPr>
          <p:spPr bwMode="auto">
            <a:xfrm>
              <a:off x="4453" y="2587"/>
              <a:ext cx="3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sp>
          <p:nvSpPr>
            <p:cNvPr id="60480" name="Text Box 22"/>
            <p:cNvSpPr txBox="1">
              <a:spLocks noChangeArrowheads="1"/>
            </p:cNvSpPr>
            <p:nvPr/>
          </p:nvSpPr>
          <p:spPr bwMode="auto">
            <a:xfrm>
              <a:off x="3969" y="2640"/>
              <a:ext cx="4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2H</a:t>
              </a:r>
            </a:p>
          </p:txBody>
        </p:sp>
        <p:sp>
          <p:nvSpPr>
            <p:cNvPr id="60481" name="Line 23"/>
            <p:cNvSpPr>
              <a:spLocks noChangeShapeType="1"/>
            </p:cNvSpPr>
            <p:nvPr/>
          </p:nvSpPr>
          <p:spPr bwMode="auto">
            <a:xfrm flipH="1" flipV="1">
              <a:off x="3152" y="2387"/>
              <a:ext cx="122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82" name="Line 24"/>
            <p:cNvSpPr>
              <a:spLocks noChangeShapeType="1"/>
            </p:cNvSpPr>
            <p:nvPr/>
          </p:nvSpPr>
          <p:spPr bwMode="auto">
            <a:xfrm>
              <a:off x="3152" y="3294"/>
              <a:ext cx="122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83" name="Line 25"/>
            <p:cNvSpPr>
              <a:spLocks noChangeShapeType="1"/>
            </p:cNvSpPr>
            <p:nvPr/>
          </p:nvSpPr>
          <p:spPr bwMode="auto">
            <a:xfrm flipV="1">
              <a:off x="4377" y="3022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84" name="Line 26"/>
            <p:cNvSpPr>
              <a:spLocks noChangeShapeType="1"/>
            </p:cNvSpPr>
            <p:nvPr/>
          </p:nvSpPr>
          <p:spPr bwMode="auto">
            <a:xfrm>
              <a:off x="4377" y="2387"/>
              <a:ext cx="0" cy="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85" name="Line 27"/>
            <p:cNvSpPr>
              <a:spLocks noChangeShapeType="1"/>
            </p:cNvSpPr>
            <p:nvPr/>
          </p:nvSpPr>
          <p:spPr bwMode="auto">
            <a:xfrm>
              <a:off x="3152" y="2387"/>
              <a:ext cx="0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86" name="Text Box 28"/>
            <p:cNvSpPr txBox="1">
              <a:spLocks noChangeArrowheads="1"/>
            </p:cNvSpPr>
            <p:nvPr/>
          </p:nvSpPr>
          <p:spPr bwMode="auto">
            <a:xfrm>
              <a:off x="3274" y="2685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</a:p>
          </p:txBody>
        </p:sp>
        <p:sp>
          <p:nvSpPr>
            <p:cNvPr id="60487" name="Text Box 29"/>
            <p:cNvSpPr txBox="1">
              <a:spLocks noChangeArrowheads="1"/>
            </p:cNvSpPr>
            <p:nvPr/>
          </p:nvSpPr>
          <p:spPr bwMode="auto">
            <a:xfrm>
              <a:off x="3585" y="2413"/>
              <a:ext cx="39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eq</a:t>
              </a:r>
            </a:p>
          </p:txBody>
        </p:sp>
        <p:sp>
          <p:nvSpPr>
            <p:cNvPr id="60488" name="Text Box 30"/>
            <p:cNvSpPr txBox="1">
              <a:spLocks noChangeArrowheads="1"/>
            </p:cNvSpPr>
            <p:nvPr/>
          </p:nvSpPr>
          <p:spPr bwMode="auto">
            <a:xfrm>
              <a:off x="3288" y="2413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60489" name="Text Box 31"/>
            <p:cNvSpPr txBox="1">
              <a:spLocks noChangeArrowheads="1"/>
            </p:cNvSpPr>
            <p:nvPr/>
          </p:nvSpPr>
          <p:spPr bwMode="auto">
            <a:xfrm>
              <a:off x="3243" y="2957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grpSp>
          <p:nvGrpSpPr>
            <p:cNvPr id="60490" name="Group 32"/>
            <p:cNvGrpSpPr>
              <a:grpSpLocks/>
            </p:cNvGrpSpPr>
            <p:nvPr/>
          </p:nvGrpSpPr>
          <p:grpSpPr bwMode="auto">
            <a:xfrm rot="5400000">
              <a:off x="3923" y="2523"/>
              <a:ext cx="499" cy="590"/>
              <a:chOff x="476" y="663"/>
              <a:chExt cx="771" cy="862"/>
            </a:xfrm>
          </p:grpSpPr>
          <p:sp>
            <p:nvSpPr>
              <p:cNvPr id="60492" name="AutoShape 33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0493" name="AutoShape 34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0494" name="AutoShape 35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0491" name="Rectangle 36"/>
            <p:cNvSpPr>
              <a:spLocks noChangeArrowheads="1"/>
            </p:cNvSpPr>
            <p:nvPr/>
          </p:nvSpPr>
          <p:spPr bwMode="auto">
            <a:xfrm>
              <a:off x="3581" y="2341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473125" name="Group 37"/>
          <p:cNvGrpSpPr>
            <a:grpSpLocks/>
          </p:cNvGrpSpPr>
          <p:nvPr/>
        </p:nvGrpSpPr>
        <p:grpSpPr bwMode="auto">
          <a:xfrm>
            <a:off x="4787900" y="1773238"/>
            <a:ext cx="1223963" cy="719137"/>
            <a:chOff x="3651" y="1071"/>
            <a:chExt cx="771" cy="453"/>
          </a:xfrm>
        </p:grpSpPr>
        <p:sp>
          <p:nvSpPr>
            <p:cNvPr id="60472" name="AutoShape 38"/>
            <p:cNvSpPr>
              <a:spLocks noChangeArrowheads="1"/>
            </p:cNvSpPr>
            <p:nvPr/>
          </p:nvSpPr>
          <p:spPr bwMode="auto">
            <a:xfrm rot="-5400000">
              <a:off x="3878" y="1207"/>
              <a:ext cx="135" cy="500"/>
            </a:xfrm>
            <a:prstGeom prst="downArrow">
              <a:avLst>
                <a:gd name="adj1" fmla="val 50000"/>
                <a:gd name="adj2" fmla="val 92593"/>
              </a:avLst>
            </a:prstGeom>
            <a:solidFill>
              <a:srgbClr val="00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0473" name="Text Box 39"/>
            <p:cNvSpPr txBox="1">
              <a:spLocks noChangeArrowheads="1"/>
            </p:cNvSpPr>
            <p:nvPr/>
          </p:nvSpPr>
          <p:spPr bwMode="auto">
            <a:xfrm>
              <a:off x="3651" y="1071"/>
              <a:ext cx="77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t </a:t>
              </a:r>
              <a:r>
                <a:rPr lang="en-US" altLang="zh-CN" sz="2800" u="sng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&gt; 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0</a:t>
              </a:r>
            </a:p>
          </p:txBody>
        </p:sp>
      </p:grpSp>
      <p:graphicFrame>
        <p:nvGraphicFramePr>
          <p:cNvPr id="473128" name="Object 40"/>
          <p:cNvGraphicFramePr>
            <a:graphicFrameLocks noChangeAspect="1"/>
          </p:cNvGraphicFramePr>
          <p:nvPr/>
        </p:nvGraphicFramePr>
        <p:xfrm>
          <a:off x="5089525" y="4437063"/>
          <a:ext cx="3544888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51" name="公式" r:id="rId10" imgW="1441339" imgH="260525" progId="Equation.3">
                  <p:embed/>
                </p:oleObj>
              </mc:Choice>
              <mc:Fallback>
                <p:oleObj name="公式" r:id="rId10" imgW="1441339" imgH="260525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9525" y="4437063"/>
                        <a:ext cx="3544888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3129" name="Object 41"/>
          <p:cNvGraphicFramePr>
            <a:graphicFrameLocks noChangeAspect="1"/>
          </p:cNvGraphicFramePr>
          <p:nvPr/>
        </p:nvGraphicFramePr>
        <p:xfrm>
          <a:off x="900113" y="5084763"/>
          <a:ext cx="3024187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52" name="公式" r:id="rId12" imgW="1263786" imgH="247519" progId="Equation.3">
                  <p:embed/>
                </p:oleObj>
              </mc:Choice>
              <mc:Fallback>
                <p:oleObj name="公式" r:id="rId12" imgW="1263786" imgH="247519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084763"/>
                        <a:ext cx="3024187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3130" name="Object 42"/>
          <p:cNvGraphicFramePr>
            <a:graphicFrameLocks noChangeAspect="1"/>
          </p:cNvGraphicFramePr>
          <p:nvPr/>
        </p:nvGraphicFramePr>
        <p:xfrm>
          <a:off x="4427538" y="5013325"/>
          <a:ext cx="4413250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53" name="公式" r:id="rId14" imgW="1746336" imgH="247519" progId="Equation.3">
                  <p:embed/>
                </p:oleObj>
              </mc:Choice>
              <mc:Fallback>
                <p:oleObj name="公式" r:id="rId14" imgW="1746336" imgH="247519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5013325"/>
                        <a:ext cx="4413250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3131" name="Object 43"/>
          <p:cNvGraphicFramePr>
            <a:graphicFrameLocks noChangeAspect="1"/>
          </p:cNvGraphicFramePr>
          <p:nvPr/>
        </p:nvGraphicFramePr>
        <p:xfrm>
          <a:off x="827088" y="5805488"/>
          <a:ext cx="61690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54" name="公式" r:id="rId16" imgW="2495612" imgH="247519" progId="Equation.3">
                  <p:embed/>
                </p:oleObj>
              </mc:Choice>
              <mc:Fallback>
                <p:oleObj name="公式" r:id="rId16" imgW="2495612" imgH="247519" progId="Equation.3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5805488"/>
                        <a:ext cx="6169025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433" name="Group 44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60470" name="Picture 45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71" name="Text Box 46">
              <a:hlinkClick r:id="rId1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pSp>
        <p:nvGrpSpPr>
          <p:cNvPr id="60434" name="Group 83"/>
          <p:cNvGrpSpPr>
            <a:grpSpLocks/>
          </p:cNvGrpSpPr>
          <p:nvPr/>
        </p:nvGrpSpPr>
        <p:grpSpPr bwMode="auto">
          <a:xfrm>
            <a:off x="352425" y="1052513"/>
            <a:ext cx="4416425" cy="2174875"/>
            <a:chOff x="222" y="663"/>
            <a:chExt cx="2782" cy="1370"/>
          </a:xfrm>
        </p:grpSpPr>
        <p:sp>
          <p:nvSpPr>
            <p:cNvPr id="60435" name="Line 84"/>
            <p:cNvSpPr>
              <a:spLocks noChangeShapeType="1"/>
            </p:cNvSpPr>
            <p:nvPr/>
          </p:nvSpPr>
          <p:spPr bwMode="auto">
            <a:xfrm>
              <a:off x="612" y="1000"/>
              <a:ext cx="0" cy="95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6" name="Line 85"/>
            <p:cNvSpPr>
              <a:spLocks noChangeShapeType="1"/>
            </p:cNvSpPr>
            <p:nvPr/>
          </p:nvSpPr>
          <p:spPr bwMode="auto">
            <a:xfrm flipV="1">
              <a:off x="2582" y="1000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7" name="Line 86"/>
            <p:cNvSpPr>
              <a:spLocks noChangeShapeType="1"/>
            </p:cNvSpPr>
            <p:nvPr/>
          </p:nvSpPr>
          <p:spPr bwMode="auto">
            <a:xfrm>
              <a:off x="2491" y="1589"/>
              <a:ext cx="0" cy="317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8" name="Text Box 87"/>
            <p:cNvSpPr txBox="1">
              <a:spLocks noChangeArrowheads="1"/>
            </p:cNvSpPr>
            <p:nvPr/>
          </p:nvSpPr>
          <p:spPr bwMode="auto">
            <a:xfrm>
              <a:off x="2219" y="1499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0439" name="Text Box 88"/>
            <p:cNvSpPr txBox="1">
              <a:spLocks noChangeArrowheads="1"/>
            </p:cNvSpPr>
            <p:nvPr/>
          </p:nvSpPr>
          <p:spPr bwMode="auto">
            <a:xfrm>
              <a:off x="1119" y="1254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K</a:t>
              </a:r>
            </a:p>
          </p:txBody>
        </p:sp>
        <p:sp>
          <p:nvSpPr>
            <p:cNvPr id="60440" name="Text Box 89"/>
            <p:cNvSpPr txBox="1">
              <a:spLocks noChangeArrowheads="1"/>
            </p:cNvSpPr>
            <p:nvPr/>
          </p:nvSpPr>
          <p:spPr bwMode="auto">
            <a:xfrm>
              <a:off x="2582" y="1026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60441" name="Text Box 90"/>
            <p:cNvSpPr txBox="1">
              <a:spLocks noChangeArrowheads="1"/>
            </p:cNvSpPr>
            <p:nvPr/>
          </p:nvSpPr>
          <p:spPr bwMode="auto">
            <a:xfrm>
              <a:off x="2582" y="1661"/>
              <a:ext cx="2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60442" name="Text Box 91"/>
            <p:cNvSpPr txBox="1">
              <a:spLocks noChangeArrowheads="1"/>
            </p:cNvSpPr>
            <p:nvPr/>
          </p:nvSpPr>
          <p:spPr bwMode="auto">
            <a:xfrm>
              <a:off x="2627" y="1336"/>
              <a:ext cx="3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sp>
          <p:nvSpPr>
            <p:cNvPr id="60443" name="Text Box 92"/>
            <p:cNvSpPr txBox="1">
              <a:spLocks noChangeArrowheads="1"/>
            </p:cNvSpPr>
            <p:nvPr/>
          </p:nvSpPr>
          <p:spPr bwMode="auto">
            <a:xfrm>
              <a:off x="2083" y="1227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2H</a:t>
              </a:r>
            </a:p>
          </p:txBody>
        </p:sp>
        <p:sp>
          <p:nvSpPr>
            <p:cNvPr id="60444" name="Line 93"/>
            <p:cNvSpPr>
              <a:spLocks noChangeShapeType="1"/>
            </p:cNvSpPr>
            <p:nvPr/>
          </p:nvSpPr>
          <p:spPr bwMode="auto">
            <a:xfrm flipH="1" flipV="1">
              <a:off x="612" y="1000"/>
              <a:ext cx="199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45" name="Line 94"/>
            <p:cNvSpPr>
              <a:spLocks noChangeShapeType="1"/>
            </p:cNvSpPr>
            <p:nvPr/>
          </p:nvSpPr>
          <p:spPr bwMode="auto">
            <a:xfrm>
              <a:off x="586" y="1952"/>
              <a:ext cx="201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46" name="Line 95"/>
            <p:cNvSpPr>
              <a:spLocks noChangeShapeType="1"/>
            </p:cNvSpPr>
            <p:nvPr/>
          </p:nvSpPr>
          <p:spPr bwMode="auto">
            <a:xfrm flipV="1">
              <a:off x="2582" y="1680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47" name="Line 96"/>
            <p:cNvSpPr>
              <a:spLocks noChangeShapeType="1"/>
            </p:cNvSpPr>
            <p:nvPr/>
          </p:nvSpPr>
          <p:spPr bwMode="auto">
            <a:xfrm>
              <a:off x="1130" y="1001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48" name="Line 97"/>
            <p:cNvSpPr>
              <a:spLocks noChangeShapeType="1"/>
            </p:cNvSpPr>
            <p:nvPr/>
          </p:nvSpPr>
          <p:spPr bwMode="auto">
            <a:xfrm flipV="1">
              <a:off x="1130" y="1544"/>
              <a:ext cx="0" cy="40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49" name="Text Box 98"/>
            <p:cNvSpPr txBox="1">
              <a:spLocks noChangeArrowheads="1"/>
            </p:cNvSpPr>
            <p:nvPr/>
          </p:nvSpPr>
          <p:spPr bwMode="auto">
            <a:xfrm>
              <a:off x="1964" y="663"/>
              <a:ext cx="5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0450" name="Text Box 99"/>
            <p:cNvSpPr txBox="1">
              <a:spLocks noChangeArrowheads="1"/>
            </p:cNvSpPr>
            <p:nvPr/>
          </p:nvSpPr>
          <p:spPr bwMode="auto">
            <a:xfrm>
              <a:off x="222" y="1107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2A</a:t>
              </a:r>
            </a:p>
          </p:txBody>
        </p:sp>
        <p:sp>
          <p:nvSpPr>
            <p:cNvPr id="60451" name="Line 100"/>
            <p:cNvSpPr>
              <a:spLocks noChangeShapeType="1"/>
            </p:cNvSpPr>
            <p:nvPr/>
          </p:nvSpPr>
          <p:spPr bwMode="auto">
            <a:xfrm>
              <a:off x="1130" y="1227"/>
              <a:ext cx="0" cy="31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52" name="Line 101"/>
            <p:cNvSpPr>
              <a:spLocks noChangeShapeType="1"/>
            </p:cNvSpPr>
            <p:nvPr/>
          </p:nvSpPr>
          <p:spPr bwMode="auto">
            <a:xfrm flipV="1">
              <a:off x="994" y="1273"/>
              <a:ext cx="227" cy="18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53" name="Line 102"/>
            <p:cNvSpPr>
              <a:spLocks noChangeShapeType="1"/>
            </p:cNvSpPr>
            <p:nvPr/>
          </p:nvSpPr>
          <p:spPr bwMode="auto">
            <a:xfrm>
              <a:off x="1856" y="1000"/>
              <a:ext cx="0" cy="95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454" name="Line 103"/>
            <p:cNvSpPr>
              <a:spLocks noChangeShapeType="1"/>
            </p:cNvSpPr>
            <p:nvPr/>
          </p:nvSpPr>
          <p:spPr bwMode="auto">
            <a:xfrm flipV="1">
              <a:off x="612" y="1090"/>
              <a:ext cx="0" cy="344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455" name="Text Box 104"/>
            <p:cNvSpPr txBox="1">
              <a:spLocks noChangeArrowheads="1"/>
            </p:cNvSpPr>
            <p:nvPr/>
          </p:nvSpPr>
          <p:spPr bwMode="auto">
            <a:xfrm>
              <a:off x="1284" y="1344"/>
              <a:ext cx="5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0456" name="Text Box 105"/>
            <p:cNvSpPr txBox="1">
              <a:spLocks noChangeArrowheads="1"/>
            </p:cNvSpPr>
            <p:nvPr/>
          </p:nvSpPr>
          <p:spPr bwMode="auto">
            <a:xfrm>
              <a:off x="1246" y="663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0457" name="Text Box 106"/>
            <p:cNvSpPr txBox="1">
              <a:spLocks noChangeArrowheads="1"/>
            </p:cNvSpPr>
            <p:nvPr/>
          </p:nvSpPr>
          <p:spPr bwMode="auto">
            <a:xfrm>
              <a:off x="703" y="1026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60458" name="Text Box 107"/>
            <p:cNvSpPr txBox="1">
              <a:spLocks noChangeArrowheads="1"/>
            </p:cNvSpPr>
            <p:nvPr/>
          </p:nvSpPr>
          <p:spPr bwMode="auto">
            <a:xfrm>
              <a:off x="677" y="1706"/>
              <a:ext cx="2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60459" name="Text Box 108"/>
            <p:cNvSpPr txBox="1">
              <a:spLocks noChangeArrowheads="1"/>
            </p:cNvSpPr>
            <p:nvPr/>
          </p:nvSpPr>
          <p:spPr bwMode="auto">
            <a:xfrm>
              <a:off x="708" y="1336"/>
              <a:ext cx="3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0460" name="Rectangle 109"/>
            <p:cNvSpPr>
              <a:spLocks noChangeArrowheads="1"/>
            </p:cNvSpPr>
            <p:nvPr/>
          </p:nvSpPr>
          <p:spPr bwMode="auto">
            <a:xfrm>
              <a:off x="2083" y="954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0461" name="Rectangle 110"/>
            <p:cNvSpPr>
              <a:spLocks noChangeArrowheads="1"/>
            </p:cNvSpPr>
            <p:nvPr/>
          </p:nvSpPr>
          <p:spPr bwMode="auto">
            <a:xfrm>
              <a:off x="1312" y="954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60462" name="Group 111"/>
            <p:cNvGrpSpPr>
              <a:grpSpLocks/>
            </p:cNvGrpSpPr>
            <p:nvPr/>
          </p:nvGrpSpPr>
          <p:grpSpPr bwMode="auto">
            <a:xfrm rot="5400000">
              <a:off x="2128" y="1182"/>
              <a:ext cx="499" cy="590"/>
              <a:chOff x="476" y="663"/>
              <a:chExt cx="771" cy="862"/>
            </a:xfrm>
          </p:grpSpPr>
          <p:sp>
            <p:nvSpPr>
              <p:cNvPr id="60467" name="AutoShape 112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0468" name="AutoShape 113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0469" name="AutoShape 114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0463" name="Rectangle 115"/>
            <p:cNvSpPr>
              <a:spLocks noChangeArrowheads="1"/>
            </p:cNvSpPr>
            <p:nvPr/>
          </p:nvSpPr>
          <p:spPr bwMode="auto">
            <a:xfrm rot="5400000">
              <a:off x="1685" y="1443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60464" name="Group 116"/>
            <p:cNvGrpSpPr>
              <a:grpSpLocks/>
            </p:cNvGrpSpPr>
            <p:nvPr/>
          </p:nvGrpSpPr>
          <p:grpSpPr bwMode="auto">
            <a:xfrm>
              <a:off x="430" y="1434"/>
              <a:ext cx="363" cy="363"/>
              <a:chOff x="405" y="1298"/>
              <a:chExt cx="363" cy="363"/>
            </a:xfrm>
          </p:grpSpPr>
          <p:sp>
            <p:nvSpPr>
              <p:cNvPr id="60465" name="Oval 117"/>
              <p:cNvSpPr>
                <a:spLocks noChangeArrowheads="1"/>
              </p:cNvSpPr>
              <p:nvPr/>
            </p:nvSpPr>
            <p:spPr bwMode="auto">
              <a:xfrm>
                <a:off x="405" y="1298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60466" name="Line 118"/>
              <p:cNvSpPr>
                <a:spLocks noChangeShapeType="1"/>
              </p:cNvSpPr>
              <p:nvPr/>
            </p:nvSpPr>
            <p:spPr bwMode="auto">
              <a:xfrm>
                <a:off x="405" y="1499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0"/>
                                        <p:tgtEl>
                                          <p:spTgt spid="47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47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47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7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000"/>
                                        <p:tgtEl>
                                          <p:spTgt spid="47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7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0"/>
                                        <p:tgtEl>
                                          <p:spTgt spid="47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000"/>
                                        <p:tgtEl>
                                          <p:spTgt spid="47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0"/>
                                        <p:tgtEl>
                                          <p:spTgt spid="47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090" grpId="0"/>
      <p:bldP spid="473091" grpId="0" autoUpdateAnimBg="0"/>
      <p:bldP spid="473092" grpId="0" animBg="1" autoUpdateAnimBg="0"/>
      <p:bldP spid="47309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Text Box 2"/>
          <p:cNvSpPr txBox="1">
            <a:spLocks noChangeArrowheads="1"/>
          </p:cNvSpPr>
          <p:nvPr/>
        </p:nvSpPr>
        <p:spPr bwMode="auto">
          <a:xfrm>
            <a:off x="611188" y="909638"/>
            <a:ext cx="8208962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一阶电路的零状态响应是由外加激励引起的响应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,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有稳态分量（特解）和暂态分量（通解）组成。</a:t>
            </a: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2374900" y="23526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1" lang="zh-CN" altLang="en-US" sz="2400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38628" name="Object 4"/>
          <p:cNvGraphicFramePr>
            <a:graphicFrameLocks noChangeAspect="1"/>
          </p:cNvGraphicFramePr>
          <p:nvPr/>
        </p:nvGraphicFramePr>
        <p:xfrm>
          <a:off x="2339975" y="2781300"/>
          <a:ext cx="4092575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7" name="Equation" r:id="rId3" imgW="1225513" imgH="323981" progId="Equation.DSMT4">
                  <p:embed/>
                </p:oleObj>
              </mc:Choice>
              <mc:Fallback>
                <p:oleObj name="Equation" r:id="rId3" imgW="1225513" imgH="323981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2781300"/>
                        <a:ext cx="4092575" cy="1081088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33CCFF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445" name="Group 5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1458" name="Picture 6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459" name="Text Box 7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1446" name="Group 8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1456" name="Picture 9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457" name="Text Box 10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38635" name="Group 11"/>
          <p:cNvGrpSpPr>
            <a:grpSpLocks/>
          </p:cNvGrpSpPr>
          <p:nvPr/>
        </p:nvGrpSpPr>
        <p:grpSpPr bwMode="auto">
          <a:xfrm>
            <a:off x="611188" y="188913"/>
            <a:ext cx="1644650" cy="850900"/>
            <a:chOff x="385" y="3022"/>
            <a:chExt cx="1036" cy="536"/>
          </a:xfrm>
        </p:grpSpPr>
        <p:pic>
          <p:nvPicPr>
            <p:cNvPr id="61454" name="Picture 12" descr="12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455" name="Text Box 13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小结</a:t>
              </a:r>
            </a:p>
          </p:txBody>
        </p:sp>
      </p:grpSp>
      <p:grpSp>
        <p:nvGrpSpPr>
          <p:cNvPr id="61448" name="Group 14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61452" name="Picture 15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453" name="Text Box 16">
              <a:hlinkClick r:id="rId7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538641" name="Text Box 17"/>
          <p:cNvSpPr txBox="1">
            <a:spLocks noChangeArrowheads="1"/>
          </p:cNvSpPr>
          <p:nvPr/>
        </p:nvSpPr>
        <p:spPr bwMode="auto">
          <a:xfrm>
            <a:off x="539750" y="2060575"/>
            <a:ext cx="80645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当激励为直流电源时，状态变量的解有以下形式：</a:t>
            </a:r>
          </a:p>
        </p:txBody>
      </p:sp>
      <p:sp>
        <p:nvSpPr>
          <p:cNvPr id="538642" name="Text Box 18"/>
          <p:cNvSpPr txBox="1">
            <a:spLocks noChangeArrowheads="1"/>
          </p:cNvSpPr>
          <p:nvPr/>
        </p:nvSpPr>
        <p:spPr bwMode="auto">
          <a:xfrm>
            <a:off x="539750" y="3862388"/>
            <a:ext cx="8064500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当激励为其它函数时，需要根据微分方程求解。</a:t>
            </a:r>
          </a:p>
        </p:txBody>
      </p:sp>
      <p:sp>
        <p:nvSpPr>
          <p:cNvPr id="538643" name="Text Box 19"/>
          <p:cNvSpPr txBox="1">
            <a:spLocks noChangeArrowheads="1"/>
          </p:cNvSpPr>
          <p:nvPr/>
        </p:nvSpPr>
        <p:spPr bwMode="auto">
          <a:xfrm>
            <a:off x="323850" y="4635500"/>
            <a:ext cx="8640763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当外施激励增大</a:t>
            </a:r>
            <a:r>
              <a:rPr kumimoji="1"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m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倍，则零状态响应也增大</a:t>
            </a:r>
            <a:r>
              <a:rPr kumimoji="1" lang="en-US" altLang="zh-CN" sz="2800" b="1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m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倍，称为</a:t>
            </a:r>
            <a:r>
              <a: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零状态响应比例性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。若有多个激励，还存在</a:t>
            </a:r>
            <a:r>
              <a: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零状态响应叠加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。即零状态响应是输入的</a:t>
            </a:r>
            <a:r>
              <a: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线性函数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，简称</a:t>
            </a:r>
            <a:r>
              <a: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零状态响应线性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kumimoji="1" lang="zh-CN" altLang="en-US" sz="2800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"/>
                                        <p:tgtEl>
                                          <p:spTgt spid="538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"/>
                                        <p:tgtEl>
                                          <p:spTgt spid="53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3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"/>
                                        <p:tgtEl>
                                          <p:spTgt spid="53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53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8626" grpId="0" autoUpdateAnimBg="0"/>
      <p:bldP spid="538641" grpId="0" autoUpdateAnimBg="0"/>
      <p:bldP spid="538642" grpId="0" autoUpdateAnimBg="0"/>
      <p:bldP spid="538643" grpId="0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750" name="Group 158"/>
          <p:cNvGrpSpPr>
            <a:grpSpLocks/>
          </p:cNvGrpSpPr>
          <p:nvPr/>
        </p:nvGrpSpPr>
        <p:grpSpPr bwMode="auto">
          <a:xfrm>
            <a:off x="4859338" y="1982788"/>
            <a:ext cx="4357687" cy="1462087"/>
            <a:chOff x="1202" y="2428"/>
            <a:chExt cx="2904" cy="921"/>
          </a:xfrm>
        </p:grpSpPr>
        <p:sp>
          <p:nvSpPr>
            <p:cNvPr id="62540" name="Line 122"/>
            <p:cNvSpPr>
              <a:spLocks noChangeShapeType="1"/>
            </p:cNvSpPr>
            <p:nvPr/>
          </p:nvSpPr>
          <p:spPr bwMode="auto">
            <a:xfrm flipV="1">
              <a:off x="1383" y="2433"/>
              <a:ext cx="0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541" name="Line 123"/>
            <p:cNvSpPr>
              <a:spLocks noChangeShapeType="1"/>
            </p:cNvSpPr>
            <p:nvPr/>
          </p:nvSpPr>
          <p:spPr bwMode="auto">
            <a:xfrm>
              <a:off x="2563" y="2433"/>
              <a:ext cx="0" cy="4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542" name="Line 124"/>
            <p:cNvSpPr>
              <a:spLocks noChangeShapeType="1"/>
            </p:cNvSpPr>
            <p:nvPr/>
          </p:nvSpPr>
          <p:spPr bwMode="auto">
            <a:xfrm>
              <a:off x="2563" y="2931"/>
              <a:ext cx="0" cy="40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543" name="Line 125"/>
            <p:cNvSpPr>
              <a:spLocks noChangeShapeType="1"/>
            </p:cNvSpPr>
            <p:nvPr/>
          </p:nvSpPr>
          <p:spPr bwMode="auto">
            <a:xfrm>
              <a:off x="3651" y="2432"/>
              <a:ext cx="0" cy="91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2544" name="Group 126"/>
            <p:cNvGrpSpPr>
              <a:grpSpLocks/>
            </p:cNvGrpSpPr>
            <p:nvPr/>
          </p:nvGrpSpPr>
          <p:grpSpPr bwMode="auto">
            <a:xfrm>
              <a:off x="2427" y="2841"/>
              <a:ext cx="272" cy="91"/>
              <a:chOff x="930" y="3430"/>
              <a:chExt cx="227" cy="91"/>
            </a:xfrm>
          </p:grpSpPr>
          <p:sp>
            <p:nvSpPr>
              <p:cNvPr id="62566" name="Line 127"/>
              <p:cNvSpPr>
                <a:spLocks noChangeShapeType="1"/>
              </p:cNvSpPr>
              <p:nvPr/>
            </p:nvSpPr>
            <p:spPr bwMode="auto">
              <a:xfrm>
                <a:off x="930" y="3430"/>
                <a:ext cx="227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567" name="Line 128"/>
              <p:cNvSpPr>
                <a:spLocks noChangeShapeType="1"/>
              </p:cNvSpPr>
              <p:nvPr/>
            </p:nvSpPr>
            <p:spPr bwMode="auto">
              <a:xfrm>
                <a:off x="930" y="3521"/>
                <a:ext cx="227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2545" name="Line 129"/>
            <p:cNvSpPr>
              <a:spLocks noChangeShapeType="1"/>
            </p:cNvSpPr>
            <p:nvPr/>
          </p:nvSpPr>
          <p:spPr bwMode="auto">
            <a:xfrm flipV="1">
              <a:off x="1384" y="2523"/>
              <a:ext cx="0" cy="318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546" name="Line 130"/>
            <p:cNvSpPr>
              <a:spLocks noChangeShapeType="1"/>
            </p:cNvSpPr>
            <p:nvPr/>
          </p:nvSpPr>
          <p:spPr bwMode="auto">
            <a:xfrm>
              <a:off x="1383" y="2433"/>
              <a:ext cx="226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2547" name="Group 131"/>
            <p:cNvGrpSpPr>
              <a:grpSpLocks/>
            </p:cNvGrpSpPr>
            <p:nvPr/>
          </p:nvGrpSpPr>
          <p:grpSpPr bwMode="auto">
            <a:xfrm>
              <a:off x="1202" y="2841"/>
              <a:ext cx="363" cy="363"/>
              <a:chOff x="521" y="1071"/>
              <a:chExt cx="363" cy="363"/>
            </a:xfrm>
          </p:grpSpPr>
          <p:sp>
            <p:nvSpPr>
              <p:cNvPr id="62564" name="Oval 132"/>
              <p:cNvSpPr>
                <a:spLocks noChangeArrowheads="1"/>
              </p:cNvSpPr>
              <p:nvPr/>
            </p:nvSpPr>
            <p:spPr bwMode="auto">
              <a:xfrm>
                <a:off x="521" y="1071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62565" name="Line 133"/>
              <p:cNvSpPr>
                <a:spLocks noChangeShapeType="1"/>
              </p:cNvSpPr>
              <p:nvPr/>
            </p:nvSpPr>
            <p:spPr bwMode="auto">
              <a:xfrm>
                <a:off x="521" y="1253"/>
                <a:ext cx="363" cy="0"/>
              </a:xfrm>
              <a:prstGeom prst="line">
                <a:avLst/>
              </a:prstGeom>
              <a:noFill/>
              <a:ln w="28575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2548" name="Line 134"/>
            <p:cNvSpPr>
              <a:spLocks noChangeShapeType="1"/>
            </p:cNvSpPr>
            <p:nvPr/>
          </p:nvSpPr>
          <p:spPr bwMode="auto">
            <a:xfrm>
              <a:off x="1383" y="3340"/>
              <a:ext cx="226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549" name="Line 135"/>
            <p:cNvSpPr>
              <a:spLocks noChangeShapeType="1"/>
            </p:cNvSpPr>
            <p:nvPr/>
          </p:nvSpPr>
          <p:spPr bwMode="auto">
            <a:xfrm>
              <a:off x="1882" y="2433"/>
              <a:ext cx="9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550" name="Text Box 136"/>
            <p:cNvSpPr txBox="1">
              <a:spLocks noChangeArrowheads="1"/>
            </p:cNvSpPr>
            <p:nvPr/>
          </p:nvSpPr>
          <p:spPr bwMode="auto">
            <a:xfrm>
              <a:off x="1338" y="2428"/>
              <a:ext cx="50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0.5A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62551" name="Text Box 137"/>
            <p:cNvSpPr txBox="1">
              <a:spLocks noChangeArrowheads="1"/>
            </p:cNvSpPr>
            <p:nvPr/>
          </p:nvSpPr>
          <p:spPr bwMode="auto">
            <a:xfrm>
              <a:off x="1921" y="2614"/>
              <a:ext cx="3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552" name="Text Box 139"/>
            <p:cNvSpPr txBox="1">
              <a:spLocks noChangeArrowheads="1"/>
            </p:cNvSpPr>
            <p:nvPr/>
          </p:nvSpPr>
          <p:spPr bwMode="auto">
            <a:xfrm>
              <a:off x="2532" y="2931"/>
              <a:ext cx="59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0.25F</a:t>
              </a:r>
            </a:p>
          </p:txBody>
        </p:sp>
        <p:sp>
          <p:nvSpPr>
            <p:cNvPr id="62553" name="Text Box 140"/>
            <p:cNvSpPr txBox="1">
              <a:spLocks noChangeArrowheads="1"/>
            </p:cNvSpPr>
            <p:nvPr/>
          </p:nvSpPr>
          <p:spPr bwMode="auto">
            <a:xfrm>
              <a:off x="2330" y="2478"/>
              <a:ext cx="256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62554" name="Text Box 141"/>
            <p:cNvSpPr txBox="1">
              <a:spLocks noChangeArrowheads="1"/>
            </p:cNvSpPr>
            <p:nvPr/>
          </p:nvSpPr>
          <p:spPr bwMode="auto">
            <a:xfrm>
              <a:off x="2109" y="2795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endParaRPr kumimoji="1" lang="zh-CN" altLang="en-US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555" name="Rectangle 142"/>
            <p:cNvSpPr>
              <a:spLocks noChangeArrowheads="1"/>
            </p:cNvSpPr>
            <p:nvPr/>
          </p:nvSpPr>
          <p:spPr bwMode="auto">
            <a:xfrm>
              <a:off x="1846" y="2705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2556" name="Line 150"/>
            <p:cNvSpPr>
              <a:spLocks noChangeShapeType="1"/>
            </p:cNvSpPr>
            <p:nvPr/>
          </p:nvSpPr>
          <p:spPr bwMode="auto">
            <a:xfrm>
              <a:off x="3151" y="2432"/>
              <a:ext cx="9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557" name="Text Box 151"/>
            <p:cNvSpPr txBox="1">
              <a:spLocks noChangeArrowheads="1"/>
            </p:cNvSpPr>
            <p:nvPr/>
          </p:nvSpPr>
          <p:spPr bwMode="auto">
            <a:xfrm>
              <a:off x="3191" y="2613"/>
              <a:ext cx="3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558" name="Rectangle 152"/>
            <p:cNvSpPr>
              <a:spLocks noChangeArrowheads="1"/>
            </p:cNvSpPr>
            <p:nvPr/>
          </p:nvSpPr>
          <p:spPr bwMode="auto">
            <a:xfrm>
              <a:off x="3115" y="270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62559" name="Group 153"/>
            <p:cNvGrpSpPr>
              <a:grpSpLocks/>
            </p:cNvGrpSpPr>
            <p:nvPr/>
          </p:nvGrpSpPr>
          <p:grpSpPr bwMode="auto">
            <a:xfrm>
              <a:off x="3470" y="2866"/>
              <a:ext cx="363" cy="363"/>
              <a:chOff x="521" y="1071"/>
              <a:chExt cx="363" cy="363"/>
            </a:xfrm>
          </p:grpSpPr>
          <p:sp>
            <p:nvSpPr>
              <p:cNvPr id="62562" name="Oval 154"/>
              <p:cNvSpPr>
                <a:spLocks noChangeArrowheads="1"/>
              </p:cNvSpPr>
              <p:nvPr/>
            </p:nvSpPr>
            <p:spPr bwMode="auto">
              <a:xfrm>
                <a:off x="521" y="1071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62563" name="Line 155"/>
              <p:cNvSpPr>
                <a:spLocks noChangeShapeType="1"/>
              </p:cNvSpPr>
              <p:nvPr/>
            </p:nvSpPr>
            <p:spPr bwMode="auto">
              <a:xfrm>
                <a:off x="521" y="1253"/>
                <a:ext cx="363" cy="0"/>
              </a:xfrm>
              <a:prstGeom prst="line">
                <a:avLst/>
              </a:prstGeom>
              <a:noFill/>
              <a:ln w="28575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2560" name="Text Box 156"/>
            <p:cNvSpPr txBox="1">
              <a:spLocks noChangeArrowheads="1"/>
            </p:cNvSpPr>
            <p:nvPr/>
          </p:nvSpPr>
          <p:spPr bwMode="auto">
            <a:xfrm>
              <a:off x="3607" y="2568"/>
              <a:ext cx="49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62561" name="Line 157"/>
            <p:cNvSpPr>
              <a:spLocks noChangeShapeType="1"/>
            </p:cNvSpPr>
            <p:nvPr/>
          </p:nvSpPr>
          <p:spPr bwMode="auto">
            <a:xfrm flipV="1">
              <a:off x="3651" y="2568"/>
              <a:ext cx="0" cy="182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4815" name="Group 223"/>
          <p:cNvGrpSpPr>
            <a:grpSpLocks/>
          </p:cNvGrpSpPr>
          <p:nvPr/>
        </p:nvGrpSpPr>
        <p:grpSpPr bwMode="auto">
          <a:xfrm>
            <a:off x="4787900" y="1916113"/>
            <a:ext cx="4284663" cy="1655762"/>
            <a:chOff x="2925" y="2523"/>
            <a:chExt cx="2835" cy="1043"/>
          </a:xfrm>
        </p:grpSpPr>
        <p:sp>
          <p:nvSpPr>
            <p:cNvPr id="62519" name="Rectangle 221"/>
            <p:cNvSpPr>
              <a:spLocks noChangeArrowheads="1"/>
            </p:cNvSpPr>
            <p:nvPr/>
          </p:nvSpPr>
          <p:spPr bwMode="auto">
            <a:xfrm>
              <a:off x="2925" y="2523"/>
              <a:ext cx="2835" cy="1043"/>
            </a:xfrm>
            <a:prstGeom prst="rect">
              <a:avLst/>
            </a:prstGeom>
            <a:solidFill>
              <a:srgbClr val="6666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62520" name="Group 187"/>
            <p:cNvGrpSpPr>
              <a:grpSpLocks/>
            </p:cNvGrpSpPr>
            <p:nvPr/>
          </p:nvGrpSpPr>
          <p:grpSpPr bwMode="auto">
            <a:xfrm>
              <a:off x="3198" y="2568"/>
              <a:ext cx="2083" cy="907"/>
              <a:chOff x="1202" y="2433"/>
              <a:chExt cx="2083" cy="907"/>
            </a:xfrm>
          </p:grpSpPr>
          <p:sp>
            <p:nvSpPr>
              <p:cNvPr id="62521" name="Line 159"/>
              <p:cNvSpPr>
                <a:spLocks noChangeShapeType="1"/>
              </p:cNvSpPr>
              <p:nvPr/>
            </p:nvSpPr>
            <p:spPr bwMode="auto">
              <a:xfrm flipV="1">
                <a:off x="1383" y="2433"/>
                <a:ext cx="0" cy="907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522" name="Line 160"/>
              <p:cNvSpPr>
                <a:spLocks noChangeShapeType="1"/>
              </p:cNvSpPr>
              <p:nvPr/>
            </p:nvSpPr>
            <p:spPr bwMode="auto">
              <a:xfrm>
                <a:off x="2781" y="2433"/>
                <a:ext cx="0" cy="426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523" name="Line 161"/>
              <p:cNvSpPr>
                <a:spLocks noChangeShapeType="1"/>
              </p:cNvSpPr>
              <p:nvPr/>
            </p:nvSpPr>
            <p:spPr bwMode="auto">
              <a:xfrm>
                <a:off x="2781" y="2931"/>
                <a:ext cx="0" cy="409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2524" name="Group 163"/>
              <p:cNvGrpSpPr>
                <a:grpSpLocks/>
              </p:cNvGrpSpPr>
              <p:nvPr/>
            </p:nvGrpSpPr>
            <p:grpSpPr bwMode="auto">
              <a:xfrm>
                <a:off x="2645" y="2841"/>
                <a:ext cx="272" cy="91"/>
                <a:chOff x="930" y="3430"/>
                <a:chExt cx="227" cy="91"/>
              </a:xfrm>
            </p:grpSpPr>
            <p:sp>
              <p:nvSpPr>
                <p:cNvPr id="62538" name="Line 164"/>
                <p:cNvSpPr>
                  <a:spLocks noChangeShapeType="1"/>
                </p:cNvSpPr>
                <p:nvPr/>
              </p:nvSpPr>
              <p:spPr bwMode="auto">
                <a:xfrm>
                  <a:off x="930" y="3430"/>
                  <a:ext cx="227" cy="0"/>
                </a:xfrm>
                <a:prstGeom prst="line">
                  <a:avLst/>
                </a:prstGeom>
                <a:noFill/>
                <a:ln w="5715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39" name="Line 165"/>
                <p:cNvSpPr>
                  <a:spLocks noChangeShapeType="1"/>
                </p:cNvSpPr>
                <p:nvPr/>
              </p:nvSpPr>
              <p:spPr bwMode="auto">
                <a:xfrm>
                  <a:off x="930" y="3521"/>
                  <a:ext cx="227" cy="0"/>
                </a:xfrm>
                <a:prstGeom prst="line">
                  <a:avLst/>
                </a:prstGeom>
                <a:noFill/>
                <a:ln w="5715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62525" name="Line 166"/>
              <p:cNvSpPr>
                <a:spLocks noChangeShapeType="1"/>
              </p:cNvSpPr>
              <p:nvPr/>
            </p:nvSpPr>
            <p:spPr bwMode="auto">
              <a:xfrm flipV="1">
                <a:off x="1384" y="2523"/>
                <a:ext cx="0" cy="318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526" name="Line 167"/>
              <p:cNvSpPr>
                <a:spLocks noChangeShapeType="1"/>
              </p:cNvSpPr>
              <p:nvPr/>
            </p:nvSpPr>
            <p:spPr bwMode="auto">
              <a:xfrm>
                <a:off x="1383" y="2433"/>
                <a:ext cx="1406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2527" name="Group 168"/>
              <p:cNvGrpSpPr>
                <a:grpSpLocks/>
              </p:cNvGrpSpPr>
              <p:nvPr/>
            </p:nvGrpSpPr>
            <p:grpSpPr bwMode="auto">
              <a:xfrm>
                <a:off x="1202" y="2841"/>
                <a:ext cx="363" cy="363"/>
                <a:chOff x="521" y="1071"/>
                <a:chExt cx="363" cy="363"/>
              </a:xfrm>
            </p:grpSpPr>
            <p:sp>
              <p:nvSpPr>
                <p:cNvPr id="62536" name="Oval 169"/>
                <p:cNvSpPr>
                  <a:spLocks noChangeArrowheads="1"/>
                </p:cNvSpPr>
                <p:nvPr/>
              </p:nvSpPr>
              <p:spPr bwMode="auto">
                <a:xfrm>
                  <a:off x="521" y="1071"/>
                  <a:ext cx="363" cy="36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FF"/>
                    </a:gs>
                    <a:gs pos="100000">
                      <a:srgbClr val="004776"/>
                    </a:gs>
                  </a:gsLst>
                  <a:path path="shape">
                    <a:fillToRect l="50000" t="50000" r="50000" b="50000"/>
                  </a:path>
                </a:gradFill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2537" name="Line 170"/>
                <p:cNvSpPr>
                  <a:spLocks noChangeShapeType="1"/>
                </p:cNvSpPr>
                <p:nvPr/>
              </p:nvSpPr>
              <p:spPr bwMode="auto">
                <a:xfrm>
                  <a:off x="521" y="1253"/>
                  <a:ext cx="363" cy="0"/>
                </a:xfrm>
                <a:prstGeom prst="line">
                  <a:avLst/>
                </a:prstGeom>
                <a:noFill/>
                <a:ln w="28575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62528" name="Line 171"/>
              <p:cNvSpPr>
                <a:spLocks noChangeShapeType="1"/>
              </p:cNvSpPr>
              <p:nvPr/>
            </p:nvSpPr>
            <p:spPr bwMode="auto">
              <a:xfrm>
                <a:off x="1383" y="3340"/>
                <a:ext cx="1406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529" name="Line 172"/>
              <p:cNvSpPr>
                <a:spLocks noChangeShapeType="1"/>
              </p:cNvSpPr>
              <p:nvPr/>
            </p:nvSpPr>
            <p:spPr bwMode="auto">
              <a:xfrm>
                <a:off x="2018" y="2433"/>
                <a:ext cx="9" cy="907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530" name="Text Box 173"/>
              <p:cNvSpPr txBox="1">
                <a:spLocks noChangeArrowheads="1"/>
              </p:cNvSpPr>
              <p:nvPr/>
            </p:nvSpPr>
            <p:spPr bwMode="auto">
              <a:xfrm>
                <a:off x="1339" y="2543"/>
                <a:ext cx="67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4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0.5+</a:t>
                </a:r>
                <a:r>
                  <a:rPr kumimoji="1" lang="en-US" altLang="zh-CN" i="1">
                    <a:solidFill>
                      <a:schemeClr val="bg1"/>
                    </a:solidFill>
                    <a:ea typeface="宋体" panose="02010600030101010101" pitchFamily="2" charset="-122"/>
                  </a:rPr>
                  <a:t>t</a:t>
                </a:r>
                <a:r>
                  <a:rPr kumimoji="1" lang="en-US" altLang="zh-CN" sz="24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</a:p>
            </p:txBody>
          </p:sp>
          <p:sp>
            <p:nvSpPr>
              <p:cNvPr id="62531" name="Text Box 174"/>
              <p:cNvSpPr txBox="1">
                <a:spLocks noChangeArrowheads="1"/>
              </p:cNvSpPr>
              <p:nvPr/>
            </p:nvSpPr>
            <p:spPr bwMode="auto">
              <a:xfrm>
                <a:off x="2036" y="2576"/>
                <a:ext cx="37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4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r>
                  <a:rPr kumimoji="1" lang="en-US" altLang="zh-CN" sz="24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</a:t>
                </a:r>
                <a:endPara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2532" name="Text Box 175"/>
              <p:cNvSpPr txBox="1">
                <a:spLocks noChangeArrowheads="1"/>
              </p:cNvSpPr>
              <p:nvPr/>
            </p:nvSpPr>
            <p:spPr bwMode="auto">
              <a:xfrm>
                <a:off x="2231" y="2931"/>
                <a:ext cx="5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4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0.25F</a:t>
                </a:r>
              </a:p>
            </p:txBody>
          </p:sp>
          <p:sp>
            <p:nvSpPr>
              <p:cNvPr id="62533" name="Text Box 176"/>
              <p:cNvSpPr txBox="1">
                <a:spLocks noChangeArrowheads="1"/>
              </p:cNvSpPr>
              <p:nvPr/>
            </p:nvSpPr>
            <p:spPr bwMode="auto">
              <a:xfrm>
                <a:off x="2835" y="2453"/>
                <a:ext cx="242" cy="8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</a:p>
              <a:p>
                <a:pPr algn="ctr" eaLnBrk="1" hangingPunct="1"/>
                <a:endPara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kumimoji="1" lang="en-US" altLang="zh-CN" sz="2800">
                    <a:solidFill>
                      <a:schemeClr val="bg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</a:p>
            </p:txBody>
          </p:sp>
          <p:sp>
            <p:nvSpPr>
              <p:cNvPr id="62534" name="Text Box 177"/>
              <p:cNvSpPr txBox="1">
                <a:spLocks noChangeArrowheads="1"/>
              </p:cNvSpPr>
              <p:nvPr/>
            </p:nvSpPr>
            <p:spPr bwMode="auto">
              <a:xfrm>
                <a:off x="2910" y="2749"/>
                <a:ext cx="37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4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(</a:t>
                </a:r>
                <a:r>
                  <a:rPr kumimoji="1" lang="en-US" altLang="zh-CN" sz="24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r>
                  <a:rPr kumimoji="1" lang="en-US" altLang="zh-CN" sz="24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  <a:endParaRPr kumimoji="1" lang="zh-CN" altLang="en-US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2535" name="Rectangle 178"/>
              <p:cNvSpPr>
                <a:spLocks noChangeArrowheads="1"/>
              </p:cNvSpPr>
              <p:nvPr/>
            </p:nvSpPr>
            <p:spPr bwMode="auto">
              <a:xfrm>
                <a:off x="1951" y="2729"/>
                <a:ext cx="127" cy="318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494780" name="Text Box 188"/>
          <p:cNvSpPr txBox="1">
            <a:spLocks noChangeArrowheads="1"/>
          </p:cNvSpPr>
          <p:nvPr/>
        </p:nvSpPr>
        <p:spPr bwMode="auto">
          <a:xfrm>
            <a:off x="179388" y="549275"/>
            <a:ext cx="10080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494781" name="Text Box 189"/>
          <p:cNvSpPr txBox="1">
            <a:spLocks noChangeArrowheads="1"/>
          </p:cNvSpPr>
          <p:nvPr/>
        </p:nvSpPr>
        <p:spPr bwMode="auto">
          <a:xfrm>
            <a:off x="1042988" y="439738"/>
            <a:ext cx="7885112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两电源均在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=0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时开始作用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，已知电容初始电压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u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(0)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为零，求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&gt;0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后电压源电流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r>
              <a:rPr kumimoji="1" lang="zh-CN" altLang="en-US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grpSp>
        <p:nvGrpSpPr>
          <p:cNvPr id="62470" name="Group 190"/>
          <p:cNvGrpSpPr>
            <a:grpSpLocks/>
          </p:cNvGrpSpPr>
          <p:nvPr/>
        </p:nvGrpSpPr>
        <p:grpSpPr bwMode="auto">
          <a:xfrm>
            <a:off x="179388" y="1557338"/>
            <a:ext cx="4464050" cy="2016125"/>
            <a:chOff x="1202" y="482"/>
            <a:chExt cx="2813" cy="1270"/>
          </a:xfrm>
        </p:grpSpPr>
        <p:sp>
          <p:nvSpPr>
            <p:cNvPr id="62490" name="Oval 191"/>
            <p:cNvSpPr>
              <a:spLocks noChangeArrowheads="1"/>
            </p:cNvSpPr>
            <p:nvPr/>
          </p:nvSpPr>
          <p:spPr bwMode="auto">
            <a:xfrm>
              <a:off x="3153" y="1162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2491" name="Line 192"/>
            <p:cNvSpPr>
              <a:spLocks noChangeShapeType="1"/>
            </p:cNvSpPr>
            <p:nvPr/>
          </p:nvSpPr>
          <p:spPr bwMode="auto">
            <a:xfrm flipV="1">
              <a:off x="1383" y="800"/>
              <a:ext cx="0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92" name="Line 193"/>
            <p:cNvSpPr>
              <a:spLocks noChangeShapeType="1"/>
            </p:cNvSpPr>
            <p:nvPr/>
          </p:nvSpPr>
          <p:spPr bwMode="auto">
            <a:xfrm>
              <a:off x="2563" y="800"/>
              <a:ext cx="0" cy="4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93" name="Line 194"/>
            <p:cNvSpPr>
              <a:spLocks noChangeShapeType="1"/>
            </p:cNvSpPr>
            <p:nvPr/>
          </p:nvSpPr>
          <p:spPr bwMode="auto">
            <a:xfrm>
              <a:off x="2563" y="1298"/>
              <a:ext cx="0" cy="40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94" name="Line 195"/>
            <p:cNvSpPr>
              <a:spLocks noChangeShapeType="1"/>
            </p:cNvSpPr>
            <p:nvPr/>
          </p:nvSpPr>
          <p:spPr bwMode="auto">
            <a:xfrm>
              <a:off x="3334" y="800"/>
              <a:ext cx="0" cy="91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2495" name="Group 196"/>
            <p:cNvGrpSpPr>
              <a:grpSpLocks/>
            </p:cNvGrpSpPr>
            <p:nvPr/>
          </p:nvGrpSpPr>
          <p:grpSpPr bwMode="auto">
            <a:xfrm>
              <a:off x="2427" y="1208"/>
              <a:ext cx="272" cy="91"/>
              <a:chOff x="930" y="3430"/>
              <a:chExt cx="227" cy="91"/>
            </a:xfrm>
          </p:grpSpPr>
          <p:sp>
            <p:nvSpPr>
              <p:cNvPr id="62517" name="Line 197"/>
              <p:cNvSpPr>
                <a:spLocks noChangeShapeType="1"/>
              </p:cNvSpPr>
              <p:nvPr/>
            </p:nvSpPr>
            <p:spPr bwMode="auto">
              <a:xfrm>
                <a:off x="930" y="3430"/>
                <a:ext cx="227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518" name="Line 198"/>
              <p:cNvSpPr>
                <a:spLocks noChangeShapeType="1"/>
              </p:cNvSpPr>
              <p:nvPr/>
            </p:nvSpPr>
            <p:spPr bwMode="auto">
              <a:xfrm>
                <a:off x="930" y="3521"/>
                <a:ext cx="227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2496" name="Line 199"/>
            <p:cNvSpPr>
              <a:spLocks noChangeShapeType="1"/>
            </p:cNvSpPr>
            <p:nvPr/>
          </p:nvSpPr>
          <p:spPr bwMode="auto">
            <a:xfrm flipV="1">
              <a:off x="1384" y="890"/>
              <a:ext cx="0" cy="318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97" name="Line 200"/>
            <p:cNvSpPr>
              <a:spLocks noChangeShapeType="1"/>
            </p:cNvSpPr>
            <p:nvPr/>
          </p:nvSpPr>
          <p:spPr bwMode="auto">
            <a:xfrm>
              <a:off x="1383" y="800"/>
              <a:ext cx="154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2498" name="Group 201"/>
            <p:cNvGrpSpPr>
              <a:grpSpLocks/>
            </p:cNvGrpSpPr>
            <p:nvPr/>
          </p:nvGrpSpPr>
          <p:grpSpPr bwMode="auto">
            <a:xfrm>
              <a:off x="1202" y="1208"/>
              <a:ext cx="363" cy="363"/>
              <a:chOff x="521" y="1071"/>
              <a:chExt cx="363" cy="363"/>
            </a:xfrm>
          </p:grpSpPr>
          <p:sp>
            <p:nvSpPr>
              <p:cNvPr id="62515" name="Oval 202"/>
              <p:cNvSpPr>
                <a:spLocks noChangeArrowheads="1"/>
              </p:cNvSpPr>
              <p:nvPr/>
            </p:nvSpPr>
            <p:spPr bwMode="auto">
              <a:xfrm>
                <a:off x="521" y="1071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62516" name="Line 203"/>
              <p:cNvSpPr>
                <a:spLocks noChangeShapeType="1"/>
              </p:cNvSpPr>
              <p:nvPr/>
            </p:nvSpPr>
            <p:spPr bwMode="auto">
              <a:xfrm>
                <a:off x="521" y="1253"/>
                <a:ext cx="363" cy="0"/>
              </a:xfrm>
              <a:prstGeom prst="line">
                <a:avLst/>
              </a:prstGeom>
              <a:noFill/>
              <a:ln w="28575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2499" name="Line 204"/>
            <p:cNvSpPr>
              <a:spLocks noChangeShapeType="1"/>
            </p:cNvSpPr>
            <p:nvPr/>
          </p:nvSpPr>
          <p:spPr bwMode="auto">
            <a:xfrm>
              <a:off x="1383" y="1707"/>
              <a:ext cx="195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500" name="Line 205"/>
            <p:cNvSpPr>
              <a:spLocks noChangeShapeType="1"/>
            </p:cNvSpPr>
            <p:nvPr/>
          </p:nvSpPr>
          <p:spPr bwMode="auto">
            <a:xfrm>
              <a:off x="1882" y="800"/>
              <a:ext cx="9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501" name="Text Box 206"/>
            <p:cNvSpPr txBox="1">
              <a:spLocks noChangeArrowheads="1"/>
            </p:cNvSpPr>
            <p:nvPr/>
          </p:nvSpPr>
          <p:spPr bwMode="auto">
            <a:xfrm>
              <a:off x="1339" y="910"/>
              <a:ext cx="49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0.5A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62502" name="Text Box 207"/>
            <p:cNvSpPr txBox="1">
              <a:spLocks noChangeArrowheads="1"/>
            </p:cNvSpPr>
            <p:nvPr/>
          </p:nvSpPr>
          <p:spPr bwMode="auto">
            <a:xfrm>
              <a:off x="1932" y="981"/>
              <a:ext cx="35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503" name="Line 208"/>
            <p:cNvSpPr>
              <a:spLocks noChangeShapeType="1"/>
            </p:cNvSpPr>
            <p:nvPr/>
          </p:nvSpPr>
          <p:spPr bwMode="auto">
            <a:xfrm>
              <a:off x="3094" y="800"/>
              <a:ext cx="24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504" name="Text Box 209"/>
            <p:cNvSpPr txBox="1">
              <a:spLocks noChangeArrowheads="1"/>
            </p:cNvSpPr>
            <p:nvPr/>
          </p:nvSpPr>
          <p:spPr bwMode="auto">
            <a:xfrm>
              <a:off x="2548" y="1298"/>
              <a:ext cx="5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0.25F</a:t>
              </a:r>
            </a:p>
          </p:txBody>
        </p:sp>
        <p:sp>
          <p:nvSpPr>
            <p:cNvPr id="62505" name="Text Box 210"/>
            <p:cNvSpPr txBox="1">
              <a:spLocks noChangeArrowheads="1"/>
            </p:cNvSpPr>
            <p:nvPr/>
          </p:nvSpPr>
          <p:spPr bwMode="auto">
            <a:xfrm>
              <a:off x="2336" y="845"/>
              <a:ext cx="242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62506" name="Text Box 211"/>
            <p:cNvSpPr txBox="1">
              <a:spLocks noChangeArrowheads="1"/>
            </p:cNvSpPr>
            <p:nvPr/>
          </p:nvSpPr>
          <p:spPr bwMode="auto">
            <a:xfrm>
              <a:off x="2109" y="1162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endParaRPr kumimoji="1" lang="zh-CN" altLang="en-US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507" name="Rectangle 212"/>
            <p:cNvSpPr>
              <a:spLocks noChangeArrowheads="1"/>
            </p:cNvSpPr>
            <p:nvPr/>
          </p:nvSpPr>
          <p:spPr bwMode="auto">
            <a:xfrm>
              <a:off x="1846" y="107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2508" name="Rectangle 213"/>
            <p:cNvSpPr>
              <a:spLocks noChangeArrowheads="1"/>
            </p:cNvSpPr>
            <p:nvPr/>
          </p:nvSpPr>
          <p:spPr bwMode="auto">
            <a:xfrm rot="-5400000">
              <a:off x="2930" y="63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62509" name="Text Box 214"/>
            <p:cNvSpPr txBox="1">
              <a:spLocks noChangeArrowheads="1"/>
            </p:cNvSpPr>
            <p:nvPr/>
          </p:nvSpPr>
          <p:spPr bwMode="auto">
            <a:xfrm>
              <a:off x="2790" y="482"/>
              <a:ext cx="35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510" name="Text Box 215"/>
            <p:cNvSpPr txBox="1">
              <a:spLocks noChangeArrowheads="1"/>
            </p:cNvSpPr>
            <p:nvPr/>
          </p:nvSpPr>
          <p:spPr bwMode="auto">
            <a:xfrm>
              <a:off x="3488" y="1172"/>
              <a:ext cx="5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2t 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endParaRPr kumimoji="1"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511" name="Text Box 216"/>
            <p:cNvSpPr txBox="1">
              <a:spLocks noChangeArrowheads="1"/>
            </p:cNvSpPr>
            <p:nvPr/>
          </p:nvSpPr>
          <p:spPr bwMode="auto">
            <a:xfrm>
              <a:off x="3470" y="961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62512" name="Text Box 217"/>
            <p:cNvSpPr txBox="1">
              <a:spLocks noChangeArrowheads="1"/>
            </p:cNvSpPr>
            <p:nvPr/>
          </p:nvSpPr>
          <p:spPr bwMode="auto">
            <a:xfrm>
              <a:off x="3425" y="1425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62513" name="Line 218"/>
            <p:cNvSpPr>
              <a:spLocks noChangeShapeType="1"/>
            </p:cNvSpPr>
            <p:nvPr/>
          </p:nvSpPr>
          <p:spPr bwMode="auto">
            <a:xfrm flipV="1">
              <a:off x="3334" y="890"/>
              <a:ext cx="0" cy="18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514" name="Text Box 219"/>
            <p:cNvSpPr txBox="1">
              <a:spLocks noChangeArrowheads="1"/>
            </p:cNvSpPr>
            <p:nvPr/>
          </p:nvSpPr>
          <p:spPr bwMode="auto">
            <a:xfrm>
              <a:off x="3243" y="709"/>
              <a:ext cx="49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</p:grpSp>
      <p:sp>
        <p:nvSpPr>
          <p:cNvPr id="494812" name="Line 220"/>
          <p:cNvSpPr>
            <a:spLocks noChangeShapeType="1"/>
          </p:cNvSpPr>
          <p:nvPr/>
        </p:nvSpPr>
        <p:spPr bwMode="auto">
          <a:xfrm>
            <a:off x="4211638" y="2420938"/>
            <a:ext cx="431800" cy="0"/>
          </a:xfrm>
          <a:prstGeom prst="line">
            <a:avLst/>
          </a:prstGeom>
          <a:noFill/>
          <a:ln w="76200">
            <a:solidFill>
              <a:srgbClr val="00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94838" name="Group 246"/>
          <p:cNvGrpSpPr>
            <a:grpSpLocks/>
          </p:cNvGrpSpPr>
          <p:nvPr/>
        </p:nvGrpSpPr>
        <p:grpSpPr bwMode="auto">
          <a:xfrm>
            <a:off x="1403350" y="4581525"/>
            <a:ext cx="4608513" cy="1106488"/>
            <a:chOff x="884" y="2886"/>
            <a:chExt cx="2903" cy="697"/>
          </a:xfrm>
        </p:grpSpPr>
        <p:graphicFrame>
          <p:nvGraphicFramePr>
            <p:cNvPr id="62488" name="Object 225"/>
            <p:cNvGraphicFramePr>
              <a:graphicFrameLocks noChangeAspect="1"/>
            </p:cNvGraphicFramePr>
            <p:nvPr/>
          </p:nvGraphicFramePr>
          <p:xfrm>
            <a:off x="2154" y="2886"/>
            <a:ext cx="1633" cy="6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89" name="Equation" r:id="rId3" imgW="997061" imgH="387438" progId="Equation.DSMT4">
                    <p:embed/>
                  </p:oleObj>
                </mc:Choice>
                <mc:Fallback>
                  <p:oleObj name="Equation" r:id="rId3" imgW="997061" imgH="387438" progId="Equation.DSMT4">
                    <p:embed/>
                    <p:pic>
                      <p:nvPicPr>
                        <p:cNvPr id="0" name="Object 2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2886"/>
                          <a:ext cx="1633" cy="6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89" name="Text Box 226"/>
            <p:cNvSpPr txBox="1">
              <a:spLocks noChangeArrowheads="1"/>
            </p:cNvSpPr>
            <p:nvPr/>
          </p:nvSpPr>
          <p:spPr bwMode="auto">
            <a:xfrm>
              <a:off x="884" y="3022"/>
              <a:ext cx="122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根据</a:t>
              </a:r>
              <a:r>
                <a:rPr lang="en-US" altLang="zh-CN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KCL</a:t>
              </a:r>
            </a:p>
          </p:txBody>
        </p:sp>
      </p:grpSp>
      <p:sp>
        <p:nvSpPr>
          <p:cNvPr id="494819" name="Text Box 227"/>
          <p:cNvSpPr txBox="1">
            <a:spLocks noChangeArrowheads="1"/>
          </p:cNvSpPr>
          <p:nvPr/>
        </p:nvSpPr>
        <p:spPr bwMode="auto">
          <a:xfrm>
            <a:off x="395288" y="3933825"/>
            <a:ext cx="576262" cy="519113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kumimoji="1" lang="zh-CN" altLang="en-US" sz="28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4820" name="Text Box 228"/>
          <p:cNvSpPr txBox="1">
            <a:spLocks noChangeArrowheads="1"/>
          </p:cNvSpPr>
          <p:nvPr/>
        </p:nvSpPr>
        <p:spPr bwMode="auto">
          <a:xfrm>
            <a:off x="1042988" y="3933825"/>
            <a:ext cx="83534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这是</a:t>
            </a:r>
            <a:r>
              <a:rPr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电路零状态响应问题，但电压源为非直流。</a:t>
            </a:r>
          </a:p>
        </p:txBody>
      </p:sp>
      <p:grpSp>
        <p:nvGrpSpPr>
          <p:cNvPr id="494825" name="Group 233"/>
          <p:cNvGrpSpPr>
            <a:grpSpLocks/>
          </p:cNvGrpSpPr>
          <p:nvPr/>
        </p:nvGrpSpPr>
        <p:grpSpPr bwMode="auto">
          <a:xfrm>
            <a:off x="684213" y="5661025"/>
            <a:ext cx="7559675" cy="900113"/>
            <a:chOff x="431" y="300"/>
            <a:chExt cx="4762" cy="567"/>
          </a:xfrm>
        </p:grpSpPr>
        <p:sp>
          <p:nvSpPr>
            <p:cNvPr id="62485" name="Text Box 234"/>
            <p:cNvSpPr txBox="1">
              <a:spLocks noChangeArrowheads="1"/>
            </p:cNvSpPr>
            <p:nvPr/>
          </p:nvSpPr>
          <p:spPr bwMode="auto">
            <a:xfrm>
              <a:off x="431" y="482"/>
              <a:ext cx="476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(1)</a:t>
              </a:r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求                           的通解为</a:t>
              </a:r>
            </a:p>
          </p:txBody>
        </p:sp>
        <p:graphicFrame>
          <p:nvGraphicFramePr>
            <p:cNvPr id="62486" name="Object 235"/>
            <p:cNvGraphicFramePr>
              <a:graphicFrameLocks noChangeAspect="1"/>
            </p:cNvGraphicFramePr>
            <p:nvPr/>
          </p:nvGraphicFramePr>
          <p:xfrm>
            <a:off x="1156" y="300"/>
            <a:ext cx="1134" cy="5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90" name="Equation" r:id="rId5" imgW="781235" imgH="387438" progId="Equation.DSMT4">
                    <p:embed/>
                  </p:oleObj>
                </mc:Choice>
                <mc:Fallback>
                  <p:oleObj name="Equation" r:id="rId5" imgW="781235" imgH="387438" progId="Equation.DSMT4">
                    <p:embed/>
                    <p:pic>
                      <p:nvPicPr>
                        <p:cNvPr id="0" name="Object 2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6" y="300"/>
                          <a:ext cx="1134" cy="5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487" name="Object 236"/>
            <p:cNvGraphicFramePr>
              <a:graphicFrameLocks noChangeAspect="1"/>
            </p:cNvGraphicFramePr>
            <p:nvPr/>
          </p:nvGraphicFramePr>
          <p:xfrm>
            <a:off x="3424" y="436"/>
            <a:ext cx="1225" cy="3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91" name="Equation" r:id="rId7" imgW="793861" imgH="234906" progId="Equation.DSMT4">
                    <p:embed/>
                  </p:oleObj>
                </mc:Choice>
                <mc:Fallback>
                  <p:oleObj name="Equation" r:id="rId7" imgW="793861" imgH="234906" progId="Equation.DSMT4">
                    <p:embed/>
                    <p:pic>
                      <p:nvPicPr>
                        <p:cNvPr id="0" name="Object 2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4" y="436"/>
                          <a:ext cx="1225" cy="3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2476" name="Group 23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2483" name="Picture 238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84" name="Text Box 23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2477" name="Group 24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2481" name="Picture 241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82" name="Text Box 24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62478" name="Group 243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62479" name="Picture 244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80" name="Text Box 245">
              <a:hlinkClick r:id="rId1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4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4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4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4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4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4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94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4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4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94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9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9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4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4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780" grpId="0"/>
      <p:bldP spid="494781" grpId="0" autoUpdateAnimBg="0"/>
      <p:bldP spid="494819" grpId="0" animBg="1" autoUpdateAnimBg="0"/>
      <p:bldP spid="49482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7713" name="Object 49"/>
          <p:cNvGraphicFramePr>
            <a:graphicFrameLocks noChangeAspect="1"/>
          </p:cNvGraphicFramePr>
          <p:nvPr>
            <p:ph sz="quarter" idx="3"/>
          </p:nvPr>
        </p:nvGraphicFramePr>
        <p:xfrm>
          <a:off x="2411413" y="2565400"/>
          <a:ext cx="489743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6" name="Equation" r:id="rId3" imgW="2050939" imgH="387438" progId="Equation.DSMT4">
                  <p:embed/>
                </p:oleObj>
              </mc:Choice>
              <mc:Fallback>
                <p:oleObj name="Equation" r:id="rId3" imgW="2050939" imgH="387438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2565400"/>
                        <a:ext cx="489743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3491" name="Group 97"/>
          <p:cNvGrpSpPr>
            <a:grpSpLocks/>
          </p:cNvGrpSpPr>
          <p:nvPr/>
        </p:nvGrpSpPr>
        <p:grpSpPr bwMode="auto">
          <a:xfrm>
            <a:off x="611188" y="620713"/>
            <a:ext cx="8064500" cy="557212"/>
            <a:chOff x="385" y="391"/>
            <a:chExt cx="5080" cy="351"/>
          </a:xfrm>
        </p:grpSpPr>
        <p:graphicFrame>
          <p:nvGraphicFramePr>
            <p:cNvPr id="63517" name="Object 46"/>
            <p:cNvGraphicFramePr>
              <a:graphicFrameLocks noChangeAspect="1"/>
            </p:cNvGraphicFramePr>
            <p:nvPr/>
          </p:nvGraphicFramePr>
          <p:xfrm>
            <a:off x="2018" y="391"/>
            <a:ext cx="1422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597" name="Equation" r:id="rId5" imgW="971414" imgH="234906" progId="Equation.DSMT4">
                    <p:embed/>
                  </p:oleObj>
                </mc:Choice>
                <mc:Fallback>
                  <p:oleObj name="Equation" r:id="rId5" imgW="971414" imgH="234906" progId="Equation.DSMT4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8" y="391"/>
                          <a:ext cx="1422" cy="3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3518" name="Text Box 42"/>
            <p:cNvSpPr txBox="1">
              <a:spLocks noChangeArrowheads="1"/>
            </p:cNvSpPr>
            <p:nvPr/>
          </p:nvSpPr>
          <p:spPr bwMode="auto">
            <a:xfrm>
              <a:off x="385" y="391"/>
              <a:ext cx="50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(2)</a:t>
              </a:r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特解可设为                              ，代入原方程得：</a:t>
              </a:r>
            </a:p>
          </p:txBody>
        </p:sp>
      </p:grpSp>
      <p:grpSp>
        <p:nvGrpSpPr>
          <p:cNvPr id="497747" name="Group 83"/>
          <p:cNvGrpSpPr>
            <a:grpSpLocks/>
          </p:cNvGrpSpPr>
          <p:nvPr/>
        </p:nvGrpSpPr>
        <p:grpSpPr bwMode="auto">
          <a:xfrm>
            <a:off x="1908175" y="1216025"/>
            <a:ext cx="5786438" cy="949325"/>
            <a:chOff x="1202" y="1525"/>
            <a:chExt cx="3645" cy="598"/>
          </a:xfrm>
        </p:grpSpPr>
        <p:graphicFrame>
          <p:nvGraphicFramePr>
            <p:cNvPr id="63514" name="Object 55"/>
            <p:cNvGraphicFramePr>
              <a:graphicFrameLocks noChangeAspect="1"/>
            </p:cNvGraphicFramePr>
            <p:nvPr/>
          </p:nvGraphicFramePr>
          <p:xfrm>
            <a:off x="2154" y="1706"/>
            <a:ext cx="772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598" name="Equation" r:id="rId7" imgW="539762" imgH="222294" progId="Equation.DSMT4">
                    <p:embed/>
                  </p:oleObj>
                </mc:Choice>
                <mc:Fallback>
                  <p:oleObj name="Equation" r:id="rId7" imgW="539762" imgH="222294" progId="Equation.DSMT4">
                    <p:embed/>
                    <p:pic>
                      <p:nvPicPr>
                        <p:cNvPr id="0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1706"/>
                          <a:ext cx="772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515" name="Object 56"/>
            <p:cNvGraphicFramePr>
              <a:graphicFrameLocks noChangeAspect="1"/>
            </p:cNvGraphicFramePr>
            <p:nvPr/>
          </p:nvGraphicFramePr>
          <p:xfrm>
            <a:off x="1202" y="1525"/>
            <a:ext cx="680" cy="5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599" name="Equation" r:id="rId9" imgW="450986" imgH="387438" progId="Equation.DSMT4">
                    <p:embed/>
                  </p:oleObj>
                </mc:Choice>
                <mc:Fallback>
                  <p:oleObj name="Equation" r:id="rId9" imgW="450986" imgH="387438" progId="Equation.DSMT4">
                    <p:embed/>
                    <p:pic>
                      <p:nvPicPr>
                        <p:cNvPr id="0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2" y="1525"/>
                          <a:ext cx="680" cy="5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516" name="Object 57"/>
            <p:cNvGraphicFramePr>
              <a:graphicFrameLocks noChangeAspect="1"/>
            </p:cNvGraphicFramePr>
            <p:nvPr/>
          </p:nvGraphicFramePr>
          <p:xfrm>
            <a:off x="3473" y="1525"/>
            <a:ext cx="1374" cy="5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600" name="Equation" r:id="rId11" imgW="895264" imgH="387438" progId="Equation.DSMT4">
                    <p:embed/>
                  </p:oleObj>
                </mc:Choice>
                <mc:Fallback>
                  <p:oleObj name="Equation" r:id="rId11" imgW="895264" imgH="387438" progId="Equation.DSMT4">
                    <p:embed/>
                    <p:pic>
                      <p:nvPicPr>
                        <p:cNvPr id="0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3" y="1525"/>
                          <a:ext cx="1374" cy="5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7738" name="Text Box 74"/>
          <p:cNvSpPr txBox="1">
            <a:spLocks noChangeArrowheads="1"/>
          </p:cNvSpPr>
          <p:nvPr/>
        </p:nvSpPr>
        <p:spPr bwMode="auto">
          <a:xfrm>
            <a:off x="611188" y="2132013"/>
            <a:ext cx="7559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(3)</a:t>
            </a: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故非齐次方程的通解为</a:t>
            </a:r>
          </a:p>
        </p:txBody>
      </p:sp>
      <p:grpSp>
        <p:nvGrpSpPr>
          <p:cNvPr id="497748" name="Group 84"/>
          <p:cNvGrpSpPr>
            <a:grpSpLocks/>
          </p:cNvGrpSpPr>
          <p:nvPr/>
        </p:nvGrpSpPr>
        <p:grpSpPr bwMode="auto">
          <a:xfrm>
            <a:off x="838200" y="3355975"/>
            <a:ext cx="7621588" cy="887413"/>
            <a:chOff x="385" y="2931"/>
            <a:chExt cx="4801" cy="559"/>
          </a:xfrm>
        </p:grpSpPr>
        <p:graphicFrame>
          <p:nvGraphicFramePr>
            <p:cNvPr id="63511" name="Object 58"/>
            <p:cNvGraphicFramePr>
              <a:graphicFrameLocks noChangeAspect="1"/>
            </p:cNvGraphicFramePr>
            <p:nvPr/>
          </p:nvGraphicFramePr>
          <p:xfrm>
            <a:off x="2880" y="2976"/>
            <a:ext cx="1361" cy="5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601" name="Equation" r:id="rId13" imgW="1034939" imgH="387438" progId="Equation.DSMT4">
                    <p:embed/>
                  </p:oleObj>
                </mc:Choice>
                <mc:Fallback>
                  <p:oleObj name="Equation" r:id="rId13" imgW="1034939" imgH="387438" progId="Equation.DSMT4">
                    <p:embed/>
                    <p:pic>
                      <p:nvPicPr>
                        <p:cNvPr id="0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2976"/>
                          <a:ext cx="1361" cy="5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512" name="Object 59"/>
            <p:cNvGraphicFramePr>
              <a:graphicFrameLocks noChangeAspect="1"/>
            </p:cNvGraphicFramePr>
            <p:nvPr/>
          </p:nvGraphicFramePr>
          <p:xfrm>
            <a:off x="4468" y="2931"/>
            <a:ext cx="718" cy="5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602" name="Equation" r:id="rId15" imgW="527136" imgH="387438" progId="Equation.DSMT4">
                    <p:embed/>
                  </p:oleObj>
                </mc:Choice>
                <mc:Fallback>
                  <p:oleObj name="Equation" r:id="rId15" imgW="527136" imgH="387438" progId="Equation.DSMT4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68" y="2931"/>
                          <a:ext cx="718" cy="5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3513" name="Text Box 75"/>
            <p:cNvSpPr txBox="1">
              <a:spLocks noChangeArrowheads="1"/>
            </p:cNvSpPr>
            <p:nvPr/>
          </p:nvSpPr>
          <p:spPr bwMode="auto">
            <a:xfrm>
              <a:off x="385" y="3067"/>
              <a:ext cx="476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代入初始条件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(0)=0</a:t>
              </a:r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，</a:t>
              </a: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得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497750" name="Group 86"/>
          <p:cNvGrpSpPr>
            <a:grpSpLocks/>
          </p:cNvGrpSpPr>
          <p:nvPr/>
        </p:nvGrpSpPr>
        <p:grpSpPr bwMode="auto">
          <a:xfrm>
            <a:off x="827088" y="4271963"/>
            <a:ext cx="7632700" cy="920750"/>
            <a:chOff x="521" y="3281"/>
            <a:chExt cx="4808" cy="580"/>
          </a:xfrm>
        </p:grpSpPr>
        <p:graphicFrame>
          <p:nvGraphicFramePr>
            <p:cNvPr id="63508" name="Object 60"/>
            <p:cNvGraphicFramePr>
              <a:graphicFrameLocks noChangeAspect="1"/>
            </p:cNvGraphicFramePr>
            <p:nvPr/>
          </p:nvGraphicFramePr>
          <p:xfrm>
            <a:off x="1156" y="3281"/>
            <a:ext cx="3402" cy="5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603" name="Equation" r:id="rId17" imgW="2508238" imgH="425275" progId="Equation.DSMT4">
                    <p:embed/>
                  </p:oleObj>
                </mc:Choice>
                <mc:Fallback>
                  <p:oleObj name="Equation" r:id="rId17" imgW="2508238" imgH="425275" progId="Equation.DSMT4">
                    <p:embed/>
                    <p:pic>
                      <p:nvPicPr>
                        <p:cNvPr id="0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6" y="3281"/>
                          <a:ext cx="3402" cy="5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509" name="Object 61"/>
            <p:cNvGraphicFramePr>
              <a:graphicFrameLocks noChangeAspect="1"/>
            </p:cNvGraphicFramePr>
            <p:nvPr/>
          </p:nvGraphicFramePr>
          <p:xfrm>
            <a:off x="4785" y="3399"/>
            <a:ext cx="544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604" name="Equation" r:id="rId19" imgW="311310" imgH="171450" progId="Equation.DSMT4">
                    <p:embed/>
                  </p:oleObj>
                </mc:Choice>
                <mc:Fallback>
                  <p:oleObj name="Equation" r:id="rId19" imgW="311310" imgH="171450" progId="Equation.DSMT4">
                    <p:embed/>
                    <p:pic>
                      <p:nvPicPr>
                        <p:cNvPr id="0" name="Object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5" y="3399"/>
                          <a:ext cx="544" cy="3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3510" name="Text Box 76"/>
            <p:cNvSpPr txBox="1">
              <a:spLocks noChangeArrowheads="1"/>
            </p:cNvSpPr>
            <p:nvPr/>
          </p:nvSpPr>
          <p:spPr bwMode="auto">
            <a:xfrm>
              <a:off x="521" y="3385"/>
              <a:ext cx="476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故得</a:t>
              </a:r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97760" name="Group 96"/>
          <p:cNvGrpSpPr>
            <a:grpSpLocks/>
          </p:cNvGrpSpPr>
          <p:nvPr/>
        </p:nvGrpSpPr>
        <p:grpSpPr bwMode="auto">
          <a:xfrm>
            <a:off x="1835150" y="5373688"/>
            <a:ext cx="6481763" cy="966787"/>
            <a:chOff x="1156" y="3385"/>
            <a:chExt cx="4083" cy="609"/>
          </a:xfrm>
        </p:grpSpPr>
        <p:graphicFrame>
          <p:nvGraphicFramePr>
            <p:cNvPr id="63506" name="Object 62"/>
            <p:cNvGraphicFramePr>
              <a:graphicFrameLocks noChangeAspect="1"/>
            </p:cNvGraphicFramePr>
            <p:nvPr/>
          </p:nvGraphicFramePr>
          <p:xfrm>
            <a:off x="1156" y="3385"/>
            <a:ext cx="3176" cy="6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605" name="Equation" r:id="rId21" imgW="2241513" imgH="425275" progId="Equation.DSMT4">
                    <p:embed/>
                  </p:oleObj>
                </mc:Choice>
                <mc:Fallback>
                  <p:oleObj name="Equation" r:id="rId21" imgW="2241513" imgH="425275" progId="Equation.DSMT4">
                    <p:embed/>
                    <p:pic>
                      <p:nvPicPr>
                        <p:cNvPr id="0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6" y="3385"/>
                          <a:ext cx="3176" cy="6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507" name="Object 78"/>
            <p:cNvGraphicFramePr>
              <a:graphicFrameLocks noChangeAspect="1"/>
            </p:cNvGraphicFramePr>
            <p:nvPr/>
          </p:nvGraphicFramePr>
          <p:xfrm>
            <a:off x="4785" y="3536"/>
            <a:ext cx="454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606" name="Equation" r:id="rId23" imgW="311310" imgH="171450" progId="Equation.DSMT4">
                    <p:embed/>
                  </p:oleObj>
                </mc:Choice>
                <mc:Fallback>
                  <p:oleObj name="Equation" r:id="rId23" imgW="311310" imgH="171450" progId="Equation.DSMT4">
                    <p:embed/>
                    <p:pic>
                      <p:nvPicPr>
                        <p:cNvPr id="0" name="Object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5" y="3536"/>
                          <a:ext cx="454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3497" name="Group 8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3504" name="Picture 88" descr="78900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505" name="Text Box 8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3498" name="Group 9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3502" name="Picture 91" descr="78900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503" name="Text Box 9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63499" name="Group 93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63500" name="Picture 94" descr="78900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501" name="Text Box 95">
              <a:hlinkClick r:id="rId26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7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7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7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7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7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7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7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7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7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7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7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73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2"/>
          <p:cNvSpPr>
            <a:spLocks noChangeArrowheads="1"/>
          </p:cNvSpPr>
          <p:nvPr/>
        </p:nvSpPr>
        <p:spPr bwMode="auto">
          <a:xfrm>
            <a:off x="1331913" y="476250"/>
            <a:ext cx="684053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40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7.5 </a:t>
            </a:r>
            <a:r>
              <a:rPr lang="zh-CN" altLang="en-US" sz="40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一阶电路的全响应及叠加</a:t>
            </a:r>
          </a:p>
        </p:txBody>
      </p:sp>
      <p:sp>
        <p:nvSpPr>
          <p:cNvPr id="474115" name="Text Box 3"/>
          <p:cNvSpPr txBox="1">
            <a:spLocks noChangeArrowheads="1"/>
          </p:cNvSpPr>
          <p:nvPr/>
        </p:nvSpPr>
        <p:spPr bwMode="auto">
          <a:xfrm>
            <a:off x="2771775" y="1125538"/>
            <a:ext cx="6049963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电路的初始状态不为零，同时又有外加激励源作用时电路中产生的响应。</a:t>
            </a:r>
          </a:p>
        </p:txBody>
      </p:sp>
      <p:graphicFrame>
        <p:nvGraphicFramePr>
          <p:cNvPr id="474116" name="Object 4"/>
          <p:cNvGraphicFramePr>
            <a:graphicFrameLocks noChangeAspect="1"/>
          </p:cNvGraphicFramePr>
          <p:nvPr/>
        </p:nvGraphicFramePr>
        <p:xfrm>
          <a:off x="4603750" y="2838450"/>
          <a:ext cx="3176588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84" name="公式" r:id="rId3" imgW="1263786" imgH="450894" progId="Equation.3">
                  <p:embed/>
                </p:oleObj>
              </mc:Choice>
              <mc:Fallback>
                <p:oleObj name="公式" r:id="rId3" imgW="1263786" imgH="45089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50" y="2838450"/>
                        <a:ext cx="3176588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4117" name="Text Box 5"/>
          <p:cNvSpPr txBox="1">
            <a:spLocks noChangeArrowheads="1"/>
          </p:cNvSpPr>
          <p:nvPr/>
        </p:nvSpPr>
        <p:spPr bwMode="auto">
          <a:xfrm>
            <a:off x="2843213" y="2276475"/>
            <a:ext cx="6048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8000" rIns="198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以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电路为例，电路微分方程：</a:t>
            </a:r>
          </a:p>
        </p:txBody>
      </p:sp>
      <p:sp>
        <p:nvSpPr>
          <p:cNvPr id="474118" name="Text Box 6"/>
          <p:cNvSpPr txBox="1">
            <a:spLocks noChangeArrowheads="1"/>
          </p:cNvSpPr>
          <p:nvPr/>
        </p:nvSpPr>
        <p:spPr bwMode="auto">
          <a:xfrm>
            <a:off x="539750" y="2205038"/>
            <a:ext cx="21605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1. </a:t>
            </a:r>
            <a:r>
              <a:rPr kumimoji="1" lang="zh-CN" altLang="en-US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全响应</a:t>
            </a:r>
          </a:p>
        </p:txBody>
      </p:sp>
      <p:sp>
        <p:nvSpPr>
          <p:cNvPr id="474119" name="Text Box 7"/>
          <p:cNvSpPr txBox="1">
            <a:spLocks noChangeArrowheads="1"/>
          </p:cNvSpPr>
          <p:nvPr/>
        </p:nvSpPr>
        <p:spPr bwMode="auto">
          <a:xfrm>
            <a:off x="539750" y="1412875"/>
            <a:ext cx="1439863" cy="547688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chemeClr val="bg1"/>
                </a:solidFill>
                <a:ea typeface="楷体_GB2312" pitchFamily="49" charset="-122"/>
              </a:rPr>
              <a:t>全响应</a:t>
            </a:r>
          </a:p>
        </p:txBody>
      </p:sp>
      <p:sp>
        <p:nvSpPr>
          <p:cNvPr id="474120" name="AutoShape 8"/>
          <p:cNvSpPr>
            <a:spLocks noChangeArrowheads="1"/>
          </p:cNvSpPr>
          <p:nvPr/>
        </p:nvSpPr>
        <p:spPr bwMode="auto">
          <a:xfrm>
            <a:off x="2124075" y="1628775"/>
            <a:ext cx="576263" cy="215900"/>
          </a:xfrm>
          <a:prstGeom prst="rightArrow">
            <a:avLst>
              <a:gd name="adj1" fmla="val 50000"/>
              <a:gd name="adj2" fmla="val 66728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64521" name="Group 9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4568" name="Picture 10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569" name="Text Box 11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4522" name="Group 12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4566" name="Picture 13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567" name="Text Box 14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74127" name="Group 15"/>
          <p:cNvGrpSpPr>
            <a:grpSpLocks/>
          </p:cNvGrpSpPr>
          <p:nvPr/>
        </p:nvGrpSpPr>
        <p:grpSpPr bwMode="auto">
          <a:xfrm>
            <a:off x="468313" y="2924175"/>
            <a:ext cx="3560762" cy="2117725"/>
            <a:chOff x="2789" y="2096"/>
            <a:chExt cx="2243" cy="1334"/>
          </a:xfrm>
        </p:grpSpPr>
        <p:sp>
          <p:nvSpPr>
            <p:cNvPr id="64535" name="Line 16"/>
            <p:cNvSpPr>
              <a:spLocks noChangeShapeType="1"/>
            </p:cNvSpPr>
            <p:nvPr/>
          </p:nvSpPr>
          <p:spPr bwMode="auto">
            <a:xfrm flipV="1">
              <a:off x="4513" y="3067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536" name="Oval 17"/>
            <p:cNvSpPr>
              <a:spLocks noChangeArrowheads="1"/>
            </p:cNvSpPr>
            <p:nvPr/>
          </p:nvSpPr>
          <p:spPr bwMode="auto">
            <a:xfrm>
              <a:off x="2789" y="2795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64537" name="Group 18"/>
            <p:cNvGrpSpPr>
              <a:grpSpLocks/>
            </p:cNvGrpSpPr>
            <p:nvPr/>
          </p:nvGrpSpPr>
          <p:grpSpPr bwMode="auto">
            <a:xfrm>
              <a:off x="3561" y="3041"/>
              <a:ext cx="237" cy="327"/>
              <a:chOff x="1872" y="456"/>
              <a:chExt cx="240" cy="317"/>
            </a:xfrm>
          </p:grpSpPr>
          <p:sp>
            <p:nvSpPr>
              <p:cNvPr id="64564" name="Line 19"/>
              <p:cNvSpPr>
                <a:spLocks noChangeShapeType="1"/>
              </p:cNvSpPr>
              <p:nvPr/>
            </p:nvSpPr>
            <p:spPr bwMode="auto">
              <a:xfrm>
                <a:off x="1872" y="768"/>
                <a:ext cx="24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4565" name="Text Box 20"/>
              <p:cNvSpPr txBox="1">
                <a:spLocks noChangeArrowheads="1"/>
              </p:cNvSpPr>
              <p:nvPr/>
            </p:nvSpPr>
            <p:spPr bwMode="auto">
              <a:xfrm>
                <a:off x="1875" y="456"/>
                <a:ext cx="180" cy="3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64538" name="Group 21"/>
            <p:cNvGrpSpPr>
              <a:grpSpLocks/>
            </p:cNvGrpSpPr>
            <p:nvPr/>
          </p:nvGrpSpPr>
          <p:grpSpPr bwMode="auto">
            <a:xfrm>
              <a:off x="3269" y="2096"/>
              <a:ext cx="691" cy="362"/>
              <a:chOff x="1122" y="899"/>
              <a:chExt cx="701" cy="349"/>
            </a:xfrm>
          </p:grpSpPr>
          <p:sp>
            <p:nvSpPr>
              <p:cNvPr id="64562" name="Line 22"/>
              <p:cNvSpPr>
                <a:spLocks noChangeShapeType="1"/>
              </p:cNvSpPr>
              <p:nvPr/>
            </p:nvSpPr>
            <p:spPr bwMode="auto">
              <a:xfrm flipH="1">
                <a:off x="1200" y="1104"/>
                <a:ext cx="144" cy="144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4563" name="Text Box 23"/>
              <p:cNvSpPr txBox="1">
                <a:spLocks noChangeArrowheads="1"/>
              </p:cNvSpPr>
              <p:nvPr/>
            </p:nvSpPr>
            <p:spPr bwMode="auto">
              <a:xfrm>
                <a:off x="1122" y="899"/>
                <a:ext cx="701" cy="3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S(</a:t>
                </a: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=0)</a:t>
                </a:r>
              </a:p>
            </p:txBody>
          </p:sp>
        </p:grpSp>
        <p:sp>
          <p:nvSpPr>
            <p:cNvPr id="64539" name="Text Box 24"/>
            <p:cNvSpPr txBox="1">
              <a:spLocks noChangeArrowheads="1"/>
            </p:cNvSpPr>
            <p:nvPr/>
          </p:nvSpPr>
          <p:spPr bwMode="auto">
            <a:xfrm>
              <a:off x="3134" y="2821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64540" name="Group 25"/>
            <p:cNvGrpSpPr>
              <a:grpSpLocks/>
            </p:cNvGrpSpPr>
            <p:nvPr/>
          </p:nvGrpSpPr>
          <p:grpSpPr bwMode="auto">
            <a:xfrm>
              <a:off x="3733" y="2549"/>
              <a:ext cx="608" cy="366"/>
              <a:chOff x="806" y="755"/>
              <a:chExt cx="615" cy="353"/>
            </a:xfrm>
          </p:grpSpPr>
          <p:grpSp>
            <p:nvGrpSpPr>
              <p:cNvPr id="64558" name="Group 26"/>
              <p:cNvGrpSpPr>
                <a:grpSpLocks/>
              </p:cNvGrpSpPr>
              <p:nvPr/>
            </p:nvGrpSpPr>
            <p:grpSpPr bwMode="auto">
              <a:xfrm>
                <a:off x="806" y="755"/>
                <a:ext cx="615" cy="315"/>
                <a:chOff x="806" y="755"/>
                <a:chExt cx="615" cy="315"/>
              </a:xfrm>
            </p:grpSpPr>
            <p:sp>
              <p:nvSpPr>
                <p:cNvPr id="64560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806" y="755"/>
                  <a:ext cx="247" cy="3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6456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1190" y="755"/>
                  <a:ext cx="231" cy="3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64559" name="Text Box 29"/>
              <p:cNvSpPr txBox="1">
                <a:spLocks noChangeArrowheads="1"/>
              </p:cNvSpPr>
              <p:nvPr/>
            </p:nvSpPr>
            <p:spPr bwMode="auto">
              <a:xfrm>
                <a:off x="961" y="793"/>
                <a:ext cx="324" cy="3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R</a:t>
                </a:r>
                <a:endPara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4541" name="Line 30"/>
            <p:cNvSpPr>
              <a:spLocks noChangeShapeType="1"/>
            </p:cNvSpPr>
            <p:nvPr/>
          </p:nvSpPr>
          <p:spPr bwMode="auto">
            <a:xfrm>
              <a:off x="3515" y="2568"/>
              <a:ext cx="99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542" name="Line 31"/>
            <p:cNvSpPr>
              <a:spLocks noChangeShapeType="1"/>
            </p:cNvSpPr>
            <p:nvPr/>
          </p:nvSpPr>
          <p:spPr bwMode="auto">
            <a:xfrm>
              <a:off x="2971" y="2568"/>
              <a:ext cx="33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543" name="Line 32"/>
            <p:cNvSpPr>
              <a:spLocks noChangeShapeType="1"/>
            </p:cNvSpPr>
            <p:nvPr/>
          </p:nvSpPr>
          <p:spPr bwMode="auto">
            <a:xfrm>
              <a:off x="2971" y="2568"/>
              <a:ext cx="0" cy="86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544" name="Text Box 33"/>
            <p:cNvSpPr txBox="1">
              <a:spLocks noChangeArrowheads="1"/>
            </p:cNvSpPr>
            <p:nvPr/>
          </p:nvSpPr>
          <p:spPr bwMode="auto">
            <a:xfrm>
              <a:off x="4105" y="2886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grpSp>
          <p:nvGrpSpPr>
            <p:cNvPr id="64545" name="Group 34"/>
            <p:cNvGrpSpPr>
              <a:grpSpLocks/>
            </p:cNvGrpSpPr>
            <p:nvPr/>
          </p:nvGrpSpPr>
          <p:grpSpPr bwMode="auto">
            <a:xfrm>
              <a:off x="4700" y="2640"/>
              <a:ext cx="332" cy="724"/>
              <a:chOff x="1965" y="707"/>
              <a:chExt cx="336" cy="699"/>
            </a:xfrm>
          </p:grpSpPr>
          <p:grpSp>
            <p:nvGrpSpPr>
              <p:cNvPr id="64554" name="Group 35"/>
              <p:cNvGrpSpPr>
                <a:grpSpLocks/>
              </p:cNvGrpSpPr>
              <p:nvPr/>
            </p:nvGrpSpPr>
            <p:grpSpPr bwMode="auto">
              <a:xfrm>
                <a:off x="2054" y="707"/>
                <a:ext cx="247" cy="699"/>
                <a:chOff x="1622" y="1235"/>
                <a:chExt cx="247" cy="699"/>
              </a:xfrm>
            </p:grpSpPr>
            <p:sp>
              <p:nvSpPr>
                <p:cNvPr id="6455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1622" y="1235"/>
                  <a:ext cx="247" cy="3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64557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1623" y="1618"/>
                  <a:ext cx="231" cy="3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64555" name="Text Box 38"/>
              <p:cNvSpPr txBox="1">
                <a:spLocks noChangeArrowheads="1"/>
              </p:cNvSpPr>
              <p:nvPr/>
            </p:nvSpPr>
            <p:spPr bwMode="auto">
              <a:xfrm>
                <a:off x="1965" y="888"/>
                <a:ext cx="333" cy="3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C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64546" name="Group 39"/>
            <p:cNvGrpSpPr>
              <a:grpSpLocks/>
            </p:cNvGrpSpPr>
            <p:nvPr/>
          </p:nvGrpSpPr>
          <p:grpSpPr bwMode="auto">
            <a:xfrm>
              <a:off x="4377" y="2976"/>
              <a:ext cx="318" cy="91"/>
              <a:chOff x="1824" y="1680"/>
              <a:chExt cx="192" cy="96"/>
            </a:xfrm>
          </p:grpSpPr>
          <p:sp>
            <p:nvSpPr>
              <p:cNvPr id="64552" name="Line 40"/>
              <p:cNvSpPr>
                <a:spLocks noChangeShapeType="1"/>
              </p:cNvSpPr>
              <p:nvPr/>
            </p:nvSpPr>
            <p:spPr bwMode="auto">
              <a:xfrm>
                <a:off x="1824" y="1680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4553" name="Line 41"/>
              <p:cNvSpPr>
                <a:spLocks noChangeShapeType="1"/>
              </p:cNvSpPr>
              <p:nvPr/>
            </p:nvSpPr>
            <p:spPr bwMode="auto">
              <a:xfrm>
                <a:off x="1824" y="1776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4547" name="Line 42"/>
            <p:cNvSpPr>
              <a:spLocks noChangeShapeType="1"/>
            </p:cNvSpPr>
            <p:nvPr/>
          </p:nvSpPr>
          <p:spPr bwMode="auto">
            <a:xfrm flipV="1">
              <a:off x="4513" y="2568"/>
              <a:ext cx="0" cy="40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548" name="Line 43"/>
            <p:cNvSpPr>
              <a:spLocks noChangeShapeType="1"/>
            </p:cNvSpPr>
            <p:nvPr/>
          </p:nvSpPr>
          <p:spPr bwMode="auto">
            <a:xfrm flipH="1" flipV="1">
              <a:off x="3288" y="2432"/>
              <a:ext cx="227" cy="1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549" name="Line 44"/>
            <p:cNvSpPr>
              <a:spLocks noChangeShapeType="1"/>
            </p:cNvSpPr>
            <p:nvPr/>
          </p:nvSpPr>
          <p:spPr bwMode="auto">
            <a:xfrm>
              <a:off x="2971" y="3430"/>
              <a:ext cx="156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550" name="Text Box 45"/>
            <p:cNvSpPr txBox="1">
              <a:spLocks noChangeArrowheads="1"/>
            </p:cNvSpPr>
            <p:nvPr/>
          </p:nvSpPr>
          <p:spPr bwMode="auto">
            <a:xfrm>
              <a:off x="3919" y="2232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4551" name="Rectangle 46"/>
            <p:cNvSpPr>
              <a:spLocks noChangeArrowheads="1"/>
            </p:cNvSpPr>
            <p:nvPr/>
          </p:nvSpPr>
          <p:spPr bwMode="auto">
            <a:xfrm>
              <a:off x="3878" y="2522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474159" name="Text Box 47"/>
          <p:cNvSpPr txBox="1">
            <a:spLocks noChangeArrowheads="1"/>
          </p:cNvSpPr>
          <p:nvPr/>
        </p:nvSpPr>
        <p:spPr bwMode="auto">
          <a:xfrm>
            <a:off x="4356100" y="3860800"/>
            <a:ext cx="45005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解答为：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=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 i="1" baseline="30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'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 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 i="1" baseline="30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"</a:t>
            </a:r>
          </a:p>
        </p:txBody>
      </p:sp>
      <p:grpSp>
        <p:nvGrpSpPr>
          <p:cNvPr id="474160" name="Group 48"/>
          <p:cNvGrpSpPr>
            <a:grpSpLocks/>
          </p:cNvGrpSpPr>
          <p:nvPr/>
        </p:nvGrpSpPr>
        <p:grpSpPr bwMode="auto">
          <a:xfrm>
            <a:off x="4356100" y="4652963"/>
            <a:ext cx="3240088" cy="1368425"/>
            <a:chOff x="476" y="2568"/>
            <a:chExt cx="2041" cy="862"/>
          </a:xfrm>
        </p:grpSpPr>
        <p:sp>
          <p:nvSpPr>
            <p:cNvPr id="64530" name="Text Box 49"/>
            <p:cNvSpPr txBox="1">
              <a:spLocks noChangeArrowheads="1"/>
            </p:cNvSpPr>
            <p:nvPr/>
          </p:nvSpPr>
          <p:spPr bwMode="auto">
            <a:xfrm>
              <a:off x="521" y="2614"/>
              <a:ext cx="185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zh-CN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特解</a:t>
              </a:r>
              <a:r>
                <a:rPr kumimoji="1" lang="zh-CN" altLang="zh-CN" sz="2800" b="1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</a:t>
              </a: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3200" i="1" baseline="30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'  </a:t>
              </a: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U</a:t>
              </a:r>
              <a:r>
                <a:rPr kumimoji="1" lang="en-US" altLang="zh-CN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grpSp>
          <p:nvGrpSpPr>
            <p:cNvPr id="64531" name="Group 50"/>
            <p:cNvGrpSpPr>
              <a:grpSpLocks/>
            </p:cNvGrpSpPr>
            <p:nvPr/>
          </p:nvGrpSpPr>
          <p:grpSpPr bwMode="auto">
            <a:xfrm>
              <a:off x="476" y="2840"/>
              <a:ext cx="2041" cy="590"/>
              <a:chOff x="3552" y="2688"/>
              <a:chExt cx="1824" cy="525"/>
            </a:xfrm>
          </p:grpSpPr>
          <p:sp>
            <p:nvSpPr>
              <p:cNvPr id="64533" name="Text Box 51"/>
              <p:cNvSpPr txBox="1">
                <a:spLocks noChangeArrowheads="1"/>
              </p:cNvSpPr>
              <p:nvPr/>
            </p:nvSpPr>
            <p:spPr bwMode="auto">
              <a:xfrm>
                <a:off x="3552" y="2880"/>
                <a:ext cx="182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zh-CN" altLang="en-US" sz="2800" b="1">
                    <a:solidFill>
                      <a:srgbClr val="FFFF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通解</a:t>
                </a:r>
                <a:endParaRPr kumimoji="1" lang="zh-CN" altLang="en-US" sz="2800" b="1" i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endParaRPr>
              </a:p>
            </p:txBody>
          </p:sp>
          <p:graphicFrame>
            <p:nvGraphicFramePr>
              <p:cNvPr id="64534" name="Object 52"/>
              <p:cNvGraphicFramePr>
                <a:graphicFrameLocks noChangeAspect="1"/>
              </p:cNvGraphicFramePr>
              <p:nvPr/>
            </p:nvGraphicFramePr>
            <p:xfrm>
              <a:off x="4272" y="2688"/>
              <a:ext cx="1056" cy="5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4585" name="公式" r:id="rId6" imgW="704690" imgH="349206" progId="Equation.3">
                      <p:embed/>
                    </p:oleObj>
                  </mc:Choice>
                  <mc:Fallback>
                    <p:oleObj name="公式" r:id="rId6" imgW="704690" imgH="349206" progId="Equation.3">
                      <p:embed/>
                      <p:pic>
                        <p:nvPicPr>
                          <p:cNvPr id="0" name="Object 5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72" y="2688"/>
                            <a:ext cx="1056" cy="5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64532" name="AutoShape 53"/>
            <p:cNvSpPr>
              <a:spLocks/>
            </p:cNvSpPr>
            <p:nvPr/>
          </p:nvSpPr>
          <p:spPr bwMode="auto">
            <a:xfrm>
              <a:off x="476" y="2568"/>
              <a:ext cx="45" cy="771"/>
            </a:xfrm>
            <a:prstGeom prst="leftBrace">
              <a:avLst>
                <a:gd name="adj1" fmla="val 142778"/>
                <a:gd name="adj2" fmla="val 50000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474166" name="Text Box 54"/>
          <p:cNvSpPr txBox="1">
            <a:spLocks noChangeArrowheads="1"/>
          </p:cNvSpPr>
          <p:nvPr/>
        </p:nvSpPr>
        <p:spPr bwMode="auto">
          <a:xfrm>
            <a:off x="2411413" y="5300663"/>
            <a:ext cx="13128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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RC</a:t>
            </a:r>
            <a:endParaRPr kumimoji="1" lang="en-US" altLang="zh-CN" sz="32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64527" name="Group 55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64528" name="Picture 56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529" name="Text Box 57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4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4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7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"/>
                                        <p:tgtEl>
                                          <p:spTgt spid="47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7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474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7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47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0"/>
                                        <p:tgtEl>
                                          <p:spTgt spid="474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47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474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4114" grpId="0"/>
      <p:bldP spid="474115" grpId="0" build="p" autoUpdateAnimBg="0"/>
      <p:bldP spid="474117" grpId="0" build="p" autoUpdateAnimBg="0" advAuto="1000"/>
      <p:bldP spid="474118" grpId="0"/>
      <p:bldP spid="474119" grpId="0" animBg="1"/>
      <p:bldP spid="474159" grpId="0" build="p" autoUpdateAnimBg="0"/>
      <p:bldP spid="474166" grpId="0" build="p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Text Box 2"/>
          <p:cNvSpPr txBox="1">
            <a:spLocks noChangeArrowheads="1"/>
          </p:cNvSpPr>
          <p:nvPr/>
        </p:nvSpPr>
        <p:spPr bwMode="auto">
          <a:xfrm>
            <a:off x="3348038" y="620713"/>
            <a:ext cx="3816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zh-CN" altLang="en-US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endParaRPr kumimoji="1" lang="en-US" altLang="zh-CN" sz="32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75139" name="Text Box 3"/>
          <p:cNvSpPr txBox="1">
            <a:spLocks noChangeArrowheads="1"/>
          </p:cNvSpPr>
          <p:nvPr/>
        </p:nvSpPr>
        <p:spPr bwMode="auto">
          <a:xfrm>
            <a:off x="1116013" y="1268413"/>
            <a:ext cx="33115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A+U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</a:p>
        </p:txBody>
      </p:sp>
      <p:sp>
        <p:nvSpPr>
          <p:cNvPr id="475140" name="Text Box 4"/>
          <p:cNvSpPr txBox="1">
            <a:spLocks noChangeArrowheads="1"/>
          </p:cNvSpPr>
          <p:nvPr/>
        </p:nvSpPr>
        <p:spPr bwMode="auto">
          <a:xfrm>
            <a:off x="4859338" y="1268413"/>
            <a:ext cx="25209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</a:t>
            </a:r>
            <a:r>
              <a:rPr kumimoji="1" lang="zh-CN" altLang="en-US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A=U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 i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endParaRPr kumimoji="1" lang="en-US" altLang="zh-CN" sz="3200" baseline="-250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75141" name="Text Box 5"/>
          <p:cNvSpPr txBox="1">
            <a:spLocks noChangeArrowheads="1"/>
          </p:cNvSpPr>
          <p:nvPr/>
        </p:nvSpPr>
        <p:spPr bwMode="auto">
          <a:xfrm>
            <a:off x="755650" y="692150"/>
            <a:ext cx="2908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由初始值定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</a:p>
        </p:txBody>
      </p:sp>
      <p:grpSp>
        <p:nvGrpSpPr>
          <p:cNvPr id="65542" name="Group 6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5552" name="Picture 7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553" name="Text Box 8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5543" name="Group 9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5550" name="Picture 10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551" name="Text Box 11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aphicFrame>
        <p:nvGraphicFramePr>
          <p:cNvPr id="475148" name="Object 12"/>
          <p:cNvGraphicFramePr>
            <a:graphicFrameLocks noChangeAspect="1"/>
          </p:cNvGraphicFramePr>
          <p:nvPr/>
        </p:nvGraphicFramePr>
        <p:xfrm>
          <a:off x="395288" y="2060575"/>
          <a:ext cx="8304212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1" name="公式" r:id="rId4" imgW="3054313" imgH="349206" progId="Equation.3">
                  <p:embed/>
                </p:oleObj>
              </mc:Choice>
              <mc:Fallback>
                <p:oleObj name="公式" r:id="rId4" imgW="3054313" imgH="349206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060575"/>
                        <a:ext cx="8304212" cy="1050925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33CCFF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5149" name="AutoShape 13" descr="羊皮纸"/>
          <p:cNvSpPr>
            <a:spLocks noChangeArrowheads="1"/>
          </p:cNvSpPr>
          <p:nvPr/>
        </p:nvSpPr>
        <p:spPr bwMode="auto">
          <a:xfrm>
            <a:off x="971550" y="3500438"/>
            <a:ext cx="3167063" cy="576262"/>
          </a:xfrm>
          <a:prstGeom prst="wedgeRectCallout">
            <a:avLst>
              <a:gd name="adj1" fmla="val 46843"/>
              <a:gd name="adj2" fmla="val -134847"/>
            </a:avLst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强制分量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稳态解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</a:rPr>
              <a:t>)</a:t>
            </a:r>
          </a:p>
        </p:txBody>
      </p:sp>
      <p:sp>
        <p:nvSpPr>
          <p:cNvPr id="475150" name="AutoShape 14" descr="羊皮纸"/>
          <p:cNvSpPr>
            <a:spLocks noChangeArrowheads="1"/>
          </p:cNvSpPr>
          <p:nvPr/>
        </p:nvSpPr>
        <p:spPr bwMode="auto">
          <a:xfrm>
            <a:off x="5435600" y="3500438"/>
            <a:ext cx="3097213" cy="504825"/>
          </a:xfrm>
          <a:prstGeom prst="wedgeRectCallout">
            <a:avLst>
              <a:gd name="adj1" fmla="val -40620"/>
              <a:gd name="adj2" fmla="val -122014"/>
            </a:avLst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自由分量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暂态解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</a:rPr>
              <a:t>)</a:t>
            </a:r>
          </a:p>
        </p:txBody>
      </p:sp>
      <p:grpSp>
        <p:nvGrpSpPr>
          <p:cNvPr id="65547" name="Group 15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65548" name="Picture 16" descr="789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549" name="Text Box 17">
              <a:hlinkClick r:id="rId7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7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5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47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47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2000"/>
                                        <p:tgtEl>
                                          <p:spTgt spid="47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47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47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138" grpId="0" build="p" autoUpdateAnimBg="0" advAuto="0"/>
      <p:bldP spid="475139" grpId="0" autoUpdateAnimBg="0"/>
      <p:bldP spid="475140" grpId="0" autoUpdateAnimBg="0"/>
      <p:bldP spid="475141" grpId="0" autoUpdateAnimBg="0"/>
      <p:bldP spid="475149" grpId="0" animBg="1" autoUpdateAnimBg="0"/>
      <p:bldP spid="475150" grpId="0" animBg="1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Text Box 2"/>
          <p:cNvSpPr txBox="1">
            <a:spLocks noChangeArrowheads="1"/>
          </p:cNvSpPr>
          <p:nvPr/>
        </p:nvSpPr>
        <p:spPr bwMode="auto">
          <a:xfrm>
            <a:off x="684213" y="590550"/>
            <a:ext cx="51117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kumimoji="1" lang="zh-CN" altLang="en-US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全响应的两种分解方式</a:t>
            </a:r>
          </a:p>
        </p:txBody>
      </p:sp>
      <p:grpSp>
        <p:nvGrpSpPr>
          <p:cNvPr id="476163" name="Group 3"/>
          <p:cNvGrpSpPr>
            <a:grpSpLocks/>
          </p:cNvGrpSpPr>
          <p:nvPr/>
        </p:nvGrpSpPr>
        <p:grpSpPr bwMode="auto">
          <a:xfrm>
            <a:off x="2411413" y="4473575"/>
            <a:ext cx="4392612" cy="1116013"/>
            <a:chOff x="1694" y="3104"/>
            <a:chExt cx="2637" cy="702"/>
          </a:xfrm>
        </p:grpSpPr>
        <p:grpSp>
          <p:nvGrpSpPr>
            <p:cNvPr id="66597" name="Group 4"/>
            <p:cNvGrpSpPr>
              <a:grpSpLocks/>
            </p:cNvGrpSpPr>
            <p:nvPr/>
          </p:nvGrpSpPr>
          <p:grpSpPr bwMode="auto">
            <a:xfrm>
              <a:off x="2318" y="3104"/>
              <a:ext cx="1347" cy="632"/>
              <a:chOff x="1776" y="3352"/>
              <a:chExt cx="1347" cy="632"/>
            </a:xfrm>
          </p:grpSpPr>
          <p:sp>
            <p:nvSpPr>
              <p:cNvPr id="66602" name="Freeform 5"/>
              <p:cNvSpPr>
                <a:spLocks/>
              </p:cNvSpPr>
              <p:nvPr/>
            </p:nvSpPr>
            <p:spPr bwMode="auto">
              <a:xfrm>
                <a:off x="1776" y="3352"/>
                <a:ext cx="1347" cy="632"/>
              </a:xfrm>
              <a:custGeom>
                <a:avLst/>
                <a:gdLst>
                  <a:gd name="T0" fmla="*/ 0 w 1344"/>
                  <a:gd name="T1" fmla="*/ 632 h 344"/>
                  <a:gd name="T2" fmla="*/ 289 w 1344"/>
                  <a:gd name="T3" fmla="*/ 279 h 344"/>
                  <a:gd name="T4" fmla="*/ 625 w 1344"/>
                  <a:gd name="T5" fmla="*/ 103 h 344"/>
                  <a:gd name="T6" fmla="*/ 1106 w 1344"/>
                  <a:gd name="T7" fmla="*/ 15 h 344"/>
                  <a:gd name="T8" fmla="*/ 1347 w 1344"/>
                  <a:gd name="T9" fmla="*/ 15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44" h="344">
                    <a:moveTo>
                      <a:pt x="0" y="344"/>
                    </a:moveTo>
                    <a:cubicBezTo>
                      <a:pt x="92" y="272"/>
                      <a:pt x="184" y="200"/>
                      <a:pt x="288" y="152"/>
                    </a:cubicBezTo>
                    <a:cubicBezTo>
                      <a:pt x="392" y="104"/>
                      <a:pt x="488" y="80"/>
                      <a:pt x="624" y="56"/>
                    </a:cubicBezTo>
                    <a:cubicBezTo>
                      <a:pt x="760" y="32"/>
                      <a:pt x="984" y="16"/>
                      <a:pt x="1104" y="8"/>
                    </a:cubicBezTo>
                    <a:cubicBezTo>
                      <a:pt x="1224" y="0"/>
                      <a:pt x="1304" y="8"/>
                      <a:pt x="1344" y="8"/>
                    </a:cubicBezTo>
                  </a:path>
                </a:pathLst>
              </a:custGeom>
              <a:noFill/>
              <a:ln w="28575" cap="flat" cmpd="sng">
                <a:solidFill>
                  <a:srgbClr val="00FF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6603" name="Rectangle 6"/>
              <p:cNvSpPr>
                <a:spLocks noChangeArrowheads="1"/>
              </p:cNvSpPr>
              <p:nvPr/>
            </p:nvSpPr>
            <p:spPr bwMode="auto">
              <a:xfrm>
                <a:off x="2311" y="3379"/>
                <a:ext cx="374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u</a:t>
                </a:r>
                <a:r>
                  <a:rPr kumimoji="1" lang="en-US" altLang="zh-CN" sz="28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C</a:t>
                </a:r>
                <a:r>
                  <a:rPr kumimoji="1" lang="en-US" altLang="zh-CN" sz="2800" i="1" baseline="30000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"</a:t>
                </a:r>
                <a:endPara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</p:grpSp>
        <p:grpSp>
          <p:nvGrpSpPr>
            <p:cNvPr id="66598" name="Group 7"/>
            <p:cNvGrpSpPr>
              <a:grpSpLocks/>
            </p:cNvGrpSpPr>
            <p:nvPr/>
          </p:nvGrpSpPr>
          <p:grpSpPr bwMode="auto">
            <a:xfrm>
              <a:off x="1694" y="3478"/>
              <a:ext cx="640" cy="326"/>
              <a:chOff x="1152" y="3486"/>
              <a:chExt cx="640" cy="326"/>
            </a:xfrm>
          </p:grpSpPr>
          <p:sp>
            <p:nvSpPr>
              <p:cNvPr id="66600" name="Text Box 8"/>
              <p:cNvSpPr txBox="1">
                <a:spLocks noChangeArrowheads="1"/>
              </p:cNvSpPr>
              <p:nvPr/>
            </p:nvSpPr>
            <p:spPr bwMode="auto">
              <a:xfrm>
                <a:off x="1382" y="3486"/>
                <a:ext cx="410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99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楷体_GB2312" pitchFamily="49" charset="-122"/>
                    <a:ea typeface="楷体_GB2312" pitchFamily="49" charset="-122"/>
                  </a:rPr>
                  <a:t>-</a:t>
                </a:r>
                <a:r>
                  <a:rPr kumimoji="1" lang="en-US" altLang="zh-CN" sz="24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U</a:t>
                </a:r>
                <a:r>
                  <a:rPr kumimoji="1" lang="en-US" altLang="zh-CN" sz="24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S</a:t>
                </a:r>
              </a:p>
            </p:txBody>
          </p:sp>
          <p:sp>
            <p:nvSpPr>
              <p:cNvPr id="66601" name="Text Box 9"/>
              <p:cNvSpPr txBox="1">
                <a:spLocks noChangeArrowheads="1"/>
              </p:cNvSpPr>
              <p:nvPr/>
            </p:nvSpPr>
            <p:spPr bwMode="auto">
              <a:xfrm>
                <a:off x="1152" y="3504"/>
                <a:ext cx="319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4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U</a:t>
                </a:r>
                <a:r>
                  <a:rPr kumimoji="1" lang="en-US" altLang="zh-CN" sz="24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0</a:t>
                </a:r>
                <a:endParaRPr kumimoji="1" lang="en-US" altLang="zh-CN" sz="24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</p:grpSp>
        <p:sp>
          <p:nvSpPr>
            <p:cNvPr id="66599" name="AutoShape 10" descr="蓝色面巾纸"/>
            <p:cNvSpPr>
              <a:spLocks noChangeArrowheads="1"/>
            </p:cNvSpPr>
            <p:nvPr/>
          </p:nvSpPr>
          <p:spPr bwMode="auto">
            <a:xfrm>
              <a:off x="3515" y="3566"/>
              <a:ext cx="816" cy="240"/>
            </a:xfrm>
            <a:prstGeom prst="wedgeRectCallout">
              <a:avLst>
                <a:gd name="adj1" fmla="val -30148"/>
                <a:gd name="adj2" fmla="val -191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00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暂态解</a:t>
              </a:r>
            </a:p>
          </p:txBody>
        </p:sp>
      </p:grpSp>
      <p:grpSp>
        <p:nvGrpSpPr>
          <p:cNvPr id="476171" name="Group 11"/>
          <p:cNvGrpSpPr>
            <a:grpSpLocks/>
          </p:cNvGrpSpPr>
          <p:nvPr/>
        </p:nvGrpSpPr>
        <p:grpSpPr bwMode="auto">
          <a:xfrm>
            <a:off x="2873375" y="2543175"/>
            <a:ext cx="3489325" cy="1077913"/>
            <a:chOff x="1985" y="1888"/>
            <a:chExt cx="2132" cy="679"/>
          </a:xfrm>
        </p:grpSpPr>
        <p:sp>
          <p:nvSpPr>
            <p:cNvPr id="66593" name="Line 12"/>
            <p:cNvSpPr>
              <a:spLocks noChangeShapeType="1"/>
            </p:cNvSpPr>
            <p:nvPr/>
          </p:nvSpPr>
          <p:spPr bwMode="auto">
            <a:xfrm>
              <a:off x="2316" y="2394"/>
              <a:ext cx="1392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594" name="Rectangle 13"/>
            <p:cNvSpPr>
              <a:spLocks noChangeArrowheads="1"/>
            </p:cNvSpPr>
            <p:nvPr/>
          </p:nvSpPr>
          <p:spPr bwMode="auto">
            <a:xfrm>
              <a:off x="3772" y="2202"/>
              <a:ext cx="34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4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2400" i="1" baseline="30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'</a:t>
              </a:r>
            </a:p>
          </p:txBody>
        </p:sp>
        <p:sp>
          <p:nvSpPr>
            <p:cNvPr id="66595" name="Text Box 14"/>
            <p:cNvSpPr txBox="1">
              <a:spLocks noChangeArrowheads="1"/>
            </p:cNvSpPr>
            <p:nvPr/>
          </p:nvSpPr>
          <p:spPr bwMode="auto">
            <a:xfrm>
              <a:off x="1985" y="2250"/>
              <a:ext cx="3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4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66596" name="AutoShape 15" descr="羊皮纸"/>
            <p:cNvSpPr>
              <a:spLocks noChangeArrowheads="1"/>
            </p:cNvSpPr>
            <p:nvPr/>
          </p:nvSpPr>
          <p:spPr bwMode="auto">
            <a:xfrm>
              <a:off x="3107" y="1888"/>
              <a:ext cx="816" cy="240"/>
            </a:xfrm>
            <a:prstGeom prst="wedgeRectCallout">
              <a:avLst>
                <a:gd name="adj1" fmla="val -76347"/>
                <a:gd name="adj2" fmla="val 145833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latin typeface="Times New Roman" panose="02020603050405020304" pitchFamily="18" charset="0"/>
                  <a:ea typeface="楷体_GB2312" pitchFamily="49" charset="-122"/>
                </a:rPr>
                <a:t>稳态解</a:t>
              </a:r>
            </a:p>
          </p:txBody>
        </p:sp>
      </p:grpSp>
      <p:grpSp>
        <p:nvGrpSpPr>
          <p:cNvPr id="476176" name="Group 16"/>
          <p:cNvGrpSpPr>
            <a:grpSpLocks/>
          </p:cNvGrpSpPr>
          <p:nvPr/>
        </p:nvGrpSpPr>
        <p:grpSpPr bwMode="auto">
          <a:xfrm>
            <a:off x="2851150" y="3406775"/>
            <a:ext cx="4168775" cy="885825"/>
            <a:chOff x="1970" y="2432"/>
            <a:chExt cx="2406" cy="480"/>
          </a:xfrm>
        </p:grpSpPr>
        <p:grpSp>
          <p:nvGrpSpPr>
            <p:cNvPr id="66586" name="Group 17"/>
            <p:cNvGrpSpPr>
              <a:grpSpLocks/>
            </p:cNvGrpSpPr>
            <p:nvPr/>
          </p:nvGrpSpPr>
          <p:grpSpPr bwMode="auto">
            <a:xfrm>
              <a:off x="1970" y="2432"/>
              <a:ext cx="1683" cy="480"/>
              <a:chOff x="1437" y="2688"/>
              <a:chExt cx="1683" cy="480"/>
            </a:xfrm>
          </p:grpSpPr>
          <p:grpSp>
            <p:nvGrpSpPr>
              <p:cNvPr id="66588" name="Group 18"/>
              <p:cNvGrpSpPr>
                <a:grpSpLocks/>
              </p:cNvGrpSpPr>
              <p:nvPr/>
            </p:nvGrpSpPr>
            <p:grpSpPr bwMode="auto">
              <a:xfrm>
                <a:off x="1488" y="2688"/>
                <a:ext cx="1632" cy="480"/>
                <a:chOff x="1488" y="2688"/>
                <a:chExt cx="1632" cy="480"/>
              </a:xfrm>
            </p:grpSpPr>
            <p:sp>
              <p:nvSpPr>
                <p:cNvPr id="66591" name="Freeform 19"/>
                <p:cNvSpPr>
                  <a:spLocks/>
                </p:cNvSpPr>
                <p:nvPr/>
              </p:nvSpPr>
              <p:spPr bwMode="auto">
                <a:xfrm>
                  <a:off x="1776" y="2688"/>
                  <a:ext cx="1344" cy="480"/>
                </a:xfrm>
                <a:custGeom>
                  <a:avLst/>
                  <a:gdLst>
                    <a:gd name="T0" fmla="*/ 0 w 1344"/>
                    <a:gd name="T1" fmla="*/ 480 h 344"/>
                    <a:gd name="T2" fmla="*/ 288 w 1344"/>
                    <a:gd name="T3" fmla="*/ 212 h 344"/>
                    <a:gd name="T4" fmla="*/ 624 w 1344"/>
                    <a:gd name="T5" fmla="*/ 78 h 344"/>
                    <a:gd name="T6" fmla="*/ 1104 w 1344"/>
                    <a:gd name="T7" fmla="*/ 11 h 344"/>
                    <a:gd name="T8" fmla="*/ 1344 w 1344"/>
                    <a:gd name="T9" fmla="*/ 11 h 3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4" h="344">
                      <a:moveTo>
                        <a:pt x="0" y="344"/>
                      </a:moveTo>
                      <a:cubicBezTo>
                        <a:pt x="92" y="272"/>
                        <a:pt x="184" y="200"/>
                        <a:pt x="288" y="152"/>
                      </a:cubicBezTo>
                      <a:cubicBezTo>
                        <a:pt x="392" y="104"/>
                        <a:pt x="488" y="80"/>
                        <a:pt x="624" y="56"/>
                      </a:cubicBezTo>
                      <a:cubicBezTo>
                        <a:pt x="760" y="32"/>
                        <a:pt x="984" y="16"/>
                        <a:pt x="1104" y="8"/>
                      </a:cubicBezTo>
                      <a:cubicBezTo>
                        <a:pt x="1224" y="0"/>
                        <a:pt x="1304" y="8"/>
                        <a:pt x="1344" y="8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FF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6592" name="Line 20"/>
                <p:cNvSpPr>
                  <a:spLocks noChangeShapeType="1"/>
                </p:cNvSpPr>
                <p:nvPr/>
              </p:nvSpPr>
              <p:spPr bwMode="auto">
                <a:xfrm>
                  <a:off x="1488" y="3168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66589" name="Text Box 21"/>
              <p:cNvSpPr txBox="1">
                <a:spLocks noChangeArrowheads="1"/>
              </p:cNvSpPr>
              <p:nvPr/>
            </p:nvSpPr>
            <p:spPr bwMode="auto">
              <a:xfrm>
                <a:off x="1437" y="2836"/>
                <a:ext cx="325" cy="2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FF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U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0</a:t>
                </a:r>
                <a:endPara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  <p:sp>
            <p:nvSpPr>
              <p:cNvPr id="66590" name="Text Box 22"/>
              <p:cNvSpPr txBox="1">
                <a:spLocks noChangeArrowheads="1"/>
              </p:cNvSpPr>
              <p:nvPr/>
            </p:nvSpPr>
            <p:spPr bwMode="auto">
              <a:xfrm>
                <a:off x="2165" y="2788"/>
                <a:ext cx="270" cy="2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FF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u</a:t>
                </a:r>
                <a:r>
                  <a:rPr kumimoji="1" lang="en-US" altLang="zh-CN" sz="28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c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</p:grpSp>
        <p:sp>
          <p:nvSpPr>
            <p:cNvPr id="66587" name="AutoShape 23"/>
            <p:cNvSpPr>
              <a:spLocks noChangeArrowheads="1"/>
            </p:cNvSpPr>
            <p:nvPr/>
          </p:nvSpPr>
          <p:spPr bwMode="auto">
            <a:xfrm>
              <a:off x="3560" y="2659"/>
              <a:ext cx="816" cy="240"/>
            </a:xfrm>
            <a:prstGeom prst="wedgeRectCallout">
              <a:avLst>
                <a:gd name="adj1" fmla="val -78556"/>
                <a:gd name="adj2" fmla="val -122083"/>
              </a:avLst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全解</a:t>
              </a:r>
            </a:p>
          </p:txBody>
        </p:sp>
      </p:grpSp>
      <p:grpSp>
        <p:nvGrpSpPr>
          <p:cNvPr id="476184" name="Group 24"/>
          <p:cNvGrpSpPr>
            <a:grpSpLocks/>
          </p:cNvGrpSpPr>
          <p:nvPr/>
        </p:nvGrpSpPr>
        <p:grpSpPr bwMode="auto">
          <a:xfrm>
            <a:off x="2987675" y="2492375"/>
            <a:ext cx="3798888" cy="3673475"/>
            <a:chOff x="1575" y="1726"/>
            <a:chExt cx="2127" cy="2066"/>
          </a:xfrm>
        </p:grpSpPr>
        <p:grpSp>
          <p:nvGrpSpPr>
            <p:cNvPr id="66580" name="Group 25"/>
            <p:cNvGrpSpPr>
              <a:grpSpLocks/>
            </p:cNvGrpSpPr>
            <p:nvPr/>
          </p:nvGrpSpPr>
          <p:grpSpPr bwMode="auto">
            <a:xfrm>
              <a:off x="1575" y="1726"/>
              <a:ext cx="2127" cy="2066"/>
              <a:chOff x="1539" y="2110"/>
              <a:chExt cx="2127" cy="2066"/>
            </a:xfrm>
          </p:grpSpPr>
          <p:sp>
            <p:nvSpPr>
              <p:cNvPr id="66582" name="Line 26"/>
              <p:cNvSpPr>
                <a:spLocks noChangeShapeType="1"/>
              </p:cNvSpPr>
              <p:nvPr/>
            </p:nvSpPr>
            <p:spPr bwMode="auto">
              <a:xfrm>
                <a:off x="1539" y="3312"/>
                <a:ext cx="196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6583" name="Line 27"/>
              <p:cNvSpPr>
                <a:spLocks noChangeShapeType="1"/>
              </p:cNvSpPr>
              <p:nvPr/>
            </p:nvSpPr>
            <p:spPr bwMode="auto">
              <a:xfrm flipV="1">
                <a:off x="1776" y="2256"/>
                <a:ext cx="0" cy="192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6584" name="Text Box 28"/>
              <p:cNvSpPr txBox="1">
                <a:spLocks noChangeArrowheads="1"/>
              </p:cNvSpPr>
              <p:nvPr/>
            </p:nvSpPr>
            <p:spPr bwMode="auto">
              <a:xfrm>
                <a:off x="3516" y="3183"/>
                <a:ext cx="150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4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6585" name="Text Box 29"/>
              <p:cNvSpPr txBox="1">
                <a:spLocks noChangeArrowheads="1"/>
              </p:cNvSpPr>
              <p:nvPr/>
            </p:nvSpPr>
            <p:spPr bwMode="auto">
              <a:xfrm>
                <a:off x="1832" y="2110"/>
                <a:ext cx="263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c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6581" name="Text Box 30"/>
            <p:cNvSpPr txBox="1">
              <a:spLocks noChangeArrowheads="1"/>
            </p:cNvSpPr>
            <p:nvPr/>
          </p:nvSpPr>
          <p:spPr bwMode="auto">
            <a:xfrm>
              <a:off x="1602" y="2951"/>
              <a:ext cx="188" cy="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476191" name="Text Box 31"/>
          <p:cNvSpPr txBox="1">
            <a:spLocks noChangeArrowheads="1"/>
          </p:cNvSpPr>
          <p:nvPr/>
        </p:nvSpPr>
        <p:spPr bwMode="auto">
          <a:xfrm>
            <a:off x="539750" y="1844675"/>
            <a:ext cx="8351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全响应</a:t>
            </a:r>
            <a:r>
              <a:rPr kumimoji="1" lang="zh-CN" altLang="en-US" sz="2800" b="1">
                <a:solidFill>
                  <a:srgbClr val="00FFFF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en-US" altLang="zh-CN" sz="3200" b="1">
                <a:solidFill>
                  <a:srgbClr val="00FFFF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kumimoji="1" lang="en-US" altLang="zh-CN" sz="2800" b="1">
                <a:solidFill>
                  <a:srgbClr val="00FFFF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强制分量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稳态解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kumimoji="1" lang="en-US" altLang="zh-CN" sz="3200" b="1">
                <a:solidFill>
                  <a:srgbClr val="00FFFF"/>
                </a:solidFill>
                <a:latin typeface="楷体_GB2312" pitchFamily="49" charset="-122"/>
                <a:ea typeface="楷体_GB2312" pitchFamily="49" charset="-122"/>
              </a:rPr>
              <a:t>+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自由分量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暂态解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endParaRPr kumimoji="1" lang="en-US" altLang="zh-CN" sz="2800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76192" name="Text Box 32"/>
          <p:cNvSpPr txBox="1">
            <a:spLocks noChangeArrowheads="1"/>
          </p:cNvSpPr>
          <p:nvPr/>
        </p:nvSpPr>
        <p:spPr bwMode="auto">
          <a:xfrm>
            <a:off x="539750" y="1268413"/>
            <a:ext cx="61198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circleNumDbPlain"/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着眼于电路的两种工作状态</a:t>
            </a:r>
          </a:p>
        </p:txBody>
      </p:sp>
      <p:sp>
        <p:nvSpPr>
          <p:cNvPr id="476193" name="Text Box 33"/>
          <p:cNvSpPr txBox="1">
            <a:spLocks noChangeArrowheads="1"/>
          </p:cNvSpPr>
          <p:nvPr/>
        </p:nvSpPr>
        <p:spPr bwMode="auto">
          <a:xfrm>
            <a:off x="6011863" y="1341438"/>
            <a:ext cx="2736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物理概念清晰</a:t>
            </a:r>
          </a:p>
        </p:txBody>
      </p:sp>
      <p:grpSp>
        <p:nvGrpSpPr>
          <p:cNvPr id="66570" name="Group 34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6578" name="Picture 35" descr="7890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79" name="Text Box 36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6571" name="Group 37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6576" name="Picture 38" descr="7890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77" name="Text Box 39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476200" name="Line 40"/>
          <p:cNvSpPr>
            <a:spLocks noChangeShapeType="1"/>
          </p:cNvSpPr>
          <p:nvPr/>
        </p:nvSpPr>
        <p:spPr bwMode="auto">
          <a:xfrm>
            <a:off x="5508625" y="1628775"/>
            <a:ext cx="503238" cy="0"/>
          </a:xfrm>
          <a:prstGeom prst="line">
            <a:avLst/>
          </a:prstGeom>
          <a:noFill/>
          <a:ln w="76200">
            <a:solidFill>
              <a:srgbClr val="00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6573" name="Group 41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66574" name="Picture 42" descr="7890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75" name="Text Box 43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476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476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47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47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47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476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47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76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162" grpId="0"/>
      <p:bldP spid="476191" grpId="0" build="p" autoUpdateAnimBg="0"/>
      <p:bldP spid="476192" grpId="0"/>
      <p:bldP spid="47619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Text Box 2"/>
          <p:cNvSpPr txBox="1">
            <a:spLocks noChangeArrowheads="1"/>
          </p:cNvSpPr>
          <p:nvPr/>
        </p:nvSpPr>
        <p:spPr bwMode="auto">
          <a:xfrm>
            <a:off x="1116013" y="2997200"/>
            <a:ext cx="68183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全响应 </a:t>
            </a:r>
            <a:r>
              <a:rPr kumimoji="1" lang="en-US" altLang="zh-CN" sz="40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1" lang="en-US" altLang="zh-CN" sz="32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32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零状态响应</a:t>
            </a:r>
            <a:r>
              <a:rPr kumimoji="1" lang="zh-CN" altLang="en-US" sz="32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en-US" altLang="zh-CN" sz="40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kumimoji="1" lang="en-US" altLang="zh-CN" sz="32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32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零输入响应</a:t>
            </a:r>
          </a:p>
        </p:txBody>
      </p:sp>
      <p:graphicFrame>
        <p:nvGraphicFramePr>
          <p:cNvPr id="477187" name="Object 3"/>
          <p:cNvGraphicFramePr>
            <a:graphicFrameLocks noChangeAspect="1"/>
          </p:cNvGraphicFramePr>
          <p:nvPr/>
        </p:nvGraphicFramePr>
        <p:xfrm>
          <a:off x="900113" y="1125538"/>
          <a:ext cx="7245350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81" name="公式" r:id="rId3" imgW="2495612" imgH="349206" progId="Equation.3">
                  <p:embed/>
                </p:oleObj>
              </mc:Choice>
              <mc:Fallback>
                <p:oleObj name="公式" r:id="rId3" imgW="2495612" imgH="3492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125538"/>
                        <a:ext cx="7245350" cy="1025525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chemeClr val="folHlink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7188" name="Text Box 4"/>
          <p:cNvSpPr txBox="1">
            <a:spLocks noChangeArrowheads="1"/>
          </p:cNvSpPr>
          <p:nvPr/>
        </p:nvSpPr>
        <p:spPr bwMode="auto">
          <a:xfrm>
            <a:off x="539750" y="476250"/>
            <a:ext cx="3816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着眼于因果关系</a:t>
            </a:r>
          </a:p>
        </p:txBody>
      </p:sp>
      <p:sp>
        <p:nvSpPr>
          <p:cNvPr id="477189" name="Text Box 5"/>
          <p:cNvSpPr txBox="1">
            <a:spLocks noChangeArrowheads="1"/>
          </p:cNvSpPr>
          <p:nvPr/>
        </p:nvSpPr>
        <p:spPr bwMode="auto">
          <a:xfrm>
            <a:off x="4572000" y="476250"/>
            <a:ext cx="3384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便于叠加计算</a:t>
            </a:r>
          </a:p>
        </p:txBody>
      </p:sp>
      <p:grpSp>
        <p:nvGrpSpPr>
          <p:cNvPr id="67590" name="Group 6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7672" name="Picture 7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673" name="Text Box 8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7591" name="Group 9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7670" name="Picture 10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671" name="Text Box 11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477196" name="Line 12"/>
          <p:cNvSpPr>
            <a:spLocks noChangeShapeType="1"/>
          </p:cNvSpPr>
          <p:nvPr/>
        </p:nvSpPr>
        <p:spPr bwMode="auto">
          <a:xfrm>
            <a:off x="3851275" y="765175"/>
            <a:ext cx="647700" cy="0"/>
          </a:xfrm>
          <a:prstGeom prst="line">
            <a:avLst/>
          </a:prstGeom>
          <a:noFill/>
          <a:ln w="76200">
            <a:solidFill>
              <a:srgbClr val="00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77197" name="AutoShape 13"/>
          <p:cNvSpPr>
            <a:spLocks noChangeArrowheads="1"/>
          </p:cNvSpPr>
          <p:nvPr/>
        </p:nvSpPr>
        <p:spPr bwMode="auto">
          <a:xfrm>
            <a:off x="6443663" y="2420938"/>
            <a:ext cx="2016125" cy="647700"/>
          </a:xfrm>
          <a:prstGeom prst="wedgeRectCallout">
            <a:avLst>
              <a:gd name="adj1" fmla="val -98741"/>
              <a:gd name="adj2" fmla="val -140685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零输入响应</a:t>
            </a:r>
          </a:p>
        </p:txBody>
      </p:sp>
      <p:sp>
        <p:nvSpPr>
          <p:cNvPr id="477198" name="AutoShape 14"/>
          <p:cNvSpPr>
            <a:spLocks noChangeArrowheads="1"/>
          </p:cNvSpPr>
          <p:nvPr/>
        </p:nvSpPr>
        <p:spPr bwMode="auto">
          <a:xfrm>
            <a:off x="971550" y="2349500"/>
            <a:ext cx="2016125" cy="576263"/>
          </a:xfrm>
          <a:prstGeom prst="wedgeRectCallout">
            <a:avLst>
              <a:gd name="adj1" fmla="val 55120"/>
              <a:gd name="adj2" fmla="val -138431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零状态响应</a:t>
            </a:r>
          </a:p>
        </p:txBody>
      </p:sp>
      <p:grpSp>
        <p:nvGrpSpPr>
          <p:cNvPr id="477199" name="Group 15"/>
          <p:cNvGrpSpPr>
            <a:grpSpLocks/>
          </p:cNvGrpSpPr>
          <p:nvPr/>
        </p:nvGrpSpPr>
        <p:grpSpPr bwMode="auto">
          <a:xfrm>
            <a:off x="395288" y="3789363"/>
            <a:ext cx="2592387" cy="2306637"/>
            <a:chOff x="2653" y="2096"/>
            <a:chExt cx="1633" cy="1453"/>
          </a:xfrm>
        </p:grpSpPr>
        <p:sp>
          <p:nvSpPr>
            <p:cNvPr id="67648" name="Oval 16"/>
            <p:cNvSpPr>
              <a:spLocks noChangeArrowheads="1"/>
            </p:cNvSpPr>
            <p:nvPr/>
          </p:nvSpPr>
          <p:spPr bwMode="auto">
            <a:xfrm>
              <a:off x="2653" y="2659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7649" name="Line 17"/>
            <p:cNvSpPr>
              <a:spLocks noChangeShapeType="1"/>
            </p:cNvSpPr>
            <p:nvPr/>
          </p:nvSpPr>
          <p:spPr bwMode="auto">
            <a:xfrm>
              <a:off x="2835" y="2523"/>
              <a:ext cx="0" cy="7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50" name="Line 18"/>
            <p:cNvSpPr>
              <a:spLocks noChangeShapeType="1"/>
            </p:cNvSpPr>
            <p:nvPr/>
          </p:nvSpPr>
          <p:spPr bwMode="auto">
            <a:xfrm flipV="1">
              <a:off x="4105" y="2519"/>
              <a:ext cx="0" cy="23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51" name="Line 19"/>
            <p:cNvSpPr>
              <a:spLocks noChangeShapeType="1"/>
            </p:cNvSpPr>
            <p:nvPr/>
          </p:nvSpPr>
          <p:spPr bwMode="auto">
            <a:xfrm flipV="1">
              <a:off x="4105" y="2870"/>
              <a:ext cx="0" cy="37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7652" name="Group 20"/>
            <p:cNvGrpSpPr>
              <a:grpSpLocks/>
            </p:cNvGrpSpPr>
            <p:nvPr/>
          </p:nvGrpSpPr>
          <p:grpSpPr bwMode="auto">
            <a:xfrm>
              <a:off x="3042" y="2096"/>
              <a:ext cx="691" cy="395"/>
              <a:chOff x="983" y="919"/>
              <a:chExt cx="980" cy="329"/>
            </a:xfrm>
          </p:grpSpPr>
          <p:sp>
            <p:nvSpPr>
              <p:cNvPr id="67668" name="Line 21"/>
              <p:cNvSpPr>
                <a:spLocks noChangeShapeType="1"/>
              </p:cNvSpPr>
              <p:nvPr/>
            </p:nvSpPr>
            <p:spPr bwMode="auto">
              <a:xfrm flipH="1">
                <a:off x="1200" y="1104"/>
                <a:ext cx="144" cy="144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69" name="Text Box 22"/>
              <p:cNvSpPr txBox="1">
                <a:spLocks noChangeArrowheads="1"/>
              </p:cNvSpPr>
              <p:nvPr/>
            </p:nvSpPr>
            <p:spPr bwMode="auto">
              <a:xfrm>
                <a:off x="983" y="919"/>
                <a:ext cx="980" cy="2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S(</a:t>
                </a: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=0)</a:t>
                </a:r>
              </a:p>
            </p:txBody>
          </p:sp>
        </p:grpSp>
        <p:sp>
          <p:nvSpPr>
            <p:cNvPr id="67653" name="Text Box 23"/>
            <p:cNvSpPr txBox="1">
              <a:spLocks noChangeArrowheads="1"/>
            </p:cNvSpPr>
            <p:nvPr/>
          </p:nvSpPr>
          <p:spPr bwMode="auto">
            <a:xfrm>
              <a:off x="3002" y="2685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7654" name="Line 24"/>
            <p:cNvSpPr>
              <a:spLocks noChangeShapeType="1"/>
            </p:cNvSpPr>
            <p:nvPr/>
          </p:nvSpPr>
          <p:spPr bwMode="auto">
            <a:xfrm>
              <a:off x="3288" y="2523"/>
              <a:ext cx="81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55" name="Line 25"/>
            <p:cNvSpPr>
              <a:spLocks noChangeShapeType="1"/>
            </p:cNvSpPr>
            <p:nvPr/>
          </p:nvSpPr>
          <p:spPr bwMode="auto">
            <a:xfrm>
              <a:off x="2835" y="2523"/>
              <a:ext cx="23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56" name="Text Box 26"/>
            <p:cNvSpPr txBox="1">
              <a:spLocks noChangeArrowheads="1"/>
            </p:cNvSpPr>
            <p:nvPr/>
          </p:nvSpPr>
          <p:spPr bwMode="auto">
            <a:xfrm>
              <a:off x="3696" y="2731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67657" name="Group 27"/>
            <p:cNvGrpSpPr>
              <a:grpSpLocks/>
            </p:cNvGrpSpPr>
            <p:nvPr/>
          </p:nvGrpSpPr>
          <p:grpSpPr bwMode="auto">
            <a:xfrm>
              <a:off x="2916" y="2481"/>
              <a:ext cx="244" cy="788"/>
              <a:chOff x="1572" y="1256"/>
              <a:chExt cx="345" cy="657"/>
            </a:xfrm>
          </p:grpSpPr>
          <p:sp>
            <p:nvSpPr>
              <p:cNvPr id="67666" name="Text Box 28"/>
              <p:cNvSpPr txBox="1">
                <a:spLocks noChangeArrowheads="1"/>
              </p:cNvSpPr>
              <p:nvPr/>
            </p:nvSpPr>
            <p:spPr bwMode="auto">
              <a:xfrm>
                <a:off x="1572" y="1256"/>
                <a:ext cx="345" cy="2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</a:p>
            </p:txBody>
          </p:sp>
          <p:sp>
            <p:nvSpPr>
              <p:cNvPr id="67667" name="Text Box 29"/>
              <p:cNvSpPr txBox="1">
                <a:spLocks noChangeArrowheads="1"/>
              </p:cNvSpPr>
              <p:nvPr/>
            </p:nvSpPr>
            <p:spPr bwMode="auto">
              <a:xfrm>
                <a:off x="1573" y="1640"/>
                <a:ext cx="323" cy="2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–</a:t>
                </a:r>
              </a:p>
            </p:txBody>
          </p:sp>
        </p:grpSp>
        <p:grpSp>
          <p:nvGrpSpPr>
            <p:cNvPr id="67658" name="Group 30"/>
            <p:cNvGrpSpPr>
              <a:grpSpLocks/>
            </p:cNvGrpSpPr>
            <p:nvPr/>
          </p:nvGrpSpPr>
          <p:grpSpPr bwMode="auto">
            <a:xfrm>
              <a:off x="3969" y="2750"/>
              <a:ext cx="317" cy="136"/>
              <a:chOff x="1824" y="1680"/>
              <a:chExt cx="192" cy="96"/>
            </a:xfrm>
          </p:grpSpPr>
          <p:sp>
            <p:nvSpPr>
              <p:cNvPr id="67664" name="Line 31"/>
              <p:cNvSpPr>
                <a:spLocks noChangeShapeType="1"/>
              </p:cNvSpPr>
              <p:nvPr/>
            </p:nvSpPr>
            <p:spPr bwMode="auto">
              <a:xfrm>
                <a:off x="1824" y="1680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65" name="Line 32"/>
              <p:cNvSpPr>
                <a:spLocks noChangeShapeType="1"/>
              </p:cNvSpPr>
              <p:nvPr/>
            </p:nvSpPr>
            <p:spPr bwMode="auto">
              <a:xfrm>
                <a:off x="1824" y="1776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7659" name="Line 33"/>
            <p:cNvSpPr>
              <a:spLocks noChangeShapeType="1"/>
            </p:cNvSpPr>
            <p:nvPr/>
          </p:nvSpPr>
          <p:spPr bwMode="auto">
            <a:xfrm flipH="1" flipV="1">
              <a:off x="3016" y="2387"/>
              <a:ext cx="272" cy="1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60" name="Line 34"/>
            <p:cNvSpPr>
              <a:spLocks noChangeShapeType="1"/>
            </p:cNvSpPr>
            <p:nvPr/>
          </p:nvSpPr>
          <p:spPr bwMode="auto">
            <a:xfrm>
              <a:off x="2835" y="3249"/>
              <a:ext cx="127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61" name="Text Box 35"/>
            <p:cNvSpPr txBox="1">
              <a:spLocks noChangeArrowheads="1"/>
            </p:cNvSpPr>
            <p:nvPr/>
          </p:nvSpPr>
          <p:spPr bwMode="auto">
            <a:xfrm>
              <a:off x="3651" y="2205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7662" name="Text Box 36"/>
            <p:cNvSpPr txBox="1">
              <a:spLocks noChangeArrowheads="1"/>
            </p:cNvSpPr>
            <p:nvPr/>
          </p:nvSpPr>
          <p:spPr bwMode="auto">
            <a:xfrm>
              <a:off x="2919" y="3222"/>
              <a:ext cx="11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zh-CN" altLang="en-US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)=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7663" name="Rectangle 37"/>
            <p:cNvSpPr>
              <a:spLocks noChangeArrowheads="1"/>
            </p:cNvSpPr>
            <p:nvPr/>
          </p:nvSpPr>
          <p:spPr bwMode="auto">
            <a:xfrm>
              <a:off x="3560" y="2478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477222" name="Group 38"/>
          <p:cNvGrpSpPr>
            <a:grpSpLocks/>
          </p:cNvGrpSpPr>
          <p:nvPr/>
        </p:nvGrpSpPr>
        <p:grpSpPr bwMode="auto">
          <a:xfrm>
            <a:off x="6084888" y="3716338"/>
            <a:ext cx="2776537" cy="2306637"/>
            <a:chOff x="2900" y="2115"/>
            <a:chExt cx="1749" cy="1453"/>
          </a:xfrm>
        </p:grpSpPr>
        <p:sp>
          <p:nvSpPr>
            <p:cNvPr id="67626" name="Text Box 39"/>
            <p:cNvSpPr txBox="1">
              <a:spLocks noChangeArrowheads="1"/>
            </p:cNvSpPr>
            <p:nvPr/>
          </p:nvSpPr>
          <p:spPr bwMode="auto">
            <a:xfrm>
              <a:off x="2900" y="2659"/>
              <a:ext cx="29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4000" b="1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67627" name="Line 40"/>
            <p:cNvSpPr>
              <a:spLocks noChangeShapeType="1"/>
            </p:cNvSpPr>
            <p:nvPr/>
          </p:nvSpPr>
          <p:spPr bwMode="auto">
            <a:xfrm>
              <a:off x="3198" y="2542"/>
              <a:ext cx="0" cy="7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28" name="Line 41"/>
            <p:cNvSpPr>
              <a:spLocks noChangeShapeType="1"/>
            </p:cNvSpPr>
            <p:nvPr/>
          </p:nvSpPr>
          <p:spPr bwMode="auto">
            <a:xfrm flipV="1">
              <a:off x="4468" y="2538"/>
              <a:ext cx="0" cy="23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29" name="Line 42"/>
            <p:cNvSpPr>
              <a:spLocks noChangeShapeType="1"/>
            </p:cNvSpPr>
            <p:nvPr/>
          </p:nvSpPr>
          <p:spPr bwMode="auto">
            <a:xfrm flipV="1">
              <a:off x="4468" y="2889"/>
              <a:ext cx="0" cy="37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7630" name="Group 43"/>
            <p:cNvGrpSpPr>
              <a:grpSpLocks/>
            </p:cNvGrpSpPr>
            <p:nvPr/>
          </p:nvGrpSpPr>
          <p:grpSpPr bwMode="auto">
            <a:xfrm>
              <a:off x="3405" y="2115"/>
              <a:ext cx="691" cy="395"/>
              <a:chOff x="983" y="919"/>
              <a:chExt cx="980" cy="329"/>
            </a:xfrm>
          </p:grpSpPr>
          <p:sp>
            <p:nvSpPr>
              <p:cNvPr id="67646" name="Line 44"/>
              <p:cNvSpPr>
                <a:spLocks noChangeShapeType="1"/>
              </p:cNvSpPr>
              <p:nvPr/>
            </p:nvSpPr>
            <p:spPr bwMode="auto">
              <a:xfrm flipH="1">
                <a:off x="1200" y="1104"/>
                <a:ext cx="144" cy="144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47" name="Text Box 45"/>
              <p:cNvSpPr txBox="1">
                <a:spLocks noChangeArrowheads="1"/>
              </p:cNvSpPr>
              <p:nvPr/>
            </p:nvSpPr>
            <p:spPr bwMode="auto">
              <a:xfrm>
                <a:off x="983" y="919"/>
                <a:ext cx="980" cy="2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S(</a:t>
                </a: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=0)</a:t>
                </a:r>
              </a:p>
            </p:txBody>
          </p:sp>
        </p:grpSp>
        <p:sp>
          <p:nvSpPr>
            <p:cNvPr id="67631" name="Text Box 46"/>
            <p:cNvSpPr txBox="1">
              <a:spLocks noChangeArrowheads="1"/>
            </p:cNvSpPr>
            <p:nvPr/>
          </p:nvSpPr>
          <p:spPr bwMode="auto">
            <a:xfrm>
              <a:off x="3365" y="2704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7632" name="Line 47"/>
            <p:cNvSpPr>
              <a:spLocks noChangeShapeType="1"/>
            </p:cNvSpPr>
            <p:nvPr/>
          </p:nvSpPr>
          <p:spPr bwMode="auto">
            <a:xfrm>
              <a:off x="3651" y="2542"/>
              <a:ext cx="81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33" name="Line 48"/>
            <p:cNvSpPr>
              <a:spLocks noChangeShapeType="1"/>
            </p:cNvSpPr>
            <p:nvPr/>
          </p:nvSpPr>
          <p:spPr bwMode="auto">
            <a:xfrm>
              <a:off x="3198" y="2542"/>
              <a:ext cx="23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34" name="Text Box 49"/>
            <p:cNvSpPr txBox="1">
              <a:spLocks noChangeArrowheads="1"/>
            </p:cNvSpPr>
            <p:nvPr/>
          </p:nvSpPr>
          <p:spPr bwMode="auto">
            <a:xfrm>
              <a:off x="4059" y="2750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67635" name="Group 50"/>
            <p:cNvGrpSpPr>
              <a:grpSpLocks/>
            </p:cNvGrpSpPr>
            <p:nvPr/>
          </p:nvGrpSpPr>
          <p:grpSpPr bwMode="auto">
            <a:xfrm>
              <a:off x="3279" y="2500"/>
              <a:ext cx="244" cy="788"/>
              <a:chOff x="1572" y="1256"/>
              <a:chExt cx="345" cy="657"/>
            </a:xfrm>
          </p:grpSpPr>
          <p:sp>
            <p:nvSpPr>
              <p:cNvPr id="67644" name="Text Box 51"/>
              <p:cNvSpPr txBox="1">
                <a:spLocks noChangeArrowheads="1"/>
              </p:cNvSpPr>
              <p:nvPr/>
            </p:nvSpPr>
            <p:spPr bwMode="auto">
              <a:xfrm>
                <a:off x="1572" y="1256"/>
                <a:ext cx="345" cy="2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</a:p>
            </p:txBody>
          </p:sp>
          <p:sp>
            <p:nvSpPr>
              <p:cNvPr id="67645" name="Text Box 52"/>
              <p:cNvSpPr txBox="1">
                <a:spLocks noChangeArrowheads="1"/>
              </p:cNvSpPr>
              <p:nvPr/>
            </p:nvSpPr>
            <p:spPr bwMode="auto">
              <a:xfrm>
                <a:off x="1573" y="1640"/>
                <a:ext cx="323" cy="2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–</a:t>
                </a:r>
              </a:p>
            </p:txBody>
          </p:sp>
        </p:grpSp>
        <p:grpSp>
          <p:nvGrpSpPr>
            <p:cNvPr id="67636" name="Group 53"/>
            <p:cNvGrpSpPr>
              <a:grpSpLocks/>
            </p:cNvGrpSpPr>
            <p:nvPr/>
          </p:nvGrpSpPr>
          <p:grpSpPr bwMode="auto">
            <a:xfrm>
              <a:off x="4332" y="2769"/>
              <a:ext cx="317" cy="136"/>
              <a:chOff x="1824" y="1680"/>
              <a:chExt cx="192" cy="96"/>
            </a:xfrm>
          </p:grpSpPr>
          <p:sp>
            <p:nvSpPr>
              <p:cNvPr id="67642" name="Line 54"/>
              <p:cNvSpPr>
                <a:spLocks noChangeShapeType="1"/>
              </p:cNvSpPr>
              <p:nvPr/>
            </p:nvSpPr>
            <p:spPr bwMode="auto">
              <a:xfrm>
                <a:off x="1824" y="1680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43" name="Line 55"/>
              <p:cNvSpPr>
                <a:spLocks noChangeShapeType="1"/>
              </p:cNvSpPr>
              <p:nvPr/>
            </p:nvSpPr>
            <p:spPr bwMode="auto">
              <a:xfrm>
                <a:off x="1824" y="1776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7637" name="Line 56"/>
            <p:cNvSpPr>
              <a:spLocks noChangeShapeType="1"/>
            </p:cNvSpPr>
            <p:nvPr/>
          </p:nvSpPr>
          <p:spPr bwMode="auto">
            <a:xfrm flipH="1" flipV="1">
              <a:off x="3379" y="2406"/>
              <a:ext cx="272" cy="1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38" name="Line 57"/>
            <p:cNvSpPr>
              <a:spLocks noChangeShapeType="1"/>
            </p:cNvSpPr>
            <p:nvPr/>
          </p:nvSpPr>
          <p:spPr bwMode="auto">
            <a:xfrm>
              <a:off x="3198" y="3268"/>
              <a:ext cx="127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39" name="Text Box 58"/>
            <p:cNvSpPr txBox="1">
              <a:spLocks noChangeArrowheads="1"/>
            </p:cNvSpPr>
            <p:nvPr/>
          </p:nvSpPr>
          <p:spPr bwMode="auto">
            <a:xfrm>
              <a:off x="4014" y="2224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7640" name="Text Box 59"/>
            <p:cNvSpPr txBox="1">
              <a:spLocks noChangeArrowheads="1"/>
            </p:cNvSpPr>
            <p:nvPr/>
          </p:nvSpPr>
          <p:spPr bwMode="auto">
            <a:xfrm>
              <a:off x="3282" y="3241"/>
              <a:ext cx="11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zh-CN" altLang="en-US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)=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7641" name="Rectangle 60"/>
            <p:cNvSpPr>
              <a:spLocks noChangeArrowheads="1"/>
            </p:cNvSpPr>
            <p:nvPr/>
          </p:nvSpPr>
          <p:spPr bwMode="auto">
            <a:xfrm>
              <a:off x="3923" y="2497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477245" name="Group 61"/>
          <p:cNvGrpSpPr>
            <a:grpSpLocks/>
          </p:cNvGrpSpPr>
          <p:nvPr/>
        </p:nvGrpSpPr>
        <p:grpSpPr bwMode="auto">
          <a:xfrm>
            <a:off x="3059113" y="3789363"/>
            <a:ext cx="2952750" cy="2306637"/>
            <a:chOff x="1927" y="2387"/>
            <a:chExt cx="1860" cy="1453"/>
          </a:xfrm>
        </p:grpSpPr>
        <p:grpSp>
          <p:nvGrpSpPr>
            <p:cNvPr id="67601" name="Group 62"/>
            <p:cNvGrpSpPr>
              <a:grpSpLocks/>
            </p:cNvGrpSpPr>
            <p:nvPr/>
          </p:nvGrpSpPr>
          <p:grpSpPr bwMode="auto">
            <a:xfrm>
              <a:off x="2154" y="2387"/>
              <a:ext cx="1633" cy="1453"/>
              <a:chOff x="2653" y="2096"/>
              <a:chExt cx="1633" cy="1453"/>
            </a:xfrm>
          </p:grpSpPr>
          <p:sp>
            <p:nvSpPr>
              <p:cNvPr id="67604" name="Oval 63"/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67605" name="Line 64"/>
              <p:cNvSpPr>
                <a:spLocks noChangeShapeType="1"/>
              </p:cNvSpPr>
              <p:nvPr/>
            </p:nvSpPr>
            <p:spPr bwMode="auto">
              <a:xfrm>
                <a:off x="2835" y="2523"/>
                <a:ext cx="0" cy="726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06" name="Line 65"/>
              <p:cNvSpPr>
                <a:spLocks noChangeShapeType="1"/>
              </p:cNvSpPr>
              <p:nvPr/>
            </p:nvSpPr>
            <p:spPr bwMode="auto">
              <a:xfrm flipV="1">
                <a:off x="4105" y="2519"/>
                <a:ext cx="0" cy="231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07" name="Line 66"/>
              <p:cNvSpPr>
                <a:spLocks noChangeShapeType="1"/>
              </p:cNvSpPr>
              <p:nvPr/>
            </p:nvSpPr>
            <p:spPr bwMode="auto">
              <a:xfrm flipV="1">
                <a:off x="4105" y="2870"/>
                <a:ext cx="0" cy="379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7608" name="Group 67"/>
              <p:cNvGrpSpPr>
                <a:grpSpLocks/>
              </p:cNvGrpSpPr>
              <p:nvPr/>
            </p:nvGrpSpPr>
            <p:grpSpPr bwMode="auto">
              <a:xfrm>
                <a:off x="3042" y="2096"/>
                <a:ext cx="691" cy="395"/>
                <a:chOff x="983" y="919"/>
                <a:chExt cx="980" cy="329"/>
              </a:xfrm>
            </p:grpSpPr>
            <p:sp>
              <p:nvSpPr>
                <p:cNvPr id="67624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1200" y="1104"/>
                  <a:ext cx="144" cy="144"/>
                </a:xfrm>
                <a:prstGeom prst="line">
                  <a:avLst/>
                </a:prstGeom>
                <a:noFill/>
                <a:ln w="38100">
                  <a:solidFill>
                    <a:srgbClr val="FF33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625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983" y="919"/>
                  <a:ext cx="980" cy="2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S(</a:t>
                  </a:r>
                  <a:r>
                    <a:rPr kumimoji="1" lang="en-US" altLang="zh-CN" sz="2800" i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t</a:t>
                  </a: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=0)</a:t>
                  </a:r>
                </a:p>
              </p:txBody>
            </p:sp>
          </p:grpSp>
          <p:sp>
            <p:nvSpPr>
              <p:cNvPr id="67609" name="Text Box 70"/>
              <p:cNvSpPr txBox="1">
                <a:spLocks noChangeArrowheads="1"/>
              </p:cNvSpPr>
              <p:nvPr/>
            </p:nvSpPr>
            <p:spPr bwMode="auto">
              <a:xfrm>
                <a:off x="3002" y="2685"/>
                <a:ext cx="3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S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7610" name="Line 71"/>
              <p:cNvSpPr>
                <a:spLocks noChangeShapeType="1"/>
              </p:cNvSpPr>
              <p:nvPr/>
            </p:nvSpPr>
            <p:spPr bwMode="auto">
              <a:xfrm>
                <a:off x="3288" y="2523"/>
                <a:ext cx="817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11" name="Line 72"/>
              <p:cNvSpPr>
                <a:spLocks noChangeShapeType="1"/>
              </p:cNvSpPr>
              <p:nvPr/>
            </p:nvSpPr>
            <p:spPr bwMode="auto">
              <a:xfrm>
                <a:off x="2835" y="2523"/>
                <a:ext cx="237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12" name="Text Box 73"/>
              <p:cNvSpPr txBox="1">
                <a:spLocks noChangeArrowheads="1"/>
              </p:cNvSpPr>
              <p:nvPr/>
            </p:nvSpPr>
            <p:spPr bwMode="auto">
              <a:xfrm>
                <a:off x="3696" y="2731"/>
                <a:ext cx="24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C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67613" name="Group 74"/>
              <p:cNvGrpSpPr>
                <a:grpSpLocks/>
              </p:cNvGrpSpPr>
              <p:nvPr/>
            </p:nvGrpSpPr>
            <p:grpSpPr bwMode="auto">
              <a:xfrm>
                <a:off x="2916" y="2481"/>
                <a:ext cx="244" cy="788"/>
                <a:chOff x="1572" y="1256"/>
                <a:chExt cx="345" cy="657"/>
              </a:xfrm>
            </p:grpSpPr>
            <p:sp>
              <p:nvSpPr>
                <p:cNvPr id="67622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1572" y="1256"/>
                  <a:ext cx="345" cy="2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67623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1573" y="1640"/>
                  <a:ext cx="323" cy="2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CC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grpSp>
            <p:nvGrpSpPr>
              <p:cNvPr id="67614" name="Group 77"/>
              <p:cNvGrpSpPr>
                <a:grpSpLocks/>
              </p:cNvGrpSpPr>
              <p:nvPr/>
            </p:nvGrpSpPr>
            <p:grpSpPr bwMode="auto">
              <a:xfrm>
                <a:off x="3969" y="2750"/>
                <a:ext cx="317" cy="136"/>
                <a:chOff x="1824" y="1680"/>
                <a:chExt cx="192" cy="96"/>
              </a:xfrm>
            </p:grpSpPr>
            <p:sp>
              <p:nvSpPr>
                <p:cNvPr id="67620" name="Line 78"/>
                <p:cNvSpPr>
                  <a:spLocks noChangeShapeType="1"/>
                </p:cNvSpPr>
                <p:nvPr/>
              </p:nvSpPr>
              <p:spPr bwMode="auto">
                <a:xfrm>
                  <a:off x="1824" y="1680"/>
                  <a:ext cx="192" cy="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621" name="Line 79"/>
                <p:cNvSpPr>
                  <a:spLocks noChangeShapeType="1"/>
                </p:cNvSpPr>
                <p:nvPr/>
              </p:nvSpPr>
              <p:spPr bwMode="auto">
                <a:xfrm>
                  <a:off x="1824" y="1776"/>
                  <a:ext cx="192" cy="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67615" name="Line 80"/>
              <p:cNvSpPr>
                <a:spLocks noChangeShapeType="1"/>
              </p:cNvSpPr>
              <p:nvPr/>
            </p:nvSpPr>
            <p:spPr bwMode="auto">
              <a:xfrm flipH="1" flipV="1">
                <a:off x="3016" y="2387"/>
                <a:ext cx="272" cy="136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16" name="Line 81"/>
              <p:cNvSpPr>
                <a:spLocks noChangeShapeType="1"/>
              </p:cNvSpPr>
              <p:nvPr/>
            </p:nvSpPr>
            <p:spPr bwMode="auto">
              <a:xfrm>
                <a:off x="2835" y="3249"/>
                <a:ext cx="1270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17" name="Text Box 82"/>
              <p:cNvSpPr txBox="1">
                <a:spLocks noChangeArrowheads="1"/>
              </p:cNvSpPr>
              <p:nvPr/>
            </p:nvSpPr>
            <p:spPr bwMode="auto">
              <a:xfrm>
                <a:off x="3651" y="2205"/>
                <a:ext cx="253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R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7618" name="Text Box 83"/>
              <p:cNvSpPr txBox="1">
                <a:spLocks noChangeArrowheads="1"/>
              </p:cNvSpPr>
              <p:nvPr/>
            </p:nvSpPr>
            <p:spPr bwMode="auto">
              <a:xfrm>
                <a:off x="2954" y="3222"/>
                <a:ext cx="107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C </a:t>
                </a: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(0</a:t>
                </a:r>
                <a:r>
                  <a:rPr kumimoji="1" lang="zh-CN" altLang="en-US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－</a:t>
                </a: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)= 0</a:t>
                </a:r>
              </a:p>
            </p:txBody>
          </p:sp>
          <p:sp>
            <p:nvSpPr>
              <p:cNvPr id="67619" name="Rectangle 84"/>
              <p:cNvSpPr>
                <a:spLocks noChangeArrowheads="1"/>
              </p:cNvSpPr>
              <p:nvPr/>
            </p:nvSpPr>
            <p:spPr bwMode="auto">
              <a:xfrm>
                <a:off x="3560" y="2478"/>
                <a:ext cx="297" cy="137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7602" name="Line 85"/>
            <p:cNvSpPr>
              <a:spLocks noChangeShapeType="1"/>
            </p:cNvSpPr>
            <p:nvPr/>
          </p:nvSpPr>
          <p:spPr bwMode="auto">
            <a:xfrm>
              <a:off x="1927" y="3067"/>
              <a:ext cx="181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603" name="Line 86"/>
            <p:cNvSpPr>
              <a:spLocks noChangeShapeType="1"/>
            </p:cNvSpPr>
            <p:nvPr/>
          </p:nvSpPr>
          <p:spPr bwMode="auto">
            <a:xfrm>
              <a:off x="1927" y="3158"/>
              <a:ext cx="181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7598" name="Group 87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67599" name="Picture 88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600" name="Text Box 89">
              <a:hlinkClick r:id="rId6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7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7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47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47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47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7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47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86" grpId="0" build="p" autoUpdateAnimBg="0"/>
      <p:bldP spid="477188" grpId="0" build="p" autoUpdateAnimBg="0"/>
      <p:bldP spid="477189" grpId="0"/>
      <p:bldP spid="477197" grpId="0" animBg="1" autoUpdateAnimBg="0"/>
      <p:bldP spid="477198" grpId="0" animBg="1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210" name="Group 2"/>
          <p:cNvGrpSpPr>
            <a:grpSpLocks/>
          </p:cNvGrpSpPr>
          <p:nvPr/>
        </p:nvGrpSpPr>
        <p:grpSpPr bwMode="auto">
          <a:xfrm>
            <a:off x="468313" y="692150"/>
            <a:ext cx="7993062" cy="1916113"/>
            <a:chOff x="249" y="182"/>
            <a:chExt cx="5035" cy="1207"/>
          </a:xfrm>
        </p:grpSpPr>
        <p:graphicFrame>
          <p:nvGraphicFramePr>
            <p:cNvPr id="68641" name="Object 3"/>
            <p:cNvGraphicFramePr>
              <a:graphicFrameLocks noChangeAspect="1"/>
            </p:cNvGraphicFramePr>
            <p:nvPr/>
          </p:nvGraphicFramePr>
          <p:xfrm>
            <a:off x="656" y="182"/>
            <a:ext cx="4342" cy="6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51" name="公式" r:id="rId3" imgW="2501900" imgH="355600" progId="Equation.3">
                    <p:embed/>
                  </p:oleObj>
                </mc:Choice>
                <mc:Fallback>
                  <p:oleObj name="公式" r:id="rId3" imgW="2501900" imgH="3556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6" y="182"/>
                          <a:ext cx="4342" cy="614"/>
                        </a:xfrm>
                        <a:prstGeom prst="rect">
                          <a:avLst/>
                        </a:prstGeom>
                        <a:gradFill rotWithShape="1">
                          <a:gsLst>
                            <a:gs pos="0">
                              <a:srgbClr val="FFCC00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8642" name="AutoShape 4"/>
            <p:cNvSpPr>
              <a:spLocks noChangeArrowheads="1"/>
            </p:cNvSpPr>
            <p:nvPr/>
          </p:nvSpPr>
          <p:spPr bwMode="auto">
            <a:xfrm>
              <a:off x="249" y="1071"/>
              <a:ext cx="1452" cy="318"/>
            </a:xfrm>
            <a:prstGeom prst="wedgeRectCallout">
              <a:avLst>
                <a:gd name="adj1" fmla="val 69421"/>
                <a:gd name="adj2" fmla="val -178616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零状态响应</a:t>
              </a:r>
            </a:p>
          </p:txBody>
        </p:sp>
        <p:sp>
          <p:nvSpPr>
            <p:cNvPr id="68643" name="AutoShape 5"/>
            <p:cNvSpPr>
              <a:spLocks noChangeArrowheads="1"/>
            </p:cNvSpPr>
            <p:nvPr/>
          </p:nvSpPr>
          <p:spPr bwMode="auto">
            <a:xfrm>
              <a:off x="3923" y="981"/>
              <a:ext cx="1361" cy="363"/>
            </a:xfrm>
            <a:prstGeom prst="wedgeRectCallout">
              <a:avLst>
                <a:gd name="adj1" fmla="val -74245"/>
                <a:gd name="adj2" fmla="val -123278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零输入响应</a:t>
              </a:r>
            </a:p>
          </p:txBody>
        </p:sp>
      </p:grpSp>
      <p:sp>
        <p:nvSpPr>
          <p:cNvPr id="478214" name="Line 6"/>
          <p:cNvSpPr>
            <a:spLocks noChangeShapeType="1"/>
          </p:cNvSpPr>
          <p:nvPr/>
        </p:nvSpPr>
        <p:spPr bwMode="auto">
          <a:xfrm flipV="1">
            <a:off x="3211513" y="2482850"/>
            <a:ext cx="0" cy="361156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78215" name="Group 7"/>
          <p:cNvGrpSpPr>
            <a:grpSpLocks/>
          </p:cNvGrpSpPr>
          <p:nvPr/>
        </p:nvGrpSpPr>
        <p:grpSpPr bwMode="auto">
          <a:xfrm>
            <a:off x="2820988" y="2174875"/>
            <a:ext cx="4921250" cy="3571875"/>
            <a:chOff x="1777" y="1370"/>
            <a:chExt cx="3100" cy="2250"/>
          </a:xfrm>
        </p:grpSpPr>
        <p:sp>
          <p:nvSpPr>
            <p:cNvPr id="68637" name="Line 8"/>
            <p:cNvSpPr>
              <a:spLocks noChangeShapeType="1"/>
            </p:cNvSpPr>
            <p:nvPr/>
          </p:nvSpPr>
          <p:spPr bwMode="auto">
            <a:xfrm>
              <a:off x="1786" y="3330"/>
              <a:ext cx="2908" cy="9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38" name="Text Box 9"/>
            <p:cNvSpPr txBox="1">
              <a:spLocks noChangeArrowheads="1"/>
            </p:cNvSpPr>
            <p:nvPr/>
          </p:nvSpPr>
          <p:spPr bwMode="auto">
            <a:xfrm>
              <a:off x="4690" y="3094"/>
              <a:ext cx="18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8639" name="Text Box 10"/>
            <p:cNvSpPr txBox="1">
              <a:spLocks noChangeArrowheads="1"/>
            </p:cNvSpPr>
            <p:nvPr/>
          </p:nvSpPr>
          <p:spPr bwMode="auto">
            <a:xfrm>
              <a:off x="2052" y="1370"/>
              <a:ext cx="31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8640" name="Text Box 11"/>
            <p:cNvSpPr txBox="1">
              <a:spLocks noChangeArrowheads="1"/>
            </p:cNvSpPr>
            <p:nvPr/>
          </p:nvSpPr>
          <p:spPr bwMode="auto">
            <a:xfrm>
              <a:off x="1777" y="3293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</p:grpSp>
      <p:grpSp>
        <p:nvGrpSpPr>
          <p:cNvPr id="478220" name="Group 12"/>
          <p:cNvGrpSpPr>
            <a:grpSpLocks/>
          </p:cNvGrpSpPr>
          <p:nvPr/>
        </p:nvGrpSpPr>
        <p:grpSpPr bwMode="auto">
          <a:xfrm>
            <a:off x="2555875" y="3068638"/>
            <a:ext cx="4537075" cy="2168525"/>
            <a:chOff x="1610" y="1933"/>
            <a:chExt cx="2858" cy="1366"/>
          </a:xfrm>
        </p:grpSpPr>
        <p:sp>
          <p:nvSpPr>
            <p:cNvPr id="68633" name="Line 13"/>
            <p:cNvSpPr>
              <a:spLocks noChangeShapeType="1"/>
            </p:cNvSpPr>
            <p:nvPr/>
          </p:nvSpPr>
          <p:spPr bwMode="auto">
            <a:xfrm>
              <a:off x="2018" y="2115"/>
              <a:ext cx="1951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34" name="Text Box 14"/>
            <p:cNvSpPr txBox="1">
              <a:spLocks noChangeArrowheads="1"/>
            </p:cNvSpPr>
            <p:nvPr/>
          </p:nvSpPr>
          <p:spPr bwMode="auto">
            <a:xfrm>
              <a:off x="1610" y="1933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68635" name="Freeform 15"/>
            <p:cNvSpPr>
              <a:spLocks/>
            </p:cNvSpPr>
            <p:nvPr/>
          </p:nvSpPr>
          <p:spPr bwMode="auto">
            <a:xfrm>
              <a:off x="2033" y="2160"/>
              <a:ext cx="1890" cy="1139"/>
            </a:xfrm>
            <a:custGeom>
              <a:avLst/>
              <a:gdLst>
                <a:gd name="T0" fmla="*/ 0 w 1344"/>
                <a:gd name="T1" fmla="*/ 1139 h 344"/>
                <a:gd name="T2" fmla="*/ 405 w 1344"/>
                <a:gd name="T3" fmla="*/ 503 h 344"/>
                <a:gd name="T4" fmla="*/ 878 w 1344"/>
                <a:gd name="T5" fmla="*/ 185 h 344"/>
                <a:gd name="T6" fmla="*/ 1553 w 1344"/>
                <a:gd name="T7" fmla="*/ 26 h 344"/>
                <a:gd name="T8" fmla="*/ 1890 w 1344"/>
                <a:gd name="T9" fmla="*/ 26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4" h="344">
                  <a:moveTo>
                    <a:pt x="0" y="344"/>
                  </a:moveTo>
                  <a:cubicBezTo>
                    <a:pt x="92" y="272"/>
                    <a:pt x="184" y="200"/>
                    <a:pt x="288" y="152"/>
                  </a:cubicBezTo>
                  <a:cubicBezTo>
                    <a:pt x="392" y="104"/>
                    <a:pt x="488" y="80"/>
                    <a:pt x="624" y="56"/>
                  </a:cubicBezTo>
                  <a:cubicBezTo>
                    <a:pt x="760" y="32"/>
                    <a:pt x="984" y="16"/>
                    <a:pt x="1104" y="8"/>
                  </a:cubicBezTo>
                  <a:cubicBezTo>
                    <a:pt x="1224" y="0"/>
                    <a:pt x="1304" y="8"/>
                    <a:pt x="1344" y="8"/>
                  </a:cubicBezTo>
                </a:path>
              </a:pathLst>
            </a:custGeom>
            <a:noFill/>
            <a:ln w="28575" cap="flat" cmpd="sng">
              <a:solidFill>
                <a:srgbClr val="FF99F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36" name="AutoShape 16" descr="羊皮纸"/>
            <p:cNvSpPr>
              <a:spLocks noChangeArrowheads="1"/>
            </p:cNvSpPr>
            <p:nvPr/>
          </p:nvSpPr>
          <p:spPr bwMode="auto">
            <a:xfrm>
              <a:off x="3243" y="2614"/>
              <a:ext cx="1225" cy="342"/>
            </a:xfrm>
            <a:prstGeom prst="wedgeRectCallout">
              <a:avLst>
                <a:gd name="adj1" fmla="val -74083"/>
                <a:gd name="adj2" fmla="val -126606"/>
              </a:avLst>
            </a:pr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latin typeface="Times New Roman" panose="02020603050405020304" pitchFamily="18" charset="0"/>
                  <a:ea typeface="楷体_GB2312" pitchFamily="49" charset="-122"/>
                </a:rPr>
                <a:t>零状态响应</a:t>
              </a:r>
            </a:p>
          </p:txBody>
        </p:sp>
      </p:grpSp>
      <p:grpSp>
        <p:nvGrpSpPr>
          <p:cNvPr id="478225" name="Group 17"/>
          <p:cNvGrpSpPr>
            <a:grpSpLocks/>
          </p:cNvGrpSpPr>
          <p:nvPr/>
        </p:nvGrpSpPr>
        <p:grpSpPr bwMode="auto">
          <a:xfrm>
            <a:off x="2771775" y="2565400"/>
            <a:ext cx="3424238" cy="1890713"/>
            <a:chOff x="1746" y="1616"/>
            <a:chExt cx="2157" cy="1191"/>
          </a:xfrm>
        </p:grpSpPr>
        <p:grpSp>
          <p:nvGrpSpPr>
            <p:cNvPr id="68629" name="Group 18"/>
            <p:cNvGrpSpPr>
              <a:grpSpLocks/>
            </p:cNvGrpSpPr>
            <p:nvPr/>
          </p:nvGrpSpPr>
          <p:grpSpPr bwMode="auto">
            <a:xfrm>
              <a:off x="2018" y="1616"/>
              <a:ext cx="1885" cy="1191"/>
              <a:chOff x="2038" y="1616"/>
              <a:chExt cx="1885" cy="1191"/>
            </a:xfrm>
          </p:grpSpPr>
          <p:sp>
            <p:nvSpPr>
              <p:cNvPr id="68631" name="Freeform 19"/>
              <p:cNvSpPr>
                <a:spLocks/>
              </p:cNvSpPr>
              <p:nvPr/>
            </p:nvSpPr>
            <p:spPr bwMode="auto">
              <a:xfrm>
                <a:off x="2038" y="2160"/>
                <a:ext cx="1885" cy="647"/>
              </a:xfrm>
              <a:custGeom>
                <a:avLst/>
                <a:gdLst>
                  <a:gd name="T0" fmla="*/ 0 w 1344"/>
                  <a:gd name="T1" fmla="*/ 647 h 344"/>
                  <a:gd name="T2" fmla="*/ 404 w 1344"/>
                  <a:gd name="T3" fmla="*/ 286 h 344"/>
                  <a:gd name="T4" fmla="*/ 875 w 1344"/>
                  <a:gd name="T5" fmla="*/ 105 h 344"/>
                  <a:gd name="T6" fmla="*/ 1548 w 1344"/>
                  <a:gd name="T7" fmla="*/ 15 h 344"/>
                  <a:gd name="T8" fmla="*/ 1885 w 1344"/>
                  <a:gd name="T9" fmla="*/ 15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44" h="344">
                    <a:moveTo>
                      <a:pt x="0" y="344"/>
                    </a:moveTo>
                    <a:cubicBezTo>
                      <a:pt x="92" y="272"/>
                      <a:pt x="184" y="200"/>
                      <a:pt x="288" y="152"/>
                    </a:cubicBezTo>
                    <a:cubicBezTo>
                      <a:pt x="392" y="104"/>
                      <a:pt x="488" y="80"/>
                      <a:pt x="624" y="56"/>
                    </a:cubicBezTo>
                    <a:cubicBezTo>
                      <a:pt x="760" y="32"/>
                      <a:pt x="984" y="16"/>
                      <a:pt x="1104" y="8"/>
                    </a:cubicBezTo>
                    <a:cubicBezTo>
                      <a:pt x="1224" y="0"/>
                      <a:pt x="1304" y="8"/>
                      <a:pt x="1344" y="8"/>
                    </a:cubicBezTo>
                  </a:path>
                </a:pathLst>
              </a:custGeom>
              <a:noFill/>
              <a:ln w="28575" cap="flat" cmpd="sng">
                <a:solidFill>
                  <a:srgbClr val="FF33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32" name="AutoShape 20"/>
              <p:cNvSpPr>
                <a:spLocks noChangeArrowheads="1"/>
              </p:cNvSpPr>
              <p:nvPr/>
            </p:nvSpPr>
            <p:spPr bwMode="auto">
              <a:xfrm>
                <a:off x="2653" y="1616"/>
                <a:ext cx="1096" cy="330"/>
              </a:xfrm>
              <a:prstGeom prst="wedgeRectCallout">
                <a:avLst>
                  <a:gd name="adj1" fmla="val -51458"/>
                  <a:gd name="adj2" fmla="val 186366"/>
                </a:avLst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kumimoji="1" lang="zh-CN" altLang="en-US" sz="2800" b="1">
                    <a:latin typeface="Times New Roman" panose="02020603050405020304" pitchFamily="18" charset="0"/>
                    <a:ea typeface="楷体_GB2312" pitchFamily="49" charset="-122"/>
                  </a:rPr>
                  <a:t>全响应</a:t>
                </a:r>
              </a:p>
            </p:txBody>
          </p:sp>
        </p:grpSp>
        <p:sp>
          <p:nvSpPr>
            <p:cNvPr id="68630" name="Line 21"/>
            <p:cNvSpPr>
              <a:spLocks noChangeShapeType="1"/>
            </p:cNvSpPr>
            <p:nvPr/>
          </p:nvSpPr>
          <p:spPr bwMode="auto">
            <a:xfrm>
              <a:off x="1746" y="2795"/>
              <a:ext cx="28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78230" name="Group 22"/>
          <p:cNvGrpSpPr>
            <a:grpSpLocks/>
          </p:cNvGrpSpPr>
          <p:nvPr/>
        </p:nvGrpSpPr>
        <p:grpSpPr bwMode="auto">
          <a:xfrm>
            <a:off x="2555875" y="3846513"/>
            <a:ext cx="5762625" cy="2317750"/>
            <a:chOff x="1610" y="2423"/>
            <a:chExt cx="3630" cy="1460"/>
          </a:xfrm>
        </p:grpSpPr>
        <p:sp>
          <p:nvSpPr>
            <p:cNvPr id="68625" name="Freeform 23"/>
            <p:cNvSpPr>
              <a:spLocks/>
            </p:cNvSpPr>
            <p:nvPr/>
          </p:nvSpPr>
          <p:spPr bwMode="auto">
            <a:xfrm flipV="1">
              <a:off x="2018" y="2795"/>
              <a:ext cx="1957" cy="474"/>
            </a:xfrm>
            <a:custGeom>
              <a:avLst/>
              <a:gdLst>
                <a:gd name="T0" fmla="*/ 0 w 1344"/>
                <a:gd name="T1" fmla="*/ 474 h 344"/>
                <a:gd name="T2" fmla="*/ 419 w 1344"/>
                <a:gd name="T3" fmla="*/ 209 h 344"/>
                <a:gd name="T4" fmla="*/ 909 w 1344"/>
                <a:gd name="T5" fmla="*/ 77 h 344"/>
                <a:gd name="T6" fmla="*/ 1608 w 1344"/>
                <a:gd name="T7" fmla="*/ 11 h 344"/>
                <a:gd name="T8" fmla="*/ 1957 w 1344"/>
                <a:gd name="T9" fmla="*/ 11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4" h="344">
                  <a:moveTo>
                    <a:pt x="0" y="344"/>
                  </a:moveTo>
                  <a:cubicBezTo>
                    <a:pt x="92" y="272"/>
                    <a:pt x="184" y="200"/>
                    <a:pt x="288" y="152"/>
                  </a:cubicBezTo>
                  <a:cubicBezTo>
                    <a:pt x="392" y="104"/>
                    <a:pt x="488" y="80"/>
                    <a:pt x="624" y="56"/>
                  </a:cubicBezTo>
                  <a:cubicBezTo>
                    <a:pt x="760" y="32"/>
                    <a:pt x="984" y="16"/>
                    <a:pt x="1104" y="8"/>
                  </a:cubicBezTo>
                  <a:cubicBezTo>
                    <a:pt x="1224" y="0"/>
                    <a:pt x="1304" y="8"/>
                    <a:pt x="1344" y="8"/>
                  </a:cubicBezTo>
                </a:path>
              </a:pathLst>
            </a:custGeom>
            <a:noFill/>
            <a:ln w="28575" cap="flat" cmpd="sng">
              <a:solidFill>
                <a:srgbClr val="00FFF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26" name="AutoShape 24" descr="花束"/>
            <p:cNvSpPr>
              <a:spLocks noChangeArrowheads="1"/>
            </p:cNvSpPr>
            <p:nvPr/>
          </p:nvSpPr>
          <p:spPr bwMode="auto">
            <a:xfrm>
              <a:off x="3696" y="3521"/>
              <a:ext cx="1544" cy="362"/>
            </a:xfrm>
            <a:prstGeom prst="wedgeRectCallout">
              <a:avLst>
                <a:gd name="adj1" fmla="val -87370"/>
                <a:gd name="adj2" fmla="val -130111"/>
              </a:avLst>
            </a:prstGeom>
            <a:blipFill dpi="0" rotWithShape="1">
              <a:blip r:embed="rId6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latin typeface="Times New Roman" panose="02020603050405020304" pitchFamily="18" charset="0"/>
                  <a:ea typeface="楷体_GB2312" pitchFamily="49" charset="-122"/>
                </a:rPr>
                <a:t>零输入响应</a:t>
              </a:r>
            </a:p>
          </p:txBody>
        </p:sp>
        <p:sp>
          <p:nvSpPr>
            <p:cNvPr id="68627" name="Text Box 25"/>
            <p:cNvSpPr txBox="1">
              <a:spLocks noChangeArrowheads="1"/>
            </p:cNvSpPr>
            <p:nvPr/>
          </p:nvSpPr>
          <p:spPr bwMode="auto">
            <a:xfrm>
              <a:off x="1610" y="2423"/>
              <a:ext cx="35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8628" name="Line 26"/>
            <p:cNvSpPr>
              <a:spLocks noChangeShapeType="1"/>
            </p:cNvSpPr>
            <p:nvPr/>
          </p:nvSpPr>
          <p:spPr bwMode="auto">
            <a:xfrm>
              <a:off x="1722" y="2795"/>
              <a:ext cx="296" cy="8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8616" name="Group 2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8623" name="Picture 28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24" name="Text Box 2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8617" name="Group 3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8621" name="Picture 31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22" name="Text Box 3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68618" name="Group 33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68619" name="Picture 34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20" name="Text Box 35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7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7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78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7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Text Box 2"/>
          <p:cNvSpPr txBox="1">
            <a:spLocks noChangeArrowheads="1"/>
          </p:cNvSpPr>
          <p:nvPr/>
        </p:nvSpPr>
        <p:spPr bwMode="auto">
          <a:xfrm>
            <a:off x="468313" y="549275"/>
            <a:ext cx="1079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479235" name="Text Box 3"/>
          <p:cNvSpPr txBox="1">
            <a:spLocks noChangeArrowheads="1"/>
          </p:cNvSpPr>
          <p:nvPr/>
        </p:nvSpPr>
        <p:spPr bwMode="auto">
          <a:xfrm>
            <a:off x="1476375" y="549275"/>
            <a:ext cx="6985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=0</a:t>
            </a:r>
            <a:r>
              <a:rPr kumimoji="1" lang="en-US" altLang="zh-CN" sz="32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 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开关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打开，求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&gt;0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后的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i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zh-CN" altLang="en-US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zh-CN" altLang="en-US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kumimoji="1" lang="zh-CN" altLang="en-US" sz="32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79236" name="Text Box 4"/>
          <p:cNvSpPr txBox="1">
            <a:spLocks noChangeArrowheads="1"/>
          </p:cNvSpPr>
          <p:nvPr/>
        </p:nvSpPr>
        <p:spPr bwMode="auto">
          <a:xfrm>
            <a:off x="539750" y="1196975"/>
            <a:ext cx="576263" cy="519113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kumimoji="1" lang="zh-CN" altLang="en-US" sz="28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79237" name="Text Box 5"/>
          <p:cNvSpPr txBox="1">
            <a:spLocks noChangeArrowheads="1"/>
          </p:cNvSpPr>
          <p:nvPr/>
        </p:nvSpPr>
        <p:spPr bwMode="auto">
          <a:xfrm>
            <a:off x="1187450" y="1196975"/>
            <a:ext cx="54721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这是</a:t>
            </a:r>
            <a:r>
              <a:rPr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RL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电路全响应问题，有：</a:t>
            </a:r>
          </a:p>
        </p:txBody>
      </p:sp>
      <p:graphicFrame>
        <p:nvGraphicFramePr>
          <p:cNvPr id="479238" name="Object 6"/>
          <p:cNvGraphicFramePr>
            <a:graphicFrameLocks noChangeAspect="1"/>
          </p:cNvGraphicFramePr>
          <p:nvPr/>
        </p:nvGraphicFramePr>
        <p:xfrm>
          <a:off x="728663" y="2997200"/>
          <a:ext cx="4306887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5" name="公式" r:id="rId3" imgW="1835113" imgH="184062" progId="Equation.3">
                  <p:embed/>
                </p:oleObj>
              </mc:Choice>
              <mc:Fallback>
                <p:oleObj name="公式" r:id="rId3" imgW="1835113" imgH="18406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2997200"/>
                        <a:ext cx="4306887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9239" name="Object 7"/>
          <p:cNvGraphicFramePr>
            <a:graphicFrameLocks noChangeAspect="1"/>
          </p:cNvGraphicFramePr>
          <p:nvPr/>
        </p:nvGraphicFramePr>
        <p:xfrm>
          <a:off x="1993900" y="1773238"/>
          <a:ext cx="2360613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6" name="公式" r:id="rId5" imgW="1009687" imgH="463506" progId="Equation.3">
                  <p:embed/>
                </p:oleObj>
              </mc:Choice>
              <mc:Fallback>
                <p:oleObj name="公式" r:id="rId5" imgW="1009687" imgH="4635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3900" y="1773238"/>
                        <a:ext cx="2360613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9240" name="Group 8"/>
          <p:cNvGrpSpPr>
            <a:grpSpLocks/>
          </p:cNvGrpSpPr>
          <p:nvPr/>
        </p:nvGrpSpPr>
        <p:grpSpPr bwMode="auto">
          <a:xfrm>
            <a:off x="539750" y="4013200"/>
            <a:ext cx="4846638" cy="639763"/>
            <a:chOff x="385" y="2478"/>
            <a:chExt cx="3053" cy="403"/>
          </a:xfrm>
        </p:grpSpPr>
        <p:graphicFrame>
          <p:nvGraphicFramePr>
            <p:cNvPr id="69688" name="Object 9"/>
            <p:cNvGraphicFramePr>
              <a:graphicFrameLocks noChangeAspect="1"/>
            </p:cNvGraphicFramePr>
            <p:nvPr/>
          </p:nvGraphicFramePr>
          <p:xfrm>
            <a:off x="1736" y="2478"/>
            <a:ext cx="1702" cy="4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727" name="公式" r:id="rId7" imgW="997061" imgH="247519" progId="Equation.3">
                    <p:embed/>
                  </p:oleObj>
                </mc:Choice>
                <mc:Fallback>
                  <p:oleObj name="公式" r:id="rId7" imgW="997061" imgH="247519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6" y="2478"/>
                          <a:ext cx="1702" cy="4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9689" name="Text Box 10"/>
            <p:cNvSpPr txBox="1">
              <a:spLocks noChangeArrowheads="1"/>
            </p:cNvSpPr>
            <p:nvPr/>
          </p:nvSpPr>
          <p:spPr bwMode="auto">
            <a:xfrm>
              <a:off x="385" y="2523"/>
              <a:ext cx="190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零输入响应：</a:t>
              </a:r>
            </a:p>
          </p:txBody>
        </p:sp>
      </p:grpSp>
      <p:grpSp>
        <p:nvGrpSpPr>
          <p:cNvPr id="479243" name="Group 11"/>
          <p:cNvGrpSpPr>
            <a:grpSpLocks/>
          </p:cNvGrpSpPr>
          <p:nvPr/>
        </p:nvGrpSpPr>
        <p:grpSpPr bwMode="auto">
          <a:xfrm>
            <a:off x="468313" y="4575175"/>
            <a:ext cx="6048375" cy="1014413"/>
            <a:chOff x="385" y="2840"/>
            <a:chExt cx="3810" cy="639"/>
          </a:xfrm>
        </p:grpSpPr>
        <p:graphicFrame>
          <p:nvGraphicFramePr>
            <p:cNvPr id="69686" name="Object 12"/>
            <p:cNvGraphicFramePr>
              <a:graphicFrameLocks noChangeAspect="1"/>
            </p:cNvGraphicFramePr>
            <p:nvPr/>
          </p:nvGraphicFramePr>
          <p:xfrm>
            <a:off x="1791" y="2840"/>
            <a:ext cx="2404" cy="6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728" name="Equation" r:id="rId9" imgW="1555762" imgH="438281" progId="Equation.DSMT4">
                    <p:embed/>
                  </p:oleObj>
                </mc:Choice>
                <mc:Fallback>
                  <p:oleObj name="Equation" r:id="rId9" imgW="1555762" imgH="438281" progId="Equation.DSMT4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1" y="2840"/>
                          <a:ext cx="2404" cy="6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9687" name="Text Box 13"/>
            <p:cNvSpPr txBox="1">
              <a:spLocks noChangeArrowheads="1"/>
            </p:cNvSpPr>
            <p:nvPr/>
          </p:nvSpPr>
          <p:spPr bwMode="auto">
            <a:xfrm>
              <a:off x="385" y="2976"/>
              <a:ext cx="176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零状态响应：</a:t>
              </a:r>
            </a:p>
          </p:txBody>
        </p:sp>
      </p:grpSp>
      <p:grpSp>
        <p:nvGrpSpPr>
          <p:cNvPr id="479246" name="Group 14"/>
          <p:cNvGrpSpPr>
            <a:grpSpLocks/>
          </p:cNvGrpSpPr>
          <p:nvPr/>
        </p:nvGrpSpPr>
        <p:grpSpPr bwMode="auto">
          <a:xfrm>
            <a:off x="468313" y="5516563"/>
            <a:ext cx="8047037" cy="649287"/>
            <a:chOff x="295" y="3475"/>
            <a:chExt cx="5069" cy="409"/>
          </a:xfrm>
        </p:grpSpPr>
        <p:graphicFrame>
          <p:nvGraphicFramePr>
            <p:cNvPr id="69684" name="Object 15"/>
            <p:cNvGraphicFramePr>
              <a:graphicFrameLocks noChangeAspect="1"/>
            </p:cNvGraphicFramePr>
            <p:nvPr/>
          </p:nvGraphicFramePr>
          <p:xfrm>
            <a:off x="1301" y="3475"/>
            <a:ext cx="4063" cy="4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729" name="公式" r:id="rId11" imgW="2660539" imgH="247519" progId="Equation.3">
                    <p:embed/>
                  </p:oleObj>
                </mc:Choice>
                <mc:Fallback>
                  <p:oleObj name="公式" r:id="rId11" imgW="2660539" imgH="247519" progId="Equation.3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1" y="3475"/>
                          <a:ext cx="4063" cy="4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9685" name="Text Box 16"/>
            <p:cNvSpPr txBox="1">
              <a:spLocks noChangeArrowheads="1"/>
            </p:cNvSpPr>
            <p:nvPr/>
          </p:nvSpPr>
          <p:spPr bwMode="auto">
            <a:xfrm>
              <a:off x="295" y="3475"/>
              <a:ext cx="11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全响应：</a:t>
              </a:r>
            </a:p>
          </p:txBody>
        </p:sp>
      </p:grpSp>
      <p:grpSp>
        <p:nvGrpSpPr>
          <p:cNvPr id="69643" name="Group 1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9682" name="Picture 18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83" name="Text Box 1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9644" name="Group 2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69680" name="Picture 21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81" name="Text Box 2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79255" name="Group 23"/>
          <p:cNvGrpSpPr>
            <a:grpSpLocks/>
          </p:cNvGrpSpPr>
          <p:nvPr/>
        </p:nvGrpSpPr>
        <p:grpSpPr bwMode="auto">
          <a:xfrm>
            <a:off x="5076825" y="1844675"/>
            <a:ext cx="3871913" cy="2376488"/>
            <a:chOff x="2608" y="2160"/>
            <a:chExt cx="2439" cy="1497"/>
          </a:xfrm>
        </p:grpSpPr>
        <p:sp>
          <p:nvSpPr>
            <p:cNvPr id="69650" name="Oval 24"/>
            <p:cNvSpPr>
              <a:spLocks noChangeArrowheads="1"/>
            </p:cNvSpPr>
            <p:nvPr/>
          </p:nvSpPr>
          <p:spPr bwMode="auto">
            <a:xfrm>
              <a:off x="2608" y="2931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9651" name="Line 25"/>
            <p:cNvSpPr>
              <a:spLocks noChangeShapeType="1"/>
            </p:cNvSpPr>
            <p:nvPr/>
          </p:nvSpPr>
          <p:spPr bwMode="auto">
            <a:xfrm>
              <a:off x="4740" y="2614"/>
              <a:ext cx="0" cy="317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52" name="Text Box 26"/>
            <p:cNvSpPr txBox="1">
              <a:spLocks noChangeArrowheads="1"/>
            </p:cNvSpPr>
            <p:nvPr/>
          </p:nvSpPr>
          <p:spPr bwMode="auto">
            <a:xfrm>
              <a:off x="4753" y="2542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9653" name="Text Box 27"/>
            <p:cNvSpPr txBox="1">
              <a:spLocks noChangeArrowheads="1"/>
            </p:cNvSpPr>
            <p:nvPr/>
          </p:nvSpPr>
          <p:spPr bwMode="auto">
            <a:xfrm>
              <a:off x="2997" y="2595"/>
              <a:ext cx="69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=0)</a:t>
              </a:r>
            </a:p>
          </p:txBody>
        </p:sp>
        <p:sp>
          <p:nvSpPr>
            <p:cNvPr id="69654" name="Text Box 28"/>
            <p:cNvSpPr txBox="1">
              <a:spLocks noChangeArrowheads="1"/>
            </p:cNvSpPr>
            <p:nvPr/>
          </p:nvSpPr>
          <p:spPr bwMode="auto">
            <a:xfrm>
              <a:off x="2789" y="2640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69655" name="Text Box 29"/>
            <p:cNvSpPr txBox="1">
              <a:spLocks noChangeArrowheads="1"/>
            </p:cNvSpPr>
            <p:nvPr/>
          </p:nvSpPr>
          <p:spPr bwMode="auto">
            <a:xfrm>
              <a:off x="2789" y="3230"/>
              <a:ext cx="2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69656" name="Text Box 30"/>
            <p:cNvSpPr txBox="1">
              <a:spLocks noChangeArrowheads="1"/>
            </p:cNvSpPr>
            <p:nvPr/>
          </p:nvSpPr>
          <p:spPr bwMode="auto">
            <a:xfrm>
              <a:off x="2925" y="3003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24V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9657" name="Text Box 31"/>
            <p:cNvSpPr txBox="1">
              <a:spLocks noChangeArrowheads="1"/>
            </p:cNvSpPr>
            <p:nvPr/>
          </p:nvSpPr>
          <p:spPr bwMode="auto">
            <a:xfrm rot="5400000">
              <a:off x="4605" y="2976"/>
              <a:ext cx="55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0.6H</a:t>
              </a:r>
            </a:p>
          </p:txBody>
        </p:sp>
        <p:sp>
          <p:nvSpPr>
            <p:cNvPr id="69658" name="Line 32"/>
            <p:cNvSpPr>
              <a:spLocks noChangeShapeType="1"/>
            </p:cNvSpPr>
            <p:nvPr/>
          </p:nvSpPr>
          <p:spPr bwMode="auto">
            <a:xfrm flipH="1">
              <a:off x="3545" y="2614"/>
              <a:ext cx="110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59" name="Line 33"/>
            <p:cNvSpPr>
              <a:spLocks noChangeShapeType="1"/>
            </p:cNvSpPr>
            <p:nvPr/>
          </p:nvSpPr>
          <p:spPr bwMode="auto">
            <a:xfrm flipH="1">
              <a:off x="2789" y="2614"/>
              <a:ext cx="44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60" name="Line 34"/>
            <p:cNvSpPr>
              <a:spLocks noChangeShapeType="1"/>
            </p:cNvSpPr>
            <p:nvPr/>
          </p:nvSpPr>
          <p:spPr bwMode="auto">
            <a:xfrm>
              <a:off x="2789" y="3657"/>
              <a:ext cx="187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61" name="Line 35"/>
            <p:cNvSpPr>
              <a:spLocks noChangeShapeType="1"/>
            </p:cNvSpPr>
            <p:nvPr/>
          </p:nvSpPr>
          <p:spPr bwMode="auto">
            <a:xfrm flipH="1" flipV="1">
              <a:off x="4643" y="3385"/>
              <a:ext cx="6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62" name="Line 36"/>
            <p:cNvSpPr>
              <a:spLocks noChangeShapeType="1"/>
            </p:cNvSpPr>
            <p:nvPr/>
          </p:nvSpPr>
          <p:spPr bwMode="auto">
            <a:xfrm flipH="1">
              <a:off x="4649" y="2614"/>
              <a:ext cx="6" cy="36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63" name="Line 37"/>
            <p:cNvSpPr>
              <a:spLocks noChangeShapeType="1"/>
            </p:cNvSpPr>
            <p:nvPr/>
          </p:nvSpPr>
          <p:spPr bwMode="auto">
            <a:xfrm flipV="1">
              <a:off x="3243" y="2523"/>
              <a:ext cx="360" cy="6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64" name="Line 38"/>
            <p:cNvSpPr>
              <a:spLocks noChangeShapeType="1"/>
            </p:cNvSpPr>
            <p:nvPr/>
          </p:nvSpPr>
          <p:spPr bwMode="auto">
            <a:xfrm flipH="1" flipV="1">
              <a:off x="3288" y="2341"/>
              <a:ext cx="85" cy="22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65" name="Line 39"/>
            <p:cNvSpPr>
              <a:spLocks noChangeShapeType="1"/>
            </p:cNvSpPr>
            <p:nvPr/>
          </p:nvSpPr>
          <p:spPr bwMode="auto">
            <a:xfrm>
              <a:off x="2789" y="2614"/>
              <a:ext cx="0" cy="104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666" name="Text Box 40"/>
            <p:cNvSpPr txBox="1">
              <a:spLocks noChangeArrowheads="1"/>
            </p:cNvSpPr>
            <p:nvPr/>
          </p:nvSpPr>
          <p:spPr bwMode="auto">
            <a:xfrm>
              <a:off x="3994" y="2232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9667" name="Text Box 41"/>
            <p:cNvSpPr txBox="1">
              <a:spLocks noChangeArrowheads="1"/>
            </p:cNvSpPr>
            <p:nvPr/>
          </p:nvSpPr>
          <p:spPr bwMode="auto">
            <a:xfrm>
              <a:off x="4377" y="2685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69668" name="Text Box 42"/>
            <p:cNvSpPr txBox="1">
              <a:spLocks noChangeArrowheads="1"/>
            </p:cNvSpPr>
            <p:nvPr/>
          </p:nvSpPr>
          <p:spPr bwMode="auto">
            <a:xfrm>
              <a:off x="4332" y="3275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69669" name="Text Box 43"/>
            <p:cNvSpPr txBox="1">
              <a:spLocks noChangeArrowheads="1"/>
            </p:cNvSpPr>
            <p:nvPr/>
          </p:nvSpPr>
          <p:spPr bwMode="auto">
            <a:xfrm>
              <a:off x="4309" y="2905"/>
              <a:ext cx="31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9670" name="Text Box 44"/>
            <p:cNvSpPr txBox="1">
              <a:spLocks noChangeArrowheads="1"/>
            </p:cNvSpPr>
            <p:nvPr/>
          </p:nvSpPr>
          <p:spPr bwMode="auto">
            <a:xfrm>
              <a:off x="2905" y="2216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9671" name="Line 45"/>
            <p:cNvSpPr>
              <a:spLocks noChangeShapeType="1"/>
            </p:cNvSpPr>
            <p:nvPr/>
          </p:nvSpPr>
          <p:spPr bwMode="auto">
            <a:xfrm flipV="1">
              <a:off x="2789" y="2205"/>
              <a:ext cx="0" cy="40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672" name="Line 46"/>
            <p:cNvSpPr>
              <a:spLocks noChangeShapeType="1"/>
            </p:cNvSpPr>
            <p:nvPr/>
          </p:nvSpPr>
          <p:spPr bwMode="auto">
            <a:xfrm>
              <a:off x="2789" y="2205"/>
              <a:ext cx="104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673" name="Line 47"/>
            <p:cNvSpPr>
              <a:spLocks noChangeShapeType="1"/>
            </p:cNvSpPr>
            <p:nvPr/>
          </p:nvSpPr>
          <p:spPr bwMode="auto">
            <a:xfrm>
              <a:off x="3833" y="2205"/>
              <a:ext cx="0" cy="40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674" name="Rectangle 48"/>
            <p:cNvSpPr>
              <a:spLocks noChangeArrowheads="1"/>
            </p:cNvSpPr>
            <p:nvPr/>
          </p:nvSpPr>
          <p:spPr bwMode="auto">
            <a:xfrm>
              <a:off x="4059" y="2523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9675" name="Rectangle 49"/>
            <p:cNvSpPr>
              <a:spLocks noChangeArrowheads="1"/>
            </p:cNvSpPr>
            <p:nvPr/>
          </p:nvSpPr>
          <p:spPr bwMode="auto">
            <a:xfrm>
              <a:off x="3107" y="2160"/>
              <a:ext cx="297" cy="137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69676" name="Group 50"/>
            <p:cNvGrpSpPr>
              <a:grpSpLocks/>
            </p:cNvGrpSpPr>
            <p:nvPr/>
          </p:nvGrpSpPr>
          <p:grpSpPr bwMode="auto">
            <a:xfrm rot="5400000">
              <a:off x="4195" y="2886"/>
              <a:ext cx="499" cy="590"/>
              <a:chOff x="476" y="663"/>
              <a:chExt cx="771" cy="862"/>
            </a:xfrm>
          </p:grpSpPr>
          <p:sp>
            <p:nvSpPr>
              <p:cNvPr id="69677" name="AutoShape 51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9678" name="AutoShape 52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9679" name="AutoShape 53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69646" name="Group 54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69648" name="Picture 55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49" name="Text Box 56">
              <a:hlinkClick r:id="rId1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479289" name="Text Box 57"/>
          <p:cNvSpPr txBox="1">
            <a:spLocks noChangeArrowheads="1"/>
          </p:cNvSpPr>
          <p:nvPr/>
        </p:nvSpPr>
        <p:spPr bwMode="auto">
          <a:xfrm>
            <a:off x="179388" y="3500438"/>
            <a:ext cx="2520950" cy="457200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用叠加定理解</a:t>
            </a:r>
            <a:endParaRPr kumimoji="1" lang="zh-CN" altLang="en-US" sz="24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9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9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7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9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9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9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9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7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7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47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9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9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9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9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47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47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47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34" grpId="0"/>
      <p:bldP spid="479235" grpId="0" autoUpdateAnimBg="0"/>
      <p:bldP spid="479236" grpId="0" animBg="1" autoUpdateAnimBg="0"/>
      <p:bldP spid="479237" grpId="0"/>
      <p:bldP spid="479289" grpId="0" animBg="1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Text Box 2"/>
          <p:cNvSpPr txBox="1">
            <a:spLocks noChangeArrowheads="1"/>
          </p:cNvSpPr>
          <p:nvPr/>
        </p:nvSpPr>
        <p:spPr bwMode="auto">
          <a:xfrm>
            <a:off x="323850" y="476250"/>
            <a:ext cx="3743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或求出稳态分量：</a:t>
            </a:r>
          </a:p>
        </p:txBody>
      </p:sp>
      <p:graphicFrame>
        <p:nvGraphicFramePr>
          <p:cNvPr id="480259" name="Object 3"/>
          <p:cNvGraphicFramePr>
            <a:graphicFrameLocks noChangeAspect="1"/>
          </p:cNvGraphicFramePr>
          <p:nvPr/>
        </p:nvGraphicFramePr>
        <p:xfrm>
          <a:off x="3492500" y="476250"/>
          <a:ext cx="3449638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25" name="公式" r:id="rId3" imgW="1403461" imgH="234906" progId="Equation.3">
                  <p:embed/>
                </p:oleObj>
              </mc:Choice>
              <mc:Fallback>
                <p:oleObj name="公式" r:id="rId3" imgW="1403461" imgH="2349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476250"/>
                        <a:ext cx="3449638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0260" name="Group 4"/>
          <p:cNvGrpSpPr>
            <a:grpSpLocks/>
          </p:cNvGrpSpPr>
          <p:nvPr/>
        </p:nvGrpSpPr>
        <p:grpSpPr bwMode="auto">
          <a:xfrm>
            <a:off x="1747838" y="981075"/>
            <a:ext cx="5129212" cy="611188"/>
            <a:chOff x="249" y="598"/>
            <a:chExt cx="3367" cy="434"/>
          </a:xfrm>
        </p:grpSpPr>
        <p:sp>
          <p:nvSpPr>
            <p:cNvPr id="70688" name="Text Box 5"/>
            <p:cNvSpPr txBox="1">
              <a:spLocks noChangeArrowheads="1"/>
            </p:cNvSpPr>
            <p:nvPr/>
          </p:nvSpPr>
          <p:spPr bwMode="auto">
            <a:xfrm>
              <a:off x="249" y="663"/>
              <a:ext cx="1134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全响应：</a:t>
              </a:r>
            </a:p>
          </p:txBody>
        </p:sp>
        <p:graphicFrame>
          <p:nvGraphicFramePr>
            <p:cNvPr id="70689" name="Object 6"/>
            <p:cNvGraphicFramePr>
              <a:graphicFrameLocks noChangeAspect="1"/>
            </p:cNvGraphicFramePr>
            <p:nvPr/>
          </p:nvGraphicFramePr>
          <p:xfrm>
            <a:off x="1387" y="598"/>
            <a:ext cx="2229" cy="4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0726" name="公式" r:id="rId5" imgW="1289038" imgH="247519" progId="Equation.3">
                    <p:embed/>
                  </p:oleObj>
                </mc:Choice>
                <mc:Fallback>
                  <p:oleObj name="公式" r:id="rId5" imgW="1289038" imgH="247519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7" y="598"/>
                          <a:ext cx="2229" cy="4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80263" name="Text Box 7"/>
          <p:cNvSpPr txBox="1">
            <a:spLocks noChangeArrowheads="1"/>
          </p:cNvSpPr>
          <p:nvPr/>
        </p:nvSpPr>
        <p:spPr bwMode="auto">
          <a:xfrm>
            <a:off x="1042988" y="1700213"/>
            <a:ext cx="2952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代入初值有：</a:t>
            </a:r>
          </a:p>
        </p:txBody>
      </p:sp>
      <p:sp>
        <p:nvSpPr>
          <p:cNvPr id="480264" name="Text Box 8"/>
          <p:cNvSpPr txBox="1">
            <a:spLocks noChangeArrowheads="1"/>
          </p:cNvSpPr>
          <p:nvPr/>
        </p:nvSpPr>
        <p:spPr bwMode="auto">
          <a:xfrm>
            <a:off x="3563938" y="1700213"/>
            <a:ext cx="24479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6</a:t>
            </a:r>
            <a:r>
              <a:rPr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＝</a:t>
            </a:r>
            <a:r>
              <a:rPr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2</a:t>
            </a:r>
            <a:r>
              <a:rPr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＋</a:t>
            </a:r>
            <a:r>
              <a:rPr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A</a:t>
            </a:r>
          </a:p>
        </p:txBody>
      </p:sp>
      <p:sp>
        <p:nvSpPr>
          <p:cNvPr id="480265" name="Line 9"/>
          <p:cNvSpPr>
            <a:spLocks noChangeShapeType="1"/>
          </p:cNvSpPr>
          <p:nvPr/>
        </p:nvSpPr>
        <p:spPr bwMode="auto">
          <a:xfrm>
            <a:off x="5435600" y="1989138"/>
            <a:ext cx="647700" cy="0"/>
          </a:xfrm>
          <a:prstGeom prst="line">
            <a:avLst/>
          </a:prstGeom>
          <a:noFill/>
          <a:ln w="76200">
            <a:solidFill>
              <a:srgbClr val="00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0266" name="Text Box 10"/>
          <p:cNvSpPr txBox="1">
            <a:spLocks noChangeArrowheads="1"/>
          </p:cNvSpPr>
          <p:nvPr/>
        </p:nvSpPr>
        <p:spPr bwMode="auto">
          <a:xfrm>
            <a:off x="6227763" y="1700213"/>
            <a:ext cx="13684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A</a:t>
            </a:r>
            <a:r>
              <a:rPr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=4</a:t>
            </a:r>
          </a:p>
        </p:txBody>
      </p:sp>
      <p:sp>
        <p:nvSpPr>
          <p:cNvPr id="480317" name="Text Box 61"/>
          <p:cNvSpPr txBox="1">
            <a:spLocks noChangeArrowheads="1"/>
          </p:cNvSpPr>
          <p:nvPr/>
        </p:nvSpPr>
        <p:spPr bwMode="auto">
          <a:xfrm>
            <a:off x="395288" y="2462213"/>
            <a:ext cx="7667625" cy="5794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若电压源改为</a:t>
            </a:r>
            <a:r>
              <a:rPr kumimoji="1" lang="en-US" altLang="zh-CN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48V</a:t>
            </a:r>
            <a:r>
              <a:rPr kumimoji="1" lang="zh-CN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时</a:t>
            </a:r>
            <a:r>
              <a:rPr kumimoji="1" lang="zh-CN" altLang="en-US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求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&gt;0</a:t>
            </a: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后的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zh-CN" altLang="en-US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。</a:t>
            </a:r>
          </a:p>
        </p:txBody>
      </p:sp>
      <p:grpSp>
        <p:nvGrpSpPr>
          <p:cNvPr id="480318" name="Group 62"/>
          <p:cNvGrpSpPr>
            <a:grpSpLocks/>
          </p:cNvGrpSpPr>
          <p:nvPr/>
        </p:nvGrpSpPr>
        <p:grpSpPr bwMode="auto">
          <a:xfrm>
            <a:off x="755650" y="4884738"/>
            <a:ext cx="6070600" cy="608012"/>
            <a:chOff x="385" y="2488"/>
            <a:chExt cx="3053" cy="383"/>
          </a:xfrm>
        </p:grpSpPr>
        <p:graphicFrame>
          <p:nvGraphicFramePr>
            <p:cNvPr id="70686" name="Object 63"/>
            <p:cNvGraphicFramePr>
              <a:graphicFrameLocks noChangeAspect="1"/>
            </p:cNvGraphicFramePr>
            <p:nvPr/>
          </p:nvGraphicFramePr>
          <p:xfrm>
            <a:off x="1736" y="2488"/>
            <a:ext cx="1702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0727" name="Equation" r:id="rId7" imgW="997061" imgH="234906" progId="Equation.DSMT4">
                    <p:embed/>
                  </p:oleObj>
                </mc:Choice>
                <mc:Fallback>
                  <p:oleObj name="Equation" r:id="rId7" imgW="997061" imgH="234906" progId="Equation.DSMT4">
                    <p:embed/>
                    <p:pic>
                      <p:nvPicPr>
                        <p:cNvPr id="0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6" y="2488"/>
                          <a:ext cx="1702" cy="3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687" name="Text Box 64"/>
            <p:cNvSpPr txBox="1">
              <a:spLocks noChangeArrowheads="1"/>
            </p:cNvSpPr>
            <p:nvPr/>
          </p:nvSpPr>
          <p:spPr bwMode="auto">
            <a:xfrm>
              <a:off x="385" y="2523"/>
              <a:ext cx="190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零输入响应也变：</a:t>
              </a:r>
            </a:p>
          </p:txBody>
        </p:sp>
      </p:grpSp>
      <p:sp>
        <p:nvSpPr>
          <p:cNvPr id="480321" name="Text Box 65"/>
          <p:cNvSpPr txBox="1">
            <a:spLocks noChangeArrowheads="1"/>
          </p:cNvSpPr>
          <p:nvPr/>
        </p:nvSpPr>
        <p:spPr bwMode="auto">
          <a:xfrm>
            <a:off x="2771775" y="3213100"/>
            <a:ext cx="54721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则因为零输入和零状态响应线性</a:t>
            </a:r>
          </a:p>
        </p:txBody>
      </p:sp>
      <p:grpSp>
        <p:nvGrpSpPr>
          <p:cNvPr id="480322" name="Group 66"/>
          <p:cNvGrpSpPr>
            <a:grpSpLocks/>
          </p:cNvGrpSpPr>
          <p:nvPr/>
        </p:nvGrpSpPr>
        <p:grpSpPr bwMode="auto">
          <a:xfrm>
            <a:off x="611188" y="3933825"/>
            <a:ext cx="6192837" cy="950913"/>
            <a:chOff x="385" y="2900"/>
            <a:chExt cx="3578" cy="518"/>
          </a:xfrm>
        </p:grpSpPr>
        <p:graphicFrame>
          <p:nvGraphicFramePr>
            <p:cNvPr id="70684" name="Object 67"/>
            <p:cNvGraphicFramePr>
              <a:graphicFrameLocks noChangeAspect="1"/>
            </p:cNvGraphicFramePr>
            <p:nvPr/>
          </p:nvGraphicFramePr>
          <p:xfrm>
            <a:off x="2022" y="2900"/>
            <a:ext cx="1941" cy="5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0728" name="Equation" r:id="rId9" imgW="1365188" imgH="387438" progId="Equation.DSMT4">
                    <p:embed/>
                  </p:oleObj>
                </mc:Choice>
                <mc:Fallback>
                  <p:oleObj name="Equation" r:id="rId9" imgW="1365188" imgH="387438" progId="Equation.DSMT4">
                    <p:embed/>
                    <p:pic>
                      <p:nvPicPr>
                        <p:cNvPr id="0" name="Object 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22" y="2900"/>
                          <a:ext cx="1941" cy="5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685" name="Text Box 68"/>
            <p:cNvSpPr txBox="1">
              <a:spLocks noChangeArrowheads="1"/>
            </p:cNvSpPr>
            <p:nvPr/>
          </p:nvSpPr>
          <p:spPr bwMode="auto">
            <a:xfrm>
              <a:off x="385" y="2976"/>
              <a:ext cx="1769" cy="2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b="1">
                  <a:solidFill>
                    <a:schemeClr val="bg1"/>
                  </a:solidFill>
                  <a:ea typeface="宋体" panose="02010600030101010101" pitchFamily="2" charset="-122"/>
                </a:rPr>
                <a:t>∴</a:t>
              </a: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零状态响应：</a:t>
              </a:r>
            </a:p>
          </p:txBody>
        </p:sp>
      </p:grpSp>
      <p:grpSp>
        <p:nvGrpSpPr>
          <p:cNvPr id="480325" name="Group 69"/>
          <p:cNvGrpSpPr>
            <a:grpSpLocks/>
          </p:cNvGrpSpPr>
          <p:nvPr/>
        </p:nvGrpSpPr>
        <p:grpSpPr bwMode="auto">
          <a:xfrm>
            <a:off x="485775" y="5603875"/>
            <a:ext cx="7740650" cy="633413"/>
            <a:chOff x="295" y="3475"/>
            <a:chExt cx="4876" cy="399"/>
          </a:xfrm>
        </p:grpSpPr>
        <p:graphicFrame>
          <p:nvGraphicFramePr>
            <p:cNvPr id="70682" name="Object 70"/>
            <p:cNvGraphicFramePr>
              <a:graphicFrameLocks noChangeAspect="1"/>
            </p:cNvGraphicFramePr>
            <p:nvPr/>
          </p:nvGraphicFramePr>
          <p:xfrm>
            <a:off x="1495" y="3485"/>
            <a:ext cx="3676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0729" name="Equation" r:id="rId11" imgW="2406835" imgH="234906" progId="Equation.DSMT4">
                    <p:embed/>
                  </p:oleObj>
                </mc:Choice>
                <mc:Fallback>
                  <p:oleObj name="Equation" r:id="rId11" imgW="2406835" imgH="234906" progId="Equation.DSMT4">
                    <p:embed/>
                    <p:pic>
                      <p:nvPicPr>
                        <p:cNvPr id="0" name="Object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95" y="3485"/>
                          <a:ext cx="3676" cy="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683" name="Text Box 71"/>
            <p:cNvSpPr txBox="1">
              <a:spLocks noChangeArrowheads="1"/>
            </p:cNvSpPr>
            <p:nvPr/>
          </p:nvSpPr>
          <p:spPr bwMode="auto">
            <a:xfrm>
              <a:off x="295" y="3475"/>
              <a:ext cx="11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全响应：</a:t>
              </a:r>
            </a:p>
          </p:txBody>
        </p:sp>
      </p:grpSp>
      <p:grpSp>
        <p:nvGrpSpPr>
          <p:cNvPr id="70670" name="Group 72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0680" name="Picture 73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81" name="Text Box 74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0671" name="Group 75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0678" name="Picture 76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79" name="Text Box 77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70672" name="Group 78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70676" name="Picture 79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77" name="Text Box 80">
              <a:hlinkClick r:id="rId1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480337" name="Text Box 81"/>
          <p:cNvSpPr txBox="1">
            <a:spLocks noChangeArrowheads="1"/>
          </p:cNvSpPr>
          <p:nvPr/>
        </p:nvSpPr>
        <p:spPr bwMode="auto">
          <a:xfrm>
            <a:off x="250825" y="3213100"/>
            <a:ext cx="2520950" cy="519113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用叠加定理解</a:t>
            </a:r>
            <a:endParaRPr kumimoji="1" lang="zh-CN" altLang="en-US" sz="28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0674" name="Rectangle 82"/>
          <p:cNvSpPr>
            <a:spLocks noChangeArrowheads="1"/>
          </p:cNvSpPr>
          <p:nvPr/>
        </p:nvSpPr>
        <p:spPr bwMode="auto">
          <a:xfrm>
            <a:off x="179388" y="2276475"/>
            <a:ext cx="8137525" cy="410527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70675" name="AutoShape 83"/>
          <p:cNvSpPr>
            <a:spLocks noChangeArrowheads="1"/>
          </p:cNvSpPr>
          <p:nvPr/>
        </p:nvSpPr>
        <p:spPr bwMode="auto">
          <a:xfrm>
            <a:off x="7092950" y="4149725"/>
            <a:ext cx="2051050" cy="647700"/>
          </a:xfrm>
          <a:prstGeom prst="wedgeRoundRectCallout">
            <a:avLst>
              <a:gd name="adj1" fmla="val -1472"/>
              <a:gd name="adj2" fmla="val -213236"/>
              <a:gd name="adj3" fmla="val 16667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此例可不讲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8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8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8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8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48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8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8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0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0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0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0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0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0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0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80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80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480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480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480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0258" grpId="0"/>
      <p:bldP spid="480263" grpId="0"/>
      <p:bldP spid="480264" grpId="0"/>
      <p:bldP spid="480266" grpId="0"/>
      <p:bldP spid="480317" grpId="0" animBg="1" autoUpdateAnimBg="0"/>
      <p:bldP spid="480321" grpId="0"/>
      <p:bldP spid="480337" grpId="0" animBg="1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2" name="Text Box 4"/>
          <p:cNvSpPr txBox="1">
            <a:spLocks noChangeArrowheads="1"/>
          </p:cNvSpPr>
          <p:nvPr/>
        </p:nvSpPr>
        <p:spPr bwMode="auto">
          <a:xfrm>
            <a:off x="396875" y="517525"/>
            <a:ext cx="1079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508933" name="Text Box 5"/>
          <p:cNvSpPr txBox="1">
            <a:spLocks noChangeArrowheads="1"/>
          </p:cNvSpPr>
          <p:nvPr/>
        </p:nvSpPr>
        <p:spPr bwMode="auto">
          <a:xfrm>
            <a:off x="395288" y="1844675"/>
            <a:ext cx="576262" cy="519113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kumimoji="1" lang="zh-CN" altLang="en-US" sz="28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08934" name="Text Box 6"/>
          <p:cNvSpPr txBox="1">
            <a:spLocks noChangeArrowheads="1"/>
          </p:cNvSpPr>
          <p:nvPr/>
        </p:nvSpPr>
        <p:spPr bwMode="auto">
          <a:xfrm>
            <a:off x="1187450" y="1700213"/>
            <a:ext cx="3024188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这是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电路全响应问题，有：</a:t>
            </a:r>
          </a:p>
        </p:txBody>
      </p:sp>
      <p:graphicFrame>
        <p:nvGraphicFramePr>
          <p:cNvPr id="508935" name="Object 7"/>
          <p:cNvGraphicFramePr>
            <a:graphicFrameLocks noChangeAspect="1"/>
          </p:cNvGraphicFramePr>
          <p:nvPr/>
        </p:nvGraphicFramePr>
        <p:xfrm>
          <a:off x="4284663" y="1052513"/>
          <a:ext cx="3579812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8" name="公式" r:id="rId3" imgW="1530510" imgH="247519" progId="Equation.3">
                  <p:embed/>
                </p:oleObj>
              </mc:Choice>
              <mc:Fallback>
                <p:oleObj name="公式" r:id="rId3" imgW="1530510" imgH="24751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052513"/>
                        <a:ext cx="3579812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686" name="Group 8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1738" name="Picture 9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39" name="Text Box 10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1687" name="Group 11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1736" name="Picture 12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37" name="Text Box 13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508942" name="Text Box 14"/>
          <p:cNvSpPr txBox="1">
            <a:spLocks noChangeArrowheads="1"/>
          </p:cNvSpPr>
          <p:nvPr/>
        </p:nvSpPr>
        <p:spPr bwMode="auto">
          <a:xfrm>
            <a:off x="827088" y="2852738"/>
            <a:ext cx="28082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稳态分量：</a:t>
            </a:r>
          </a:p>
        </p:txBody>
      </p:sp>
      <p:graphicFrame>
        <p:nvGraphicFramePr>
          <p:cNvPr id="508943" name="Object 15"/>
          <p:cNvGraphicFramePr>
            <a:graphicFrameLocks noChangeAspect="1"/>
          </p:cNvGraphicFramePr>
          <p:nvPr/>
        </p:nvGraphicFramePr>
        <p:xfrm>
          <a:off x="684213" y="3500438"/>
          <a:ext cx="3605212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9" name="公式" r:id="rId6" imgW="1466986" imgH="234906" progId="Equation.3">
                  <p:embed/>
                </p:oleObj>
              </mc:Choice>
              <mc:Fallback>
                <p:oleObj name="公式" r:id="rId6" imgW="1466986" imgH="234906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500438"/>
                        <a:ext cx="3605212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690" name="Group 16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71734" name="Picture 17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35" name="Text Box 18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pSp>
        <p:nvGrpSpPr>
          <p:cNvPr id="508947" name="Group 19"/>
          <p:cNvGrpSpPr>
            <a:grpSpLocks/>
          </p:cNvGrpSpPr>
          <p:nvPr/>
        </p:nvGrpSpPr>
        <p:grpSpPr bwMode="auto">
          <a:xfrm>
            <a:off x="4500563" y="2060575"/>
            <a:ext cx="4130675" cy="2071688"/>
            <a:chOff x="2835" y="2523"/>
            <a:chExt cx="2602" cy="1305"/>
          </a:xfrm>
        </p:grpSpPr>
        <p:sp>
          <p:nvSpPr>
            <p:cNvPr id="71701" name="Line 20"/>
            <p:cNvSpPr>
              <a:spLocks noChangeShapeType="1"/>
            </p:cNvSpPr>
            <p:nvPr/>
          </p:nvSpPr>
          <p:spPr bwMode="auto">
            <a:xfrm>
              <a:off x="4921" y="2523"/>
              <a:ext cx="0" cy="122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02" name="Oval 21"/>
            <p:cNvSpPr>
              <a:spLocks noChangeArrowheads="1"/>
            </p:cNvSpPr>
            <p:nvPr/>
          </p:nvSpPr>
          <p:spPr bwMode="auto">
            <a:xfrm>
              <a:off x="2835" y="311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1703" name="Text Box 22"/>
            <p:cNvSpPr txBox="1">
              <a:spLocks noChangeArrowheads="1"/>
            </p:cNvSpPr>
            <p:nvPr/>
          </p:nvSpPr>
          <p:spPr bwMode="auto">
            <a:xfrm>
              <a:off x="3062" y="2867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71704" name="Text Box 23"/>
            <p:cNvSpPr txBox="1">
              <a:spLocks noChangeArrowheads="1"/>
            </p:cNvSpPr>
            <p:nvPr/>
          </p:nvSpPr>
          <p:spPr bwMode="auto">
            <a:xfrm>
              <a:off x="3016" y="3412"/>
              <a:ext cx="2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71705" name="Text Box 24"/>
            <p:cNvSpPr txBox="1">
              <a:spLocks noChangeArrowheads="1"/>
            </p:cNvSpPr>
            <p:nvPr/>
          </p:nvSpPr>
          <p:spPr bwMode="auto">
            <a:xfrm>
              <a:off x="3107" y="3139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1706" name="Text Box 25"/>
            <p:cNvSpPr txBox="1">
              <a:spLocks noChangeArrowheads="1"/>
            </p:cNvSpPr>
            <p:nvPr/>
          </p:nvSpPr>
          <p:spPr bwMode="auto">
            <a:xfrm>
              <a:off x="4513" y="2976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1A</a:t>
              </a:r>
            </a:p>
          </p:txBody>
        </p:sp>
        <p:sp>
          <p:nvSpPr>
            <p:cNvPr id="71707" name="Line 26"/>
            <p:cNvSpPr>
              <a:spLocks noChangeShapeType="1"/>
            </p:cNvSpPr>
            <p:nvPr/>
          </p:nvSpPr>
          <p:spPr bwMode="auto">
            <a:xfrm>
              <a:off x="3016" y="3748"/>
              <a:ext cx="190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08" name="Line 27"/>
            <p:cNvSpPr>
              <a:spLocks noChangeShapeType="1"/>
            </p:cNvSpPr>
            <p:nvPr/>
          </p:nvSpPr>
          <p:spPr bwMode="auto">
            <a:xfrm flipH="1" flipV="1">
              <a:off x="3697" y="2977"/>
              <a:ext cx="136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09" name="Line 28"/>
            <p:cNvSpPr>
              <a:spLocks noChangeShapeType="1"/>
            </p:cNvSpPr>
            <p:nvPr/>
          </p:nvSpPr>
          <p:spPr bwMode="auto">
            <a:xfrm flipV="1">
              <a:off x="3651" y="3022"/>
              <a:ext cx="272" cy="22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10" name="Text Box 29"/>
            <p:cNvSpPr txBox="1">
              <a:spLocks noChangeArrowheads="1"/>
            </p:cNvSpPr>
            <p:nvPr/>
          </p:nvSpPr>
          <p:spPr bwMode="auto">
            <a:xfrm>
              <a:off x="4448" y="2595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1711" name="Text Box 30"/>
            <p:cNvSpPr txBox="1">
              <a:spLocks noChangeArrowheads="1"/>
            </p:cNvSpPr>
            <p:nvPr/>
          </p:nvSpPr>
          <p:spPr bwMode="auto">
            <a:xfrm>
              <a:off x="3878" y="3049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71712" name="Text Box 31"/>
            <p:cNvSpPr txBox="1">
              <a:spLocks noChangeArrowheads="1"/>
            </p:cNvSpPr>
            <p:nvPr/>
          </p:nvSpPr>
          <p:spPr bwMode="auto">
            <a:xfrm>
              <a:off x="3878" y="3521"/>
              <a:ext cx="25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71713" name="Text Box 32"/>
            <p:cNvSpPr txBox="1">
              <a:spLocks noChangeArrowheads="1"/>
            </p:cNvSpPr>
            <p:nvPr/>
          </p:nvSpPr>
          <p:spPr bwMode="auto">
            <a:xfrm>
              <a:off x="3958" y="3276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1714" name="Text Box 33"/>
            <p:cNvSpPr txBox="1">
              <a:spLocks noChangeArrowheads="1"/>
            </p:cNvSpPr>
            <p:nvPr/>
          </p:nvSpPr>
          <p:spPr bwMode="auto">
            <a:xfrm>
              <a:off x="2996" y="2595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1715" name="Line 34"/>
            <p:cNvSpPr>
              <a:spLocks noChangeShapeType="1"/>
            </p:cNvSpPr>
            <p:nvPr/>
          </p:nvSpPr>
          <p:spPr bwMode="auto">
            <a:xfrm>
              <a:off x="3016" y="2523"/>
              <a:ext cx="0" cy="1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16" name="Line 35"/>
            <p:cNvSpPr>
              <a:spLocks noChangeShapeType="1"/>
            </p:cNvSpPr>
            <p:nvPr/>
          </p:nvSpPr>
          <p:spPr bwMode="auto">
            <a:xfrm>
              <a:off x="3833" y="2523"/>
              <a:ext cx="0" cy="49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17" name="Line 36"/>
            <p:cNvSpPr>
              <a:spLocks noChangeShapeType="1"/>
            </p:cNvSpPr>
            <p:nvPr/>
          </p:nvSpPr>
          <p:spPr bwMode="auto">
            <a:xfrm>
              <a:off x="3833" y="3204"/>
              <a:ext cx="0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18" name="Line 37"/>
            <p:cNvSpPr>
              <a:spLocks noChangeShapeType="1"/>
            </p:cNvSpPr>
            <p:nvPr/>
          </p:nvSpPr>
          <p:spPr bwMode="auto">
            <a:xfrm>
              <a:off x="3833" y="3521"/>
              <a:ext cx="0" cy="22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19" name="Line 38"/>
            <p:cNvSpPr>
              <a:spLocks noChangeShapeType="1"/>
            </p:cNvSpPr>
            <p:nvPr/>
          </p:nvSpPr>
          <p:spPr bwMode="auto">
            <a:xfrm>
              <a:off x="3016" y="2523"/>
              <a:ext cx="190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1720" name="Group 39"/>
            <p:cNvGrpSpPr>
              <a:grpSpLocks/>
            </p:cNvGrpSpPr>
            <p:nvPr/>
          </p:nvGrpSpPr>
          <p:grpSpPr bwMode="auto">
            <a:xfrm>
              <a:off x="3697" y="3431"/>
              <a:ext cx="272" cy="91"/>
              <a:chOff x="930" y="3430"/>
              <a:chExt cx="227" cy="91"/>
            </a:xfrm>
          </p:grpSpPr>
          <p:sp>
            <p:nvSpPr>
              <p:cNvPr id="71732" name="Line 40"/>
              <p:cNvSpPr>
                <a:spLocks noChangeShapeType="1"/>
              </p:cNvSpPr>
              <p:nvPr/>
            </p:nvSpPr>
            <p:spPr bwMode="auto">
              <a:xfrm>
                <a:off x="930" y="3430"/>
                <a:ext cx="227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33" name="Line 41"/>
              <p:cNvSpPr>
                <a:spLocks noChangeShapeType="1"/>
              </p:cNvSpPr>
              <p:nvPr/>
            </p:nvSpPr>
            <p:spPr bwMode="auto">
              <a:xfrm>
                <a:off x="930" y="3521"/>
                <a:ext cx="227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1721" name="Line 42"/>
            <p:cNvSpPr>
              <a:spLocks noChangeShapeType="1"/>
            </p:cNvSpPr>
            <p:nvPr/>
          </p:nvSpPr>
          <p:spPr bwMode="auto">
            <a:xfrm flipV="1">
              <a:off x="4921" y="3022"/>
              <a:ext cx="0" cy="272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22" name="Text Box 43"/>
            <p:cNvSpPr txBox="1">
              <a:spLocks noChangeArrowheads="1"/>
            </p:cNvSpPr>
            <p:nvPr/>
          </p:nvSpPr>
          <p:spPr bwMode="auto">
            <a:xfrm>
              <a:off x="5027" y="3048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71723" name="Text Box 44"/>
            <p:cNvSpPr txBox="1">
              <a:spLocks noChangeArrowheads="1"/>
            </p:cNvSpPr>
            <p:nvPr/>
          </p:nvSpPr>
          <p:spPr bwMode="auto">
            <a:xfrm>
              <a:off x="4982" y="3540"/>
              <a:ext cx="25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71724" name="Text Box 45"/>
            <p:cNvSpPr txBox="1">
              <a:spLocks noChangeArrowheads="1"/>
            </p:cNvSpPr>
            <p:nvPr/>
          </p:nvSpPr>
          <p:spPr bwMode="auto">
            <a:xfrm>
              <a:off x="5193" y="3247"/>
              <a:ext cx="24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endPara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1725" name="Text Box 46"/>
            <p:cNvSpPr txBox="1">
              <a:spLocks noChangeArrowheads="1"/>
            </p:cNvSpPr>
            <p:nvPr/>
          </p:nvSpPr>
          <p:spPr bwMode="auto">
            <a:xfrm>
              <a:off x="3858" y="2595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1726" name="Rectangle 47"/>
            <p:cNvSpPr>
              <a:spLocks noChangeArrowheads="1"/>
            </p:cNvSpPr>
            <p:nvPr/>
          </p:nvSpPr>
          <p:spPr bwMode="auto">
            <a:xfrm>
              <a:off x="4840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1727" name="Rectangle 48"/>
            <p:cNvSpPr>
              <a:spLocks noChangeArrowheads="1"/>
            </p:cNvSpPr>
            <p:nvPr/>
          </p:nvSpPr>
          <p:spPr bwMode="auto">
            <a:xfrm>
              <a:off x="3751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1728" name="Rectangle 49"/>
            <p:cNvSpPr>
              <a:spLocks noChangeArrowheads="1"/>
            </p:cNvSpPr>
            <p:nvPr/>
          </p:nvSpPr>
          <p:spPr bwMode="auto">
            <a:xfrm>
              <a:off x="2925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71729" name="Group 50"/>
            <p:cNvGrpSpPr>
              <a:grpSpLocks/>
            </p:cNvGrpSpPr>
            <p:nvPr/>
          </p:nvGrpSpPr>
          <p:grpSpPr bwMode="auto">
            <a:xfrm>
              <a:off x="4740" y="3294"/>
              <a:ext cx="363" cy="363"/>
              <a:chOff x="4740" y="3294"/>
              <a:chExt cx="363" cy="363"/>
            </a:xfrm>
          </p:grpSpPr>
          <p:sp>
            <p:nvSpPr>
              <p:cNvPr id="71730" name="Oval 51"/>
              <p:cNvSpPr>
                <a:spLocks noChangeArrowheads="1"/>
              </p:cNvSpPr>
              <p:nvPr/>
            </p:nvSpPr>
            <p:spPr bwMode="auto">
              <a:xfrm>
                <a:off x="4740" y="3294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1731" name="Line 52"/>
              <p:cNvSpPr>
                <a:spLocks noChangeShapeType="1"/>
              </p:cNvSpPr>
              <p:nvPr/>
            </p:nvSpPr>
            <p:spPr bwMode="auto">
              <a:xfrm>
                <a:off x="4740" y="3475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508981" name="Text Box 53"/>
          <p:cNvSpPr txBox="1">
            <a:spLocks noChangeArrowheads="1"/>
          </p:cNvSpPr>
          <p:nvPr/>
        </p:nvSpPr>
        <p:spPr bwMode="auto">
          <a:xfrm>
            <a:off x="1476375" y="404813"/>
            <a:ext cx="705643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=0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 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开关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闭合</a:t>
            </a:r>
            <a:r>
              <a:rPr kumimoji="1" lang="zh-CN" altLang="en-US" sz="2800" b="1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，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求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t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&gt;0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后的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i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zh-CN" altLang="en-US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及电流源两端的电压。</a:t>
            </a:r>
          </a:p>
        </p:txBody>
      </p:sp>
      <p:graphicFrame>
        <p:nvGraphicFramePr>
          <p:cNvPr id="508982" name="Object 54"/>
          <p:cNvGraphicFramePr>
            <a:graphicFrameLocks noChangeAspect="1"/>
          </p:cNvGraphicFramePr>
          <p:nvPr/>
        </p:nvGraphicFramePr>
        <p:xfrm>
          <a:off x="755650" y="4297363"/>
          <a:ext cx="3860800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0" name="公式" r:id="rId9" imgW="1644539" imgH="222294" progId="Equation.3">
                  <p:embed/>
                </p:oleObj>
              </mc:Choice>
              <mc:Fallback>
                <p:oleObj name="公式" r:id="rId9" imgW="1644539" imgH="222294" progId="Equation.3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297363"/>
                        <a:ext cx="3860800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08983" name="Group 55"/>
          <p:cNvGrpSpPr>
            <a:grpSpLocks/>
          </p:cNvGrpSpPr>
          <p:nvPr/>
        </p:nvGrpSpPr>
        <p:grpSpPr bwMode="auto">
          <a:xfrm>
            <a:off x="611188" y="5029200"/>
            <a:ext cx="5545137" cy="631825"/>
            <a:chOff x="385" y="709"/>
            <a:chExt cx="3582" cy="409"/>
          </a:xfrm>
        </p:grpSpPr>
        <p:sp>
          <p:nvSpPr>
            <p:cNvPr id="71699" name="Text Box 56"/>
            <p:cNvSpPr txBox="1">
              <a:spLocks noChangeArrowheads="1"/>
            </p:cNvSpPr>
            <p:nvPr/>
          </p:nvSpPr>
          <p:spPr bwMode="auto">
            <a:xfrm>
              <a:off x="385" y="754"/>
              <a:ext cx="1134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全响应：</a:t>
              </a:r>
            </a:p>
          </p:txBody>
        </p:sp>
        <p:graphicFrame>
          <p:nvGraphicFramePr>
            <p:cNvPr id="71700" name="Object 57"/>
            <p:cNvGraphicFramePr>
              <a:graphicFrameLocks noChangeAspect="1"/>
            </p:cNvGraphicFramePr>
            <p:nvPr/>
          </p:nvGraphicFramePr>
          <p:xfrm>
            <a:off x="1519" y="709"/>
            <a:ext cx="2448" cy="4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71" name="公式" r:id="rId11" imgW="1416087" imgH="247519" progId="Equation.3">
                    <p:embed/>
                  </p:oleObj>
                </mc:Choice>
                <mc:Fallback>
                  <p:oleObj name="公式" r:id="rId11" imgW="1416087" imgH="247519" progId="Equation.3">
                    <p:embed/>
                    <p:pic>
                      <p:nvPicPr>
                        <p:cNvPr id="0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9" y="709"/>
                          <a:ext cx="2448" cy="4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08986" name="Text Box 58"/>
          <p:cNvSpPr txBox="1">
            <a:spLocks noChangeArrowheads="1"/>
          </p:cNvSpPr>
          <p:nvPr/>
        </p:nvSpPr>
        <p:spPr bwMode="auto">
          <a:xfrm>
            <a:off x="250825" y="5802313"/>
            <a:ext cx="2952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代入初值有：</a:t>
            </a:r>
          </a:p>
        </p:txBody>
      </p:sp>
      <p:sp>
        <p:nvSpPr>
          <p:cNvPr id="508987" name="Text Box 59"/>
          <p:cNvSpPr txBox="1">
            <a:spLocks noChangeArrowheads="1"/>
          </p:cNvSpPr>
          <p:nvPr/>
        </p:nvSpPr>
        <p:spPr bwMode="auto">
          <a:xfrm>
            <a:off x="2771775" y="5802313"/>
            <a:ext cx="24479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1</a:t>
            </a:r>
            <a:r>
              <a:rPr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＝</a:t>
            </a:r>
            <a:r>
              <a:rPr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11</a:t>
            </a:r>
            <a:r>
              <a:rPr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＋</a:t>
            </a:r>
            <a:r>
              <a:rPr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A</a:t>
            </a:r>
          </a:p>
        </p:txBody>
      </p:sp>
      <p:sp>
        <p:nvSpPr>
          <p:cNvPr id="508988" name="Line 60"/>
          <p:cNvSpPr>
            <a:spLocks noChangeShapeType="1"/>
          </p:cNvSpPr>
          <p:nvPr/>
        </p:nvSpPr>
        <p:spPr bwMode="auto">
          <a:xfrm>
            <a:off x="4643438" y="6091238"/>
            <a:ext cx="647700" cy="0"/>
          </a:xfrm>
          <a:prstGeom prst="line">
            <a:avLst/>
          </a:prstGeom>
          <a:noFill/>
          <a:ln w="76200">
            <a:solidFill>
              <a:srgbClr val="00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8989" name="Text Box 61"/>
          <p:cNvSpPr txBox="1">
            <a:spLocks noChangeArrowheads="1"/>
          </p:cNvSpPr>
          <p:nvPr/>
        </p:nvSpPr>
        <p:spPr bwMode="auto">
          <a:xfrm>
            <a:off x="5435600" y="5802313"/>
            <a:ext cx="13684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A</a:t>
            </a:r>
            <a:r>
              <a:rPr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=</a:t>
            </a:r>
            <a:r>
              <a:rPr lang="zh-CN" altLang="en-US" b="1">
                <a:solidFill>
                  <a:schemeClr val="bg1"/>
                </a:solidFill>
                <a:ea typeface="宋体" panose="02010600030101010101" pitchFamily="2" charset="-122"/>
              </a:rPr>
              <a:t>－</a:t>
            </a:r>
            <a:r>
              <a:rPr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8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8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8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08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0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08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0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8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8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8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8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8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8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0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508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508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08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08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9" dur="500"/>
                                        <p:tgtEl>
                                          <p:spTgt spid="508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08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08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8932" grpId="0"/>
      <p:bldP spid="508933" grpId="0" animBg="1" autoUpdateAnimBg="0"/>
      <p:bldP spid="508934" grpId="0"/>
      <p:bldP spid="508942" grpId="0"/>
      <p:bldP spid="508981" grpId="0" autoUpdateAnimBg="0"/>
      <p:bldP spid="508986" grpId="0"/>
      <p:bldP spid="508987" grpId="0"/>
      <p:bldP spid="50898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282" name="Object 2"/>
          <p:cNvGraphicFramePr>
            <a:graphicFrameLocks noChangeAspect="1"/>
          </p:cNvGraphicFramePr>
          <p:nvPr/>
        </p:nvGraphicFramePr>
        <p:xfrm>
          <a:off x="539750" y="693738"/>
          <a:ext cx="39528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04" name="公式" r:id="rId3" imgW="1441339" imgH="247519" progId="Equation.3">
                  <p:embed/>
                </p:oleObj>
              </mc:Choice>
              <mc:Fallback>
                <p:oleObj name="公式" r:id="rId3" imgW="1441339" imgH="247519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693738"/>
                        <a:ext cx="395287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283" name="Object 3"/>
          <p:cNvGraphicFramePr>
            <a:graphicFrameLocks noChangeAspect="1"/>
          </p:cNvGraphicFramePr>
          <p:nvPr/>
        </p:nvGraphicFramePr>
        <p:xfrm>
          <a:off x="468313" y="1412875"/>
          <a:ext cx="4022725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05" name="公式" r:id="rId5" imgW="1466986" imgH="450894" progId="Equation.3">
                  <p:embed/>
                </p:oleObj>
              </mc:Choice>
              <mc:Fallback>
                <p:oleObj name="公式" r:id="rId5" imgW="1466986" imgH="450894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412875"/>
                        <a:ext cx="4022725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284" name="Object 4"/>
          <p:cNvGraphicFramePr>
            <a:graphicFrameLocks noChangeAspect="1"/>
          </p:cNvGraphicFramePr>
          <p:nvPr/>
        </p:nvGraphicFramePr>
        <p:xfrm>
          <a:off x="430213" y="2708275"/>
          <a:ext cx="70072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06" name="公式" r:id="rId7" imgW="2559136" imgH="247519" progId="Equation.3">
                  <p:embed/>
                </p:oleObj>
              </mc:Choice>
              <mc:Fallback>
                <p:oleObj name="公式" r:id="rId7" imgW="2559136" imgH="2475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3" y="2708275"/>
                        <a:ext cx="70072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2709" name="Group 5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2760" name="Picture 6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61" name="Text Box 7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2710" name="Group 8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2758" name="Picture 9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59" name="Text Box 10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72711" name="Group 15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72756" name="Picture 16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57" name="Text Box 17">
              <a:hlinkClick r:id="rId1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pSp>
        <p:nvGrpSpPr>
          <p:cNvPr id="72712" name="Group 18"/>
          <p:cNvGrpSpPr>
            <a:grpSpLocks/>
          </p:cNvGrpSpPr>
          <p:nvPr/>
        </p:nvGrpSpPr>
        <p:grpSpPr bwMode="auto">
          <a:xfrm>
            <a:off x="4581525" y="565150"/>
            <a:ext cx="4130675" cy="2071688"/>
            <a:chOff x="2835" y="2523"/>
            <a:chExt cx="2602" cy="1305"/>
          </a:xfrm>
        </p:grpSpPr>
        <p:sp>
          <p:nvSpPr>
            <p:cNvPr id="72723" name="Line 19"/>
            <p:cNvSpPr>
              <a:spLocks noChangeShapeType="1"/>
            </p:cNvSpPr>
            <p:nvPr/>
          </p:nvSpPr>
          <p:spPr bwMode="auto">
            <a:xfrm>
              <a:off x="4921" y="2523"/>
              <a:ext cx="0" cy="122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24" name="Oval 20"/>
            <p:cNvSpPr>
              <a:spLocks noChangeArrowheads="1"/>
            </p:cNvSpPr>
            <p:nvPr/>
          </p:nvSpPr>
          <p:spPr bwMode="auto">
            <a:xfrm>
              <a:off x="2835" y="311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2725" name="Text Box 21"/>
            <p:cNvSpPr txBox="1">
              <a:spLocks noChangeArrowheads="1"/>
            </p:cNvSpPr>
            <p:nvPr/>
          </p:nvSpPr>
          <p:spPr bwMode="auto">
            <a:xfrm>
              <a:off x="3062" y="2867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72726" name="Text Box 22"/>
            <p:cNvSpPr txBox="1">
              <a:spLocks noChangeArrowheads="1"/>
            </p:cNvSpPr>
            <p:nvPr/>
          </p:nvSpPr>
          <p:spPr bwMode="auto">
            <a:xfrm>
              <a:off x="3016" y="3412"/>
              <a:ext cx="2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72727" name="Text Box 23"/>
            <p:cNvSpPr txBox="1">
              <a:spLocks noChangeArrowheads="1"/>
            </p:cNvSpPr>
            <p:nvPr/>
          </p:nvSpPr>
          <p:spPr bwMode="auto">
            <a:xfrm>
              <a:off x="3107" y="3139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2728" name="Text Box 24"/>
            <p:cNvSpPr txBox="1">
              <a:spLocks noChangeArrowheads="1"/>
            </p:cNvSpPr>
            <p:nvPr/>
          </p:nvSpPr>
          <p:spPr bwMode="auto">
            <a:xfrm>
              <a:off x="4513" y="2976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1A</a:t>
              </a:r>
            </a:p>
          </p:txBody>
        </p:sp>
        <p:sp>
          <p:nvSpPr>
            <p:cNvPr id="72729" name="Line 25"/>
            <p:cNvSpPr>
              <a:spLocks noChangeShapeType="1"/>
            </p:cNvSpPr>
            <p:nvPr/>
          </p:nvSpPr>
          <p:spPr bwMode="auto">
            <a:xfrm>
              <a:off x="3016" y="3748"/>
              <a:ext cx="190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30" name="Line 26"/>
            <p:cNvSpPr>
              <a:spLocks noChangeShapeType="1"/>
            </p:cNvSpPr>
            <p:nvPr/>
          </p:nvSpPr>
          <p:spPr bwMode="auto">
            <a:xfrm flipH="1" flipV="1">
              <a:off x="3697" y="2977"/>
              <a:ext cx="136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31" name="Line 27"/>
            <p:cNvSpPr>
              <a:spLocks noChangeShapeType="1"/>
            </p:cNvSpPr>
            <p:nvPr/>
          </p:nvSpPr>
          <p:spPr bwMode="auto">
            <a:xfrm flipV="1">
              <a:off x="3651" y="3022"/>
              <a:ext cx="272" cy="22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32" name="Text Box 28"/>
            <p:cNvSpPr txBox="1">
              <a:spLocks noChangeArrowheads="1"/>
            </p:cNvSpPr>
            <p:nvPr/>
          </p:nvSpPr>
          <p:spPr bwMode="auto">
            <a:xfrm>
              <a:off x="4448" y="2595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2733" name="Text Box 29"/>
            <p:cNvSpPr txBox="1">
              <a:spLocks noChangeArrowheads="1"/>
            </p:cNvSpPr>
            <p:nvPr/>
          </p:nvSpPr>
          <p:spPr bwMode="auto">
            <a:xfrm>
              <a:off x="3878" y="3049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72734" name="Text Box 30"/>
            <p:cNvSpPr txBox="1">
              <a:spLocks noChangeArrowheads="1"/>
            </p:cNvSpPr>
            <p:nvPr/>
          </p:nvSpPr>
          <p:spPr bwMode="auto">
            <a:xfrm>
              <a:off x="3878" y="3521"/>
              <a:ext cx="25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72735" name="Text Box 31"/>
            <p:cNvSpPr txBox="1">
              <a:spLocks noChangeArrowheads="1"/>
            </p:cNvSpPr>
            <p:nvPr/>
          </p:nvSpPr>
          <p:spPr bwMode="auto">
            <a:xfrm>
              <a:off x="3958" y="3276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2736" name="Text Box 32"/>
            <p:cNvSpPr txBox="1">
              <a:spLocks noChangeArrowheads="1"/>
            </p:cNvSpPr>
            <p:nvPr/>
          </p:nvSpPr>
          <p:spPr bwMode="auto">
            <a:xfrm>
              <a:off x="2996" y="2595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2737" name="Line 33"/>
            <p:cNvSpPr>
              <a:spLocks noChangeShapeType="1"/>
            </p:cNvSpPr>
            <p:nvPr/>
          </p:nvSpPr>
          <p:spPr bwMode="auto">
            <a:xfrm>
              <a:off x="3016" y="2523"/>
              <a:ext cx="0" cy="1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38" name="Line 34"/>
            <p:cNvSpPr>
              <a:spLocks noChangeShapeType="1"/>
            </p:cNvSpPr>
            <p:nvPr/>
          </p:nvSpPr>
          <p:spPr bwMode="auto">
            <a:xfrm>
              <a:off x="3833" y="2523"/>
              <a:ext cx="0" cy="49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39" name="Line 35"/>
            <p:cNvSpPr>
              <a:spLocks noChangeShapeType="1"/>
            </p:cNvSpPr>
            <p:nvPr/>
          </p:nvSpPr>
          <p:spPr bwMode="auto">
            <a:xfrm>
              <a:off x="3833" y="3204"/>
              <a:ext cx="0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40" name="Line 36"/>
            <p:cNvSpPr>
              <a:spLocks noChangeShapeType="1"/>
            </p:cNvSpPr>
            <p:nvPr/>
          </p:nvSpPr>
          <p:spPr bwMode="auto">
            <a:xfrm>
              <a:off x="3833" y="3521"/>
              <a:ext cx="0" cy="22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41" name="Line 37"/>
            <p:cNvSpPr>
              <a:spLocks noChangeShapeType="1"/>
            </p:cNvSpPr>
            <p:nvPr/>
          </p:nvSpPr>
          <p:spPr bwMode="auto">
            <a:xfrm>
              <a:off x="3016" y="2523"/>
              <a:ext cx="190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2742" name="Group 38"/>
            <p:cNvGrpSpPr>
              <a:grpSpLocks/>
            </p:cNvGrpSpPr>
            <p:nvPr/>
          </p:nvGrpSpPr>
          <p:grpSpPr bwMode="auto">
            <a:xfrm>
              <a:off x="3697" y="3431"/>
              <a:ext cx="272" cy="91"/>
              <a:chOff x="930" y="3430"/>
              <a:chExt cx="227" cy="91"/>
            </a:xfrm>
          </p:grpSpPr>
          <p:sp>
            <p:nvSpPr>
              <p:cNvPr id="72754" name="Line 39"/>
              <p:cNvSpPr>
                <a:spLocks noChangeShapeType="1"/>
              </p:cNvSpPr>
              <p:nvPr/>
            </p:nvSpPr>
            <p:spPr bwMode="auto">
              <a:xfrm>
                <a:off x="930" y="3430"/>
                <a:ext cx="227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755" name="Line 40"/>
              <p:cNvSpPr>
                <a:spLocks noChangeShapeType="1"/>
              </p:cNvSpPr>
              <p:nvPr/>
            </p:nvSpPr>
            <p:spPr bwMode="auto">
              <a:xfrm>
                <a:off x="930" y="3521"/>
                <a:ext cx="227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2743" name="Line 41"/>
            <p:cNvSpPr>
              <a:spLocks noChangeShapeType="1"/>
            </p:cNvSpPr>
            <p:nvPr/>
          </p:nvSpPr>
          <p:spPr bwMode="auto">
            <a:xfrm flipV="1">
              <a:off x="4921" y="3022"/>
              <a:ext cx="0" cy="272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44" name="Text Box 42"/>
            <p:cNvSpPr txBox="1">
              <a:spLocks noChangeArrowheads="1"/>
            </p:cNvSpPr>
            <p:nvPr/>
          </p:nvSpPr>
          <p:spPr bwMode="auto">
            <a:xfrm>
              <a:off x="5027" y="3048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72745" name="Text Box 43"/>
            <p:cNvSpPr txBox="1">
              <a:spLocks noChangeArrowheads="1"/>
            </p:cNvSpPr>
            <p:nvPr/>
          </p:nvSpPr>
          <p:spPr bwMode="auto">
            <a:xfrm>
              <a:off x="4982" y="3540"/>
              <a:ext cx="25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72746" name="Text Box 44"/>
            <p:cNvSpPr txBox="1">
              <a:spLocks noChangeArrowheads="1"/>
            </p:cNvSpPr>
            <p:nvPr/>
          </p:nvSpPr>
          <p:spPr bwMode="auto">
            <a:xfrm>
              <a:off x="5193" y="3247"/>
              <a:ext cx="24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endPara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2747" name="Text Box 45"/>
            <p:cNvSpPr txBox="1">
              <a:spLocks noChangeArrowheads="1"/>
            </p:cNvSpPr>
            <p:nvPr/>
          </p:nvSpPr>
          <p:spPr bwMode="auto">
            <a:xfrm>
              <a:off x="3858" y="2595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2748" name="Rectangle 46"/>
            <p:cNvSpPr>
              <a:spLocks noChangeArrowheads="1"/>
            </p:cNvSpPr>
            <p:nvPr/>
          </p:nvSpPr>
          <p:spPr bwMode="auto">
            <a:xfrm>
              <a:off x="4840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2749" name="Rectangle 47"/>
            <p:cNvSpPr>
              <a:spLocks noChangeArrowheads="1"/>
            </p:cNvSpPr>
            <p:nvPr/>
          </p:nvSpPr>
          <p:spPr bwMode="auto">
            <a:xfrm>
              <a:off x="3751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2750" name="Rectangle 48"/>
            <p:cNvSpPr>
              <a:spLocks noChangeArrowheads="1"/>
            </p:cNvSpPr>
            <p:nvPr/>
          </p:nvSpPr>
          <p:spPr bwMode="auto">
            <a:xfrm>
              <a:off x="2925" y="261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72751" name="Group 49"/>
            <p:cNvGrpSpPr>
              <a:grpSpLocks/>
            </p:cNvGrpSpPr>
            <p:nvPr/>
          </p:nvGrpSpPr>
          <p:grpSpPr bwMode="auto">
            <a:xfrm>
              <a:off x="4740" y="3294"/>
              <a:ext cx="363" cy="363"/>
              <a:chOff x="4740" y="3294"/>
              <a:chExt cx="363" cy="363"/>
            </a:xfrm>
          </p:grpSpPr>
          <p:sp>
            <p:nvSpPr>
              <p:cNvPr id="72752" name="Oval 50"/>
              <p:cNvSpPr>
                <a:spLocks noChangeArrowheads="1"/>
              </p:cNvSpPr>
              <p:nvPr/>
            </p:nvSpPr>
            <p:spPr bwMode="auto">
              <a:xfrm>
                <a:off x="4740" y="3294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2753" name="Line 51"/>
              <p:cNvSpPr>
                <a:spLocks noChangeShapeType="1"/>
              </p:cNvSpPr>
              <p:nvPr/>
            </p:nvSpPr>
            <p:spPr bwMode="auto">
              <a:xfrm>
                <a:off x="4740" y="3475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81332" name="Group 52"/>
          <p:cNvGrpSpPr>
            <a:grpSpLocks/>
          </p:cNvGrpSpPr>
          <p:nvPr/>
        </p:nvGrpSpPr>
        <p:grpSpPr bwMode="auto">
          <a:xfrm>
            <a:off x="457200" y="4044950"/>
            <a:ext cx="4762500" cy="608013"/>
            <a:chOff x="385" y="2488"/>
            <a:chExt cx="3000" cy="383"/>
          </a:xfrm>
        </p:grpSpPr>
        <p:graphicFrame>
          <p:nvGraphicFramePr>
            <p:cNvPr id="72721" name="Object 53"/>
            <p:cNvGraphicFramePr>
              <a:graphicFrameLocks noChangeAspect="1"/>
            </p:cNvGraphicFramePr>
            <p:nvPr/>
          </p:nvGraphicFramePr>
          <p:xfrm>
            <a:off x="1790" y="2488"/>
            <a:ext cx="1595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807" name="Equation" r:id="rId11" imgW="933536" imgH="234906" progId="Equation.DSMT4">
                    <p:embed/>
                  </p:oleObj>
                </mc:Choice>
                <mc:Fallback>
                  <p:oleObj name="Equation" r:id="rId11" imgW="933536" imgH="234906" progId="Equation.DSMT4">
                    <p:embed/>
                    <p:pic>
                      <p:nvPicPr>
                        <p:cNvPr id="0" name="Object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0" y="2488"/>
                          <a:ext cx="1595" cy="3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22" name="Text Box 54"/>
            <p:cNvSpPr txBox="1">
              <a:spLocks noChangeArrowheads="1"/>
            </p:cNvSpPr>
            <p:nvPr/>
          </p:nvSpPr>
          <p:spPr bwMode="auto">
            <a:xfrm>
              <a:off x="385" y="2523"/>
              <a:ext cx="190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零输入响应：</a:t>
              </a:r>
            </a:p>
          </p:txBody>
        </p:sp>
      </p:grpSp>
      <p:grpSp>
        <p:nvGrpSpPr>
          <p:cNvPr id="481335" name="Group 55"/>
          <p:cNvGrpSpPr>
            <a:grpSpLocks/>
          </p:cNvGrpSpPr>
          <p:nvPr/>
        </p:nvGrpSpPr>
        <p:grpSpPr bwMode="auto">
          <a:xfrm>
            <a:off x="404813" y="4878388"/>
            <a:ext cx="5815012" cy="638175"/>
            <a:chOff x="385" y="2958"/>
            <a:chExt cx="3663" cy="402"/>
          </a:xfrm>
        </p:grpSpPr>
        <p:graphicFrame>
          <p:nvGraphicFramePr>
            <p:cNvPr id="72719" name="Object 56"/>
            <p:cNvGraphicFramePr>
              <a:graphicFrameLocks noChangeAspect="1"/>
            </p:cNvGraphicFramePr>
            <p:nvPr/>
          </p:nvGraphicFramePr>
          <p:xfrm>
            <a:off x="1937" y="2958"/>
            <a:ext cx="2111" cy="4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808" name="Equation" r:id="rId13" imgW="1365188" imgH="273138" progId="Equation.DSMT4">
                    <p:embed/>
                  </p:oleObj>
                </mc:Choice>
                <mc:Fallback>
                  <p:oleObj name="Equation" r:id="rId13" imgW="1365188" imgH="273138" progId="Equation.DSMT4">
                    <p:embed/>
                    <p:pic>
                      <p:nvPicPr>
                        <p:cNvPr id="0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7" y="2958"/>
                          <a:ext cx="2111" cy="4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20" name="Text Box 57"/>
            <p:cNvSpPr txBox="1">
              <a:spLocks noChangeArrowheads="1"/>
            </p:cNvSpPr>
            <p:nvPr/>
          </p:nvSpPr>
          <p:spPr bwMode="auto">
            <a:xfrm>
              <a:off x="385" y="2976"/>
              <a:ext cx="176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零状态响应：</a:t>
              </a:r>
            </a:p>
          </p:txBody>
        </p:sp>
      </p:grpSp>
      <p:grpSp>
        <p:nvGrpSpPr>
          <p:cNvPr id="481338" name="Group 58"/>
          <p:cNvGrpSpPr>
            <a:grpSpLocks/>
          </p:cNvGrpSpPr>
          <p:nvPr/>
        </p:nvGrpSpPr>
        <p:grpSpPr bwMode="auto">
          <a:xfrm>
            <a:off x="395288" y="5732463"/>
            <a:ext cx="7954962" cy="633412"/>
            <a:chOff x="295" y="3475"/>
            <a:chExt cx="5011" cy="399"/>
          </a:xfrm>
        </p:grpSpPr>
        <p:graphicFrame>
          <p:nvGraphicFramePr>
            <p:cNvPr id="72717" name="Object 59"/>
            <p:cNvGraphicFramePr>
              <a:graphicFrameLocks noChangeAspect="1"/>
            </p:cNvGraphicFramePr>
            <p:nvPr/>
          </p:nvGraphicFramePr>
          <p:xfrm>
            <a:off x="1358" y="3485"/>
            <a:ext cx="3948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809" name="Equation" r:id="rId15" imgW="2584388" imgH="234906" progId="Equation.DSMT4">
                    <p:embed/>
                  </p:oleObj>
                </mc:Choice>
                <mc:Fallback>
                  <p:oleObj name="Equation" r:id="rId15" imgW="2584388" imgH="234906" progId="Equation.DSMT4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8" y="3485"/>
                          <a:ext cx="3948" cy="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18" name="Text Box 60"/>
            <p:cNvSpPr txBox="1">
              <a:spLocks noChangeArrowheads="1"/>
            </p:cNvSpPr>
            <p:nvPr/>
          </p:nvSpPr>
          <p:spPr bwMode="auto">
            <a:xfrm>
              <a:off x="295" y="3475"/>
              <a:ext cx="11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全响应：</a:t>
              </a:r>
            </a:p>
          </p:txBody>
        </p:sp>
      </p:grpSp>
      <p:sp>
        <p:nvSpPr>
          <p:cNvPr id="481341" name="Text Box 61"/>
          <p:cNvSpPr txBox="1">
            <a:spLocks noChangeArrowheads="1"/>
          </p:cNvSpPr>
          <p:nvPr/>
        </p:nvSpPr>
        <p:spPr bwMode="auto">
          <a:xfrm>
            <a:off x="250825" y="3429000"/>
            <a:ext cx="2520950" cy="519113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用叠加定理解</a:t>
            </a:r>
            <a:endParaRPr kumimoji="1" lang="zh-CN" altLang="en-US" sz="28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8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8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8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1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1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1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1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8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8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48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41" grpId="0" animBg="1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5010" name="Group 2"/>
          <p:cNvGrpSpPr>
            <a:grpSpLocks/>
          </p:cNvGrpSpPr>
          <p:nvPr/>
        </p:nvGrpSpPr>
        <p:grpSpPr bwMode="auto">
          <a:xfrm>
            <a:off x="4643438" y="1268413"/>
            <a:ext cx="4752975" cy="2016125"/>
            <a:chOff x="1202" y="482"/>
            <a:chExt cx="2813" cy="1270"/>
          </a:xfrm>
        </p:grpSpPr>
        <p:sp>
          <p:nvSpPr>
            <p:cNvPr id="73761" name="Oval 3"/>
            <p:cNvSpPr>
              <a:spLocks noChangeArrowheads="1"/>
            </p:cNvSpPr>
            <p:nvPr/>
          </p:nvSpPr>
          <p:spPr bwMode="auto">
            <a:xfrm>
              <a:off x="3153" y="1162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3762" name="Line 4"/>
            <p:cNvSpPr>
              <a:spLocks noChangeShapeType="1"/>
            </p:cNvSpPr>
            <p:nvPr/>
          </p:nvSpPr>
          <p:spPr bwMode="auto">
            <a:xfrm flipV="1">
              <a:off x="1383" y="800"/>
              <a:ext cx="0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3" name="Line 5"/>
            <p:cNvSpPr>
              <a:spLocks noChangeShapeType="1"/>
            </p:cNvSpPr>
            <p:nvPr/>
          </p:nvSpPr>
          <p:spPr bwMode="auto">
            <a:xfrm>
              <a:off x="2563" y="800"/>
              <a:ext cx="0" cy="4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4" name="Line 6"/>
            <p:cNvSpPr>
              <a:spLocks noChangeShapeType="1"/>
            </p:cNvSpPr>
            <p:nvPr/>
          </p:nvSpPr>
          <p:spPr bwMode="auto">
            <a:xfrm>
              <a:off x="2563" y="1298"/>
              <a:ext cx="0" cy="40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5" name="Line 7"/>
            <p:cNvSpPr>
              <a:spLocks noChangeShapeType="1"/>
            </p:cNvSpPr>
            <p:nvPr/>
          </p:nvSpPr>
          <p:spPr bwMode="auto">
            <a:xfrm>
              <a:off x="3334" y="800"/>
              <a:ext cx="0" cy="91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3766" name="Group 8"/>
            <p:cNvGrpSpPr>
              <a:grpSpLocks/>
            </p:cNvGrpSpPr>
            <p:nvPr/>
          </p:nvGrpSpPr>
          <p:grpSpPr bwMode="auto">
            <a:xfrm>
              <a:off x="2427" y="1208"/>
              <a:ext cx="272" cy="91"/>
              <a:chOff x="930" y="3430"/>
              <a:chExt cx="227" cy="91"/>
            </a:xfrm>
          </p:grpSpPr>
          <p:sp>
            <p:nvSpPr>
              <p:cNvPr id="73788" name="Line 9"/>
              <p:cNvSpPr>
                <a:spLocks noChangeShapeType="1"/>
              </p:cNvSpPr>
              <p:nvPr/>
            </p:nvSpPr>
            <p:spPr bwMode="auto">
              <a:xfrm>
                <a:off x="930" y="3430"/>
                <a:ext cx="227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3789" name="Line 10"/>
              <p:cNvSpPr>
                <a:spLocks noChangeShapeType="1"/>
              </p:cNvSpPr>
              <p:nvPr/>
            </p:nvSpPr>
            <p:spPr bwMode="auto">
              <a:xfrm>
                <a:off x="930" y="3521"/>
                <a:ext cx="227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3767" name="Line 11"/>
            <p:cNvSpPr>
              <a:spLocks noChangeShapeType="1"/>
            </p:cNvSpPr>
            <p:nvPr/>
          </p:nvSpPr>
          <p:spPr bwMode="auto">
            <a:xfrm flipV="1">
              <a:off x="1384" y="890"/>
              <a:ext cx="0" cy="318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8" name="Line 12"/>
            <p:cNvSpPr>
              <a:spLocks noChangeShapeType="1"/>
            </p:cNvSpPr>
            <p:nvPr/>
          </p:nvSpPr>
          <p:spPr bwMode="auto">
            <a:xfrm>
              <a:off x="1383" y="800"/>
              <a:ext cx="154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3769" name="Group 13"/>
            <p:cNvGrpSpPr>
              <a:grpSpLocks/>
            </p:cNvGrpSpPr>
            <p:nvPr/>
          </p:nvGrpSpPr>
          <p:grpSpPr bwMode="auto">
            <a:xfrm>
              <a:off x="1202" y="1208"/>
              <a:ext cx="363" cy="363"/>
              <a:chOff x="521" y="1071"/>
              <a:chExt cx="363" cy="363"/>
            </a:xfrm>
          </p:grpSpPr>
          <p:sp>
            <p:nvSpPr>
              <p:cNvPr id="73786" name="Oval 14"/>
              <p:cNvSpPr>
                <a:spLocks noChangeArrowheads="1"/>
              </p:cNvSpPr>
              <p:nvPr/>
            </p:nvSpPr>
            <p:spPr bwMode="auto">
              <a:xfrm>
                <a:off x="521" y="1071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3787" name="Line 15"/>
              <p:cNvSpPr>
                <a:spLocks noChangeShapeType="1"/>
              </p:cNvSpPr>
              <p:nvPr/>
            </p:nvSpPr>
            <p:spPr bwMode="auto">
              <a:xfrm>
                <a:off x="521" y="1253"/>
                <a:ext cx="363" cy="0"/>
              </a:xfrm>
              <a:prstGeom prst="line">
                <a:avLst/>
              </a:prstGeom>
              <a:noFill/>
              <a:ln w="28575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73770" name="Line 16"/>
            <p:cNvSpPr>
              <a:spLocks noChangeShapeType="1"/>
            </p:cNvSpPr>
            <p:nvPr/>
          </p:nvSpPr>
          <p:spPr bwMode="auto">
            <a:xfrm>
              <a:off x="1383" y="1707"/>
              <a:ext cx="195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71" name="Line 17"/>
            <p:cNvSpPr>
              <a:spLocks noChangeShapeType="1"/>
            </p:cNvSpPr>
            <p:nvPr/>
          </p:nvSpPr>
          <p:spPr bwMode="auto">
            <a:xfrm>
              <a:off x="1882" y="800"/>
              <a:ext cx="9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72" name="Text Box 18"/>
            <p:cNvSpPr txBox="1">
              <a:spLocks noChangeArrowheads="1"/>
            </p:cNvSpPr>
            <p:nvPr/>
          </p:nvSpPr>
          <p:spPr bwMode="auto">
            <a:xfrm>
              <a:off x="1339" y="891"/>
              <a:ext cx="4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73773" name="Text Box 19"/>
            <p:cNvSpPr txBox="1">
              <a:spLocks noChangeArrowheads="1"/>
            </p:cNvSpPr>
            <p:nvPr/>
          </p:nvSpPr>
          <p:spPr bwMode="auto">
            <a:xfrm>
              <a:off x="1942" y="981"/>
              <a:ext cx="33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3774" name="Line 20"/>
            <p:cNvSpPr>
              <a:spLocks noChangeShapeType="1"/>
            </p:cNvSpPr>
            <p:nvPr/>
          </p:nvSpPr>
          <p:spPr bwMode="auto">
            <a:xfrm>
              <a:off x="3094" y="800"/>
              <a:ext cx="24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75" name="Text Box 21"/>
            <p:cNvSpPr txBox="1">
              <a:spLocks noChangeArrowheads="1"/>
            </p:cNvSpPr>
            <p:nvPr/>
          </p:nvSpPr>
          <p:spPr bwMode="auto">
            <a:xfrm>
              <a:off x="2678" y="1298"/>
              <a:ext cx="30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1F</a:t>
              </a:r>
            </a:p>
          </p:txBody>
        </p:sp>
        <p:sp>
          <p:nvSpPr>
            <p:cNvPr id="73776" name="Text Box 22"/>
            <p:cNvSpPr txBox="1">
              <a:spLocks noChangeArrowheads="1"/>
            </p:cNvSpPr>
            <p:nvPr/>
          </p:nvSpPr>
          <p:spPr bwMode="auto">
            <a:xfrm>
              <a:off x="2344" y="845"/>
              <a:ext cx="227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73777" name="Text Box 23"/>
            <p:cNvSpPr txBox="1">
              <a:spLocks noChangeArrowheads="1"/>
            </p:cNvSpPr>
            <p:nvPr/>
          </p:nvSpPr>
          <p:spPr bwMode="auto">
            <a:xfrm>
              <a:off x="2109" y="1162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endParaRPr kumimoji="1" lang="zh-CN" altLang="en-US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3778" name="Rectangle 24"/>
            <p:cNvSpPr>
              <a:spLocks noChangeArrowheads="1"/>
            </p:cNvSpPr>
            <p:nvPr/>
          </p:nvSpPr>
          <p:spPr bwMode="auto">
            <a:xfrm>
              <a:off x="1846" y="107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3779" name="Rectangle 25"/>
            <p:cNvSpPr>
              <a:spLocks noChangeArrowheads="1"/>
            </p:cNvSpPr>
            <p:nvPr/>
          </p:nvSpPr>
          <p:spPr bwMode="auto">
            <a:xfrm rot="-5400000">
              <a:off x="2930" y="63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73780" name="Text Box 26"/>
            <p:cNvSpPr txBox="1">
              <a:spLocks noChangeArrowheads="1"/>
            </p:cNvSpPr>
            <p:nvPr/>
          </p:nvSpPr>
          <p:spPr bwMode="auto">
            <a:xfrm>
              <a:off x="2800" y="482"/>
              <a:ext cx="33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3781" name="Text Box 27"/>
            <p:cNvSpPr txBox="1">
              <a:spLocks noChangeArrowheads="1"/>
            </p:cNvSpPr>
            <p:nvPr/>
          </p:nvSpPr>
          <p:spPr bwMode="auto">
            <a:xfrm>
              <a:off x="3488" y="1153"/>
              <a:ext cx="52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73782" name="Text Box 28"/>
            <p:cNvSpPr txBox="1">
              <a:spLocks noChangeArrowheads="1"/>
            </p:cNvSpPr>
            <p:nvPr/>
          </p:nvSpPr>
          <p:spPr bwMode="auto">
            <a:xfrm>
              <a:off x="3470" y="961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73783" name="Text Box 29"/>
            <p:cNvSpPr txBox="1">
              <a:spLocks noChangeArrowheads="1"/>
            </p:cNvSpPr>
            <p:nvPr/>
          </p:nvSpPr>
          <p:spPr bwMode="auto">
            <a:xfrm>
              <a:off x="3425" y="1425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73784" name="Line 30"/>
            <p:cNvSpPr>
              <a:spLocks noChangeShapeType="1"/>
            </p:cNvSpPr>
            <p:nvPr/>
          </p:nvSpPr>
          <p:spPr bwMode="auto">
            <a:xfrm flipV="1">
              <a:off x="3334" y="890"/>
              <a:ext cx="0" cy="18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785" name="Text Box 31"/>
            <p:cNvSpPr txBox="1">
              <a:spLocks noChangeArrowheads="1"/>
            </p:cNvSpPr>
            <p:nvPr/>
          </p:nvSpPr>
          <p:spPr bwMode="auto">
            <a:xfrm>
              <a:off x="3243" y="709"/>
              <a:ext cx="49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4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</p:grpSp>
      <p:grpSp>
        <p:nvGrpSpPr>
          <p:cNvPr id="555040" name="Group 32"/>
          <p:cNvGrpSpPr>
            <a:grpSpLocks/>
          </p:cNvGrpSpPr>
          <p:nvPr/>
        </p:nvGrpSpPr>
        <p:grpSpPr bwMode="auto">
          <a:xfrm>
            <a:off x="828675" y="439738"/>
            <a:ext cx="7885113" cy="1117600"/>
            <a:chOff x="793" y="367"/>
            <a:chExt cx="4967" cy="704"/>
          </a:xfrm>
        </p:grpSpPr>
        <p:graphicFrame>
          <p:nvGraphicFramePr>
            <p:cNvPr id="73758" name="Object 33"/>
            <p:cNvGraphicFramePr>
              <a:graphicFrameLocks noChangeAspect="1"/>
            </p:cNvGraphicFramePr>
            <p:nvPr/>
          </p:nvGraphicFramePr>
          <p:xfrm>
            <a:off x="1338" y="391"/>
            <a:ext cx="952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846" name="Equation" r:id="rId3" imgW="628539" imgH="234906" progId="Equation.DSMT4">
                    <p:embed/>
                  </p:oleObj>
                </mc:Choice>
                <mc:Fallback>
                  <p:oleObj name="Equation" r:id="rId3" imgW="628539" imgH="234906" progId="Equation.DSMT4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8" y="391"/>
                          <a:ext cx="952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3759" name="Object 34"/>
            <p:cNvGraphicFramePr>
              <a:graphicFrameLocks noChangeAspect="1"/>
            </p:cNvGraphicFramePr>
            <p:nvPr/>
          </p:nvGraphicFramePr>
          <p:xfrm>
            <a:off x="2290" y="391"/>
            <a:ext cx="726" cy="3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847" name="Equation" r:id="rId5" imgW="488864" imgH="222294" progId="Equation.DSMT4">
                    <p:embed/>
                  </p:oleObj>
                </mc:Choice>
                <mc:Fallback>
                  <p:oleObj name="Equation" r:id="rId5" imgW="488864" imgH="222294" progId="Equation.DSMT4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0" y="391"/>
                          <a:ext cx="726" cy="3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760" name="Text Box 35"/>
            <p:cNvSpPr txBox="1">
              <a:spLocks noChangeArrowheads="1"/>
            </p:cNvSpPr>
            <p:nvPr/>
          </p:nvSpPr>
          <p:spPr bwMode="auto">
            <a:xfrm>
              <a:off x="793" y="367"/>
              <a:ext cx="4967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已知                               两电源均在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=0</a:t>
              </a:r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时开始作用</a:t>
              </a: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，电容初始电压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u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(0)=1V</a:t>
              </a: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，求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u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)</a:t>
              </a:r>
              <a:r>
                <a:rPr kumimoji="1" lang="zh-CN" altLang="en-US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，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t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&gt;0</a:t>
              </a:r>
              <a:r>
                <a:rPr kumimoji="1" lang="zh-CN" altLang="en-US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。</a:t>
              </a:r>
            </a:p>
          </p:txBody>
        </p:sp>
      </p:grpSp>
      <p:sp>
        <p:nvSpPr>
          <p:cNvPr id="555044" name="Text Box 36"/>
          <p:cNvSpPr txBox="1">
            <a:spLocks noChangeArrowheads="1"/>
          </p:cNvSpPr>
          <p:nvPr/>
        </p:nvSpPr>
        <p:spPr bwMode="auto">
          <a:xfrm>
            <a:off x="34925" y="549275"/>
            <a:ext cx="10080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kumimoji="1" lang="en-US" altLang="zh-CN" sz="32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55045" name="Group 37"/>
          <p:cNvGrpSpPr>
            <a:grpSpLocks/>
          </p:cNvGrpSpPr>
          <p:nvPr/>
        </p:nvGrpSpPr>
        <p:grpSpPr bwMode="auto">
          <a:xfrm>
            <a:off x="863600" y="1557338"/>
            <a:ext cx="7885113" cy="604837"/>
            <a:chOff x="249" y="1686"/>
            <a:chExt cx="4967" cy="381"/>
          </a:xfrm>
        </p:grpSpPr>
        <p:graphicFrame>
          <p:nvGraphicFramePr>
            <p:cNvPr id="73756" name="Object 38"/>
            <p:cNvGraphicFramePr>
              <a:graphicFrameLocks noChangeAspect="1"/>
            </p:cNvGraphicFramePr>
            <p:nvPr/>
          </p:nvGraphicFramePr>
          <p:xfrm>
            <a:off x="567" y="1706"/>
            <a:ext cx="816" cy="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848" name="Equation" r:id="rId7" imgW="539762" imgH="234906" progId="Equation.DSMT4">
                    <p:embed/>
                  </p:oleObj>
                </mc:Choice>
                <mc:Fallback>
                  <p:oleObj name="Equation" r:id="rId7" imgW="539762" imgH="234906" progId="Equation.DSMT4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7" y="1706"/>
                          <a:ext cx="816" cy="3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757" name="Text Box 39"/>
            <p:cNvSpPr txBox="1">
              <a:spLocks noChangeArrowheads="1"/>
            </p:cNvSpPr>
            <p:nvPr/>
          </p:nvSpPr>
          <p:spPr bwMode="auto">
            <a:xfrm>
              <a:off x="249" y="1686"/>
              <a:ext cx="4967" cy="3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若        求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u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)</a:t>
              </a:r>
              <a:r>
                <a:rPr kumimoji="1" lang="zh-CN" altLang="en-US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，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t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&gt;0</a:t>
              </a:r>
              <a:r>
                <a:rPr kumimoji="1" lang="zh-CN" altLang="en-US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。</a:t>
              </a:r>
            </a:p>
          </p:txBody>
        </p:sp>
      </p:grpSp>
      <p:sp>
        <p:nvSpPr>
          <p:cNvPr id="555048" name="Text Box 40"/>
          <p:cNvSpPr txBox="1">
            <a:spLocks noChangeArrowheads="1"/>
          </p:cNvSpPr>
          <p:nvPr/>
        </p:nvSpPr>
        <p:spPr bwMode="auto">
          <a:xfrm>
            <a:off x="179388" y="2205038"/>
            <a:ext cx="576262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kumimoji="1" lang="zh-CN" altLang="en-US" sz="28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55049" name="Group 41"/>
          <p:cNvGrpSpPr>
            <a:grpSpLocks/>
          </p:cNvGrpSpPr>
          <p:nvPr/>
        </p:nvGrpSpPr>
        <p:grpSpPr bwMode="auto">
          <a:xfrm>
            <a:off x="827088" y="3932238"/>
            <a:ext cx="7310437" cy="792162"/>
            <a:chOff x="521" y="2387"/>
            <a:chExt cx="4605" cy="499"/>
          </a:xfrm>
        </p:grpSpPr>
        <p:graphicFrame>
          <p:nvGraphicFramePr>
            <p:cNvPr id="73754" name="Object 42"/>
            <p:cNvGraphicFramePr>
              <a:graphicFrameLocks noChangeAspect="1"/>
            </p:cNvGraphicFramePr>
            <p:nvPr/>
          </p:nvGraphicFramePr>
          <p:xfrm>
            <a:off x="2018" y="2387"/>
            <a:ext cx="3108" cy="4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849" name="Equation" r:id="rId9" imgW="1797235" imgH="336594" progId="Equation.DSMT4">
                    <p:embed/>
                  </p:oleObj>
                </mc:Choice>
                <mc:Fallback>
                  <p:oleObj name="Equation" r:id="rId9" imgW="1797235" imgH="336594" progId="Equation.DSMT4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8" y="2387"/>
                          <a:ext cx="3108" cy="4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755" name="Text Box 43"/>
            <p:cNvSpPr txBox="1">
              <a:spLocks noChangeArrowheads="1"/>
            </p:cNvSpPr>
            <p:nvPr/>
          </p:nvSpPr>
          <p:spPr bwMode="auto">
            <a:xfrm>
              <a:off x="521" y="2547"/>
              <a:ext cx="265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1.</a:t>
              </a: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零输入响应：</a:t>
              </a:r>
            </a:p>
          </p:txBody>
        </p:sp>
      </p:grpSp>
      <p:grpSp>
        <p:nvGrpSpPr>
          <p:cNvPr id="555052" name="Group 44"/>
          <p:cNvGrpSpPr>
            <a:grpSpLocks/>
          </p:cNvGrpSpPr>
          <p:nvPr/>
        </p:nvGrpSpPr>
        <p:grpSpPr bwMode="auto">
          <a:xfrm>
            <a:off x="773113" y="4724400"/>
            <a:ext cx="3362325" cy="633413"/>
            <a:chOff x="487" y="2940"/>
            <a:chExt cx="2118" cy="399"/>
          </a:xfrm>
        </p:grpSpPr>
        <p:graphicFrame>
          <p:nvGraphicFramePr>
            <p:cNvPr id="73752" name="Object 45"/>
            <p:cNvGraphicFramePr>
              <a:graphicFrameLocks noChangeAspect="1"/>
            </p:cNvGraphicFramePr>
            <p:nvPr/>
          </p:nvGraphicFramePr>
          <p:xfrm>
            <a:off x="2057" y="2940"/>
            <a:ext cx="548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850" name="Equation" r:id="rId11" imgW="349188" imgH="260525" progId="Equation.DSMT4">
                    <p:embed/>
                  </p:oleObj>
                </mc:Choice>
                <mc:Fallback>
                  <p:oleObj name="Equation" r:id="rId11" imgW="349188" imgH="260525" progId="Equation.DSMT4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7" y="2940"/>
                          <a:ext cx="548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753" name="Text Box 46"/>
            <p:cNvSpPr txBox="1">
              <a:spLocks noChangeArrowheads="1"/>
            </p:cNvSpPr>
            <p:nvPr/>
          </p:nvSpPr>
          <p:spPr bwMode="auto">
            <a:xfrm>
              <a:off x="487" y="3012"/>
              <a:ext cx="176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2.</a:t>
              </a: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零状态响应：</a:t>
              </a:r>
            </a:p>
          </p:txBody>
        </p:sp>
      </p:grpSp>
      <p:sp>
        <p:nvSpPr>
          <p:cNvPr id="555055" name="Text Box 47"/>
          <p:cNvSpPr txBox="1">
            <a:spLocks noChangeArrowheads="1"/>
          </p:cNvSpPr>
          <p:nvPr/>
        </p:nvSpPr>
        <p:spPr bwMode="auto">
          <a:xfrm>
            <a:off x="898525" y="2292350"/>
            <a:ext cx="2520950" cy="457200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用叠加定理解</a:t>
            </a:r>
            <a:endParaRPr kumimoji="1" lang="zh-CN" altLang="en-US" sz="24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55056" name="Object 48"/>
          <p:cNvGraphicFramePr>
            <a:graphicFrameLocks noChangeAspect="1"/>
          </p:cNvGraphicFramePr>
          <p:nvPr/>
        </p:nvGraphicFramePr>
        <p:xfrm>
          <a:off x="971550" y="2909888"/>
          <a:ext cx="2487613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51" name="Equation" r:id="rId13" imgW="1073212" imgH="234906" progId="Equation.DSMT4">
                  <p:embed/>
                </p:oleObj>
              </mc:Choice>
              <mc:Fallback>
                <p:oleObj name="Equation" r:id="rId13" imgW="1073212" imgH="234906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909888"/>
                        <a:ext cx="2487613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5057" name="Object 49"/>
          <p:cNvGraphicFramePr>
            <a:graphicFrameLocks noChangeAspect="1"/>
          </p:cNvGraphicFramePr>
          <p:nvPr/>
        </p:nvGraphicFramePr>
        <p:xfrm>
          <a:off x="900113" y="3522663"/>
          <a:ext cx="3614737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52" name="Equation" r:id="rId15" imgW="1466986" imgH="234906" progId="Equation.DSMT4">
                  <p:embed/>
                </p:oleObj>
              </mc:Choice>
              <mc:Fallback>
                <p:oleObj name="Equation" r:id="rId15" imgW="1466986" imgH="234906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522663"/>
                        <a:ext cx="3614737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5058" name="Group 50"/>
          <p:cNvGrpSpPr>
            <a:grpSpLocks/>
          </p:cNvGrpSpPr>
          <p:nvPr/>
        </p:nvGrpSpPr>
        <p:grpSpPr bwMode="auto">
          <a:xfrm>
            <a:off x="611188" y="5445125"/>
            <a:ext cx="7993062" cy="639763"/>
            <a:chOff x="385" y="516"/>
            <a:chExt cx="5035" cy="403"/>
          </a:xfrm>
        </p:grpSpPr>
        <p:sp>
          <p:nvSpPr>
            <p:cNvPr id="73750" name="Text Box 51"/>
            <p:cNvSpPr txBox="1">
              <a:spLocks noChangeArrowheads="1"/>
            </p:cNvSpPr>
            <p:nvPr/>
          </p:nvSpPr>
          <p:spPr bwMode="auto">
            <a:xfrm>
              <a:off x="385" y="572"/>
              <a:ext cx="249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Wingdings" panose="05000000000000000000" pitchFamily="2" charset="2"/>
                <a:buChar char="u"/>
              </a:pPr>
              <a:r>
                <a:rPr lang="zh-CN" altLang="en-US" sz="2800" b="1">
                  <a:solidFill>
                    <a:srgbClr val="FF9900"/>
                  </a:solidFill>
                  <a:ea typeface="楷体_GB2312" pitchFamily="49" charset="-122"/>
                </a:rPr>
                <a:t>电流源单独作用响应</a:t>
              </a: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   </a:t>
              </a:r>
            </a:p>
          </p:txBody>
        </p:sp>
        <p:graphicFrame>
          <p:nvGraphicFramePr>
            <p:cNvPr id="73751" name="Object 52"/>
            <p:cNvGraphicFramePr>
              <a:graphicFrameLocks noChangeAspect="1"/>
            </p:cNvGraphicFramePr>
            <p:nvPr/>
          </p:nvGraphicFramePr>
          <p:xfrm>
            <a:off x="2817" y="516"/>
            <a:ext cx="2603" cy="4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853" name="Equation" r:id="rId17" imgW="1682812" imgH="273138" progId="Equation.DSMT4">
                    <p:embed/>
                  </p:oleObj>
                </mc:Choice>
                <mc:Fallback>
                  <p:oleObj name="Equation" r:id="rId17" imgW="1682812" imgH="273138" progId="Equation.DSMT4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7" y="516"/>
                          <a:ext cx="2603" cy="4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3741" name="Group 53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3748" name="Picture 54" descr="78900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749" name="Text Box 55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3742" name="Group 56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3746" name="Picture 57" descr="78900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747" name="Text Box 58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73743" name="Group 59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73744" name="Picture 60" descr="78900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745" name="Text Box 61">
              <a:hlinkClick r:id="rId2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5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5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5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55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5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5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55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55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5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55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55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55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5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5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5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5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555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55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55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55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55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55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5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5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44" grpId="0"/>
      <p:bldP spid="555048" grpId="0" animBg="1" autoUpdateAnimBg="0"/>
      <p:bldP spid="555055" grpId="0" animBg="1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6034" name="Group 2"/>
          <p:cNvGrpSpPr>
            <a:grpSpLocks/>
          </p:cNvGrpSpPr>
          <p:nvPr/>
        </p:nvGrpSpPr>
        <p:grpSpPr bwMode="auto">
          <a:xfrm>
            <a:off x="179388" y="549275"/>
            <a:ext cx="4835525" cy="639763"/>
            <a:chOff x="431" y="1253"/>
            <a:chExt cx="3046" cy="403"/>
          </a:xfrm>
        </p:grpSpPr>
        <p:sp>
          <p:nvSpPr>
            <p:cNvPr id="74805" name="Text Box 3"/>
            <p:cNvSpPr txBox="1">
              <a:spLocks noChangeArrowheads="1"/>
            </p:cNvSpPr>
            <p:nvPr/>
          </p:nvSpPr>
          <p:spPr bwMode="auto">
            <a:xfrm>
              <a:off x="431" y="1298"/>
              <a:ext cx="249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Wingdings" panose="05000000000000000000" pitchFamily="2" charset="2"/>
                <a:buChar char="u"/>
              </a:pPr>
              <a:r>
                <a:rPr lang="zh-CN" altLang="en-US" sz="2800" b="1">
                  <a:solidFill>
                    <a:srgbClr val="FF9900"/>
                  </a:solidFill>
                  <a:ea typeface="楷体_GB2312" pitchFamily="49" charset="-122"/>
                </a:rPr>
                <a:t>电压源单独作用响应</a:t>
              </a:r>
              <a:r>
                <a:rPr lang="zh-CN" altLang="en-US" sz="2800" b="1">
                  <a:solidFill>
                    <a:schemeClr val="bg1"/>
                  </a:solidFill>
                  <a:ea typeface="楷体_GB2312" pitchFamily="49" charset="-122"/>
                </a:rPr>
                <a:t>   </a:t>
              </a:r>
            </a:p>
          </p:txBody>
        </p:sp>
        <p:graphicFrame>
          <p:nvGraphicFramePr>
            <p:cNvPr id="74806" name="Object 4"/>
            <p:cNvGraphicFramePr>
              <a:graphicFrameLocks noChangeAspect="1"/>
            </p:cNvGraphicFramePr>
            <p:nvPr/>
          </p:nvGraphicFramePr>
          <p:xfrm>
            <a:off x="2870" y="1253"/>
            <a:ext cx="607" cy="4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870" name="Equation" r:id="rId3" imgW="387461" imgH="273138" progId="Equation.DSMT4">
                    <p:embed/>
                  </p:oleObj>
                </mc:Choice>
                <mc:Fallback>
                  <p:oleObj name="Equation" r:id="rId3" imgW="387461" imgH="273138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" y="1253"/>
                          <a:ext cx="607" cy="4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6037" name="Group 5"/>
          <p:cNvGrpSpPr>
            <a:grpSpLocks/>
          </p:cNvGrpSpPr>
          <p:nvPr/>
        </p:nvGrpSpPr>
        <p:grpSpPr bwMode="auto">
          <a:xfrm>
            <a:off x="5435600" y="549275"/>
            <a:ext cx="3600450" cy="2087563"/>
            <a:chOff x="3152" y="346"/>
            <a:chExt cx="2268" cy="1315"/>
          </a:xfrm>
        </p:grpSpPr>
        <p:grpSp>
          <p:nvGrpSpPr>
            <p:cNvPr id="74785" name="Group 6"/>
            <p:cNvGrpSpPr>
              <a:grpSpLocks/>
            </p:cNvGrpSpPr>
            <p:nvPr/>
          </p:nvGrpSpPr>
          <p:grpSpPr bwMode="auto">
            <a:xfrm>
              <a:off x="3391" y="346"/>
              <a:ext cx="2029" cy="1315"/>
              <a:chOff x="1260" y="1026"/>
              <a:chExt cx="2029" cy="1315"/>
            </a:xfrm>
          </p:grpSpPr>
          <p:sp>
            <p:nvSpPr>
              <p:cNvPr id="74787" name="Oval 7"/>
              <p:cNvSpPr>
                <a:spLocks noChangeArrowheads="1"/>
              </p:cNvSpPr>
              <p:nvPr/>
            </p:nvSpPr>
            <p:spPr bwMode="auto">
              <a:xfrm>
                <a:off x="2372" y="1751"/>
                <a:ext cx="386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4788" name="Line 8"/>
              <p:cNvSpPr>
                <a:spLocks noChangeShapeType="1"/>
              </p:cNvSpPr>
              <p:nvPr/>
            </p:nvSpPr>
            <p:spPr bwMode="auto">
              <a:xfrm>
                <a:off x="1744" y="1389"/>
                <a:ext cx="0" cy="426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4789" name="Line 9"/>
              <p:cNvSpPr>
                <a:spLocks noChangeShapeType="1"/>
              </p:cNvSpPr>
              <p:nvPr/>
            </p:nvSpPr>
            <p:spPr bwMode="auto">
              <a:xfrm>
                <a:off x="1744" y="1887"/>
                <a:ext cx="0" cy="409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4790" name="Line 10"/>
              <p:cNvSpPr>
                <a:spLocks noChangeShapeType="1"/>
              </p:cNvSpPr>
              <p:nvPr/>
            </p:nvSpPr>
            <p:spPr bwMode="auto">
              <a:xfrm>
                <a:off x="2564" y="1389"/>
                <a:ext cx="0" cy="917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4791" name="Group 11"/>
              <p:cNvGrpSpPr>
                <a:grpSpLocks/>
              </p:cNvGrpSpPr>
              <p:nvPr/>
            </p:nvGrpSpPr>
            <p:grpSpPr bwMode="auto">
              <a:xfrm>
                <a:off x="1599" y="1797"/>
                <a:ext cx="289" cy="91"/>
                <a:chOff x="930" y="3430"/>
                <a:chExt cx="227" cy="91"/>
              </a:xfrm>
            </p:grpSpPr>
            <p:sp>
              <p:nvSpPr>
                <p:cNvPr id="74803" name="Line 12"/>
                <p:cNvSpPr>
                  <a:spLocks noChangeShapeType="1"/>
                </p:cNvSpPr>
                <p:nvPr/>
              </p:nvSpPr>
              <p:spPr bwMode="auto">
                <a:xfrm>
                  <a:off x="930" y="3430"/>
                  <a:ext cx="227" cy="0"/>
                </a:xfrm>
                <a:prstGeom prst="line">
                  <a:avLst/>
                </a:prstGeom>
                <a:noFill/>
                <a:ln w="5715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804" name="Line 13"/>
                <p:cNvSpPr>
                  <a:spLocks noChangeShapeType="1"/>
                </p:cNvSpPr>
                <p:nvPr/>
              </p:nvSpPr>
              <p:spPr bwMode="auto">
                <a:xfrm>
                  <a:off x="930" y="3521"/>
                  <a:ext cx="227" cy="0"/>
                </a:xfrm>
                <a:prstGeom prst="line">
                  <a:avLst/>
                </a:prstGeom>
                <a:noFill/>
                <a:ln w="5715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74792" name="Line 14"/>
              <p:cNvSpPr>
                <a:spLocks noChangeShapeType="1"/>
              </p:cNvSpPr>
              <p:nvPr/>
            </p:nvSpPr>
            <p:spPr bwMode="auto">
              <a:xfrm>
                <a:off x="1746" y="2296"/>
                <a:ext cx="816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4793" name="Line 15"/>
              <p:cNvSpPr>
                <a:spLocks noChangeShapeType="1"/>
              </p:cNvSpPr>
              <p:nvPr/>
            </p:nvSpPr>
            <p:spPr bwMode="auto">
              <a:xfrm>
                <a:off x="1754" y="1389"/>
                <a:ext cx="816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4794" name="Text Box 16"/>
              <p:cNvSpPr txBox="1">
                <a:spLocks noChangeArrowheads="1"/>
              </p:cNvSpPr>
              <p:nvPr/>
            </p:nvSpPr>
            <p:spPr bwMode="auto">
              <a:xfrm>
                <a:off x="1866" y="1887"/>
                <a:ext cx="31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4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1F</a:t>
                </a:r>
              </a:p>
            </p:txBody>
          </p:sp>
          <p:sp>
            <p:nvSpPr>
              <p:cNvPr id="74795" name="Text Box 17"/>
              <p:cNvSpPr txBox="1">
                <a:spLocks noChangeArrowheads="1"/>
              </p:cNvSpPr>
              <p:nvPr/>
            </p:nvSpPr>
            <p:spPr bwMode="auto">
              <a:xfrm>
                <a:off x="1510" y="1434"/>
                <a:ext cx="242" cy="8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</a:p>
              <a:p>
                <a:pPr algn="ctr" eaLnBrk="1" hangingPunct="1"/>
                <a:endPara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kumimoji="1" lang="en-US" altLang="zh-CN" sz="2800">
                    <a:solidFill>
                      <a:schemeClr val="bg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</a:p>
            </p:txBody>
          </p:sp>
          <p:sp>
            <p:nvSpPr>
              <p:cNvPr id="74796" name="Text Box 18"/>
              <p:cNvSpPr txBox="1">
                <a:spLocks noChangeArrowheads="1"/>
              </p:cNvSpPr>
              <p:nvPr/>
            </p:nvSpPr>
            <p:spPr bwMode="auto">
              <a:xfrm>
                <a:off x="1260" y="1770"/>
                <a:ext cx="39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kumimoji="1" lang="zh-CN" altLang="en-US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4797" name="Rectangle 19"/>
              <p:cNvSpPr>
                <a:spLocks noChangeArrowheads="1"/>
              </p:cNvSpPr>
              <p:nvPr/>
            </p:nvSpPr>
            <p:spPr bwMode="auto">
              <a:xfrm rot="-5400000">
                <a:off x="2139" y="1217"/>
                <a:ext cx="127" cy="339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zh-CN" altLang="en-US">
                    <a:ea typeface="宋体" panose="02010600030101010101" pitchFamily="2" charset="-122"/>
                  </a:rPr>
                  <a:t> </a:t>
                </a:r>
              </a:p>
            </p:txBody>
          </p:sp>
          <p:sp>
            <p:nvSpPr>
              <p:cNvPr id="74798" name="Text Box 20"/>
              <p:cNvSpPr txBox="1">
                <a:spLocks noChangeArrowheads="1"/>
              </p:cNvSpPr>
              <p:nvPr/>
            </p:nvSpPr>
            <p:spPr bwMode="auto">
              <a:xfrm>
                <a:off x="1837" y="1026"/>
                <a:ext cx="59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4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0.5</a:t>
                </a:r>
                <a:r>
                  <a:rPr kumimoji="1" lang="en-US" altLang="zh-CN" sz="24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</a:t>
                </a:r>
                <a:endPara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4799" name="Text Box 21"/>
              <p:cNvSpPr txBox="1">
                <a:spLocks noChangeArrowheads="1"/>
              </p:cNvSpPr>
              <p:nvPr/>
            </p:nvSpPr>
            <p:spPr bwMode="auto">
              <a:xfrm>
                <a:off x="2728" y="1761"/>
                <a:ext cx="56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6FF33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4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0.5</a:t>
                </a:r>
                <a:r>
                  <a:rPr kumimoji="1" lang="en-US" altLang="zh-CN" sz="24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4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S</a:t>
                </a:r>
              </a:p>
            </p:txBody>
          </p:sp>
          <p:sp>
            <p:nvSpPr>
              <p:cNvPr id="74800" name="Text Box 22"/>
              <p:cNvSpPr txBox="1">
                <a:spLocks noChangeArrowheads="1"/>
              </p:cNvSpPr>
              <p:nvPr/>
            </p:nvSpPr>
            <p:spPr bwMode="auto">
              <a:xfrm>
                <a:off x="2709" y="1550"/>
                <a:ext cx="273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</a:p>
            </p:txBody>
          </p:sp>
          <p:sp>
            <p:nvSpPr>
              <p:cNvPr id="74801" name="Text Box 23"/>
              <p:cNvSpPr txBox="1">
                <a:spLocks noChangeArrowheads="1"/>
              </p:cNvSpPr>
              <p:nvPr/>
            </p:nvSpPr>
            <p:spPr bwMode="auto">
              <a:xfrm>
                <a:off x="2661" y="2014"/>
                <a:ext cx="27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zh-CN" altLang="en-US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－</a:t>
                </a:r>
              </a:p>
            </p:txBody>
          </p:sp>
          <p:sp>
            <p:nvSpPr>
              <p:cNvPr id="74802" name="Line 24"/>
              <p:cNvSpPr>
                <a:spLocks noChangeShapeType="1"/>
              </p:cNvSpPr>
              <p:nvPr/>
            </p:nvSpPr>
            <p:spPr bwMode="auto">
              <a:xfrm flipV="1">
                <a:off x="2564" y="1479"/>
                <a:ext cx="0" cy="181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aphicFrame>
          <p:nvGraphicFramePr>
            <p:cNvPr id="74786" name="Object 25"/>
            <p:cNvGraphicFramePr>
              <a:graphicFrameLocks noChangeAspect="1"/>
            </p:cNvGraphicFramePr>
            <p:nvPr/>
          </p:nvGraphicFramePr>
          <p:xfrm>
            <a:off x="3152" y="935"/>
            <a:ext cx="532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871" name="Equation" r:id="rId5" imgW="393529" imgH="279279" progId="Equation.DSMT4">
                    <p:embed/>
                  </p:oleObj>
                </mc:Choice>
                <mc:Fallback>
                  <p:oleObj name="Equation" r:id="rId5" imgW="393529" imgH="279279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2" y="935"/>
                          <a:ext cx="532" cy="3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56064" name="Object 32"/>
          <p:cNvGraphicFramePr>
            <a:graphicFrameLocks noChangeAspect="1"/>
          </p:cNvGraphicFramePr>
          <p:nvPr/>
        </p:nvGraphicFramePr>
        <p:xfrm>
          <a:off x="1908175" y="6021388"/>
          <a:ext cx="2932113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2" name="Equation" r:id="rId7" imgW="1225513" imgH="234906" progId="Equation.DSMT4">
                  <p:embed/>
                </p:oleObj>
              </mc:Choice>
              <mc:Fallback>
                <p:oleObj name="Equation" r:id="rId7" imgW="1225513" imgH="234906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6021388"/>
                        <a:ext cx="2932113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6081" name="Group 49"/>
          <p:cNvGrpSpPr>
            <a:grpSpLocks/>
          </p:cNvGrpSpPr>
          <p:nvPr/>
        </p:nvGrpSpPr>
        <p:grpSpPr bwMode="auto">
          <a:xfrm>
            <a:off x="323850" y="1268413"/>
            <a:ext cx="4648200" cy="939800"/>
            <a:chOff x="204" y="799"/>
            <a:chExt cx="2928" cy="592"/>
          </a:xfrm>
        </p:grpSpPr>
        <p:graphicFrame>
          <p:nvGraphicFramePr>
            <p:cNvPr id="74783" name="Object 26"/>
            <p:cNvGraphicFramePr>
              <a:graphicFrameLocks noChangeAspect="1"/>
            </p:cNvGraphicFramePr>
            <p:nvPr/>
          </p:nvGraphicFramePr>
          <p:xfrm>
            <a:off x="1247" y="799"/>
            <a:ext cx="1885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873" name="Equation" r:id="rId9" imgW="1250765" imgH="387438" progId="Equation.DSMT4">
                    <p:embed/>
                  </p:oleObj>
                </mc:Choice>
                <mc:Fallback>
                  <p:oleObj name="Equation" r:id="rId9" imgW="1250765" imgH="387438" progId="Equation.DSMT4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7" y="799"/>
                          <a:ext cx="1885" cy="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84" name="Text Box 33"/>
            <p:cNvSpPr txBox="1">
              <a:spLocks noChangeArrowheads="1"/>
            </p:cNvSpPr>
            <p:nvPr/>
          </p:nvSpPr>
          <p:spPr bwMode="auto">
            <a:xfrm>
              <a:off x="204" y="926"/>
              <a:ext cx="11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微分方程：</a:t>
              </a:r>
            </a:p>
          </p:txBody>
        </p:sp>
      </p:grpSp>
      <p:grpSp>
        <p:nvGrpSpPr>
          <p:cNvPr id="556082" name="Group 50"/>
          <p:cNvGrpSpPr>
            <a:grpSpLocks/>
          </p:cNvGrpSpPr>
          <p:nvPr/>
        </p:nvGrpSpPr>
        <p:grpSpPr bwMode="auto">
          <a:xfrm>
            <a:off x="323850" y="2205038"/>
            <a:ext cx="3983038" cy="939800"/>
            <a:chOff x="204" y="1389"/>
            <a:chExt cx="2509" cy="592"/>
          </a:xfrm>
        </p:grpSpPr>
        <p:graphicFrame>
          <p:nvGraphicFramePr>
            <p:cNvPr id="74781" name="Object 27"/>
            <p:cNvGraphicFramePr>
              <a:graphicFrameLocks noChangeAspect="1"/>
            </p:cNvGraphicFramePr>
            <p:nvPr/>
          </p:nvGraphicFramePr>
          <p:xfrm>
            <a:off x="1247" y="1389"/>
            <a:ext cx="1466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874" name="Equation" r:id="rId11" imgW="971414" imgH="387438" progId="Equation.DSMT4">
                    <p:embed/>
                  </p:oleObj>
                </mc:Choice>
                <mc:Fallback>
                  <p:oleObj name="Equation" r:id="rId11" imgW="971414" imgH="387438" progId="Equation.DSMT4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7" y="1389"/>
                          <a:ext cx="1466" cy="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82" name="Text Box 34"/>
            <p:cNvSpPr txBox="1">
              <a:spLocks noChangeArrowheads="1"/>
            </p:cNvSpPr>
            <p:nvPr/>
          </p:nvSpPr>
          <p:spPr bwMode="auto">
            <a:xfrm>
              <a:off x="204" y="1480"/>
              <a:ext cx="11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代入数值：</a:t>
              </a:r>
            </a:p>
          </p:txBody>
        </p:sp>
      </p:grpSp>
      <p:grpSp>
        <p:nvGrpSpPr>
          <p:cNvPr id="556083" name="Group 51"/>
          <p:cNvGrpSpPr>
            <a:grpSpLocks/>
          </p:cNvGrpSpPr>
          <p:nvPr/>
        </p:nvGrpSpPr>
        <p:grpSpPr bwMode="auto">
          <a:xfrm>
            <a:off x="250825" y="3141663"/>
            <a:ext cx="4760913" cy="576262"/>
            <a:chOff x="158" y="1979"/>
            <a:chExt cx="2999" cy="363"/>
          </a:xfrm>
        </p:grpSpPr>
        <p:graphicFrame>
          <p:nvGraphicFramePr>
            <p:cNvPr id="74779" name="Object 28"/>
            <p:cNvGraphicFramePr>
              <a:graphicFrameLocks noChangeAspect="1"/>
            </p:cNvGraphicFramePr>
            <p:nvPr/>
          </p:nvGraphicFramePr>
          <p:xfrm>
            <a:off x="1882" y="1979"/>
            <a:ext cx="1275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875" name="Equation" r:id="rId13" imgW="844365" imgH="234906" progId="Equation.DSMT4">
                    <p:embed/>
                  </p:oleObj>
                </mc:Choice>
                <mc:Fallback>
                  <p:oleObj name="Equation" r:id="rId13" imgW="844365" imgH="234906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2" y="1979"/>
                          <a:ext cx="1275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80" name="Text Box 35"/>
            <p:cNvSpPr txBox="1">
              <a:spLocks noChangeArrowheads="1"/>
            </p:cNvSpPr>
            <p:nvPr/>
          </p:nvSpPr>
          <p:spPr bwMode="auto">
            <a:xfrm>
              <a:off x="158" y="1979"/>
              <a:ext cx="20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齐次方程通解为：</a:t>
              </a:r>
            </a:p>
          </p:txBody>
        </p:sp>
      </p:grpSp>
      <p:grpSp>
        <p:nvGrpSpPr>
          <p:cNvPr id="556084" name="Group 52"/>
          <p:cNvGrpSpPr>
            <a:grpSpLocks/>
          </p:cNvGrpSpPr>
          <p:nvPr/>
        </p:nvGrpSpPr>
        <p:grpSpPr bwMode="auto">
          <a:xfrm>
            <a:off x="323850" y="3917950"/>
            <a:ext cx="3805238" cy="592138"/>
            <a:chOff x="204" y="2468"/>
            <a:chExt cx="2397" cy="373"/>
          </a:xfrm>
        </p:grpSpPr>
        <p:graphicFrame>
          <p:nvGraphicFramePr>
            <p:cNvPr id="74777" name="Object 30"/>
            <p:cNvGraphicFramePr>
              <a:graphicFrameLocks noChangeAspect="1"/>
            </p:cNvGraphicFramePr>
            <p:nvPr/>
          </p:nvGraphicFramePr>
          <p:xfrm>
            <a:off x="1383" y="2478"/>
            <a:ext cx="1218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876" name="Equation" r:id="rId15" imgW="806487" imgH="234906" progId="Equation.DSMT4">
                    <p:embed/>
                  </p:oleObj>
                </mc:Choice>
                <mc:Fallback>
                  <p:oleObj name="Equation" r:id="rId15" imgW="806487" imgH="234906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3" y="2478"/>
                          <a:ext cx="1218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78" name="Text Box 36"/>
            <p:cNvSpPr txBox="1">
              <a:spLocks noChangeArrowheads="1"/>
            </p:cNvSpPr>
            <p:nvPr/>
          </p:nvSpPr>
          <p:spPr bwMode="auto">
            <a:xfrm>
              <a:off x="204" y="2468"/>
              <a:ext cx="11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设特解为：</a:t>
              </a:r>
            </a:p>
          </p:txBody>
        </p:sp>
      </p:grpSp>
      <p:grpSp>
        <p:nvGrpSpPr>
          <p:cNvPr id="556085" name="Group 53"/>
          <p:cNvGrpSpPr>
            <a:grpSpLocks/>
          </p:cNvGrpSpPr>
          <p:nvPr/>
        </p:nvGrpSpPr>
        <p:grpSpPr bwMode="auto">
          <a:xfrm>
            <a:off x="4356100" y="3933825"/>
            <a:ext cx="4610100" cy="576263"/>
            <a:chOff x="2744" y="2478"/>
            <a:chExt cx="2904" cy="363"/>
          </a:xfrm>
        </p:grpSpPr>
        <p:graphicFrame>
          <p:nvGraphicFramePr>
            <p:cNvPr id="74775" name="Object 29"/>
            <p:cNvGraphicFramePr>
              <a:graphicFrameLocks noChangeAspect="1"/>
            </p:cNvGraphicFramePr>
            <p:nvPr/>
          </p:nvGraphicFramePr>
          <p:xfrm>
            <a:off x="4468" y="2478"/>
            <a:ext cx="1180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877" name="Equation" r:id="rId17" imgW="781235" imgH="234906" progId="Equation.DSMT4">
                    <p:embed/>
                  </p:oleObj>
                </mc:Choice>
                <mc:Fallback>
                  <p:oleObj name="Equation" r:id="rId17" imgW="781235" imgH="234906" progId="Equation.DSMT4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68" y="2478"/>
                          <a:ext cx="1180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76" name="Text Box 37"/>
            <p:cNvSpPr txBox="1">
              <a:spLocks noChangeArrowheads="1"/>
            </p:cNvSpPr>
            <p:nvPr/>
          </p:nvSpPr>
          <p:spPr bwMode="auto">
            <a:xfrm>
              <a:off x="2744" y="2478"/>
              <a:ext cx="176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待定系数法解得</a:t>
              </a:r>
            </a:p>
          </p:txBody>
        </p:sp>
      </p:grpSp>
      <p:grpSp>
        <p:nvGrpSpPr>
          <p:cNvPr id="556086" name="Group 54"/>
          <p:cNvGrpSpPr>
            <a:grpSpLocks/>
          </p:cNvGrpSpPr>
          <p:nvPr/>
        </p:nvGrpSpPr>
        <p:grpSpPr bwMode="auto">
          <a:xfrm>
            <a:off x="900113" y="4581525"/>
            <a:ext cx="5959475" cy="576263"/>
            <a:chOff x="567" y="2886"/>
            <a:chExt cx="3754" cy="363"/>
          </a:xfrm>
        </p:grpSpPr>
        <p:graphicFrame>
          <p:nvGraphicFramePr>
            <p:cNvPr id="74773" name="Object 31"/>
            <p:cNvGraphicFramePr>
              <a:graphicFrameLocks noChangeAspect="1"/>
            </p:cNvGraphicFramePr>
            <p:nvPr/>
          </p:nvGraphicFramePr>
          <p:xfrm>
            <a:off x="1066" y="2886"/>
            <a:ext cx="3255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878" name="Equation" r:id="rId19" imgW="2165362" imgH="234906" progId="Equation.DSMT4">
                    <p:embed/>
                  </p:oleObj>
                </mc:Choice>
                <mc:Fallback>
                  <p:oleObj name="Equation" r:id="rId19" imgW="2165362" imgH="234906" progId="Equation.DSMT4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" y="2886"/>
                          <a:ext cx="3255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74" name="Text Box 38"/>
            <p:cNvSpPr txBox="1">
              <a:spLocks noChangeArrowheads="1"/>
            </p:cNvSpPr>
            <p:nvPr/>
          </p:nvSpPr>
          <p:spPr bwMode="auto">
            <a:xfrm>
              <a:off x="567" y="2886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故</a:t>
              </a:r>
            </a:p>
          </p:txBody>
        </p:sp>
      </p:grpSp>
      <p:sp>
        <p:nvSpPr>
          <p:cNvPr id="556071" name="Text Box 39"/>
          <p:cNvSpPr txBox="1">
            <a:spLocks noChangeArrowheads="1"/>
          </p:cNvSpPr>
          <p:nvPr/>
        </p:nvSpPr>
        <p:spPr bwMode="auto">
          <a:xfrm>
            <a:off x="827088" y="5300663"/>
            <a:ext cx="5543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根据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u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(0)=0</a:t>
            </a:r>
            <a:r>
              <a:rPr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,</a:t>
            </a: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解得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K=2</a:t>
            </a: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。即</a:t>
            </a:r>
          </a:p>
        </p:txBody>
      </p:sp>
      <p:grpSp>
        <p:nvGrpSpPr>
          <p:cNvPr id="74764" name="Group 40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4771" name="Picture 41" descr="78900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72" name="Text Box 42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4765" name="Group 43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4769" name="Picture 44" descr="78900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70" name="Text Box 45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74766" name="Group 46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74767" name="Picture 47" descr="78900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68" name="Text Box 48">
              <a:hlinkClick r:id="rId22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6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6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5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6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6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5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5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5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55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6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56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56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56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56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6071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Text Box 2"/>
          <p:cNvSpPr txBox="1">
            <a:spLocks noChangeArrowheads="1"/>
          </p:cNvSpPr>
          <p:nvPr/>
        </p:nvSpPr>
        <p:spPr bwMode="auto">
          <a:xfrm>
            <a:off x="395288" y="549275"/>
            <a:ext cx="32400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零状态响应</a:t>
            </a:r>
          </a:p>
        </p:txBody>
      </p:sp>
      <p:graphicFrame>
        <p:nvGraphicFramePr>
          <p:cNvPr id="557059" name="Object 3"/>
          <p:cNvGraphicFramePr>
            <a:graphicFrameLocks noChangeAspect="1"/>
          </p:cNvGraphicFramePr>
          <p:nvPr/>
        </p:nvGraphicFramePr>
        <p:xfrm>
          <a:off x="1187450" y="1196975"/>
          <a:ext cx="683101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32" name="Equation" r:id="rId3" imgW="2863739" imgH="476119" progId="Equation.DSMT4">
                  <p:embed/>
                </p:oleObj>
              </mc:Choice>
              <mc:Fallback>
                <p:oleObj name="Equation" r:id="rId3" imgW="2863739" imgH="476119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196975"/>
                        <a:ext cx="6831013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7060" name="Text Box 4"/>
          <p:cNvSpPr txBox="1">
            <a:spLocks noChangeArrowheads="1"/>
          </p:cNvSpPr>
          <p:nvPr/>
        </p:nvSpPr>
        <p:spPr bwMode="auto">
          <a:xfrm>
            <a:off x="323850" y="2492375"/>
            <a:ext cx="20161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3.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全响应</a:t>
            </a:r>
          </a:p>
        </p:txBody>
      </p:sp>
      <p:graphicFrame>
        <p:nvGraphicFramePr>
          <p:cNvPr id="557061" name="Object 5"/>
          <p:cNvGraphicFramePr>
            <a:graphicFrameLocks noChangeAspect="1"/>
          </p:cNvGraphicFramePr>
          <p:nvPr/>
        </p:nvGraphicFramePr>
        <p:xfrm>
          <a:off x="1649413" y="2492375"/>
          <a:ext cx="6770687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33" name="Equation" r:id="rId5" imgW="2838487" imgH="476119" progId="Equation.DSMT4">
                  <p:embed/>
                </p:oleObj>
              </mc:Choice>
              <mc:Fallback>
                <p:oleObj name="Equation" r:id="rId5" imgW="2838487" imgH="476119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9413" y="2492375"/>
                        <a:ext cx="6770687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7062" name="Group 6"/>
          <p:cNvGrpSpPr>
            <a:grpSpLocks/>
          </p:cNvGrpSpPr>
          <p:nvPr/>
        </p:nvGrpSpPr>
        <p:grpSpPr bwMode="auto">
          <a:xfrm>
            <a:off x="230188" y="3789363"/>
            <a:ext cx="8734425" cy="647700"/>
            <a:chOff x="54" y="2296"/>
            <a:chExt cx="5502" cy="408"/>
          </a:xfrm>
        </p:grpSpPr>
        <p:graphicFrame>
          <p:nvGraphicFramePr>
            <p:cNvPr id="75794" name="Object 7"/>
            <p:cNvGraphicFramePr>
              <a:graphicFrameLocks noChangeAspect="1"/>
            </p:cNvGraphicFramePr>
            <p:nvPr/>
          </p:nvGraphicFramePr>
          <p:xfrm>
            <a:off x="551" y="2343"/>
            <a:ext cx="741" cy="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834" name="Equation" r:id="rId7" imgW="488864" imgH="234906" progId="Equation.DSMT4">
                    <p:embed/>
                  </p:oleObj>
                </mc:Choice>
                <mc:Fallback>
                  <p:oleObj name="Equation" r:id="rId7" imgW="488864" imgH="234906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" y="2343"/>
                          <a:ext cx="741" cy="3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5795" name="Text Box 8"/>
            <p:cNvSpPr txBox="1">
              <a:spLocks noChangeArrowheads="1"/>
            </p:cNvSpPr>
            <p:nvPr/>
          </p:nvSpPr>
          <p:spPr bwMode="auto">
            <a:xfrm>
              <a:off x="54" y="2296"/>
              <a:ext cx="5094" cy="3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4.</a:t>
              </a: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若      </a:t>
              </a:r>
              <a:r>
                <a:rPr kumimoji="1" lang="en-US" altLang="zh-CN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,</a:t>
              </a:r>
              <a:r>
                <a:rPr kumimoji="1" lang="zh-CN" altLang="en-US" sz="2800" b="1">
                  <a:solidFill>
                    <a:srgbClr val="FFFF00"/>
                  </a:solidFill>
                  <a:latin typeface="楷体_GB2312" pitchFamily="49" charset="-122"/>
                  <a:ea typeface="楷体_GB2312" pitchFamily="49" charset="-122"/>
                </a:rPr>
                <a:t>则由零状态响应线性可知</a:t>
              </a:r>
            </a:p>
          </p:txBody>
        </p:sp>
        <p:graphicFrame>
          <p:nvGraphicFramePr>
            <p:cNvPr id="75796" name="Object 9"/>
            <p:cNvGraphicFramePr>
              <a:graphicFrameLocks noChangeAspect="1"/>
            </p:cNvGraphicFramePr>
            <p:nvPr/>
          </p:nvGraphicFramePr>
          <p:xfrm>
            <a:off x="3897" y="2296"/>
            <a:ext cx="1659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835" name="Equation" r:id="rId9" imgW="1073212" imgH="234906" progId="Equation.DSMT4">
                    <p:embed/>
                  </p:oleObj>
                </mc:Choice>
                <mc:Fallback>
                  <p:oleObj name="Equation" r:id="rId9" imgW="1073212" imgH="234906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7" y="2296"/>
                          <a:ext cx="1659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57066" name="Text Box 10"/>
          <p:cNvSpPr txBox="1">
            <a:spLocks noChangeArrowheads="1"/>
          </p:cNvSpPr>
          <p:nvPr/>
        </p:nvSpPr>
        <p:spPr bwMode="auto">
          <a:xfrm>
            <a:off x="468313" y="4797425"/>
            <a:ext cx="18716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故全响应</a:t>
            </a:r>
          </a:p>
        </p:txBody>
      </p:sp>
      <p:graphicFrame>
        <p:nvGraphicFramePr>
          <p:cNvPr id="557067" name="Object 11"/>
          <p:cNvGraphicFramePr>
            <a:graphicFrameLocks noChangeAspect="1"/>
          </p:cNvGraphicFramePr>
          <p:nvPr/>
        </p:nvGraphicFramePr>
        <p:xfrm>
          <a:off x="2205038" y="4652963"/>
          <a:ext cx="5743575" cy="169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36" name="Equation" r:id="rId11" imgW="2406835" imgH="704719" progId="Equation.DSMT4">
                  <p:embed/>
                </p:oleObj>
              </mc:Choice>
              <mc:Fallback>
                <p:oleObj name="Equation" r:id="rId11" imgW="2406835" imgH="704719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5038" y="4652963"/>
                        <a:ext cx="5743575" cy="169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5785" name="Group 12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5792" name="Picture 13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793" name="Text Box 14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5786" name="Group 15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5790" name="Picture 16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791" name="Text Box 17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75787" name="Group 18"/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75788" name="Picture 19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789" name="Text Box 20">
              <a:hlinkClick r:id="rId1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7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7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57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7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7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7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7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7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7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7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7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7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57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57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57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7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7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58" grpId="0"/>
      <p:bldP spid="557060" grpId="0"/>
      <p:bldP spid="55706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7" name="Text Box 3"/>
          <p:cNvSpPr txBox="1">
            <a:spLocks noChangeArrowheads="1"/>
          </p:cNvSpPr>
          <p:nvPr/>
        </p:nvSpPr>
        <p:spPr bwMode="auto">
          <a:xfrm>
            <a:off x="611188" y="1341438"/>
            <a:ext cx="69707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一阶电路的数学模型是一阶线性微分方程：</a:t>
            </a:r>
          </a:p>
        </p:txBody>
      </p:sp>
      <p:graphicFrame>
        <p:nvGraphicFramePr>
          <p:cNvPr id="482308" name="Object 4"/>
          <p:cNvGraphicFramePr>
            <a:graphicFrameLocks noChangeAspect="1"/>
          </p:cNvGraphicFramePr>
          <p:nvPr/>
        </p:nvGraphicFramePr>
        <p:xfrm>
          <a:off x="4116388" y="2781300"/>
          <a:ext cx="3506787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9" name="公式" r:id="rId3" imgW="1365188" imgH="349206" progId="Equation.3">
                  <p:embed/>
                </p:oleObj>
              </mc:Choice>
              <mc:Fallback>
                <p:oleObj name="公式" r:id="rId3" imgW="1365188" imgH="349206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6388" y="2781300"/>
                        <a:ext cx="3506787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2309" name="Text Box 5"/>
          <p:cNvSpPr txBox="1">
            <a:spLocks noChangeArrowheads="1"/>
          </p:cNvSpPr>
          <p:nvPr/>
        </p:nvSpPr>
        <p:spPr bwMode="auto">
          <a:xfrm>
            <a:off x="611188" y="3857625"/>
            <a:ext cx="22320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令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0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</a:p>
        </p:txBody>
      </p:sp>
      <p:graphicFrame>
        <p:nvGraphicFramePr>
          <p:cNvPr id="482310" name="Object 6"/>
          <p:cNvGraphicFramePr>
            <a:graphicFrameLocks noChangeAspect="1"/>
          </p:cNvGraphicFramePr>
          <p:nvPr/>
        </p:nvGraphicFramePr>
        <p:xfrm>
          <a:off x="2527300" y="3789363"/>
          <a:ext cx="3629025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0" name="公式" r:id="rId5" imgW="1428713" imgH="310975" progId="Equation.3">
                  <p:embed/>
                </p:oleObj>
              </mc:Choice>
              <mc:Fallback>
                <p:oleObj name="公式" r:id="rId5" imgW="1428713" imgH="31097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3789363"/>
                        <a:ext cx="3629025" cy="79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2311" name="Object 7"/>
          <p:cNvGraphicFramePr>
            <a:graphicFrameLocks noChangeAspect="1"/>
          </p:cNvGraphicFramePr>
          <p:nvPr/>
        </p:nvGraphicFramePr>
        <p:xfrm>
          <a:off x="2514600" y="4652963"/>
          <a:ext cx="3395663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1" name="公式" r:id="rId7" imgW="1428713" imgH="310975" progId="Equation.3">
                  <p:embed/>
                </p:oleObj>
              </mc:Choice>
              <mc:Fallback>
                <p:oleObj name="公式" r:id="rId7" imgW="1428713" imgH="31097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652963"/>
                        <a:ext cx="3395663" cy="747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2312" name="Object 8"/>
          <p:cNvGraphicFramePr>
            <a:graphicFrameLocks noChangeAspect="1"/>
          </p:cNvGraphicFramePr>
          <p:nvPr/>
        </p:nvGraphicFramePr>
        <p:xfrm>
          <a:off x="2601913" y="1901825"/>
          <a:ext cx="2382837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2" name="公式" r:id="rId9" imgW="971414" imgH="489125" progId="Equation.3">
                  <p:embed/>
                </p:oleObj>
              </mc:Choice>
              <mc:Fallback>
                <p:oleObj name="公式" r:id="rId9" imgW="971414" imgH="489125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1913" y="1901825"/>
                        <a:ext cx="2382837" cy="120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2313" name="Text Box 9"/>
          <p:cNvSpPr txBox="1">
            <a:spLocks noChangeArrowheads="1"/>
          </p:cNvSpPr>
          <p:nvPr/>
        </p:nvSpPr>
        <p:spPr bwMode="auto">
          <a:xfrm>
            <a:off x="611188" y="3054350"/>
            <a:ext cx="3384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其解答一般形式为：</a:t>
            </a:r>
          </a:p>
        </p:txBody>
      </p:sp>
      <p:sp>
        <p:nvSpPr>
          <p:cNvPr id="482314" name="Line 10"/>
          <p:cNvSpPr>
            <a:spLocks noChangeShapeType="1"/>
          </p:cNvSpPr>
          <p:nvPr/>
        </p:nvSpPr>
        <p:spPr bwMode="auto">
          <a:xfrm>
            <a:off x="1403350" y="5013325"/>
            <a:ext cx="863600" cy="0"/>
          </a:xfrm>
          <a:prstGeom prst="line">
            <a:avLst/>
          </a:prstGeom>
          <a:noFill/>
          <a:ln w="76200">
            <a:solidFill>
              <a:srgbClr val="00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6810" name="Group 11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6819" name="Picture 12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820" name="Text Box 13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6811" name="Group 14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6817" name="Picture 15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818" name="Text Box 16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482321" name="AutoShape 17"/>
          <p:cNvSpPr>
            <a:spLocks noChangeArrowheads="1"/>
          </p:cNvSpPr>
          <p:nvPr/>
        </p:nvSpPr>
        <p:spPr bwMode="auto">
          <a:xfrm>
            <a:off x="6516688" y="1916113"/>
            <a:ext cx="1223962" cy="647700"/>
          </a:xfrm>
          <a:prstGeom prst="wedgeEllipseCallout">
            <a:avLst>
              <a:gd name="adj1" fmla="val -94227"/>
              <a:gd name="adj2" fmla="val 135782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itchFamily="49" charset="-122"/>
              </a:rPr>
              <a:t>特解</a:t>
            </a:r>
          </a:p>
        </p:txBody>
      </p:sp>
      <p:grpSp>
        <p:nvGrpSpPr>
          <p:cNvPr id="76813" name="Group 18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76815" name="Picture 19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816" name="Text Box 20">
              <a:hlinkClick r:id="rId12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482325" name="Rectangle 21"/>
          <p:cNvSpPr>
            <a:spLocks noChangeArrowheads="1"/>
          </p:cNvSpPr>
          <p:nvPr/>
        </p:nvSpPr>
        <p:spPr bwMode="auto">
          <a:xfrm>
            <a:off x="755650" y="476250"/>
            <a:ext cx="684053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40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7.6   </a:t>
            </a:r>
            <a:r>
              <a:rPr kumimoji="1" lang="zh-CN" altLang="en-US" sz="40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三要素法分析一阶电路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2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2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48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48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48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48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2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2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48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48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48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07" grpId="0" build="p" autoUpdateAnimBg="0"/>
      <p:bldP spid="482309" grpId="0" build="p" autoUpdateAnimBg="0"/>
      <p:bldP spid="482313" grpId="0" autoUpdateAnimBg="0"/>
      <p:bldP spid="482321" grpId="0" animBg="1"/>
      <p:bldP spid="48232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3330" name="Object 2"/>
          <p:cNvGraphicFramePr>
            <a:graphicFrameLocks noChangeAspect="1"/>
          </p:cNvGraphicFramePr>
          <p:nvPr/>
        </p:nvGraphicFramePr>
        <p:xfrm>
          <a:off x="1042988" y="620713"/>
          <a:ext cx="6356350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81" name="公式" r:id="rId3" imgW="2387600" imgH="355600" progId="Equation.3">
                  <p:embed/>
                </p:oleObj>
              </mc:Choice>
              <mc:Fallback>
                <p:oleObj name="公式" r:id="rId3" imgW="2387600" imgH="355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620713"/>
                        <a:ext cx="6356350" cy="944562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6699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31" name="Object 3"/>
          <p:cNvGraphicFramePr>
            <a:graphicFrameLocks noChangeAspect="1"/>
          </p:cNvGraphicFramePr>
          <p:nvPr/>
        </p:nvGraphicFramePr>
        <p:xfrm>
          <a:off x="539750" y="3573463"/>
          <a:ext cx="4102100" cy="157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82" name="公式" r:id="rId5" imgW="1974788" imgH="755562" progId="Equation.3">
                  <p:embed/>
                </p:oleObj>
              </mc:Choice>
              <mc:Fallback>
                <p:oleObj name="公式" r:id="rId5" imgW="1974788" imgH="75556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573463"/>
                        <a:ext cx="4102100" cy="157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3332" name="Text Box 4" descr="绿色大理石"/>
          <p:cNvSpPr txBox="1">
            <a:spLocks noChangeArrowheads="1"/>
          </p:cNvSpPr>
          <p:nvPr/>
        </p:nvSpPr>
        <p:spPr bwMode="auto">
          <a:xfrm>
            <a:off x="539750" y="5734050"/>
            <a:ext cx="8497888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 分析一阶电路问题转为求解电路的三个要素的问题。</a:t>
            </a:r>
          </a:p>
        </p:txBody>
      </p:sp>
      <p:sp>
        <p:nvSpPr>
          <p:cNvPr id="483333" name="Text Box 5"/>
          <p:cNvSpPr txBox="1">
            <a:spLocks noChangeArrowheads="1"/>
          </p:cNvSpPr>
          <p:nvPr/>
        </p:nvSpPr>
        <p:spPr bwMode="auto">
          <a:xfrm>
            <a:off x="4932363" y="4149725"/>
            <a:ext cx="3455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用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+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等效电路求解</a:t>
            </a:r>
          </a:p>
        </p:txBody>
      </p:sp>
      <p:sp>
        <p:nvSpPr>
          <p:cNvPr id="483334" name="Text Box 6"/>
          <p:cNvSpPr txBox="1">
            <a:spLocks noChangeArrowheads="1"/>
          </p:cNvSpPr>
          <p:nvPr/>
        </p:nvSpPr>
        <p:spPr bwMode="auto">
          <a:xfrm>
            <a:off x="4932363" y="3573463"/>
            <a:ext cx="37798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用</a:t>
            </a:r>
            <a:r>
              <a:rPr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→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的稳态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电路求解</a:t>
            </a:r>
          </a:p>
        </p:txBody>
      </p:sp>
      <p:sp>
        <p:nvSpPr>
          <p:cNvPr id="483335" name="Line 7"/>
          <p:cNvSpPr>
            <a:spLocks noChangeShapeType="1"/>
          </p:cNvSpPr>
          <p:nvPr/>
        </p:nvSpPr>
        <p:spPr bwMode="auto">
          <a:xfrm>
            <a:off x="4284663" y="3860800"/>
            <a:ext cx="576262" cy="0"/>
          </a:xfrm>
          <a:prstGeom prst="line">
            <a:avLst/>
          </a:prstGeom>
          <a:noFill/>
          <a:ln w="76200">
            <a:solidFill>
              <a:srgbClr val="00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3336" name="Line 8"/>
          <p:cNvSpPr>
            <a:spLocks noChangeShapeType="1"/>
          </p:cNvSpPr>
          <p:nvPr/>
        </p:nvSpPr>
        <p:spPr bwMode="auto">
          <a:xfrm>
            <a:off x="4356100" y="4365625"/>
            <a:ext cx="576263" cy="0"/>
          </a:xfrm>
          <a:prstGeom prst="line">
            <a:avLst/>
          </a:prstGeom>
          <a:noFill/>
          <a:ln w="76200">
            <a:solidFill>
              <a:srgbClr val="00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7833" name="Group 9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7851" name="Picture 10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52" name="Text Box 11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7834" name="Group 12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7849" name="Picture 13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50" name="Text Box 14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83343" name="Group 15"/>
          <p:cNvGrpSpPr>
            <a:grpSpLocks/>
          </p:cNvGrpSpPr>
          <p:nvPr/>
        </p:nvGrpSpPr>
        <p:grpSpPr bwMode="auto">
          <a:xfrm>
            <a:off x="684213" y="1628775"/>
            <a:ext cx="6321425" cy="603250"/>
            <a:chOff x="431" y="1071"/>
            <a:chExt cx="3982" cy="380"/>
          </a:xfrm>
        </p:grpSpPr>
        <p:sp>
          <p:nvSpPr>
            <p:cNvPr id="77847" name="Rectangle 16"/>
            <p:cNvSpPr>
              <a:spLocks noChangeArrowheads="1"/>
            </p:cNvSpPr>
            <p:nvPr/>
          </p:nvSpPr>
          <p:spPr bwMode="auto">
            <a:xfrm>
              <a:off x="431" y="1071"/>
              <a:ext cx="14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直流激励时：</a:t>
              </a:r>
            </a:p>
          </p:txBody>
        </p:sp>
        <p:graphicFrame>
          <p:nvGraphicFramePr>
            <p:cNvPr id="77848" name="Object 17"/>
            <p:cNvGraphicFramePr>
              <a:graphicFrameLocks noChangeAspect="1"/>
            </p:cNvGraphicFramePr>
            <p:nvPr/>
          </p:nvGraphicFramePr>
          <p:xfrm>
            <a:off x="1937" y="1071"/>
            <a:ext cx="2476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883" name="公式" r:id="rId8" imgW="1555762" imgH="234906" progId="Equation.3">
                    <p:embed/>
                  </p:oleObj>
                </mc:Choice>
                <mc:Fallback>
                  <p:oleObj name="公式" r:id="rId8" imgW="1555762" imgH="234906" progId="Equation.3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7" y="1071"/>
                          <a:ext cx="2476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83346" name="Group 18"/>
          <p:cNvGrpSpPr>
            <a:grpSpLocks/>
          </p:cNvGrpSpPr>
          <p:nvPr/>
        </p:nvGrpSpPr>
        <p:grpSpPr bwMode="auto">
          <a:xfrm>
            <a:off x="755650" y="2060575"/>
            <a:ext cx="7046913" cy="1304925"/>
            <a:chOff x="476" y="1253"/>
            <a:chExt cx="4439" cy="822"/>
          </a:xfrm>
        </p:grpSpPr>
        <p:sp>
          <p:nvSpPr>
            <p:cNvPr id="77843" name="Line 19"/>
            <p:cNvSpPr>
              <a:spLocks noChangeShapeType="1"/>
            </p:cNvSpPr>
            <p:nvPr/>
          </p:nvSpPr>
          <p:spPr bwMode="auto">
            <a:xfrm>
              <a:off x="476" y="1888"/>
              <a:ext cx="408" cy="0"/>
            </a:xfrm>
            <a:prstGeom prst="line">
              <a:avLst/>
            </a:prstGeom>
            <a:noFill/>
            <a:ln w="76200">
              <a:solidFill>
                <a:srgbClr val="0099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77844" name="Object 20"/>
            <p:cNvGraphicFramePr>
              <a:graphicFrameLocks noChangeAspect="1"/>
            </p:cNvGraphicFramePr>
            <p:nvPr/>
          </p:nvGraphicFramePr>
          <p:xfrm>
            <a:off x="975" y="1480"/>
            <a:ext cx="3940" cy="5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884" name="公式" r:id="rId10" imgW="2343310" imgH="349206" progId="Equation.3">
                    <p:embed/>
                  </p:oleObj>
                </mc:Choice>
                <mc:Fallback>
                  <p:oleObj name="公式" r:id="rId10" imgW="2343310" imgH="349206" progId="Equation.3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5" y="1480"/>
                          <a:ext cx="3940" cy="5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gradFill rotWithShape="1">
                                <a:gsLst>
                                  <a:gs pos="0">
                                    <a:srgbClr val="FF6699"/>
                                  </a:gs>
                                  <a:gs pos="100000">
                                    <a:schemeClr val="bg1"/>
                                  </a:gs>
                                </a:gsLst>
                                <a:lin ang="5400000" scaled="1"/>
                              </a:gra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7845" name="AutoShape 21"/>
            <p:cNvSpPr>
              <a:spLocks/>
            </p:cNvSpPr>
            <p:nvPr/>
          </p:nvSpPr>
          <p:spPr bwMode="auto">
            <a:xfrm rot="5400000">
              <a:off x="3493" y="866"/>
              <a:ext cx="226" cy="1633"/>
            </a:xfrm>
            <a:prstGeom prst="leftBrace">
              <a:avLst>
                <a:gd name="adj1" fmla="val 60214"/>
                <a:gd name="adj2" fmla="val 50000"/>
              </a:avLst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7846" name="Text Box 22"/>
            <p:cNvSpPr txBox="1">
              <a:spLocks noChangeArrowheads="1"/>
            </p:cNvSpPr>
            <p:nvPr/>
          </p:nvSpPr>
          <p:spPr bwMode="auto">
            <a:xfrm>
              <a:off x="3515" y="1253"/>
              <a:ext cx="453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3200" b="1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A</a:t>
              </a:r>
            </a:p>
          </p:txBody>
        </p:sp>
      </p:grpSp>
      <p:grpSp>
        <p:nvGrpSpPr>
          <p:cNvPr id="483351" name="Group 23"/>
          <p:cNvGrpSpPr>
            <a:grpSpLocks/>
          </p:cNvGrpSpPr>
          <p:nvPr/>
        </p:nvGrpSpPr>
        <p:grpSpPr bwMode="auto">
          <a:xfrm>
            <a:off x="395288" y="5013325"/>
            <a:ext cx="1644650" cy="850900"/>
            <a:chOff x="385" y="3022"/>
            <a:chExt cx="1036" cy="536"/>
          </a:xfrm>
        </p:grpSpPr>
        <p:pic>
          <p:nvPicPr>
            <p:cNvPr id="77841" name="Picture 24" descr="12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42" name="Text Box 25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grpSp>
        <p:nvGrpSpPr>
          <p:cNvPr id="77838" name="Group 26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77839" name="Picture 27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40" name="Text Box 28">
              <a:hlinkClick r:id="rId1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8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8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8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8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48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3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48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83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3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8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8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332" grpId="0"/>
      <p:bldP spid="483333" grpId="0"/>
      <p:bldP spid="48333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4" name="Text Box 4"/>
          <p:cNvSpPr txBox="1">
            <a:spLocks noChangeArrowheads="1"/>
          </p:cNvSpPr>
          <p:nvPr/>
        </p:nvSpPr>
        <p:spPr bwMode="auto">
          <a:xfrm>
            <a:off x="468313" y="404813"/>
            <a:ext cx="8424862" cy="1073150"/>
          </a:xfrm>
          <a:prstGeom prst="rect">
            <a:avLst/>
          </a:prstGeom>
          <a:gradFill rotWithShape="1">
            <a:gsLst>
              <a:gs pos="0">
                <a:schemeClr val="hlink">
                  <a:gamma/>
                  <a:shade val="7607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76078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>
              <a:lnSpc>
                <a:spcPct val="115000"/>
              </a:lnSpc>
              <a:defRPr/>
            </a:pPr>
            <a:r>
              <a:rPr kumimoji="1" lang="zh-CN" altLang="en-US" sz="2800" b="1">
                <a:latin typeface="Times New Roman" panose="02020603050405020304" pitchFamily="18" charset="0"/>
                <a:ea typeface="楷体_GB2312" pitchFamily="49" charset="-122"/>
              </a:rPr>
              <a:t>三要素法可用于求解电路任一变量（状态和非状态）的零输入响应和直流作用下的零状态响应、全响应。</a:t>
            </a:r>
          </a:p>
        </p:txBody>
      </p:sp>
      <p:sp>
        <p:nvSpPr>
          <p:cNvPr id="558085" name="Text Box 5"/>
          <p:cNvSpPr txBox="1">
            <a:spLocks noChangeArrowheads="1"/>
          </p:cNvSpPr>
          <p:nvPr/>
        </p:nvSpPr>
        <p:spPr bwMode="auto">
          <a:xfrm>
            <a:off x="468313" y="1600200"/>
            <a:ext cx="2735262" cy="676275"/>
          </a:xfrm>
          <a:prstGeom prst="rect">
            <a:avLst/>
          </a:prstGeom>
          <a:gradFill rotWithShape="1">
            <a:gsLst>
              <a:gs pos="0">
                <a:srgbClr val="FF66CC"/>
              </a:gs>
              <a:gs pos="50000">
                <a:srgbClr val="FFCCFF"/>
              </a:gs>
              <a:gs pos="100000">
                <a:srgbClr val="FF66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00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ea typeface="楷体_GB2312" pitchFamily="49" charset="-122"/>
              </a:rPr>
              <a:t>三要素法步骤</a:t>
            </a:r>
          </a:p>
        </p:txBody>
      </p:sp>
      <p:grpSp>
        <p:nvGrpSpPr>
          <p:cNvPr id="558095" name="Group 15"/>
          <p:cNvGrpSpPr>
            <a:grpSpLocks/>
          </p:cNvGrpSpPr>
          <p:nvPr/>
        </p:nvGrpSpPr>
        <p:grpSpPr bwMode="auto">
          <a:xfrm>
            <a:off x="395288" y="2319338"/>
            <a:ext cx="8497887" cy="604837"/>
            <a:chOff x="249" y="210"/>
            <a:chExt cx="5353" cy="381"/>
          </a:xfrm>
        </p:grpSpPr>
        <p:sp>
          <p:nvSpPr>
            <p:cNvPr id="78878" name="Text Box 16" descr="绿色大理石"/>
            <p:cNvSpPr txBox="1">
              <a:spLocks noChangeArrowheads="1"/>
            </p:cNvSpPr>
            <p:nvPr/>
          </p:nvSpPr>
          <p:spPr bwMode="auto">
            <a:xfrm>
              <a:off x="249" y="210"/>
              <a:ext cx="5353" cy="3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1">
                    <a:blip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buClr>
                  <a:srgbClr val="FF66CC"/>
                </a:buClr>
                <a:buFont typeface="Wingdings" panose="05000000000000000000" pitchFamily="2" charset="2"/>
                <a:buChar char="u"/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 利用电容开路、电感短路求初始值          、</a:t>
              </a:r>
              <a:r>
                <a:rPr lang="en-US" altLang="zh-CN" sz="2800" b="1">
                  <a:solidFill>
                    <a:srgbClr val="FFFF00"/>
                  </a:solidFill>
                  <a:ea typeface="楷体_GB2312" pitchFamily="49" charset="-122"/>
                </a:rPr>
                <a:t>        </a:t>
              </a:r>
              <a:r>
                <a:rPr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;</a:t>
              </a:r>
            </a:p>
          </p:txBody>
        </p:sp>
        <p:graphicFrame>
          <p:nvGraphicFramePr>
            <p:cNvPr id="78879" name="Object 17"/>
            <p:cNvGraphicFramePr>
              <a:graphicFrameLocks noChangeAspect="1"/>
            </p:cNvGraphicFramePr>
            <p:nvPr/>
          </p:nvGraphicFramePr>
          <p:xfrm>
            <a:off x="4761" y="255"/>
            <a:ext cx="478" cy="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58" name="Equation" r:id="rId3" imgW="330200" imgH="228600" progId="Equation.DSMT4">
                    <p:embed/>
                  </p:oleObj>
                </mc:Choice>
                <mc:Fallback>
                  <p:oleObj name="Equation" r:id="rId3" imgW="330200" imgH="22860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61" y="255"/>
                          <a:ext cx="478" cy="3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80" name="Object 18"/>
            <p:cNvGraphicFramePr>
              <a:graphicFrameLocks noChangeAspect="1"/>
            </p:cNvGraphicFramePr>
            <p:nvPr/>
          </p:nvGraphicFramePr>
          <p:xfrm>
            <a:off x="4006" y="255"/>
            <a:ext cx="552" cy="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59" name="Equation" r:id="rId5" imgW="381000" imgH="228600" progId="Equation.DSMT4">
                    <p:embed/>
                  </p:oleObj>
                </mc:Choice>
                <mc:Fallback>
                  <p:oleObj name="Equation" r:id="rId5" imgW="381000" imgH="228600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06" y="255"/>
                          <a:ext cx="552" cy="3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8099" name="Group 19"/>
          <p:cNvGrpSpPr>
            <a:grpSpLocks/>
          </p:cNvGrpSpPr>
          <p:nvPr/>
        </p:nvGrpSpPr>
        <p:grpSpPr bwMode="auto">
          <a:xfrm>
            <a:off x="395288" y="2946400"/>
            <a:ext cx="8497887" cy="1130300"/>
            <a:chOff x="249" y="618"/>
            <a:chExt cx="5353" cy="712"/>
          </a:xfrm>
        </p:grpSpPr>
        <p:sp>
          <p:nvSpPr>
            <p:cNvPr id="78872" name="Text Box 20" descr="绿色大理石"/>
            <p:cNvSpPr txBox="1">
              <a:spLocks noChangeArrowheads="1"/>
            </p:cNvSpPr>
            <p:nvPr/>
          </p:nvSpPr>
          <p:spPr bwMode="auto">
            <a:xfrm>
              <a:off x="249" y="618"/>
              <a:ext cx="5353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1">
                    <a:blip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buClr>
                  <a:srgbClr val="FF66CC"/>
                </a:buClr>
                <a:buFont typeface="Wingdings" panose="05000000000000000000" pitchFamily="2" charset="2"/>
                <a:buChar char="u"/>
              </a:pPr>
              <a:r>
                <a:rPr lang="en-US" altLang="zh-CN" sz="2800" b="1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       </a:t>
              </a:r>
              <a:r>
                <a:rPr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时刻电路：</a:t>
              </a:r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初始值</a:t>
              </a:r>
              <a:r>
                <a:rPr lang="en-US" altLang="zh-CN" sz="2800" b="1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        </a:t>
              </a:r>
              <a:r>
                <a:rPr lang="zh-CN" altLang="en-US" sz="2800" b="1" i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、</a:t>
              </a:r>
              <a:r>
                <a:rPr lang="zh-CN" altLang="en-US" sz="2800" b="1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     </a:t>
              </a:r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用电源替代，可求得任一电压或电流的初始值，即</a:t>
              </a:r>
              <a:r>
                <a:rPr lang="en-US" altLang="zh-CN" sz="2800" b="1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         </a:t>
              </a:r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、</a:t>
              </a: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       </a:t>
              </a:r>
              <a:r>
                <a:rPr lang="en-US" altLang="zh-CN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;</a:t>
              </a:r>
            </a:p>
          </p:txBody>
        </p:sp>
        <p:graphicFrame>
          <p:nvGraphicFramePr>
            <p:cNvPr id="78873" name="Object 21"/>
            <p:cNvGraphicFramePr>
              <a:graphicFrameLocks noChangeAspect="1"/>
            </p:cNvGraphicFramePr>
            <p:nvPr/>
          </p:nvGraphicFramePr>
          <p:xfrm>
            <a:off x="3923" y="981"/>
            <a:ext cx="589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60" name="Equation" r:id="rId7" imgW="406224" imgH="241195" progId="Equation.DSMT4">
                    <p:embed/>
                  </p:oleObj>
                </mc:Choice>
                <mc:Fallback>
                  <p:oleObj name="Equation" r:id="rId7" imgW="406224" imgH="241195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3" y="981"/>
                          <a:ext cx="589" cy="3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74" name="Object 22"/>
            <p:cNvGraphicFramePr>
              <a:graphicFrameLocks noChangeAspect="1"/>
            </p:cNvGraphicFramePr>
            <p:nvPr/>
          </p:nvGraphicFramePr>
          <p:xfrm>
            <a:off x="4705" y="981"/>
            <a:ext cx="534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61" name="Equation" r:id="rId9" imgW="368300" imgH="241300" progId="Equation.DSMT4">
                    <p:embed/>
                  </p:oleObj>
                </mc:Choice>
                <mc:Fallback>
                  <p:oleObj name="Equation" r:id="rId9" imgW="368300" imgH="241300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05" y="981"/>
                          <a:ext cx="534" cy="3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75" name="Object 23"/>
            <p:cNvGraphicFramePr>
              <a:graphicFrameLocks noChangeAspect="1"/>
            </p:cNvGraphicFramePr>
            <p:nvPr/>
          </p:nvGraphicFramePr>
          <p:xfrm>
            <a:off x="560" y="703"/>
            <a:ext cx="460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62" name="Equation" r:id="rId11" imgW="317087" imgH="177569" progId="Equation.DSMT4">
                    <p:embed/>
                  </p:oleObj>
                </mc:Choice>
                <mc:Fallback>
                  <p:oleObj name="Equation" r:id="rId11" imgW="317087" imgH="177569" progId="Equation.DSMT4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0" y="703"/>
                          <a:ext cx="460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76" name="Object 24"/>
            <p:cNvGraphicFramePr>
              <a:graphicFrameLocks noChangeAspect="1"/>
            </p:cNvGraphicFramePr>
            <p:nvPr/>
          </p:nvGraphicFramePr>
          <p:xfrm>
            <a:off x="3515" y="663"/>
            <a:ext cx="478" cy="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63" name="Equation" r:id="rId13" imgW="330200" imgH="228600" progId="Equation.DSMT4">
                    <p:embed/>
                  </p:oleObj>
                </mc:Choice>
                <mc:Fallback>
                  <p:oleObj name="Equation" r:id="rId13" imgW="330200" imgH="228600" progId="Equation.DSMT4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5" y="663"/>
                          <a:ext cx="478" cy="3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77" name="Object 25"/>
            <p:cNvGraphicFramePr>
              <a:graphicFrameLocks noChangeAspect="1"/>
            </p:cNvGraphicFramePr>
            <p:nvPr/>
          </p:nvGraphicFramePr>
          <p:xfrm>
            <a:off x="2827" y="687"/>
            <a:ext cx="552" cy="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64" name="Equation" r:id="rId14" imgW="381000" imgH="228600" progId="Equation.DSMT4">
                    <p:embed/>
                  </p:oleObj>
                </mc:Choice>
                <mc:Fallback>
                  <p:oleObj name="Equation" r:id="rId14" imgW="381000" imgH="228600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27" y="687"/>
                          <a:ext cx="552" cy="3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8106" name="Group 26"/>
          <p:cNvGrpSpPr>
            <a:grpSpLocks/>
          </p:cNvGrpSpPr>
          <p:nvPr/>
        </p:nvGrpSpPr>
        <p:grpSpPr bwMode="auto">
          <a:xfrm>
            <a:off x="395288" y="4100513"/>
            <a:ext cx="8497887" cy="1128712"/>
            <a:chOff x="295" y="709"/>
            <a:chExt cx="5353" cy="711"/>
          </a:xfrm>
        </p:grpSpPr>
        <p:sp>
          <p:nvSpPr>
            <p:cNvPr id="78868" name="Text Box 27" descr="绿色大理石"/>
            <p:cNvSpPr txBox="1">
              <a:spLocks noChangeArrowheads="1"/>
            </p:cNvSpPr>
            <p:nvPr/>
          </p:nvSpPr>
          <p:spPr bwMode="auto">
            <a:xfrm>
              <a:off x="295" y="709"/>
              <a:ext cx="5353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1">
                    <a:blip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buClr>
                  <a:srgbClr val="FF66CC"/>
                </a:buClr>
                <a:buFont typeface="Wingdings" panose="05000000000000000000" pitchFamily="2" charset="2"/>
                <a:buChar char="u"/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利用电容开路、电感短路求</a:t>
              </a:r>
              <a:r>
                <a:rPr lang="en-US" altLang="zh-CN" sz="2800" b="1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        </a:t>
              </a:r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时刻任一电压或电流的稳态值，即</a:t>
              </a:r>
              <a:r>
                <a:rPr lang="en-US" altLang="zh-CN" sz="2800" b="1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           </a:t>
              </a:r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、</a:t>
              </a: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           </a:t>
              </a:r>
              <a:r>
                <a:rPr lang="en-US" altLang="zh-CN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;</a:t>
              </a:r>
            </a:p>
          </p:txBody>
        </p:sp>
        <p:graphicFrame>
          <p:nvGraphicFramePr>
            <p:cNvPr id="78869" name="Object 28"/>
            <p:cNvGraphicFramePr>
              <a:graphicFrameLocks noChangeAspect="1"/>
            </p:cNvGraphicFramePr>
            <p:nvPr/>
          </p:nvGraphicFramePr>
          <p:xfrm>
            <a:off x="3107" y="1071"/>
            <a:ext cx="644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65" name="Equation" r:id="rId15" imgW="444307" imgH="241195" progId="Equation.DSMT4">
                    <p:embed/>
                  </p:oleObj>
                </mc:Choice>
                <mc:Fallback>
                  <p:oleObj name="Equation" r:id="rId15" imgW="444307" imgH="241195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7" y="1071"/>
                          <a:ext cx="644" cy="3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70" name="Object 29"/>
            <p:cNvGraphicFramePr>
              <a:graphicFrameLocks noChangeAspect="1"/>
            </p:cNvGraphicFramePr>
            <p:nvPr/>
          </p:nvGraphicFramePr>
          <p:xfrm>
            <a:off x="2200" y="1071"/>
            <a:ext cx="589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66" name="Equation" r:id="rId17" imgW="406224" imgH="241195" progId="Equation.DSMT4">
                    <p:embed/>
                  </p:oleObj>
                </mc:Choice>
                <mc:Fallback>
                  <p:oleObj name="Equation" r:id="rId17" imgW="406224" imgH="241195" progId="Equation.DSMT4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0" y="1071"/>
                          <a:ext cx="589" cy="3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71" name="Object 30"/>
            <p:cNvGraphicFramePr>
              <a:graphicFrameLocks noChangeAspect="1"/>
            </p:cNvGraphicFramePr>
            <p:nvPr/>
          </p:nvGraphicFramePr>
          <p:xfrm>
            <a:off x="3318" y="799"/>
            <a:ext cx="515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67" name="Equation" r:id="rId19" imgW="355292" imgH="152268" progId="Equation.DSMT4">
                    <p:embed/>
                  </p:oleObj>
                </mc:Choice>
                <mc:Fallback>
                  <p:oleObj name="Equation" r:id="rId19" imgW="355292" imgH="152268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8" y="799"/>
                          <a:ext cx="515" cy="2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58111" name="Text Box 31" descr="绿色大理石"/>
          <p:cNvSpPr txBox="1">
            <a:spLocks noChangeArrowheads="1"/>
          </p:cNvSpPr>
          <p:nvPr/>
        </p:nvSpPr>
        <p:spPr bwMode="auto">
          <a:xfrm>
            <a:off x="395288" y="5230813"/>
            <a:ext cx="8497887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rgbClr val="FF66CC"/>
              </a:buClr>
              <a:buFont typeface="Wingdings" panose="05000000000000000000" pitchFamily="2" charset="2"/>
              <a:buChar char="u"/>
            </a:pP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利用戴维南等效电阻求时间常数</a:t>
            </a:r>
            <a:r>
              <a:rPr kumimoji="1" lang="zh-CN" altLang="en-US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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R C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或</a:t>
            </a:r>
            <a:r>
              <a:rPr kumimoji="1" lang="zh-CN" altLang="en-US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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L/R</a:t>
            </a:r>
          </a:p>
        </p:txBody>
      </p:sp>
      <p:grpSp>
        <p:nvGrpSpPr>
          <p:cNvPr id="558112" name="Group 32"/>
          <p:cNvGrpSpPr>
            <a:grpSpLocks/>
          </p:cNvGrpSpPr>
          <p:nvPr/>
        </p:nvGrpSpPr>
        <p:grpSpPr bwMode="auto">
          <a:xfrm>
            <a:off x="395288" y="5661025"/>
            <a:ext cx="8497887" cy="836613"/>
            <a:chOff x="249" y="2659"/>
            <a:chExt cx="5353" cy="527"/>
          </a:xfrm>
        </p:grpSpPr>
        <p:sp>
          <p:nvSpPr>
            <p:cNvPr id="78866" name="Text Box 33" descr="绿色大理石"/>
            <p:cNvSpPr txBox="1">
              <a:spLocks noChangeArrowheads="1"/>
            </p:cNvSpPr>
            <p:nvPr/>
          </p:nvSpPr>
          <p:spPr bwMode="auto">
            <a:xfrm>
              <a:off x="249" y="2795"/>
              <a:ext cx="5353" cy="3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1">
                    <a:blip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buClr>
                  <a:srgbClr val="FF66CC"/>
                </a:buClr>
                <a:buFont typeface="Wingdings" panose="05000000000000000000" pitchFamily="2" charset="2"/>
                <a:buChar char="u"/>
              </a:pPr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根据                                                                 求解</a:t>
              </a:r>
              <a:endPara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78867" name="Object 34"/>
            <p:cNvGraphicFramePr>
              <a:graphicFrameLocks noChangeAspect="1"/>
            </p:cNvGraphicFramePr>
            <p:nvPr/>
          </p:nvGraphicFramePr>
          <p:xfrm>
            <a:off x="1066" y="2659"/>
            <a:ext cx="3486" cy="5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68" name="Equation" r:id="rId21" imgW="2343310" imgH="349206" progId="Equation.DSMT4">
                    <p:embed/>
                  </p:oleObj>
                </mc:Choice>
                <mc:Fallback>
                  <p:oleObj name="Equation" r:id="rId21" imgW="2343310" imgH="349206" progId="Equation.DSMT4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" y="2659"/>
                          <a:ext cx="3486" cy="5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gradFill rotWithShape="1">
                                <a:gsLst>
                                  <a:gs pos="0">
                                    <a:srgbClr val="FF6699"/>
                                  </a:gs>
                                  <a:gs pos="100000">
                                    <a:schemeClr val="bg1"/>
                                  </a:gs>
                                </a:gsLst>
                                <a:lin ang="5400000" scaled="1"/>
                              </a:gra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8857" name="Group 6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8864" name="Picture 68" descr="78900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865" name="Text Box 6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8858" name="Group 7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8862" name="Picture 71" descr="78900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863" name="Text Box 7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78859" name="Group 73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78860" name="Picture 74" descr="78900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861" name="Text Box 75">
              <a:hlinkClick r:id="rId2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58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58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58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58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58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58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58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8084" grpId="0" build="p" autoUpdateAnimBg="0"/>
      <p:bldP spid="558111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4354" name="Object 2"/>
          <p:cNvGraphicFramePr>
            <a:graphicFrameLocks noChangeAspect="1"/>
          </p:cNvGraphicFramePr>
          <p:nvPr/>
        </p:nvGraphicFramePr>
        <p:xfrm>
          <a:off x="1258888" y="3127375"/>
          <a:ext cx="3455987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64" name="公式" r:id="rId3" imgW="1517490" imgH="260525" progId="Equation.3">
                  <p:embed/>
                </p:oleObj>
              </mc:Choice>
              <mc:Fallback>
                <p:oleObj name="公式" r:id="rId3" imgW="1517490" imgH="260525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127375"/>
                        <a:ext cx="3455987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4355" name="Object 3"/>
          <p:cNvGraphicFramePr>
            <a:graphicFrameLocks noChangeAspect="1"/>
          </p:cNvGraphicFramePr>
          <p:nvPr/>
        </p:nvGraphicFramePr>
        <p:xfrm>
          <a:off x="684213" y="3860800"/>
          <a:ext cx="440055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65" name="公式" r:id="rId5" imgW="1962162" imgH="234906" progId="Equation.3">
                  <p:embed/>
                </p:oleObj>
              </mc:Choice>
              <mc:Fallback>
                <p:oleObj name="公式" r:id="rId5" imgW="1962162" imgH="2349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860800"/>
                        <a:ext cx="4400550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4356" name="Object 4"/>
          <p:cNvGraphicFramePr>
            <a:graphicFrameLocks noChangeAspect="1"/>
          </p:cNvGraphicFramePr>
          <p:nvPr/>
        </p:nvGraphicFramePr>
        <p:xfrm>
          <a:off x="5391150" y="3632200"/>
          <a:ext cx="32623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66" name="公式" r:id="rId7" imgW="1504864" imgH="450894" progId="Equation.3">
                  <p:embed/>
                </p:oleObj>
              </mc:Choice>
              <mc:Fallback>
                <p:oleObj name="公式" r:id="rId7" imgW="1504864" imgH="45089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1150" y="3632200"/>
                        <a:ext cx="3262313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4357" name="Object 5"/>
          <p:cNvGraphicFramePr>
            <a:graphicFrameLocks noChangeAspect="1"/>
          </p:cNvGraphicFramePr>
          <p:nvPr/>
        </p:nvGraphicFramePr>
        <p:xfrm>
          <a:off x="571500" y="5445125"/>
          <a:ext cx="832167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67" name="公式" r:id="rId9" imgW="3727438" imgH="247519" progId="Equation.3">
                  <p:embed/>
                </p:oleObj>
              </mc:Choice>
              <mc:Fallback>
                <p:oleObj name="公式" r:id="rId9" imgW="3727438" imgH="2475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5445125"/>
                        <a:ext cx="8321675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4358" name="Text Box 6"/>
          <p:cNvSpPr txBox="1">
            <a:spLocks noChangeArrowheads="1"/>
          </p:cNvSpPr>
          <p:nvPr/>
        </p:nvSpPr>
        <p:spPr bwMode="auto">
          <a:xfrm>
            <a:off x="468313" y="519113"/>
            <a:ext cx="9350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484359" name="Text Box 7"/>
          <p:cNvSpPr txBox="1">
            <a:spLocks noChangeArrowheads="1"/>
          </p:cNvSpPr>
          <p:nvPr/>
        </p:nvSpPr>
        <p:spPr bwMode="auto">
          <a:xfrm>
            <a:off x="1331913" y="476250"/>
            <a:ext cx="7416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已知：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=0</a:t>
            </a:r>
            <a:r>
              <a:rPr kumimoji="1" lang="en-US" altLang="zh-CN" sz="32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时合开关，求换路后的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endParaRPr kumimoji="1" lang="en-US" altLang="zh-CN" sz="2800" b="1">
              <a:solidFill>
                <a:srgbClr val="FFFF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84360" name="Text Box 8"/>
          <p:cNvSpPr txBox="1">
            <a:spLocks noChangeArrowheads="1"/>
          </p:cNvSpPr>
          <p:nvPr/>
        </p:nvSpPr>
        <p:spPr bwMode="auto">
          <a:xfrm>
            <a:off x="468313" y="3068638"/>
            <a:ext cx="541337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kumimoji="1" lang="zh-CN" altLang="en-US" sz="28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484361" name="Group 9"/>
          <p:cNvGrpSpPr>
            <a:grpSpLocks/>
          </p:cNvGrpSpPr>
          <p:nvPr/>
        </p:nvGrpSpPr>
        <p:grpSpPr bwMode="auto">
          <a:xfrm>
            <a:off x="4802188" y="877888"/>
            <a:ext cx="3684587" cy="2776537"/>
            <a:chOff x="3236" y="1046"/>
            <a:chExt cx="2321" cy="1749"/>
          </a:xfrm>
        </p:grpSpPr>
        <p:sp>
          <p:nvSpPr>
            <p:cNvPr id="79918" name="Line 10"/>
            <p:cNvSpPr>
              <a:spLocks noChangeShapeType="1"/>
            </p:cNvSpPr>
            <p:nvPr/>
          </p:nvSpPr>
          <p:spPr bwMode="auto">
            <a:xfrm>
              <a:off x="3735" y="2420"/>
              <a:ext cx="172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919" name="Line 11"/>
            <p:cNvSpPr>
              <a:spLocks noChangeShapeType="1"/>
            </p:cNvSpPr>
            <p:nvPr/>
          </p:nvSpPr>
          <p:spPr bwMode="auto">
            <a:xfrm flipV="1">
              <a:off x="3879" y="1140"/>
              <a:ext cx="0" cy="161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920" name="Line 12"/>
            <p:cNvSpPr>
              <a:spLocks noChangeShapeType="1"/>
            </p:cNvSpPr>
            <p:nvPr/>
          </p:nvSpPr>
          <p:spPr bwMode="auto">
            <a:xfrm>
              <a:off x="3879" y="2180"/>
              <a:ext cx="1440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921" name="Freeform 13"/>
            <p:cNvSpPr>
              <a:spLocks/>
            </p:cNvSpPr>
            <p:nvPr/>
          </p:nvSpPr>
          <p:spPr bwMode="auto">
            <a:xfrm>
              <a:off x="3879" y="1604"/>
              <a:ext cx="1354" cy="518"/>
            </a:xfrm>
            <a:custGeom>
              <a:avLst/>
              <a:gdLst>
                <a:gd name="T0" fmla="*/ 0 w 1354"/>
                <a:gd name="T1" fmla="*/ 0 h 518"/>
                <a:gd name="T2" fmla="*/ 144 w 1354"/>
                <a:gd name="T3" fmla="*/ 240 h 518"/>
                <a:gd name="T4" fmla="*/ 384 w 1354"/>
                <a:gd name="T5" fmla="*/ 384 h 518"/>
                <a:gd name="T6" fmla="*/ 816 w 1354"/>
                <a:gd name="T7" fmla="*/ 480 h 518"/>
                <a:gd name="T8" fmla="*/ 1354 w 1354"/>
                <a:gd name="T9" fmla="*/ 518 h 5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54" h="518">
                  <a:moveTo>
                    <a:pt x="0" y="0"/>
                  </a:moveTo>
                  <a:cubicBezTo>
                    <a:pt x="40" y="88"/>
                    <a:pt x="80" y="176"/>
                    <a:pt x="144" y="240"/>
                  </a:cubicBezTo>
                  <a:cubicBezTo>
                    <a:pt x="208" y="304"/>
                    <a:pt x="272" y="344"/>
                    <a:pt x="384" y="384"/>
                  </a:cubicBezTo>
                  <a:cubicBezTo>
                    <a:pt x="496" y="424"/>
                    <a:pt x="654" y="458"/>
                    <a:pt x="816" y="480"/>
                  </a:cubicBezTo>
                  <a:cubicBezTo>
                    <a:pt x="978" y="502"/>
                    <a:pt x="1242" y="510"/>
                    <a:pt x="1354" y="518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922" name="Text Box 14"/>
            <p:cNvSpPr txBox="1">
              <a:spLocks noChangeArrowheads="1"/>
            </p:cNvSpPr>
            <p:nvPr/>
          </p:nvSpPr>
          <p:spPr bwMode="auto">
            <a:xfrm>
              <a:off x="5370" y="2430"/>
              <a:ext cx="18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9923" name="Text Box 15"/>
            <p:cNvSpPr txBox="1">
              <a:spLocks noChangeArrowheads="1"/>
            </p:cNvSpPr>
            <p:nvPr/>
          </p:nvSpPr>
          <p:spPr bwMode="auto">
            <a:xfrm>
              <a:off x="3983" y="1046"/>
              <a:ext cx="29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9924" name="Text Box 16"/>
            <p:cNvSpPr txBox="1">
              <a:spLocks noChangeArrowheads="1"/>
            </p:cNvSpPr>
            <p:nvPr/>
          </p:nvSpPr>
          <p:spPr bwMode="auto">
            <a:xfrm>
              <a:off x="3400" y="137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9925" name="Text Box 17"/>
            <p:cNvSpPr txBox="1">
              <a:spLocks noChangeArrowheads="1"/>
            </p:cNvSpPr>
            <p:nvPr/>
          </p:nvSpPr>
          <p:spPr bwMode="auto">
            <a:xfrm>
              <a:off x="4228" y="1068"/>
              <a:ext cx="3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(V)</a:t>
              </a:r>
            </a:p>
          </p:txBody>
        </p:sp>
        <p:sp>
          <p:nvSpPr>
            <p:cNvPr id="79926" name="Text Box 18"/>
            <p:cNvSpPr txBox="1">
              <a:spLocks noChangeArrowheads="1"/>
            </p:cNvSpPr>
            <p:nvPr/>
          </p:nvSpPr>
          <p:spPr bwMode="auto">
            <a:xfrm>
              <a:off x="3236" y="1983"/>
              <a:ext cx="6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0.667</a:t>
              </a:r>
            </a:p>
          </p:txBody>
        </p:sp>
        <p:sp>
          <p:nvSpPr>
            <p:cNvPr id="79927" name="Text Box 19"/>
            <p:cNvSpPr txBox="1">
              <a:spLocks noChangeArrowheads="1"/>
            </p:cNvSpPr>
            <p:nvPr/>
          </p:nvSpPr>
          <p:spPr bwMode="auto">
            <a:xfrm>
              <a:off x="3622" y="2437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79928" name="Line 20"/>
            <p:cNvSpPr>
              <a:spLocks noChangeShapeType="1"/>
            </p:cNvSpPr>
            <p:nvPr/>
          </p:nvSpPr>
          <p:spPr bwMode="auto">
            <a:xfrm>
              <a:off x="3636" y="1609"/>
              <a:ext cx="23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484373" name="Object 21"/>
          <p:cNvGraphicFramePr>
            <a:graphicFrameLocks noChangeAspect="1"/>
          </p:cNvGraphicFramePr>
          <p:nvPr/>
        </p:nvGraphicFramePr>
        <p:xfrm>
          <a:off x="517525" y="4365625"/>
          <a:ext cx="6103938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68" name="公式" r:id="rId11" imgW="2469965" imgH="349206" progId="Equation.3">
                  <p:embed/>
                </p:oleObj>
              </mc:Choice>
              <mc:Fallback>
                <p:oleObj name="公式" r:id="rId11" imgW="2469965" imgH="349206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4365625"/>
                        <a:ext cx="6103938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9883" name="Group 22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9916" name="Picture 23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917" name="Text Box 24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9884" name="Group 25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9914" name="Picture 26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915" name="Text Box 27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84380" name="Group 28"/>
          <p:cNvGrpSpPr>
            <a:grpSpLocks/>
          </p:cNvGrpSpPr>
          <p:nvPr/>
        </p:nvGrpSpPr>
        <p:grpSpPr bwMode="auto">
          <a:xfrm>
            <a:off x="827088" y="981075"/>
            <a:ext cx="3514725" cy="1816100"/>
            <a:chOff x="521" y="618"/>
            <a:chExt cx="2214" cy="1144"/>
          </a:xfrm>
        </p:grpSpPr>
        <p:sp>
          <p:nvSpPr>
            <p:cNvPr id="79889" name="Line 29"/>
            <p:cNvSpPr>
              <a:spLocks noChangeShapeType="1"/>
            </p:cNvSpPr>
            <p:nvPr/>
          </p:nvSpPr>
          <p:spPr bwMode="auto">
            <a:xfrm flipV="1">
              <a:off x="702" y="845"/>
              <a:ext cx="0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890" name="Line 30"/>
            <p:cNvSpPr>
              <a:spLocks noChangeShapeType="1"/>
            </p:cNvSpPr>
            <p:nvPr/>
          </p:nvSpPr>
          <p:spPr bwMode="auto">
            <a:xfrm>
              <a:off x="1882" y="845"/>
              <a:ext cx="0" cy="4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891" name="Line 31"/>
            <p:cNvSpPr>
              <a:spLocks noChangeShapeType="1"/>
            </p:cNvSpPr>
            <p:nvPr/>
          </p:nvSpPr>
          <p:spPr bwMode="auto">
            <a:xfrm>
              <a:off x="1882" y="1343"/>
              <a:ext cx="0" cy="40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892" name="Line 32"/>
            <p:cNvSpPr>
              <a:spLocks noChangeShapeType="1"/>
            </p:cNvSpPr>
            <p:nvPr/>
          </p:nvSpPr>
          <p:spPr bwMode="auto">
            <a:xfrm>
              <a:off x="2653" y="845"/>
              <a:ext cx="0" cy="91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893" name="Rectangle 33"/>
            <p:cNvSpPr>
              <a:spLocks noChangeArrowheads="1"/>
            </p:cNvSpPr>
            <p:nvPr/>
          </p:nvSpPr>
          <p:spPr bwMode="auto">
            <a:xfrm>
              <a:off x="2608" y="111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79894" name="Group 34"/>
            <p:cNvGrpSpPr>
              <a:grpSpLocks/>
            </p:cNvGrpSpPr>
            <p:nvPr/>
          </p:nvGrpSpPr>
          <p:grpSpPr bwMode="auto">
            <a:xfrm>
              <a:off x="1746" y="1253"/>
              <a:ext cx="272" cy="91"/>
              <a:chOff x="930" y="3430"/>
              <a:chExt cx="227" cy="91"/>
            </a:xfrm>
          </p:grpSpPr>
          <p:sp>
            <p:nvSpPr>
              <p:cNvPr id="79912" name="Line 35"/>
              <p:cNvSpPr>
                <a:spLocks noChangeShapeType="1"/>
              </p:cNvSpPr>
              <p:nvPr/>
            </p:nvSpPr>
            <p:spPr bwMode="auto">
              <a:xfrm>
                <a:off x="930" y="3430"/>
                <a:ext cx="227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9913" name="Line 36"/>
              <p:cNvSpPr>
                <a:spLocks noChangeShapeType="1"/>
              </p:cNvSpPr>
              <p:nvPr/>
            </p:nvSpPr>
            <p:spPr bwMode="auto">
              <a:xfrm>
                <a:off x="930" y="3521"/>
                <a:ext cx="227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9895" name="Line 37"/>
            <p:cNvSpPr>
              <a:spLocks noChangeShapeType="1"/>
            </p:cNvSpPr>
            <p:nvPr/>
          </p:nvSpPr>
          <p:spPr bwMode="auto">
            <a:xfrm flipV="1">
              <a:off x="703" y="935"/>
              <a:ext cx="0" cy="318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896" name="Line 38"/>
            <p:cNvSpPr>
              <a:spLocks noChangeShapeType="1"/>
            </p:cNvSpPr>
            <p:nvPr/>
          </p:nvSpPr>
          <p:spPr bwMode="auto">
            <a:xfrm>
              <a:off x="702" y="845"/>
              <a:ext cx="154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9897" name="Group 39"/>
            <p:cNvGrpSpPr>
              <a:grpSpLocks/>
            </p:cNvGrpSpPr>
            <p:nvPr/>
          </p:nvGrpSpPr>
          <p:grpSpPr bwMode="auto">
            <a:xfrm>
              <a:off x="521" y="1253"/>
              <a:ext cx="363" cy="363"/>
              <a:chOff x="521" y="1071"/>
              <a:chExt cx="363" cy="363"/>
            </a:xfrm>
          </p:grpSpPr>
          <p:sp>
            <p:nvSpPr>
              <p:cNvPr id="79910" name="Oval 40"/>
              <p:cNvSpPr>
                <a:spLocks noChangeArrowheads="1"/>
              </p:cNvSpPr>
              <p:nvPr/>
            </p:nvSpPr>
            <p:spPr bwMode="auto">
              <a:xfrm>
                <a:off x="521" y="1071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9911" name="Line 41"/>
              <p:cNvSpPr>
                <a:spLocks noChangeShapeType="1"/>
              </p:cNvSpPr>
              <p:nvPr/>
            </p:nvSpPr>
            <p:spPr bwMode="auto">
              <a:xfrm>
                <a:off x="521" y="1253"/>
                <a:ext cx="363" cy="0"/>
              </a:xfrm>
              <a:prstGeom prst="line">
                <a:avLst/>
              </a:prstGeom>
              <a:noFill/>
              <a:ln w="28575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79898" name="Line 42"/>
            <p:cNvSpPr>
              <a:spLocks noChangeShapeType="1"/>
            </p:cNvSpPr>
            <p:nvPr/>
          </p:nvSpPr>
          <p:spPr bwMode="auto">
            <a:xfrm>
              <a:off x="702" y="1752"/>
              <a:ext cx="195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899" name="Line 43"/>
            <p:cNvSpPr>
              <a:spLocks noChangeShapeType="1"/>
            </p:cNvSpPr>
            <p:nvPr/>
          </p:nvSpPr>
          <p:spPr bwMode="auto">
            <a:xfrm>
              <a:off x="1201" y="845"/>
              <a:ext cx="9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900" name="Text Box 44"/>
            <p:cNvSpPr txBox="1">
              <a:spLocks noChangeArrowheads="1"/>
            </p:cNvSpPr>
            <p:nvPr/>
          </p:nvSpPr>
          <p:spPr bwMode="auto">
            <a:xfrm>
              <a:off x="703" y="935"/>
              <a:ext cx="4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1A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79901" name="Text Box 45"/>
            <p:cNvSpPr txBox="1">
              <a:spLocks noChangeArrowheads="1"/>
            </p:cNvSpPr>
            <p:nvPr/>
          </p:nvSpPr>
          <p:spPr bwMode="auto">
            <a:xfrm>
              <a:off x="1255" y="962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9902" name="Line 46"/>
            <p:cNvSpPr>
              <a:spLocks noChangeShapeType="1"/>
            </p:cNvSpPr>
            <p:nvPr/>
          </p:nvSpPr>
          <p:spPr bwMode="auto">
            <a:xfrm flipV="1">
              <a:off x="2231" y="701"/>
              <a:ext cx="240" cy="14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903" name="Line 47"/>
            <p:cNvSpPr>
              <a:spLocks noChangeShapeType="1"/>
            </p:cNvSpPr>
            <p:nvPr/>
          </p:nvSpPr>
          <p:spPr bwMode="auto">
            <a:xfrm>
              <a:off x="2413" y="845"/>
              <a:ext cx="24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904" name="Line 48"/>
            <p:cNvSpPr>
              <a:spLocks noChangeShapeType="1"/>
            </p:cNvSpPr>
            <p:nvPr/>
          </p:nvSpPr>
          <p:spPr bwMode="auto">
            <a:xfrm>
              <a:off x="2199" y="618"/>
              <a:ext cx="227" cy="31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905" name="Text Box 49"/>
            <p:cNvSpPr txBox="1">
              <a:spLocks noChangeArrowheads="1"/>
            </p:cNvSpPr>
            <p:nvPr/>
          </p:nvSpPr>
          <p:spPr bwMode="auto">
            <a:xfrm>
              <a:off x="2225" y="1143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79906" name="Text Box 50"/>
            <p:cNvSpPr txBox="1">
              <a:spLocks noChangeArrowheads="1"/>
            </p:cNvSpPr>
            <p:nvPr/>
          </p:nvSpPr>
          <p:spPr bwMode="auto">
            <a:xfrm>
              <a:off x="1927" y="935"/>
              <a:ext cx="3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3F</a:t>
              </a:r>
            </a:p>
          </p:txBody>
        </p:sp>
        <p:sp>
          <p:nvSpPr>
            <p:cNvPr id="79907" name="Text Box 51"/>
            <p:cNvSpPr txBox="1">
              <a:spLocks noChangeArrowheads="1"/>
            </p:cNvSpPr>
            <p:nvPr/>
          </p:nvSpPr>
          <p:spPr bwMode="auto">
            <a:xfrm>
              <a:off x="1655" y="890"/>
              <a:ext cx="242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79908" name="Text Box 52"/>
            <p:cNvSpPr txBox="1">
              <a:spLocks noChangeArrowheads="1"/>
            </p:cNvSpPr>
            <p:nvPr/>
          </p:nvSpPr>
          <p:spPr bwMode="auto">
            <a:xfrm>
              <a:off x="1474" y="1207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9909" name="Rectangle 53"/>
            <p:cNvSpPr>
              <a:spLocks noChangeArrowheads="1"/>
            </p:cNvSpPr>
            <p:nvPr/>
          </p:nvSpPr>
          <p:spPr bwMode="auto">
            <a:xfrm>
              <a:off x="1165" y="111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79886" name="Group 54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79887" name="Picture 55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888" name="Text Box 56">
              <a:hlinkClick r:id="rId1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84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84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8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48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48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48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8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48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48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358" grpId="0"/>
      <p:bldP spid="484359" grpId="0"/>
      <p:bldP spid="48436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Text Box 2"/>
          <p:cNvSpPr txBox="1">
            <a:spLocks noChangeArrowheads="1"/>
          </p:cNvSpPr>
          <p:nvPr/>
        </p:nvSpPr>
        <p:spPr bwMode="auto">
          <a:xfrm>
            <a:off x="468313" y="549275"/>
            <a:ext cx="10080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476375" y="476250"/>
            <a:ext cx="66246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=0</a:t>
            </a:r>
            <a:r>
              <a:rPr kumimoji="1" lang="zh-CN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 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开关闭合，求</a:t>
            </a:r>
            <a:r>
              <a:rPr kumimoji="1" lang="en-US" altLang="zh-CN" sz="3200" i="1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t </a:t>
            </a:r>
            <a:r>
              <a:rPr kumimoji="1" lang="en-US" altLang="zh-CN" sz="32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&gt;0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后的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i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zh-CN" altLang="en-US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kumimoji="1" lang="en-US" altLang="zh-CN" sz="2800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85380" name="Text Box 4"/>
          <p:cNvSpPr txBox="1">
            <a:spLocks noChangeArrowheads="1"/>
          </p:cNvSpPr>
          <p:nvPr/>
        </p:nvSpPr>
        <p:spPr bwMode="auto">
          <a:xfrm>
            <a:off x="468313" y="1125538"/>
            <a:ext cx="576262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kumimoji="1" lang="zh-CN" altLang="en-US" sz="28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1403350" y="1196975"/>
            <a:ext cx="39608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三要素为：</a:t>
            </a:r>
          </a:p>
        </p:txBody>
      </p:sp>
      <p:graphicFrame>
        <p:nvGraphicFramePr>
          <p:cNvPr id="485382" name="Object 6"/>
          <p:cNvGraphicFramePr>
            <a:graphicFrameLocks noChangeAspect="1"/>
          </p:cNvGraphicFramePr>
          <p:nvPr/>
        </p:nvGraphicFramePr>
        <p:xfrm>
          <a:off x="468313" y="2924175"/>
          <a:ext cx="466090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1" name="公式" r:id="rId3" imgW="1987414" imgH="222294" progId="Equation.3">
                  <p:embed/>
                </p:oleObj>
              </mc:Choice>
              <mc:Fallback>
                <p:oleObj name="公式" r:id="rId3" imgW="1987414" imgH="222294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924175"/>
                        <a:ext cx="4660900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5383" name="Object 7"/>
          <p:cNvGraphicFramePr>
            <a:graphicFrameLocks noChangeAspect="1"/>
          </p:cNvGraphicFramePr>
          <p:nvPr/>
        </p:nvGraphicFramePr>
        <p:xfrm>
          <a:off x="554038" y="1803400"/>
          <a:ext cx="41465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2" name="公式" r:id="rId5" imgW="1911264" imgH="234906" progId="Equation.3">
                  <p:embed/>
                </p:oleObj>
              </mc:Choice>
              <mc:Fallback>
                <p:oleObj name="公式" r:id="rId5" imgW="1911264" imgH="2349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038" y="1803400"/>
                        <a:ext cx="414655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5384" name="Object 8"/>
          <p:cNvGraphicFramePr>
            <a:graphicFrameLocks noChangeAspect="1"/>
          </p:cNvGraphicFramePr>
          <p:nvPr/>
        </p:nvGraphicFramePr>
        <p:xfrm>
          <a:off x="539750" y="2349500"/>
          <a:ext cx="432752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3" name="公式" r:id="rId7" imgW="1835113" imgH="234906" progId="Equation.3">
                  <p:embed/>
                </p:oleObj>
              </mc:Choice>
              <mc:Fallback>
                <p:oleObj name="公式" r:id="rId7" imgW="1835113" imgH="234906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349500"/>
                        <a:ext cx="4327525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0905" name="Group 9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0953" name="Picture 10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54" name="Text Box 11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80906" name="Group 12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0951" name="Picture 13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52" name="Text Box 14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85391" name="Group 15"/>
          <p:cNvGrpSpPr>
            <a:grpSpLocks/>
          </p:cNvGrpSpPr>
          <p:nvPr/>
        </p:nvGrpSpPr>
        <p:grpSpPr bwMode="auto">
          <a:xfrm>
            <a:off x="5076825" y="1125538"/>
            <a:ext cx="3816350" cy="2046287"/>
            <a:chOff x="2789" y="2277"/>
            <a:chExt cx="2404" cy="1289"/>
          </a:xfrm>
        </p:grpSpPr>
        <p:sp>
          <p:nvSpPr>
            <p:cNvPr id="80919" name="Oval 16"/>
            <p:cNvSpPr>
              <a:spLocks noChangeArrowheads="1"/>
            </p:cNvSpPr>
            <p:nvPr/>
          </p:nvSpPr>
          <p:spPr bwMode="auto">
            <a:xfrm>
              <a:off x="4830" y="288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0920" name="Oval 17"/>
            <p:cNvSpPr>
              <a:spLocks noChangeArrowheads="1"/>
            </p:cNvSpPr>
            <p:nvPr/>
          </p:nvSpPr>
          <p:spPr bwMode="auto">
            <a:xfrm>
              <a:off x="2789" y="288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0921" name="Line 18"/>
            <p:cNvSpPr>
              <a:spLocks noChangeShapeType="1"/>
            </p:cNvSpPr>
            <p:nvPr/>
          </p:nvSpPr>
          <p:spPr bwMode="auto">
            <a:xfrm>
              <a:off x="2971" y="2659"/>
              <a:ext cx="149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22" name="Line 19"/>
            <p:cNvSpPr>
              <a:spLocks noChangeShapeType="1"/>
            </p:cNvSpPr>
            <p:nvPr/>
          </p:nvSpPr>
          <p:spPr bwMode="auto">
            <a:xfrm>
              <a:off x="3606" y="2704"/>
              <a:ext cx="0" cy="317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0923" name="Text Box 20"/>
            <p:cNvSpPr txBox="1">
              <a:spLocks noChangeArrowheads="1"/>
            </p:cNvSpPr>
            <p:nvPr/>
          </p:nvSpPr>
          <p:spPr bwMode="auto">
            <a:xfrm>
              <a:off x="3800" y="2723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0924" name="Text Box 21"/>
            <p:cNvSpPr txBox="1">
              <a:spLocks noChangeArrowheads="1"/>
            </p:cNvSpPr>
            <p:nvPr/>
          </p:nvSpPr>
          <p:spPr bwMode="auto">
            <a:xfrm>
              <a:off x="3061" y="2685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80925" name="Text Box 22"/>
            <p:cNvSpPr txBox="1">
              <a:spLocks noChangeArrowheads="1"/>
            </p:cNvSpPr>
            <p:nvPr/>
          </p:nvSpPr>
          <p:spPr bwMode="auto">
            <a:xfrm>
              <a:off x="3016" y="3230"/>
              <a:ext cx="2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80926" name="Text Box 23"/>
            <p:cNvSpPr txBox="1">
              <a:spLocks noChangeArrowheads="1"/>
            </p:cNvSpPr>
            <p:nvPr/>
          </p:nvSpPr>
          <p:spPr bwMode="auto">
            <a:xfrm>
              <a:off x="4377" y="3048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20V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0927" name="Text Box 24"/>
            <p:cNvSpPr txBox="1">
              <a:spLocks noChangeArrowheads="1"/>
            </p:cNvSpPr>
            <p:nvPr/>
          </p:nvSpPr>
          <p:spPr bwMode="auto">
            <a:xfrm>
              <a:off x="3761" y="3139"/>
              <a:ext cx="55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0.5H</a:t>
              </a:r>
            </a:p>
          </p:txBody>
        </p:sp>
        <p:sp>
          <p:nvSpPr>
            <p:cNvPr id="80928" name="Line 25"/>
            <p:cNvSpPr>
              <a:spLocks noChangeShapeType="1"/>
            </p:cNvSpPr>
            <p:nvPr/>
          </p:nvSpPr>
          <p:spPr bwMode="auto">
            <a:xfrm>
              <a:off x="2971" y="3566"/>
              <a:ext cx="205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0929" name="Line 26"/>
            <p:cNvSpPr>
              <a:spLocks noChangeShapeType="1"/>
            </p:cNvSpPr>
            <p:nvPr/>
          </p:nvSpPr>
          <p:spPr bwMode="auto">
            <a:xfrm flipH="1" flipV="1">
              <a:off x="3696" y="3294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0930" name="Line 27"/>
            <p:cNvSpPr>
              <a:spLocks noChangeShapeType="1"/>
            </p:cNvSpPr>
            <p:nvPr/>
          </p:nvSpPr>
          <p:spPr bwMode="auto">
            <a:xfrm flipH="1">
              <a:off x="3696" y="2659"/>
              <a:ext cx="6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0931" name="Line 28"/>
            <p:cNvSpPr>
              <a:spLocks noChangeShapeType="1"/>
            </p:cNvSpPr>
            <p:nvPr/>
          </p:nvSpPr>
          <p:spPr bwMode="auto">
            <a:xfrm flipV="1">
              <a:off x="4468" y="2458"/>
              <a:ext cx="363" cy="20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0932" name="Line 29"/>
            <p:cNvSpPr>
              <a:spLocks noChangeShapeType="1"/>
            </p:cNvSpPr>
            <p:nvPr/>
          </p:nvSpPr>
          <p:spPr bwMode="auto">
            <a:xfrm flipH="1" flipV="1">
              <a:off x="4468" y="2387"/>
              <a:ext cx="85" cy="22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0933" name="Line 30"/>
            <p:cNvSpPr>
              <a:spLocks noChangeShapeType="1"/>
            </p:cNvSpPr>
            <p:nvPr/>
          </p:nvSpPr>
          <p:spPr bwMode="auto">
            <a:xfrm>
              <a:off x="2971" y="2659"/>
              <a:ext cx="0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34" name="Text Box 31"/>
            <p:cNvSpPr txBox="1">
              <a:spLocks noChangeArrowheads="1"/>
            </p:cNvSpPr>
            <p:nvPr/>
          </p:nvSpPr>
          <p:spPr bwMode="auto">
            <a:xfrm>
              <a:off x="3178" y="2277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0935" name="Text Box 32"/>
            <p:cNvSpPr txBox="1">
              <a:spLocks noChangeArrowheads="1"/>
            </p:cNvSpPr>
            <p:nvPr/>
          </p:nvSpPr>
          <p:spPr bwMode="auto">
            <a:xfrm>
              <a:off x="3949" y="2307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0936" name="Line 33"/>
            <p:cNvSpPr>
              <a:spLocks noChangeShapeType="1"/>
            </p:cNvSpPr>
            <p:nvPr/>
          </p:nvSpPr>
          <p:spPr bwMode="auto">
            <a:xfrm flipV="1">
              <a:off x="4694" y="2659"/>
              <a:ext cx="318" cy="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37" name="Text Box 34"/>
            <p:cNvSpPr txBox="1">
              <a:spLocks noChangeArrowheads="1"/>
            </p:cNvSpPr>
            <p:nvPr/>
          </p:nvSpPr>
          <p:spPr bwMode="auto">
            <a:xfrm>
              <a:off x="4694" y="2640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80938" name="Text Box 35"/>
            <p:cNvSpPr txBox="1">
              <a:spLocks noChangeArrowheads="1"/>
            </p:cNvSpPr>
            <p:nvPr/>
          </p:nvSpPr>
          <p:spPr bwMode="auto">
            <a:xfrm>
              <a:off x="4604" y="3230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80939" name="Line 36"/>
            <p:cNvSpPr>
              <a:spLocks noChangeShapeType="1"/>
            </p:cNvSpPr>
            <p:nvPr/>
          </p:nvSpPr>
          <p:spPr bwMode="auto">
            <a:xfrm>
              <a:off x="5012" y="2659"/>
              <a:ext cx="0" cy="90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40" name="Text Box 37"/>
            <p:cNvSpPr txBox="1">
              <a:spLocks noChangeArrowheads="1"/>
            </p:cNvSpPr>
            <p:nvPr/>
          </p:nvSpPr>
          <p:spPr bwMode="auto">
            <a:xfrm>
              <a:off x="3061" y="3094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0941" name="Line 38"/>
            <p:cNvSpPr>
              <a:spLocks noChangeShapeType="1"/>
            </p:cNvSpPr>
            <p:nvPr/>
          </p:nvSpPr>
          <p:spPr bwMode="auto">
            <a:xfrm flipV="1">
              <a:off x="2880" y="2614"/>
              <a:ext cx="0" cy="272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42" name="Line 39"/>
            <p:cNvSpPr>
              <a:spLocks noChangeShapeType="1"/>
            </p:cNvSpPr>
            <p:nvPr/>
          </p:nvSpPr>
          <p:spPr bwMode="auto">
            <a:xfrm flipV="1">
              <a:off x="5057" y="2659"/>
              <a:ext cx="0" cy="181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43" name="Text Box 40"/>
            <p:cNvSpPr txBox="1">
              <a:spLocks noChangeArrowheads="1"/>
            </p:cNvSpPr>
            <p:nvPr/>
          </p:nvSpPr>
          <p:spPr bwMode="auto">
            <a:xfrm>
              <a:off x="4820" y="2322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0944" name="Text Box 41"/>
            <p:cNvSpPr txBox="1">
              <a:spLocks noChangeArrowheads="1"/>
            </p:cNvSpPr>
            <p:nvPr/>
          </p:nvSpPr>
          <p:spPr bwMode="auto">
            <a:xfrm>
              <a:off x="2835" y="2277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80945" name="Group 42"/>
            <p:cNvGrpSpPr>
              <a:grpSpLocks/>
            </p:cNvGrpSpPr>
            <p:nvPr/>
          </p:nvGrpSpPr>
          <p:grpSpPr bwMode="auto">
            <a:xfrm rot="5400000">
              <a:off x="3243" y="2795"/>
              <a:ext cx="499" cy="590"/>
              <a:chOff x="476" y="663"/>
              <a:chExt cx="771" cy="862"/>
            </a:xfrm>
          </p:grpSpPr>
          <p:sp>
            <p:nvSpPr>
              <p:cNvPr id="80948" name="AutoShape 43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0949" name="AutoShape 44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0950" name="AutoShape 45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0946" name="Rectangle 46"/>
            <p:cNvSpPr>
              <a:spLocks noChangeArrowheads="1"/>
            </p:cNvSpPr>
            <p:nvPr/>
          </p:nvSpPr>
          <p:spPr bwMode="auto">
            <a:xfrm>
              <a:off x="4014" y="256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0947" name="Rectangle 47"/>
            <p:cNvSpPr>
              <a:spLocks noChangeArrowheads="1"/>
            </p:cNvSpPr>
            <p:nvPr/>
          </p:nvSpPr>
          <p:spPr bwMode="auto">
            <a:xfrm>
              <a:off x="3198" y="256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485424" name="Group 48"/>
          <p:cNvGrpSpPr>
            <a:grpSpLocks/>
          </p:cNvGrpSpPr>
          <p:nvPr/>
        </p:nvGrpSpPr>
        <p:grpSpPr bwMode="auto">
          <a:xfrm>
            <a:off x="250825" y="3213100"/>
            <a:ext cx="8058150" cy="879475"/>
            <a:chOff x="204" y="2069"/>
            <a:chExt cx="5076" cy="554"/>
          </a:xfrm>
        </p:grpSpPr>
        <p:graphicFrame>
          <p:nvGraphicFramePr>
            <p:cNvPr id="80917" name="Object 49"/>
            <p:cNvGraphicFramePr>
              <a:graphicFrameLocks noChangeAspect="1"/>
            </p:cNvGraphicFramePr>
            <p:nvPr/>
          </p:nvGraphicFramePr>
          <p:xfrm>
            <a:off x="1729" y="2069"/>
            <a:ext cx="3551" cy="5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014" name="公式" r:id="rId10" imgW="2292412" imgH="349206" progId="Equation.3">
                    <p:embed/>
                  </p:oleObj>
                </mc:Choice>
                <mc:Fallback>
                  <p:oleObj name="公式" r:id="rId10" imgW="2292412" imgH="349206" progId="Equation.3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9" y="2069"/>
                          <a:ext cx="3551" cy="5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0918" name="Text Box 50"/>
            <p:cNvSpPr txBox="1">
              <a:spLocks noChangeArrowheads="1"/>
            </p:cNvSpPr>
            <p:nvPr/>
          </p:nvSpPr>
          <p:spPr bwMode="auto">
            <a:xfrm>
              <a:off x="204" y="2296"/>
              <a:ext cx="149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FF00"/>
                  </a:solidFill>
                  <a:ea typeface="楷体_GB2312" pitchFamily="49" charset="-122"/>
                </a:rPr>
                <a:t>三要素公式</a:t>
              </a:r>
            </a:p>
          </p:txBody>
        </p:sp>
      </p:grpSp>
      <p:graphicFrame>
        <p:nvGraphicFramePr>
          <p:cNvPr id="485427" name="Object 51"/>
          <p:cNvGraphicFramePr>
            <a:graphicFrameLocks noChangeAspect="1"/>
          </p:cNvGraphicFramePr>
          <p:nvPr/>
        </p:nvGraphicFramePr>
        <p:xfrm>
          <a:off x="722313" y="4149725"/>
          <a:ext cx="7089775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5" name="公式" r:id="rId12" imgW="2622661" imgH="247519" progId="Equation.3">
                  <p:embed/>
                </p:oleObj>
              </mc:Choice>
              <mc:Fallback>
                <p:oleObj name="公式" r:id="rId12" imgW="2622661" imgH="247519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4149725"/>
                        <a:ext cx="7089775" cy="64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5428" name="Object 52"/>
          <p:cNvGraphicFramePr>
            <a:graphicFrameLocks noChangeAspect="1"/>
          </p:cNvGraphicFramePr>
          <p:nvPr/>
        </p:nvGraphicFramePr>
        <p:xfrm>
          <a:off x="685800" y="4581525"/>
          <a:ext cx="7847013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6" name="公式" r:id="rId14" imgW="3117838" imgH="450894" progId="Equation.3">
                  <p:embed/>
                </p:oleObj>
              </mc:Choice>
              <mc:Fallback>
                <p:oleObj name="公式" r:id="rId14" imgW="3117838" imgH="450894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581525"/>
                        <a:ext cx="7847013" cy="107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5429" name="Object 53"/>
          <p:cNvGraphicFramePr>
            <a:graphicFrameLocks noChangeAspect="1"/>
          </p:cNvGraphicFramePr>
          <p:nvPr/>
        </p:nvGraphicFramePr>
        <p:xfrm>
          <a:off x="711200" y="5516563"/>
          <a:ext cx="4940300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7" name="公式" r:id="rId16" imgW="2127090" imgH="247519" progId="Equation.3">
                  <p:embed/>
                </p:oleObj>
              </mc:Choice>
              <mc:Fallback>
                <p:oleObj name="公式" r:id="rId16" imgW="2127090" imgH="247519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5516563"/>
                        <a:ext cx="4940300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5430" name="Object 54"/>
          <p:cNvGraphicFramePr>
            <a:graphicFrameLocks noChangeAspect="1"/>
          </p:cNvGraphicFramePr>
          <p:nvPr/>
        </p:nvGraphicFramePr>
        <p:xfrm>
          <a:off x="701675" y="6073775"/>
          <a:ext cx="545465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8" name="公式" r:id="rId18" imgW="2165362" imgH="247519" progId="Equation.3">
                  <p:embed/>
                </p:oleObj>
              </mc:Choice>
              <mc:Fallback>
                <p:oleObj name="公式" r:id="rId18" imgW="2165362" imgH="247519" progId="Equation.3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75" y="6073775"/>
                        <a:ext cx="5454650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0913" name="Group 55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80915" name="Picture 56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16" name="Text Box 57">
              <a:hlinkClick r:id="rId2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485434" name="AutoShape 58"/>
          <p:cNvSpPr>
            <a:spLocks noChangeArrowheads="1"/>
          </p:cNvSpPr>
          <p:nvPr/>
        </p:nvSpPr>
        <p:spPr bwMode="auto">
          <a:xfrm>
            <a:off x="6516688" y="5445125"/>
            <a:ext cx="2160587" cy="936625"/>
          </a:xfrm>
          <a:prstGeom prst="wedgeRoundRectCallout">
            <a:avLst>
              <a:gd name="adj1" fmla="val 16495"/>
              <a:gd name="adj2" fmla="val -5169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先求 </a:t>
            </a:r>
            <a:r>
              <a:rPr lang="en-US" altLang="zh-CN" sz="24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4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sz="2400" b="1" i="1"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),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再求其它</a:t>
            </a:r>
            <a:r>
              <a:rPr lang="en-US" altLang="zh-CN" sz="24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4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24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4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5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5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8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8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5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5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5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5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5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5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8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0"/>
                                        <p:tgtEl>
                                          <p:spTgt spid="48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3000"/>
                                        <p:tgtEl>
                                          <p:spTgt spid="48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0"/>
                                        <p:tgtEl>
                                          <p:spTgt spid="48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485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0"/>
                                        <p:tgtEl>
                                          <p:spTgt spid="485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0"/>
                                        <p:tgtEl>
                                          <p:spTgt spid="485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3000"/>
                                        <p:tgtEl>
                                          <p:spTgt spid="485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000"/>
                                        <p:tgtEl>
                                          <p:spTgt spid="485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5378" grpId="0"/>
      <p:bldP spid="485379" grpId="0" autoUpdateAnimBg="0"/>
      <p:bldP spid="485380" grpId="0" animBg="1" autoUpdateAnimBg="0"/>
      <p:bldP spid="485381" grpId="0"/>
      <p:bldP spid="485434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Text Box 2"/>
          <p:cNvSpPr txBox="1">
            <a:spLocks noChangeArrowheads="1"/>
          </p:cNvSpPr>
          <p:nvPr/>
        </p:nvSpPr>
        <p:spPr bwMode="auto">
          <a:xfrm>
            <a:off x="468313" y="476250"/>
            <a:ext cx="9017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487427" name="Text Box 3"/>
          <p:cNvSpPr txBox="1">
            <a:spLocks noChangeArrowheads="1"/>
          </p:cNvSpPr>
          <p:nvPr/>
        </p:nvSpPr>
        <p:spPr bwMode="auto">
          <a:xfrm>
            <a:off x="1476375" y="404813"/>
            <a:ext cx="73437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已知：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t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=0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时开关由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1→2</a:t>
            </a:r>
            <a:r>
              <a:rPr kumimoji="1" lang="zh-CN" altLang="en-US" sz="2800" b="1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，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求换路后的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u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C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(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t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)</a:t>
            </a:r>
            <a:endParaRPr kumimoji="1" lang="en-US" altLang="zh-CN" sz="2800" b="1">
              <a:solidFill>
                <a:srgbClr val="FFFF00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487428" name="Text Box 4"/>
          <p:cNvSpPr txBox="1">
            <a:spLocks noChangeArrowheads="1"/>
          </p:cNvSpPr>
          <p:nvPr/>
        </p:nvSpPr>
        <p:spPr bwMode="auto">
          <a:xfrm>
            <a:off x="539750" y="3573463"/>
            <a:ext cx="576263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kumimoji="1" lang="zh-CN" altLang="en-US" sz="28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87429" name="Text Box 5"/>
          <p:cNvSpPr txBox="1">
            <a:spLocks noChangeArrowheads="1"/>
          </p:cNvSpPr>
          <p:nvPr/>
        </p:nvSpPr>
        <p:spPr bwMode="auto">
          <a:xfrm>
            <a:off x="1476375" y="3644900"/>
            <a:ext cx="2160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三要素为：</a:t>
            </a:r>
          </a:p>
        </p:txBody>
      </p:sp>
      <p:graphicFrame>
        <p:nvGraphicFramePr>
          <p:cNvPr id="487430" name="Object 6"/>
          <p:cNvGraphicFramePr>
            <a:graphicFrameLocks noChangeAspect="1"/>
          </p:cNvGraphicFramePr>
          <p:nvPr/>
        </p:nvGraphicFramePr>
        <p:xfrm>
          <a:off x="1347788" y="4868863"/>
          <a:ext cx="4976812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3" name="公式" r:id="rId3" imgW="1974788" imgH="234906" progId="Equation.3">
                  <p:embed/>
                </p:oleObj>
              </mc:Choice>
              <mc:Fallback>
                <p:oleObj name="公式" r:id="rId3" imgW="1974788" imgH="2349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7788" y="4868863"/>
                        <a:ext cx="4976812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7431" name="Object 7"/>
          <p:cNvGraphicFramePr>
            <a:graphicFrameLocks noChangeAspect="1"/>
          </p:cNvGraphicFramePr>
          <p:nvPr/>
        </p:nvGraphicFramePr>
        <p:xfrm>
          <a:off x="1331913" y="4149725"/>
          <a:ext cx="3848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4" name="公式" r:id="rId5" imgW="1619287" imgH="260525" progId="Equation.3">
                  <p:embed/>
                </p:oleObj>
              </mc:Choice>
              <mc:Fallback>
                <p:oleObj name="公式" r:id="rId5" imgW="1619287" imgH="26052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149725"/>
                        <a:ext cx="38481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952" name="Group 8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3020" name="Picture 9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021" name="Text Box 10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82953" name="Group 11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3018" name="Picture 12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019" name="Text Box 13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87438" name="Group 14"/>
          <p:cNvGrpSpPr>
            <a:grpSpLocks/>
          </p:cNvGrpSpPr>
          <p:nvPr/>
        </p:nvGrpSpPr>
        <p:grpSpPr bwMode="auto">
          <a:xfrm>
            <a:off x="5795963" y="1268413"/>
            <a:ext cx="3021012" cy="2160587"/>
            <a:chOff x="3651" y="799"/>
            <a:chExt cx="1903" cy="1361"/>
          </a:xfrm>
        </p:grpSpPr>
        <p:sp>
          <p:nvSpPr>
            <p:cNvPr id="83000" name="Oval 15"/>
            <p:cNvSpPr>
              <a:spLocks noChangeArrowheads="1"/>
            </p:cNvSpPr>
            <p:nvPr/>
          </p:nvSpPr>
          <p:spPr bwMode="auto">
            <a:xfrm>
              <a:off x="4967" y="1161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3001" name="AutoShape 16"/>
            <p:cNvSpPr>
              <a:spLocks noChangeArrowheads="1"/>
            </p:cNvSpPr>
            <p:nvPr/>
          </p:nvSpPr>
          <p:spPr bwMode="auto">
            <a:xfrm>
              <a:off x="4286" y="1797"/>
              <a:ext cx="453" cy="363"/>
            </a:xfrm>
            <a:prstGeom prst="diamond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3002" name="Line 17"/>
            <p:cNvSpPr>
              <a:spLocks noChangeShapeType="1"/>
            </p:cNvSpPr>
            <p:nvPr/>
          </p:nvSpPr>
          <p:spPr bwMode="auto">
            <a:xfrm>
              <a:off x="3923" y="889"/>
              <a:ext cx="0" cy="108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03" name="Line 18"/>
            <p:cNvSpPr>
              <a:spLocks noChangeShapeType="1"/>
            </p:cNvSpPr>
            <p:nvPr/>
          </p:nvSpPr>
          <p:spPr bwMode="auto">
            <a:xfrm>
              <a:off x="3923" y="1978"/>
              <a:ext cx="122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3004" name="Text Box 19"/>
            <p:cNvSpPr txBox="1">
              <a:spLocks noChangeArrowheads="1"/>
            </p:cNvSpPr>
            <p:nvPr/>
          </p:nvSpPr>
          <p:spPr bwMode="auto">
            <a:xfrm>
              <a:off x="4221" y="870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83005" name="Line 20"/>
            <p:cNvSpPr>
              <a:spLocks noChangeShapeType="1"/>
            </p:cNvSpPr>
            <p:nvPr/>
          </p:nvSpPr>
          <p:spPr bwMode="auto">
            <a:xfrm>
              <a:off x="5148" y="889"/>
              <a:ext cx="1" cy="10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3006" name="Text Box 21"/>
            <p:cNvSpPr txBox="1">
              <a:spLocks noChangeArrowheads="1"/>
            </p:cNvSpPr>
            <p:nvPr/>
          </p:nvSpPr>
          <p:spPr bwMode="auto">
            <a:xfrm>
              <a:off x="4014" y="1661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lang="en-US" altLang="zh-CN" sz="2800" b="1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83007" name="Line 22"/>
            <p:cNvSpPr>
              <a:spLocks noChangeShapeType="1"/>
            </p:cNvSpPr>
            <p:nvPr/>
          </p:nvSpPr>
          <p:spPr bwMode="auto">
            <a:xfrm flipV="1">
              <a:off x="3923" y="889"/>
              <a:ext cx="122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08" name="Text Box 23"/>
            <p:cNvSpPr txBox="1">
              <a:spLocks noChangeArrowheads="1"/>
            </p:cNvSpPr>
            <p:nvPr/>
          </p:nvSpPr>
          <p:spPr bwMode="auto">
            <a:xfrm>
              <a:off x="4665" y="1725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endParaRPr lang="zh-CN" altLang="en-US" sz="2400" b="1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83009" name="Text Box 24"/>
            <p:cNvSpPr txBox="1">
              <a:spLocks noChangeArrowheads="1"/>
            </p:cNvSpPr>
            <p:nvPr/>
          </p:nvSpPr>
          <p:spPr bwMode="auto">
            <a:xfrm>
              <a:off x="3969" y="1253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83010" name="Line 25"/>
            <p:cNvSpPr>
              <a:spLocks noChangeShapeType="1"/>
            </p:cNvSpPr>
            <p:nvPr/>
          </p:nvSpPr>
          <p:spPr bwMode="auto">
            <a:xfrm>
              <a:off x="4014" y="935"/>
              <a:ext cx="0" cy="272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11" name="Text Box 26"/>
            <p:cNvSpPr txBox="1">
              <a:spLocks noChangeArrowheads="1"/>
            </p:cNvSpPr>
            <p:nvPr/>
          </p:nvSpPr>
          <p:spPr bwMode="auto">
            <a:xfrm>
              <a:off x="3651" y="890"/>
              <a:ext cx="36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 b="1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800" b="1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83012" name="Text Box 27"/>
            <p:cNvSpPr txBox="1">
              <a:spLocks noChangeArrowheads="1"/>
            </p:cNvSpPr>
            <p:nvPr/>
          </p:nvSpPr>
          <p:spPr bwMode="auto">
            <a:xfrm>
              <a:off x="4286" y="1480"/>
              <a:ext cx="5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83013" name="Text Box 28"/>
            <p:cNvSpPr txBox="1">
              <a:spLocks noChangeArrowheads="1"/>
            </p:cNvSpPr>
            <p:nvPr/>
          </p:nvSpPr>
          <p:spPr bwMode="auto">
            <a:xfrm>
              <a:off x="5326" y="1188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endParaRPr lang="en-US" altLang="zh-CN" sz="2800" i="1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83014" name="Text Box 29"/>
            <p:cNvSpPr txBox="1">
              <a:spLocks noChangeArrowheads="1"/>
            </p:cNvSpPr>
            <p:nvPr/>
          </p:nvSpPr>
          <p:spPr bwMode="auto">
            <a:xfrm>
              <a:off x="5139" y="870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lang="en-US" altLang="zh-CN" sz="2800" b="1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83015" name="Text Box 30"/>
            <p:cNvSpPr txBox="1">
              <a:spLocks noChangeArrowheads="1"/>
            </p:cNvSpPr>
            <p:nvPr/>
          </p:nvSpPr>
          <p:spPr bwMode="auto">
            <a:xfrm>
              <a:off x="5071" y="1532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endParaRPr lang="zh-CN" altLang="en-US" sz="2800" b="1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83016" name="Rectangle 31"/>
            <p:cNvSpPr>
              <a:spLocks noChangeArrowheads="1"/>
            </p:cNvSpPr>
            <p:nvPr/>
          </p:nvSpPr>
          <p:spPr bwMode="auto">
            <a:xfrm>
              <a:off x="4286" y="79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3017" name="Rectangle 32"/>
            <p:cNvSpPr>
              <a:spLocks noChangeArrowheads="1"/>
            </p:cNvSpPr>
            <p:nvPr/>
          </p:nvSpPr>
          <p:spPr bwMode="auto">
            <a:xfrm>
              <a:off x="3878" y="125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487457" name="Object 33"/>
          <p:cNvGraphicFramePr>
            <a:graphicFrameLocks noChangeAspect="1"/>
          </p:cNvGraphicFramePr>
          <p:nvPr/>
        </p:nvGraphicFramePr>
        <p:xfrm>
          <a:off x="1331913" y="5589588"/>
          <a:ext cx="49149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5" name="公式" r:id="rId8" imgW="1949536" imgH="260525" progId="Equation.3">
                  <p:embed/>
                </p:oleObj>
              </mc:Choice>
              <mc:Fallback>
                <p:oleObj name="公式" r:id="rId8" imgW="1949536" imgH="260525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5589588"/>
                        <a:ext cx="49149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7458" name="Group 34"/>
          <p:cNvGrpSpPr>
            <a:grpSpLocks/>
          </p:cNvGrpSpPr>
          <p:nvPr/>
        </p:nvGrpSpPr>
        <p:grpSpPr bwMode="auto">
          <a:xfrm>
            <a:off x="684213" y="1125538"/>
            <a:ext cx="4773612" cy="2447925"/>
            <a:chOff x="431" y="709"/>
            <a:chExt cx="3007" cy="1542"/>
          </a:xfrm>
        </p:grpSpPr>
        <p:sp>
          <p:nvSpPr>
            <p:cNvPr id="82960" name="Line 35"/>
            <p:cNvSpPr>
              <a:spLocks noChangeShapeType="1"/>
            </p:cNvSpPr>
            <p:nvPr/>
          </p:nvSpPr>
          <p:spPr bwMode="auto">
            <a:xfrm flipV="1">
              <a:off x="612" y="755"/>
              <a:ext cx="0" cy="131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961" name="Oval 36"/>
            <p:cNvSpPr>
              <a:spLocks noChangeArrowheads="1"/>
            </p:cNvSpPr>
            <p:nvPr/>
          </p:nvSpPr>
          <p:spPr bwMode="auto">
            <a:xfrm>
              <a:off x="2245" y="152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962" name="Line 37"/>
            <p:cNvSpPr>
              <a:spLocks noChangeShapeType="1"/>
            </p:cNvSpPr>
            <p:nvPr/>
          </p:nvSpPr>
          <p:spPr bwMode="auto">
            <a:xfrm>
              <a:off x="3334" y="755"/>
              <a:ext cx="0" cy="68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963" name="AutoShape 38"/>
            <p:cNvSpPr>
              <a:spLocks noChangeArrowheads="1"/>
            </p:cNvSpPr>
            <p:nvPr/>
          </p:nvSpPr>
          <p:spPr bwMode="auto">
            <a:xfrm>
              <a:off x="1429" y="1888"/>
              <a:ext cx="454" cy="363"/>
            </a:xfrm>
            <a:prstGeom prst="diamond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964" name="Line 39"/>
            <p:cNvSpPr>
              <a:spLocks noChangeShapeType="1"/>
            </p:cNvSpPr>
            <p:nvPr/>
          </p:nvSpPr>
          <p:spPr bwMode="auto">
            <a:xfrm>
              <a:off x="1111" y="755"/>
              <a:ext cx="0" cy="131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65" name="Line 40"/>
            <p:cNvSpPr>
              <a:spLocks noChangeShapeType="1"/>
            </p:cNvSpPr>
            <p:nvPr/>
          </p:nvSpPr>
          <p:spPr bwMode="auto">
            <a:xfrm flipH="1" flipV="1">
              <a:off x="612" y="890"/>
              <a:ext cx="5" cy="408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966" name="Line 41"/>
            <p:cNvSpPr>
              <a:spLocks noChangeShapeType="1"/>
            </p:cNvSpPr>
            <p:nvPr/>
          </p:nvSpPr>
          <p:spPr bwMode="auto">
            <a:xfrm flipV="1">
              <a:off x="612" y="2069"/>
              <a:ext cx="2722" cy="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967" name="Text Box 42"/>
            <p:cNvSpPr txBox="1">
              <a:spLocks noChangeArrowheads="1"/>
            </p:cNvSpPr>
            <p:nvPr/>
          </p:nvSpPr>
          <p:spPr bwMode="auto">
            <a:xfrm>
              <a:off x="630" y="926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2A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82968" name="Text Box 43"/>
            <p:cNvSpPr txBox="1">
              <a:spLocks noChangeArrowheads="1"/>
            </p:cNvSpPr>
            <p:nvPr/>
          </p:nvSpPr>
          <p:spPr bwMode="auto">
            <a:xfrm>
              <a:off x="1429" y="799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82969" name="Group 44"/>
            <p:cNvGrpSpPr>
              <a:grpSpLocks/>
            </p:cNvGrpSpPr>
            <p:nvPr/>
          </p:nvGrpSpPr>
          <p:grpSpPr bwMode="auto">
            <a:xfrm>
              <a:off x="431" y="1298"/>
              <a:ext cx="363" cy="363"/>
              <a:chOff x="431" y="1253"/>
              <a:chExt cx="363" cy="363"/>
            </a:xfrm>
          </p:grpSpPr>
          <p:sp>
            <p:nvSpPr>
              <p:cNvPr id="82998" name="Oval 45"/>
              <p:cNvSpPr>
                <a:spLocks noChangeArrowheads="1"/>
              </p:cNvSpPr>
              <p:nvPr/>
            </p:nvSpPr>
            <p:spPr bwMode="auto">
              <a:xfrm>
                <a:off x="431" y="1253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82999" name="Line 46"/>
              <p:cNvSpPr>
                <a:spLocks noChangeShapeType="1"/>
              </p:cNvSpPr>
              <p:nvPr/>
            </p:nvSpPr>
            <p:spPr bwMode="auto">
              <a:xfrm>
                <a:off x="431" y="1435"/>
                <a:ext cx="362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2970" name="Line 47"/>
            <p:cNvSpPr>
              <a:spLocks noChangeShapeType="1"/>
            </p:cNvSpPr>
            <p:nvPr/>
          </p:nvSpPr>
          <p:spPr bwMode="auto">
            <a:xfrm flipV="1">
              <a:off x="2427" y="755"/>
              <a:ext cx="363" cy="136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971" name="Line 48"/>
            <p:cNvSpPr>
              <a:spLocks noChangeShapeType="1"/>
            </p:cNvSpPr>
            <p:nvPr/>
          </p:nvSpPr>
          <p:spPr bwMode="auto">
            <a:xfrm>
              <a:off x="2427" y="891"/>
              <a:ext cx="0" cy="117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972" name="Line 49"/>
            <p:cNvSpPr>
              <a:spLocks noChangeShapeType="1"/>
            </p:cNvSpPr>
            <p:nvPr/>
          </p:nvSpPr>
          <p:spPr bwMode="auto">
            <a:xfrm>
              <a:off x="2290" y="709"/>
              <a:ext cx="409" cy="22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973" name="Text Box 50"/>
            <p:cNvSpPr txBox="1">
              <a:spLocks noChangeArrowheads="1"/>
            </p:cNvSpPr>
            <p:nvPr/>
          </p:nvSpPr>
          <p:spPr bwMode="auto">
            <a:xfrm>
              <a:off x="1973" y="1026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2974" name="Text Box 51"/>
            <p:cNvSpPr txBox="1">
              <a:spLocks noChangeArrowheads="1"/>
            </p:cNvSpPr>
            <p:nvPr/>
          </p:nvSpPr>
          <p:spPr bwMode="auto">
            <a:xfrm>
              <a:off x="2835" y="935"/>
              <a:ext cx="52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0.1F</a:t>
              </a:r>
            </a:p>
          </p:txBody>
        </p:sp>
        <p:sp>
          <p:nvSpPr>
            <p:cNvPr id="82975" name="Text Box 52"/>
            <p:cNvSpPr txBox="1">
              <a:spLocks noChangeArrowheads="1"/>
            </p:cNvSpPr>
            <p:nvPr/>
          </p:nvSpPr>
          <p:spPr bwMode="auto">
            <a:xfrm>
              <a:off x="1202" y="1752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82976" name="Text Box 53"/>
            <p:cNvSpPr txBox="1">
              <a:spLocks noChangeArrowheads="1"/>
            </p:cNvSpPr>
            <p:nvPr/>
          </p:nvSpPr>
          <p:spPr bwMode="auto">
            <a:xfrm>
              <a:off x="2880" y="1253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2977" name="Line 54"/>
            <p:cNvSpPr>
              <a:spLocks noChangeShapeType="1"/>
            </p:cNvSpPr>
            <p:nvPr/>
          </p:nvSpPr>
          <p:spPr bwMode="auto">
            <a:xfrm flipV="1">
              <a:off x="612" y="754"/>
              <a:ext cx="1633" cy="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78" name="Line 55"/>
            <p:cNvSpPr>
              <a:spLocks noChangeShapeType="1"/>
            </p:cNvSpPr>
            <p:nvPr/>
          </p:nvSpPr>
          <p:spPr bwMode="auto">
            <a:xfrm>
              <a:off x="2790" y="755"/>
              <a:ext cx="54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79" name="Line 56"/>
            <p:cNvSpPr>
              <a:spLocks noChangeShapeType="1"/>
            </p:cNvSpPr>
            <p:nvPr/>
          </p:nvSpPr>
          <p:spPr bwMode="auto">
            <a:xfrm>
              <a:off x="3334" y="1526"/>
              <a:ext cx="0" cy="54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80" name="Text Box 57"/>
            <p:cNvSpPr txBox="1">
              <a:spLocks noChangeArrowheads="1"/>
            </p:cNvSpPr>
            <p:nvPr/>
          </p:nvSpPr>
          <p:spPr bwMode="auto">
            <a:xfrm>
              <a:off x="1928" y="1752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82981" name="Text Box 58"/>
            <p:cNvSpPr txBox="1">
              <a:spLocks noChangeArrowheads="1"/>
            </p:cNvSpPr>
            <p:nvPr/>
          </p:nvSpPr>
          <p:spPr bwMode="auto">
            <a:xfrm>
              <a:off x="3062" y="1117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82982" name="Text Box 59"/>
            <p:cNvSpPr txBox="1">
              <a:spLocks noChangeArrowheads="1"/>
            </p:cNvSpPr>
            <p:nvPr/>
          </p:nvSpPr>
          <p:spPr bwMode="auto">
            <a:xfrm>
              <a:off x="3017" y="1616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82983" name="Text Box 60"/>
            <p:cNvSpPr txBox="1">
              <a:spLocks noChangeArrowheads="1"/>
            </p:cNvSpPr>
            <p:nvPr/>
          </p:nvSpPr>
          <p:spPr bwMode="auto">
            <a:xfrm>
              <a:off x="1182" y="1280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2984" name="Line 61"/>
            <p:cNvSpPr>
              <a:spLocks noChangeShapeType="1"/>
            </p:cNvSpPr>
            <p:nvPr/>
          </p:nvSpPr>
          <p:spPr bwMode="auto">
            <a:xfrm>
              <a:off x="1202" y="936"/>
              <a:ext cx="0" cy="272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85" name="Text Box 62"/>
            <p:cNvSpPr txBox="1">
              <a:spLocks noChangeArrowheads="1"/>
            </p:cNvSpPr>
            <p:nvPr/>
          </p:nvSpPr>
          <p:spPr bwMode="auto">
            <a:xfrm>
              <a:off x="1157" y="845"/>
              <a:ext cx="36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82986" name="Text Box 63"/>
            <p:cNvSpPr txBox="1">
              <a:spLocks noChangeArrowheads="1"/>
            </p:cNvSpPr>
            <p:nvPr/>
          </p:nvSpPr>
          <p:spPr bwMode="auto">
            <a:xfrm>
              <a:off x="1474" y="1570"/>
              <a:ext cx="5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82987" name="Text Box 64"/>
            <p:cNvSpPr txBox="1">
              <a:spLocks noChangeArrowheads="1"/>
            </p:cNvSpPr>
            <p:nvPr/>
          </p:nvSpPr>
          <p:spPr bwMode="auto">
            <a:xfrm>
              <a:off x="2589" y="1507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8V</a:t>
              </a:r>
            </a:p>
          </p:txBody>
        </p:sp>
        <p:sp>
          <p:nvSpPr>
            <p:cNvPr id="82988" name="Text Box 65"/>
            <p:cNvSpPr txBox="1">
              <a:spLocks noChangeArrowheads="1"/>
            </p:cNvSpPr>
            <p:nvPr/>
          </p:nvSpPr>
          <p:spPr bwMode="auto">
            <a:xfrm>
              <a:off x="2509" y="1779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82989" name="Text Box 66"/>
            <p:cNvSpPr txBox="1">
              <a:spLocks noChangeArrowheads="1"/>
            </p:cNvSpPr>
            <p:nvPr/>
          </p:nvSpPr>
          <p:spPr bwMode="auto">
            <a:xfrm>
              <a:off x="2440" y="1261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</a:p>
          </p:txBody>
        </p:sp>
        <p:sp>
          <p:nvSpPr>
            <p:cNvPr id="82990" name="Text Box 67"/>
            <p:cNvSpPr txBox="1">
              <a:spLocks noChangeArrowheads="1"/>
            </p:cNvSpPr>
            <p:nvPr/>
          </p:nvSpPr>
          <p:spPr bwMode="auto">
            <a:xfrm>
              <a:off x="2472" y="845"/>
              <a:ext cx="22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rgbClr val="FFFF00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1</a:t>
              </a:r>
            </a:p>
          </p:txBody>
        </p:sp>
        <p:sp>
          <p:nvSpPr>
            <p:cNvPr id="82991" name="Text Box 68"/>
            <p:cNvSpPr txBox="1">
              <a:spLocks noChangeArrowheads="1"/>
            </p:cNvSpPr>
            <p:nvPr/>
          </p:nvSpPr>
          <p:spPr bwMode="auto">
            <a:xfrm>
              <a:off x="2064" y="709"/>
              <a:ext cx="22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rgbClr val="FFFF00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2</a:t>
              </a:r>
            </a:p>
          </p:txBody>
        </p:sp>
        <p:sp>
          <p:nvSpPr>
            <p:cNvPr id="82992" name="Rectangle 69"/>
            <p:cNvSpPr>
              <a:spLocks noChangeArrowheads="1"/>
            </p:cNvSpPr>
            <p:nvPr/>
          </p:nvSpPr>
          <p:spPr bwMode="auto">
            <a:xfrm>
              <a:off x="1429" y="70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993" name="Rectangle 70"/>
            <p:cNvSpPr>
              <a:spLocks noChangeArrowheads="1"/>
            </p:cNvSpPr>
            <p:nvPr/>
          </p:nvSpPr>
          <p:spPr bwMode="auto">
            <a:xfrm>
              <a:off x="2381" y="102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994" name="Rectangle 71"/>
            <p:cNvSpPr>
              <a:spLocks noChangeArrowheads="1"/>
            </p:cNvSpPr>
            <p:nvPr/>
          </p:nvSpPr>
          <p:spPr bwMode="auto">
            <a:xfrm>
              <a:off x="1066" y="129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82995" name="Group 72"/>
            <p:cNvGrpSpPr>
              <a:grpSpLocks/>
            </p:cNvGrpSpPr>
            <p:nvPr/>
          </p:nvGrpSpPr>
          <p:grpSpPr bwMode="auto">
            <a:xfrm>
              <a:off x="3198" y="1435"/>
              <a:ext cx="240" cy="90"/>
              <a:chOff x="4604" y="2478"/>
              <a:chExt cx="240" cy="90"/>
            </a:xfrm>
          </p:grpSpPr>
          <p:sp>
            <p:nvSpPr>
              <p:cNvPr id="82996" name="Line 73"/>
              <p:cNvSpPr>
                <a:spLocks noChangeShapeType="1"/>
              </p:cNvSpPr>
              <p:nvPr/>
            </p:nvSpPr>
            <p:spPr bwMode="auto">
              <a:xfrm>
                <a:off x="4604" y="247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2997" name="Line 74"/>
              <p:cNvSpPr>
                <a:spLocks noChangeShapeType="1"/>
              </p:cNvSpPr>
              <p:nvPr/>
            </p:nvSpPr>
            <p:spPr bwMode="auto">
              <a:xfrm>
                <a:off x="4604" y="256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82957" name="Group 75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82958" name="Picture 76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959" name="Text Box 77">
              <a:hlinkClick r:id="rId1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7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7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8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8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8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7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7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8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48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48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8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0"/>
                                        <p:tgtEl>
                                          <p:spTgt spid="48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7426" grpId="0"/>
      <p:bldP spid="487427" grpId="0"/>
      <p:bldP spid="487428" grpId="0" animBg="1" autoUpdateAnimBg="0"/>
      <p:bldP spid="48742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8450" name="Object 2"/>
          <p:cNvGraphicFramePr>
            <a:graphicFrameLocks noChangeAspect="1"/>
          </p:cNvGraphicFramePr>
          <p:nvPr/>
        </p:nvGraphicFramePr>
        <p:xfrm>
          <a:off x="981075" y="908050"/>
          <a:ext cx="6073775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63" name="公式" r:id="rId3" imgW="2469965" imgH="349206" progId="Equation.3">
                  <p:embed/>
                </p:oleObj>
              </mc:Choice>
              <mc:Fallback>
                <p:oleObj name="公式" r:id="rId3" imgW="2469965" imgH="349206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075" y="908050"/>
                        <a:ext cx="6073775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51" name="Object 3"/>
          <p:cNvGraphicFramePr>
            <a:graphicFrameLocks noChangeAspect="1"/>
          </p:cNvGraphicFramePr>
          <p:nvPr/>
        </p:nvGraphicFramePr>
        <p:xfrm>
          <a:off x="1027113" y="1844675"/>
          <a:ext cx="6542087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64" name="公式" r:id="rId5" imgW="2660539" imgH="247519" progId="Equation.3">
                  <p:embed/>
                </p:oleObj>
              </mc:Choice>
              <mc:Fallback>
                <p:oleObj name="公式" r:id="rId5" imgW="2660539" imgH="24751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7113" y="1844675"/>
                        <a:ext cx="6542087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3972" name="Group 4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4019" name="Picture 5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020" name="Text Box 6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83973" name="Group 7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4017" name="Picture 8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018" name="Text Box 9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aphicFrame>
        <p:nvGraphicFramePr>
          <p:cNvPr id="488458" name="Object 10"/>
          <p:cNvGraphicFramePr>
            <a:graphicFrameLocks noChangeAspect="1"/>
          </p:cNvGraphicFramePr>
          <p:nvPr/>
        </p:nvGraphicFramePr>
        <p:xfrm>
          <a:off x="1866900" y="620713"/>
          <a:ext cx="40497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65" name="公式" r:id="rId8" imgW="1606661" imgH="260525" progId="Equation.3">
                  <p:embed/>
                </p:oleObj>
              </mc:Choice>
              <mc:Fallback>
                <p:oleObj name="公式" r:id="rId8" imgW="1606661" imgH="260525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620713"/>
                        <a:ext cx="4049713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8459" name="AutoShape 11"/>
          <p:cNvSpPr>
            <a:spLocks noChangeArrowheads="1"/>
          </p:cNvSpPr>
          <p:nvPr/>
        </p:nvSpPr>
        <p:spPr bwMode="auto">
          <a:xfrm>
            <a:off x="971550" y="836613"/>
            <a:ext cx="792163" cy="144462"/>
          </a:xfrm>
          <a:prstGeom prst="rightArrow">
            <a:avLst>
              <a:gd name="adj1" fmla="val 50000"/>
              <a:gd name="adj2" fmla="val 137088"/>
            </a:avLst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488460" name="Text Box 12"/>
          <p:cNvSpPr txBox="1">
            <a:spLocks noChangeArrowheads="1"/>
          </p:cNvSpPr>
          <p:nvPr/>
        </p:nvSpPr>
        <p:spPr bwMode="auto">
          <a:xfrm>
            <a:off x="539750" y="2708275"/>
            <a:ext cx="9747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488461" name="Text Box 13"/>
          <p:cNvSpPr txBox="1">
            <a:spLocks noChangeArrowheads="1"/>
          </p:cNvSpPr>
          <p:nvPr/>
        </p:nvSpPr>
        <p:spPr bwMode="auto">
          <a:xfrm>
            <a:off x="1331913" y="2781300"/>
            <a:ext cx="7416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已知：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t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=0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时开关闭合，求换路后的电流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i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(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t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)</a:t>
            </a:r>
            <a:r>
              <a:rPr kumimoji="1" lang="en-US" altLang="zh-CN" sz="2400" b="1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 </a:t>
            </a:r>
            <a:r>
              <a:rPr kumimoji="1" lang="zh-CN" altLang="en-US" sz="2400" b="1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。</a:t>
            </a:r>
          </a:p>
        </p:txBody>
      </p:sp>
      <p:grpSp>
        <p:nvGrpSpPr>
          <p:cNvPr id="488462" name="Group 14"/>
          <p:cNvGrpSpPr>
            <a:grpSpLocks/>
          </p:cNvGrpSpPr>
          <p:nvPr/>
        </p:nvGrpSpPr>
        <p:grpSpPr bwMode="auto">
          <a:xfrm>
            <a:off x="4716463" y="3500438"/>
            <a:ext cx="4079875" cy="2016125"/>
            <a:chOff x="2971" y="1389"/>
            <a:chExt cx="2570" cy="1270"/>
          </a:xfrm>
        </p:grpSpPr>
        <p:sp>
          <p:nvSpPr>
            <p:cNvPr id="83987" name="Oval 15"/>
            <p:cNvSpPr>
              <a:spLocks noChangeArrowheads="1"/>
            </p:cNvSpPr>
            <p:nvPr/>
          </p:nvSpPr>
          <p:spPr bwMode="auto">
            <a:xfrm>
              <a:off x="2971" y="1888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3988" name="Line 16"/>
            <p:cNvSpPr>
              <a:spLocks noChangeShapeType="1"/>
            </p:cNvSpPr>
            <p:nvPr/>
          </p:nvSpPr>
          <p:spPr bwMode="auto">
            <a:xfrm>
              <a:off x="3878" y="1480"/>
              <a:ext cx="140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89" name="Line 17"/>
            <p:cNvSpPr>
              <a:spLocks noChangeShapeType="1"/>
            </p:cNvSpPr>
            <p:nvPr/>
          </p:nvSpPr>
          <p:spPr bwMode="auto">
            <a:xfrm>
              <a:off x="4740" y="1480"/>
              <a:ext cx="0" cy="86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90" name="Line 18"/>
            <p:cNvSpPr>
              <a:spLocks noChangeShapeType="1"/>
            </p:cNvSpPr>
            <p:nvPr/>
          </p:nvSpPr>
          <p:spPr bwMode="auto">
            <a:xfrm flipH="1" flipV="1">
              <a:off x="4740" y="2433"/>
              <a:ext cx="0" cy="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3991" name="Line 19"/>
            <p:cNvSpPr>
              <a:spLocks noChangeShapeType="1"/>
            </p:cNvSpPr>
            <p:nvPr/>
          </p:nvSpPr>
          <p:spPr bwMode="auto">
            <a:xfrm>
              <a:off x="5284" y="1480"/>
              <a:ext cx="0" cy="4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92" name="Line 20"/>
            <p:cNvSpPr>
              <a:spLocks noChangeShapeType="1"/>
            </p:cNvSpPr>
            <p:nvPr/>
          </p:nvSpPr>
          <p:spPr bwMode="auto">
            <a:xfrm>
              <a:off x="5193" y="1570"/>
              <a:ext cx="0" cy="317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3993" name="Text Box 21"/>
            <p:cNvSpPr txBox="1">
              <a:spLocks noChangeArrowheads="1"/>
            </p:cNvSpPr>
            <p:nvPr/>
          </p:nvSpPr>
          <p:spPr bwMode="auto">
            <a:xfrm>
              <a:off x="3152" y="1597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83994" name="Text Box 22"/>
            <p:cNvSpPr txBox="1">
              <a:spLocks noChangeArrowheads="1"/>
            </p:cNvSpPr>
            <p:nvPr/>
          </p:nvSpPr>
          <p:spPr bwMode="auto">
            <a:xfrm>
              <a:off x="3198" y="2186"/>
              <a:ext cx="2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83995" name="Text Box 23"/>
            <p:cNvSpPr txBox="1">
              <a:spLocks noChangeArrowheads="1"/>
            </p:cNvSpPr>
            <p:nvPr/>
          </p:nvSpPr>
          <p:spPr bwMode="auto">
            <a:xfrm>
              <a:off x="3379" y="1461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1H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3996" name="Text Box 24"/>
            <p:cNvSpPr txBox="1">
              <a:spLocks noChangeArrowheads="1"/>
            </p:cNvSpPr>
            <p:nvPr/>
          </p:nvSpPr>
          <p:spPr bwMode="auto">
            <a:xfrm>
              <a:off x="4073" y="2232"/>
              <a:ext cx="63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0.25F</a:t>
              </a:r>
            </a:p>
          </p:txBody>
        </p:sp>
        <p:sp>
          <p:nvSpPr>
            <p:cNvPr id="83997" name="Line 25"/>
            <p:cNvSpPr>
              <a:spLocks noChangeShapeType="1"/>
            </p:cNvSpPr>
            <p:nvPr/>
          </p:nvSpPr>
          <p:spPr bwMode="auto">
            <a:xfrm>
              <a:off x="3152" y="2659"/>
              <a:ext cx="213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3998" name="Line 26"/>
            <p:cNvSpPr>
              <a:spLocks noChangeShapeType="1"/>
            </p:cNvSpPr>
            <p:nvPr/>
          </p:nvSpPr>
          <p:spPr bwMode="auto">
            <a:xfrm flipV="1">
              <a:off x="5284" y="1842"/>
              <a:ext cx="227" cy="33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3999" name="Line 27"/>
            <p:cNvSpPr>
              <a:spLocks noChangeShapeType="1"/>
            </p:cNvSpPr>
            <p:nvPr/>
          </p:nvSpPr>
          <p:spPr bwMode="auto">
            <a:xfrm flipH="1" flipV="1">
              <a:off x="5284" y="1933"/>
              <a:ext cx="181" cy="22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4000" name="Line 28"/>
            <p:cNvSpPr>
              <a:spLocks noChangeShapeType="1"/>
            </p:cNvSpPr>
            <p:nvPr/>
          </p:nvSpPr>
          <p:spPr bwMode="auto">
            <a:xfrm flipH="1">
              <a:off x="3152" y="1480"/>
              <a:ext cx="0" cy="117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01" name="Text Box 29"/>
            <p:cNvSpPr txBox="1">
              <a:spLocks noChangeArrowheads="1"/>
            </p:cNvSpPr>
            <p:nvPr/>
          </p:nvSpPr>
          <p:spPr bwMode="auto">
            <a:xfrm>
              <a:off x="4175" y="1461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4002" name="Text Box 30"/>
            <p:cNvSpPr txBox="1">
              <a:spLocks noChangeArrowheads="1"/>
            </p:cNvSpPr>
            <p:nvPr/>
          </p:nvSpPr>
          <p:spPr bwMode="auto">
            <a:xfrm>
              <a:off x="4312" y="1778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4003" name="Line 31"/>
            <p:cNvSpPr>
              <a:spLocks noChangeShapeType="1"/>
            </p:cNvSpPr>
            <p:nvPr/>
          </p:nvSpPr>
          <p:spPr bwMode="auto">
            <a:xfrm>
              <a:off x="5283" y="2160"/>
              <a:ext cx="1" cy="49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04" name="Text Box 32"/>
            <p:cNvSpPr txBox="1">
              <a:spLocks noChangeArrowheads="1"/>
            </p:cNvSpPr>
            <p:nvPr/>
          </p:nvSpPr>
          <p:spPr bwMode="auto">
            <a:xfrm>
              <a:off x="5284" y="2141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84005" name="Text Box 33"/>
            <p:cNvSpPr txBox="1">
              <a:spLocks noChangeArrowheads="1"/>
            </p:cNvSpPr>
            <p:nvPr/>
          </p:nvSpPr>
          <p:spPr bwMode="auto">
            <a:xfrm>
              <a:off x="3243" y="1914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4006" name="Text Box 34"/>
            <p:cNvSpPr txBox="1">
              <a:spLocks noChangeArrowheads="1"/>
            </p:cNvSpPr>
            <p:nvPr/>
          </p:nvSpPr>
          <p:spPr bwMode="auto">
            <a:xfrm>
              <a:off x="5008" y="1642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4007" name="Line 35"/>
            <p:cNvSpPr>
              <a:spLocks noChangeShapeType="1"/>
            </p:cNvSpPr>
            <p:nvPr/>
          </p:nvSpPr>
          <p:spPr bwMode="auto">
            <a:xfrm>
              <a:off x="3152" y="1480"/>
              <a:ext cx="31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4008" name="Group 36"/>
            <p:cNvGrpSpPr>
              <a:grpSpLocks/>
            </p:cNvGrpSpPr>
            <p:nvPr/>
          </p:nvGrpSpPr>
          <p:grpSpPr bwMode="auto">
            <a:xfrm>
              <a:off x="3424" y="1389"/>
              <a:ext cx="499" cy="590"/>
              <a:chOff x="476" y="663"/>
              <a:chExt cx="771" cy="862"/>
            </a:xfrm>
          </p:grpSpPr>
          <p:sp>
            <p:nvSpPr>
              <p:cNvPr id="84014" name="AutoShape 37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4015" name="AutoShape 38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4016" name="AutoShape 39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4009" name="Rectangle 40"/>
            <p:cNvSpPr>
              <a:spLocks noChangeArrowheads="1"/>
            </p:cNvSpPr>
            <p:nvPr/>
          </p:nvSpPr>
          <p:spPr bwMode="auto">
            <a:xfrm>
              <a:off x="4195" y="138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4010" name="Rectangle 41"/>
            <p:cNvSpPr>
              <a:spLocks noChangeArrowheads="1"/>
            </p:cNvSpPr>
            <p:nvPr/>
          </p:nvSpPr>
          <p:spPr bwMode="auto">
            <a:xfrm>
              <a:off x="4694" y="175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84011" name="Group 42"/>
            <p:cNvGrpSpPr>
              <a:grpSpLocks/>
            </p:cNvGrpSpPr>
            <p:nvPr/>
          </p:nvGrpSpPr>
          <p:grpSpPr bwMode="auto">
            <a:xfrm>
              <a:off x="4649" y="2341"/>
              <a:ext cx="240" cy="90"/>
              <a:chOff x="4604" y="2478"/>
              <a:chExt cx="240" cy="90"/>
            </a:xfrm>
          </p:grpSpPr>
          <p:sp>
            <p:nvSpPr>
              <p:cNvPr id="84012" name="Line 43"/>
              <p:cNvSpPr>
                <a:spLocks noChangeShapeType="1"/>
              </p:cNvSpPr>
              <p:nvPr/>
            </p:nvSpPr>
            <p:spPr bwMode="auto">
              <a:xfrm>
                <a:off x="4604" y="247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4013" name="Line 44"/>
              <p:cNvSpPr>
                <a:spLocks noChangeShapeType="1"/>
              </p:cNvSpPr>
              <p:nvPr/>
            </p:nvSpPr>
            <p:spPr bwMode="auto">
              <a:xfrm>
                <a:off x="4604" y="256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88493" name="Text Box 45"/>
          <p:cNvSpPr txBox="1">
            <a:spLocks noChangeArrowheads="1"/>
          </p:cNvSpPr>
          <p:nvPr/>
        </p:nvSpPr>
        <p:spPr bwMode="auto">
          <a:xfrm>
            <a:off x="539750" y="3429000"/>
            <a:ext cx="576263" cy="519113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001F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kumimoji="1" lang="zh-CN" altLang="en-US" sz="2800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88494" name="Text Box 46"/>
          <p:cNvSpPr txBox="1">
            <a:spLocks noChangeArrowheads="1"/>
          </p:cNvSpPr>
          <p:nvPr/>
        </p:nvSpPr>
        <p:spPr bwMode="auto">
          <a:xfrm>
            <a:off x="1331913" y="3429000"/>
            <a:ext cx="21605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三要素为：</a:t>
            </a:r>
          </a:p>
        </p:txBody>
      </p:sp>
      <p:graphicFrame>
        <p:nvGraphicFramePr>
          <p:cNvPr id="488495" name="Object 47"/>
          <p:cNvGraphicFramePr>
            <a:graphicFrameLocks noChangeAspect="1"/>
          </p:cNvGraphicFramePr>
          <p:nvPr/>
        </p:nvGraphicFramePr>
        <p:xfrm>
          <a:off x="684213" y="4149725"/>
          <a:ext cx="3675062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66" name="公式" r:id="rId10" imgW="1581014" imgH="234906" progId="Equation.3">
                  <p:embed/>
                </p:oleObj>
              </mc:Choice>
              <mc:Fallback>
                <p:oleObj name="公式" r:id="rId10" imgW="1581014" imgH="234906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149725"/>
                        <a:ext cx="3675062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96" name="Object 48"/>
          <p:cNvGraphicFramePr>
            <a:graphicFrameLocks noChangeAspect="1"/>
          </p:cNvGraphicFramePr>
          <p:nvPr/>
        </p:nvGraphicFramePr>
        <p:xfrm>
          <a:off x="684213" y="4797425"/>
          <a:ext cx="18478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67" name="公式" r:id="rId12" imgW="730336" imgH="234906" progId="Equation.3">
                  <p:embed/>
                </p:oleObj>
              </mc:Choice>
              <mc:Fallback>
                <p:oleObj name="公式" r:id="rId12" imgW="730336" imgH="234906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797425"/>
                        <a:ext cx="184785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97" name="Object 49"/>
          <p:cNvGraphicFramePr>
            <a:graphicFrameLocks noChangeAspect="1"/>
          </p:cNvGraphicFramePr>
          <p:nvPr/>
        </p:nvGraphicFramePr>
        <p:xfrm>
          <a:off x="684213" y="5445125"/>
          <a:ext cx="4111625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68" name="公式" r:id="rId14" imgW="1835113" imgH="260525" progId="Equation.3">
                  <p:embed/>
                </p:oleObj>
              </mc:Choice>
              <mc:Fallback>
                <p:oleObj name="公式" r:id="rId14" imgW="1835113" imgH="260525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5445125"/>
                        <a:ext cx="4111625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3984" name="Group 50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83985" name="Picture 51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986" name="Text Box 52">
              <a:hlinkClick r:id="rId16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8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48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8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48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8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8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8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8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8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8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8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8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8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8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88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88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88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488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488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488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8460" grpId="0"/>
      <p:bldP spid="488461" grpId="0"/>
      <p:bldP spid="488493" grpId="0" animBg="1" autoUpdateAnimBg="0"/>
      <p:bldP spid="48849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9474" name="Object 2"/>
          <p:cNvGraphicFramePr>
            <a:graphicFrameLocks noChangeAspect="1"/>
          </p:cNvGraphicFramePr>
          <p:nvPr/>
        </p:nvGraphicFramePr>
        <p:xfrm>
          <a:off x="611188" y="2781300"/>
          <a:ext cx="7789862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82" name="公式" r:id="rId3" imgW="3168736" imgH="349206" progId="Equation.3">
                  <p:embed/>
                </p:oleObj>
              </mc:Choice>
              <mc:Fallback>
                <p:oleObj name="公式" r:id="rId3" imgW="3168736" imgH="349206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781300"/>
                        <a:ext cx="7789862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475" name="Object 3"/>
          <p:cNvGraphicFramePr>
            <a:graphicFrameLocks noChangeAspect="1"/>
          </p:cNvGraphicFramePr>
          <p:nvPr/>
        </p:nvGraphicFramePr>
        <p:xfrm>
          <a:off x="755650" y="930275"/>
          <a:ext cx="3000375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83" name="公式" r:id="rId5" imgW="1289038" imgH="234906" progId="Equation.3">
                  <p:embed/>
                </p:oleObj>
              </mc:Choice>
              <mc:Fallback>
                <p:oleObj name="公式" r:id="rId5" imgW="1289038" imgH="2349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930275"/>
                        <a:ext cx="3000375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476" name="Object 4"/>
          <p:cNvGraphicFramePr>
            <a:graphicFrameLocks noChangeAspect="1"/>
          </p:cNvGraphicFramePr>
          <p:nvPr/>
        </p:nvGraphicFramePr>
        <p:xfrm>
          <a:off x="684213" y="1506538"/>
          <a:ext cx="3074987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84" name="公式" r:id="rId7" imgW="1314290" imgH="234906" progId="Equation.3">
                  <p:embed/>
                </p:oleObj>
              </mc:Choice>
              <mc:Fallback>
                <p:oleObj name="公式" r:id="rId7" imgW="1314290" imgH="234906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506538"/>
                        <a:ext cx="3074987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477" name="Object 5"/>
          <p:cNvGraphicFramePr>
            <a:graphicFrameLocks noChangeAspect="1"/>
          </p:cNvGraphicFramePr>
          <p:nvPr/>
        </p:nvGraphicFramePr>
        <p:xfrm>
          <a:off x="725488" y="2154238"/>
          <a:ext cx="3657600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85" name="公式" r:id="rId9" imgW="1631913" imgH="260525" progId="Equation.3">
                  <p:embed/>
                </p:oleObj>
              </mc:Choice>
              <mc:Fallback>
                <p:oleObj name="公式" r:id="rId9" imgW="1631913" imgH="26052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88" y="2154238"/>
                        <a:ext cx="3657600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478" name="Object 6"/>
          <p:cNvGraphicFramePr>
            <a:graphicFrameLocks noChangeAspect="1"/>
          </p:cNvGraphicFramePr>
          <p:nvPr/>
        </p:nvGraphicFramePr>
        <p:xfrm>
          <a:off x="611188" y="3500438"/>
          <a:ext cx="7818437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86" name="公式" r:id="rId11" imgW="3257513" imgH="349206" progId="Equation.3">
                  <p:embed/>
                </p:oleObj>
              </mc:Choice>
              <mc:Fallback>
                <p:oleObj name="公式" r:id="rId11" imgW="3257513" imgH="3492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500438"/>
                        <a:ext cx="7818437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479" name="Object 7"/>
          <p:cNvGraphicFramePr>
            <a:graphicFrameLocks noChangeAspect="1"/>
          </p:cNvGraphicFramePr>
          <p:nvPr/>
        </p:nvGraphicFramePr>
        <p:xfrm>
          <a:off x="539750" y="4292600"/>
          <a:ext cx="70104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87" name="公式" r:id="rId13" imgW="2851113" imgH="438281" progId="Equation.3">
                  <p:embed/>
                </p:oleObj>
              </mc:Choice>
              <mc:Fallback>
                <p:oleObj name="公式" r:id="rId13" imgW="2851113" imgH="43828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292600"/>
                        <a:ext cx="70104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5000" name="Group 8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5038" name="Picture 9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39" name="Text Box 10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85001" name="Group 11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5036" name="Picture 12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37" name="Text Box 13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85002" name="Group 14"/>
          <p:cNvGrpSpPr>
            <a:grpSpLocks/>
          </p:cNvGrpSpPr>
          <p:nvPr/>
        </p:nvGrpSpPr>
        <p:grpSpPr bwMode="auto">
          <a:xfrm>
            <a:off x="4572000" y="692150"/>
            <a:ext cx="4079875" cy="2016125"/>
            <a:chOff x="2971" y="1389"/>
            <a:chExt cx="2570" cy="1270"/>
          </a:xfrm>
        </p:grpSpPr>
        <p:sp>
          <p:nvSpPr>
            <p:cNvPr id="85006" name="Oval 15"/>
            <p:cNvSpPr>
              <a:spLocks noChangeArrowheads="1"/>
            </p:cNvSpPr>
            <p:nvPr/>
          </p:nvSpPr>
          <p:spPr bwMode="auto">
            <a:xfrm>
              <a:off x="2971" y="1888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5007" name="Line 16"/>
            <p:cNvSpPr>
              <a:spLocks noChangeShapeType="1"/>
            </p:cNvSpPr>
            <p:nvPr/>
          </p:nvSpPr>
          <p:spPr bwMode="auto">
            <a:xfrm>
              <a:off x="3878" y="1480"/>
              <a:ext cx="140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08" name="Line 17"/>
            <p:cNvSpPr>
              <a:spLocks noChangeShapeType="1"/>
            </p:cNvSpPr>
            <p:nvPr/>
          </p:nvSpPr>
          <p:spPr bwMode="auto">
            <a:xfrm>
              <a:off x="4740" y="1480"/>
              <a:ext cx="0" cy="86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09" name="Line 18"/>
            <p:cNvSpPr>
              <a:spLocks noChangeShapeType="1"/>
            </p:cNvSpPr>
            <p:nvPr/>
          </p:nvSpPr>
          <p:spPr bwMode="auto">
            <a:xfrm flipH="1" flipV="1">
              <a:off x="4740" y="2433"/>
              <a:ext cx="0" cy="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10" name="Line 19"/>
            <p:cNvSpPr>
              <a:spLocks noChangeShapeType="1"/>
            </p:cNvSpPr>
            <p:nvPr/>
          </p:nvSpPr>
          <p:spPr bwMode="auto">
            <a:xfrm>
              <a:off x="5284" y="1480"/>
              <a:ext cx="0" cy="4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11" name="Line 20"/>
            <p:cNvSpPr>
              <a:spLocks noChangeShapeType="1"/>
            </p:cNvSpPr>
            <p:nvPr/>
          </p:nvSpPr>
          <p:spPr bwMode="auto">
            <a:xfrm>
              <a:off x="5193" y="1570"/>
              <a:ext cx="0" cy="317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12" name="Text Box 21"/>
            <p:cNvSpPr txBox="1">
              <a:spLocks noChangeArrowheads="1"/>
            </p:cNvSpPr>
            <p:nvPr/>
          </p:nvSpPr>
          <p:spPr bwMode="auto">
            <a:xfrm>
              <a:off x="3152" y="1597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85013" name="Text Box 22"/>
            <p:cNvSpPr txBox="1">
              <a:spLocks noChangeArrowheads="1"/>
            </p:cNvSpPr>
            <p:nvPr/>
          </p:nvSpPr>
          <p:spPr bwMode="auto">
            <a:xfrm>
              <a:off x="3198" y="2186"/>
              <a:ext cx="2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85014" name="Text Box 23"/>
            <p:cNvSpPr txBox="1">
              <a:spLocks noChangeArrowheads="1"/>
            </p:cNvSpPr>
            <p:nvPr/>
          </p:nvSpPr>
          <p:spPr bwMode="auto">
            <a:xfrm>
              <a:off x="3379" y="1461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1H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5015" name="Text Box 24"/>
            <p:cNvSpPr txBox="1">
              <a:spLocks noChangeArrowheads="1"/>
            </p:cNvSpPr>
            <p:nvPr/>
          </p:nvSpPr>
          <p:spPr bwMode="auto">
            <a:xfrm>
              <a:off x="4073" y="2232"/>
              <a:ext cx="63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0.25F</a:t>
              </a:r>
            </a:p>
          </p:txBody>
        </p:sp>
        <p:sp>
          <p:nvSpPr>
            <p:cNvPr id="85016" name="Line 25"/>
            <p:cNvSpPr>
              <a:spLocks noChangeShapeType="1"/>
            </p:cNvSpPr>
            <p:nvPr/>
          </p:nvSpPr>
          <p:spPr bwMode="auto">
            <a:xfrm>
              <a:off x="3152" y="2659"/>
              <a:ext cx="213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17" name="Line 26"/>
            <p:cNvSpPr>
              <a:spLocks noChangeShapeType="1"/>
            </p:cNvSpPr>
            <p:nvPr/>
          </p:nvSpPr>
          <p:spPr bwMode="auto">
            <a:xfrm flipV="1">
              <a:off x="5284" y="1842"/>
              <a:ext cx="227" cy="33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18" name="Line 27"/>
            <p:cNvSpPr>
              <a:spLocks noChangeShapeType="1"/>
            </p:cNvSpPr>
            <p:nvPr/>
          </p:nvSpPr>
          <p:spPr bwMode="auto">
            <a:xfrm flipH="1" flipV="1">
              <a:off x="5284" y="1933"/>
              <a:ext cx="181" cy="22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019" name="Line 28"/>
            <p:cNvSpPr>
              <a:spLocks noChangeShapeType="1"/>
            </p:cNvSpPr>
            <p:nvPr/>
          </p:nvSpPr>
          <p:spPr bwMode="auto">
            <a:xfrm flipH="1">
              <a:off x="3152" y="1480"/>
              <a:ext cx="0" cy="117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20" name="Text Box 29"/>
            <p:cNvSpPr txBox="1">
              <a:spLocks noChangeArrowheads="1"/>
            </p:cNvSpPr>
            <p:nvPr/>
          </p:nvSpPr>
          <p:spPr bwMode="auto">
            <a:xfrm>
              <a:off x="4175" y="1461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5021" name="Text Box 30"/>
            <p:cNvSpPr txBox="1">
              <a:spLocks noChangeArrowheads="1"/>
            </p:cNvSpPr>
            <p:nvPr/>
          </p:nvSpPr>
          <p:spPr bwMode="auto">
            <a:xfrm>
              <a:off x="4312" y="1778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5022" name="Line 31"/>
            <p:cNvSpPr>
              <a:spLocks noChangeShapeType="1"/>
            </p:cNvSpPr>
            <p:nvPr/>
          </p:nvSpPr>
          <p:spPr bwMode="auto">
            <a:xfrm>
              <a:off x="5283" y="2160"/>
              <a:ext cx="1" cy="49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23" name="Text Box 32"/>
            <p:cNvSpPr txBox="1">
              <a:spLocks noChangeArrowheads="1"/>
            </p:cNvSpPr>
            <p:nvPr/>
          </p:nvSpPr>
          <p:spPr bwMode="auto">
            <a:xfrm>
              <a:off x="5284" y="2141"/>
              <a:ext cx="2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85024" name="Text Box 33"/>
            <p:cNvSpPr txBox="1">
              <a:spLocks noChangeArrowheads="1"/>
            </p:cNvSpPr>
            <p:nvPr/>
          </p:nvSpPr>
          <p:spPr bwMode="auto">
            <a:xfrm>
              <a:off x="3243" y="1914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  <a:endPara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5025" name="Text Box 34"/>
            <p:cNvSpPr txBox="1">
              <a:spLocks noChangeArrowheads="1"/>
            </p:cNvSpPr>
            <p:nvPr/>
          </p:nvSpPr>
          <p:spPr bwMode="auto">
            <a:xfrm>
              <a:off x="5008" y="1642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5026" name="Line 35"/>
            <p:cNvSpPr>
              <a:spLocks noChangeShapeType="1"/>
            </p:cNvSpPr>
            <p:nvPr/>
          </p:nvSpPr>
          <p:spPr bwMode="auto">
            <a:xfrm>
              <a:off x="3152" y="1480"/>
              <a:ext cx="31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5027" name="Group 36"/>
            <p:cNvGrpSpPr>
              <a:grpSpLocks/>
            </p:cNvGrpSpPr>
            <p:nvPr/>
          </p:nvGrpSpPr>
          <p:grpSpPr bwMode="auto">
            <a:xfrm>
              <a:off x="3424" y="1389"/>
              <a:ext cx="499" cy="590"/>
              <a:chOff x="476" y="663"/>
              <a:chExt cx="771" cy="862"/>
            </a:xfrm>
          </p:grpSpPr>
          <p:sp>
            <p:nvSpPr>
              <p:cNvPr id="85033" name="AutoShape 37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5034" name="AutoShape 38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5035" name="AutoShape 39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5028" name="Rectangle 40"/>
            <p:cNvSpPr>
              <a:spLocks noChangeArrowheads="1"/>
            </p:cNvSpPr>
            <p:nvPr/>
          </p:nvSpPr>
          <p:spPr bwMode="auto">
            <a:xfrm>
              <a:off x="4195" y="138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5029" name="Rectangle 41"/>
            <p:cNvSpPr>
              <a:spLocks noChangeArrowheads="1"/>
            </p:cNvSpPr>
            <p:nvPr/>
          </p:nvSpPr>
          <p:spPr bwMode="auto">
            <a:xfrm>
              <a:off x="4694" y="175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85030" name="Group 42"/>
            <p:cNvGrpSpPr>
              <a:grpSpLocks/>
            </p:cNvGrpSpPr>
            <p:nvPr/>
          </p:nvGrpSpPr>
          <p:grpSpPr bwMode="auto">
            <a:xfrm>
              <a:off x="4649" y="2341"/>
              <a:ext cx="240" cy="90"/>
              <a:chOff x="4604" y="2478"/>
              <a:chExt cx="240" cy="90"/>
            </a:xfrm>
          </p:grpSpPr>
          <p:sp>
            <p:nvSpPr>
              <p:cNvPr id="85031" name="Line 43"/>
              <p:cNvSpPr>
                <a:spLocks noChangeShapeType="1"/>
              </p:cNvSpPr>
              <p:nvPr/>
            </p:nvSpPr>
            <p:spPr bwMode="auto">
              <a:xfrm>
                <a:off x="4604" y="247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5032" name="Line 44"/>
              <p:cNvSpPr>
                <a:spLocks noChangeShapeType="1"/>
              </p:cNvSpPr>
              <p:nvPr/>
            </p:nvSpPr>
            <p:spPr bwMode="auto">
              <a:xfrm>
                <a:off x="4604" y="256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85003" name="Group 45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85004" name="Picture 46" descr="78900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05" name="Text Box 47">
              <a:hlinkClick r:id="rId16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8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8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8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8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8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8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Text Box 2"/>
          <p:cNvSpPr txBox="1">
            <a:spLocks noChangeArrowheads="1"/>
          </p:cNvSpPr>
          <p:nvPr/>
        </p:nvSpPr>
        <p:spPr bwMode="auto">
          <a:xfrm>
            <a:off x="1187450" y="836613"/>
            <a:ext cx="7596188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已知：电感无初始储能</a:t>
            </a:r>
            <a:r>
              <a:rPr kumimoji="1" lang="en-US" altLang="zh-CN" sz="3200" i="1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t </a:t>
            </a:r>
            <a:r>
              <a:rPr kumimoji="1" lang="en-US" altLang="zh-CN" sz="32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= 0</a:t>
            </a:r>
            <a:r>
              <a:rPr kumimoji="1" lang="en-US" altLang="zh-CN" sz="2800" b="1">
                <a:solidFill>
                  <a:srgbClr val="FFFF00"/>
                </a:solidFill>
                <a:latin typeface="仿宋_GB2312" pitchFamily="49" charset="-122"/>
                <a:ea typeface="仿宋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时合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S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1</a:t>
            </a:r>
            <a:r>
              <a:rPr kumimoji="1" lang="en-US" altLang="zh-CN" sz="2800" b="1" baseline="-250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 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, </a:t>
            </a:r>
            <a:r>
              <a:rPr kumimoji="1" lang="en-US" altLang="zh-CN" sz="3200" i="1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t </a:t>
            </a:r>
            <a:r>
              <a:rPr kumimoji="1" lang="en-US" altLang="zh-CN" sz="32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=0.2s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时合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S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2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，求两次换路后的电感电流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i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(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t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)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仿宋_GB2312" pitchFamily="49" charset="-122"/>
              </a:rPr>
              <a:t>。</a:t>
            </a:r>
          </a:p>
        </p:txBody>
      </p:sp>
      <p:sp>
        <p:nvSpPr>
          <p:cNvPr id="490499" name="Text Box 3" descr="绿色大理石"/>
          <p:cNvSpPr txBox="1">
            <a:spLocks noChangeArrowheads="1"/>
          </p:cNvSpPr>
          <p:nvPr/>
        </p:nvSpPr>
        <p:spPr bwMode="auto">
          <a:xfrm>
            <a:off x="1476375" y="2401888"/>
            <a:ext cx="2030413" cy="5794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&lt;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&lt; 0.2s</a:t>
            </a:r>
          </a:p>
        </p:txBody>
      </p:sp>
      <p:graphicFrame>
        <p:nvGraphicFramePr>
          <p:cNvPr id="490500" name="Object 4"/>
          <p:cNvGraphicFramePr>
            <a:graphicFrameLocks noChangeAspect="1"/>
          </p:cNvGraphicFramePr>
          <p:nvPr/>
        </p:nvGraphicFramePr>
        <p:xfrm>
          <a:off x="730250" y="5137150"/>
          <a:ext cx="2833688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77" name="公式" r:id="rId4" imgW="1187635" imgH="247519" progId="Equation.3">
                  <p:embed/>
                </p:oleObj>
              </mc:Choice>
              <mc:Fallback>
                <p:oleObj name="公式" r:id="rId4" imgW="1187635" imgH="2475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" y="5137150"/>
                        <a:ext cx="2833688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501" name="Object 5"/>
          <p:cNvGraphicFramePr>
            <a:graphicFrameLocks noChangeAspect="1"/>
          </p:cNvGraphicFramePr>
          <p:nvPr/>
        </p:nvGraphicFramePr>
        <p:xfrm>
          <a:off x="730250" y="3240088"/>
          <a:ext cx="3748088" cy="176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78" name="公式" r:id="rId6" imgW="1555762" imgH="730338" progId="Equation.3">
                  <p:embed/>
                </p:oleObj>
              </mc:Choice>
              <mc:Fallback>
                <p:oleObj name="公式" r:id="rId6" imgW="1555762" imgH="730338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" y="3240088"/>
                        <a:ext cx="3748088" cy="176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0502" name="Text Box 6"/>
          <p:cNvSpPr txBox="1">
            <a:spLocks noChangeArrowheads="1"/>
          </p:cNvSpPr>
          <p:nvPr/>
        </p:nvSpPr>
        <p:spPr bwMode="auto">
          <a:xfrm>
            <a:off x="539750" y="2401888"/>
            <a:ext cx="647700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chemeClr val="bg1"/>
                </a:solidFill>
                <a:ea typeface="宋体" panose="02010600030101010101" pitchFamily="2" charset="-122"/>
              </a:rPr>
              <a:t>解</a:t>
            </a:r>
          </a:p>
        </p:txBody>
      </p:sp>
      <p:grpSp>
        <p:nvGrpSpPr>
          <p:cNvPr id="86023" name="Group 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6061" name="Picture 8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062" name="Text Box 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86024" name="Group 1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6059" name="Picture 11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060" name="Text Box 1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490509" name="Text Box 13"/>
          <p:cNvSpPr txBox="1">
            <a:spLocks noChangeArrowheads="1"/>
          </p:cNvSpPr>
          <p:nvPr/>
        </p:nvSpPr>
        <p:spPr bwMode="auto">
          <a:xfrm>
            <a:off x="468313" y="981075"/>
            <a:ext cx="10080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</a:p>
        </p:txBody>
      </p:sp>
      <p:grpSp>
        <p:nvGrpSpPr>
          <p:cNvPr id="490510" name="Group 14"/>
          <p:cNvGrpSpPr>
            <a:grpSpLocks/>
          </p:cNvGrpSpPr>
          <p:nvPr/>
        </p:nvGrpSpPr>
        <p:grpSpPr bwMode="auto">
          <a:xfrm>
            <a:off x="4643438" y="2401888"/>
            <a:ext cx="3751262" cy="2949575"/>
            <a:chOff x="2971" y="746"/>
            <a:chExt cx="2363" cy="1858"/>
          </a:xfrm>
        </p:grpSpPr>
        <p:sp>
          <p:nvSpPr>
            <p:cNvPr id="86030" name="Oval 15"/>
            <p:cNvSpPr>
              <a:spLocks noChangeArrowheads="1"/>
            </p:cNvSpPr>
            <p:nvPr/>
          </p:nvSpPr>
          <p:spPr bwMode="auto">
            <a:xfrm>
              <a:off x="2971" y="143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6031" name="Line 16"/>
            <p:cNvSpPr>
              <a:spLocks noChangeShapeType="1"/>
            </p:cNvSpPr>
            <p:nvPr/>
          </p:nvSpPr>
          <p:spPr bwMode="auto">
            <a:xfrm>
              <a:off x="3152" y="890"/>
              <a:ext cx="24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32" name="Line 17"/>
            <p:cNvSpPr>
              <a:spLocks noChangeShapeType="1"/>
            </p:cNvSpPr>
            <p:nvPr/>
          </p:nvSpPr>
          <p:spPr bwMode="auto">
            <a:xfrm>
              <a:off x="3152" y="890"/>
              <a:ext cx="0" cy="142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33" name="Line 18"/>
            <p:cNvSpPr>
              <a:spLocks noChangeShapeType="1"/>
            </p:cNvSpPr>
            <p:nvPr/>
          </p:nvSpPr>
          <p:spPr bwMode="auto">
            <a:xfrm>
              <a:off x="3152" y="2296"/>
              <a:ext cx="186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34" name="Line 19"/>
            <p:cNvSpPr>
              <a:spLocks noChangeShapeType="1"/>
            </p:cNvSpPr>
            <p:nvPr/>
          </p:nvSpPr>
          <p:spPr bwMode="auto">
            <a:xfrm>
              <a:off x="4558" y="890"/>
              <a:ext cx="0" cy="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35" name="Line 20"/>
            <p:cNvSpPr>
              <a:spLocks noChangeShapeType="1"/>
            </p:cNvSpPr>
            <p:nvPr/>
          </p:nvSpPr>
          <p:spPr bwMode="auto">
            <a:xfrm flipV="1">
              <a:off x="3379" y="746"/>
              <a:ext cx="192" cy="14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36" name="Line 21"/>
            <p:cNvSpPr>
              <a:spLocks noChangeShapeType="1"/>
            </p:cNvSpPr>
            <p:nvPr/>
          </p:nvSpPr>
          <p:spPr bwMode="auto">
            <a:xfrm>
              <a:off x="3696" y="890"/>
              <a:ext cx="86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37" name="Line 22"/>
            <p:cNvSpPr>
              <a:spLocks noChangeShapeType="1"/>
            </p:cNvSpPr>
            <p:nvPr/>
          </p:nvSpPr>
          <p:spPr bwMode="auto">
            <a:xfrm>
              <a:off x="3379" y="754"/>
              <a:ext cx="192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38" name="Line 23"/>
            <p:cNvSpPr>
              <a:spLocks noChangeShapeType="1"/>
            </p:cNvSpPr>
            <p:nvPr/>
          </p:nvSpPr>
          <p:spPr bwMode="auto">
            <a:xfrm>
              <a:off x="4558" y="1525"/>
              <a:ext cx="0" cy="77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39" name="Line 24"/>
            <p:cNvSpPr>
              <a:spLocks noChangeShapeType="1"/>
            </p:cNvSpPr>
            <p:nvPr/>
          </p:nvSpPr>
          <p:spPr bwMode="auto">
            <a:xfrm>
              <a:off x="4558" y="1661"/>
              <a:ext cx="48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40" name="Line 25"/>
            <p:cNvSpPr>
              <a:spLocks noChangeShapeType="1"/>
            </p:cNvSpPr>
            <p:nvPr/>
          </p:nvSpPr>
          <p:spPr bwMode="auto">
            <a:xfrm>
              <a:off x="5012" y="1661"/>
              <a:ext cx="0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41" name="Line 26"/>
            <p:cNvSpPr>
              <a:spLocks noChangeShapeType="1"/>
            </p:cNvSpPr>
            <p:nvPr/>
          </p:nvSpPr>
          <p:spPr bwMode="auto">
            <a:xfrm flipH="1">
              <a:off x="5012" y="1979"/>
              <a:ext cx="144" cy="14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42" name="Line 27"/>
            <p:cNvSpPr>
              <a:spLocks noChangeShapeType="1"/>
            </p:cNvSpPr>
            <p:nvPr/>
          </p:nvSpPr>
          <p:spPr bwMode="auto">
            <a:xfrm>
              <a:off x="5012" y="2115"/>
              <a:ext cx="0" cy="19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43" name="Line 28"/>
            <p:cNvSpPr>
              <a:spLocks noChangeShapeType="1"/>
            </p:cNvSpPr>
            <p:nvPr/>
          </p:nvSpPr>
          <p:spPr bwMode="auto">
            <a:xfrm flipH="1" flipV="1">
              <a:off x="5012" y="1933"/>
              <a:ext cx="144" cy="19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44" name="Line 29"/>
            <p:cNvSpPr>
              <a:spLocks noChangeShapeType="1"/>
            </p:cNvSpPr>
            <p:nvPr/>
          </p:nvSpPr>
          <p:spPr bwMode="auto">
            <a:xfrm>
              <a:off x="4286" y="981"/>
              <a:ext cx="240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045" name="Text Box 30"/>
            <p:cNvSpPr txBox="1">
              <a:spLocks noChangeArrowheads="1"/>
            </p:cNvSpPr>
            <p:nvPr/>
          </p:nvSpPr>
          <p:spPr bwMode="auto">
            <a:xfrm>
              <a:off x="4332" y="935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6046" name="Text Box 31"/>
            <p:cNvSpPr txBox="1">
              <a:spLocks noChangeArrowheads="1"/>
            </p:cNvSpPr>
            <p:nvPr/>
          </p:nvSpPr>
          <p:spPr bwMode="auto">
            <a:xfrm>
              <a:off x="3307" y="1461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</a:p>
          </p:txBody>
        </p:sp>
        <p:sp>
          <p:nvSpPr>
            <p:cNvPr id="86047" name="Text Box 32"/>
            <p:cNvSpPr txBox="1">
              <a:spLocks noChangeArrowheads="1"/>
            </p:cNvSpPr>
            <p:nvPr/>
          </p:nvSpPr>
          <p:spPr bwMode="auto">
            <a:xfrm>
              <a:off x="3234" y="1188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86048" name="Text Box 33"/>
            <p:cNvSpPr txBox="1">
              <a:spLocks noChangeArrowheads="1"/>
            </p:cNvSpPr>
            <p:nvPr/>
          </p:nvSpPr>
          <p:spPr bwMode="auto">
            <a:xfrm>
              <a:off x="3151" y="871"/>
              <a:ext cx="7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=0)</a:t>
              </a:r>
            </a:p>
          </p:txBody>
        </p:sp>
        <p:sp>
          <p:nvSpPr>
            <p:cNvPr id="86049" name="Text Box 34"/>
            <p:cNvSpPr txBox="1">
              <a:spLocks noChangeArrowheads="1"/>
            </p:cNvSpPr>
            <p:nvPr/>
          </p:nvSpPr>
          <p:spPr bwMode="auto">
            <a:xfrm>
              <a:off x="4312" y="2277"/>
              <a:ext cx="102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=0.2s)</a:t>
              </a:r>
            </a:p>
          </p:txBody>
        </p:sp>
        <p:sp>
          <p:nvSpPr>
            <p:cNvPr id="86050" name="Rectangle 35"/>
            <p:cNvSpPr>
              <a:spLocks noChangeArrowheads="1"/>
            </p:cNvSpPr>
            <p:nvPr/>
          </p:nvSpPr>
          <p:spPr bwMode="auto">
            <a:xfrm>
              <a:off x="4130" y="1778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6051" name="Text Box 36"/>
            <p:cNvSpPr txBox="1">
              <a:spLocks noChangeArrowheads="1"/>
            </p:cNvSpPr>
            <p:nvPr/>
          </p:nvSpPr>
          <p:spPr bwMode="auto">
            <a:xfrm>
              <a:off x="3903" y="916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6052" name="Rectangle 37"/>
            <p:cNvSpPr>
              <a:spLocks noChangeArrowheads="1"/>
            </p:cNvSpPr>
            <p:nvPr/>
          </p:nvSpPr>
          <p:spPr bwMode="auto">
            <a:xfrm>
              <a:off x="3969" y="84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6053" name="Rectangle 38"/>
            <p:cNvSpPr>
              <a:spLocks noChangeArrowheads="1"/>
            </p:cNvSpPr>
            <p:nvPr/>
          </p:nvSpPr>
          <p:spPr bwMode="auto">
            <a:xfrm>
              <a:off x="4513" y="179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86054" name="Group 39"/>
            <p:cNvGrpSpPr>
              <a:grpSpLocks/>
            </p:cNvGrpSpPr>
            <p:nvPr/>
          </p:nvGrpSpPr>
          <p:grpSpPr bwMode="auto">
            <a:xfrm rot="5400000">
              <a:off x="4104" y="1026"/>
              <a:ext cx="499" cy="590"/>
              <a:chOff x="476" y="663"/>
              <a:chExt cx="771" cy="862"/>
            </a:xfrm>
          </p:grpSpPr>
          <p:sp>
            <p:nvSpPr>
              <p:cNvPr id="86056" name="AutoShape 40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6057" name="AutoShape 41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6058" name="AutoShape 42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6055" name="Text Box 43"/>
            <p:cNvSpPr txBox="1">
              <a:spLocks noChangeArrowheads="1"/>
            </p:cNvSpPr>
            <p:nvPr/>
          </p:nvSpPr>
          <p:spPr bwMode="auto">
            <a:xfrm>
              <a:off x="3190" y="1823"/>
              <a:ext cx="2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</p:grpSp>
      <p:grpSp>
        <p:nvGrpSpPr>
          <p:cNvPr id="86027" name="Group 44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86028" name="Picture 45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029" name="Text Box 46">
              <a:hlinkClick r:id="rId9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0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0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0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0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90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9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0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0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90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0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0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0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0"/>
                                        <p:tgtEl>
                                          <p:spTgt spid="49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49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498" grpId="0" build="p" autoUpdateAnimBg="0"/>
      <p:bldP spid="490499" grpId="0" animBg="1"/>
      <p:bldP spid="490502" grpId="0" animBg="1"/>
      <p:bldP spid="490509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Text Box 2" descr="绿色大理石"/>
          <p:cNvSpPr txBox="1">
            <a:spLocks noChangeArrowheads="1"/>
          </p:cNvSpPr>
          <p:nvPr/>
        </p:nvSpPr>
        <p:spPr bwMode="auto">
          <a:xfrm>
            <a:off x="971550" y="617538"/>
            <a:ext cx="1398588" cy="5794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&gt; 0.2s</a:t>
            </a:r>
          </a:p>
        </p:txBody>
      </p:sp>
      <p:graphicFrame>
        <p:nvGraphicFramePr>
          <p:cNvPr id="491523" name="Object 3"/>
          <p:cNvGraphicFramePr>
            <a:graphicFrameLocks noChangeAspect="1"/>
          </p:cNvGraphicFramePr>
          <p:nvPr/>
        </p:nvGraphicFramePr>
        <p:xfrm>
          <a:off x="971550" y="2133600"/>
          <a:ext cx="3590925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6" name="公式" r:id="rId4" imgW="1479612" imgH="730338" progId="Equation.3">
                  <p:embed/>
                </p:oleObj>
              </mc:Choice>
              <mc:Fallback>
                <p:oleObj name="公式" r:id="rId4" imgW="1479612" imgH="730338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133600"/>
                        <a:ext cx="3590925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24" name="Object 4"/>
          <p:cNvGraphicFramePr>
            <a:graphicFrameLocks noChangeAspect="1"/>
          </p:cNvGraphicFramePr>
          <p:nvPr/>
        </p:nvGraphicFramePr>
        <p:xfrm>
          <a:off x="1042988" y="1412875"/>
          <a:ext cx="4391025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7" name="公式" r:id="rId6" imgW="1860365" imgH="247519" progId="Equation.3">
                  <p:embed/>
                </p:oleObj>
              </mc:Choice>
              <mc:Fallback>
                <p:oleObj name="公式" r:id="rId6" imgW="1860365" imgH="2475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412875"/>
                        <a:ext cx="4391025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25" name="Object 5"/>
          <p:cNvGraphicFramePr>
            <a:graphicFrameLocks noChangeAspect="1"/>
          </p:cNvGraphicFramePr>
          <p:nvPr/>
        </p:nvGraphicFramePr>
        <p:xfrm>
          <a:off x="971550" y="4005263"/>
          <a:ext cx="4017963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8" name="公式" r:id="rId8" imgW="1631913" imgH="247519" progId="Equation.3">
                  <p:embed/>
                </p:oleObj>
              </mc:Choice>
              <mc:Fallback>
                <p:oleObj name="公式" r:id="rId8" imgW="1631913" imgH="2475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005263"/>
                        <a:ext cx="4017963" cy="623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7046" name="Group 6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7083" name="Picture 7" descr="7890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084" name="Text Box 8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87047" name="Group 9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7081" name="Picture 10" descr="7890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082" name="Text Box 11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87048" name="Group 12"/>
          <p:cNvGrpSpPr>
            <a:grpSpLocks/>
          </p:cNvGrpSpPr>
          <p:nvPr/>
        </p:nvGrpSpPr>
        <p:grpSpPr bwMode="auto">
          <a:xfrm>
            <a:off x="5003800" y="1989138"/>
            <a:ext cx="3751263" cy="2949575"/>
            <a:chOff x="2971" y="746"/>
            <a:chExt cx="2363" cy="1858"/>
          </a:xfrm>
        </p:grpSpPr>
        <p:sp>
          <p:nvSpPr>
            <p:cNvPr id="87052" name="Oval 13"/>
            <p:cNvSpPr>
              <a:spLocks noChangeArrowheads="1"/>
            </p:cNvSpPr>
            <p:nvPr/>
          </p:nvSpPr>
          <p:spPr bwMode="auto">
            <a:xfrm>
              <a:off x="2971" y="143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7053" name="Line 14"/>
            <p:cNvSpPr>
              <a:spLocks noChangeShapeType="1"/>
            </p:cNvSpPr>
            <p:nvPr/>
          </p:nvSpPr>
          <p:spPr bwMode="auto">
            <a:xfrm>
              <a:off x="3152" y="890"/>
              <a:ext cx="24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54" name="Line 15"/>
            <p:cNvSpPr>
              <a:spLocks noChangeShapeType="1"/>
            </p:cNvSpPr>
            <p:nvPr/>
          </p:nvSpPr>
          <p:spPr bwMode="auto">
            <a:xfrm>
              <a:off x="3152" y="890"/>
              <a:ext cx="0" cy="142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55" name="Line 16"/>
            <p:cNvSpPr>
              <a:spLocks noChangeShapeType="1"/>
            </p:cNvSpPr>
            <p:nvPr/>
          </p:nvSpPr>
          <p:spPr bwMode="auto">
            <a:xfrm>
              <a:off x="3152" y="2296"/>
              <a:ext cx="186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56" name="Line 17"/>
            <p:cNvSpPr>
              <a:spLocks noChangeShapeType="1"/>
            </p:cNvSpPr>
            <p:nvPr/>
          </p:nvSpPr>
          <p:spPr bwMode="auto">
            <a:xfrm>
              <a:off x="4558" y="890"/>
              <a:ext cx="0" cy="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57" name="Line 18"/>
            <p:cNvSpPr>
              <a:spLocks noChangeShapeType="1"/>
            </p:cNvSpPr>
            <p:nvPr/>
          </p:nvSpPr>
          <p:spPr bwMode="auto">
            <a:xfrm flipV="1">
              <a:off x="3379" y="746"/>
              <a:ext cx="192" cy="14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58" name="Line 19"/>
            <p:cNvSpPr>
              <a:spLocks noChangeShapeType="1"/>
            </p:cNvSpPr>
            <p:nvPr/>
          </p:nvSpPr>
          <p:spPr bwMode="auto">
            <a:xfrm>
              <a:off x="3696" y="890"/>
              <a:ext cx="86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59" name="Line 20"/>
            <p:cNvSpPr>
              <a:spLocks noChangeShapeType="1"/>
            </p:cNvSpPr>
            <p:nvPr/>
          </p:nvSpPr>
          <p:spPr bwMode="auto">
            <a:xfrm>
              <a:off x="3379" y="754"/>
              <a:ext cx="192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60" name="Line 21"/>
            <p:cNvSpPr>
              <a:spLocks noChangeShapeType="1"/>
            </p:cNvSpPr>
            <p:nvPr/>
          </p:nvSpPr>
          <p:spPr bwMode="auto">
            <a:xfrm>
              <a:off x="4558" y="1525"/>
              <a:ext cx="0" cy="77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61" name="Line 22"/>
            <p:cNvSpPr>
              <a:spLocks noChangeShapeType="1"/>
            </p:cNvSpPr>
            <p:nvPr/>
          </p:nvSpPr>
          <p:spPr bwMode="auto">
            <a:xfrm>
              <a:off x="4558" y="1661"/>
              <a:ext cx="48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62" name="Line 23"/>
            <p:cNvSpPr>
              <a:spLocks noChangeShapeType="1"/>
            </p:cNvSpPr>
            <p:nvPr/>
          </p:nvSpPr>
          <p:spPr bwMode="auto">
            <a:xfrm>
              <a:off x="5012" y="1661"/>
              <a:ext cx="0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63" name="Line 24"/>
            <p:cNvSpPr>
              <a:spLocks noChangeShapeType="1"/>
            </p:cNvSpPr>
            <p:nvPr/>
          </p:nvSpPr>
          <p:spPr bwMode="auto">
            <a:xfrm flipH="1">
              <a:off x="5012" y="1979"/>
              <a:ext cx="144" cy="14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64" name="Line 25"/>
            <p:cNvSpPr>
              <a:spLocks noChangeShapeType="1"/>
            </p:cNvSpPr>
            <p:nvPr/>
          </p:nvSpPr>
          <p:spPr bwMode="auto">
            <a:xfrm>
              <a:off x="5012" y="2115"/>
              <a:ext cx="0" cy="19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65" name="Line 26"/>
            <p:cNvSpPr>
              <a:spLocks noChangeShapeType="1"/>
            </p:cNvSpPr>
            <p:nvPr/>
          </p:nvSpPr>
          <p:spPr bwMode="auto">
            <a:xfrm flipH="1" flipV="1">
              <a:off x="5012" y="1933"/>
              <a:ext cx="144" cy="19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66" name="Line 27"/>
            <p:cNvSpPr>
              <a:spLocks noChangeShapeType="1"/>
            </p:cNvSpPr>
            <p:nvPr/>
          </p:nvSpPr>
          <p:spPr bwMode="auto">
            <a:xfrm>
              <a:off x="4286" y="981"/>
              <a:ext cx="240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067" name="Text Box 28"/>
            <p:cNvSpPr txBox="1">
              <a:spLocks noChangeArrowheads="1"/>
            </p:cNvSpPr>
            <p:nvPr/>
          </p:nvSpPr>
          <p:spPr bwMode="auto">
            <a:xfrm>
              <a:off x="4332" y="935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7068" name="Text Box 29"/>
            <p:cNvSpPr txBox="1">
              <a:spLocks noChangeArrowheads="1"/>
            </p:cNvSpPr>
            <p:nvPr/>
          </p:nvSpPr>
          <p:spPr bwMode="auto">
            <a:xfrm>
              <a:off x="3307" y="1461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</a:p>
          </p:txBody>
        </p:sp>
        <p:sp>
          <p:nvSpPr>
            <p:cNvPr id="87069" name="Text Box 30"/>
            <p:cNvSpPr txBox="1">
              <a:spLocks noChangeArrowheads="1"/>
            </p:cNvSpPr>
            <p:nvPr/>
          </p:nvSpPr>
          <p:spPr bwMode="auto">
            <a:xfrm>
              <a:off x="3234" y="1188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87070" name="Text Box 31"/>
            <p:cNvSpPr txBox="1">
              <a:spLocks noChangeArrowheads="1"/>
            </p:cNvSpPr>
            <p:nvPr/>
          </p:nvSpPr>
          <p:spPr bwMode="auto">
            <a:xfrm>
              <a:off x="3151" y="871"/>
              <a:ext cx="7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=0)</a:t>
              </a:r>
            </a:p>
          </p:txBody>
        </p:sp>
        <p:sp>
          <p:nvSpPr>
            <p:cNvPr id="87071" name="Text Box 32"/>
            <p:cNvSpPr txBox="1">
              <a:spLocks noChangeArrowheads="1"/>
            </p:cNvSpPr>
            <p:nvPr/>
          </p:nvSpPr>
          <p:spPr bwMode="auto">
            <a:xfrm>
              <a:off x="4312" y="2277"/>
              <a:ext cx="102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=0.2s)</a:t>
              </a:r>
            </a:p>
          </p:txBody>
        </p:sp>
        <p:sp>
          <p:nvSpPr>
            <p:cNvPr id="87072" name="Rectangle 33"/>
            <p:cNvSpPr>
              <a:spLocks noChangeArrowheads="1"/>
            </p:cNvSpPr>
            <p:nvPr/>
          </p:nvSpPr>
          <p:spPr bwMode="auto">
            <a:xfrm>
              <a:off x="4130" y="1778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7073" name="Text Box 34"/>
            <p:cNvSpPr txBox="1">
              <a:spLocks noChangeArrowheads="1"/>
            </p:cNvSpPr>
            <p:nvPr/>
          </p:nvSpPr>
          <p:spPr bwMode="auto">
            <a:xfrm>
              <a:off x="3903" y="916"/>
              <a:ext cx="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7074" name="Rectangle 35"/>
            <p:cNvSpPr>
              <a:spLocks noChangeArrowheads="1"/>
            </p:cNvSpPr>
            <p:nvPr/>
          </p:nvSpPr>
          <p:spPr bwMode="auto">
            <a:xfrm>
              <a:off x="3969" y="84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7075" name="Rectangle 36"/>
            <p:cNvSpPr>
              <a:spLocks noChangeArrowheads="1"/>
            </p:cNvSpPr>
            <p:nvPr/>
          </p:nvSpPr>
          <p:spPr bwMode="auto">
            <a:xfrm>
              <a:off x="4513" y="179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87076" name="Group 37"/>
            <p:cNvGrpSpPr>
              <a:grpSpLocks/>
            </p:cNvGrpSpPr>
            <p:nvPr/>
          </p:nvGrpSpPr>
          <p:grpSpPr bwMode="auto">
            <a:xfrm rot="5400000">
              <a:off x="4104" y="1026"/>
              <a:ext cx="499" cy="590"/>
              <a:chOff x="476" y="663"/>
              <a:chExt cx="771" cy="862"/>
            </a:xfrm>
          </p:grpSpPr>
          <p:sp>
            <p:nvSpPr>
              <p:cNvPr id="87078" name="AutoShape 38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7079" name="AutoShape 39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7080" name="AutoShape 40"/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159 w 21600"/>
                  <a:gd name="T1" fmla="*/ 0 h 21600"/>
                  <a:gd name="T2" fmla="*/ 39 w 21600"/>
                  <a:gd name="T3" fmla="*/ 148 h 21600"/>
                  <a:gd name="T4" fmla="*/ 159 w 21600"/>
                  <a:gd name="T5" fmla="*/ 0 h 21600"/>
                  <a:gd name="T6" fmla="*/ 278 w 21600"/>
                  <a:gd name="T7" fmla="*/ 14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0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0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7077" name="Text Box 41"/>
            <p:cNvSpPr txBox="1">
              <a:spLocks noChangeArrowheads="1"/>
            </p:cNvSpPr>
            <p:nvPr/>
          </p:nvSpPr>
          <p:spPr bwMode="auto">
            <a:xfrm>
              <a:off x="3190" y="1823"/>
              <a:ext cx="2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</p:grpSp>
      <p:grpSp>
        <p:nvGrpSpPr>
          <p:cNvPr id="87049" name="Group 42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87050" name="Picture 43" descr="7890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051" name="Text Box 44">
              <a:hlinkClick r:id="rId11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49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3000"/>
                                        <p:tgtEl>
                                          <p:spTgt spid="49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49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22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66" name="Object 2"/>
          <p:cNvGraphicFramePr>
            <a:graphicFrameLocks noChangeAspect="1"/>
          </p:cNvGraphicFramePr>
          <p:nvPr/>
        </p:nvGraphicFramePr>
        <p:xfrm>
          <a:off x="1331913" y="765175"/>
          <a:ext cx="2143125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12" name="公式" r:id="rId3" imgW="819113" imgH="209681" progId="Equation.3">
                  <p:embed/>
                </p:oleObj>
              </mc:Choice>
              <mc:Fallback>
                <p:oleObj name="公式" r:id="rId3" imgW="819113" imgH="209681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765175"/>
                        <a:ext cx="2143125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5580063" y="692150"/>
            <a:ext cx="22955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32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(0 &lt;</a:t>
            </a:r>
            <a:r>
              <a:rPr kumimoji="1" lang="en-US" altLang="zh-CN" sz="32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t</a:t>
            </a:r>
            <a:r>
              <a:rPr kumimoji="1" lang="en-US" altLang="zh-CN" sz="32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</a:t>
            </a:r>
            <a:r>
              <a:rPr kumimoji="1" lang="en-US" altLang="zh-CN" sz="32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0.2s)</a:t>
            </a:r>
          </a:p>
        </p:txBody>
      </p:sp>
      <p:graphicFrame>
        <p:nvGraphicFramePr>
          <p:cNvPr id="88068" name="Object 4"/>
          <p:cNvGraphicFramePr>
            <a:graphicFrameLocks noChangeAspect="1"/>
          </p:cNvGraphicFramePr>
          <p:nvPr/>
        </p:nvGraphicFramePr>
        <p:xfrm>
          <a:off x="1331913" y="1484313"/>
          <a:ext cx="3436937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13" name="公式" r:id="rId5" imgW="1276412" imgH="209681" progId="Equation.3">
                  <p:embed/>
                </p:oleObj>
              </mc:Choice>
              <mc:Fallback>
                <p:oleObj name="公式" r:id="rId5" imgW="1276412" imgH="20968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1484313"/>
                        <a:ext cx="3436937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5651500" y="1484313"/>
            <a:ext cx="17621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32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kumimoji="1" lang="en-US" altLang="zh-CN" sz="32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t</a:t>
            </a:r>
            <a:r>
              <a:rPr kumimoji="1" lang="en-US" altLang="zh-CN" sz="32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 </a:t>
            </a:r>
            <a:r>
              <a:rPr kumimoji="1" lang="en-US" altLang="zh-CN" sz="32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0.2s)</a:t>
            </a:r>
          </a:p>
        </p:txBody>
      </p:sp>
      <p:grpSp>
        <p:nvGrpSpPr>
          <p:cNvPr id="88070" name="Group 6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8096" name="Picture 7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097" name="Text Box 8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88071" name="Group 9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8094" name="Picture 10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095" name="Text Box 11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92556" name="Group 12"/>
          <p:cNvGrpSpPr>
            <a:grpSpLocks/>
          </p:cNvGrpSpPr>
          <p:nvPr/>
        </p:nvGrpSpPr>
        <p:grpSpPr bwMode="auto">
          <a:xfrm>
            <a:off x="1763713" y="2205038"/>
            <a:ext cx="5016500" cy="3140075"/>
            <a:chOff x="1111" y="1389"/>
            <a:chExt cx="3160" cy="1978"/>
          </a:xfrm>
        </p:grpSpPr>
        <p:grpSp>
          <p:nvGrpSpPr>
            <p:cNvPr id="88076" name="Group 13"/>
            <p:cNvGrpSpPr>
              <a:grpSpLocks/>
            </p:cNvGrpSpPr>
            <p:nvPr/>
          </p:nvGrpSpPr>
          <p:grpSpPr bwMode="auto">
            <a:xfrm>
              <a:off x="1111" y="1389"/>
              <a:ext cx="3160" cy="1978"/>
              <a:chOff x="3601" y="21"/>
              <a:chExt cx="1957" cy="1493"/>
            </a:xfrm>
          </p:grpSpPr>
          <p:sp>
            <p:nvSpPr>
              <p:cNvPr id="88078" name="Text Box 14"/>
              <p:cNvSpPr txBox="1">
                <a:spLocks noChangeArrowheads="1"/>
              </p:cNvSpPr>
              <p:nvPr/>
            </p:nvSpPr>
            <p:spPr bwMode="auto">
              <a:xfrm>
                <a:off x="3917" y="21"/>
                <a:ext cx="111" cy="2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88079" name="Group 15"/>
              <p:cNvGrpSpPr>
                <a:grpSpLocks/>
              </p:cNvGrpSpPr>
              <p:nvPr/>
            </p:nvGrpSpPr>
            <p:grpSpPr bwMode="auto">
              <a:xfrm>
                <a:off x="3601" y="21"/>
                <a:ext cx="1957" cy="1493"/>
                <a:chOff x="3601" y="21"/>
                <a:chExt cx="1957" cy="1493"/>
              </a:xfrm>
            </p:grpSpPr>
            <p:sp>
              <p:nvSpPr>
                <p:cNvPr id="88080" name="Line 16"/>
                <p:cNvSpPr>
                  <a:spLocks noChangeShapeType="1"/>
                </p:cNvSpPr>
                <p:nvPr/>
              </p:nvSpPr>
              <p:spPr bwMode="auto">
                <a:xfrm>
                  <a:off x="3648" y="1296"/>
                  <a:ext cx="1632" cy="0"/>
                </a:xfrm>
                <a:prstGeom prst="line">
                  <a:avLst/>
                </a:prstGeom>
                <a:noFill/>
                <a:ln w="28575">
                  <a:solidFill>
                    <a:srgbClr val="FFFF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8081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3792" y="192"/>
                  <a:ext cx="0" cy="1296"/>
                </a:xfrm>
                <a:prstGeom prst="line">
                  <a:avLst/>
                </a:prstGeom>
                <a:noFill/>
                <a:ln w="28575">
                  <a:solidFill>
                    <a:srgbClr val="FFFF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8082" name="Line 18"/>
                <p:cNvSpPr>
                  <a:spLocks noChangeShapeType="1"/>
                </p:cNvSpPr>
                <p:nvPr/>
              </p:nvSpPr>
              <p:spPr bwMode="auto">
                <a:xfrm>
                  <a:off x="3810" y="932"/>
                  <a:ext cx="1154" cy="0"/>
                </a:xfrm>
                <a:prstGeom prst="line">
                  <a:avLst/>
                </a:prstGeom>
                <a:noFill/>
                <a:ln w="28575">
                  <a:solidFill>
                    <a:srgbClr val="00FFFF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8083" name="Freeform 19"/>
                <p:cNvSpPr>
                  <a:spLocks/>
                </p:cNvSpPr>
                <p:nvPr/>
              </p:nvSpPr>
              <p:spPr bwMode="auto">
                <a:xfrm>
                  <a:off x="3792" y="1008"/>
                  <a:ext cx="376" cy="304"/>
                </a:xfrm>
                <a:custGeom>
                  <a:avLst/>
                  <a:gdLst>
                    <a:gd name="T0" fmla="*/ 0 w 376"/>
                    <a:gd name="T1" fmla="*/ 304 h 304"/>
                    <a:gd name="T2" fmla="*/ 48 w 376"/>
                    <a:gd name="T3" fmla="*/ 208 h 304"/>
                    <a:gd name="T4" fmla="*/ 216 w 376"/>
                    <a:gd name="T5" fmla="*/ 80 h 304"/>
                    <a:gd name="T6" fmla="*/ 376 w 376"/>
                    <a:gd name="T7" fmla="*/ 0 h 30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76" h="304">
                      <a:moveTo>
                        <a:pt x="0" y="304"/>
                      </a:moveTo>
                      <a:cubicBezTo>
                        <a:pt x="8" y="276"/>
                        <a:pt x="12" y="245"/>
                        <a:pt x="48" y="208"/>
                      </a:cubicBezTo>
                      <a:cubicBezTo>
                        <a:pt x="84" y="171"/>
                        <a:pt x="161" y="115"/>
                        <a:pt x="216" y="80"/>
                      </a:cubicBezTo>
                      <a:cubicBezTo>
                        <a:pt x="271" y="45"/>
                        <a:pt x="343" y="17"/>
                        <a:pt x="376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FF99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8084" name="Line 20"/>
                <p:cNvSpPr>
                  <a:spLocks noChangeShapeType="1"/>
                </p:cNvSpPr>
                <p:nvPr/>
              </p:nvSpPr>
              <p:spPr bwMode="auto">
                <a:xfrm>
                  <a:off x="4176" y="1008"/>
                  <a:ext cx="0" cy="288"/>
                </a:xfrm>
                <a:prstGeom prst="line">
                  <a:avLst/>
                </a:prstGeom>
                <a:noFill/>
                <a:ln w="28575">
                  <a:solidFill>
                    <a:srgbClr val="00FFFF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8085" name="Line 21"/>
                <p:cNvSpPr>
                  <a:spLocks noChangeShapeType="1"/>
                </p:cNvSpPr>
                <p:nvPr/>
              </p:nvSpPr>
              <p:spPr bwMode="auto">
                <a:xfrm>
                  <a:off x="3792" y="384"/>
                  <a:ext cx="1440" cy="0"/>
                </a:xfrm>
                <a:prstGeom prst="line">
                  <a:avLst/>
                </a:prstGeom>
                <a:noFill/>
                <a:ln w="28575">
                  <a:solidFill>
                    <a:srgbClr val="00FFFF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8086" name="Freeform 22"/>
                <p:cNvSpPr>
                  <a:spLocks/>
                </p:cNvSpPr>
                <p:nvPr/>
              </p:nvSpPr>
              <p:spPr bwMode="auto">
                <a:xfrm>
                  <a:off x="4176" y="440"/>
                  <a:ext cx="984" cy="568"/>
                </a:xfrm>
                <a:custGeom>
                  <a:avLst/>
                  <a:gdLst>
                    <a:gd name="T0" fmla="*/ 0 w 984"/>
                    <a:gd name="T1" fmla="*/ 568 h 568"/>
                    <a:gd name="T2" fmla="*/ 96 w 984"/>
                    <a:gd name="T3" fmla="*/ 376 h 568"/>
                    <a:gd name="T4" fmla="*/ 312 w 984"/>
                    <a:gd name="T5" fmla="*/ 128 h 568"/>
                    <a:gd name="T6" fmla="*/ 528 w 984"/>
                    <a:gd name="T7" fmla="*/ 48 h 568"/>
                    <a:gd name="T8" fmla="*/ 744 w 984"/>
                    <a:gd name="T9" fmla="*/ 16 h 568"/>
                    <a:gd name="T10" fmla="*/ 984 w 984"/>
                    <a:gd name="T11" fmla="*/ 0 h 56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984" h="568">
                      <a:moveTo>
                        <a:pt x="0" y="568"/>
                      </a:moveTo>
                      <a:cubicBezTo>
                        <a:pt x="24" y="504"/>
                        <a:pt x="44" y="449"/>
                        <a:pt x="96" y="376"/>
                      </a:cubicBezTo>
                      <a:cubicBezTo>
                        <a:pt x="148" y="303"/>
                        <a:pt x="240" y="183"/>
                        <a:pt x="312" y="128"/>
                      </a:cubicBezTo>
                      <a:cubicBezTo>
                        <a:pt x="384" y="73"/>
                        <a:pt x="456" y="67"/>
                        <a:pt x="528" y="48"/>
                      </a:cubicBezTo>
                      <a:cubicBezTo>
                        <a:pt x="600" y="29"/>
                        <a:pt x="668" y="24"/>
                        <a:pt x="744" y="16"/>
                      </a:cubicBezTo>
                      <a:cubicBezTo>
                        <a:pt x="820" y="8"/>
                        <a:pt x="934" y="3"/>
                        <a:pt x="98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FF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8087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5267" y="1220"/>
                  <a:ext cx="291" cy="2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kumimoji="1" lang="en-US" altLang="zh-CN" sz="2800" i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t</a:t>
                  </a: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(s)</a:t>
                  </a:r>
                </a:p>
              </p:txBody>
            </p:sp>
            <p:sp>
              <p:nvSpPr>
                <p:cNvPr id="88088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4038" y="1268"/>
                  <a:ext cx="246" cy="2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0.2</a:t>
                  </a:r>
                </a:p>
              </p:txBody>
            </p:sp>
            <p:sp>
              <p:nvSpPr>
                <p:cNvPr id="88089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3636" y="308"/>
                  <a:ext cx="141" cy="24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</a:p>
              </p:txBody>
            </p:sp>
            <p:sp>
              <p:nvSpPr>
                <p:cNvPr id="88090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4051" y="21"/>
                  <a:ext cx="265" cy="24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(A)</a:t>
                  </a:r>
                </a:p>
              </p:txBody>
            </p:sp>
            <p:sp>
              <p:nvSpPr>
                <p:cNvPr id="88091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4298" y="930"/>
                  <a:ext cx="314" cy="24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1.26</a:t>
                  </a:r>
                </a:p>
              </p:txBody>
            </p:sp>
            <p:sp>
              <p:nvSpPr>
                <p:cNvPr id="88092" name="Oval 28"/>
                <p:cNvSpPr>
                  <a:spLocks noChangeArrowheads="1"/>
                </p:cNvSpPr>
                <p:nvPr/>
              </p:nvSpPr>
              <p:spPr bwMode="auto">
                <a:xfrm>
                  <a:off x="4151" y="982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8575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8093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3601" y="767"/>
                  <a:ext cx="141" cy="2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</a:p>
              </p:txBody>
            </p:sp>
          </p:grpSp>
        </p:grpSp>
        <p:sp>
          <p:nvSpPr>
            <p:cNvPr id="88077" name="Text Box 30"/>
            <p:cNvSpPr txBox="1">
              <a:spLocks noChangeArrowheads="1"/>
            </p:cNvSpPr>
            <p:nvPr/>
          </p:nvSpPr>
          <p:spPr bwMode="auto">
            <a:xfrm>
              <a:off x="1156" y="3022"/>
              <a:ext cx="4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0</a:t>
              </a:r>
            </a:p>
          </p:txBody>
        </p:sp>
      </p:grpSp>
      <p:grpSp>
        <p:nvGrpSpPr>
          <p:cNvPr id="88073" name="Group 31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88074" name="Picture 32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075" name="Text Box 33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ChangeArrowheads="1"/>
          </p:cNvSpPr>
          <p:nvPr/>
        </p:nvSpPr>
        <p:spPr bwMode="auto">
          <a:xfrm>
            <a:off x="584200" y="404813"/>
            <a:ext cx="78311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40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7.7 </a:t>
            </a:r>
            <a:r>
              <a:rPr kumimoji="1" lang="zh-CN" altLang="en-US" sz="40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阶跃响应及分段常量信号响应</a:t>
            </a:r>
            <a:endParaRPr kumimoji="1" lang="en-US" altLang="zh-CN" sz="4000" b="1">
              <a:solidFill>
                <a:schemeClr val="bg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62179" name="Text Box 3"/>
          <p:cNvSpPr txBox="1">
            <a:spLocks noChangeArrowheads="1"/>
          </p:cNvSpPr>
          <p:nvPr/>
        </p:nvSpPr>
        <p:spPr bwMode="auto">
          <a:xfrm>
            <a:off x="539750" y="1125538"/>
            <a:ext cx="40322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1. </a:t>
            </a:r>
            <a:r>
              <a:rPr kumimoji="1" lang="zh-CN" altLang="en-US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单位阶跃函数</a:t>
            </a:r>
            <a:endParaRPr kumimoji="1" lang="zh-CN" altLang="en-US" sz="3200">
              <a:solidFill>
                <a:schemeClr val="bg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62180" name="Text Box 4"/>
          <p:cNvSpPr txBox="1">
            <a:spLocks noChangeArrowheads="1"/>
          </p:cNvSpPr>
          <p:nvPr/>
        </p:nvSpPr>
        <p:spPr bwMode="auto">
          <a:xfrm>
            <a:off x="755650" y="1984375"/>
            <a:ext cx="1584325" cy="557213"/>
          </a:xfrm>
          <a:prstGeom prst="rect">
            <a:avLst/>
          </a:prstGeom>
          <a:noFill/>
          <a:ln w="38100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l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 定义</a:t>
            </a:r>
            <a:endParaRPr kumimoji="1" lang="zh-CN" altLang="en-US" sz="2800">
              <a:solidFill>
                <a:srgbClr val="FF99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62181" name="Object 5"/>
          <p:cNvGraphicFramePr>
            <a:graphicFrameLocks noChangeAspect="1"/>
          </p:cNvGraphicFramePr>
          <p:nvPr/>
        </p:nvGraphicFramePr>
        <p:xfrm>
          <a:off x="2555875" y="1773238"/>
          <a:ext cx="3024188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44" name="公式" r:id="rId3" imgW="1301664" imgH="526962" progId="Equation.3">
                  <p:embed/>
                </p:oleObj>
              </mc:Choice>
              <mc:Fallback>
                <p:oleObj name="公式" r:id="rId3" imgW="1301664" imgH="526962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1773238"/>
                        <a:ext cx="3024188" cy="1233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2182" name="Group 6"/>
          <p:cNvGrpSpPr>
            <a:grpSpLocks/>
          </p:cNvGrpSpPr>
          <p:nvPr/>
        </p:nvGrpSpPr>
        <p:grpSpPr bwMode="auto">
          <a:xfrm>
            <a:off x="6156325" y="1557338"/>
            <a:ext cx="2733675" cy="1889125"/>
            <a:chOff x="3572" y="845"/>
            <a:chExt cx="1722" cy="927"/>
          </a:xfrm>
        </p:grpSpPr>
        <p:sp>
          <p:nvSpPr>
            <p:cNvPr id="89125" name="Line 7"/>
            <p:cNvSpPr>
              <a:spLocks noChangeShapeType="1"/>
            </p:cNvSpPr>
            <p:nvPr/>
          </p:nvSpPr>
          <p:spPr bwMode="auto">
            <a:xfrm>
              <a:off x="3572" y="1548"/>
              <a:ext cx="1584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9126" name="Line 8"/>
            <p:cNvSpPr>
              <a:spLocks noChangeShapeType="1"/>
            </p:cNvSpPr>
            <p:nvPr/>
          </p:nvSpPr>
          <p:spPr bwMode="auto">
            <a:xfrm flipV="1">
              <a:off x="3668" y="972"/>
              <a:ext cx="0" cy="72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9127" name="Text Box 9"/>
            <p:cNvSpPr txBox="1">
              <a:spLocks noChangeArrowheads="1"/>
            </p:cNvSpPr>
            <p:nvPr/>
          </p:nvSpPr>
          <p:spPr bwMode="auto">
            <a:xfrm>
              <a:off x="5116" y="1421"/>
              <a:ext cx="178" cy="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9128" name="Text Box 10"/>
            <p:cNvSpPr txBox="1">
              <a:spLocks noChangeArrowheads="1"/>
            </p:cNvSpPr>
            <p:nvPr/>
          </p:nvSpPr>
          <p:spPr bwMode="auto">
            <a:xfrm>
              <a:off x="3638" y="845"/>
              <a:ext cx="538" cy="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 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)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9129" name="Text Box 11"/>
            <p:cNvSpPr txBox="1">
              <a:spLocks noChangeArrowheads="1"/>
            </p:cNvSpPr>
            <p:nvPr/>
          </p:nvSpPr>
          <p:spPr bwMode="auto">
            <a:xfrm>
              <a:off x="3642" y="1517"/>
              <a:ext cx="228" cy="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</p:grpSp>
      <p:grpSp>
        <p:nvGrpSpPr>
          <p:cNvPr id="562188" name="Group 12"/>
          <p:cNvGrpSpPr>
            <a:grpSpLocks/>
          </p:cNvGrpSpPr>
          <p:nvPr/>
        </p:nvGrpSpPr>
        <p:grpSpPr bwMode="auto">
          <a:xfrm>
            <a:off x="5795963" y="2060575"/>
            <a:ext cx="2209800" cy="908050"/>
            <a:chOff x="3332" y="1092"/>
            <a:chExt cx="1392" cy="456"/>
          </a:xfrm>
        </p:grpSpPr>
        <p:sp>
          <p:nvSpPr>
            <p:cNvPr id="89121" name="Line 13"/>
            <p:cNvSpPr>
              <a:spLocks noChangeShapeType="1"/>
            </p:cNvSpPr>
            <p:nvPr/>
          </p:nvSpPr>
          <p:spPr bwMode="auto">
            <a:xfrm>
              <a:off x="3668" y="1176"/>
              <a:ext cx="1056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9122" name="Line 14"/>
            <p:cNvSpPr>
              <a:spLocks noChangeShapeType="1"/>
            </p:cNvSpPr>
            <p:nvPr/>
          </p:nvSpPr>
          <p:spPr bwMode="auto">
            <a:xfrm flipH="1">
              <a:off x="3332" y="1548"/>
              <a:ext cx="336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9123" name="Line 15"/>
            <p:cNvSpPr>
              <a:spLocks noChangeShapeType="1"/>
            </p:cNvSpPr>
            <p:nvPr/>
          </p:nvSpPr>
          <p:spPr bwMode="auto">
            <a:xfrm>
              <a:off x="3668" y="1164"/>
              <a:ext cx="0" cy="384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9124" name="Text Box 16"/>
            <p:cNvSpPr txBox="1">
              <a:spLocks noChangeArrowheads="1"/>
            </p:cNvSpPr>
            <p:nvPr/>
          </p:nvSpPr>
          <p:spPr bwMode="auto">
            <a:xfrm>
              <a:off x="3435" y="1092"/>
              <a:ext cx="21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</p:grpSp>
      <p:sp>
        <p:nvSpPr>
          <p:cNvPr id="562193" name="Rectangle 17"/>
          <p:cNvSpPr>
            <a:spLocks noChangeArrowheads="1"/>
          </p:cNvSpPr>
          <p:nvPr/>
        </p:nvSpPr>
        <p:spPr bwMode="auto">
          <a:xfrm>
            <a:off x="755650" y="3284538"/>
            <a:ext cx="4537075" cy="557212"/>
          </a:xfrm>
          <a:prstGeom prst="rect">
            <a:avLst/>
          </a:prstGeom>
          <a:noFill/>
          <a:ln w="38100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l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 单位阶跃函数的延迟</a:t>
            </a:r>
          </a:p>
        </p:txBody>
      </p:sp>
      <p:graphicFrame>
        <p:nvGraphicFramePr>
          <p:cNvPr id="562194" name="Object 18"/>
          <p:cNvGraphicFramePr>
            <a:graphicFrameLocks noChangeAspect="1"/>
          </p:cNvGraphicFramePr>
          <p:nvPr/>
        </p:nvGraphicFramePr>
        <p:xfrm>
          <a:off x="4284663" y="4365625"/>
          <a:ext cx="3852862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45" name="公式" r:id="rId5" imgW="1568388" imgH="526962" progId="Equation.3">
                  <p:embed/>
                </p:oleObj>
              </mc:Choice>
              <mc:Fallback>
                <p:oleObj name="公式" r:id="rId5" imgW="1568388" imgH="526962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4365625"/>
                        <a:ext cx="3852862" cy="130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2195" name="Group 19"/>
          <p:cNvGrpSpPr>
            <a:grpSpLocks/>
          </p:cNvGrpSpPr>
          <p:nvPr/>
        </p:nvGrpSpPr>
        <p:grpSpPr bwMode="auto">
          <a:xfrm>
            <a:off x="611188" y="4005263"/>
            <a:ext cx="3328987" cy="1901825"/>
            <a:chOff x="366" y="723"/>
            <a:chExt cx="1815" cy="914"/>
          </a:xfrm>
        </p:grpSpPr>
        <p:grpSp>
          <p:nvGrpSpPr>
            <p:cNvPr id="89108" name="Group 20"/>
            <p:cNvGrpSpPr>
              <a:grpSpLocks/>
            </p:cNvGrpSpPr>
            <p:nvPr/>
          </p:nvGrpSpPr>
          <p:grpSpPr bwMode="auto">
            <a:xfrm>
              <a:off x="366" y="723"/>
              <a:ext cx="1815" cy="914"/>
              <a:chOff x="366" y="723"/>
              <a:chExt cx="1815" cy="914"/>
            </a:xfrm>
          </p:grpSpPr>
          <p:grpSp>
            <p:nvGrpSpPr>
              <p:cNvPr id="89111" name="Group 21"/>
              <p:cNvGrpSpPr>
                <a:grpSpLocks/>
              </p:cNvGrpSpPr>
              <p:nvPr/>
            </p:nvGrpSpPr>
            <p:grpSpPr bwMode="auto">
              <a:xfrm>
                <a:off x="472" y="723"/>
                <a:ext cx="1709" cy="898"/>
                <a:chOff x="472" y="723"/>
                <a:chExt cx="1709" cy="898"/>
              </a:xfrm>
            </p:grpSpPr>
            <p:sp>
              <p:nvSpPr>
                <p:cNvPr id="89113" name="Line 22"/>
                <p:cNvSpPr>
                  <a:spLocks noChangeShapeType="1"/>
                </p:cNvSpPr>
                <p:nvPr/>
              </p:nvSpPr>
              <p:spPr bwMode="auto">
                <a:xfrm>
                  <a:off x="472" y="1400"/>
                  <a:ext cx="1584" cy="0"/>
                </a:xfrm>
                <a:prstGeom prst="line">
                  <a:avLst/>
                </a:prstGeom>
                <a:noFill/>
                <a:ln w="28575">
                  <a:solidFill>
                    <a:srgbClr val="FFFF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9114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568" y="824"/>
                  <a:ext cx="0" cy="720"/>
                </a:xfrm>
                <a:prstGeom prst="line">
                  <a:avLst/>
                </a:prstGeom>
                <a:noFill/>
                <a:ln w="28575">
                  <a:solidFill>
                    <a:srgbClr val="FFFF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9115" name="Line 24"/>
                <p:cNvSpPr>
                  <a:spLocks noChangeShapeType="1"/>
                </p:cNvSpPr>
                <p:nvPr/>
              </p:nvSpPr>
              <p:spPr bwMode="auto">
                <a:xfrm>
                  <a:off x="856" y="1064"/>
                  <a:ext cx="1056" cy="0"/>
                </a:xfrm>
                <a:prstGeom prst="line">
                  <a:avLst/>
                </a:prstGeom>
                <a:noFill/>
                <a:ln w="28575">
                  <a:solidFill>
                    <a:srgbClr val="FF00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9116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027" y="1275"/>
                  <a:ext cx="154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kumimoji="1" lang="en-US" altLang="zh-CN" sz="2800" i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t</a:t>
                  </a:r>
                  <a:endPara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9117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526" y="723"/>
                  <a:ext cx="714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kumimoji="1" lang="zh-CN" altLang="en-US" sz="2800" i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sym typeface="Symbol" panose="05050102010706020507" pitchFamily="18" charset="2"/>
                    </a:rPr>
                    <a:t> </a:t>
                  </a: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sym typeface="Symbol" panose="05050102010706020507" pitchFamily="18" charset="2"/>
                    </a:rPr>
                    <a:t>(</a:t>
                  </a:r>
                  <a:r>
                    <a:rPr kumimoji="1" lang="en-US" altLang="zh-CN" sz="2800" i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sym typeface="Symbol" panose="05050102010706020507" pitchFamily="18" charset="2"/>
                    </a:rPr>
                    <a:t>t-t</a:t>
                  </a:r>
                  <a:r>
                    <a:rPr kumimoji="1" lang="en-US" altLang="zh-CN" sz="2800" baseline="-250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sym typeface="Symbol" panose="05050102010706020507" pitchFamily="18" charset="2"/>
                    </a:rPr>
                    <a:t>0</a:t>
                  </a: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sym typeface="Symbol" panose="05050102010706020507" pitchFamily="18" charset="2"/>
                    </a:rPr>
                    <a:t>)</a:t>
                  </a:r>
                  <a:endPara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9118" name="Line 27"/>
                <p:cNvSpPr>
                  <a:spLocks noChangeShapeType="1"/>
                </p:cNvSpPr>
                <p:nvPr/>
              </p:nvSpPr>
              <p:spPr bwMode="auto">
                <a:xfrm>
                  <a:off x="856" y="1064"/>
                  <a:ext cx="0" cy="336"/>
                </a:xfrm>
                <a:prstGeom prst="line">
                  <a:avLst/>
                </a:prstGeom>
                <a:noFill/>
                <a:ln w="28575">
                  <a:solidFill>
                    <a:srgbClr val="FF00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9119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815" y="1372"/>
                  <a:ext cx="219" cy="24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kumimoji="1" lang="en-US" altLang="zh-CN" sz="2800" i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t</a:t>
                  </a:r>
                  <a:r>
                    <a:rPr kumimoji="1" lang="en-US" altLang="zh-CN" sz="2800" baseline="-250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</a:t>
                  </a:r>
                  <a:endPara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9120" name="Line 29"/>
                <p:cNvSpPr>
                  <a:spLocks noChangeShapeType="1"/>
                </p:cNvSpPr>
                <p:nvPr/>
              </p:nvSpPr>
              <p:spPr bwMode="auto">
                <a:xfrm>
                  <a:off x="488" y="1392"/>
                  <a:ext cx="368" cy="0"/>
                </a:xfrm>
                <a:prstGeom prst="line">
                  <a:avLst/>
                </a:prstGeom>
                <a:noFill/>
                <a:ln w="28575">
                  <a:solidFill>
                    <a:srgbClr val="FF00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89112" name="Text Box 30"/>
              <p:cNvSpPr txBox="1">
                <a:spLocks noChangeArrowheads="1"/>
              </p:cNvSpPr>
              <p:nvPr/>
            </p:nvSpPr>
            <p:spPr bwMode="auto">
              <a:xfrm>
                <a:off x="366" y="1388"/>
                <a:ext cx="212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</a:t>
                </a:r>
              </a:p>
            </p:txBody>
          </p:sp>
        </p:grpSp>
        <p:sp>
          <p:nvSpPr>
            <p:cNvPr id="89109" name="Text Box 31"/>
            <p:cNvSpPr txBox="1">
              <a:spLocks noChangeArrowheads="1"/>
            </p:cNvSpPr>
            <p:nvPr/>
          </p:nvSpPr>
          <p:spPr bwMode="auto">
            <a:xfrm>
              <a:off x="389" y="970"/>
              <a:ext cx="19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89110" name="Line 32"/>
            <p:cNvSpPr>
              <a:spLocks noChangeShapeType="1"/>
            </p:cNvSpPr>
            <p:nvPr/>
          </p:nvSpPr>
          <p:spPr bwMode="auto">
            <a:xfrm>
              <a:off x="578" y="1058"/>
              <a:ext cx="27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89099" name="Group 33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9106" name="Picture 34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107" name="Text Box 35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89100" name="Group 36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9104" name="Picture 37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105" name="Text Box 38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89101" name="Group 39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89102" name="Picture 40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103" name="Text Box 41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2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2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2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2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2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2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0"/>
                                        <p:tgtEl>
                                          <p:spTgt spid="562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62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562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62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62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6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3000"/>
                                        <p:tgtEl>
                                          <p:spTgt spid="562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78" grpId="0" build="p" autoUpdateAnimBg="0"/>
      <p:bldP spid="562179" grpId="0"/>
      <p:bldP spid="562180" grpId="0" animBg="1"/>
      <p:bldP spid="562193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02" name="Group 2"/>
          <p:cNvGrpSpPr>
            <a:grpSpLocks/>
          </p:cNvGrpSpPr>
          <p:nvPr/>
        </p:nvGrpSpPr>
        <p:grpSpPr bwMode="auto">
          <a:xfrm>
            <a:off x="4932363" y="3716338"/>
            <a:ext cx="3686175" cy="538162"/>
            <a:chOff x="3098" y="2368"/>
            <a:chExt cx="2322" cy="339"/>
          </a:xfrm>
        </p:grpSpPr>
        <p:sp>
          <p:nvSpPr>
            <p:cNvPr id="90208" name="Text Box 3"/>
            <p:cNvSpPr txBox="1">
              <a:spLocks noChangeArrowheads="1"/>
            </p:cNvSpPr>
            <p:nvPr/>
          </p:nvSpPr>
          <p:spPr bwMode="auto">
            <a:xfrm>
              <a:off x="3098" y="2368"/>
              <a:ext cx="19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0  </a:t>
              </a:r>
              <a:r>
                <a:rPr kumimoji="1" lang="zh-CN" altLang="zh-CN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合闸</a:t>
              </a:r>
              <a:r>
                <a:rPr kumimoji="1" lang="zh-CN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  =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graphicFrame>
          <p:nvGraphicFramePr>
            <p:cNvPr id="90209" name="Object 4"/>
            <p:cNvGraphicFramePr>
              <a:graphicFrameLocks noChangeAspect="1"/>
            </p:cNvGraphicFramePr>
            <p:nvPr/>
          </p:nvGraphicFramePr>
          <p:xfrm>
            <a:off x="4921" y="2387"/>
            <a:ext cx="499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245" name="公式" r:id="rId3" imgW="349188" imgH="222294" progId="Equation.3">
                    <p:embed/>
                  </p:oleObj>
                </mc:Choice>
                <mc:Fallback>
                  <p:oleObj name="公式" r:id="rId3" imgW="349188" imgH="222294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1" y="2387"/>
                          <a:ext cx="499" cy="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63205" name="AutoShape 5"/>
          <p:cNvSpPr>
            <a:spLocks noChangeArrowheads="1"/>
          </p:cNvSpPr>
          <p:nvPr/>
        </p:nvSpPr>
        <p:spPr bwMode="auto">
          <a:xfrm>
            <a:off x="4284663" y="4581525"/>
            <a:ext cx="792162" cy="144463"/>
          </a:xfrm>
          <a:prstGeom prst="rightArrow">
            <a:avLst>
              <a:gd name="adj1" fmla="val 50000"/>
              <a:gd name="adj2" fmla="val 137087"/>
            </a:avLst>
          </a:prstGeom>
          <a:solidFill>
            <a:srgbClr val="00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63206" name="AutoShape 6"/>
          <p:cNvSpPr>
            <a:spLocks noChangeArrowheads="1"/>
          </p:cNvSpPr>
          <p:nvPr/>
        </p:nvSpPr>
        <p:spPr bwMode="auto">
          <a:xfrm>
            <a:off x="4140200" y="2205038"/>
            <a:ext cx="792163" cy="144462"/>
          </a:xfrm>
          <a:prstGeom prst="rightArrow">
            <a:avLst>
              <a:gd name="adj1" fmla="val 50000"/>
              <a:gd name="adj2" fmla="val 137088"/>
            </a:avLst>
          </a:prstGeom>
          <a:solidFill>
            <a:srgbClr val="00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63207" name="Text Box 7"/>
          <p:cNvSpPr txBox="1">
            <a:spLocks noChangeArrowheads="1"/>
          </p:cNvSpPr>
          <p:nvPr/>
        </p:nvSpPr>
        <p:spPr bwMode="auto">
          <a:xfrm>
            <a:off x="395288" y="1268413"/>
            <a:ext cx="4897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/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在电路中模拟开关的动作</a:t>
            </a:r>
          </a:p>
        </p:txBody>
      </p:sp>
      <p:grpSp>
        <p:nvGrpSpPr>
          <p:cNvPr id="563208" name="Group 8"/>
          <p:cNvGrpSpPr>
            <a:grpSpLocks/>
          </p:cNvGrpSpPr>
          <p:nvPr/>
        </p:nvGrpSpPr>
        <p:grpSpPr bwMode="auto">
          <a:xfrm>
            <a:off x="4932363" y="1341438"/>
            <a:ext cx="3889375" cy="519112"/>
            <a:chOff x="2562" y="1071"/>
            <a:chExt cx="2450" cy="327"/>
          </a:xfrm>
        </p:grpSpPr>
        <p:sp>
          <p:nvSpPr>
            <p:cNvPr id="90206" name="Text Box 9"/>
            <p:cNvSpPr txBox="1">
              <a:spLocks noChangeArrowheads="1"/>
            </p:cNvSpPr>
            <p:nvPr/>
          </p:nvSpPr>
          <p:spPr bwMode="auto">
            <a:xfrm>
              <a:off x="2562" y="1071"/>
              <a:ext cx="198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 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0  </a:t>
              </a:r>
              <a:r>
                <a:rPr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合闸</a:t>
              </a:r>
              <a:r>
                <a:rPr lang="zh-CN" altLang="en-US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</a:t>
              </a: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  = </a:t>
              </a: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E</a:t>
              </a:r>
              <a:endParaRPr lang="en-US" altLang="zh-CN" sz="28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graphicFrame>
          <p:nvGraphicFramePr>
            <p:cNvPr id="90207" name="Object 10"/>
            <p:cNvGraphicFramePr>
              <a:graphicFrameLocks noChangeAspect="1"/>
            </p:cNvGraphicFramePr>
            <p:nvPr/>
          </p:nvGraphicFramePr>
          <p:xfrm>
            <a:off x="4513" y="1071"/>
            <a:ext cx="499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246" name="公式" r:id="rId5" imgW="349188" imgH="222294" progId="Equation.3">
                    <p:embed/>
                  </p:oleObj>
                </mc:Choice>
                <mc:Fallback>
                  <p:oleObj name="公式" r:id="rId5" imgW="349188" imgH="222294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3" y="1071"/>
                          <a:ext cx="499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63211" name="Rectangle 11"/>
          <p:cNvSpPr>
            <a:spLocks noChangeArrowheads="1"/>
          </p:cNvSpPr>
          <p:nvPr/>
        </p:nvSpPr>
        <p:spPr bwMode="auto">
          <a:xfrm>
            <a:off x="468313" y="625475"/>
            <a:ext cx="4264025" cy="547688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FF9900"/>
              </a:buClr>
              <a:buSzPct val="86000"/>
              <a:buFont typeface="Wingdings" panose="05000000000000000000" pitchFamily="2" charset="2"/>
              <a:buChar char="l"/>
            </a:pPr>
            <a:r>
              <a:rPr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 单位阶跃函数的作用</a:t>
            </a:r>
          </a:p>
        </p:txBody>
      </p:sp>
      <p:grpSp>
        <p:nvGrpSpPr>
          <p:cNvPr id="90120" name="Group 12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0204" name="Picture 13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05" name="Text Box 14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0121" name="Group 15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0202" name="Picture 16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03" name="Text Box 17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63218" name="Group 18"/>
          <p:cNvGrpSpPr>
            <a:grpSpLocks/>
          </p:cNvGrpSpPr>
          <p:nvPr/>
        </p:nvGrpSpPr>
        <p:grpSpPr bwMode="auto">
          <a:xfrm>
            <a:off x="388938" y="1844675"/>
            <a:ext cx="3427412" cy="1800225"/>
            <a:chOff x="-50" y="2024"/>
            <a:chExt cx="2159" cy="1134"/>
          </a:xfrm>
        </p:grpSpPr>
        <p:sp>
          <p:nvSpPr>
            <p:cNvPr id="90182" name="Oval 19"/>
            <p:cNvSpPr>
              <a:spLocks noChangeArrowheads="1"/>
            </p:cNvSpPr>
            <p:nvPr/>
          </p:nvSpPr>
          <p:spPr bwMode="auto">
            <a:xfrm>
              <a:off x="249" y="2432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0183" name="Text Box 20"/>
            <p:cNvSpPr txBox="1">
              <a:spLocks noChangeArrowheads="1"/>
            </p:cNvSpPr>
            <p:nvPr/>
          </p:nvSpPr>
          <p:spPr bwMode="auto">
            <a:xfrm>
              <a:off x="903" y="2296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90184" name="Text Box 21"/>
            <p:cNvSpPr txBox="1">
              <a:spLocks noChangeArrowheads="1"/>
            </p:cNvSpPr>
            <p:nvPr/>
          </p:nvSpPr>
          <p:spPr bwMode="auto">
            <a:xfrm>
              <a:off x="-50" y="2523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90185" name="Line 22"/>
            <p:cNvSpPr>
              <a:spLocks noChangeShapeType="1"/>
            </p:cNvSpPr>
            <p:nvPr/>
          </p:nvSpPr>
          <p:spPr bwMode="auto">
            <a:xfrm>
              <a:off x="431" y="2205"/>
              <a:ext cx="35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86" name="Line 23"/>
            <p:cNvSpPr>
              <a:spLocks noChangeShapeType="1"/>
            </p:cNvSpPr>
            <p:nvPr/>
          </p:nvSpPr>
          <p:spPr bwMode="auto">
            <a:xfrm flipV="1">
              <a:off x="431" y="2205"/>
              <a:ext cx="0" cy="91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87" name="Line 24"/>
            <p:cNvSpPr>
              <a:spLocks noChangeShapeType="1"/>
            </p:cNvSpPr>
            <p:nvPr/>
          </p:nvSpPr>
          <p:spPr bwMode="auto">
            <a:xfrm flipH="1">
              <a:off x="823" y="2251"/>
              <a:ext cx="243" cy="18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88" name="Line 25"/>
            <p:cNvSpPr>
              <a:spLocks noChangeShapeType="1"/>
            </p:cNvSpPr>
            <p:nvPr/>
          </p:nvSpPr>
          <p:spPr bwMode="auto">
            <a:xfrm>
              <a:off x="839" y="2404"/>
              <a:ext cx="0" cy="70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89" name="Line 26"/>
            <p:cNvSpPr>
              <a:spLocks noChangeShapeType="1"/>
            </p:cNvSpPr>
            <p:nvPr/>
          </p:nvSpPr>
          <p:spPr bwMode="auto">
            <a:xfrm>
              <a:off x="204" y="3022"/>
              <a:ext cx="10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90190" name="Group 27"/>
            <p:cNvGrpSpPr>
              <a:grpSpLocks/>
            </p:cNvGrpSpPr>
            <p:nvPr/>
          </p:nvGrpSpPr>
          <p:grpSpPr bwMode="auto">
            <a:xfrm>
              <a:off x="249" y="2251"/>
              <a:ext cx="128" cy="136"/>
              <a:chOff x="648" y="2472"/>
              <a:chExt cx="128" cy="136"/>
            </a:xfrm>
          </p:grpSpPr>
          <p:sp>
            <p:nvSpPr>
              <p:cNvPr id="90200" name="Line 28"/>
              <p:cNvSpPr>
                <a:spLocks noChangeShapeType="1"/>
              </p:cNvSpPr>
              <p:nvPr/>
            </p:nvSpPr>
            <p:spPr bwMode="auto">
              <a:xfrm>
                <a:off x="648" y="2536"/>
                <a:ext cx="1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0201" name="Line 29"/>
              <p:cNvSpPr>
                <a:spLocks noChangeShapeType="1"/>
              </p:cNvSpPr>
              <p:nvPr/>
            </p:nvSpPr>
            <p:spPr bwMode="auto">
              <a:xfrm>
                <a:off x="704" y="2472"/>
                <a:ext cx="0" cy="136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90191" name="Group 30"/>
            <p:cNvGrpSpPr>
              <a:grpSpLocks/>
            </p:cNvGrpSpPr>
            <p:nvPr/>
          </p:nvGrpSpPr>
          <p:grpSpPr bwMode="auto">
            <a:xfrm>
              <a:off x="1156" y="2296"/>
              <a:ext cx="128" cy="136"/>
              <a:chOff x="648" y="2472"/>
              <a:chExt cx="128" cy="136"/>
            </a:xfrm>
          </p:grpSpPr>
          <p:sp>
            <p:nvSpPr>
              <p:cNvPr id="90198" name="Line 31"/>
              <p:cNvSpPr>
                <a:spLocks noChangeShapeType="1"/>
              </p:cNvSpPr>
              <p:nvPr/>
            </p:nvSpPr>
            <p:spPr bwMode="auto">
              <a:xfrm>
                <a:off x="648" y="2536"/>
                <a:ext cx="1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0199" name="Line 32"/>
              <p:cNvSpPr>
                <a:spLocks noChangeShapeType="1"/>
              </p:cNvSpPr>
              <p:nvPr/>
            </p:nvSpPr>
            <p:spPr bwMode="auto">
              <a:xfrm>
                <a:off x="704" y="2472"/>
                <a:ext cx="0" cy="136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0192" name="Line 33"/>
            <p:cNvSpPr>
              <a:spLocks noChangeShapeType="1"/>
            </p:cNvSpPr>
            <p:nvPr/>
          </p:nvSpPr>
          <p:spPr bwMode="auto">
            <a:xfrm>
              <a:off x="1156" y="3022"/>
              <a:ext cx="10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93" name="Text Box 34"/>
            <p:cNvSpPr txBox="1">
              <a:spLocks noChangeArrowheads="1"/>
            </p:cNvSpPr>
            <p:nvPr/>
          </p:nvSpPr>
          <p:spPr bwMode="auto">
            <a:xfrm>
              <a:off x="930" y="2523"/>
              <a:ext cx="4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90194" name="Line 35"/>
            <p:cNvSpPr>
              <a:spLocks noChangeShapeType="1"/>
            </p:cNvSpPr>
            <p:nvPr/>
          </p:nvSpPr>
          <p:spPr bwMode="auto">
            <a:xfrm>
              <a:off x="431" y="3113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195" name="Line 36"/>
            <p:cNvSpPr>
              <a:spLocks noChangeShapeType="1"/>
            </p:cNvSpPr>
            <p:nvPr/>
          </p:nvSpPr>
          <p:spPr bwMode="auto">
            <a:xfrm>
              <a:off x="1066" y="2251"/>
              <a:ext cx="58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196" name="Line 37"/>
            <p:cNvSpPr>
              <a:spLocks noChangeShapeType="1"/>
            </p:cNvSpPr>
            <p:nvPr/>
          </p:nvSpPr>
          <p:spPr bwMode="auto">
            <a:xfrm flipH="1" flipV="1">
              <a:off x="793" y="2024"/>
              <a:ext cx="204" cy="33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97" name="Rectangle 38"/>
            <p:cNvSpPr>
              <a:spLocks noChangeArrowheads="1"/>
            </p:cNvSpPr>
            <p:nvPr/>
          </p:nvSpPr>
          <p:spPr bwMode="auto">
            <a:xfrm>
              <a:off x="1474" y="2160"/>
              <a:ext cx="635" cy="998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563239" name="Group 39"/>
          <p:cNvGrpSpPr>
            <a:grpSpLocks/>
          </p:cNvGrpSpPr>
          <p:nvPr/>
        </p:nvGrpSpPr>
        <p:grpSpPr bwMode="auto">
          <a:xfrm>
            <a:off x="4157663" y="1989138"/>
            <a:ext cx="3978275" cy="1584325"/>
            <a:chOff x="669" y="2115"/>
            <a:chExt cx="2506" cy="998"/>
          </a:xfrm>
        </p:grpSpPr>
        <p:sp>
          <p:nvSpPr>
            <p:cNvPr id="90165" name="Oval 40"/>
            <p:cNvSpPr>
              <a:spLocks noChangeArrowheads="1"/>
            </p:cNvSpPr>
            <p:nvPr/>
          </p:nvSpPr>
          <p:spPr bwMode="auto">
            <a:xfrm>
              <a:off x="2154" y="2115"/>
              <a:ext cx="91" cy="90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aphicFrame>
          <p:nvGraphicFramePr>
            <p:cNvPr id="90166" name="Object 41"/>
            <p:cNvGraphicFramePr>
              <a:graphicFrameLocks noChangeAspect="1"/>
            </p:cNvGraphicFramePr>
            <p:nvPr/>
          </p:nvGraphicFramePr>
          <p:xfrm>
            <a:off x="669" y="2470"/>
            <a:ext cx="663" cy="3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247" name="公式" r:id="rId8" imgW="488864" imgH="234906" progId="Equation.3">
                    <p:embed/>
                  </p:oleObj>
                </mc:Choice>
                <mc:Fallback>
                  <p:oleObj name="公式" r:id="rId8" imgW="488864" imgH="234906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9" y="2470"/>
                          <a:ext cx="663" cy="3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CC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167" name="Oval 42"/>
            <p:cNvSpPr>
              <a:spLocks noChangeArrowheads="1"/>
            </p:cNvSpPr>
            <p:nvPr/>
          </p:nvSpPr>
          <p:spPr bwMode="auto">
            <a:xfrm>
              <a:off x="1315" y="2387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0168" name="Line 43"/>
            <p:cNvSpPr>
              <a:spLocks noChangeShapeType="1"/>
            </p:cNvSpPr>
            <p:nvPr/>
          </p:nvSpPr>
          <p:spPr bwMode="auto">
            <a:xfrm>
              <a:off x="1497" y="2160"/>
              <a:ext cx="106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69" name="Line 44"/>
            <p:cNvSpPr>
              <a:spLocks noChangeShapeType="1"/>
            </p:cNvSpPr>
            <p:nvPr/>
          </p:nvSpPr>
          <p:spPr bwMode="auto">
            <a:xfrm flipV="1">
              <a:off x="1497" y="2160"/>
              <a:ext cx="0" cy="91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70" name="Line 45"/>
            <p:cNvSpPr>
              <a:spLocks noChangeShapeType="1"/>
            </p:cNvSpPr>
            <p:nvPr/>
          </p:nvSpPr>
          <p:spPr bwMode="auto">
            <a:xfrm>
              <a:off x="1270" y="2977"/>
              <a:ext cx="10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90171" name="Group 46"/>
            <p:cNvGrpSpPr>
              <a:grpSpLocks/>
            </p:cNvGrpSpPr>
            <p:nvPr/>
          </p:nvGrpSpPr>
          <p:grpSpPr bwMode="auto">
            <a:xfrm>
              <a:off x="1315" y="2206"/>
              <a:ext cx="128" cy="136"/>
              <a:chOff x="648" y="2472"/>
              <a:chExt cx="128" cy="136"/>
            </a:xfrm>
          </p:grpSpPr>
          <p:sp>
            <p:nvSpPr>
              <p:cNvPr id="90180" name="Line 47"/>
              <p:cNvSpPr>
                <a:spLocks noChangeShapeType="1"/>
              </p:cNvSpPr>
              <p:nvPr/>
            </p:nvSpPr>
            <p:spPr bwMode="auto">
              <a:xfrm>
                <a:off x="648" y="2536"/>
                <a:ext cx="1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0181" name="Line 48"/>
              <p:cNvSpPr>
                <a:spLocks noChangeShapeType="1"/>
              </p:cNvSpPr>
              <p:nvPr/>
            </p:nvSpPr>
            <p:spPr bwMode="auto">
              <a:xfrm>
                <a:off x="704" y="2472"/>
                <a:ext cx="0" cy="136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90172" name="Group 49"/>
            <p:cNvGrpSpPr>
              <a:grpSpLocks/>
            </p:cNvGrpSpPr>
            <p:nvPr/>
          </p:nvGrpSpPr>
          <p:grpSpPr bwMode="auto">
            <a:xfrm>
              <a:off x="2222" y="2251"/>
              <a:ext cx="128" cy="136"/>
              <a:chOff x="648" y="2472"/>
              <a:chExt cx="128" cy="136"/>
            </a:xfrm>
          </p:grpSpPr>
          <p:sp>
            <p:nvSpPr>
              <p:cNvPr id="90178" name="Line 50"/>
              <p:cNvSpPr>
                <a:spLocks noChangeShapeType="1"/>
              </p:cNvSpPr>
              <p:nvPr/>
            </p:nvSpPr>
            <p:spPr bwMode="auto">
              <a:xfrm>
                <a:off x="648" y="2536"/>
                <a:ext cx="1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0179" name="Line 51"/>
              <p:cNvSpPr>
                <a:spLocks noChangeShapeType="1"/>
              </p:cNvSpPr>
              <p:nvPr/>
            </p:nvSpPr>
            <p:spPr bwMode="auto">
              <a:xfrm>
                <a:off x="704" y="2472"/>
                <a:ext cx="0" cy="136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0173" name="Line 52"/>
            <p:cNvSpPr>
              <a:spLocks noChangeShapeType="1"/>
            </p:cNvSpPr>
            <p:nvPr/>
          </p:nvSpPr>
          <p:spPr bwMode="auto">
            <a:xfrm>
              <a:off x="2222" y="2977"/>
              <a:ext cx="10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74" name="Text Box 53"/>
            <p:cNvSpPr txBox="1">
              <a:spLocks noChangeArrowheads="1"/>
            </p:cNvSpPr>
            <p:nvPr/>
          </p:nvSpPr>
          <p:spPr bwMode="auto">
            <a:xfrm>
              <a:off x="1996" y="2478"/>
              <a:ext cx="4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90175" name="Line 54"/>
            <p:cNvSpPr>
              <a:spLocks noChangeShapeType="1"/>
            </p:cNvSpPr>
            <p:nvPr/>
          </p:nvSpPr>
          <p:spPr bwMode="auto">
            <a:xfrm>
              <a:off x="1474" y="3067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176" name="Rectangle 55"/>
            <p:cNvSpPr>
              <a:spLocks noChangeArrowheads="1"/>
            </p:cNvSpPr>
            <p:nvPr/>
          </p:nvSpPr>
          <p:spPr bwMode="auto">
            <a:xfrm>
              <a:off x="2540" y="2115"/>
              <a:ext cx="635" cy="998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0177" name="Oval 56"/>
            <p:cNvSpPr>
              <a:spLocks noChangeArrowheads="1"/>
            </p:cNvSpPr>
            <p:nvPr/>
          </p:nvSpPr>
          <p:spPr bwMode="auto">
            <a:xfrm>
              <a:off x="2154" y="3022"/>
              <a:ext cx="91" cy="90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90124" name="Group 57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90163" name="Picture 58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164" name="Text Box 59">
              <a:hlinkClick r:id="rId1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pSp>
        <p:nvGrpSpPr>
          <p:cNvPr id="563260" name="Group 60"/>
          <p:cNvGrpSpPr>
            <a:grpSpLocks/>
          </p:cNvGrpSpPr>
          <p:nvPr/>
        </p:nvGrpSpPr>
        <p:grpSpPr bwMode="auto">
          <a:xfrm>
            <a:off x="827088" y="3860800"/>
            <a:ext cx="3067050" cy="2089150"/>
            <a:chOff x="521" y="2432"/>
            <a:chExt cx="1932" cy="1316"/>
          </a:xfrm>
        </p:grpSpPr>
        <p:sp>
          <p:nvSpPr>
            <p:cNvPr id="90143" name="Line 61"/>
            <p:cNvSpPr>
              <a:spLocks noChangeShapeType="1"/>
            </p:cNvSpPr>
            <p:nvPr/>
          </p:nvSpPr>
          <p:spPr bwMode="auto">
            <a:xfrm flipV="1">
              <a:off x="793" y="2795"/>
              <a:ext cx="0" cy="91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44" name="Text Box 62"/>
            <p:cNvSpPr txBox="1">
              <a:spLocks noChangeArrowheads="1"/>
            </p:cNvSpPr>
            <p:nvPr/>
          </p:nvSpPr>
          <p:spPr bwMode="auto">
            <a:xfrm>
              <a:off x="793" y="2831"/>
              <a:ext cx="25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0145" name="Line 63"/>
            <p:cNvSpPr>
              <a:spLocks noChangeShapeType="1"/>
            </p:cNvSpPr>
            <p:nvPr/>
          </p:nvSpPr>
          <p:spPr bwMode="auto">
            <a:xfrm>
              <a:off x="1387" y="2750"/>
              <a:ext cx="384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90146" name="Object 64"/>
            <p:cNvGraphicFramePr>
              <a:graphicFrameLocks noChangeAspect="1"/>
            </p:cNvGraphicFramePr>
            <p:nvPr/>
          </p:nvGraphicFramePr>
          <p:xfrm>
            <a:off x="1387" y="2432"/>
            <a:ext cx="416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248" name="公式" r:id="rId11" imgW="298290" imgH="222294" progId="Equation.3">
                    <p:embed/>
                  </p:oleObj>
                </mc:Choice>
                <mc:Fallback>
                  <p:oleObj name="公式" r:id="rId11" imgW="298290" imgH="222294" progId="Equation.3">
                    <p:embed/>
                    <p:pic>
                      <p:nvPicPr>
                        <p:cNvPr id="0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7" y="2432"/>
                          <a:ext cx="416" cy="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CC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147" name="Text Box 65"/>
            <p:cNvSpPr txBox="1">
              <a:spLocks noChangeArrowheads="1"/>
            </p:cNvSpPr>
            <p:nvPr/>
          </p:nvSpPr>
          <p:spPr bwMode="auto">
            <a:xfrm>
              <a:off x="1185" y="2841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k</a:t>
              </a:r>
            </a:p>
          </p:txBody>
        </p:sp>
        <p:sp>
          <p:nvSpPr>
            <p:cNvPr id="90148" name="Line 66"/>
            <p:cNvSpPr>
              <a:spLocks noChangeShapeType="1"/>
            </p:cNvSpPr>
            <p:nvPr/>
          </p:nvSpPr>
          <p:spPr bwMode="auto">
            <a:xfrm>
              <a:off x="775" y="2795"/>
              <a:ext cx="35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49" name="Line 67"/>
            <p:cNvSpPr>
              <a:spLocks noChangeShapeType="1"/>
            </p:cNvSpPr>
            <p:nvPr/>
          </p:nvSpPr>
          <p:spPr bwMode="auto">
            <a:xfrm>
              <a:off x="1115" y="2795"/>
              <a:ext cx="90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50" name="Line 68"/>
            <p:cNvSpPr>
              <a:spLocks noChangeShapeType="1"/>
            </p:cNvSpPr>
            <p:nvPr/>
          </p:nvSpPr>
          <p:spPr bwMode="auto">
            <a:xfrm>
              <a:off x="1183" y="2994"/>
              <a:ext cx="0" cy="70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51" name="Line 69"/>
            <p:cNvSpPr>
              <a:spLocks noChangeShapeType="1"/>
            </p:cNvSpPr>
            <p:nvPr/>
          </p:nvSpPr>
          <p:spPr bwMode="auto">
            <a:xfrm>
              <a:off x="521" y="3612"/>
              <a:ext cx="10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90152" name="Group 70"/>
            <p:cNvGrpSpPr>
              <a:grpSpLocks/>
            </p:cNvGrpSpPr>
            <p:nvPr/>
          </p:nvGrpSpPr>
          <p:grpSpPr bwMode="auto">
            <a:xfrm>
              <a:off x="529" y="2886"/>
              <a:ext cx="128" cy="136"/>
              <a:chOff x="648" y="2472"/>
              <a:chExt cx="128" cy="136"/>
            </a:xfrm>
          </p:grpSpPr>
          <p:sp>
            <p:nvSpPr>
              <p:cNvPr id="90161" name="Line 71"/>
              <p:cNvSpPr>
                <a:spLocks noChangeShapeType="1"/>
              </p:cNvSpPr>
              <p:nvPr/>
            </p:nvSpPr>
            <p:spPr bwMode="auto">
              <a:xfrm>
                <a:off x="648" y="2536"/>
                <a:ext cx="1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0162" name="Line 72"/>
              <p:cNvSpPr>
                <a:spLocks noChangeShapeType="1"/>
              </p:cNvSpPr>
              <p:nvPr/>
            </p:nvSpPr>
            <p:spPr bwMode="auto">
              <a:xfrm>
                <a:off x="704" y="2472"/>
                <a:ext cx="0" cy="136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0153" name="Line 73"/>
            <p:cNvSpPr>
              <a:spLocks noChangeShapeType="1"/>
            </p:cNvSpPr>
            <p:nvPr/>
          </p:nvSpPr>
          <p:spPr bwMode="auto">
            <a:xfrm>
              <a:off x="775" y="3703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154" name="Line 74"/>
            <p:cNvSpPr>
              <a:spLocks noChangeShapeType="1"/>
            </p:cNvSpPr>
            <p:nvPr/>
          </p:nvSpPr>
          <p:spPr bwMode="auto">
            <a:xfrm>
              <a:off x="1432" y="2841"/>
              <a:ext cx="56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155" name="Line 75"/>
            <p:cNvSpPr>
              <a:spLocks noChangeShapeType="1"/>
            </p:cNvSpPr>
            <p:nvPr/>
          </p:nvSpPr>
          <p:spPr bwMode="auto">
            <a:xfrm flipV="1">
              <a:off x="1115" y="2795"/>
              <a:ext cx="227" cy="18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56" name="Rectangle 76"/>
            <p:cNvSpPr>
              <a:spLocks noChangeArrowheads="1"/>
            </p:cNvSpPr>
            <p:nvPr/>
          </p:nvSpPr>
          <p:spPr bwMode="auto">
            <a:xfrm>
              <a:off x="1818" y="2750"/>
              <a:ext cx="635" cy="998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0157" name="Line 77"/>
            <p:cNvSpPr>
              <a:spLocks noChangeShapeType="1"/>
            </p:cNvSpPr>
            <p:nvPr/>
          </p:nvSpPr>
          <p:spPr bwMode="auto">
            <a:xfrm flipV="1">
              <a:off x="793" y="2885"/>
              <a:ext cx="0" cy="318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90158" name="Group 78"/>
            <p:cNvGrpSpPr>
              <a:grpSpLocks/>
            </p:cNvGrpSpPr>
            <p:nvPr/>
          </p:nvGrpSpPr>
          <p:grpSpPr bwMode="auto">
            <a:xfrm>
              <a:off x="612" y="3158"/>
              <a:ext cx="363" cy="363"/>
              <a:chOff x="593" y="3022"/>
              <a:chExt cx="363" cy="363"/>
            </a:xfrm>
          </p:grpSpPr>
          <p:sp>
            <p:nvSpPr>
              <p:cNvPr id="90159" name="Oval 79"/>
              <p:cNvSpPr>
                <a:spLocks noChangeArrowheads="1"/>
              </p:cNvSpPr>
              <p:nvPr/>
            </p:nvSpPr>
            <p:spPr bwMode="auto">
              <a:xfrm>
                <a:off x="593" y="3022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90160" name="Line 80"/>
              <p:cNvSpPr>
                <a:spLocks noChangeShapeType="1"/>
              </p:cNvSpPr>
              <p:nvPr/>
            </p:nvSpPr>
            <p:spPr bwMode="auto">
              <a:xfrm>
                <a:off x="615" y="3203"/>
                <a:ext cx="318" cy="0"/>
              </a:xfrm>
              <a:prstGeom prst="line">
                <a:avLst/>
              </a:prstGeom>
              <a:noFill/>
              <a:ln w="28575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63281" name="Group 81"/>
          <p:cNvGrpSpPr>
            <a:grpSpLocks/>
          </p:cNvGrpSpPr>
          <p:nvPr/>
        </p:nvGrpSpPr>
        <p:grpSpPr bwMode="auto">
          <a:xfrm>
            <a:off x="5364163" y="4365625"/>
            <a:ext cx="2989262" cy="1584325"/>
            <a:chOff x="3379" y="2750"/>
            <a:chExt cx="1883" cy="998"/>
          </a:xfrm>
        </p:grpSpPr>
        <p:sp>
          <p:nvSpPr>
            <p:cNvPr id="90127" name="Line 82"/>
            <p:cNvSpPr>
              <a:spLocks noChangeShapeType="1"/>
            </p:cNvSpPr>
            <p:nvPr/>
          </p:nvSpPr>
          <p:spPr bwMode="auto">
            <a:xfrm flipV="1">
              <a:off x="3560" y="2795"/>
              <a:ext cx="0" cy="91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90128" name="Object 83"/>
            <p:cNvGraphicFramePr>
              <a:graphicFrameLocks noChangeAspect="1"/>
            </p:cNvGraphicFramePr>
            <p:nvPr/>
          </p:nvGraphicFramePr>
          <p:xfrm>
            <a:off x="3583" y="2877"/>
            <a:ext cx="612" cy="3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249" name="公式" r:id="rId13" imgW="450986" imgH="234906" progId="Equation.3">
                    <p:embed/>
                  </p:oleObj>
                </mc:Choice>
                <mc:Fallback>
                  <p:oleObj name="公式" r:id="rId13" imgW="450986" imgH="234906" progId="Equation.3">
                    <p:embed/>
                    <p:pic>
                      <p:nvPicPr>
                        <p:cNvPr id="0" name="Object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3" y="2877"/>
                          <a:ext cx="612" cy="3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CC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129" name="Line 84"/>
            <p:cNvSpPr>
              <a:spLocks noChangeShapeType="1"/>
            </p:cNvSpPr>
            <p:nvPr/>
          </p:nvSpPr>
          <p:spPr bwMode="auto">
            <a:xfrm flipH="1" flipV="1">
              <a:off x="3560" y="2840"/>
              <a:ext cx="1" cy="41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130" name="Oval 85"/>
            <p:cNvSpPr>
              <a:spLocks noChangeArrowheads="1"/>
            </p:cNvSpPr>
            <p:nvPr/>
          </p:nvSpPr>
          <p:spPr bwMode="auto">
            <a:xfrm>
              <a:off x="4241" y="2750"/>
              <a:ext cx="91" cy="90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0131" name="Line 86"/>
            <p:cNvSpPr>
              <a:spLocks noChangeShapeType="1"/>
            </p:cNvSpPr>
            <p:nvPr/>
          </p:nvSpPr>
          <p:spPr bwMode="auto">
            <a:xfrm>
              <a:off x="3560" y="2795"/>
              <a:ext cx="108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90132" name="Group 87"/>
            <p:cNvGrpSpPr>
              <a:grpSpLocks/>
            </p:cNvGrpSpPr>
            <p:nvPr/>
          </p:nvGrpSpPr>
          <p:grpSpPr bwMode="auto">
            <a:xfrm>
              <a:off x="4385" y="2840"/>
              <a:ext cx="128" cy="136"/>
              <a:chOff x="648" y="2472"/>
              <a:chExt cx="128" cy="136"/>
            </a:xfrm>
          </p:grpSpPr>
          <p:sp>
            <p:nvSpPr>
              <p:cNvPr id="90141" name="Line 88"/>
              <p:cNvSpPr>
                <a:spLocks noChangeShapeType="1"/>
              </p:cNvSpPr>
              <p:nvPr/>
            </p:nvSpPr>
            <p:spPr bwMode="auto">
              <a:xfrm>
                <a:off x="648" y="2536"/>
                <a:ext cx="1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0142" name="Line 89"/>
              <p:cNvSpPr>
                <a:spLocks noChangeShapeType="1"/>
              </p:cNvSpPr>
              <p:nvPr/>
            </p:nvSpPr>
            <p:spPr bwMode="auto">
              <a:xfrm>
                <a:off x="704" y="2472"/>
                <a:ext cx="0" cy="136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0133" name="Line 90"/>
            <p:cNvSpPr>
              <a:spLocks noChangeShapeType="1"/>
            </p:cNvSpPr>
            <p:nvPr/>
          </p:nvSpPr>
          <p:spPr bwMode="auto">
            <a:xfrm>
              <a:off x="4409" y="3612"/>
              <a:ext cx="10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0134" name="Text Box 91"/>
            <p:cNvSpPr txBox="1">
              <a:spLocks noChangeArrowheads="1"/>
            </p:cNvSpPr>
            <p:nvPr/>
          </p:nvSpPr>
          <p:spPr bwMode="auto">
            <a:xfrm>
              <a:off x="4195" y="3067"/>
              <a:ext cx="4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90135" name="Line 92"/>
            <p:cNvSpPr>
              <a:spLocks noChangeShapeType="1"/>
            </p:cNvSpPr>
            <p:nvPr/>
          </p:nvSpPr>
          <p:spPr bwMode="auto">
            <a:xfrm>
              <a:off x="3561" y="3702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136" name="Rectangle 93"/>
            <p:cNvSpPr>
              <a:spLocks noChangeArrowheads="1"/>
            </p:cNvSpPr>
            <p:nvPr/>
          </p:nvSpPr>
          <p:spPr bwMode="auto">
            <a:xfrm>
              <a:off x="4627" y="2750"/>
              <a:ext cx="635" cy="998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0137" name="Oval 94"/>
            <p:cNvSpPr>
              <a:spLocks noChangeArrowheads="1"/>
            </p:cNvSpPr>
            <p:nvPr/>
          </p:nvSpPr>
          <p:spPr bwMode="auto">
            <a:xfrm>
              <a:off x="4241" y="3657"/>
              <a:ext cx="91" cy="90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90138" name="Group 95"/>
            <p:cNvGrpSpPr>
              <a:grpSpLocks/>
            </p:cNvGrpSpPr>
            <p:nvPr/>
          </p:nvGrpSpPr>
          <p:grpSpPr bwMode="auto">
            <a:xfrm>
              <a:off x="3379" y="3203"/>
              <a:ext cx="363" cy="363"/>
              <a:chOff x="3402" y="3022"/>
              <a:chExt cx="363" cy="363"/>
            </a:xfrm>
          </p:grpSpPr>
          <p:sp>
            <p:nvSpPr>
              <p:cNvPr id="90139" name="Oval 96"/>
              <p:cNvSpPr>
                <a:spLocks noChangeArrowheads="1"/>
              </p:cNvSpPr>
              <p:nvPr/>
            </p:nvSpPr>
            <p:spPr bwMode="auto">
              <a:xfrm>
                <a:off x="3402" y="3022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90140" name="Line 97"/>
              <p:cNvSpPr>
                <a:spLocks noChangeShapeType="1"/>
              </p:cNvSpPr>
              <p:nvPr/>
            </p:nvSpPr>
            <p:spPr bwMode="auto">
              <a:xfrm>
                <a:off x="3425" y="3204"/>
                <a:ext cx="318" cy="0"/>
              </a:xfrm>
              <a:prstGeom prst="line">
                <a:avLst/>
              </a:prstGeom>
              <a:noFill/>
              <a:ln w="28575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563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63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63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63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63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6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63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63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6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7" grpId="0"/>
      <p:bldP spid="563211" grpId="0" animBg="1" autoUpdateAnimBg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Text Box 2"/>
          <p:cNvSpPr txBox="1">
            <a:spLocks noChangeArrowheads="1"/>
          </p:cNvSpPr>
          <p:nvPr/>
        </p:nvSpPr>
        <p:spPr bwMode="auto">
          <a:xfrm>
            <a:off x="684213" y="549275"/>
            <a:ext cx="3816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2"/>
            </a:pP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起始一个函数</a:t>
            </a:r>
            <a:endParaRPr lang="zh-CN" altLang="en-US" sz="2800" b="1">
              <a:solidFill>
                <a:srgbClr val="FFFF00"/>
              </a:solidFill>
              <a:ea typeface="楷体_GB2312" pitchFamily="49" charset="-122"/>
            </a:endParaRPr>
          </a:p>
        </p:txBody>
      </p:sp>
      <p:grpSp>
        <p:nvGrpSpPr>
          <p:cNvPr id="564227" name="Group 3"/>
          <p:cNvGrpSpPr>
            <a:grpSpLocks/>
          </p:cNvGrpSpPr>
          <p:nvPr/>
        </p:nvGrpSpPr>
        <p:grpSpPr bwMode="auto">
          <a:xfrm>
            <a:off x="2124075" y="3860800"/>
            <a:ext cx="5688013" cy="2592388"/>
            <a:chOff x="1202" y="2432"/>
            <a:chExt cx="3583" cy="1633"/>
          </a:xfrm>
        </p:grpSpPr>
        <p:sp>
          <p:nvSpPr>
            <p:cNvPr id="91164" name="Line 4"/>
            <p:cNvSpPr>
              <a:spLocks noChangeShapeType="1"/>
            </p:cNvSpPr>
            <p:nvPr/>
          </p:nvSpPr>
          <p:spPr bwMode="auto">
            <a:xfrm flipH="1" flipV="1">
              <a:off x="1474" y="2478"/>
              <a:ext cx="8" cy="118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1165" name="Text Box 5"/>
            <p:cNvSpPr txBox="1">
              <a:spLocks noChangeArrowheads="1"/>
            </p:cNvSpPr>
            <p:nvPr/>
          </p:nvSpPr>
          <p:spPr bwMode="auto">
            <a:xfrm>
              <a:off x="2925" y="3430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1166" name="Text Box 6"/>
            <p:cNvSpPr txBox="1">
              <a:spLocks noChangeArrowheads="1"/>
            </p:cNvSpPr>
            <p:nvPr/>
          </p:nvSpPr>
          <p:spPr bwMode="auto">
            <a:xfrm>
              <a:off x="1565" y="2432"/>
              <a:ext cx="44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91167" name="Line 7"/>
            <p:cNvSpPr>
              <a:spLocks noChangeShapeType="1"/>
            </p:cNvSpPr>
            <p:nvPr/>
          </p:nvSpPr>
          <p:spPr bwMode="auto">
            <a:xfrm flipV="1">
              <a:off x="1286" y="3475"/>
              <a:ext cx="3499" cy="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1168" name="Text Box 8"/>
            <p:cNvSpPr txBox="1">
              <a:spLocks noChangeArrowheads="1"/>
            </p:cNvSpPr>
            <p:nvPr/>
          </p:nvSpPr>
          <p:spPr bwMode="auto">
            <a:xfrm>
              <a:off x="1202" y="3472"/>
              <a:ext cx="2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91169" name="Freeform 9"/>
            <p:cNvSpPr>
              <a:spLocks/>
            </p:cNvSpPr>
            <p:nvPr/>
          </p:nvSpPr>
          <p:spPr bwMode="auto">
            <a:xfrm>
              <a:off x="1791" y="2886"/>
              <a:ext cx="2449" cy="1179"/>
            </a:xfrm>
            <a:custGeom>
              <a:avLst/>
              <a:gdLst>
                <a:gd name="T0" fmla="*/ 0 w 1724"/>
                <a:gd name="T1" fmla="*/ 589 h 907"/>
                <a:gd name="T2" fmla="*/ 709 w 1724"/>
                <a:gd name="T3" fmla="*/ 0 h 907"/>
                <a:gd name="T4" fmla="*/ 1288 w 1724"/>
                <a:gd name="T5" fmla="*/ 589 h 907"/>
                <a:gd name="T6" fmla="*/ 1804 w 1724"/>
                <a:gd name="T7" fmla="*/ 1179 h 907"/>
                <a:gd name="T8" fmla="*/ 2449 w 1724"/>
                <a:gd name="T9" fmla="*/ 589 h 9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24" h="907">
                  <a:moveTo>
                    <a:pt x="0" y="453"/>
                  </a:moveTo>
                  <a:cubicBezTo>
                    <a:pt x="174" y="226"/>
                    <a:pt x="348" y="0"/>
                    <a:pt x="499" y="0"/>
                  </a:cubicBezTo>
                  <a:cubicBezTo>
                    <a:pt x="650" y="0"/>
                    <a:pt x="779" y="302"/>
                    <a:pt x="907" y="453"/>
                  </a:cubicBezTo>
                  <a:cubicBezTo>
                    <a:pt x="1035" y="604"/>
                    <a:pt x="1134" y="907"/>
                    <a:pt x="1270" y="907"/>
                  </a:cubicBezTo>
                  <a:cubicBezTo>
                    <a:pt x="1406" y="907"/>
                    <a:pt x="1656" y="529"/>
                    <a:pt x="1724" y="453"/>
                  </a:cubicBezTo>
                </a:path>
              </a:pathLst>
            </a:custGeom>
            <a:noFill/>
            <a:ln w="28575" cmpd="sng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91170" name="Object 10"/>
            <p:cNvGraphicFramePr>
              <a:graphicFrameLocks noChangeAspect="1"/>
            </p:cNvGraphicFramePr>
            <p:nvPr/>
          </p:nvGraphicFramePr>
          <p:xfrm>
            <a:off x="2835" y="2659"/>
            <a:ext cx="1796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193" name="公式" r:id="rId3" imgW="1250765" imgH="234906" progId="Equation.3">
                    <p:embed/>
                  </p:oleObj>
                </mc:Choice>
                <mc:Fallback>
                  <p:oleObj name="公式" r:id="rId3" imgW="1250765" imgH="234906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5" y="2659"/>
                          <a:ext cx="1796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99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1171" name="Text Box 11"/>
            <p:cNvSpPr txBox="1">
              <a:spLocks noChangeArrowheads="1"/>
            </p:cNvSpPr>
            <p:nvPr/>
          </p:nvSpPr>
          <p:spPr bwMode="auto">
            <a:xfrm>
              <a:off x="1655" y="3430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t</a:t>
              </a:r>
              <a:r>
                <a:rPr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0</a:t>
              </a:r>
            </a:p>
          </p:txBody>
        </p:sp>
      </p:grpSp>
      <p:sp>
        <p:nvSpPr>
          <p:cNvPr id="564236" name="Text Box 12"/>
          <p:cNvSpPr txBox="1">
            <a:spLocks noChangeArrowheads="1"/>
          </p:cNvSpPr>
          <p:nvPr/>
        </p:nvSpPr>
        <p:spPr bwMode="auto">
          <a:xfrm>
            <a:off x="682625" y="3357563"/>
            <a:ext cx="28813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3"/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延迟一个函数</a:t>
            </a:r>
          </a:p>
        </p:txBody>
      </p:sp>
      <p:grpSp>
        <p:nvGrpSpPr>
          <p:cNvPr id="91141" name="Group 13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1162" name="Picture 14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163" name="Text Box 15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1142" name="Group 16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1160" name="Picture 17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161" name="Text Box 18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64243" name="Group 19"/>
          <p:cNvGrpSpPr>
            <a:grpSpLocks/>
          </p:cNvGrpSpPr>
          <p:nvPr/>
        </p:nvGrpSpPr>
        <p:grpSpPr bwMode="auto">
          <a:xfrm>
            <a:off x="2411413" y="1125538"/>
            <a:ext cx="4819650" cy="2736850"/>
            <a:chOff x="1519" y="618"/>
            <a:chExt cx="3036" cy="1724"/>
          </a:xfrm>
        </p:grpSpPr>
        <p:sp>
          <p:nvSpPr>
            <p:cNvPr id="91151" name="Freeform 20"/>
            <p:cNvSpPr>
              <a:spLocks/>
            </p:cNvSpPr>
            <p:nvPr/>
          </p:nvSpPr>
          <p:spPr bwMode="auto">
            <a:xfrm>
              <a:off x="1791" y="845"/>
              <a:ext cx="2359" cy="1497"/>
            </a:xfrm>
            <a:custGeom>
              <a:avLst/>
              <a:gdLst>
                <a:gd name="T0" fmla="*/ 0 w 1724"/>
                <a:gd name="T1" fmla="*/ 748 h 907"/>
                <a:gd name="T2" fmla="*/ 683 w 1724"/>
                <a:gd name="T3" fmla="*/ 0 h 907"/>
                <a:gd name="T4" fmla="*/ 1241 w 1724"/>
                <a:gd name="T5" fmla="*/ 748 h 907"/>
                <a:gd name="T6" fmla="*/ 1738 w 1724"/>
                <a:gd name="T7" fmla="*/ 1497 h 907"/>
                <a:gd name="T8" fmla="*/ 2359 w 1724"/>
                <a:gd name="T9" fmla="*/ 748 h 9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24" h="907">
                  <a:moveTo>
                    <a:pt x="0" y="453"/>
                  </a:moveTo>
                  <a:cubicBezTo>
                    <a:pt x="174" y="226"/>
                    <a:pt x="348" y="0"/>
                    <a:pt x="499" y="0"/>
                  </a:cubicBezTo>
                  <a:cubicBezTo>
                    <a:pt x="650" y="0"/>
                    <a:pt x="779" y="302"/>
                    <a:pt x="907" y="453"/>
                  </a:cubicBezTo>
                  <a:cubicBezTo>
                    <a:pt x="1035" y="604"/>
                    <a:pt x="1134" y="907"/>
                    <a:pt x="1270" y="907"/>
                  </a:cubicBezTo>
                  <a:cubicBezTo>
                    <a:pt x="1406" y="907"/>
                    <a:pt x="1656" y="529"/>
                    <a:pt x="1724" y="453"/>
                  </a:cubicBezTo>
                </a:path>
              </a:pathLst>
            </a:custGeom>
            <a:noFill/>
            <a:ln w="28575" cmpd="sng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1152" name="Group 21"/>
            <p:cNvGrpSpPr>
              <a:grpSpLocks/>
            </p:cNvGrpSpPr>
            <p:nvPr/>
          </p:nvGrpSpPr>
          <p:grpSpPr bwMode="auto">
            <a:xfrm>
              <a:off x="1519" y="618"/>
              <a:ext cx="3036" cy="1325"/>
              <a:chOff x="1519" y="618"/>
              <a:chExt cx="3036" cy="1325"/>
            </a:xfrm>
          </p:grpSpPr>
          <p:sp>
            <p:nvSpPr>
              <p:cNvPr id="91153" name="Text Box 22"/>
              <p:cNvSpPr txBox="1">
                <a:spLocks noChangeArrowheads="1"/>
              </p:cNvSpPr>
              <p:nvPr/>
            </p:nvSpPr>
            <p:spPr bwMode="auto">
              <a:xfrm>
                <a:off x="4377" y="1616"/>
                <a:ext cx="17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lang="en-US" altLang="zh-CN" sz="28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  <p:sp>
            <p:nvSpPr>
              <p:cNvPr id="91154" name="Text Box 23"/>
              <p:cNvSpPr txBox="1">
                <a:spLocks noChangeArrowheads="1"/>
              </p:cNvSpPr>
              <p:nvPr/>
            </p:nvSpPr>
            <p:spPr bwMode="auto">
              <a:xfrm>
                <a:off x="1842" y="618"/>
                <a:ext cx="39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f</a:t>
                </a:r>
                <a:r>
                  <a:rPr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(</a:t>
                </a:r>
                <a:r>
                  <a:rPr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r>
                  <a:rPr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  <a:endParaRPr lang="en-US" altLang="zh-CN" sz="28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  <p:sp>
            <p:nvSpPr>
              <p:cNvPr id="91155" name="Line 24"/>
              <p:cNvSpPr>
                <a:spLocks noChangeShapeType="1"/>
              </p:cNvSpPr>
              <p:nvPr/>
            </p:nvSpPr>
            <p:spPr bwMode="auto">
              <a:xfrm flipV="1">
                <a:off x="1603" y="1570"/>
                <a:ext cx="2910" cy="1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1156" name="Text Box 25"/>
              <p:cNvSpPr txBox="1">
                <a:spLocks noChangeArrowheads="1"/>
              </p:cNvSpPr>
              <p:nvPr/>
            </p:nvSpPr>
            <p:spPr bwMode="auto">
              <a:xfrm>
                <a:off x="1519" y="1567"/>
                <a:ext cx="26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</a:t>
                </a:r>
                <a:endParaRPr lang="en-US" altLang="zh-CN" sz="28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  <p:sp>
            <p:nvSpPr>
              <p:cNvPr id="91157" name="Text Box 26"/>
              <p:cNvSpPr txBox="1">
                <a:spLocks noChangeArrowheads="1"/>
              </p:cNvSpPr>
              <p:nvPr/>
            </p:nvSpPr>
            <p:spPr bwMode="auto">
              <a:xfrm>
                <a:off x="2154" y="1570"/>
                <a:ext cx="31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仿宋_GB2312" pitchFamily="49" charset="-122"/>
                  </a:rPr>
                  <a:t>t</a:t>
                </a:r>
                <a:r>
                  <a:rPr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仿宋_GB2312" pitchFamily="49" charset="-122"/>
                  </a:rPr>
                  <a:t>0</a:t>
                </a:r>
                <a:endParaRPr lang="en-US" altLang="zh-CN" sz="2800">
                  <a:solidFill>
                    <a:srgbClr val="FFFF00"/>
                  </a:solidFill>
                  <a:ea typeface="仿宋_GB2312" pitchFamily="49" charset="-122"/>
                </a:endParaRPr>
              </a:p>
            </p:txBody>
          </p:sp>
          <p:graphicFrame>
            <p:nvGraphicFramePr>
              <p:cNvPr id="91158" name="Object 27"/>
              <p:cNvGraphicFramePr>
                <a:graphicFrameLocks noChangeAspect="1"/>
              </p:cNvGraphicFramePr>
              <p:nvPr/>
            </p:nvGraphicFramePr>
            <p:xfrm>
              <a:off x="2699" y="754"/>
              <a:ext cx="1017" cy="3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1194" name="公式" r:id="rId6" imgW="704690" imgH="222294" progId="Equation.3">
                      <p:embed/>
                    </p:oleObj>
                  </mc:Choice>
                  <mc:Fallback>
                    <p:oleObj name="公式" r:id="rId6" imgW="704690" imgH="222294" progId="Equation.3">
                      <p:embed/>
                      <p:pic>
                        <p:nvPicPr>
                          <p:cNvPr id="0" name="Object 2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99" y="754"/>
                            <a:ext cx="1017" cy="3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99FF99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1159" name="Line 28"/>
              <p:cNvSpPr>
                <a:spLocks noChangeShapeType="1"/>
              </p:cNvSpPr>
              <p:nvPr/>
            </p:nvSpPr>
            <p:spPr bwMode="auto">
              <a:xfrm flipH="1" flipV="1">
                <a:off x="1791" y="618"/>
                <a:ext cx="0" cy="1315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64253" name="Group 29"/>
          <p:cNvGrpSpPr>
            <a:grpSpLocks/>
          </p:cNvGrpSpPr>
          <p:nvPr/>
        </p:nvGrpSpPr>
        <p:grpSpPr bwMode="auto">
          <a:xfrm>
            <a:off x="2843213" y="1268413"/>
            <a:ext cx="3743325" cy="1366837"/>
            <a:chOff x="1791" y="709"/>
            <a:chExt cx="2358" cy="861"/>
          </a:xfrm>
        </p:grpSpPr>
        <p:sp>
          <p:nvSpPr>
            <p:cNvPr id="91148" name="Rectangle 30"/>
            <p:cNvSpPr>
              <a:spLocks noChangeArrowheads="1"/>
            </p:cNvSpPr>
            <p:nvPr/>
          </p:nvSpPr>
          <p:spPr bwMode="auto">
            <a:xfrm>
              <a:off x="1791" y="981"/>
              <a:ext cx="465" cy="589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1149" name="Line 31"/>
            <p:cNvSpPr>
              <a:spLocks noChangeShapeType="1"/>
            </p:cNvSpPr>
            <p:nvPr/>
          </p:nvSpPr>
          <p:spPr bwMode="auto">
            <a:xfrm>
              <a:off x="2244" y="981"/>
              <a:ext cx="0" cy="589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91150" name="Object 32"/>
            <p:cNvGraphicFramePr>
              <a:graphicFrameLocks noChangeAspect="1"/>
            </p:cNvGraphicFramePr>
            <p:nvPr/>
          </p:nvGraphicFramePr>
          <p:xfrm>
            <a:off x="2699" y="709"/>
            <a:ext cx="1450" cy="3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195" name="公式" r:id="rId8" imgW="984435" imgH="234906" progId="Equation.3">
                    <p:embed/>
                  </p:oleObj>
                </mc:Choice>
                <mc:Fallback>
                  <p:oleObj name="公式" r:id="rId8" imgW="984435" imgH="234906" progId="Equation.3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9" y="709"/>
                          <a:ext cx="1450" cy="345"/>
                        </a:xfrm>
                        <a:prstGeom prst="rect">
                          <a:avLst/>
                        </a:prstGeom>
                        <a:solidFill>
                          <a:srgbClr val="000066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1145" name="Group 33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91146" name="Picture 34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147" name="Text Box 35">
              <a:hlinkClick r:id="rId1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6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64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64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64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6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26" grpId="0"/>
      <p:bldP spid="564236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ChangeArrowheads="1"/>
          </p:cNvSpPr>
          <p:nvPr/>
        </p:nvSpPr>
        <p:spPr bwMode="auto">
          <a:xfrm>
            <a:off x="395288" y="549275"/>
            <a:ext cx="5657850" cy="547688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l"/>
            </a:pPr>
            <a:r>
              <a:rPr kumimoji="1" lang="zh-CN" altLang="en-US" sz="2800" b="1">
                <a:solidFill>
                  <a:srgbClr val="FF9900"/>
                </a:solidFill>
                <a:latin typeface="楷体_GB2312" pitchFamily="49" charset="-122"/>
                <a:ea typeface="楷体_GB2312" pitchFamily="49" charset="-122"/>
              </a:rPr>
              <a:t> 用单位阶跃函数表示复杂的信号</a:t>
            </a:r>
          </a:p>
        </p:txBody>
      </p:sp>
      <p:sp>
        <p:nvSpPr>
          <p:cNvPr id="565251" name="Text Box 3"/>
          <p:cNvSpPr txBox="1">
            <a:spLocks noChangeArrowheads="1"/>
          </p:cNvSpPr>
          <p:nvPr/>
        </p:nvSpPr>
        <p:spPr bwMode="auto">
          <a:xfrm>
            <a:off x="395288" y="1557338"/>
            <a:ext cx="971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</a:p>
        </p:txBody>
      </p:sp>
      <p:graphicFrame>
        <p:nvGraphicFramePr>
          <p:cNvPr id="565252" name="Object 4"/>
          <p:cNvGraphicFramePr>
            <a:graphicFrameLocks noChangeAspect="1"/>
          </p:cNvGraphicFramePr>
          <p:nvPr/>
        </p:nvGraphicFramePr>
        <p:xfrm>
          <a:off x="1835150" y="3068638"/>
          <a:ext cx="3673475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4" name="公式" r:id="rId3" imgW="1517490" imgH="234906" progId="Equation.3">
                  <p:embed/>
                </p:oleObj>
              </mc:Choice>
              <mc:Fallback>
                <p:oleObj name="公式" r:id="rId3" imgW="1517490" imgH="234906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068638"/>
                        <a:ext cx="3673475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5253" name="Group 5"/>
          <p:cNvGrpSpPr>
            <a:grpSpLocks/>
          </p:cNvGrpSpPr>
          <p:nvPr/>
        </p:nvGrpSpPr>
        <p:grpSpPr bwMode="auto">
          <a:xfrm>
            <a:off x="5272088" y="1057275"/>
            <a:ext cx="2270125" cy="1738313"/>
            <a:chOff x="3032" y="2037"/>
            <a:chExt cx="1430" cy="1095"/>
          </a:xfrm>
        </p:grpSpPr>
        <p:sp>
          <p:nvSpPr>
            <p:cNvPr id="92220" name="Text Box 6"/>
            <p:cNvSpPr txBox="1">
              <a:spLocks noChangeArrowheads="1"/>
            </p:cNvSpPr>
            <p:nvPr/>
          </p:nvSpPr>
          <p:spPr bwMode="auto">
            <a:xfrm>
              <a:off x="3960" y="2181"/>
              <a:ext cx="42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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)</a:t>
              </a:r>
            </a:p>
          </p:txBody>
        </p:sp>
        <p:sp>
          <p:nvSpPr>
            <p:cNvPr id="92221" name="Line 7"/>
            <p:cNvSpPr>
              <a:spLocks noChangeShapeType="1"/>
            </p:cNvSpPr>
            <p:nvPr/>
          </p:nvSpPr>
          <p:spPr bwMode="auto">
            <a:xfrm>
              <a:off x="3136" y="2824"/>
              <a:ext cx="1248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222" name="Line 8"/>
            <p:cNvSpPr>
              <a:spLocks noChangeShapeType="1"/>
            </p:cNvSpPr>
            <p:nvPr/>
          </p:nvSpPr>
          <p:spPr bwMode="auto">
            <a:xfrm flipV="1">
              <a:off x="3280" y="2200"/>
              <a:ext cx="8" cy="76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223" name="Line 9"/>
            <p:cNvSpPr>
              <a:spLocks noChangeShapeType="1"/>
            </p:cNvSpPr>
            <p:nvPr/>
          </p:nvSpPr>
          <p:spPr bwMode="auto">
            <a:xfrm>
              <a:off x="3280" y="2488"/>
              <a:ext cx="950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224" name="Text Box 10"/>
            <p:cNvSpPr txBox="1">
              <a:spLocks noChangeArrowheads="1"/>
            </p:cNvSpPr>
            <p:nvPr/>
          </p:nvSpPr>
          <p:spPr bwMode="auto">
            <a:xfrm>
              <a:off x="4284" y="2805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b="1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2225" name="Line 11"/>
            <p:cNvSpPr>
              <a:spLocks noChangeShapeType="1"/>
            </p:cNvSpPr>
            <p:nvPr/>
          </p:nvSpPr>
          <p:spPr bwMode="auto">
            <a:xfrm flipH="1" flipV="1">
              <a:off x="3104" y="2816"/>
              <a:ext cx="168" cy="8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226" name="Line 12"/>
            <p:cNvSpPr>
              <a:spLocks noChangeShapeType="1"/>
            </p:cNvSpPr>
            <p:nvPr/>
          </p:nvSpPr>
          <p:spPr bwMode="auto">
            <a:xfrm>
              <a:off x="3272" y="2472"/>
              <a:ext cx="0" cy="352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227" name="Text Box 13"/>
            <p:cNvSpPr txBox="1">
              <a:spLocks noChangeArrowheads="1"/>
            </p:cNvSpPr>
            <p:nvPr/>
          </p:nvSpPr>
          <p:spPr bwMode="auto">
            <a:xfrm>
              <a:off x="3373" y="2037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92228" name="Text Box 14"/>
            <p:cNvSpPr txBox="1">
              <a:spLocks noChangeArrowheads="1"/>
            </p:cNvSpPr>
            <p:nvPr/>
          </p:nvSpPr>
          <p:spPr bwMode="auto">
            <a:xfrm>
              <a:off x="3032" y="2357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2229" name="Text Box 15"/>
            <p:cNvSpPr txBox="1">
              <a:spLocks noChangeArrowheads="1"/>
            </p:cNvSpPr>
            <p:nvPr/>
          </p:nvSpPr>
          <p:spPr bwMode="auto">
            <a:xfrm>
              <a:off x="3046" y="2741"/>
              <a:ext cx="2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</p:grpSp>
      <p:grpSp>
        <p:nvGrpSpPr>
          <p:cNvPr id="565264" name="Group 16"/>
          <p:cNvGrpSpPr>
            <a:grpSpLocks/>
          </p:cNvGrpSpPr>
          <p:nvPr/>
        </p:nvGrpSpPr>
        <p:grpSpPr bwMode="auto">
          <a:xfrm>
            <a:off x="1547813" y="1196975"/>
            <a:ext cx="2738437" cy="1925638"/>
            <a:chOff x="1008" y="2157"/>
            <a:chExt cx="1408" cy="1039"/>
          </a:xfrm>
        </p:grpSpPr>
        <p:grpSp>
          <p:nvGrpSpPr>
            <p:cNvPr id="92206" name="Group 17"/>
            <p:cNvGrpSpPr>
              <a:grpSpLocks/>
            </p:cNvGrpSpPr>
            <p:nvPr/>
          </p:nvGrpSpPr>
          <p:grpSpPr bwMode="auto">
            <a:xfrm>
              <a:off x="1008" y="2157"/>
              <a:ext cx="1408" cy="1039"/>
              <a:chOff x="1008" y="2157"/>
              <a:chExt cx="1408" cy="1039"/>
            </a:xfrm>
          </p:grpSpPr>
          <p:sp>
            <p:nvSpPr>
              <p:cNvPr id="92208" name="Line 18"/>
              <p:cNvSpPr>
                <a:spLocks noChangeShapeType="1"/>
              </p:cNvSpPr>
              <p:nvPr/>
            </p:nvSpPr>
            <p:spPr bwMode="auto">
              <a:xfrm>
                <a:off x="1098" y="2912"/>
                <a:ext cx="1248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2209" name="Line 19"/>
              <p:cNvSpPr>
                <a:spLocks noChangeShapeType="1"/>
              </p:cNvSpPr>
              <p:nvPr/>
            </p:nvSpPr>
            <p:spPr bwMode="auto">
              <a:xfrm flipV="1">
                <a:off x="1242" y="2288"/>
                <a:ext cx="0" cy="768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2210" name="Line 20"/>
              <p:cNvSpPr>
                <a:spLocks noChangeShapeType="1"/>
              </p:cNvSpPr>
              <p:nvPr/>
            </p:nvSpPr>
            <p:spPr bwMode="auto">
              <a:xfrm>
                <a:off x="1242" y="2576"/>
                <a:ext cx="384" cy="0"/>
              </a:xfrm>
              <a:prstGeom prst="line">
                <a:avLst/>
              </a:prstGeom>
              <a:noFill/>
              <a:ln w="28575">
                <a:solidFill>
                  <a:srgbClr val="FF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2211" name="Line 21"/>
              <p:cNvSpPr>
                <a:spLocks noChangeShapeType="1"/>
              </p:cNvSpPr>
              <p:nvPr/>
            </p:nvSpPr>
            <p:spPr bwMode="auto">
              <a:xfrm>
                <a:off x="1626" y="2576"/>
                <a:ext cx="0" cy="336"/>
              </a:xfrm>
              <a:prstGeom prst="line">
                <a:avLst/>
              </a:prstGeom>
              <a:noFill/>
              <a:ln w="28575">
                <a:solidFill>
                  <a:srgbClr val="FF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2212" name="Text Box 22"/>
              <p:cNvSpPr txBox="1">
                <a:spLocks noChangeArrowheads="1"/>
              </p:cNvSpPr>
              <p:nvPr/>
            </p:nvSpPr>
            <p:spPr bwMode="auto">
              <a:xfrm>
                <a:off x="1013" y="2436"/>
                <a:ext cx="186" cy="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</a:p>
            </p:txBody>
          </p:sp>
          <p:sp>
            <p:nvSpPr>
              <p:cNvPr id="92213" name="Text Box 23"/>
              <p:cNvSpPr txBox="1">
                <a:spLocks noChangeArrowheads="1"/>
              </p:cNvSpPr>
              <p:nvPr/>
            </p:nvSpPr>
            <p:spPr bwMode="auto">
              <a:xfrm>
                <a:off x="1523" y="2916"/>
                <a:ext cx="207" cy="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214" name="Text Box 24"/>
              <p:cNvSpPr txBox="1">
                <a:spLocks noChangeArrowheads="1"/>
              </p:cNvSpPr>
              <p:nvPr/>
            </p:nvSpPr>
            <p:spPr bwMode="auto">
              <a:xfrm>
                <a:off x="2271" y="2916"/>
                <a:ext cx="145" cy="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215" name="Text Box 25"/>
              <p:cNvSpPr txBox="1">
                <a:spLocks noChangeArrowheads="1"/>
              </p:cNvSpPr>
              <p:nvPr/>
            </p:nvSpPr>
            <p:spPr bwMode="auto">
              <a:xfrm>
                <a:off x="1369" y="2157"/>
                <a:ext cx="318" cy="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f</a:t>
                </a: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(</a:t>
                </a: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</a:p>
            </p:txBody>
          </p:sp>
          <p:sp>
            <p:nvSpPr>
              <p:cNvPr id="92216" name="Line 26"/>
              <p:cNvSpPr>
                <a:spLocks noChangeShapeType="1"/>
              </p:cNvSpPr>
              <p:nvPr/>
            </p:nvSpPr>
            <p:spPr bwMode="auto">
              <a:xfrm flipH="1">
                <a:off x="1008" y="2904"/>
                <a:ext cx="232" cy="0"/>
              </a:xfrm>
              <a:prstGeom prst="line">
                <a:avLst/>
              </a:prstGeom>
              <a:noFill/>
              <a:ln w="38100">
                <a:solidFill>
                  <a:srgbClr val="FF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2217" name="Line 27"/>
              <p:cNvSpPr>
                <a:spLocks noChangeShapeType="1"/>
              </p:cNvSpPr>
              <p:nvPr/>
            </p:nvSpPr>
            <p:spPr bwMode="auto">
              <a:xfrm flipV="1">
                <a:off x="1232" y="2568"/>
                <a:ext cx="8" cy="336"/>
              </a:xfrm>
              <a:prstGeom prst="line">
                <a:avLst/>
              </a:prstGeom>
              <a:noFill/>
              <a:ln w="28575">
                <a:solidFill>
                  <a:srgbClr val="FF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2218" name="Line 28"/>
              <p:cNvSpPr>
                <a:spLocks noChangeShapeType="1"/>
              </p:cNvSpPr>
              <p:nvPr/>
            </p:nvSpPr>
            <p:spPr bwMode="auto">
              <a:xfrm>
                <a:off x="1632" y="2904"/>
                <a:ext cx="5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2219" name="Line 29"/>
              <p:cNvSpPr>
                <a:spLocks noChangeShapeType="1"/>
              </p:cNvSpPr>
              <p:nvPr/>
            </p:nvSpPr>
            <p:spPr bwMode="auto">
              <a:xfrm>
                <a:off x="1632" y="2896"/>
                <a:ext cx="632" cy="0"/>
              </a:xfrm>
              <a:prstGeom prst="line">
                <a:avLst/>
              </a:prstGeom>
              <a:noFill/>
              <a:ln w="28575">
                <a:solidFill>
                  <a:srgbClr val="FF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2207" name="Text Box 30"/>
            <p:cNvSpPr txBox="1">
              <a:spLocks noChangeArrowheads="1"/>
            </p:cNvSpPr>
            <p:nvPr/>
          </p:nvSpPr>
          <p:spPr bwMode="auto">
            <a:xfrm>
              <a:off x="1014" y="2892"/>
              <a:ext cx="212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</p:grpSp>
      <p:grpSp>
        <p:nvGrpSpPr>
          <p:cNvPr id="565279" name="Group 31"/>
          <p:cNvGrpSpPr>
            <a:grpSpLocks/>
          </p:cNvGrpSpPr>
          <p:nvPr/>
        </p:nvGrpSpPr>
        <p:grpSpPr bwMode="auto">
          <a:xfrm>
            <a:off x="5435600" y="1773238"/>
            <a:ext cx="2409825" cy="1530350"/>
            <a:chOff x="3135" y="2488"/>
            <a:chExt cx="1518" cy="964"/>
          </a:xfrm>
        </p:grpSpPr>
        <p:sp>
          <p:nvSpPr>
            <p:cNvPr id="92199" name="Line 32"/>
            <p:cNvSpPr>
              <a:spLocks noChangeShapeType="1"/>
            </p:cNvSpPr>
            <p:nvPr/>
          </p:nvSpPr>
          <p:spPr bwMode="auto">
            <a:xfrm>
              <a:off x="3642" y="2488"/>
              <a:ext cx="0" cy="33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92200" name="Group 33"/>
            <p:cNvGrpSpPr>
              <a:grpSpLocks/>
            </p:cNvGrpSpPr>
            <p:nvPr/>
          </p:nvGrpSpPr>
          <p:grpSpPr bwMode="auto">
            <a:xfrm>
              <a:off x="3135" y="2739"/>
              <a:ext cx="1518" cy="713"/>
              <a:chOff x="3135" y="2739"/>
              <a:chExt cx="1518" cy="713"/>
            </a:xfrm>
          </p:grpSpPr>
          <p:sp>
            <p:nvSpPr>
              <p:cNvPr id="92201" name="Text Box 34"/>
              <p:cNvSpPr txBox="1">
                <a:spLocks noChangeArrowheads="1"/>
              </p:cNvSpPr>
              <p:nvPr/>
            </p:nvSpPr>
            <p:spPr bwMode="auto">
              <a:xfrm>
                <a:off x="3620" y="2739"/>
                <a:ext cx="2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202" name="Line 35"/>
              <p:cNvSpPr>
                <a:spLocks noChangeShapeType="1"/>
              </p:cNvSpPr>
              <p:nvPr/>
            </p:nvSpPr>
            <p:spPr bwMode="auto">
              <a:xfrm>
                <a:off x="3654" y="2824"/>
                <a:ext cx="0" cy="336"/>
              </a:xfrm>
              <a:prstGeom prst="line">
                <a:avLst/>
              </a:prstGeom>
              <a:noFill/>
              <a:ln w="38100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2203" name="Line 36"/>
              <p:cNvSpPr>
                <a:spLocks noChangeShapeType="1"/>
              </p:cNvSpPr>
              <p:nvPr/>
            </p:nvSpPr>
            <p:spPr bwMode="auto">
              <a:xfrm>
                <a:off x="3654" y="3160"/>
                <a:ext cx="672" cy="0"/>
              </a:xfrm>
              <a:prstGeom prst="line">
                <a:avLst/>
              </a:prstGeom>
              <a:noFill/>
              <a:ln w="38100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2204" name="Text Box 37"/>
              <p:cNvSpPr txBox="1">
                <a:spLocks noChangeArrowheads="1"/>
              </p:cNvSpPr>
              <p:nvPr/>
            </p:nvSpPr>
            <p:spPr bwMode="auto">
              <a:xfrm>
                <a:off x="3809" y="3125"/>
                <a:ext cx="84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>
                    <a:solidFill>
                      <a:schemeClr val="bg1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Symbol" panose="05050102010706020507" pitchFamily="18" charset="2"/>
                  </a:rPr>
                  <a:t>-</a:t>
                </a: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 </a:t>
                </a: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(</a:t>
                </a: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t</a:t>
                </a:r>
                <a:r>
                  <a:rPr kumimoji="1" lang="en-US" altLang="zh-CN" sz="2800" i="1">
                    <a:solidFill>
                      <a:schemeClr val="bg1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Symbol" panose="05050102010706020507" pitchFamily="18" charset="2"/>
                  </a:rPr>
                  <a:t>-</a:t>
                </a: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t</a:t>
                </a:r>
                <a:r>
                  <a:rPr kumimoji="1" lang="en-US" altLang="zh-CN" sz="28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0</a:t>
                </a:r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)</a:t>
                </a:r>
              </a:p>
            </p:txBody>
          </p:sp>
          <p:sp>
            <p:nvSpPr>
              <p:cNvPr id="92205" name="Line 38"/>
              <p:cNvSpPr>
                <a:spLocks noChangeShapeType="1"/>
              </p:cNvSpPr>
              <p:nvPr/>
            </p:nvSpPr>
            <p:spPr bwMode="auto">
              <a:xfrm>
                <a:off x="3135" y="2835"/>
                <a:ext cx="518" cy="0"/>
              </a:xfrm>
              <a:prstGeom prst="line">
                <a:avLst/>
              </a:prstGeom>
              <a:noFill/>
              <a:ln w="38100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565287" name="Object 39"/>
          <p:cNvGraphicFramePr>
            <a:graphicFrameLocks noChangeAspect="1"/>
          </p:cNvGraphicFramePr>
          <p:nvPr/>
        </p:nvGraphicFramePr>
        <p:xfrm>
          <a:off x="3348038" y="4005263"/>
          <a:ext cx="5256212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5" name="公式" r:id="rId5" imgW="2508238" imgH="222294" progId="Equation.3">
                  <p:embed/>
                </p:oleObj>
              </mc:Choice>
              <mc:Fallback>
                <p:oleObj name="公式" r:id="rId5" imgW="2508238" imgH="222294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4005263"/>
                        <a:ext cx="5256212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5288" name="Text Box 40"/>
          <p:cNvSpPr txBox="1">
            <a:spLocks noChangeArrowheads="1"/>
          </p:cNvSpPr>
          <p:nvPr/>
        </p:nvSpPr>
        <p:spPr bwMode="auto">
          <a:xfrm>
            <a:off x="468313" y="3543300"/>
            <a:ext cx="10080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</a:p>
        </p:txBody>
      </p:sp>
      <p:grpSp>
        <p:nvGrpSpPr>
          <p:cNvPr id="565289" name="Group 41"/>
          <p:cNvGrpSpPr>
            <a:grpSpLocks/>
          </p:cNvGrpSpPr>
          <p:nvPr/>
        </p:nvGrpSpPr>
        <p:grpSpPr bwMode="auto">
          <a:xfrm>
            <a:off x="1331913" y="4221163"/>
            <a:ext cx="3017837" cy="2105025"/>
            <a:chOff x="703" y="2387"/>
            <a:chExt cx="1901" cy="1326"/>
          </a:xfrm>
        </p:grpSpPr>
        <p:sp>
          <p:nvSpPr>
            <p:cNvPr id="92180" name="Line 42"/>
            <p:cNvSpPr>
              <a:spLocks noChangeShapeType="1"/>
            </p:cNvSpPr>
            <p:nvPr/>
          </p:nvSpPr>
          <p:spPr bwMode="auto">
            <a:xfrm flipV="1">
              <a:off x="878" y="3385"/>
              <a:ext cx="1684" cy="1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181" name="Line 43"/>
            <p:cNvSpPr>
              <a:spLocks noChangeShapeType="1"/>
            </p:cNvSpPr>
            <p:nvPr/>
          </p:nvSpPr>
          <p:spPr bwMode="auto">
            <a:xfrm flipV="1">
              <a:off x="974" y="2478"/>
              <a:ext cx="1" cy="111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182" name="Text Box 44"/>
            <p:cNvSpPr txBox="1">
              <a:spLocks noChangeArrowheads="1"/>
            </p:cNvSpPr>
            <p:nvPr/>
          </p:nvSpPr>
          <p:spPr bwMode="auto">
            <a:xfrm>
              <a:off x="1196" y="3379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2183" name="Text Box 45"/>
            <p:cNvSpPr txBox="1">
              <a:spLocks noChangeArrowheads="1"/>
            </p:cNvSpPr>
            <p:nvPr/>
          </p:nvSpPr>
          <p:spPr bwMode="auto">
            <a:xfrm>
              <a:off x="2426" y="3339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2184" name="Text Box 46"/>
            <p:cNvSpPr txBox="1">
              <a:spLocks noChangeArrowheads="1"/>
            </p:cNvSpPr>
            <p:nvPr/>
          </p:nvSpPr>
          <p:spPr bwMode="auto">
            <a:xfrm>
              <a:off x="748" y="2886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2185" name="Text Box 47"/>
            <p:cNvSpPr txBox="1">
              <a:spLocks noChangeArrowheads="1"/>
            </p:cNvSpPr>
            <p:nvPr/>
          </p:nvSpPr>
          <p:spPr bwMode="auto">
            <a:xfrm>
              <a:off x="845" y="2387"/>
              <a:ext cx="55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92186" name="Text Box 48"/>
            <p:cNvSpPr txBox="1">
              <a:spLocks noChangeArrowheads="1"/>
            </p:cNvSpPr>
            <p:nvPr/>
          </p:nvSpPr>
          <p:spPr bwMode="auto">
            <a:xfrm>
              <a:off x="737" y="3386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92187" name="Line 49"/>
            <p:cNvSpPr>
              <a:spLocks noChangeShapeType="1"/>
            </p:cNvSpPr>
            <p:nvPr/>
          </p:nvSpPr>
          <p:spPr bwMode="auto">
            <a:xfrm flipH="1">
              <a:off x="973" y="2750"/>
              <a:ext cx="35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188" name="Line 50"/>
            <p:cNvSpPr>
              <a:spLocks noChangeShapeType="1"/>
            </p:cNvSpPr>
            <p:nvPr/>
          </p:nvSpPr>
          <p:spPr bwMode="auto">
            <a:xfrm flipH="1">
              <a:off x="975" y="3067"/>
              <a:ext cx="35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189" name="Text Box 51"/>
            <p:cNvSpPr txBox="1">
              <a:spLocks noChangeArrowheads="1"/>
            </p:cNvSpPr>
            <p:nvPr/>
          </p:nvSpPr>
          <p:spPr bwMode="auto">
            <a:xfrm>
              <a:off x="748" y="2568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92190" name="Line 52"/>
            <p:cNvSpPr>
              <a:spLocks noChangeShapeType="1"/>
            </p:cNvSpPr>
            <p:nvPr/>
          </p:nvSpPr>
          <p:spPr bwMode="auto">
            <a:xfrm>
              <a:off x="1338" y="2750"/>
              <a:ext cx="0" cy="63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191" name="Line 53"/>
            <p:cNvSpPr>
              <a:spLocks noChangeShapeType="1"/>
            </p:cNvSpPr>
            <p:nvPr/>
          </p:nvSpPr>
          <p:spPr bwMode="auto">
            <a:xfrm>
              <a:off x="1338" y="2750"/>
              <a:ext cx="544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192" name="Line 54"/>
            <p:cNvSpPr>
              <a:spLocks noChangeShapeType="1"/>
            </p:cNvSpPr>
            <p:nvPr/>
          </p:nvSpPr>
          <p:spPr bwMode="auto">
            <a:xfrm>
              <a:off x="1882" y="2750"/>
              <a:ext cx="0" cy="363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193" name="Line 55"/>
            <p:cNvSpPr>
              <a:spLocks noChangeShapeType="1"/>
            </p:cNvSpPr>
            <p:nvPr/>
          </p:nvSpPr>
          <p:spPr bwMode="auto">
            <a:xfrm>
              <a:off x="1882" y="3113"/>
              <a:ext cx="363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194" name="Line 56"/>
            <p:cNvSpPr>
              <a:spLocks noChangeShapeType="1"/>
            </p:cNvSpPr>
            <p:nvPr/>
          </p:nvSpPr>
          <p:spPr bwMode="auto">
            <a:xfrm>
              <a:off x="2245" y="3113"/>
              <a:ext cx="0" cy="27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195" name="Text Box 57"/>
            <p:cNvSpPr txBox="1">
              <a:spLocks noChangeArrowheads="1"/>
            </p:cNvSpPr>
            <p:nvPr/>
          </p:nvSpPr>
          <p:spPr bwMode="auto">
            <a:xfrm>
              <a:off x="2109" y="3339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92196" name="Text Box 58"/>
            <p:cNvSpPr txBox="1">
              <a:spLocks noChangeArrowheads="1"/>
            </p:cNvSpPr>
            <p:nvPr/>
          </p:nvSpPr>
          <p:spPr bwMode="auto">
            <a:xfrm>
              <a:off x="1791" y="3339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92197" name="Line 59"/>
            <p:cNvSpPr>
              <a:spLocks noChangeShapeType="1"/>
            </p:cNvSpPr>
            <p:nvPr/>
          </p:nvSpPr>
          <p:spPr bwMode="auto">
            <a:xfrm>
              <a:off x="1882" y="3067"/>
              <a:ext cx="0" cy="31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198" name="Line 60"/>
            <p:cNvSpPr>
              <a:spLocks noChangeShapeType="1"/>
            </p:cNvSpPr>
            <p:nvPr/>
          </p:nvSpPr>
          <p:spPr bwMode="auto">
            <a:xfrm>
              <a:off x="703" y="3385"/>
              <a:ext cx="635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2171" name="Group 61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2178" name="Picture 62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79" name="Text Box 63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2172" name="Group 64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2176" name="Picture 65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77" name="Text Box 66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92173" name="Group 67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92174" name="Picture 68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75" name="Text Box 69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5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5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5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65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565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65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65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0"/>
                                        <p:tgtEl>
                                          <p:spTgt spid="565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65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65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65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65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565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0"/>
                                        <p:tgtEl>
                                          <p:spTgt spid="56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50" grpId="0" animBg="1"/>
      <p:bldP spid="565251" grpId="0"/>
      <p:bldP spid="565288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6274" name="Object 2"/>
          <p:cNvGraphicFramePr>
            <a:graphicFrameLocks noChangeAspect="1"/>
          </p:cNvGraphicFramePr>
          <p:nvPr/>
        </p:nvGraphicFramePr>
        <p:xfrm>
          <a:off x="3348038" y="2924175"/>
          <a:ext cx="5472112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76" name="公式" r:id="rId3" imgW="2292412" imgH="222294" progId="Equation.3">
                  <p:embed/>
                </p:oleObj>
              </mc:Choice>
              <mc:Fallback>
                <p:oleObj name="公式" r:id="rId3" imgW="2292412" imgH="222294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2924175"/>
                        <a:ext cx="5472112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6275" name="Text Box 3"/>
          <p:cNvSpPr txBox="1">
            <a:spLocks noChangeArrowheads="1"/>
          </p:cNvSpPr>
          <p:nvPr/>
        </p:nvSpPr>
        <p:spPr bwMode="auto">
          <a:xfrm>
            <a:off x="611188" y="2751138"/>
            <a:ext cx="895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</a:p>
        </p:txBody>
      </p:sp>
      <p:grpSp>
        <p:nvGrpSpPr>
          <p:cNvPr id="566276" name="Group 4"/>
          <p:cNvGrpSpPr>
            <a:grpSpLocks/>
          </p:cNvGrpSpPr>
          <p:nvPr/>
        </p:nvGrpSpPr>
        <p:grpSpPr bwMode="auto">
          <a:xfrm>
            <a:off x="1385888" y="4076700"/>
            <a:ext cx="2500312" cy="1673225"/>
            <a:chOff x="737" y="2659"/>
            <a:chExt cx="1575" cy="1054"/>
          </a:xfrm>
        </p:grpSpPr>
        <p:sp>
          <p:nvSpPr>
            <p:cNvPr id="93230" name="Line 5"/>
            <p:cNvSpPr>
              <a:spLocks noChangeShapeType="1"/>
            </p:cNvSpPr>
            <p:nvPr/>
          </p:nvSpPr>
          <p:spPr bwMode="auto">
            <a:xfrm>
              <a:off x="878" y="3398"/>
              <a:ext cx="1344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3231" name="Line 6"/>
            <p:cNvSpPr>
              <a:spLocks noChangeShapeType="1"/>
            </p:cNvSpPr>
            <p:nvPr/>
          </p:nvSpPr>
          <p:spPr bwMode="auto">
            <a:xfrm flipV="1">
              <a:off x="974" y="2822"/>
              <a:ext cx="0" cy="768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3232" name="Line 7"/>
            <p:cNvSpPr>
              <a:spLocks noChangeShapeType="1"/>
            </p:cNvSpPr>
            <p:nvPr/>
          </p:nvSpPr>
          <p:spPr bwMode="auto">
            <a:xfrm flipV="1">
              <a:off x="974" y="3014"/>
              <a:ext cx="336" cy="38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3233" name="Line 8"/>
            <p:cNvSpPr>
              <a:spLocks noChangeShapeType="1"/>
            </p:cNvSpPr>
            <p:nvPr/>
          </p:nvSpPr>
          <p:spPr bwMode="auto">
            <a:xfrm>
              <a:off x="1310" y="3014"/>
              <a:ext cx="864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3234" name="Line 9"/>
            <p:cNvSpPr>
              <a:spLocks noChangeShapeType="1"/>
            </p:cNvSpPr>
            <p:nvPr/>
          </p:nvSpPr>
          <p:spPr bwMode="auto">
            <a:xfrm>
              <a:off x="1310" y="3014"/>
              <a:ext cx="0" cy="38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3235" name="Text Box 10"/>
            <p:cNvSpPr txBox="1">
              <a:spLocks noChangeArrowheads="1"/>
            </p:cNvSpPr>
            <p:nvPr/>
          </p:nvSpPr>
          <p:spPr bwMode="auto">
            <a:xfrm>
              <a:off x="1196" y="3379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3236" name="Text Box 11"/>
            <p:cNvSpPr txBox="1">
              <a:spLocks noChangeArrowheads="1"/>
            </p:cNvSpPr>
            <p:nvPr/>
          </p:nvSpPr>
          <p:spPr bwMode="auto">
            <a:xfrm>
              <a:off x="2134" y="3379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3237" name="Text Box 12"/>
            <p:cNvSpPr txBox="1">
              <a:spLocks noChangeArrowheads="1"/>
            </p:cNvSpPr>
            <p:nvPr/>
          </p:nvSpPr>
          <p:spPr bwMode="auto">
            <a:xfrm>
              <a:off x="764" y="2872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3238" name="Text Box 13"/>
            <p:cNvSpPr txBox="1">
              <a:spLocks noChangeArrowheads="1"/>
            </p:cNvSpPr>
            <p:nvPr/>
          </p:nvSpPr>
          <p:spPr bwMode="auto">
            <a:xfrm>
              <a:off x="870" y="2659"/>
              <a:ext cx="55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93239" name="Text Box 14"/>
            <p:cNvSpPr txBox="1">
              <a:spLocks noChangeArrowheads="1"/>
            </p:cNvSpPr>
            <p:nvPr/>
          </p:nvSpPr>
          <p:spPr bwMode="auto">
            <a:xfrm>
              <a:off x="737" y="3386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93240" name="Line 15"/>
            <p:cNvSpPr>
              <a:spLocks noChangeShapeType="1"/>
            </p:cNvSpPr>
            <p:nvPr/>
          </p:nvSpPr>
          <p:spPr bwMode="auto">
            <a:xfrm flipH="1">
              <a:off x="973" y="3014"/>
              <a:ext cx="35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566288" name="Object 16"/>
          <p:cNvGraphicFramePr>
            <a:graphicFrameLocks noChangeAspect="1"/>
          </p:cNvGraphicFramePr>
          <p:nvPr/>
        </p:nvGraphicFramePr>
        <p:xfrm>
          <a:off x="4572000" y="4221163"/>
          <a:ext cx="4206875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77" name="公式" r:id="rId5" imgW="1619287" imgH="222294" progId="Equation.3">
                  <p:embed/>
                </p:oleObj>
              </mc:Choice>
              <mc:Fallback>
                <p:oleObj name="公式" r:id="rId5" imgW="1619287" imgH="222294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221163"/>
                        <a:ext cx="4206875" cy="58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6289" name="Group 17"/>
          <p:cNvGrpSpPr>
            <a:grpSpLocks/>
          </p:cNvGrpSpPr>
          <p:nvPr/>
        </p:nvGrpSpPr>
        <p:grpSpPr bwMode="auto">
          <a:xfrm>
            <a:off x="1116013" y="5229225"/>
            <a:ext cx="4230687" cy="971550"/>
            <a:chOff x="2740" y="3222"/>
            <a:chExt cx="2665" cy="612"/>
          </a:xfrm>
        </p:grpSpPr>
        <p:grpSp>
          <p:nvGrpSpPr>
            <p:cNvPr id="93226" name="Group 18"/>
            <p:cNvGrpSpPr>
              <a:grpSpLocks/>
            </p:cNvGrpSpPr>
            <p:nvPr/>
          </p:nvGrpSpPr>
          <p:grpSpPr bwMode="auto">
            <a:xfrm>
              <a:off x="2740" y="3222"/>
              <a:ext cx="1320" cy="612"/>
              <a:chOff x="456" y="864"/>
              <a:chExt cx="1320" cy="612"/>
            </a:xfrm>
          </p:grpSpPr>
          <p:sp>
            <p:nvSpPr>
              <p:cNvPr id="93228" name="Line 19"/>
              <p:cNvSpPr>
                <a:spLocks noChangeShapeType="1"/>
              </p:cNvSpPr>
              <p:nvPr/>
            </p:nvSpPr>
            <p:spPr bwMode="auto">
              <a:xfrm>
                <a:off x="1212" y="864"/>
                <a:ext cx="564" cy="612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3229" name="Line 20"/>
              <p:cNvSpPr>
                <a:spLocks noChangeShapeType="1"/>
              </p:cNvSpPr>
              <p:nvPr/>
            </p:nvSpPr>
            <p:spPr bwMode="auto">
              <a:xfrm>
                <a:off x="456" y="876"/>
                <a:ext cx="75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93227" name="Object 21"/>
            <p:cNvGraphicFramePr>
              <a:graphicFrameLocks noChangeAspect="1"/>
            </p:cNvGraphicFramePr>
            <p:nvPr/>
          </p:nvGraphicFramePr>
          <p:xfrm>
            <a:off x="4014" y="3521"/>
            <a:ext cx="1391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278" name="公式" r:id="rId7" imgW="1085838" imgH="222294" progId="Equation.3">
                    <p:embed/>
                  </p:oleObj>
                </mc:Choice>
                <mc:Fallback>
                  <p:oleObj name="公式" r:id="rId7" imgW="1085838" imgH="222294" progId="Equation.3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4" y="3521"/>
                          <a:ext cx="1391" cy="2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66294" name="Group 22"/>
          <p:cNvGrpSpPr>
            <a:grpSpLocks/>
          </p:cNvGrpSpPr>
          <p:nvPr/>
        </p:nvGrpSpPr>
        <p:grpSpPr bwMode="auto">
          <a:xfrm>
            <a:off x="1042988" y="3860800"/>
            <a:ext cx="2714625" cy="1371600"/>
            <a:chOff x="372" y="0"/>
            <a:chExt cx="1710" cy="864"/>
          </a:xfrm>
        </p:grpSpPr>
        <p:grpSp>
          <p:nvGrpSpPr>
            <p:cNvPr id="93222" name="Group 23"/>
            <p:cNvGrpSpPr>
              <a:grpSpLocks/>
            </p:cNvGrpSpPr>
            <p:nvPr/>
          </p:nvGrpSpPr>
          <p:grpSpPr bwMode="auto">
            <a:xfrm>
              <a:off x="372" y="0"/>
              <a:ext cx="1248" cy="864"/>
              <a:chOff x="372" y="0"/>
              <a:chExt cx="1248" cy="864"/>
            </a:xfrm>
          </p:grpSpPr>
          <p:sp>
            <p:nvSpPr>
              <p:cNvPr id="93224" name="Line 24"/>
              <p:cNvSpPr>
                <a:spLocks noChangeShapeType="1"/>
              </p:cNvSpPr>
              <p:nvPr/>
            </p:nvSpPr>
            <p:spPr bwMode="auto">
              <a:xfrm flipV="1">
                <a:off x="864" y="0"/>
                <a:ext cx="756" cy="864"/>
              </a:xfrm>
              <a:prstGeom prst="line">
                <a:avLst/>
              </a:prstGeom>
              <a:noFill/>
              <a:ln w="28575">
                <a:solidFill>
                  <a:srgbClr val="66FF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3225" name="Line 25"/>
              <p:cNvSpPr>
                <a:spLocks noChangeShapeType="1"/>
              </p:cNvSpPr>
              <p:nvPr/>
            </p:nvSpPr>
            <p:spPr bwMode="auto">
              <a:xfrm>
                <a:off x="372" y="852"/>
                <a:ext cx="492" cy="0"/>
              </a:xfrm>
              <a:prstGeom prst="line">
                <a:avLst/>
              </a:prstGeom>
              <a:noFill/>
              <a:ln w="28575">
                <a:solidFill>
                  <a:srgbClr val="66FF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93223" name="Object 26"/>
            <p:cNvGraphicFramePr>
              <a:graphicFrameLocks noChangeAspect="1"/>
            </p:cNvGraphicFramePr>
            <p:nvPr/>
          </p:nvGraphicFramePr>
          <p:xfrm>
            <a:off x="1579" y="9"/>
            <a:ext cx="503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279" name="公式" r:id="rId9" imgW="374835" imgH="222294" progId="Equation.3">
                    <p:embed/>
                  </p:oleObj>
                </mc:Choice>
                <mc:Fallback>
                  <p:oleObj name="公式" r:id="rId9" imgW="374835" imgH="222294" progId="Equation.3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9" y="9"/>
                          <a:ext cx="503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66FF33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66299" name="Object 27"/>
          <p:cNvGraphicFramePr>
            <a:graphicFrameLocks noChangeAspect="1"/>
          </p:cNvGraphicFramePr>
          <p:nvPr/>
        </p:nvGraphicFramePr>
        <p:xfrm>
          <a:off x="4572000" y="765175"/>
          <a:ext cx="4032250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0" name="公式" r:id="rId11" imgW="1670186" imgH="489125" progId="Equation.3">
                  <p:embed/>
                </p:oleObj>
              </mc:Choice>
              <mc:Fallback>
                <p:oleObj name="公式" r:id="rId11" imgW="1670186" imgH="489125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765175"/>
                        <a:ext cx="4032250" cy="1223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6300" name="Text Box 28"/>
          <p:cNvSpPr txBox="1">
            <a:spLocks noChangeArrowheads="1"/>
          </p:cNvSpPr>
          <p:nvPr/>
        </p:nvSpPr>
        <p:spPr bwMode="auto">
          <a:xfrm>
            <a:off x="539750" y="735013"/>
            <a:ext cx="895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</a:p>
        </p:txBody>
      </p:sp>
      <p:grpSp>
        <p:nvGrpSpPr>
          <p:cNvPr id="566301" name="Group 29"/>
          <p:cNvGrpSpPr>
            <a:grpSpLocks/>
          </p:cNvGrpSpPr>
          <p:nvPr/>
        </p:nvGrpSpPr>
        <p:grpSpPr bwMode="auto">
          <a:xfrm>
            <a:off x="1547813" y="549275"/>
            <a:ext cx="2963862" cy="2105025"/>
            <a:chOff x="975" y="346"/>
            <a:chExt cx="1867" cy="1326"/>
          </a:xfrm>
        </p:grpSpPr>
        <p:sp>
          <p:nvSpPr>
            <p:cNvPr id="93204" name="Line 30"/>
            <p:cNvSpPr>
              <a:spLocks noChangeShapeType="1"/>
            </p:cNvSpPr>
            <p:nvPr/>
          </p:nvSpPr>
          <p:spPr bwMode="auto">
            <a:xfrm flipV="1">
              <a:off x="1111" y="1344"/>
              <a:ext cx="1724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3205" name="Line 31"/>
            <p:cNvSpPr>
              <a:spLocks noChangeShapeType="1"/>
            </p:cNvSpPr>
            <p:nvPr/>
          </p:nvSpPr>
          <p:spPr bwMode="auto">
            <a:xfrm flipV="1">
              <a:off x="1212" y="437"/>
              <a:ext cx="1" cy="111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3206" name="Text Box 32"/>
            <p:cNvSpPr txBox="1">
              <a:spLocks noChangeArrowheads="1"/>
            </p:cNvSpPr>
            <p:nvPr/>
          </p:nvSpPr>
          <p:spPr bwMode="auto">
            <a:xfrm>
              <a:off x="1434" y="1338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3207" name="Text Box 33"/>
            <p:cNvSpPr txBox="1">
              <a:spLocks noChangeArrowheads="1"/>
            </p:cNvSpPr>
            <p:nvPr/>
          </p:nvSpPr>
          <p:spPr bwMode="auto">
            <a:xfrm>
              <a:off x="2664" y="1298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3208" name="Text Box 34"/>
            <p:cNvSpPr txBox="1">
              <a:spLocks noChangeArrowheads="1"/>
            </p:cNvSpPr>
            <p:nvPr/>
          </p:nvSpPr>
          <p:spPr bwMode="auto">
            <a:xfrm>
              <a:off x="986" y="84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3209" name="Text Box 35"/>
            <p:cNvSpPr txBox="1">
              <a:spLocks noChangeArrowheads="1"/>
            </p:cNvSpPr>
            <p:nvPr/>
          </p:nvSpPr>
          <p:spPr bwMode="auto">
            <a:xfrm>
              <a:off x="1083" y="346"/>
              <a:ext cx="55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93210" name="Text Box 36"/>
            <p:cNvSpPr txBox="1">
              <a:spLocks noChangeArrowheads="1"/>
            </p:cNvSpPr>
            <p:nvPr/>
          </p:nvSpPr>
          <p:spPr bwMode="auto">
            <a:xfrm>
              <a:off x="975" y="134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93211" name="Line 37"/>
            <p:cNvSpPr>
              <a:spLocks noChangeShapeType="1"/>
            </p:cNvSpPr>
            <p:nvPr/>
          </p:nvSpPr>
          <p:spPr bwMode="auto">
            <a:xfrm flipH="1">
              <a:off x="1211" y="709"/>
              <a:ext cx="35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3212" name="Text Box 38"/>
            <p:cNvSpPr txBox="1">
              <a:spLocks noChangeArrowheads="1"/>
            </p:cNvSpPr>
            <p:nvPr/>
          </p:nvSpPr>
          <p:spPr bwMode="auto">
            <a:xfrm>
              <a:off x="986" y="527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93213" name="Line 39"/>
            <p:cNvSpPr>
              <a:spLocks noChangeShapeType="1"/>
            </p:cNvSpPr>
            <p:nvPr/>
          </p:nvSpPr>
          <p:spPr bwMode="auto">
            <a:xfrm flipH="1">
              <a:off x="1575" y="709"/>
              <a:ext cx="1" cy="31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14" name="Line 40"/>
            <p:cNvSpPr>
              <a:spLocks noChangeShapeType="1"/>
            </p:cNvSpPr>
            <p:nvPr/>
          </p:nvSpPr>
          <p:spPr bwMode="auto">
            <a:xfrm>
              <a:off x="1576" y="709"/>
              <a:ext cx="544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15" name="Line 41"/>
            <p:cNvSpPr>
              <a:spLocks noChangeShapeType="1"/>
            </p:cNvSpPr>
            <p:nvPr/>
          </p:nvSpPr>
          <p:spPr bwMode="auto">
            <a:xfrm>
              <a:off x="2120" y="709"/>
              <a:ext cx="0" cy="363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16" name="Line 42"/>
            <p:cNvSpPr>
              <a:spLocks noChangeShapeType="1"/>
            </p:cNvSpPr>
            <p:nvPr/>
          </p:nvSpPr>
          <p:spPr bwMode="auto">
            <a:xfrm>
              <a:off x="2120" y="1072"/>
              <a:ext cx="363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17" name="Line 43"/>
            <p:cNvSpPr>
              <a:spLocks noChangeShapeType="1"/>
            </p:cNvSpPr>
            <p:nvPr/>
          </p:nvSpPr>
          <p:spPr bwMode="auto">
            <a:xfrm>
              <a:off x="2483" y="1072"/>
              <a:ext cx="0" cy="27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18" name="Text Box 44"/>
            <p:cNvSpPr txBox="1">
              <a:spLocks noChangeArrowheads="1"/>
            </p:cNvSpPr>
            <p:nvPr/>
          </p:nvSpPr>
          <p:spPr bwMode="auto">
            <a:xfrm>
              <a:off x="2347" y="1298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93219" name="Text Box 45"/>
            <p:cNvSpPr txBox="1">
              <a:spLocks noChangeArrowheads="1"/>
            </p:cNvSpPr>
            <p:nvPr/>
          </p:nvSpPr>
          <p:spPr bwMode="auto">
            <a:xfrm>
              <a:off x="2029" y="1298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93220" name="Line 46"/>
            <p:cNvSpPr>
              <a:spLocks noChangeShapeType="1"/>
            </p:cNvSpPr>
            <p:nvPr/>
          </p:nvSpPr>
          <p:spPr bwMode="auto">
            <a:xfrm>
              <a:off x="2120" y="1026"/>
              <a:ext cx="0" cy="31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21" name="Line 47"/>
            <p:cNvSpPr>
              <a:spLocks noChangeShapeType="1"/>
            </p:cNvSpPr>
            <p:nvPr/>
          </p:nvSpPr>
          <p:spPr bwMode="auto">
            <a:xfrm>
              <a:off x="1213" y="1026"/>
              <a:ext cx="363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3195" name="Group 48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3202" name="Picture 49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203" name="Text Box 50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3196" name="Group 51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3200" name="Picture 52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201" name="Text Box 53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93197" name="Group 54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93198" name="Picture 55" descr="7890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199" name="Text Box 56">
              <a:hlinkClick r:id="rId1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6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6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6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66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66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566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6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6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6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6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66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66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66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66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66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5" grpId="0"/>
      <p:bldP spid="566300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7298" name="Object 2"/>
          <p:cNvGraphicFramePr>
            <a:graphicFrameLocks noChangeAspect="1"/>
          </p:cNvGraphicFramePr>
          <p:nvPr/>
        </p:nvGraphicFramePr>
        <p:xfrm>
          <a:off x="539750" y="2781300"/>
          <a:ext cx="2208213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06" name="公式" r:id="rId3" imgW="870012" imgH="222294" progId="Equation.3">
                  <p:embed/>
                </p:oleObj>
              </mc:Choice>
              <mc:Fallback>
                <p:oleObj name="公式" r:id="rId3" imgW="870012" imgH="222294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781300"/>
                        <a:ext cx="2208213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7299" name="Text Box 3"/>
          <p:cNvSpPr txBox="1">
            <a:spLocks noChangeArrowheads="1"/>
          </p:cNvSpPr>
          <p:nvPr/>
        </p:nvSpPr>
        <p:spPr bwMode="auto">
          <a:xfrm>
            <a:off x="395288" y="549275"/>
            <a:ext cx="1079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</a:p>
        </p:txBody>
      </p:sp>
      <p:grpSp>
        <p:nvGrpSpPr>
          <p:cNvPr id="567300" name="Group 4"/>
          <p:cNvGrpSpPr>
            <a:grpSpLocks/>
          </p:cNvGrpSpPr>
          <p:nvPr/>
        </p:nvGrpSpPr>
        <p:grpSpPr bwMode="auto">
          <a:xfrm>
            <a:off x="4067175" y="1628775"/>
            <a:ext cx="2028825" cy="2174875"/>
            <a:chOff x="2598" y="1026"/>
            <a:chExt cx="1278" cy="1370"/>
          </a:xfrm>
        </p:grpSpPr>
        <p:sp>
          <p:nvSpPr>
            <p:cNvPr id="94270" name="Line 5"/>
            <p:cNvSpPr>
              <a:spLocks noChangeShapeType="1"/>
            </p:cNvSpPr>
            <p:nvPr/>
          </p:nvSpPr>
          <p:spPr bwMode="auto">
            <a:xfrm>
              <a:off x="2608" y="2069"/>
              <a:ext cx="1226" cy="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4271" name="Line 6"/>
            <p:cNvSpPr>
              <a:spLocks noChangeShapeType="1"/>
            </p:cNvSpPr>
            <p:nvPr/>
          </p:nvSpPr>
          <p:spPr bwMode="auto">
            <a:xfrm flipV="1">
              <a:off x="2915" y="1163"/>
              <a:ext cx="1" cy="111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4272" name="Text Box 7"/>
            <p:cNvSpPr txBox="1">
              <a:spLocks noChangeArrowheads="1"/>
            </p:cNvSpPr>
            <p:nvPr/>
          </p:nvSpPr>
          <p:spPr bwMode="auto">
            <a:xfrm>
              <a:off x="3698" y="2024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273" name="Text Box 8"/>
            <p:cNvSpPr txBox="1">
              <a:spLocks noChangeArrowheads="1"/>
            </p:cNvSpPr>
            <p:nvPr/>
          </p:nvSpPr>
          <p:spPr bwMode="auto">
            <a:xfrm>
              <a:off x="2598" y="1208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4274" name="Text Box 9"/>
            <p:cNvSpPr txBox="1">
              <a:spLocks noChangeArrowheads="1"/>
            </p:cNvSpPr>
            <p:nvPr/>
          </p:nvSpPr>
          <p:spPr bwMode="auto">
            <a:xfrm>
              <a:off x="2993" y="1026"/>
              <a:ext cx="28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</a:t>
              </a:r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275" name="Text Box 10"/>
            <p:cNvSpPr txBox="1">
              <a:spLocks noChangeArrowheads="1"/>
            </p:cNvSpPr>
            <p:nvPr/>
          </p:nvSpPr>
          <p:spPr bwMode="auto">
            <a:xfrm>
              <a:off x="2689" y="2024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94276" name="Text Box 11"/>
            <p:cNvSpPr txBox="1">
              <a:spLocks noChangeArrowheads="1"/>
            </p:cNvSpPr>
            <p:nvPr/>
          </p:nvSpPr>
          <p:spPr bwMode="auto">
            <a:xfrm>
              <a:off x="3415" y="2069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94277" name="Line 12"/>
            <p:cNvSpPr>
              <a:spLocks noChangeShapeType="1"/>
            </p:cNvSpPr>
            <p:nvPr/>
          </p:nvSpPr>
          <p:spPr bwMode="auto">
            <a:xfrm>
              <a:off x="2916" y="1389"/>
              <a:ext cx="635" cy="68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67309" name="Text Box 13"/>
          <p:cNvSpPr txBox="1">
            <a:spLocks noChangeArrowheads="1"/>
          </p:cNvSpPr>
          <p:nvPr/>
        </p:nvSpPr>
        <p:spPr bwMode="auto">
          <a:xfrm>
            <a:off x="3563938" y="476250"/>
            <a:ext cx="4535487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已知电压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u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(t)</a:t>
            </a: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的波形如图，试画出下列电压的波形。</a:t>
            </a:r>
          </a:p>
        </p:txBody>
      </p:sp>
      <p:graphicFrame>
        <p:nvGraphicFramePr>
          <p:cNvPr id="567310" name="Object 14"/>
          <p:cNvGraphicFramePr>
            <a:graphicFrameLocks noChangeAspect="1"/>
          </p:cNvGraphicFramePr>
          <p:nvPr/>
        </p:nvGraphicFramePr>
        <p:xfrm>
          <a:off x="539750" y="4941888"/>
          <a:ext cx="343058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07" name="公式" r:id="rId5" imgW="1390835" imgH="222294" progId="Equation.3">
                  <p:embed/>
                </p:oleObj>
              </mc:Choice>
              <mc:Fallback>
                <p:oleObj name="公式" r:id="rId5" imgW="1390835" imgH="222294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941888"/>
                        <a:ext cx="3430588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7311" name="Object 15"/>
          <p:cNvGraphicFramePr>
            <a:graphicFrameLocks noChangeAspect="1"/>
          </p:cNvGraphicFramePr>
          <p:nvPr/>
        </p:nvGraphicFramePr>
        <p:xfrm>
          <a:off x="539750" y="4221163"/>
          <a:ext cx="329088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08" name="公式" r:id="rId7" imgW="1352562" imgH="222294" progId="Equation.3">
                  <p:embed/>
                </p:oleObj>
              </mc:Choice>
              <mc:Fallback>
                <p:oleObj name="公式" r:id="rId7" imgW="1352562" imgH="222294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221163"/>
                        <a:ext cx="3290888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7312" name="Object 16"/>
          <p:cNvGraphicFramePr>
            <a:graphicFrameLocks noChangeAspect="1"/>
          </p:cNvGraphicFramePr>
          <p:nvPr/>
        </p:nvGraphicFramePr>
        <p:xfrm>
          <a:off x="523875" y="3500438"/>
          <a:ext cx="275272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09" name="公式" r:id="rId9" imgW="1136736" imgH="222294" progId="Equation.3">
                  <p:embed/>
                </p:oleObj>
              </mc:Choice>
              <mc:Fallback>
                <p:oleObj name="公式" r:id="rId9" imgW="1136736" imgH="222294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5" y="3500438"/>
                        <a:ext cx="2752725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7313" name="Group 17"/>
          <p:cNvGrpSpPr>
            <a:grpSpLocks/>
          </p:cNvGrpSpPr>
          <p:nvPr/>
        </p:nvGrpSpPr>
        <p:grpSpPr bwMode="auto">
          <a:xfrm>
            <a:off x="539750" y="404813"/>
            <a:ext cx="3000375" cy="2174875"/>
            <a:chOff x="340" y="255"/>
            <a:chExt cx="1890" cy="1370"/>
          </a:xfrm>
        </p:grpSpPr>
        <p:sp>
          <p:nvSpPr>
            <p:cNvPr id="94260" name="Line 18"/>
            <p:cNvSpPr>
              <a:spLocks noChangeShapeType="1"/>
            </p:cNvSpPr>
            <p:nvPr/>
          </p:nvSpPr>
          <p:spPr bwMode="auto">
            <a:xfrm>
              <a:off x="476" y="1298"/>
              <a:ext cx="1712" cy="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4261" name="Line 19"/>
            <p:cNvSpPr>
              <a:spLocks noChangeShapeType="1"/>
            </p:cNvSpPr>
            <p:nvPr/>
          </p:nvSpPr>
          <p:spPr bwMode="auto">
            <a:xfrm flipV="1">
              <a:off x="1269" y="392"/>
              <a:ext cx="1" cy="111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4262" name="Text Box 20"/>
            <p:cNvSpPr txBox="1">
              <a:spLocks noChangeArrowheads="1"/>
            </p:cNvSpPr>
            <p:nvPr/>
          </p:nvSpPr>
          <p:spPr bwMode="auto">
            <a:xfrm>
              <a:off x="2052" y="1253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263" name="Text Box 21"/>
            <p:cNvSpPr txBox="1">
              <a:spLocks noChangeArrowheads="1"/>
            </p:cNvSpPr>
            <p:nvPr/>
          </p:nvSpPr>
          <p:spPr bwMode="auto">
            <a:xfrm>
              <a:off x="952" y="437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4264" name="Text Box 22"/>
            <p:cNvSpPr txBox="1">
              <a:spLocks noChangeArrowheads="1"/>
            </p:cNvSpPr>
            <p:nvPr/>
          </p:nvSpPr>
          <p:spPr bwMode="auto">
            <a:xfrm>
              <a:off x="1185" y="255"/>
              <a:ext cx="6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</a:p>
          </p:txBody>
        </p:sp>
        <p:sp>
          <p:nvSpPr>
            <p:cNvPr id="94265" name="Text Box 23"/>
            <p:cNvSpPr txBox="1">
              <a:spLocks noChangeArrowheads="1"/>
            </p:cNvSpPr>
            <p:nvPr/>
          </p:nvSpPr>
          <p:spPr bwMode="auto">
            <a:xfrm>
              <a:off x="1043" y="1253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94266" name="Text Box 24"/>
            <p:cNvSpPr txBox="1">
              <a:spLocks noChangeArrowheads="1"/>
            </p:cNvSpPr>
            <p:nvPr/>
          </p:nvSpPr>
          <p:spPr bwMode="auto">
            <a:xfrm>
              <a:off x="340" y="1298"/>
              <a:ext cx="4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94267" name="Text Box 25"/>
            <p:cNvSpPr txBox="1">
              <a:spLocks noChangeArrowheads="1"/>
            </p:cNvSpPr>
            <p:nvPr/>
          </p:nvSpPr>
          <p:spPr bwMode="auto">
            <a:xfrm>
              <a:off x="1769" y="1298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94268" name="Line 26"/>
            <p:cNvSpPr>
              <a:spLocks noChangeShapeType="1"/>
            </p:cNvSpPr>
            <p:nvPr/>
          </p:nvSpPr>
          <p:spPr bwMode="auto">
            <a:xfrm flipV="1">
              <a:off x="635" y="618"/>
              <a:ext cx="635" cy="68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69" name="Line 27"/>
            <p:cNvSpPr>
              <a:spLocks noChangeShapeType="1"/>
            </p:cNvSpPr>
            <p:nvPr/>
          </p:nvSpPr>
          <p:spPr bwMode="auto">
            <a:xfrm>
              <a:off x="1270" y="618"/>
              <a:ext cx="635" cy="68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67324" name="Group 28"/>
          <p:cNvGrpSpPr>
            <a:grpSpLocks/>
          </p:cNvGrpSpPr>
          <p:nvPr/>
        </p:nvGrpSpPr>
        <p:grpSpPr bwMode="auto">
          <a:xfrm>
            <a:off x="6340475" y="1628775"/>
            <a:ext cx="2803525" cy="2103438"/>
            <a:chOff x="3787" y="935"/>
            <a:chExt cx="1766" cy="1325"/>
          </a:xfrm>
        </p:grpSpPr>
        <p:sp>
          <p:nvSpPr>
            <p:cNvPr id="94250" name="Line 29"/>
            <p:cNvSpPr>
              <a:spLocks noChangeShapeType="1"/>
            </p:cNvSpPr>
            <p:nvPr/>
          </p:nvSpPr>
          <p:spPr bwMode="auto">
            <a:xfrm flipV="1">
              <a:off x="3923" y="1979"/>
              <a:ext cx="1542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4251" name="Line 30"/>
            <p:cNvSpPr>
              <a:spLocks noChangeShapeType="1"/>
            </p:cNvSpPr>
            <p:nvPr/>
          </p:nvSpPr>
          <p:spPr bwMode="auto">
            <a:xfrm flipV="1">
              <a:off x="4367" y="1072"/>
              <a:ext cx="1" cy="111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4252" name="Text Box 31"/>
            <p:cNvSpPr txBox="1">
              <a:spLocks noChangeArrowheads="1"/>
            </p:cNvSpPr>
            <p:nvPr/>
          </p:nvSpPr>
          <p:spPr bwMode="auto">
            <a:xfrm>
              <a:off x="5375" y="1933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53" name="Text Box 32"/>
            <p:cNvSpPr txBox="1">
              <a:spLocks noChangeArrowheads="1"/>
            </p:cNvSpPr>
            <p:nvPr/>
          </p:nvSpPr>
          <p:spPr bwMode="auto">
            <a:xfrm>
              <a:off x="4050" y="1117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54" name="Text Box 33"/>
            <p:cNvSpPr txBox="1">
              <a:spLocks noChangeArrowheads="1"/>
            </p:cNvSpPr>
            <p:nvPr/>
          </p:nvSpPr>
          <p:spPr bwMode="auto">
            <a:xfrm>
              <a:off x="4445" y="935"/>
              <a:ext cx="28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</a:t>
              </a:r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55" name="Text Box 34"/>
            <p:cNvSpPr txBox="1">
              <a:spLocks noChangeArrowheads="1"/>
            </p:cNvSpPr>
            <p:nvPr/>
          </p:nvSpPr>
          <p:spPr bwMode="auto">
            <a:xfrm>
              <a:off x="4141" y="1933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56" name="Text Box 35"/>
            <p:cNvSpPr txBox="1">
              <a:spLocks noChangeArrowheads="1"/>
            </p:cNvSpPr>
            <p:nvPr/>
          </p:nvSpPr>
          <p:spPr bwMode="auto">
            <a:xfrm>
              <a:off x="3787" y="1933"/>
              <a:ext cx="38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57" name="Text Box 36"/>
            <p:cNvSpPr txBox="1">
              <a:spLocks noChangeArrowheads="1"/>
            </p:cNvSpPr>
            <p:nvPr/>
          </p:nvSpPr>
          <p:spPr bwMode="auto">
            <a:xfrm>
              <a:off x="4604" y="1933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58" name="Line 37"/>
            <p:cNvSpPr>
              <a:spLocks noChangeShapeType="1"/>
            </p:cNvSpPr>
            <p:nvPr/>
          </p:nvSpPr>
          <p:spPr bwMode="auto">
            <a:xfrm flipV="1">
              <a:off x="4377" y="1298"/>
              <a:ext cx="317" cy="363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59" name="Line 38"/>
            <p:cNvSpPr>
              <a:spLocks noChangeShapeType="1"/>
            </p:cNvSpPr>
            <p:nvPr/>
          </p:nvSpPr>
          <p:spPr bwMode="auto">
            <a:xfrm>
              <a:off x="4694" y="1298"/>
              <a:ext cx="635" cy="68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67335" name="Group 39"/>
          <p:cNvGrpSpPr>
            <a:grpSpLocks/>
          </p:cNvGrpSpPr>
          <p:nvPr/>
        </p:nvGrpSpPr>
        <p:grpSpPr bwMode="auto">
          <a:xfrm>
            <a:off x="3806825" y="4005263"/>
            <a:ext cx="2430463" cy="2103437"/>
            <a:chOff x="2344" y="2478"/>
            <a:chExt cx="1531" cy="1325"/>
          </a:xfrm>
        </p:grpSpPr>
        <p:sp>
          <p:nvSpPr>
            <p:cNvPr id="94241" name="Line 40"/>
            <p:cNvSpPr>
              <a:spLocks noChangeShapeType="1"/>
            </p:cNvSpPr>
            <p:nvPr/>
          </p:nvSpPr>
          <p:spPr bwMode="auto">
            <a:xfrm>
              <a:off x="2562" y="3521"/>
              <a:ext cx="1225" cy="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4242" name="Line 41"/>
            <p:cNvSpPr>
              <a:spLocks noChangeShapeType="1"/>
            </p:cNvSpPr>
            <p:nvPr/>
          </p:nvSpPr>
          <p:spPr bwMode="auto">
            <a:xfrm flipV="1">
              <a:off x="2689" y="2615"/>
              <a:ext cx="1" cy="111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4243" name="Text Box 42"/>
            <p:cNvSpPr txBox="1">
              <a:spLocks noChangeArrowheads="1"/>
            </p:cNvSpPr>
            <p:nvPr/>
          </p:nvSpPr>
          <p:spPr bwMode="auto">
            <a:xfrm>
              <a:off x="3697" y="3476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44" name="Text Box 43"/>
            <p:cNvSpPr txBox="1">
              <a:spLocks noChangeArrowheads="1"/>
            </p:cNvSpPr>
            <p:nvPr/>
          </p:nvSpPr>
          <p:spPr bwMode="auto">
            <a:xfrm>
              <a:off x="2344" y="2660"/>
              <a:ext cx="28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45" name="Text Box 44"/>
            <p:cNvSpPr txBox="1">
              <a:spLocks noChangeArrowheads="1"/>
            </p:cNvSpPr>
            <p:nvPr/>
          </p:nvSpPr>
          <p:spPr bwMode="auto">
            <a:xfrm>
              <a:off x="2767" y="2478"/>
              <a:ext cx="28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</a:t>
              </a:r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46" name="Text Box 45"/>
            <p:cNvSpPr txBox="1">
              <a:spLocks noChangeArrowheads="1"/>
            </p:cNvSpPr>
            <p:nvPr/>
          </p:nvSpPr>
          <p:spPr bwMode="auto">
            <a:xfrm>
              <a:off x="2463" y="3476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47" name="Text Box 46"/>
            <p:cNvSpPr txBox="1">
              <a:spLocks noChangeArrowheads="1"/>
            </p:cNvSpPr>
            <p:nvPr/>
          </p:nvSpPr>
          <p:spPr bwMode="auto">
            <a:xfrm>
              <a:off x="2926" y="3476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48" name="Line 47"/>
            <p:cNvSpPr>
              <a:spLocks noChangeShapeType="1"/>
            </p:cNvSpPr>
            <p:nvPr/>
          </p:nvSpPr>
          <p:spPr bwMode="auto">
            <a:xfrm>
              <a:off x="3016" y="2841"/>
              <a:ext cx="635" cy="68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49" name="Line 48"/>
            <p:cNvSpPr>
              <a:spLocks noChangeShapeType="1"/>
            </p:cNvSpPr>
            <p:nvPr/>
          </p:nvSpPr>
          <p:spPr bwMode="auto">
            <a:xfrm>
              <a:off x="3016" y="2840"/>
              <a:ext cx="0" cy="68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67345" name="Group 49"/>
          <p:cNvGrpSpPr>
            <a:grpSpLocks/>
          </p:cNvGrpSpPr>
          <p:nvPr/>
        </p:nvGrpSpPr>
        <p:grpSpPr bwMode="auto">
          <a:xfrm>
            <a:off x="6357938" y="4076700"/>
            <a:ext cx="2786062" cy="2032000"/>
            <a:chOff x="3787" y="2568"/>
            <a:chExt cx="1755" cy="1280"/>
          </a:xfrm>
        </p:grpSpPr>
        <p:sp>
          <p:nvSpPr>
            <p:cNvPr id="94230" name="Text Box 50"/>
            <p:cNvSpPr txBox="1">
              <a:spLocks noChangeArrowheads="1"/>
            </p:cNvSpPr>
            <p:nvPr/>
          </p:nvSpPr>
          <p:spPr bwMode="auto">
            <a:xfrm>
              <a:off x="4091" y="2568"/>
              <a:ext cx="28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</a:t>
              </a:r>
              <a:endParaRPr lang="zh-CN" altLang="en-US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31" name="Line 51"/>
            <p:cNvSpPr>
              <a:spLocks noChangeShapeType="1"/>
            </p:cNvSpPr>
            <p:nvPr/>
          </p:nvSpPr>
          <p:spPr bwMode="auto">
            <a:xfrm>
              <a:off x="3887" y="3566"/>
              <a:ext cx="1655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4232" name="Line 52"/>
            <p:cNvSpPr>
              <a:spLocks noChangeShapeType="1"/>
            </p:cNvSpPr>
            <p:nvPr/>
          </p:nvSpPr>
          <p:spPr bwMode="auto">
            <a:xfrm flipV="1">
              <a:off x="4013" y="2660"/>
              <a:ext cx="1" cy="111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4233" name="Text Box 53"/>
            <p:cNvSpPr txBox="1">
              <a:spLocks noChangeArrowheads="1"/>
            </p:cNvSpPr>
            <p:nvPr/>
          </p:nvSpPr>
          <p:spPr bwMode="auto">
            <a:xfrm>
              <a:off x="5364" y="3520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34" name="Text Box 54"/>
            <p:cNvSpPr txBox="1">
              <a:spLocks noChangeArrowheads="1"/>
            </p:cNvSpPr>
            <p:nvPr/>
          </p:nvSpPr>
          <p:spPr bwMode="auto">
            <a:xfrm>
              <a:off x="3796" y="2659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35" name="Text Box 55"/>
            <p:cNvSpPr txBox="1">
              <a:spLocks noChangeArrowheads="1"/>
            </p:cNvSpPr>
            <p:nvPr/>
          </p:nvSpPr>
          <p:spPr bwMode="auto">
            <a:xfrm>
              <a:off x="3787" y="3521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36" name="Text Box 56"/>
            <p:cNvSpPr txBox="1">
              <a:spLocks noChangeArrowheads="1"/>
            </p:cNvSpPr>
            <p:nvPr/>
          </p:nvSpPr>
          <p:spPr bwMode="auto">
            <a:xfrm>
              <a:off x="4612" y="3520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  <p:sp>
          <p:nvSpPr>
            <p:cNvPr id="94237" name="Line 57"/>
            <p:cNvSpPr>
              <a:spLocks noChangeShapeType="1"/>
            </p:cNvSpPr>
            <p:nvPr/>
          </p:nvSpPr>
          <p:spPr bwMode="auto">
            <a:xfrm flipV="1">
              <a:off x="4386" y="2885"/>
              <a:ext cx="317" cy="363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38" name="Line 58"/>
            <p:cNvSpPr>
              <a:spLocks noChangeShapeType="1"/>
            </p:cNvSpPr>
            <p:nvPr/>
          </p:nvSpPr>
          <p:spPr bwMode="auto">
            <a:xfrm>
              <a:off x="4703" y="2885"/>
              <a:ext cx="635" cy="68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39" name="Line 59"/>
            <p:cNvSpPr>
              <a:spLocks noChangeShapeType="1"/>
            </p:cNvSpPr>
            <p:nvPr/>
          </p:nvSpPr>
          <p:spPr bwMode="auto">
            <a:xfrm>
              <a:off x="4386" y="3248"/>
              <a:ext cx="0" cy="31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40" name="Text Box 60"/>
            <p:cNvSpPr txBox="1">
              <a:spLocks noChangeArrowheads="1"/>
            </p:cNvSpPr>
            <p:nvPr/>
          </p:nvSpPr>
          <p:spPr bwMode="auto">
            <a:xfrm>
              <a:off x="4250" y="3520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400">
                <a:solidFill>
                  <a:srgbClr val="FFFF00"/>
                </a:solidFill>
                <a:ea typeface="仿宋_GB2312" pitchFamily="49" charset="-122"/>
              </a:endParaRPr>
            </a:p>
          </p:txBody>
        </p:sp>
      </p:grpSp>
      <p:grpSp>
        <p:nvGrpSpPr>
          <p:cNvPr id="94221" name="Group 61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4228" name="Picture 62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229" name="Text Box 63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4222" name="Group 64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4226" name="Picture 65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227" name="Text Box 66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94223" name="Group 67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94224" name="Picture 68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225" name="Text Box 69">
              <a:hlinkClick r:id="rId12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7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7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7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67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67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7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7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567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567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67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567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67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67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567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567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7" dur="2000"/>
                                        <p:tgtEl>
                                          <p:spTgt spid="567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7299" grpId="0"/>
      <p:bldP spid="567309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8322" name="Object 2"/>
          <p:cNvGraphicFramePr>
            <a:graphicFrameLocks noChangeAspect="1"/>
          </p:cNvGraphicFramePr>
          <p:nvPr/>
        </p:nvGraphicFramePr>
        <p:xfrm>
          <a:off x="755650" y="2349500"/>
          <a:ext cx="3887788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20" name="公式" r:id="rId3" imgW="1517490" imgH="349206" progId="Equation.3">
                  <p:embed/>
                </p:oleObj>
              </mc:Choice>
              <mc:Fallback>
                <p:oleObj name="公式" r:id="rId3" imgW="1517490" imgH="349206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349500"/>
                        <a:ext cx="3887788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8323" name="Object 3"/>
          <p:cNvGraphicFramePr>
            <a:graphicFrameLocks noChangeAspect="1"/>
          </p:cNvGraphicFramePr>
          <p:nvPr/>
        </p:nvGraphicFramePr>
        <p:xfrm>
          <a:off x="755650" y="3357563"/>
          <a:ext cx="309562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21" name="公式" r:id="rId5" imgW="1212887" imgH="438281" progId="Equation.3">
                  <p:embed/>
                </p:oleObj>
              </mc:Choice>
              <mc:Fallback>
                <p:oleObj name="公式" r:id="rId5" imgW="1212887" imgH="43828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357563"/>
                        <a:ext cx="309562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8324" name="Group 4"/>
          <p:cNvGrpSpPr>
            <a:grpSpLocks/>
          </p:cNvGrpSpPr>
          <p:nvPr/>
        </p:nvGrpSpPr>
        <p:grpSpPr bwMode="auto">
          <a:xfrm>
            <a:off x="971550" y="5229225"/>
            <a:ext cx="7667625" cy="936625"/>
            <a:chOff x="1156" y="3067"/>
            <a:chExt cx="4294" cy="590"/>
          </a:xfrm>
        </p:grpSpPr>
        <p:graphicFrame>
          <p:nvGraphicFramePr>
            <p:cNvPr id="95279" name="Object 5"/>
            <p:cNvGraphicFramePr>
              <a:graphicFrameLocks noChangeAspect="1"/>
            </p:cNvGraphicFramePr>
            <p:nvPr/>
          </p:nvGraphicFramePr>
          <p:xfrm>
            <a:off x="1156" y="3113"/>
            <a:ext cx="1295" cy="5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322" name="公式" r:id="rId7" imgW="857386" imgH="349206" progId="Equation.3">
                    <p:embed/>
                  </p:oleObj>
                </mc:Choice>
                <mc:Fallback>
                  <p:oleObj name="公式" r:id="rId7" imgW="857386" imgH="349206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6" y="3113"/>
                          <a:ext cx="1295" cy="5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5280" name="Text Box 6"/>
            <p:cNvSpPr txBox="1">
              <a:spLocks noChangeArrowheads="1"/>
            </p:cNvSpPr>
            <p:nvPr/>
          </p:nvSpPr>
          <p:spPr bwMode="auto">
            <a:xfrm>
              <a:off x="2536" y="3294"/>
              <a:ext cx="30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和</a:t>
              </a:r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95281" name="Object 7"/>
            <p:cNvGraphicFramePr>
              <a:graphicFrameLocks noChangeAspect="1"/>
            </p:cNvGraphicFramePr>
            <p:nvPr/>
          </p:nvGraphicFramePr>
          <p:xfrm>
            <a:off x="2925" y="3067"/>
            <a:ext cx="1769" cy="5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323" name="公式" r:id="rId9" imgW="958788" imgH="310975" progId="Equation.3">
                    <p:embed/>
                  </p:oleObj>
                </mc:Choice>
                <mc:Fallback>
                  <p:oleObj name="公式" r:id="rId9" imgW="958788" imgH="310975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5" y="3067"/>
                          <a:ext cx="1769" cy="5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5282" name="Text Box 8"/>
            <p:cNvSpPr txBox="1">
              <a:spLocks noChangeArrowheads="1"/>
            </p:cNvSpPr>
            <p:nvPr/>
          </p:nvSpPr>
          <p:spPr bwMode="auto">
            <a:xfrm>
              <a:off x="4728" y="3249"/>
              <a:ext cx="72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的区别</a:t>
              </a:r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95283" name="Line 9"/>
            <p:cNvSpPr>
              <a:spLocks noChangeShapeType="1"/>
            </p:cNvSpPr>
            <p:nvPr/>
          </p:nvSpPr>
          <p:spPr bwMode="auto">
            <a:xfrm>
              <a:off x="1973" y="3657"/>
              <a:ext cx="499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284" name="Line 10"/>
            <p:cNvSpPr>
              <a:spLocks noChangeShapeType="1"/>
            </p:cNvSpPr>
            <p:nvPr/>
          </p:nvSpPr>
          <p:spPr bwMode="auto">
            <a:xfrm>
              <a:off x="3379" y="3657"/>
              <a:ext cx="122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568331" name="Text Box 11"/>
          <p:cNvSpPr txBox="1">
            <a:spLocks noChangeArrowheads="1"/>
          </p:cNvSpPr>
          <p:nvPr/>
        </p:nvSpPr>
        <p:spPr bwMode="auto">
          <a:xfrm>
            <a:off x="468313" y="620713"/>
            <a:ext cx="45370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en-US" altLang="zh-CN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kumimoji="1" lang="zh-CN" altLang="en-US" sz="32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一阶电路的阶跃响应</a:t>
            </a:r>
          </a:p>
        </p:txBody>
      </p:sp>
      <p:sp>
        <p:nvSpPr>
          <p:cNvPr id="568332" name="Text Box 12"/>
          <p:cNvSpPr txBox="1">
            <a:spLocks noChangeArrowheads="1"/>
          </p:cNvSpPr>
          <p:nvPr/>
        </p:nvSpPr>
        <p:spPr bwMode="auto">
          <a:xfrm>
            <a:off x="3492500" y="1125538"/>
            <a:ext cx="4967288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激励为单位阶跃函数时，电路中产生的零状态响应。</a:t>
            </a:r>
          </a:p>
        </p:txBody>
      </p:sp>
      <p:sp>
        <p:nvSpPr>
          <p:cNvPr id="568333" name="Text Box 13"/>
          <p:cNvSpPr txBox="1">
            <a:spLocks noChangeArrowheads="1"/>
          </p:cNvSpPr>
          <p:nvPr/>
        </p:nvSpPr>
        <p:spPr bwMode="auto">
          <a:xfrm>
            <a:off x="611188" y="1484313"/>
            <a:ext cx="1871662" cy="547687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阶跃响应</a:t>
            </a:r>
          </a:p>
        </p:txBody>
      </p:sp>
      <p:sp>
        <p:nvSpPr>
          <p:cNvPr id="568334" name="Line 14"/>
          <p:cNvSpPr>
            <a:spLocks noChangeShapeType="1"/>
          </p:cNvSpPr>
          <p:nvPr/>
        </p:nvSpPr>
        <p:spPr bwMode="auto">
          <a:xfrm>
            <a:off x="2627313" y="1773238"/>
            <a:ext cx="720725" cy="0"/>
          </a:xfrm>
          <a:prstGeom prst="line">
            <a:avLst/>
          </a:prstGeom>
          <a:noFill/>
          <a:ln w="76200">
            <a:solidFill>
              <a:srgbClr val="00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95241" name="Group 15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5277" name="Picture 16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278" name="Text Box 17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5242" name="Group 18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5275" name="Picture 19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276" name="Text Box 20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68341" name="Group 21"/>
          <p:cNvGrpSpPr>
            <a:grpSpLocks/>
          </p:cNvGrpSpPr>
          <p:nvPr/>
        </p:nvGrpSpPr>
        <p:grpSpPr bwMode="auto">
          <a:xfrm>
            <a:off x="5076825" y="2276475"/>
            <a:ext cx="3490913" cy="2595563"/>
            <a:chOff x="2880" y="1979"/>
            <a:chExt cx="2199" cy="1635"/>
          </a:xfrm>
        </p:grpSpPr>
        <p:sp>
          <p:nvSpPr>
            <p:cNvPr id="95250" name="Oval 22"/>
            <p:cNvSpPr>
              <a:spLocks noChangeArrowheads="1"/>
            </p:cNvSpPr>
            <p:nvPr/>
          </p:nvSpPr>
          <p:spPr bwMode="auto">
            <a:xfrm>
              <a:off x="2880" y="261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5251" name="Line 23"/>
            <p:cNvSpPr>
              <a:spLocks noChangeShapeType="1"/>
            </p:cNvSpPr>
            <p:nvPr/>
          </p:nvSpPr>
          <p:spPr bwMode="auto">
            <a:xfrm>
              <a:off x="3152" y="3113"/>
              <a:ext cx="10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95252" name="Group 24"/>
            <p:cNvGrpSpPr>
              <a:grpSpLocks/>
            </p:cNvGrpSpPr>
            <p:nvPr/>
          </p:nvGrpSpPr>
          <p:grpSpPr bwMode="auto">
            <a:xfrm>
              <a:off x="3152" y="2478"/>
              <a:ext cx="128" cy="136"/>
              <a:chOff x="648" y="2472"/>
              <a:chExt cx="128" cy="136"/>
            </a:xfrm>
          </p:grpSpPr>
          <p:sp>
            <p:nvSpPr>
              <p:cNvPr id="95273" name="Line 25"/>
              <p:cNvSpPr>
                <a:spLocks noChangeShapeType="1"/>
              </p:cNvSpPr>
              <p:nvPr/>
            </p:nvSpPr>
            <p:spPr bwMode="auto">
              <a:xfrm>
                <a:off x="648" y="2536"/>
                <a:ext cx="1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5274" name="Line 26"/>
              <p:cNvSpPr>
                <a:spLocks noChangeShapeType="1"/>
              </p:cNvSpPr>
              <p:nvPr/>
            </p:nvSpPr>
            <p:spPr bwMode="auto">
              <a:xfrm>
                <a:off x="704" y="2472"/>
                <a:ext cx="0" cy="136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5253" name="Line 27"/>
            <p:cNvSpPr>
              <a:spLocks noChangeShapeType="1"/>
            </p:cNvSpPr>
            <p:nvPr/>
          </p:nvSpPr>
          <p:spPr bwMode="auto">
            <a:xfrm>
              <a:off x="3061" y="2341"/>
              <a:ext cx="160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254" name="Line 28"/>
            <p:cNvSpPr>
              <a:spLocks noChangeShapeType="1"/>
            </p:cNvSpPr>
            <p:nvPr/>
          </p:nvSpPr>
          <p:spPr bwMode="auto">
            <a:xfrm>
              <a:off x="4150" y="2432"/>
              <a:ext cx="263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255" name="Text Box 29"/>
            <p:cNvSpPr txBox="1">
              <a:spLocks noChangeArrowheads="1"/>
            </p:cNvSpPr>
            <p:nvPr/>
          </p:nvSpPr>
          <p:spPr bwMode="auto">
            <a:xfrm>
              <a:off x="4195" y="1979"/>
              <a:ext cx="18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5256" name="Line 30"/>
            <p:cNvSpPr>
              <a:spLocks noChangeShapeType="1"/>
            </p:cNvSpPr>
            <p:nvPr/>
          </p:nvSpPr>
          <p:spPr bwMode="auto">
            <a:xfrm flipH="1">
              <a:off x="3061" y="2341"/>
              <a:ext cx="0" cy="90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257" name="Text Box 31"/>
            <p:cNvSpPr txBox="1">
              <a:spLocks noChangeArrowheads="1"/>
            </p:cNvSpPr>
            <p:nvPr/>
          </p:nvSpPr>
          <p:spPr bwMode="auto">
            <a:xfrm>
              <a:off x="4177" y="2640"/>
              <a:ext cx="3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  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95258" name="Group 32"/>
            <p:cNvGrpSpPr>
              <a:grpSpLocks/>
            </p:cNvGrpSpPr>
            <p:nvPr/>
          </p:nvGrpSpPr>
          <p:grpSpPr bwMode="auto">
            <a:xfrm>
              <a:off x="4745" y="2413"/>
              <a:ext cx="334" cy="748"/>
              <a:chOff x="1982" y="715"/>
              <a:chExt cx="305" cy="682"/>
            </a:xfrm>
          </p:grpSpPr>
          <p:grpSp>
            <p:nvGrpSpPr>
              <p:cNvPr id="95269" name="Group 33"/>
              <p:cNvGrpSpPr>
                <a:grpSpLocks/>
              </p:cNvGrpSpPr>
              <p:nvPr/>
            </p:nvGrpSpPr>
            <p:grpSpPr bwMode="auto">
              <a:xfrm>
                <a:off x="2065" y="715"/>
                <a:ext cx="222" cy="682"/>
                <a:chOff x="1633" y="1243"/>
                <a:chExt cx="222" cy="682"/>
              </a:xfrm>
            </p:grpSpPr>
            <p:sp>
              <p:nvSpPr>
                <p:cNvPr id="95271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633" y="1243"/>
                  <a:ext cx="222" cy="29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95272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634" y="1627"/>
                  <a:ext cx="208" cy="29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95270" name="Text Box 36"/>
              <p:cNvSpPr txBox="1">
                <a:spLocks noChangeArrowheads="1"/>
              </p:cNvSpPr>
              <p:nvPr/>
            </p:nvSpPr>
            <p:spPr bwMode="auto">
              <a:xfrm>
                <a:off x="1982" y="897"/>
                <a:ext cx="302" cy="2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C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5259" name="Line 37"/>
            <p:cNvSpPr>
              <a:spLocks noChangeShapeType="1"/>
            </p:cNvSpPr>
            <p:nvPr/>
          </p:nvSpPr>
          <p:spPr bwMode="auto">
            <a:xfrm flipV="1">
              <a:off x="4649" y="2840"/>
              <a:ext cx="0" cy="40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260" name="Line 38"/>
            <p:cNvSpPr>
              <a:spLocks noChangeShapeType="1"/>
            </p:cNvSpPr>
            <p:nvPr/>
          </p:nvSpPr>
          <p:spPr bwMode="auto">
            <a:xfrm flipV="1">
              <a:off x="4649" y="2341"/>
              <a:ext cx="0" cy="39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261" name="Line 39"/>
            <p:cNvSpPr>
              <a:spLocks noChangeShapeType="1"/>
            </p:cNvSpPr>
            <p:nvPr/>
          </p:nvSpPr>
          <p:spPr bwMode="auto">
            <a:xfrm>
              <a:off x="3061" y="3249"/>
              <a:ext cx="15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262" name="Text Box 40"/>
            <p:cNvSpPr txBox="1">
              <a:spLocks noChangeArrowheads="1"/>
            </p:cNvSpPr>
            <p:nvPr/>
          </p:nvSpPr>
          <p:spPr bwMode="auto">
            <a:xfrm>
              <a:off x="3738" y="2368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5263" name="Text Box 41"/>
            <p:cNvSpPr txBox="1">
              <a:spLocks noChangeArrowheads="1"/>
            </p:cNvSpPr>
            <p:nvPr/>
          </p:nvSpPr>
          <p:spPr bwMode="auto">
            <a:xfrm>
              <a:off x="3243" y="3249"/>
              <a:ext cx="113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 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zh-CN" altLang="en-US" sz="32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)=0</a:t>
              </a:r>
            </a:p>
          </p:txBody>
        </p:sp>
        <p:graphicFrame>
          <p:nvGraphicFramePr>
            <p:cNvPr id="95264" name="Object 42"/>
            <p:cNvGraphicFramePr>
              <a:graphicFrameLocks noChangeAspect="1"/>
            </p:cNvGraphicFramePr>
            <p:nvPr/>
          </p:nvGraphicFramePr>
          <p:xfrm>
            <a:off x="3288" y="2659"/>
            <a:ext cx="510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324" name="公式" r:id="rId12" imgW="349188" imgH="222294" progId="Equation.3">
                    <p:embed/>
                  </p:oleObj>
                </mc:Choice>
                <mc:Fallback>
                  <p:oleObj name="公式" r:id="rId12" imgW="349188" imgH="222294" progId="Equation.3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8" y="2659"/>
                          <a:ext cx="510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5265" name="Rectangle 43"/>
            <p:cNvSpPr>
              <a:spLocks noChangeArrowheads="1"/>
            </p:cNvSpPr>
            <p:nvPr/>
          </p:nvSpPr>
          <p:spPr bwMode="auto">
            <a:xfrm>
              <a:off x="3696" y="2251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95266" name="Group 44"/>
            <p:cNvGrpSpPr>
              <a:grpSpLocks/>
            </p:cNvGrpSpPr>
            <p:nvPr/>
          </p:nvGrpSpPr>
          <p:grpSpPr bwMode="auto">
            <a:xfrm>
              <a:off x="4513" y="2750"/>
              <a:ext cx="240" cy="90"/>
              <a:chOff x="4604" y="2478"/>
              <a:chExt cx="240" cy="90"/>
            </a:xfrm>
          </p:grpSpPr>
          <p:sp>
            <p:nvSpPr>
              <p:cNvPr id="95267" name="Line 45"/>
              <p:cNvSpPr>
                <a:spLocks noChangeShapeType="1"/>
              </p:cNvSpPr>
              <p:nvPr/>
            </p:nvSpPr>
            <p:spPr bwMode="auto">
              <a:xfrm>
                <a:off x="4604" y="247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5268" name="Line 46"/>
              <p:cNvSpPr>
                <a:spLocks noChangeShapeType="1"/>
              </p:cNvSpPr>
              <p:nvPr/>
            </p:nvSpPr>
            <p:spPr bwMode="auto">
              <a:xfrm>
                <a:off x="4604" y="256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68367" name="Group 47"/>
          <p:cNvGrpSpPr>
            <a:grpSpLocks/>
          </p:cNvGrpSpPr>
          <p:nvPr/>
        </p:nvGrpSpPr>
        <p:grpSpPr bwMode="auto">
          <a:xfrm>
            <a:off x="395288" y="4508500"/>
            <a:ext cx="1644650" cy="850900"/>
            <a:chOff x="385" y="3022"/>
            <a:chExt cx="1036" cy="536"/>
          </a:xfrm>
        </p:grpSpPr>
        <p:pic>
          <p:nvPicPr>
            <p:cNvPr id="95248" name="Picture 48" descr="123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249" name="Text Box 49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grpSp>
        <p:nvGrpSpPr>
          <p:cNvPr id="95245" name="Group 50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95246" name="Picture 51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247" name="Text Box 52">
              <a:hlinkClick r:id="rId1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8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8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8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8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68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" fill="hold"/>
                                        <p:tgtEl>
                                          <p:spTgt spid="568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568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568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68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568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0"/>
                                        <p:tgtEl>
                                          <p:spTgt spid="56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68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68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8331" grpId="0"/>
      <p:bldP spid="568332" grpId="0"/>
      <p:bldP spid="568333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9346" name="Object 2"/>
          <p:cNvGraphicFramePr>
            <a:graphicFrameLocks noChangeAspect="1"/>
          </p:cNvGraphicFramePr>
          <p:nvPr/>
        </p:nvGraphicFramePr>
        <p:xfrm>
          <a:off x="971550" y="5084763"/>
          <a:ext cx="2205038" cy="90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23" name="公式" r:id="rId3" imgW="857386" imgH="349206" progId="Equation.3">
                  <p:embed/>
                </p:oleObj>
              </mc:Choice>
              <mc:Fallback>
                <p:oleObj name="公式" r:id="rId3" imgW="857386" imgH="349206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5084763"/>
                        <a:ext cx="2205038" cy="909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9347" name="Object 3"/>
          <p:cNvGraphicFramePr>
            <a:graphicFrameLocks noChangeAspect="1"/>
          </p:cNvGraphicFramePr>
          <p:nvPr/>
        </p:nvGraphicFramePr>
        <p:xfrm>
          <a:off x="5364163" y="5084763"/>
          <a:ext cx="2808287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24" name="公式" r:id="rId5" imgW="1085838" imgH="349206" progId="Equation.3">
                  <p:embed/>
                </p:oleObj>
              </mc:Choice>
              <mc:Fallback>
                <p:oleObj name="公式" r:id="rId5" imgW="1085838" imgH="3492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5084763"/>
                        <a:ext cx="2808287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9348" name="Group 4"/>
          <p:cNvGrpSpPr>
            <a:grpSpLocks/>
          </p:cNvGrpSpPr>
          <p:nvPr/>
        </p:nvGrpSpPr>
        <p:grpSpPr bwMode="auto">
          <a:xfrm>
            <a:off x="5076825" y="2852738"/>
            <a:ext cx="3309938" cy="2330450"/>
            <a:chOff x="3198" y="1661"/>
            <a:chExt cx="2085" cy="1468"/>
          </a:xfrm>
        </p:grpSpPr>
        <p:sp>
          <p:nvSpPr>
            <p:cNvPr id="96291" name="Text Box 5"/>
            <p:cNvSpPr txBox="1">
              <a:spLocks noChangeArrowheads="1"/>
            </p:cNvSpPr>
            <p:nvPr/>
          </p:nvSpPr>
          <p:spPr bwMode="auto">
            <a:xfrm>
              <a:off x="3198" y="1888"/>
              <a:ext cx="4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96292" name="Group 6"/>
            <p:cNvGrpSpPr>
              <a:grpSpLocks/>
            </p:cNvGrpSpPr>
            <p:nvPr/>
          </p:nvGrpSpPr>
          <p:grpSpPr bwMode="auto">
            <a:xfrm>
              <a:off x="3284" y="1661"/>
              <a:ext cx="1999" cy="1468"/>
              <a:chOff x="3353" y="2396"/>
              <a:chExt cx="1726" cy="968"/>
            </a:xfrm>
          </p:grpSpPr>
          <p:sp>
            <p:nvSpPr>
              <p:cNvPr id="96296" name="Line 7"/>
              <p:cNvSpPr>
                <a:spLocks noChangeShapeType="1"/>
              </p:cNvSpPr>
              <p:nvPr/>
            </p:nvSpPr>
            <p:spPr bwMode="auto">
              <a:xfrm>
                <a:off x="3423" y="3078"/>
                <a:ext cx="1488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6297" name="Line 8"/>
              <p:cNvSpPr>
                <a:spLocks noChangeShapeType="1"/>
              </p:cNvSpPr>
              <p:nvPr/>
            </p:nvSpPr>
            <p:spPr bwMode="auto">
              <a:xfrm flipH="1" flipV="1">
                <a:off x="3576" y="2397"/>
                <a:ext cx="9" cy="967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6298" name="Text Box 9"/>
              <p:cNvSpPr txBox="1">
                <a:spLocks noChangeArrowheads="1"/>
              </p:cNvSpPr>
              <p:nvPr/>
            </p:nvSpPr>
            <p:spPr bwMode="auto">
              <a:xfrm>
                <a:off x="4933" y="3031"/>
                <a:ext cx="146" cy="1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4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6299" name="Text Box 10"/>
              <p:cNvSpPr txBox="1">
                <a:spLocks noChangeArrowheads="1"/>
              </p:cNvSpPr>
              <p:nvPr/>
            </p:nvSpPr>
            <p:spPr bwMode="auto">
              <a:xfrm>
                <a:off x="3578" y="3078"/>
                <a:ext cx="183" cy="1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4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</a:t>
                </a:r>
              </a:p>
            </p:txBody>
          </p:sp>
          <p:sp>
            <p:nvSpPr>
              <p:cNvPr id="96300" name="Text Box 11"/>
              <p:cNvSpPr txBox="1">
                <a:spLocks noChangeArrowheads="1"/>
              </p:cNvSpPr>
              <p:nvPr/>
            </p:nvSpPr>
            <p:spPr bwMode="auto">
              <a:xfrm>
                <a:off x="3353" y="2551"/>
                <a:ext cx="183" cy="1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4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</a:p>
            </p:txBody>
          </p:sp>
          <p:sp>
            <p:nvSpPr>
              <p:cNvPr id="96301" name="Text Box 12"/>
              <p:cNvSpPr txBox="1">
                <a:spLocks noChangeArrowheads="1"/>
              </p:cNvSpPr>
              <p:nvPr/>
            </p:nvSpPr>
            <p:spPr bwMode="auto">
              <a:xfrm>
                <a:off x="3626" y="2396"/>
                <a:ext cx="146" cy="1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4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</a:t>
                </a:r>
                <a:endParaRPr kumimoji="1"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6293" name="Freeform 13"/>
            <p:cNvSpPr>
              <a:spLocks/>
            </p:cNvSpPr>
            <p:nvPr/>
          </p:nvSpPr>
          <p:spPr bwMode="auto">
            <a:xfrm>
              <a:off x="3567" y="2069"/>
              <a:ext cx="1400" cy="604"/>
            </a:xfrm>
            <a:custGeom>
              <a:avLst/>
              <a:gdLst>
                <a:gd name="T0" fmla="*/ 0 w 1200"/>
                <a:gd name="T1" fmla="*/ 0 h 450"/>
                <a:gd name="T2" fmla="*/ 168 w 1200"/>
                <a:gd name="T3" fmla="*/ 258 h 450"/>
                <a:gd name="T4" fmla="*/ 448 w 1200"/>
                <a:gd name="T5" fmla="*/ 451 h 450"/>
                <a:gd name="T6" fmla="*/ 1064 w 1200"/>
                <a:gd name="T7" fmla="*/ 580 h 450"/>
                <a:gd name="T8" fmla="*/ 1400 w 1200"/>
                <a:gd name="T9" fmla="*/ 593 h 4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0" h="450">
                  <a:moveTo>
                    <a:pt x="0" y="0"/>
                  </a:moveTo>
                  <a:cubicBezTo>
                    <a:pt x="40" y="68"/>
                    <a:pt x="80" y="136"/>
                    <a:pt x="144" y="192"/>
                  </a:cubicBezTo>
                  <a:cubicBezTo>
                    <a:pt x="208" y="248"/>
                    <a:pt x="256" y="296"/>
                    <a:pt x="384" y="336"/>
                  </a:cubicBezTo>
                  <a:cubicBezTo>
                    <a:pt x="512" y="376"/>
                    <a:pt x="776" y="414"/>
                    <a:pt x="912" y="432"/>
                  </a:cubicBezTo>
                  <a:cubicBezTo>
                    <a:pt x="1048" y="450"/>
                    <a:pt x="1140" y="440"/>
                    <a:pt x="1200" y="442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6294" name="Line 14"/>
            <p:cNvSpPr>
              <a:spLocks noChangeShapeType="1"/>
            </p:cNvSpPr>
            <p:nvPr/>
          </p:nvSpPr>
          <p:spPr bwMode="auto">
            <a:xfrm flipH="1">
              <a:off x="3232" y="2886"/>
              <a:ext cx="32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6295" name="Line 15"/>
            <p:cNvSpPr>
              <a:spLocks noChangeShapeType="1"/>
            </p:cNvSpPr>
            <p:nvPr/>
          </p:nvSpPr>
          <p:spPr bwMode="auto">
            <a:xfrm flipH="1">
              <a:off x="3548" y="2069"/>
              <a:ext cx="12" cy="81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69360" name="Group 16"/>
          <p:cNvGrpSpPr>
            <a:grpSpLocks/>
          </p:cNvGrpSpPr>
          <p:nvPr/>
        </p:nvGrpSpPr>
        <p:grpSpPr bwMode="auto">
          <a:xfrm>
            <a:off x="1116013" y="2781300"/>
            <a:ext cx="3505200" cy="2286000"/>
            <a:chOff x="3267" y="1403"/>
            <a:chExt cx="1807" cy="912"/>
          </a:xfrm>
        </p:grpSpPr>
        <p:grpSp>
          <p:nvGrpSpPr>
            <p:cNvPr id="96281" name="Group 17"/>
            <p:cNvGrpSpPr>
              <a:grpSpLocks/>
            </p:cNvGrpSpPr>
            <p:nvPr/>
          </p:nvGrpSpPr>
          <p:grpSpPr bwMode="auto">
            <a:xfrm>
              <a:off x="3267" y="1403"/>
              <a:ext cx="1807" cy="912"/>
              <a:chOff x="3281" y="1552"/>
              <a:chExt cx="1807" cy="912"/>
            </a:xfrm>
          </p:grpSpPr>
          <p:sp>
            <p:nvSpPr>
              <p:cNvPr id="96283" name="Line 18"/>
              <p:cNvSpPr>
                <a:spLocks noChangeShapeType="1"/>
              </p:cNvSpPr>
              <p:nvPr/>
            </p:nvSpPr>
            <p:spPr bwMode="auto">
              <a:xfrm>
                <a:off x="3431" y="2233"/>
                <a:ext cx="1488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6284" name="Line 19"/>
              <p:cNvSpPr>
                <a:spLocks noChangeShapeType="1"/>
              </p:cNvSpPr>
              <p:nvPr/>
            </p:nvSpPr>
            <p:spPr bwMode="auto">
              <a:xfrm flipV="1">
                <a:off x="3584" y="1552"/>
                <a:ext cx="0" cy="912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6285" name="Freeform 20"/>
              <p:cNvSpPr>
                <a:spLocks/>
              </p:cNvSpPr>
              <p:nvPr/>
            </p:nvSpPr>
            <p:spPr bwMode="auto">
              <a:xfrm>
                <a:off x="3575" y="1753"/>
                <a:ext cx="1200" cy="450"/>
              </a:xfrm>
              <a:custGeom>
                <a:avLst/>
                <a:gdLst>
                  <a:gd name="T0" fmla="*/ 0 w 1200"/>
                  <a:gd name="T1" fmla="*/ 0 h 450"/>
                  <a:gd name="T2" fmla="*/ 144 w 1200"/>
                  <a:gd name="T3" fmla="*/ 192 h 450"/>
                  <a:gd name="T4" fmla="*/ 384 w 1200"/>
                  <a:gd name="T5" fmla="*/ 336 h 450"/>
                  <a:gd name="T6" fmla="*/ 912 w 1200"/>
                  <a:gd name="T7" fmla="*/ 432 h 450"/>
                  <a:gd name="T8" fmla="*/ 1200 w 1200"/>
                  <a:gd name="T9" fmla="*/ 442 h 4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0" h="450">
                    <a:moveTo>
                      <a:pt x="0" y="0"/>
                    </a:moveTo>
                    <a:cubicBezTo>
                      <a:pt x="40" y="68"/>
                      <a:pt x="80" y="136"/>
                      <a:pt x="144" y="192"/>
                    </a:cubicBezTo>
                    <a:cubicBezTo>
                      <a:pt x="208" y="248"/>
                      <a:pt x="256" y="296"/>
                      <a:pt x="384" y="336"/>
                    </a:cubicBezTo>
                    <a:cubicBezTo>
                      <a:pt x="512" y="376"/>
                      <a:pt x="776" y="414"/>
                      <a:pt x="912" y="432"/>
                    </a:cubicBezTo>
                    <a:cubicBezTo>
                      <a:pt x="1048" y="450"/>
                      <a:pt x="1140" y="440"/>
                      <a:pt x="1200" y="442"/>
                    </a:cubicBez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6286" name="Text Box 21"/>
              <p:cNvSpPr txBox="1">
                <a:spLocks noChangeArrowheads="1"/>
              </p:cNvSpPr>
              <p:nvPr/>
            </p:nvSpPr>
            <p:spPr bwMode="auto">
              <a:xfrm>
                <a:off x="4942" y="2178"/>
                <a:ext cx="146" cy="2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6287" name="Text Box 22"/>
              <p:cNvSpPr txBox="1">
                <a:spLocks noChangeArrowheads="1"/>
              </p:cNvSpPr>
              <p:nvPr/>
            </p:nvSpPr>
            <p:spPr bwMode="auto">
              <a:xfrm>
                <a:off x="3347" y="2225"/>
                <a:ext cx="187" cy="2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</a:t>
                </a:r>
              </a:p>
            </p:txBody>
          </p:sp>
          <p:graphicFrame>
            <p:nvGraphicFramePr>
              <p:cNvPr id="96288" name="Object 23"/>
              <p:cNvGraphicFramePr>
                <a:graphicFrameLocks noChangeAspect="1"/>
              </p:cNvGraphicFramePr>
              <p:nvPr/>
            </p:nvGraphicFramePr>
            <p:xfrm>
              <a:off x="3351" y="1677"/>
              <a:ext cx="96" cy="1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6325" name="公式" r:id="rId7" imgW="95090" imgH="171450" progId="Equation.3">
                      <p:embed/>
                    </p:oleObj>
                  </mc:Choice>
                  <mc:Fallback>
                    <p:oleObj name="公式" r:id="rId7" imgW="95090" imgH="171450" progId="Equation.3">
                      <p:embed/>
                      <p:pic>
                        <p:nvPicPr>
                          <p:cNvPr id="0" name="Object 2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51" y="1677"/>
                            <a:ext cx="96" cy="1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00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6289" name="Line 24"/>
              <p:cNvSpPr>
                <a:spLocks noChangeShapeType="1"/>
              </p:cNvSpPr>
              <p:nvPr/>
            </p:nvSpPr>
            <p:spPr bwMode="auto">
              <a:xfrm flipH="1">
                <a:off x="3281" y="2227"/>
                <a:ext cx="291" cy="9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6290" name="Line 25"/>
              <p:cNvSpPr>
                <a:spLocks noChangeShapeType="1"/>
              </p:cNvSpPr>
              <p:nvPr/>
            </p:nvSpPr>
            <p:spPr bwMode="auto">
              <a:xfrm>
                <a:off x="3581" y="1763"/>
                <a:ext cx="0" cy="473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6282" name="Text Box 26"/>
            <p:cNvSpPr txBox="1">
              <a:spLocks noChangeArrowheads="1"/>
            </p:cNvSpPr>
            <p:nvPr/>
          </p:nvSpPr>
          <p:spPr bwMode="auto">
            <a:xfrm>
              <a:off x="3593" y="1417"/>
              <a:ext cx="145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6262" name="Group 2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6279" name="Picture 28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80" name="Text Box 2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6263" name="Group 3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6277" name="Picture 31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8" name="Text Box 3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69377" name="Group 33"/>
          <p:cNvGrpSpPr>
            <a:grpSpLocks/>
          </p:cNvGrpSpPr>
          <p:nvPr/>
        </p:nvGrpSpPr>
        <p:grpSpPr bwMode="auto">
          <a:xfrm>
            <a:off x="2339975" y="476250"/>
            <a:ext cx="4149725" cy="2393950"/>
            <a:chOff x="1464" y="164"/>
            <a:chExt cx="2614" cy="1508"/>
          </a:xfrm>
        </p:grpSpPr>
        <p:sp>
          <p:nvSpPr>
            <p:cNvPr id="96268" name="Line 34"/>
            <p:cNvSpPr>
              <a:spLocks noChangeShapeType="1"/>
            </p:cNvSpPr>
            <p:nvPr/>
          </p:nvSpPr>
          <p:spPr bwMode="auto">
            <a:xfrm>
              <a:off x="1565" y="1389"/>
              <a:ext cx="2312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6269" name="Line 35"/>
            <p:cNvSpPr>
              <a:spLocks noChangeShapeType="1"/>
            </p:cNvSpPr>
            <p:nvPr/>
          </p:nvSpPr>
          <p:spPr bwMode="auto">
            <a:xfrm flipV="1">
              <a:off x="1859" y="240"/>
              <a:ext cx="0" cy="1389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6270" name="Line 36"/>
            <p:cNvSpPr>
              <a:spLocks noChangeShapeType="1"/>
            </p:cNvSpPr>
            <p:nvPr/>
          </p:nvSpPr>
          <p:spPr bwMode="auto">
            <a:xfrm>
              <a:off x="1859" y="674"/>
              <a:ext cx="1635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6271" name="Freeform 37"/>
            <p:cNvSpPr>
              <a:spLocks/>
            </p:cNvSpPr>
            <p:nvPr/>
          </p:nvSpPr>
          <p:spPr bwMode="auto">
            <a:xfrm>
              <a:off x="1859" y="709"/>
              <a:ext cx="1579" cy="674"/>
            </a:xfrm>
            <a:custGeom>
              <a:avLst/>
              <a:gdLst>
                <a:gd name="T0" fmla="*/ 0 w 1344"/>
                <a:gd name="T1" fmla="*/ 674 h 344"/>
                <a:gd name="T2" fmla="*/ 338 w 1344"/>
                <a:gd name="T3" fmla="*/ 298 h 344"/>
                <a:gd name="T4" fmla="*/ 733 w 1344"/>
                <a:gd name="T5" fmla="*/ 110 h 344"/>
                <a:gd name="T6" fmla="*/ 1297 w 1344"/>
                <a:gd name="T7" fmla="*/ 16 h 344"/>
                <a:gd name="T8" fmla="*/ 1579 w 1344"/>
                <a:gd name="T9" fmla="*/ 16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4" h="344">
                  <a:moveTo>
                    <a:pt x="0" y="344"/>
                  </a:moveTo>
                  <a:cubicBezTo>
                    <a:pt x="92" y="272"/>
                    <a:pt x="184" y="200"/>
                    <a:pt x="288" y="152"/>
                  </a:cubicBezTo>
                  <a:cubicBezTo>
                    <a:pt x="392" y="104"/>
                    <a:pt x="488" y="80"/>
                    <a:pt x="624" y="56"/>
                  </a:cubicBezTo>
                  <a:cubicBezTo>
                    <a:pt x="760" y="32"/>
                    <a:pt x="984" y="16"/>
                    <a:pt x="1104" y="8"/>
                  </a:cubicBezTo>
                  <a:cubicBezTo>
                    <a:pt x="1224" y="0"/>
                    <a:pt x="1304" y="8"/>
                    <a:pt x="1344" y="8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6272" name="Text Box 38"/>
            <p:cNvSpPr txBox="1">
              <a:spLocks noChangeArrowheads="1"/>
            </p:cNvSpPr>
            <p:nvPr/>
          </p:nvSpPr>
          <p:spPr bwMode="auto">
            <a:xfrm>
              <a:off x="3900" y="1206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6273" name="Text Box 39"/>
            <p:cNvSpPr txBox="1">
              <a:spLocks noChangeArrowheads="1"/>
            </p:cNvSpPr>
            <p:nvPr/>
          </p:nvSpPr>
          <p:spPr bwMode="auto">
            <a:xfrm>
              <a:off x="1909" y="164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6274" name="Text Box 40"/>
            <p:cNvSpPr txBox="1">
              <a:spLocks noChangeArrowheads="1"/>
            </p:cNvSpPr>
            <p:nvPr/>
          </p:nvSpPr>
          <p:spPr bwMode="auto">
            <a:xfrm>
              <a:off x="1464" y="425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6275" name="Line 41"/>
            <p:cNvSpPr>
              <a:spLocks noChangeShapeType="1"/>
            </p:cNvSpPr>
            <p:nvPr/>
          </p:nvSpPr>
          <p:spPr bwMode="auto">
            <a:xfrm>
              <a:off x="1519" y="1389"/>
              <a:ext cx="36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276" name="Text Box 42"/>
            <p:cNvSpPr txBox="1">
              <a:spLocks noChangeArrowheads="1"/>
            </p:cNvSpPr>
            <p:nvPr/>
          </p:nvSpPr>
          <p:spPr bwMode="auto">
            <a:xfrm>
              <a:off x="1565" y="1345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</p:grpSp>
      <p:grpSp>
        <p:nvGrpSpPr>
          <p:cNvPr id="96265" name="Group 43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96266" name="Picture 44" descr="7890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67" name="Text Box 45">
              <a:hlinkClick r:id="rId10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9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69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69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569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69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0450" name="Group 82"/>
          <p:cNvGrpSpPr>
            <a:grpSpLocks/>
          </p:cNvGrpSpPr>
          <p:nvPr/>
        </p:nvGrpSpPr>
        <p:grpSpPr bwMode="auto">
          <a:xfrm>
            <a:off x="4630738" y="3684588"/>
            <a:ext cx="3852862" cy="2490787"/>
            <a:chOff x="3237" y="1220"/>
            <a:chExt cx="1720" cy="965"/>
          </a:xfrm>
        </p:grpSpPr>
        <p:sp>
          <p:nvSpPr>
            <p:cNvPr id="97347" name="Line 83"/>
            <p:cNvSpPr>
              <a:spLocks noChangeShapeType="1"/>
            </p:cNvSpPr>
            <p:nvPr/>
          </p:nvSpPr>
          <p:spPr bwMode="auto">
            <a:xfrm>
              <a:off x="3309" y="1945"/>
              <a:ext cx="1488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7348" name="Line 84"/>
            <p:cNvSpPr>
              <a:spLocks noChangeShapeType="1"/>
            </p:cNvSpPr>
            <p:nvPr/>
          </p:nvSpPr>
          <p:spPr bwMode="auto">
            <a:xfrm flipV="1">
              <a:off x="3453" y="1273"/>
              <a:ext cx="0" cy="91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7349" name="Text Box 85"/>
            <p:cNvSpPr txBox="1">
              <a:spLocks noChangeArrowheads="1"/>
            </p:cNvSpPr>
            <p:nvPr/>
          </p:nvSpPr>
          <p:spPr bwMode="auto">
            <a:xfrm>
              <a:off x="4830" y="1893"/>
              <a:ext cx="127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7350" name="Text Box 86"/>
            <p:cNvSpPr txBox="1">
              <a:spLocks noChangeArrowheads="1"/>
            </p:cNvSpPr>
            <p:nvPr/>
          </p:nvSpPr>
          <p:spPr bwMode="auto">
            <a:xfrm>
              <a:off x="3465" y="1220"/>
              <a:ext cx="276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7351" name="Text Box 87"/>
            <p:cNvSpPr txBox="1">
              <a:spLocks noChangeArrowheads="1"/>
            </p:cNvSpPr>
            <p:nvPr/>
          </p:nvSpPr>
          <p:spPr bwMode="auto">
            <a:xfrm>
              <a:off x="3237" y="1940"/>
              <a:ext cx="162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570456" name="Text Box 88"/>
          <p:cNvSpPr txBox="1">
            <a:spLocks noChangeArrowheads="1"/>
          </p:cNvSpPr>
          <p:nvPr/>
        </p:nvSpPr>
        <p:spPr bwMode="auto">
          <a:xfrm>
            <a:off x="1044575" y="1844675"/>
            <a:ext cx="3743325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激励在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=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kumimoji="1" lang="en-US" altLang="zh-CN" sz="2800" b="1" baseline="-25000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时加入，</a:t>
            </a:r>
          </a:p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则响应从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开始。</a:t>
            </a:r>
          </a:p>
        </p:txBody>
      </p:sp>
      <p:grpSp>
        <p:nvGrpSpPr>
          <p:cNvPr id="570457" name="Group 89"/>
          <p:cNvGrpSpPr>
            <a:grpSpLocks/>
          </p:cNvGrpSpPr>
          <p:nvPr/>
        </p:nvGrpSpPr>
        <p:grpSpPr bwMode="auto">
          <a:xfrm>
            <a:off x="539750" y="2908300"/>
            <a:ext cx="3744913" cy="1384300"/>
            <a:chOff x="431" y="1443"/>
            <a:chExt cx="2461" cy="974"/>
          </a:xfrm>
        </p:grpSpPr>
        <p:sp>
          <p:nvSpPr>
            <p:cNvPr id="97344" name="Text Box 90"/>
            <p:cNvSpPr txBox="1">
              <a:spLocks noChangeArrowheads="1"/>
            </p:cNvSpPr>
            <p:nvPr/>
          </p:nvSpPr>
          <p:spPr bwMode="auto">
            <a:xfrm>
              <a:off x="1519" y="1443"/>
              <a:ext cx="47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rgbClr val="FF99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rgbClr val="FF99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- </a:t>
              </a:r>
              <a:r>
                <a:rPr kumimoji="1" lang="en-US" altLang="zh-CN" sz="2800" i="1">
                  <a:solidFill>
                    <a:srgbClr val="FF99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 baseline="-25000">
                  <a:solidFill>
                    <a:srgbClr val="FF99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en-US" altLang="zh-CN" sz="2800">
                <a:solidFill>
                  <a:srgbClr val="FF99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97345" name="Object 91"/>
            <p:cNvGraphicFramePr>
              <a:graphicFrameLocks noChangeAspect="1"/>
            </p:cNvGraphicFramePr>
            <p:nvPr/>
          </p:nvGraphicFramePr>
          <p:xfrm>
            <a:off x="431" y="1525"/>
            <a:ext cx="1698" cy="8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373" name="公式" r:id="rId3" imgW="971414" imgH="438281" progId="Equation.3">
                    <p:embed/>
                  </p:oleObj>
                </mc:Choice>
                <mc:Fallback>
                  <p:oleObj name="公式" r:id="rId3" imgW="971414" imgH="438281" progId="Equation.3">
                    <p:embed/>
                    <p:pic>
                      <p:nvPicPr>
                        <p:cNvPr id="0" name="Object 9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" y="1525"/>
                          <a:ext cx="1698" cy="8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7346" name="Text Box 92"/>
            <p:cNvSpPr txBox="1">
              <a:spLocks noChangeArrowheads="1"/>
            </p:cNvSpPr>
            <p:nvPr/>
          </p:nvSpPr>
          <p:spPr bwMode="auto">
            <a:xfrm>
              <a:off x="2018" y="1824"/>
              <a:ext cx="87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rgbClr val="FF99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en-US" altLang="zh-CN" sz="2800" i="1">
                  <a:solidFill>
                    <a:srgbClr val="FF99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t </a:t>
              </a:r>
              <a:r>
                <a:rPr kumimoji="1" lang="en-US" altLang="zh-CN" sz="2800">
                  <a:solidFill>
                    <a:srgbClr val="FF99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- </a:t>
              </a:r>
              <a:r>
                <a:rPr kumimoji="1" lang="en-US" altLang="zh-CN" sz="2800" i="1">
                  <a:solidFill>
                    <a:srgbClr val="FF99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 baseline="-25000">
                  <a:solidFill>
                    <a:srgbClr val="FF99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r>
                <a:rPr kumimoji="1" lang="en-US" altLang="zh-CN" sz="2800">
                  <a:solidFill>
                    <a:srgbClr val="FF99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)</a:t>
              </a:r>
            </a:p>
          </p:txBody>
        </p:sp>
      </p:grpSp>
      <p:grpSp>
        <p:nvGrpSpPr>
          <p:cNvPr id="570461" name="Group 93"/>
          <p:cNvGrpSpPr>
            <a:grpSpLocks/>
          </p:cNvGrpSpPr>
          <p:nvPr/>
        </p:nvGrpSpPr>
        <p:grpSpPr bwMode="auto">
          <a:xfrm>
            <a:off x="900113" y="5157788"/>
            <a:ext cx="3070225" cy="1350962"/>
            <a:chOff x="567" y="3012"/>
            <a:chExt cx="1934" cy="851"/>
          </a:xfrm>
        </p:grpSpPr>
        <p:graphicFrame>
          <p:nvGraphicFramePr>
            <p:cNvPr id="97342" name="Object 94"/>
            <p:cNvGraphicFramePr>
              <a:graphicFrameLocks noChangeAspect="1"/>
            </p:cNvGraphicFramePr>
            <p:nvPr/>
          </p:nvGraphicFramePr>
          <p:xfrm>
            <a:off x="567" y="3158"/>
            <a:ext cx="1934" cy="7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374" name="公式" r:id="rId5" imgW="1124110" imgH="438281" progId="Equation.3">
                    <p:embed/>
                  </p:oleObj>
                </mc:Choice>
                <mc:Fallback>
                  <p:oleObj name="公式" r:id="rId5" imgW="1124110" imgH="438281" progId="Equation.3">
                    <p:embed/>
                    <p:pic>
                      <p:nvPicPr>
                        <p:cNvPr id="0" name="Object 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7" y="3158"/>
                          <a:ext cx="1934" cy="7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7343" name="Text Box 95" descr="羊皮纸"/>
            <p:cNvSpPr txBox="1">
              <a:spLocks noChangeArrowheads="1"/>
            </p:cNvSpPr>
            <p:nvPr/>
          </p:nvSpPr>
          <p:spPr bwMode="auto">
            <a:xfrm>
              <a:off x="1020" y="3012"/>
              <a:ext cx="499" cy="327"/>
            </a:xfrm>
            <a:prstGeom prst="rect">
              <a:avLst/>
            </a:prstGeom>
            <a:blipFill dpi="0" rotWithShape="1">
              <a:blip r:embed="rId7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  <a:r>
                <a:rPr kumimoji="1" lang="en-US" altLang="zh-CN" sz="2800" i="1">
                  <a:latin typeface="Times New Roman" panose="02020603050405020304" pitchFamily="18" charset="0"/>
                  <a:ea typeface="宋体" panose="02010600030101010101" pitchFamily="2" charset="-122"/>
                </a:rPr>
                <a:t> t</a:t>
              </a:r>
              <a:endParaRPr kumimoji="1" lang="en-US" altLang="zh-CN" sz="28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570464" name="Text Box 96"/>
          <p:cNvSpPr txBox="1">
            <a:spLocks noChangeArrowheads="1"/>
          </p:cNvSpPr>
          <p:nvPr/>
        </p:nvSpPr>
        <p:spPr bwMode="auto">
          <a:xfrm>
            <a:off x="1946275" y="4422775"/>
            <a:ext cx="2193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不要写为：</a:t>
            </a:r>
            <a:endParaRPr kumimoji="1" lang="zh-CN" altLang="en-US" sz="2800">
              <a:solidFill>
                <a:srgbClr val="FFFF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97287" name="Group 97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7340" name="Picture 98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341" name="Text Box 9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7288" name="Group 100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7338" name="Picture 101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339" name="Text Box 102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70471" name="Group 103"/>
          <p:cNvGrpSpPr>
            <a:grpSpLocks/>
          </p:cNvGrpSpPr>
          <p:nvPr/>
        </p:nvGrpSpPr>
        <p:grpSpPr bwMode="auto">
          <a:xfrm>
            <a:off x="4932363" y="1341438"/>
            <a:ext cx="3490912" cy="2046287"/>
            <a:chOff x="385" y="1869"/>
            <a:chExt cx="2199" cy="1289"/>
          </a:xfrm>
        </p:grpSpPr>
        <p:sp>
          <p:nvSpPr>
            <p:cNvPr id="97314" name="Text Box 104"/>
            <p:cNvSpPr txBox="1">
              <a:spLocks noChangeArrowheads="1"/>
            </p:cNvSpPr>
            <p:nvPr/>
          </p:nvSpPr>
          <p:spPr bwMode="auto">
            <a:xfrm>
              <a:off x="1645" y="1869"/>
              <a:ext cx="29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32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97315" name="Text Box 105"/>
            <p:cNvSpPr txBox="1">
              <a:spLocks noChangeArrowheads="1"/>
            </p:cNvSpPr>
            <p:nvPr/>
          </p:nvSpPr>
          <p:spPr bwMode="auto">
            <a:xfrm>
              <a:off x="703" y="2568"/>
              <a:ext cx="75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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 -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t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)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7316" name="Oval 106"/>
            <p:cNvSpPr>
              <a:spLocks noChangeArrowheads="1"/>
            </p:cNvSpPr>
            <p:nvPr/>
          </p:nvSpPr>
          <p:spPr bwMode="auto">
            <a:xfrm>
              <a:off x="385" y="252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7317" name="Line 107"/>
            <p:cNvSpPr>
              <a:spLocks noChangeShapeType="1"/>
            </p:cNvSpPr>
            <p:nvPr/>
          </p:nvSpPr>
          <p:spPr bwMode="auto">
            <a:xfrm>
              <a:off x="657" y="3022"/>
              <a:ext cx="10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97318" name="Group 108"/>
            <p:cNvGrpSpPr>
              <a:grpSpLocks/>
            </p:cNvGrpSpPr>
            <p:nvPr/>
          </p:nvGrpSpPr>
          <p:grpSpPr bwMode="auto">
            <a:xfrm>
              <a:off x="657" y="2387"/>
              <a:ext cx="128" cy="136"/>
              <a:chOff x="648" y="2472"/>
              <a:chExt cx="128" cy="136"/>
            </a:xfrm>
          </p:grpSpPr>
          <p:sp>
            <p:nvSpPr>
              <p:cNvPr id="97336" name="Line 109"/>
              <p:cNvSpPr>
                <a:spLocks noChangeShapeType="1"/>
              </p:cNvSpPr>
              <p:nvPr/>
            </p:nvSpPr>
            <p:spPr bwMode="auto">
              <a:xfrm>
                <a:off x="648" y="2536"/>
                <a:ext cx="1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7337" name="Line 110"/>
              <p:cNvSpPr>
                <a:spLocks noChangeShapeType="1"/>
              </p:cNvSpPr>
              <p:nvPr/>
            </p:nvSpPr>
            <p:spPr bwMode="auto">
              <a:xfrm>
                <a:off x="704" y="2472"/>
                <a:ext cx="0" cy="136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7319" name="Line 111"/>
            <p:cNvSpPr>
              <a:spLocks noChangeShapeType="1"/>
            </p:cNvSpPr>
            <p:nvPr/>
          </p:nvSpPr>
          <p:spPr bwMode="auto">
            <a:xfrm>
              <a:off x="566" y="2250"/>
              <a:ext cx="160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7320" name="Line 112"/>
            <p:cNvSpPr>
              <a:spLocks noChangeShapeType="1"/>
            </p:cNvSpPr>
            <p:nvPr/>
          </p:nvSpPr>
          <p:spPr bwMode="auto">
            <a:xfrm>
              <a:off x="1655" y="2341"/>
              <a:ext cx="263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7321" name="Line 113"/>
            <p:cNvSpPr>
              <a:spLocks noChangeShapeType="1"/>
            </p:cNvSpPr>
            <p:nvPr/>
          </p:nvSpPr>
          <p:spPr bwMode="auto">
            <a:xfrm flipH="1">
              <a:off x="566" y="2250"/>
              <a:ext cx="0" cy="90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7322" name="Text Box 114"/>
            <p:cNvSpPr txBox="1">
              <a:spLocks noChangeArrowheads="1"/>
            </p:cNvSpPr>
            <p:nvPr/>
          </p:nvSpPr>
          <p:spPr bwMode="auto">
            <a:xfrm>
              <a:off x="1682" y="2549"/>
              <a:ext cx="3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  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97323" name="Group 115"/>
            <p:cNvGrpSpPr>
              <a:grpSpLocks/>
            </p:cNvGrpSpPr>
            <p:nvPr/>
          </p:nvGrpSpPr>
          <p:grpSpPr bwMode="auto">
            <a:xfrm>
              <a:off x="2250" y="2322"/>
              <a:ext cx="334" cy="748"/>
              <a:chOff x="1982" y="715"/>
              <a:chExt cx="305" cy="682"/>
            </a:xfrm>
          </p:grpSpPr>
          <p:grpSp>
            <p:nvGrpSpPr>
              <p:cNvPr id="97332" name="Group 116"/>
              <p:cNvGrpSpPr>
                <a:grpSpLocks/>
              </p:cNvGrpSpPr>
              <p:nvPr/>
            </p:nvGrpSpPr>
            <p:grpSpPr bwMode="auto">
              <a:xfrm>
                <a:off x="2065" y="715"/>
                <a:ext cx="222" cy="682"/>
                <a:chOff x="1633" y="1243"/>
                <a:chExt cx="222" cy="682"/>
              </a:xfrm>
            </p:grpSpPr>
            <p:sp>
              <p:nvSpPr>
                <p:cNvPr id="97334" name="Text Box 117"/>
                <p:cNvSpPr txBox="1">
                  <a:spLocks noChangeArrowheads="1"/>
                </p:cNvSpPr>
                <p:nvPr/>
              </p:nvSpPr>
              <p:spPr bwMode="auto">
                <a:xfrm>
                  <a:off x="1633" y="1243"/>
                  <a:ext cx="222" cy="29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</a:p>
              </p:txBody>
            </p:sp>
            <p:sp>
              <p:nvSpPr>
                <p:cNvPr id="97335" name="Text Box 118"/>
                <p:cNvSpPr txBox="1">
                  <a:spLocks noChangeArrowheads="1"/>
                </p:cNvSpPr>
                <p:nvPr/>
              </p:nvSpPr>
              <p:spPr bwMode="auto">
                <a:xfrm>
                  <a:off x="1634" y="1627"/>
                  <a:ext cx="208" cy="29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kumimoji="1" lang="en-US" altLang="zh-CN" sz="28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–</a:t>
                  </a:r>
                </a:p>
              </p:txBody>
            </p:sp>
          </p:grpSp>
          <p:sp>
            <p:nvSpPr>
              <p:cNvPr id="97333" name="Text Box 119"/>
              <p:cNvSpPr txBox="1">
                <a:spLocks noChangeArrowheads="1"/>
              </p:cNvSpPr>
              <p:nvPr/>
            </p:nvSpPr>
            <p:spPr bwMode="auto">
              <a:xfrm>
                <a:off x="1982" y="897"/>
                <a:ext cx="302" cy="2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i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i="1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C</a:t>
                </a:r>
                <a:endPara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7324" name="Line 120"/>
            <p:cNvSpPr>
              <a:spLocks noChangeShapeType="1"/>
            </p:cNvSpPr>
            <p:nvPr/>
          </p:nvSpPr>
          <p:spPr bwMode="auto">
            <a:xfrm flipV="1">
              <a:off x="2154" y="2749"/>
              <a:ext cx="0" cy="40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7325" name="Line 121"/>
            <p:cNvSpPr>
              <a:spLocks noChangeShapeType="1"/>
            </p:cNvSpPr>
            <p:nvPr/>
          </p:nvSpPr>
          <p:spPr bwMode="auto">
            <a:xfrm flipV="1">
              <a:off x="2154" y="2250"/>
              <a:ext cx="0" cy="39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7326" name="Line 122"/>
            <p:cNvSpPr>
              <a:spLocks noChangeShapeType="1"/>
            </p:cNvSpPr>
            <p:nvPr/>
          </p:nvSpPr>
          <p:spPr bwMode="auto">
            <a:xfrm>
              <a:off x="566" y="3158"/>
              <a:ext cx="15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7327" name="Text Box 123"/>
            <p:cNvSpPr txBox="1">
              <a:spLocks noChangeArrowheads="1"/>
            </p:cNvSpPr>
            <p:nvPr/>
          </p:nvSpPr>
          <p:spPr bwMode="auto">
            <a:xfrm>
              <a:off x="1243" y="2277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7328" name="Rectangle 124"/>
            <p:cNvSpPr>
              <a:spLocks noChangeArrowheads="1"/>
            </p:cNvSpPr>
            <p:nvPr/>
          </p:nvSpPr>
          <p:spPr bwMode="auto">
            <a:xfrm>
              <a:off x="1201" y="216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97329" name="Group 125"/>
            <p:cNvGrpSpPr>
              <a:grpSpLocks/>
            </p:cNvGrpSpPr>
            <p:nvPr/>
          </p:nvGrpSpPr>
          <p:grpSpPr bwMode="auto">
            <a:xfrm>
              <a:off x="2018" y="2659"/>
              <a:ext cx="240" cy="90"/>
              <a:chOff x="4604" y="2478"/>
              <a:chExt cx="240" cy="90"/>
            </a:xfrm>
          </p:grpSpPr>
          <p:sp>
            <p:nvSpPr>
              <p:cNvPr id="97330" name="Line 126"/>
              <p:cNvSpPr>
                <a:spLocks noChangeShapeType="1"/>
              </p:cNvSpPr>
              <p:nvPr/>
            </p:nvSpPr>
            <p:spPr bwMode="auto">
              <a:xfrm>
                <a:off x="4604" y="247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7331" name="Line 127"/>
              <p:cNvSpPr>
                <a:spLocks noChangeShapeType="1"/>
              </p:cNvSpPr>
              <p:nvPr/>
            </p:nvSpPr>
            <p:spPr bwMode="auto">
              <a:xfrm>
                <a:off x="4604" y="256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70496" name="Group 128"/>
          <p:cNvGrpSpPr>
            <a:grpSpLocks/>
          </p:cNvGrpSpPr>
          <p:nvPr/>
        </p:nvGrpSpPr>
        <p:grpSpPr bwMode="auto">
          <a:xfrm>
            <a:off x="4572000" y="4005263"/>
            <a:ext cx="3744913" cy="2152650"/>
            <a:chOff x="3211" y="1231"/>
            <a:chExt cx="1698" cy="976"/>
          </a:xfrm>
        </p:grpSpPr>
        <p:grpSp>
          <p:nvGrpSpPr>
            <p:cNvPr id="97304" name="Group 129"/>
            <p:cNvGrpSpPr>
              <a:grpSpLocks/>
            </p:cNvGrpSpPr>
            <p:nvPr/>
          </p:nvGrpSpPr>
          <p:grpSpPr bwMode="auto">
            <a:xfrm>
              <a:off x="3211" y="1231"/>
              <a:ext cx="1698" cy="976"/>
              <a:chOff x="3211" y="1231"/>
              <a:chExt cx="1698" cy="976"/>
            </a:xfrm>
          </p:grpSpPr>
          <p:graphicFrame>
            <p:nvGraphicFramePr>
              <p:cNvPr id="97306" name="Object 130"/>
              <p:cNvGraphicFramePr>
                <a:graphicFrameLocks noChangeAspect="1"/>
              </p:cNvGraphicFramePr>
              <p:nvPr/>
            </p:nvGraphicFramePr>
            <p:xfrm>
              <a:off x="3211" y="1231"/>
              <a:ext cx="187" cy="43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7375" name="公式" r:id="rId9" imgW="184261" imgH="438281" progId="Equation.3">
                      <p:embed/>
                    </p:oleObj>
                  </mc:Choice>
                  <mc:Fallback>
                    <p:oleObj name="公式" r:id="rId9" imgW="184261" imgH="438281" progId="Equation.3">
                      <p:embed/>
                      <p:pic>
                        <p:nvPicPr>
                          <p:cNvPr id="0" name="Object 13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11" y="1231"/>
                            <a:ext cx="187" cy="43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00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97307" name="Group 131"/>
              <p:cNvGrpSpPr>
                <a:grpSpLocks/>
              </p:cNvGrpSpPr>
              <p:nvPr/>
            </p:nvGrpSpPr>
            <p:grpSpPr bwMode="auto">
              <a:xfrm>
                <a:off x="3320" y="1465"/>
                <a:ext cx="1589" cy="742"/>
                <a:chOff x="3312" y="1465"/>
                <a:chExt cx="1589" cy="742"/>
              </a:xfrm>
            </p:grpSpPr>
            <p:sp>
              <p:nvSpPr>
                <p:cNvPr id="97308" name="Text Box 132"/>
                <p:cNvSpPr txBox="1">
                  <a:spLocks noChangeArrowheads="1"/>
                </p:cNvSpPr>
                <p:nvPr/>
              </p:nvSpPr>
              <p:spPr bwMode="auto">
                <a:xfrm>
                  <a:off x="3601" y="1971"/>
                  <a:ext cx="182" cy="2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kumimoji="1" lang="en-US" altLang="zh-CN" sz="2800" i="1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t</a:t>
                  </a:r>
                  <a:r>
                    <a:rPr kumimoji="1" lang="en-US" altLang="zh-CN" sz="2800" baseline="-2500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</a:t>
                  </a:r>
                  <a:endParaRPr kumimoji="1" lang="en-US" altLang="zh-CN" sz="280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97309" name="Group 133"/>
                <p:cNvGrpSpPr>
                  <a:grpSpLocks/>
                </p:cNvGrpSpPr>
                <p:nvPr/>
              </p:nvGrpSpPr>
              <p:grpSpPr bwMode="auto">
                <a:xfrm>
                  <a:off x="3312" y="1465"/>
                  <a:ext cx="1589" cy="480"/>
                  <a:chOff x="3304" y="1465"/>
                  <a:chExt cx="1589" cy="480"/>
                </a:xfrm>
              </p:grpSpPr>
              <p:sp>
                <p:nvSpPr>
                  <p:cNvPr id="97310" name="Line 134"/>
                  <p:cNvSpPr>
                    <a:spLocks noChangeShapeType="1"/>
                  </p:cNvSpPr>
                  <p:nvPr/>
                </p:nvSpPr>
                <p:spPr bwMode="auto">
                  <a:xfrm>
                    <a:off x="3693" y="1465"/>
                    <a:ext cx="0" cy="480"/>
                  </a:xfrm>
                  <a:prstGeom prst="line">
                    <a:avLst/>
                  </a:prstGeom>
                  <a:noFill/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97311" name="Group 135"/>
                  <p:cNvGrpSpPr>
                    <a:grpSpLocks/>
                  </p:cNvGrpSpPr>
                  <p:nvPr/>
                </p:nvGrpSpPr>
                <p:grpSpPr bwMode="auto">
                  <a:xfrm>
                    <a:off x="3304" y="1465"/>
                    <a:ext cx="1589" cy="463"/>
                    <a:chOff x="3304" y="1465"/>
                    <a:chExt cx="1589" cy="463"/>
                  </a:xfrm>
                </p:grpSpPr>
                <p:sp>
                  <p:nvSpPr>
                    <p:cNvPr id="97312" name="Freeform 136"/>
                    <p:cNvSpPr>
                      <a:spLocks/>
                    </p:cNvSpPr>
                    <p:nvPr/>
                  </p:nvSpPr>
                  <p:spPr bwMode="auto">
                    <a:xfrm>
                      <a:off x="3693" y="1465"/>
                      <a:ext cx="1200" cy="450"/>
                    </a:xfrm>
                    <a:custGeom>
                      <a:avLst/>
                      <a:gdLst>
                        <a:gd name="T0" fmla="*/ 0 w 1200"/>
                        <a:gd name="T1" fmla="*/ 0 h 450"/>
                        <a:gd name="T2" fmla="*/ 144 w 1200"/>
                        <a:gd name="T3" fmla="*/ 192 h 450"/>
                        <a:gd name="T4" fmla="*/ 384 w 1200"/>
                        <a:gd name="T5" fmla="*/ 336 h 450"/>
                        <a:gd name="T6" fmla="*/ 912 w 1200"/>
                        <a:gd name="T7" fmla="*/ 432 h 450"/>
                        <a:gd name="T8" fmla="*/ 1200 w 1200"/>
                        <a:gd name="T9" fmla="*/ 442 h 4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200" h="450">
                          <a:moveTo>
                            <a:pt x="0" y="0"/>
                          </a:moveTo>
                          <a:cubicBezTo>
                            <a:pt x="40" y="68"/>
                            <a:pt x="80" y="136"/>
                            <a:pt x="144" y="192"/>
                          </a:cubicBezTo>
                          <a:cubicBezTo>
                            <a:pt x="208" y="248"/>
                            <a:pt x="256" y="296"/>
                            <a:pt x="384" y="336"/>
                          </a:cubicBezTo>
                          <a:cubicBezTo>
                            <a:pt x="512" y="376"/>
                            <a:pt x="776" y="414"/>
                            <a:pt x="912" y="432"/>
                          </a:cubicBezTo>
                          <a:cubicBezTo>
                            <a:pt x="1048" y="450"/>
                            <a:pt x="1140" y="440"/>
                            <a:pt x="1200" y="442"/>
                          </a:cubicBezTo>
                        </a:path>
                      </a:pathLst>
                    </a:custGeom>
                    <a:noFill/>
                    <a:ln w="28575" cap="flat" cmpd="sng">
                      <a:solidFill>
                        <a:srgbClr val="00FF00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7313" name="Line 1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04" y="1928"/>
                      <a:ext cx="400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FF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</p:grpSp>
        <p:sp>
          <p:nvSpPr>
            <p:cNvPr id="97305" name="Line 138"/>
            <p:cNvSpPr>
              <a:spLocks noChangeShapeType="1"/>
            </p:cNvSpPr>
            <p:nvPr/>
          </p:nvSpPr>
          <p:spPr bwMode="auto">
            <a:xfrm>
              <a:off x="3448" y="1448"/>
              <a:ext cx="256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70507" name="Group 139"/>
          <p:cNvGrpSpPr>
            <a:grpSpLocks/>
          </p:cNvGrpSpPr>
          <p:nvPr/>
        </p:nvGrpSpPr>
        <p:grpSpPr bwMode="auto">
          <a:xfrm>
            <a:off x="4787900" y="4508500"/>
            <a:ext cx="2955925" cy="1082675"/>
            <a:chOff x="3016" y="2341"/>
            <a:chExt cx="1862" cy="682"/>
          </a:xfrm>
        </p:grpSpPr>
        <p:grpSp>
          <p:nvGrpSpPr>
            <p:cNvPr id="97299" name="Group 140"/>
            <p:cNvGrpSpPr>
              <a:grpSpLocks/>
            </p:cNvGrpSpPr>
            <p:nvPr/>
          </p:nvGrpSpPr>
          <p:grpSpPr bwMode="auto">
            <a:xfrm>
              <a:off x="3243" y="2341"/>
              <a:ext cx="1635" cy="682"/>
              <a:chOff x="3600" y="1776"/>
              <a:chExt cx="1200" cy="480"/>
            </a:xfrm>
          </p:grpSpPr>
          <p:sp>
            <p:nvSpPr>
              <p:cNvPr id="97301" name="Freeform 141"/>
              <p:cNvSpPr>
                <a:spLocks/>
              </p:cNvSpPr>
              <p:nvPr/>
            </p:nvSpPr>
            <p:spPr bwMode="auto">
              <a:xfrm>
                <a:off x="3600" y="1776"/>
                <a:ext cx="1200" cy="450"/>
              </a:xfrm>
              <a:custGeom>
                <a:avLst/>
                <a:gdLst>
                  <a:gd name="T0" fmla="*/ 0 w 1200"/>
                  <a:gd name="T1" fmla="*/ 0 h 450"/>
                  <a:gd name="T2" fmla="*/ 144 w 1200"/>
                  <a:gd name="T3" fmla="*/ 192 h 450"/>
                  <a:gd name="T4" fmla="*/ 384 w 1200"/>
                  <a:gd name="T5" fmla="*/ 336 h 450"/>
                  <a:gd name="T6" fmla="*/ 912 w 1200"/>
                  <a:gd name="T7" fmla="*/ 432 h 450"/>
                  <a:gd name="T8" fmla="*/ 1200 w 1200"/>
                  <a:gd name="T9" fmla="*/ 442 h 4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0" h="450">
                    <a:moveTo>
                      <a:pt x="0" y="0"/>
                    </a:moveTo>
                    <a:cubicBezTo>
                      <a:pt x="40" y="68"/>
                      <a:pt x="80" y="136"/>
                      <a:pt x="144" y="192"/>
                    </a:cubicBezTo>
                    <a:cubicBezTo>
                      <a:pt x="208" y="248"/>
                      <a:pt x="256" y="296"/>
                      <a:pt x="384" y="336"/>
                    </a:cubicBezTo>
                    <a:cubicBezTo>
                      <a:pt x="512" y="376"/>
                      <a:pt x="776" y="414"/>
                      <a:pt x="912" y="432"/>
                    </a:cubicBezTo>
                    <a:cubicBezTo>
                      <a:pt x="1048" y="450"/>
                      <a:pt x="1140" y="440"/>
                      <a:pt x="1200" y="442"/>
                    </a:cubicBezTo>
                  </a:path>
                </a:pathLst>
              </a:custGeom>
              <a:noFill/>
              <a:ln w="28575" cap="flat" cmpd="sng">
                <a:solidFill>
                  <a:schemeClr val="bg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7302" name="Freeform 142"/>
              <p:cNvSpPr>
                <a:spLocks/>
              </p:cNvSpPr>
              <p:nvPr/>
            </p:nvSpPr>
            <p:spPr bwMode="auto">
              <a:xfrm>
                <a:off x="3840" y="2016"/>
                <a:ext cx="960" cy="200"/>
              </a:xfrm>
              <a:custGeom>
                <a:avLst/>
                <a:gdLst>
                  <a:gd name="T0" fmla="*/ 0 w 960"/>
                  <a:gd name="T1" fmla="*/ 0 h 200"/>
                  <a:gd name="T2" fmla="*/ 144 w 960"/>
                  <a:gd name="T3" fmla="*/ 96 h 200"/>
                  <a:gd name="T4" fmla="*/ 432 w 960"/>
                  <a:gd name="T5" fmla="*/ 144 h 200"/>
                  <a:gd name="T6" fmla="*/ 768 w 960"/>
                  <a:gd name="T7" fmla="*/ 192 h 200"/>
                  <a:gd name="T8" fmla="*/ 960 w 960"/>
                  <a:gd name="T9" fmla="*/ 192 h 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0" h="200">
                    <a:moveTo>
                      <a:pt x="0" y="0"/>
                    </a:moveTo>
                    <a:cubicBezTo>
                      <a:pt x="36" y="36"/>
                      <a:pt x="72" y="72"/>
                      <a:pt x="144" y="96"/>
                    </a:cubicBezTo>
                    <a:cubicBezTo>
                      <a:pt x="216" y="120"/>
                      <a:pt x="328" y="128"/>
                      <a:pt x="432" y="144"/>
                    </a:cubicBezTo>
                    <a:cubicBezTo>
                      <a:pt x="536" y="160"/>
                      <a:pt x="680" y="184"/>
                      <a:pt x="768" y="192"/>
                    </a:cubicBezTo>
                    <a:cubicBezTo>
                      <a:pt x="856" y="200"/>
                      <a:pt x="928" y="192"/>
                      <a:pt x="960" y="192"/>
                    </a:cubicBez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7303" name="Line 143"/>
              <p:cNvSpPr>
                <a:spLocks noChangeShapeType="1"/>
              </p:cNvSpPr>
              <p:nvPr/>
            </p:nvSpPr>
            <p:spPr bwMode="auto">
              <a:xfrm flipV="1">
                <a:off x="3840" y="2064"/>
                <a:ext cx="0" cy="192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7300" name="Line 144"/>
            <p:cNvSpPr>
              <a:spLocks noChangeShapeType="1"/>
            </p:cNvSpPr>
            <p:nvPr/>
          </p:nvSpPr>
          <p:spPr bwMode="auto">
            <a:xfrm flipH="1">
              <a:off x="3016" y="3022"/>
              <a:ext cx="534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70513" name="Group 145"/>
          <p:cNvGrpSpPr>
            <a:grpSpLocks/>
          </p:cNvGrpSpPr>
          <p:nvPr/>
        </p:nvGrpSpPr>
        <p:grpSpPr bwMode="auto">
          <a:xfrm>
            <a:off x="263525" y="4292600"/>
            <a:ext cx="1644650" cy="850900"/>
            <a:chOff x="385" y="3022"/>
            <a:chExt cx="1036" cy="536"/>
          </a:xfrm>
        </p:grpSpPr>
        <p:pic>
          <p:nvPicPr>
            <p:cNvPr id="97297" name="Picture 146" descr="12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298" name="Text Box 147"/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grpSp>
        <p:nvGrpSpPr>
          <p:cNvPr id="97293" name="Group 148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97295" name="Picture 149" descr="7890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296" name="Text Box 150">
              <a:hlinkClick r:id="rId12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570519" name="Text Box 151"/>
          <p:cNvSpPr txBox="1">
            <a:spLocks noChangeArrowheads="1"/>
          </p:cNvSpPr>
          <p:nvPr/>
        </p:nvSpPr>
        <p:spPr bwMode="auto">
          <a:xfrm>
            <a:off x="468313" y="260350"/>
            <a:ext cx="8064500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Clr>
                <a:srgbClr val="FF0066"/>
              </a:buClr>
              <a:buFont typeface="Wingdings" panose="05000000000000000000" pitchFamily="2" charset="2"/>
              <a:buChar char="u"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时不变电路的参数不随时间变化，若单位阶跃响应为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s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则延时单位阶跃响应为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s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-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r>
              <a:rPr kumimoji="1" lang="en-US" altLang="zh-CN" sz="2800" b="1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，这一性质称为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时不变性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。</a:t>
            </a:r>
            <a:endParaRPr kumimoji="1" lang="en-US" altLang="zh-CN" sz="2800" b="1">
              <a:solidFill>
                <a:srgbClr val="FFFF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0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0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0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0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7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570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70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7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7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7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7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57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0456" grpId="0" autoUpdateAnimBg="0"/>
      <p:bldP spid="570464" grpId="0"/>
      <p:bldP spid="570519" grpId="0" autoUpdateAnimBg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1394" name="Object 2"/>
          <p:cNvGraphicFramePr>
            <a:graphicFrameLocks noChangeAspect="1"/>
          </p:cNvGraphicFramePr>
          <p:nvPr/>
        </p:nvGraphicFramePr>
        <p:xfrm>
          <a:off x="4643438" y="4941888"/>
          <a:ext cx="391160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77" name="公式" r:id="rId3" imgW="1784214" imgH="234906" progId="Equation.3">
                  <p:embed/>
                </p:oleObj>
              </mc:Choice>
              <mc:Fallback>
                <p:oleObj name="公式" r:id="rId3" imgW="1784214" imgH="234906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4941888"/>
                        <a:ext cx="3911600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1395" name="Text Box 3"/>
          <p:cNvSpPr txBox="1">
            <a:spLocks noChangeArrowheads="1"/>
          </p:cNvSpPr>
          <p:nvPr/>
        </p:nvSpPr>
        <p:spPr bwMode="auto">
          <a:xfrm>
            <a:off x="1258888" y="620713"/>
            <a:ext cx="4679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求图示电路中电流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(t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</a:p>
        </p:txBody>
      </p:sp>
      <p:sp>
        <p:nvSpPr>
          <p:cNvPr id="571396" name="Text Box 4"/>
          <p:cNvSpPr txBox="1">
            <a:spLocks noChangeArrowheads="1"/>
          </p:cNvSpPr>
          <p:nvPr/>
        </p:nvSpPr>
        <p:spPr bwMode="auto">
          <a:xfrm>
            <a:off x="468313" y="549275"/>
            <a:ext cx="7921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bg1"/>
                </a:solidFill>
                <a:ea typeface="宋体" panose="02010600030101010101" pitchFamily="2" charset="-122"/>
              </a:rPr>
              <a:t>例</a:t>
            </a:r>
          </a:p>
        </p:txBody>
      </p:sp>
      <p:grpSp>
        <p:nvGrpSpPr>
          <p:cNvPr id="98309" name="Group 5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8368" name="Picture 6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8369" name="Text Box 7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8310" name="Group 8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8366" name="Picture 9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8367" name="Text Box 10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71403" name="Group 11"/>
          <p:cNvGrpSpPr>
            <a:grpSpLocks/>
          </p:cNvGrpSpPr>
          <p:nvPr/>
        </p:nvGrpSpPr>
        <p:grpSpPr bwMode="auto">
          <a:xfrm>
            <a:off x="1258888" y="1268413"/>
            <a:ext cx="3440112" cy="2287587"/>
            <a:chOff x="3243" y="709"/>
            <a:chExt cx="2167" cy="1441"/>
          </a:xfrm>
        </p:grpSpPr>
        <p:sp>
          <p:nvSpPr>
            <p:cNvPr id="98346" name="Oval 12"/>
            <p:cNvSpPr>
              <a:spLocks noChangeArrowheads="1"/>
            </p:cNvSpPr>
            <p:nvPr/>
          </p:nvSpPr>
          <p:spPr bwMode="auto">
            <a:xfrm>
              <a:off x="3243" y="102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8347" name="Line 13"/>
            <p:cNvSpPr>
              <a:spLocks noChangeShapeType="1"/>
            </p:cNvSpPr>
            <p:nvPr/>
          </p:nvSpPr>
          <p:spPr bwMode="auto">
            <a:xfrm>
              <a:off x="3424" y="754"/>
              <a:ext cx="0" cy="108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48" name="Line 14"/>
            <p:cNvSpPr>
              <a:spLocks noChangeShapeType="1"/>
            </p:cNvSpPr>
            <p:nvPr/>
          </p:nvSpPr>
          <p:spPr bwMode="auto">
            <a:xfrm>
              <a:off x="3431" y="754"/>
              <a:ext cx="158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49" name="Line 15"/>
            <p:cNvSpPr>
              <a:spLocks noChangeShapeType="1"/>
            </p:cNvSpPr>
            <p:nvPr/>
          </p:nvSpPr>
          <p:spPr bwMode="auto">
            <a:xfrm>
              <a:off x="5012" y="754"/>
              <a:ext cx="0" cy="5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50" name="Line 16"/>
            <p:cNvSpPr>
              <a:spLocks noChangeShapeType="1"/>
            </p:cNvSpPr>
            <p:nvPr/>
          </p:nvSpPr>
          <p:spPr bwMode="auto">
            <a:xfrm>
              <a:off x="5012" y="1389"/>
              <a:ext cx="0" cy="48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51" name="Line 17"/>
            <p:cNvSpPr>
              <a:spLocks noChangeShapeType="1"/>
            </p:cNvSpPr>
            <p:nvPr/>
          </p:nvSpPr>
          <p:spPr bwMode="auto">
            <a:xfrm>
              <a:off x="3424" y="1842"/>
              <a:ext cx="15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52" name="Line 18"/>
            <p:cNvSpPr>
              <a:spLocks noChangeShapeType="1"/>
            </p:cNvSpPr>
            <p:nvPr/>
          </p:nvSpPr>
          <p:spPr bwMode="auto">
            <a:xfrm>
              <a:off x="4377" y="754"/>
              <a:ext cx="0" cy="10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53" name="Text Box 19"/>
            <p:cNvSpPr txBox="1">
              <a:spLocks noChangeArrowheads="1"/>
            </p:cNvSpPr>
            <p:nvPr/>
          </p:nvSpPr>
          <p:spPr bwMode="auto">
            <a:xfrm>
              <a:off x="3787" y="799"/>
              <a:ext cx="45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10k</a:t>
              </a:r>
            </a:p>
          </p:txBody>
        </p:sp>
        <p:sp>
          <p:nvSpPr>
            <p:cNvPr id="98354" name="Text Box 20"/>
            <p:cNvSpPr txBox="1">
              <a:spLocks noChangeArrowheads="1"/>
            </p:cNvSpPr>
            <p:nvPr/>
          </p:nvSpPr>
          <p:spPr bwMode="auto">
            <a:xfrm>
              <a:off x="4422" y="1253"/>
              <a:ext cx="45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10k</a:t>
              </a:r>
            </a:p>
          </p:txBody>
        </p:sp>
        <p:sp>
          <p:nvSpPr>
            <p:cNvPr id="98355" name="Text Box 21"/>
            <p:cNvSpPr txBox="1">
              <a:spLocks noChangeArrowheads="1"/>
            </p:cNvSpPr>
            <p:nvPr/>
          </p:nvSpPr>
          <p:spPr bwMode="auto">
            <a:xfrm>
              <a:off x="3599" y="1052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8356" name="Text Box 22"/>
            <p:cNvSpPr txBox="1">
              <a:spLocks noChangeArrowheads="1"/>
            </p:cNvSpPr>
            <p:nvPr/>
          </p:nvSpPr>
          <p:spPr bwMode="auto">
            <a:xfrm>
              <a:off x="3506" y="825"/>
              <a:ext cx="244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98357" name="Line 23"/>
            <p:cNvSpPr>
              <a:spLocks noChangeShapeType="1"/>
            </p:cNvSpPr>
            <p:nvPr/>
          </p:nvSpPr>
          <p:spPr bwMode="auto">
            <a:xfrm>
              <a:off x="4513" y="845"/>
              <a:ext cx="363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58" name="Text Box 24"/>
            <p:cNvSpPr txBox="1">
              <a:spLocks noChangeArrowheads="1"/>
            </p:cNvSpPr>
            <p:nvPr/>
          </p:nvSpPr>
          <p:spPr bwMode="auto">
            <a:xfrm>
              <a:off x="4558" y="799"/>
              <a:ext cx="2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8359" name="Text Box 25"/>
            <p:cNvSpPr txBox="1">
              <a:spLocks noChangeArrowheads="1"/>
            </p:cNvSpPr>
            <p:nvPr/>
          </p:nvSpPr>
          <p:spPr bwMode="auto">
            <a:xfrm rot="5400000">
              <a:off x="4894" y="1097"/>
              <a:ext cx="70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F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8360" name="Text Box 26"/>
            <p:cNvSpPr txBox="1">
              <a:spLocks noChangeArrowheads="1"/>
            </p:cNvSpPr>
            <p:nvPr/>
          </p:nvSpPr>
          <p:spPr bwMode="auto">
            <a:xfrm>
              <a:off x="3400" y="1823"/>
              <a:ext cx="98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zh-CN" altLang="en-US" sz="2800" baseline="30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)=0</a:t>
              </a:r>
            </a:p>
          </p:txBody>
        </p:sp>
        <p:sp>
          <p:nvSpPr>
            <p:cNvPr id="98361" name="Rectangle 27"/>
            <p:cNvSpPr>
              <a:spLocks noChangeArrowheads="1"/>
            </p:cNvSpPr>
            <p:nvPr/>
          </p:nvSpPr>
          <p:spPr bwMode="auto">
            <a:xfrm>
              <a:off x="3878" y="70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8362" name="Rectangle 28"/>
            <p:cNvSpPr>
              <a:spLocks noChangeArrowheads="1"/>
            </p:cNvSpPr>
            <p:nvPr/>
          </p:nvSpPr>
          <p:spPr bwMode="auto">
            <a:xfrm>
              <a:off x="4332" y="1207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98363" name="Group 29"/>
            <p:cNvGrpSpPr>
              <a:grpSpLocks/>
            </p:cNvGrpSpPr>
            <p:nvPr/>
          </p:nvGrpSpPr>
          <p:grpSpPr bwMode="auto">
            <a:xfrm>
              <a:off x="4876" y="1298"/>
              <a:ext cx="240" cy="90"/>
              <a:chOff x="4604" y="2478"/>
              <a:chExt cx="240" cy="90"/>
            </a:xfrm>
          </p:grpSpPr>
          <p:sp>
            <p:nvSpPr>
              <p:cNvPr id="98364" name="Line 30"/>
              <p:cNvSpPr>
                <a:spLocks noChangeShapeType="1"/>
              </p:cNvSpPr>
              <p:nvPr/>
            </p:nvSpPr>
            <p:spPr bwMode="auto">
              <a:xfrm>
                <a:off x="4604" y="247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8365" name="Line 31"/>
              <p:cNvSpPr>
                <a:spLocks noChangeShapeType="1"/>
              </p:cNvSpPr>
              <p:nvPr/>
            </p:nvSpPr>
            <p:spPr bwMode="auto">
              <a:xfrm>
                <a:off x="4604" y="256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71424" name="Group 32"/>
          <p:cNvGrpSpPr>
            <a:grpSpLocks/>
          </p:cNvGrpSpPr>
          <p:nvPr/>
        </p:nvGrpSpPr>
        <p:grpSpPr bwMode="auto">
          <a:xfrm>
            <a:off x="5292725" y="1125538"/>
            <a:ext cx="3179763" cy="2392362"/>
            <a:chOff x="476" y="1933"/>
            <a:chExt cx="2003" cy="1507"/>
          </a:xfrm>
        </p:grpSpPr>
        <p:sp>
          <p:nvSpPr>
            <p:cNvPr id="98337" name="Line 33"/>
            <p:cNvSpPr>
              <a:spLocks noChangeShapeType="1"/>
            </p:cNvSpPr>
            <p:nvPr/>
          </p:nvSpPr>
          <p:spPr bwMode="auto">
            <a:xfrm flipV="1">
              <a:off x="777" y="1979"/>
              <a:ext cx="16" cy="1378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38" name="Line 34"/>
            <p:cNvSpPr>
              <a:spLocks noChangeShapeType="1"/>
            </p:cNvSpPr>
            <p:nvPr/>
          </p:nvSpPr>
          <p:spPr bwMode="auto">
            <a:xfrm flipV="1">
              <a:off x="793" y="2387"/>
              <a:ext cx="862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39" name="Line 35"/>
            <p:cNvSpPr>
              <a:spLocks noChangeShapeType="1"/>
            </p:cNvSpPr>
            <p:nvPr/>
          </p:nvSpPr>
          <p:spPr bwMode="auto">
            <a:xfrm>
              <a:off x="1655" y="2387"/>
              <a:ext cx="0" cy="72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40" name="Text Box 36"/>
            <p:cNvSpPr txBox="1">
              <a:spLocks noChangeArrowheads="1"/>
            </p:cNvSpPr>
            <p:nvPr/>
          </p:nvSpPr>
          <p:spPr bwMode="auto">
            <a:xfrm>
              <a:off x="1429" y="3113"/>
              <a:ext cx="39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0.5</a:t>
              </a:r>
            </a:p>
          </p:txBody>
        </p:sp>
        <p:sp>
          <p:nvSpPr>
            <p:cNvPr id="98341" name="Text Box 37"/>
            <p:cNvSpPr txBox="1">
              <a:spLocks noChangeArrowheads="1"/>
            </p:cNvSpPr>
            <p:nvPr/>
          </p:nvSpPr>
          <p:spPr bwMode="auto">
            <a:xfrm>
              <a:off x="476" y="2251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98342" name="Text Box 38"/>
            <p:cNvSpPr txBox="1">
              <a:spLocks noChangeArrowheads="1"/>
            </p:cNvSpPr>
            <p:nvPr/>
          </p:nvSpPr>
          <p:spPr bwMode="auto">
            <a:xfrm>
              <a:off x="2064" y="3113"/>
              <a:ext cx="41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(s)</a:t>
              </a:r>
            </a:p>
          </p:txBody>
        </p:sp>
        <p:sp>
          <p:nvSpPr>
            <p:cNvPr id="98343" name="Text Box 39"/>
            <p:cNvSpPr txBox="1">
              <a:spLocks noChangeArrowheads="1"/>
            </p:cNvSpPr>
            <p:nvPr/>
          </p:nvSpPr>
          <p:spPr bwMode="auto">
            <a:xfrm>
              <a:off x="839" y="1933"/>
              <a:ext cx="5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(V)</a:t>
              </a:r>
            </a:p>
          </p:txBody>
        </p:sp>
        <p:sp>
          <p:nvSpPr>
            <p:cNvPr id="98344" name="Text Box 40"/>
            <p:cNvSpPr txBox="1">
              <a:spLocks noChangeArrowheads="1"/>
            </p:cNvSpPr>
            <p:nvPr/>
          </p:nvSpPr>
          <p:spPr bwMode="auto">
            <a:xfrm>
              <a:off x="525" y="3098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98345" name="Line 41"/>
            <p:cNvSpPr>
              <a:spLocks noChangeShapeType="1"/>
            </p:cNvSpPr>
            <p:nvPr/>
          </p:nvSpPr>
          <p:spPr bwMode="auto">
            <a:xfrm flipV="1">
              <a:off x="681" y="3113"/>
              <a:ext cx="1745" cy="4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71434" name="Group 42"/>
          <p:cNvGrpSpPr>
            <a:grpSpLocks/>
          </p:cNvGrpSpPr>
          <p:nvPr/>
        </p:nvGrpSpPr>
        <p:grpSpPr bwMode="auto">
          <a:xfrm>
            <a:off x="1187450" y="3933825"/>
            <a:ext cx="3008313" cy="2317750"/>
            <a:chOff x="3243" y="709"/>
            <a:chExt cx="1895" cy="1460"/>
          </a:xfrm>
        </p:grpSpPr>
        <p:sp>
          <p:nvSpPr>
            <p:cNvPr id="98320" name="Oval 43"/>
            <p:cNvSpPr>
              <a:spLocks noChangeArrowheads="1"/>
            </p:cNvSpPr>
            <p:nvPr/>
          </p:nvSpPr>
          <p:spPr bwMode="auto">
            <a:xfrm>
              <a:off x="3243" y="102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8321" name="Line 44"/>
            <p:cNvSpPr>
              <a:spLocks noChangeShapeType="1"/>
            </p:cNvSpPr>
            <p:nvPr/>
          </p:nvSpPr>
          <p:spPr bwMode="auto">
            <a:xfrm>
              <a:off x="3424" y="754"/>
              <a:ext cx="0" cy="108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22" name="Line 45"/>
            <p:cNvSpPr>
              <a:spLocks noChangeShapeType="1"/>
            </p:cNvSpPr>
            <p:nvPr/>
          </p:nvSpPr>
          <p:spPr bwMode="auto">
            <a:xfrm>
              <a:off x="3431" y="754"/>
              <a:ext cx="130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23" name="Line 46"/>
            <p:cNvSpPr>
              <a:spLocks noChangeShapeType="1"/>
            </p:cNvSpPr>
            <p:nvPr/>
          </p:nvSpPr>
          <p:spPr bwMode="auto">
            <a:xfrm>
              <a:off x="4740" y="754"/>
              <a:ext cx="0" cy="5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24" name="Line 47"/>
            <p:cNvSpPr>
              <a:spLocks noChangeShapeType="1"/>
            </p:cNvSpPr>
            <p:nvPr/>
          </p:nvSpPr>
          <p:spPr bwMode="auto">
            <a:xfrm>
              <a:off x="4740" y="1389"/>
              <a:ext cx="0" cy="4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25" name="Line 48"/>
            <p:cNvSpPr>
              <a:spLocks noChangeShapeType="1"/>
            </p:cNvSpPr>
            <p:nvPr/>
          </p:nvSpPr>
          <p:spPr bwMode="auto">
            <a:xfrm>
              <a:off x="3424" y="1842"/>
              <a:ext cx="13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26" name="Text Box 49"/>
            <p:cNvSpPr txBox="1">
              <a:spLocks noChangeArrowheads="1"/>
            </p:cNvSpPr>
            <p:nvPr/>
          </p:nvSpPr>
          <p:spPr bwMode="auto">
            <a:xfrm>
              <a:off x="3843" y="799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5k</a:t>
              </a:r>
            </a:p>
          </p:txBody>
        </p:sp>
        <p:sp>
          <p:nvSpPr>
            <p:cNvPr id="98327" name="Text Box 50"/>
            <p:cNvSpPr txBox="1">
              <a:spLocks noChangeArrowheads="1"/>
            </p:cNvSpPr>
            <p:nvPr/>
          </p:nvSpPr>
          <p:spPr bwMode="auto">
            <a:xfrm>
              <a:off x="3651" y="1117"/>
              <a:ext cx="5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0.5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8328" name="Text Box 51"/>
            <p:cNvSpPr txBox="1">
              <a:spLocks noChangeArrowheads="1"/>
            </p:cNvSpPr>
            <p:nvPr/>
          </p:nvSpPr>
          <p:spPr bwMode="auto">
            <a:xfrm>
              <a:off x="3470" y="799"/>
              <a:ext cx="244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98329" name="Line 52"/>
            <p:cNvSpPr>
              <a:spLocks noChangeShapeType="1"/>
            </p:cNvSpPr>
            <p:nvPr/>
          </p:nvSpPr>
          <p:spPr bwMode="auto">
            <a:xfrm>
              <a:off x="4649" y="799"/>
              <a:ext cx="0" cy="363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330" name="Text Box 53"/>
            <p:cNvSpPr txBox="1">
              <a:spLocks noChangeArrowheads="1"/>
            </p:cNvSpPr>
            <p:nvPr/>
          </p:nvSpPr>
          <p:spPr bwMode="auto">
            <a:xfrm>
              <a:off x="4377" y="890"/>
              <a:ext cx="2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8331" name="Text Box 54"/>
            <p:cNvSpPr txBox="1">
              <a:spLocks noChangeArrowheads="1"/>
            </p:cNvSpPr>
            <p:nvPr/>
          </p:nvSpPr>
          <p:spPr bwMode="auto">
            <a:xfrm rot="5400000">
              <a:off x="4622" y="1097"/>
              <a:ext cx="70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F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8332" name="Text Box 55"/>
            <p:cNvSpPr txBox="1">
              <a:spLocks noChangeArrowheads="1"/>
            </p:cNvSpPr>
            <p:nvPr/>
          </p:nvSpPr>
          <p:spPr bwMode="auto">
            <a:xfrm>
              <a:off x="3606" y="1842"/>
              <a:ext cx="98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(0</a:t>
              </a:r>
              <a:r>
                <a:rPr kumimoji="1" lang="zh-CN" altLang="en-US" sz="2800" baseline="30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)=0</a:t>
              </a:r>
            </a:p>
          </p:txBody>
        </p:sp>
        <p:sp>
          <p:nvSpPr>
            <p:cNvPr id="98333" name="Rectangle 56"/>
            <p:cNvSpPr>
              <a:spLocks noChangeArrowheads="1"/>
            </p:cNvSpPr>
            <p:nvPr/>
          </p:nvSpPr>
          <p:spPr bwMode="auto">
            <a:xfrm>
              <a:off x="3878" y="70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98334" name="Group 57"/>
            <p:cNvGrpSpPr>
              <a:grpSpLocks/>
            </p:cNvGrpSpPr>
            <p:nvPr/>
          </p:nvGrpSpPr>
          <p:grpSpPr bwMode="auto">
            <a:xfrm>
              <a:off x="4604" y="1298"/>
              <a:ext cx="240" cy="90"/>
              <a:chOff x="4604" y="2478"/>
              <a:chExt cx="240" cy="90"/>
            </a:xfrm>
          </p:grpSpPr>
          <p:sp>
            <p:nvSpPr>
              <p:cNvPr id="98335" name="Line 58"/>
              <p:cNvSpPr>
                <a:spLocks noChangeShapeType="1"/>
              </p:cNvSpPr>
              <p:nvPr/>
            </p:nvSpPr>
            <p:spPr bwMode="auto">
              <a:xfrm>
                <a:off x="4604" y="247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8336" name="Line 59"/>
              <p:cNvSpPr>
                <a:spLocks noChangeShapeType="1"/>
              </p:cNvSpPr>
              <p:nvPr/>
            </p:nvSpPr>
            <p:spPr bwMode="auto">
              <a:xfrm>
                <a:off x="4604" y="256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71452" name="Group 60"/>
          <p:cNvGrpSpPr>
            <a:grpSpLocks/>
          </p:cNvGrpSpPr>
          <p:nvPr/>
        </p:nvGrpSpPr>
        <p:grpSpPr bwMode="auto">
          <a:xfrm>
            <a:off x="4140200" y="2924175"/>
            <a:ext cx="1295400" cy="1871663"/>
            <a:chOff x="2608" y="1752"/>
            <a:chExt cx="816" cy="1179"/>
          </a:xfrm>
        </p:grpSpPr>
        <p:sp>
          <p:nvSpPr>
            <p:cNvPr id="98318" name="Text Box 61"/>
            <p:cNvSpPr txBox="1">
              <a:spLocks noChangeArrowheads="1"/>
            </p:cNvSpPr>
            <p:nvPr/>
          </p:nvSpPr>
          <p:spPr bwMode="auto">
            <a:xfrm>
              <a:off x="2608" y="2115"/>
              <a:ext cx="682" cy="32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等效</a:t>
              </a:r>
            </a:p>
          </p:txBody>
        </p:sp>
        <p:sp>
          <p:nvSpPr>
            <p:cNvPr id="98319" name="AutoShape 62"/>
            <p:cNvSpPr>
              <a:spLocks noChangeArrowheads="1"/>
            </p:cNvSpPr>
            <p:nvPr/>
          </p:nvSpPr>
          <p:spPr bwMode="auto">
            <a:xfrm>
              <a:off x="2925" y="1752"/>
              <a:ext cx="499" cy="1179"/>
            </a:xfrm>
            <a:prstGeom prst="curvedLeftArrow">
              <a:avLst>
                <a:gd name="adj1" fmla="val 21680"/>
                <a:gd name="adj2" fmla="val 68935"/>
                <a:gd name="adj3" fmla="val 33269"/>
              </a:avLst>
            </a:pr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98315" name="Group 63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98316" name="Picture 64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8317" name="Text Box 65">
              <a:hlinkClick r:id="rId6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571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7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71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7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71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57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395" grpId="0" build="p" autoUpdateAnimBg="0"/>
      <p:bldP spid="571396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330" name="Object 2"/>
          <p:cNvGraphicFramePr>
            <a:graphicFrameLocks noChangeAspect="1"/>
          </p:cNvGraphicFramePr>
          <p:nvPr/>
        </p:nvGraphicFramePr>
        <p:xfrm>
          <a:off x="3708400" y="549275"/>
          <a:ext cx="417671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45" name="公式" r:id="rId3" imgW="1784214" imgH="234906" progId="Equation.3">
                  <p:embed/>
                </p:oleObj>
              </mc:Choice>
              <mc:Fallback>
                <p:oleObj name="公式" r:id="rId3" imgW="1784214" imgH="234906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549275"/>
                        <a:ext cx="4176713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2419" name="Text Box 3"/>
          <p:cNvSpPr txBox="1">
            <a:spLocks noChangeArrowheads="1"/>
          </p:cNvSpPr>
          <p:nvPr/>
        </p:nvSpPr>
        <p:spPr bwMode="auto">
          <a:xfrm>
            <a:off x="539750" y="549275"/>
            <a:ext cx="2447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应用叠加定理</a:t>
            </a:r>
          </a:p>
        </p:txBody>
      </p:sp>
      <p:grpSp>
        <p:nvGrpSpPr>
          <p:cNvPr id="99332" name="Group 4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9394" name="Picture 5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9395" name="Text Box 6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9333" name="Group 7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9392" name="Picture 8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9393" name="Text Box 9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72426" name="Group 10"/>
          <p:cNvGrpSpPr>
            <a:grpSpLocks/>
          </p:cNvGrpSpPr>
          <p:nvPr/>
        </p:nvGrpSpPr>
        <p:grpSpPr bwMode="auto">
          <a:xfrm>
            <a:off x="827088" y="1268413"/>
            <a:ext cx="3008312" cy="1584325"/>
            <a:chOff x="2381" y="1389"/>
            <a:chExt cx="1895" cy="998"/>
          </a:xfrm>
        </p:grpSpPr>
        <p:graphicFrame>
          <p:nvGraphicFramePr>
            <p:cNvPr id="99376" name="Object 11"/>
            <p:cNvGraphicFramePr>
              <a:graphicFrameLocks noChangeAspect="1"/>
            </p:cNvGraphicFramePr>
            <p:nvPr/>
          </p:nvGraphicFramePr>
          <p:xfrm>
            <a:off x="2789" y="1797"/>
            <a:ext cx="514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446" name="公式" r:id="rId6" imgW="400087" imgH="222294" progId="Equation.3">
                    <p:embed/>
                  </p:oleObj>
                </mc:Choice>
                <mc:Fallback>
                  <p:oleObj name="公式" r:id="rId6" imgW="400087" imgH="222294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9" y="1797"/>
                          <a:ext cx="514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CC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9377" name="Oval 12"/>
            <p:cNvSpPr>
              <a:spLocks noChangeArrowheads="1"/>
            </p:cNvSpPr>
            <p:nvPr/>
          </p:nvSpPr>
          <p:spPr bwMode="auto">
            <a:xfrm>
              <a:off x="2381" y="170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9378" name="Line 13"/>
            <p:cNvSpPr>
              <a:spLocks noChangeShapeType="1"/>
            </p:cNvSpPr>
            <p:nvPr/>
          </p:nvSpPr>
          <p:spPr bwMode="auto">
            <a:xfrm>
              <a:off x="2562" y="1434"/>
              <a:ext cx="0" cy="9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79" name="Line 14"/>
            <p:cNvSpPr>
              <a:spLocks noChangeShapeType="1"/>
            </p:cNvSpPr>
            <p:nvPr/>
          </p:nvSpPr>
          <p:spPr bwMode="auto">
            <a:xfrm>
              <a:off x="2569" y="1434"/>
              <a:ext cx="130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80" name="Line 15"/>
            <p:cNvSpPr>
              <a:spLocks noChangeShapeType="1"/>
            </p:cNvSpPr>
            <p:nvPr/>
          </p:nvSpPr>
          <p:spPr bwMode="auto">
            <a:xfrm>
              <a:off x="3878" y="1434"/>
              <a:ext cx="0" cy="5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81" name="Line 16"/>
            <p:cNvSpPr>
              <a:spLocks noChangeShapeType="1"/>
            </p:cNvSpPr>
            <p:nvPr/>
          </p:nvSpPr>
          <p:spPr bwMode="auto">
            <a:xfrm>
              <a:off x="3878" y="2069"/>
              <a:ext cx="0" cy="31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82" name="Line 17"/>
            <p:cNvSpPr>
              <a:spLocks noChangeShapeType="1"/>
            </p:cNvSpPr>
            <p:nvPr/>
          </p:nvSpPr>
          <p:spPr bwMode="auto">
            <a:xfrm>
              <a:off x="2562" y="2387"/>
              <a:ext cx="13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83" name="Text Box 18"/>
            <p:cNvSpPr txBox="1">
              <a:spLocks noChangeArrowheads="1"/>
            </p:cNvSpPr>
            <p:nvPr/>
          </p:nvSpPr>
          <p:spPr bwMode="auto">
            <a:xfrm>
              <a:off x="2981" y="1479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5k</a:t>
              </a:r>
            </a:p>
          </p:txBody>
        </p:sp>
        <p:sp>
          <p:nvSpPr>
            <p:cNvPr id="99384" name="Text Box 19"/>
            <p:cNvSpPr txBox="1">
              <a:spLocks noChangeArrowheads="1"/>
            </p:cNvSpPr>
            <p:nvPr/>
          </p:nvSpPr>
          <p:spPr bwMode="auto">
            <a:xfrm>
              <a:off x="2608" y="1479"/>
              <a:ext cx="244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99385" name="Line 20"/>
            <p:cNvSpPr>
              <a:spLocks noChangeShapeType="1"/>
            </p:cNvSpPr>
            <p:nvPr/>
          </p:nvSpPr>
          <p:spPr bwMode="auto">
            <a:xfrm>
              <a:off x="3787" y="1479"/>
              <a:ext cx="0" cy="363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86" name="Text Box 21"/>
            <p:cNvSpPr txBox="1">
              <a:spLocks noChangeArrowheads="1"/>
            </p:cNvSpPr>
            <p:nvPr/>
          </p:nvSpPr>
          <p:spPr bwMode="auto">
            <a:xfrm>
              <a:off x="3515" y="1570"/>
              <a:ext cx="2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9387" name="Text Box 22"/>
            <p:cNvSpPr txBox="1">
              <a:spLocks noChangeArrowheads="1"/>
            </p:cNvSpPr>
            <p:nvPr/>
          </p:nvSpPr>
          <p:spPr bwMode="auto">
            <a:xfrm rot="5400000">
              <a:off x="3760" y="1777"/>
              <a:ext cx="70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F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9388" name="Rectangle 23"/>
            <p:cNvSpPr>
              <a:spLocks noChangeArrowheads="1"/>
            </p:cNvSpPr>
            <p:nvPr/>
          </p:nvSpPr>
          <p:spPr bwMode="auto">
            <a:xfrm>
              <a:off x="3016" y="138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99389" name="Group 24"/>
            <p:cNvGrpSpPr>
              <a:grpSpLocks/>
            </p:cNvGrpSpPr>
            <p:nvPr/>
          </p:nvGrpSpPr>
          <p:grpSpPr bwMode="auto">
            <a:xfrm>
              <a:off x="3742" y="1978"/>
              <a:ext cx="240" cy="90"/>
              <a:chOff x="4604" y="2478"/>
              <a:chExt cx="240" cy="90"/>
            </a:xfrm>
          </p:grpSpPr>
          <p:sp>
            <p:nvSpPr>
              <p:cNvPr id="99390" name="Line 25"/>
              <p:cNvSpPr>
                <a:spLocks noChangeShapeType="1"/>
              </p:cNvSpPr>
              <p:nvPr/>
            </p:nvSpPr>
            <p:spPr bwMode="auto">
              <a:xfrm>
                <a:off x="4604" y="247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9391" name="Line 26"/>
              <p:cNvSpPr>
                <a:spLocks noChangeShapeType="1"/>
              </p:cNvSpPr>
              <p:nvPr/>
            </p:nvSpPr>
            <p:spPr bwMode="auto">
              <a:xfrm>
                <a:off x="4604" y="256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72443" name="Group 27"/>
          <p:cNvGrpSpPr>
            <a:grpSpLocks/>
          </p:cNvGrpSpPr>
          <p:nvPr/>
        </p:nvGrpSpPr>
        <p:grpSpPr bwMode="auto">
          <a:xfrm>
            <a:off x="4500563" y="1268413"/>
            <a:ext cx="3224212" cy="1584325"/>
            <a:chOff x="612" y="2568"/>
            <a:chExt cx="2031" cy="998"/>
          </a:xfrm>
        </p:grpSpPr>
        <p:graphicFrame>
          <p:nvGraphicFramePr>
            <p:cNvPr id="99360" name="Object 28"/>
            <p:cNvGraphicFramePr>
              <a:graphicFrameLocks noChangeAspect="1"/>
            </p:cNvGraphicFramePr>
            <p:nvPr/>
          </p:nvGraphicFramePr>
          <p:xfrm>
            <a:off x="930" y="3203"/>
            <a:ext cx="1155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447" name="公式" r:id="rId8" imgW="907890" imgH="222294" progId="Equation.3">
                    <p:embed/>
                  </p:oleObj>
                </mc:Choice>
                <mc:Fallback>
                  <p:oleObj name="公式" r:id="rId8" imgW="907890" imgH="222294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0" y="3203"/>
                          <a:ext cx="1155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CC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9361" name="Oval 29"/>
            <p:cNvSpPr>
              <a:spLocks noChangeArrowheads="1"/>
            </p:cNvSpPr>
            <p:nvPr/>
          </p:nvSpPr>
          <p:spPr bwMode="auto">
            <a:xfrm>
              <a:off x="748" y="2885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9362" name="Line 30"/>
            <p:cNvSpPr>
              <a:spLocks noChangeShapeType="1"/>
            </p:cNvSpPr>
            <p:nvPr/>
          </p:nvSpPr>
          <p:spPr bwMode="auto">
            <a:xfrm>
              <a:off x="929" y="2613"/>
              <a:ext cx="0" cy="9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63" name="Line 31"/>
            <p:cNvSpPr>
              <a:spLocks noChangeShapeType="1"/>
            </p:cNvSpPr>
            <p:nvPr/>
          </p:nvSpPr>
          <p:spPr bwMode="auto">
            <a:xfrm>
              <a:off x="936" y="2613"/>
              <a:ext cx="130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64" name="Line 32"/>
            <p:cNvSpPr>
              <a:spLocks noChangeShapeType="1"/>
            </p:cNvSpPr>
            <p:nvPr/>
          </p:nvSpPr>
          <p:spPr bwMode="auto">
            <a:xfrm>
              <a:off x="2245" y="2613"/>
              <a:ext cx="0" cy="5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65" name="Line 33"/>
            <p:cNvSpPr>
              <a:spLocks noChangeShapeType="1"/>
            </p:cNvSpPr>
            <p:nvPr/>
          </p:nvSpPr>
          <p:spPr bwMode="auto">
            <a:xfrm>
              <a:off x="2245" y="3248"/>
              <a:ext cx="0" cy="31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66" name="Line 34"/>
            <p:cNvSpPr>
              <a:spLocks noChangeShapeType="1"/>
            </p:cNvSpPr>
            <p:nvPr/>
          </p:nvSpPr>
          <p:spPr bwMode="auto">
            <a:xfrm>
              <a:off x="929" y="3566"/>
              <a:ext cx="13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67" name="Text Box 35"/>
            <p:cNvSpPr txBox="1">
              <a:spLocks noChangeArrowheads="1"/>
            </p:cNvSpPr>
            <p:nvPr/>
          </p:nvSpPr>
          <p:spPr bwMode="auto">
            <a:xfrm>
              <a:off x="1348" y="2658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5k</a:t>
              </a:r>
            </a:p>
          </p:txBody>
        </p:sp>
        <p:sp>
          <p:nvSpPr>
            <p:cNvPr id="99368" name="Text Box 36"/>
            <p:cNvSpPr txBox="1">
              <a:spLocks noChangeArrowheads="1"/>
            </p:cNvSpPr>
            <p:nvPr/>
          </p:nvSpPr>
          <p:spPr bwMode="auto">
            <a:xfrm>
              <a:off x="612" y="2659"/>
              <a:ext cx="244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99369" name="Line 37"/>
            <p:cNvSpPr>
              <a:spLocks noChangeShapeType="1"/>
            </p:cNvSpPr>
            <p:nvPr/>
          </p:nvSpPr>
          <p:spPr bwMode="auto">
            <a:xfrm>
              <a:off x="2154" y="2658"/>
              <a:ext cx="0" cy="363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70" name="Text Box 38"/>
            <p:cNvSpPr txBox="1">
              <a:spLocks noChangeArrowheads="1"/>
            </p:cNvSpPr>
            <p:nvPr/>
          </p:nvSpPr>
          <p:spPr bwMode="auto">
            <a:xfrm>
              <a:off x="1882" y="2749"/>
              <a:ext cx="2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9371" name="Text Box 39"/>
            <p:cNvSpPr txBox="1">
              <a:spLocks noChangeArrowheads="1"/>
            </p:cNvSpPr>
            <p:nvPr/>
          </p:nvSpPr>
          <p:spPr bwMode="auto">
            <a:xfrm rot="5400000">
              <a:off x="2127" y="2956"/>
              <a:ext cx="70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F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9372" name="Rectangle 40"/>
            <p:cNvSpPr>
              <a:spLocks noChangeArrowheads="1"/>
            </p:cNvSpPr>
            <p:nvPr/>
          </p:nvSpPr>
          <p:spPr bwMode="auto">
            <a:xfrm>
              <a:off x="1383" y="256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99373" name="Group 41"/>
            <p:cNvGrpSpPr>
              <a:grpSpLocks/>
            </p:cNvGrpSpPr>
            <p:nvPr/>
          </p:nvGrpSpPr>
          <p:grpSpPr bwMode="auto">
            <a:xfrm>
              <a:off x="2109" y="3157"/>
              <a:ext cx="240" cy="90"/>
              <a:chOff x="4604" y="2478"/>
              <a:chExt cx="240" cy="90"/>
            </a:xfrm>
          </p:grpSpPr>
          <p:sp>
            <p:nvSpPr>
              <p:cNvPr id="99374" name="Line 42"/>
              <p:cNvSpPr>
                <a:spLocks noChangeShapeType="1"/>
              </p:cNvSpPr>
              <p:nvPr/>
            </p:nvSpPr>
            <p:spPr bwMode="auto">
              <a:xfrm>
                <a:off x="4604" y="247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9375" name="Line 43"/>
              <p:cNvSpPr>
                <a:spLocks noChangeShapeType="1"/>
              </p:cNvSpPr>
              <p:nvPr/>
            </p:nvSpPr>
            <p:spPr bwMode="auto">
              <a:xfrm>
                <a:off x="4604" y="256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72460" name="Group 44"/>
          <p:cNvGrpSpPr>
            <a:grpSpLocks/>
          </p:cNvGrpSpPr>
          <p:nvPr/>
        </p:nvGrpSpPr>
        <p:grpSpPr bwMode="auto">
          <a:xfrm>
            <a:off x="539750" y="3644900"/>
            <a:ext cx="3008313" cy="1584325"/>
            <a:chOff x="2381" y="1389"/>
            <a:chExt cx="1895" cy="998"/>
          </a:xfrm>
        </p:grpSpPr>
        <p:graphicFrame>
          <p:nvGraphicFramePr>
            <p:cNvPr id="99344" name="Object 45"/>
            <p:cNvGraphicFramePr>
              <a:graphicFrameLocks noChangeAspect="1"/>
            </p:cNvGraphicFramePr>
            <p:nvPr/>
          </p:nvGraphicFramePr>
          <p:xfrm>
            <a:off x="2845" y="1797"/>
            <a:ext cx="401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448" name="公式" r:id="rId10" imgW="311310" imgH="222294" progId="Equation.3">
                    <p:embed/>
                  </p:oleObj>
                </mc:Choice>
                <mc:Fallback>
                  <p:oleObj name="公式" r:id="rId10" imgW="311310" imgH="222294" progId="Equation.3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5" y="1797"/>
                          <a:ext cx="401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CC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9345" name="Oval 46"/>
            <p:cNvSpPr>
              <a:spLocks noChangeArrowheads="1"/>
            </p:cNvSpPr>
            <p:nvPr/>
          </p:nvSpPr>
          <p:spPr bwMode="auto">
            <a:xfrm>
              <a:off x="2381" y="170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9346" name="Line 47"/>
            <p:cNvSpPr>
              <a:spLocks noChangeShapeType="1"/>
            </p:cNvSpPr>
            <p:nvPr/>
          </p:nvSpPr>
          <p:spPr bwMode="auto">
            <a:xfrm>
              <a:off x="2562" y="1434"/>
              <a:ext cx="0" cy="9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47" name="Line 48"/>
            <p:cNvSpPr>
              <a:spLocks noChangeShapeType="1"/>
            </p:cNvSpPr>
            <p:nvPr/>
          </p:nvSpPr>
          <p:spPr bwMode="auto">
            <a:xfrm>
              <a:off x="2569" y="1434"/>
              <a:ext cx="130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48" name="Line 49"/>
            <p:cNvSpPr>
              <a:spLocks noChangeShapeType="1"/>
            </p:cNvSpPr>
            <p:nvPr/>
          </p:nvSpPr>
          <p:spPr bwMode="auto">
            <a:xfrm>
              <a:off x="3878" y="1434"/>
              <a:ext cx="0" cy="5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49" name="Line 50"/>
            <p:cNvSpPr>
              <a:spLocks noChangeShapeType="1"/>
            </p:cNvSpPr>
            <p:nvPr/>
          </p:nvSpPr>
          <p:spPr bwMode="auto">
            <a:xfrm>
              <a:off x="3878" y="2069"/>
              <a:ext cx="0" cy="31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50" name="Line 51"/>
            <p:cNvSpPr>
              <a:spLocks noChangeShapeType="1"/>
            </p:cNvSpPr>
            <p:nvPr/>
          </p:nvSpPr>
          <p:spPr bwMode="auto">
            <a:xfrm>
              <a:off x="2562" y="2387"/>
              <a:ext cx="13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51" name="Text Box 52"/>
            <p:cNvSpPr txBox="1">
              <a:spLocks noChangeArrowheads="1"/>
            </p:cNvSpPr>
            <p:nvPr/>
          </p:nvSpPr>
          <p:spPr bwMode="auto">
            <a:xfrm>
              <a:off x="2981" y="1479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5k</a:t>
              </a:r>
            </a:p>
          </p:txBody>
        </p:sp>
        <p:sp>
          <p:nvSpPr>
            <p:cNvPr id="99352" name="Text Box 53"/>
            <p:cNvSpPr txBox="1">
              <a:spLocks noChangeArrowheads="1"/>
            </p:cNvSpPr>
            <p:nvPr/>
          </p:nvSpPr>
          <p:spPr bwMode="auto">
            <a:xfrm>
              <a:off x="2608" y="1479"/>
              <a:ext cx="244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99353" name="Line 54"/>
            <p:cNvSpPr>
              <a:spLocks noChangeShapeType="1"/>
            </p:cNvSpPr>
            <p:nvPr/>
          </p:nvSpPr>
          <p:spPr bwMode="auto">
            <a:xfrm>
              <a:off x="3787" y="1479"/>
              <a:ext cx="0" cy="363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354" name="Text Box 55"/>
            <p:cNvSpPr txBox="1">
              <a:spLocks noChangeArrowheads="1"/>
            </p:cNvSpPr>
            <p:nvPr/>
          </p:nvSpPr>
          <p:spPr bwMode="auto">
            <a:xfrm>
              <a:off x="3515" y="1570"/>
              <a:ext cx="2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9355" name="Text Box 56"/>
            <p:cNvSpPr txBox="1">
              <a:spLocks noChangeArrowheads="1"/>
            </p:cNvSpPr>
            <p:nvPr/>
          </p:nvSpPr>
          <p:spPr bwMode="auto">
            <a:xfrm rot="5400000">
              <a:off x="3760" y="1777"/>
              <a:ext cx="70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F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9356" name="Rectangle 57"/>
            <p:cNvSpPr>
              <a:spLocks noChangeArrowheads="1"/>
            </p:cNvSpPr>
            <p:nvPr/>
          </p:nvSpPr>
          <p:spPr bwMode="auto">
            <a:xfrm>
              <a:off x="3016" y="138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99357" name="Group 58"/>
            <p:cNvGrpSpPr>
              <a:grpSpLocks/>
            </p:cNvGrpSpPr>
            <p:nvPr/>
          </p:nvGrpSpPr>
          <p:grpSpPr bwMode="auto">
            <a:xfrm>
              <a:off x="3742" y="1978"/>
              <a:ext cx="240" cy="90"/>
              <a:chOff x="4604" y="2478"/>
              <a:chExt cx="240" cy="90"/>
            </a:xfrm>
          </p:grpSpPr>
          <p:sp>
            <p:nvSpPr>
              <p:cNvPr id="99358" name="Line 59"/>
              <p:cNvSpPr>
                <a:spLocks noChangeShapeType="1"/>
              </p:cNvSpPr>
              <p:nvPr/>
            </p:nvSpPr>
            <p:spPr bwMode="auto">
              <a:xfrm>
                <a:off x="4604" y="247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9359" name="Line 60"/>
              <p:cNvSpPr>
                <a:spLocks noChangeShapeType="1"/>
              </p:cNvSpPr>
              <p:nvPr/>
            </p:nvSpPr>
            <p:spPr bwMode="auto">
              <a:xfrm>
                <a:off x="4604" y="256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572477" name="Object 61"/>
          <p:cNvGraphicFramePr>
            <a:graphicFrameLocks noChangeAspect="1"/>
          </p:cNvGraphicFramePr>
          <p:nvPr/>
        </p:nvGraphicFramePr>
        <p:xfrm>
          <a:off x="3779838" y="3644900"/>
          <a:ext cx="5040312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49" name="公式" r:id="rId12" imgW="2495612" imgH="209681" progId="Equation.3">
                  <p:embed/>
                </p:oleObj>
              </mc:Choice>
              <mc:Fallback>
                <p:oleObj name="公式" r:id="rId12" imgW="2495612" imgH="209681" progId="Equation.3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3644900"/>
                        <a:ext cx="5040312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2478" name="Object 62"/>
          <p:cNvGraphicFramePr>
            <a:graphicFrameLocks noChangeAspect="1"/>
          </p:cNvGraphicFramePr>
          <p:nvPr/>
        </p:nvGraphicFramePr>
        <p:xfrm>
          <a:off x="3851275" y="4868863"/>
          <a:ext cx="3948113" cy="99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50" name="公式" r:id="rId14" imgW="1974788" imgH="450894" progId="Equation.3">
                  <p:embed/>
                </p:oleObj>
              </mc:Choice>
              <mc:Fallback>
                <p:oleObj name="公式" r:id="rId14" imgW="1974788" imgH="450894" progId="Equation.3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4868863"/>
                        <a:ext cx="3948113" cy="992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2479" name="Object 63"/>
          <p:cNvGraphicFramePr>
            <a:graphicFrameLocks noChangeAspect="1"/>
          </p:cNvGraphicFramePr>
          <p:nvPr/>
        </p:nvGraphicFramePr>
        <p:xfrm>
          <a:off x="3924300" y="4221163"/>
          <a:ext cx="3400425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51" name="公式" r:id="rId16" imgW="1453965" imgH="247519" progId="Equation.3">
                  <p:embed/>
                </p:oleObj>
              </mc:Choice>
              <mc:Fallback>
                <p:oleObj name="公式" r:id="rId16" imgW="1453965" imgH="247519" progId="Equation.3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4221163"/>
                        <a:ext cx="3400425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2480" name="Text Box 64"/>
          <p:cNvSpPr txBox="1">
            <a:spLocks noChangeArrowheads="1"/>
          </p:cNvSpPr>
          <p:nvPr/>
        </p:nvSpPr>
        <p:spPr bwMode="auto">
          <a:xfrm>
            <a:off x="3851275" y="2997200"/>
            <a:ext cx="32400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阶跃响应为：</a:t>
            </a:r>
          </a:p>
        </p:txBody>
      </p:sp>
      <p:grpSp>
        <p:nvGrpSpPr>
          <p:cNvPr id="99341" name="Group 65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99342" name="Picture 66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9343" name="Text Box 67">
              <a:hlinkClick r:id="rId1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7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72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72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2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2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7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72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7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57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57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19" grpId="0"/>
      <p:bldP spid="572480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Text Box 2"/>
          <p:cNvSpPr txBox="1">
            <a:spLocks noChangeArrowheads="1"/>
          </p:cNvSpPr>
          <p:nvPr/>
        </p:nvSpPr>
        <p:spPr bwMode="auto">
          <a:xfrm>
            <a:off x="900113" y="765175"/>
            <a:ext cx="6337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itchFamily="49" charset="-122"/>
              </a:rPr>
              <a:t>由齐次性和叠加性得实际响应为：</a:t>
            </a:r>
          </a:p>
        </p:txBody>
      </p:sp>
      <p:graphicFrame>
        <p:nvGraphicFramePr>
          <p:cNvPr id="573443" name="Object 3"/>
          <p:cNvGraphicFramePr>
            <a:graphicFrameLocks noChangeAspect="1"/>
          </p:cNvGraphicFramePr>
          <p:nvPr/>
        </p:nvGraphicFramePr>
        <p:xfrm>
          <a:off x="1042988" y="1341438"/>
          <a:ext cx="6048375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28" name="公式" r:id="rId3" imgW="2546510" imgH="450894" progId="Equation.3">
                  <p:embed/>
                </p:oleObj>
              </mc:Choice>
              <mc:Fallback>
                <p:oleObj name="公式" r:id="rId3" imgW="2546510" imgH="450894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341438"/>
                        <a:ext cx="6048375" cy="1039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44" name="Object 4"/>
          <p:cNvGraphicFramePr>
            <a:graphicFrameLocks noChangeAspect="1"/>
          </p:cNvGraphicFramePr>
          <p:nvPr/>
        </p:nvGraphicFramePr>
        <p:xfrm>
          <a:off x="1476375" y="2565400"/>
          <a:ext cx="5689600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29" name="公式" r:id="rId5" imgW="2393814" imgH="247519" progId="Equation.3">
                  <p:embed/>
                </p:oleObj>
              </mc:Choice>
              <mc:Fallback>
                <p:oleObj name="公式" r:id="rId5" imgW="2393814" imgH="2475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2565400"/>
                        <a:ext cx="5689600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0357" name="Group 5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00398" name="Picture 6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0399" name="Text Box 7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00358" name="Group 8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00396" name="Picture 9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0397" name="Text Box 10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00359" name="Group 11"/>
          <p:cNvGrpSpPr>
            <a:grpSpLocks/>
          </p:cNvGrpSpPr>
          <p:nvPr/>
        </p:nvGrpSpPr>
        <p:grpSpPr bwMode="auto">
          <a:xfrm>
            <a:off x="900113" y="3644900"/>
            <a:ext cx="3008312" cy="1584325"/>
            <a:chOff x="2381" y="1389"/>
            <a:chExt cx="1895" cy="998"/>
          </a:xfrm>
        </p:grpSpPr>
        <p:graphicFrame>
          <p:nvGraphicFramePr>
            <p:cNvPr id="100380" name="Object 12"/>
            <p:cNvGraphicFramePr>
              <a:graphicFrameLocks noChangeAspect="1"/>
            </p:cNvGraphicFramePr>
            <p:nvPr/>
          </p:nvGraphicFramePr>
          <p:xfrm>
            <a:off x="2789" y="1797"/>
            <a:ext cx="514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430" name="公式" r:id="rId8" imgW="400087" imgH="222294" progId="Equation.3">
                    <p:embed/>
                  </p:oleObj>
                </mc:Choice>
                <mc:Fallback>
                  <p:oleObj name="公式" r:id="rId8" imgW="400087" imgH="222294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9" y="1797"/>
                          <a:ext cx="514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CC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0381" name="Oval 13"/>
            <p:cNvSpPr>
              <a:spLocks noChangeArrowheads="1"/>
            </p:cNvSpPr>
            <p:nvPr/>
          </p:nvSpPr>
          <p:spPr bwMode="auto">
            <a:xfrm>
              <a:off x="2381" y="170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0382" name="Line 14"/>
            <p:cNvSpPr>
              <a:spLocks noChangeShapeType="1"/>
            </p:cNvSpPr>
            <p:nvPr/>
          </p:nvSpPr>
          <p:spPr bwMode="auto">
            <a:xfrm>
              <a:off x="2562" y="1434"/>
              <a:ext cx="0" cy="9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0383" name="Line 15"/>
            <p:cNvSpPr>
              <a:spLocks noChangeShapeType="1"/>
            </p:cNvSpPr>
            <p:nvPr/>
          </p:nvSpPr>
          <p:spPr bwMode="auto">
            <a:xfrm>
              <a:off x="2569" y="1434"/>
              <a:ext cx="130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0384" name="Line 16"/>
            <p:cNvSpPr>
              <a:spLocks noChangeShapeType="1"/>
            </p:cNvSpPr>
            <p:nvPr/>
          </p:nvSpPr>
          <p:spPr bwMode="auto">
            <a:xfrm>
              <a:off x="3878" y="1434"/>
              <a:ext cx="0" cy="5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0385" name="Line 17"/>
            <p:cNvSpPr>
              <a:spLocks noChangeShapeType="1"/>
            </p:cNvSpPr>
            <p:nvPr/>
          </p:nvSpPr>
          <p:spPr bwMode="auto">
            <a:xfrm>
              <a:off x="3878" y="2069"/>
              <a:ext cx="0" cy="31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0386" name="Line 18"/>
            <p:cNvSpPr>
              <a:spLocks noChangeShapeType="1"/>
            </p:cNvSpPr>
            <p:nvPr/>
          </p:nvSpPr>
          <p:spPr bwMode="auto">
            <a:xfrm>
              <a:off x="2562" y="2387"/>
              <a:ext cx="13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0387" name="Text Box 19"/>
            <p:cNvSpPr txBox="1">
              <a:spLocks noChangeArrowheads="1"/>
            </p:cNvSpPr>
            <p:nvPr/>
          </p:nvSpPr>
          <p:spPr bwMode="auto">
            <a:xfrm>
              <a:off x="2981" y="1479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5k</a:t>
              </a:r>
            </a:p>
          </p:txBody>
        </p:sp>
        <p:sp>
          <p:nvSpPr>
            <p:cNvPr id="100388" name="Text Box 20"/>
            <p:cNvSpPr txBox="1">
              <a:spLocks noChangeArrowheads="1"/>
            </p:cNvSpPr>
            <p:nvPr/>
          </p:nvSpPr>
          <p:spPr bwMode="auto">
            <a:xfrm>
              <a:off x="2608" y="1479"/>
              <a:ext cx="244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100389" name="Line 21"/>
            <p:cNvSpPr>
              <a:spLocks noChangeShapeType="1"/>
            </p:cNvSpPr>
            <p:nvPr/>
          </p:nvSpPr>
          <p:spPr bwMode="auto">
            <a:xfrm>
              <a:off x="3787" y="1479"/>
              <a:ext cx="0" cy="363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0390" name="Text Box 22"/>
            <p:cNvSpPr txBox="1">
              <a:spLocks noChangeArrowheads="1"/>
            </p:cNvSpPr>
            <p:nvPr/>
          </p:nvSpPr>
          <p:spPr bwMode="auto">
            <a:xfrm>
              <a:off x="3515" y="1570"/>
              <a:ext cx="2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91" name="Text Box 23"/>
            <p:cNvSpPr txBox="1">
              <a:spLocks noChangeArrowheads="1"/>
            </p:cNvSpPr>
            <p:nvPr/>
          </p:nvSpPr>
          <p:spPr bwMode="auto">
            <a:xfrm rot="5400000">
              <a:off x="3760" y="1777"/>
              <a:ext cx="70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F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92" name="Rectangle 24"/>
            <p:cNvSpPr>
              <a:spLocks noChangeArrowheads="1"/>
            </p:cNvSpPr>
            <p:nvPr/>
          </p:nvSpPr>
          <p:spPr bwMode="auto">
            <a:xfrm>
              <a:off x="3016" y="1389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100393" name="Group 25"/>
            <p:cNvGrpSpPr>
              <a:grpSpLocks/>
            </p:cNvGrpSpPr>
            <p:nvPr/>
          </p:nvGrpSpPr>
          <p:grpSpPr bwMode="auto">
            <a:xfrm>
              <a:off x="3742" y="1978"/>
              <a:ext cx="240" cy="90"/>
              <a:chOff x="4604" y="2478"/>
              <a:chExt cx="240" cy="90"/>
            </a:xfrm>
          </p:grpSpPr>
          <p:sp>
            <p:nvSpPr>
              <p:cNvPr id="100394" name="Line 26"/>
              <p:cNvSpPr>
                <a:spLocks noChangeShapeType="1"/>
              </p:cNvSpPr>
              <p:nvPr/>
            </p:nvSpPr>
            <p:spPr bwMode="auto">
              <a:xfrm>
                <a:off x="4604" y="247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0395" name="Line 27"/>
              <p:cNvSpPr>
                <a:spLocks noChangeShapeType="1"/>
              </p:cNvSpPr>
              <p:nvPr/>
            </p:nvSpPr>
            <p:spPr bwMode="auto">
              <a:xfrm>
                <a:off x="4604" y="256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00360" name="Group 28"/>
          <p:cNvGrpSpPr>
            <a:grpSpLocks/>
          </p:cNvGrpSpPr>
          <p:nvPr/>
        </p:nvGrpSpPr>
        <p:grpSpPr bwMode="auto">
          <a:xfrm>
            <a:off x="4716463" y="3644900"/>
            <a:ext cx="3224212" cy="1584325"/>
            <a:chOff x="612" y="2568"/>
            <a:chExt cx="2031" cy="998"/>
          </a:xfrm>
        </p:grpSpPr>
        <p:graphicFrame>
          <p:nvGraphicFramePr>
            <p:cNvPr id="100364" name="Object 29"/>
            <p:cNvGraphicFramePr>
              <a:graphicFrameLocks noChangeAspect="1"/>
            </p:cNvGraphicFramePr>
            <p:nvPr/>
          </p:nvGraphicFramePr>
          <p:xfrm>
            <a:off x="930" y="3203"/>
            <a:ext cx="1155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431" name="公式" r:id="rId10" imgW="907890" imgH="222294" progId="Equation.3">
                    <p:embed/>
                  </p:oleObj>
                </mc:Choice>
                <mc:Fallback>
                  <p:oleObj name="公式" r:id="rId10" imgW="907890" imgH="222294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0" y="3203"/>
                          <a:ext cx="1155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CC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0365" name="Oval 30"/>
            <p:cNvSpPr>
              <a:spLocks noChangeArrowheads="1"/>
            </p:cNvSpPr>
            <p:nvPr/>
          </p:nvSpPr>
          <p:spPr bwMode="auto">
            <a:xfrm>
              <a:off x="748" y="2885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0366" name="Line 31"/>
            <p:cNvSpPr>
              <a:spLocks noChangeShapeType="1"/>
            </p:cNvSpPr>
            <p:nvPr/>
          </p:nvSpPr>
          <p:spPr bwMode="auto">
            <a:xfrm>
              <a:off x="929" y="2613"/>
              <a:ext cx="0" cy="95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0367" name="Line 32"/>
            <p:cNvSpPr>
              <a:spLocks noChangeShapeType="1"/>
            </p:cNvSpPr>
            <p:nvPr/>
          </p:nvSpPr>
          <p:spPr bwMode="auto">
            <a:xfrm>
              <a:off x="936" y="2613"/>
              <a:ext cx="130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0368" name="Line 33"/>
            <p:cNvSpPr>
              <a:spLocks noChangeShapeType="1"/>
            </p:cNvSpPr>
            <p:nvPr/>
          </p:nvSpPr>
          <p:spPr bwMode="auto">
            <a:xfrm>
              <a:off x="2245" y="2613"/>
              <a:ext cx="0" cy="5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0369" name="Line 34"/>
            <p:cNvSpPr>
              <a:spLocks noChangeShapeType="1"/>
            </p:cNvSpPr>
            <p:nvPr/>
          </p:nvSpPr>
          <p:spPr bwMode="auto">
            <a:xfrm>
              <a:off x="2245" y="3248"/>
              <a:ext cx="0" cy="31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0370" name="Line 35"/>
            <p:cNvSpPr>
              <a:spLocks noChangeShapeType="1"/>
            </p:cNvSpPr>
            <p:nvPr/>
          </p:nvSpPr>
          <p:spPr bwMode="auto">
            <a:xfrm>
              <a:off x="929" y="3566"/>
              <a:ext cx="13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0371" name="Text Box 36"/>
            <p:cNvSpPr txBox="1">
              <a:spLocks noChangeArrowheads="1"/>
            </p:cNvSpPr>
            <p:nvPr/>
          </p:nvSpPr>
          <p:spPr bwMode="auto">
            <a:xfrm>
              <a:off x="1348" y="2658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5k</a:t>
              </a:r>
            </a:p>
          </p:txBody>
        </p:sp>
        <p:sp>
          <p:nvSpPr>
            <p:cNvPr id="100372" name="Text Box 37"/>
            <p:cNvSpPr txBox="1">
              <a:spLocks noChangeArrowheads="1"/>
            </p:cNvSpPr>
            <p:nvPr/>
          </p:nvSpPr>
          <p:spPr bwMode="auto">
            <a:xfrm>
              <a:off x="612" y="2659"/>
              <a:ext cx="244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  <a:p>
              <a:pPr algn="ctr" eaLnBrk="1" hangingPunct="1"/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</a:p>
          </p:txBody>
        </p:sp>
        <p:sp>
          <p:nvSpPr>
            <p:cNvPr id="100373" name="Line 38"/>
            <p:cNvSpPr>
              <a:spLocks noChangeShapeType="1"/>
            </p:cNvSpPr>
            <p:nvPr/>
          </p:nvSpPr>
          <p:spPr bwMode="auto">
            <a:xfrm>
              <a:off x="2154" y="2658"/>
              <a:ext cx="0" cy="363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0374" name="Text Box 39"/>
            <p:cNvSpPr txBox="1">
              <a:spLocks noChangeArrowheads="1"/>
            </p:cNvSpPr>
            <p:nvPr/>
          </p:nvSpPr>
          <p:spPr bwMode="auto">
            <a:xfrm>
              <a:off x="1882" y="2749"/>
              <a:ext cx="2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75" name="Text Box 40"/>
            <p:cNvSpPr txBox="1">
              <a:spLocks noChangeArrowheads="1"/>
            </p:cNvSpPr>
            <p:nvPr/>
          </p:nvSpPr>
          <p:spPr bwMode="auto">
            <a:xfrm rot="5400000">
              <a:off x="2127" y="2956"/>
              <a:ext cx="70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100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F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76" name="Rectangle 41"/>
            <p:cNvSpPr>
              <a:spLocks noChangeArrowheads="1"/>
            </p:cNvSpPr>
            <p:nvPr/>
          </p:nvSpPr>
          <p:spPr bwMode="auto">
            <a:xfrm>
              <a:off x="1383" y="256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100377" name="Group 42"/>
            <p:cNvGrpSpPr>
              <a:grpSpLocks/>
            </p:cNvGrpSpPr>
            <p:nvPr/>
          </p:nvGrpSpPr>
          <p:grpSpPr bwMode="auto">
            <a:xfrm>
              <a:off x="2109" y="3157"/>
              <a:ext cx="240" cy="90"/>
              <a:chOff x="4604" y="2478"/>
              <a:chExt cx="240" cy="90"/>
            </a:xfrm>
          </p:grpSpPr>
          <p:sp>
            <p:nvSpPr>
              <p:cNvPr id="100378" name="Line 43"/>
              <p:cNvSpPr>
                <a:spLocks noChangeShapeType="1"/>
              </p:cNvSpPr>
              <p:nvPr/>
            </p:nvSpPr>
            <p:spPr bwMode="auto">
              <a:xfrm>
                <a:off x="4604" y="247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0379" name="Line 44"/>
              <p:cNvSpPr>
                <a:spLocks noChangeShapeType="1"/>
              </p:cNvSpPr>
              <p:nvPr/>
            </p:nvSpPr>
            <p:spPr bwMode="auto">
              <a:xfrm>
                <a:off x="4604" y="256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00361" name="Group 45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100362" name="Picture 46" descr="789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0363" name="Text Box 47">
              <a:hlinkClick r:id="rId12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73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73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73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42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4466" name="Object 2"/>
          <p:cNvGraphicFramePr>
            <a:graphicFrameLocks noChangeAspect="1"/>
          </p:cNvGraphicFramePr>
          <p:nvPr/>
        </p:nvGraphicFramePr>
        <p:xfrm>
          <a:off x="1258888" y="1484313"/>
          <a:ext cx="5257800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28" name="公式" r:id="rId3" imgW="2101838" imgH="247519" progId="Equation.3">
                  <p:embed/>
                </p:oleObj>
              </mc:Choice>
              <mc:Fallback>
                <p:oleObj name="公式" r:id="rId3" imgW="2101838" imgH="247519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484313"/>
                        <a:ext cx="5257800" cy="63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4467" name="Object 3"/>
          <p:cNvGraphicFramePr>
            <a:graphicFrameLocks noChangeAspect="1"/>
          </p:cNvGraphicFramePr>
          <p:nvPr/>
        </p:nvGraphicFramePr>
        <p:xfrm>
          <a:off x="1258888" y="2349500"/>
          <a:ext cx="5329237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29" name="公式" r:id="rId5" imgW="2533490" imgH="222294" progId="Equation.3">
                  <p:embed/>
                </p:oleObj>
              </mc:Choice>
              <mc:Fallback>
                <p:oleObj name="公式" r:id="rId5" imgW="2533490" imgH="222294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349500"/>
                        <a:ext cx="5329237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4468" name="Object 4"/>
          <p:cNvGraphicFramePr>
            <a:graphicFrameLocks noChangeAspect="1"/>
          </p:cNvGraphicFramePr>
          <p:nvPr/>
        </p:nvGraphicFramePr>
        <p:xfrm>
          <a:off x="1258888" y="2997200"/>
          <a:ext cx="1439862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30" name="公式" r:id="rId7" imgW="539762" imgH="247519" progId="Equation.3">
                  <p:embed/>
                </p:oleObj>
              </mc:Choice>
              <mc:Fallback>
                <p:oleObj name="公式" r:id="rId7" imgW="539762" imgH="2475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997200"/>
                        <a:ext cx="1439862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4469" name="Object 5"/>
          <p:cNvGraphicFramePr>
            <a:graphicFrameLocks noChangeAspect="1"/>
          </p:cNvGraphicFramePr>
          <p:nvPr/>
        </p:nvGraphicFramePr>
        <p:xfrm>
          <a:off x="1260475" y="4437063"/>
          <a:ext cx="6840538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31" name="公式" r:id="rId9" imgW="2368562" imgH="514350" progId="Equation.3">
                  <p:embed/>
                </p:oleObj>
              </mc:Choice>
              <mc:Fallback>
                <p:oleObj name="公式" r:id="rId9" imgW="2368562" imgH="51435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0475" y="4437063"/>
                        <a:ext cx="6840538" cy="134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1382" name="Group 6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01391" name="Picture 7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392" name="Text Box 8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01383" name="Group 9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01389" name="Picture 10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390" name="Text Box 11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aphicFrame>
        <p:nvGraphicFramePr>
          <p:cNvPr id="574476" name="Object 12"/>
          <p:cNvGraphicFramePr>
            <a:graphicFrameLocks noChangeAspect="1"/>
          </p:cNvGraphicFramePr>
          <p:nvPr/>
        </p:nvGraphicFramePr>
        <p:xfrm>
          <a:off x="1258888" y="3860800"/>
          <a:ext cx="4795837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32" name="公式" r:id="rId12" imgW="2279786" imgH="222294" progId="Equation.3">
                  <p:embed/>
                </p:oleObj>
              </mc:Choice>
              <mc:Fallback>
                <p:oleObj name="公式" r:id="rId12" imgW="2279786" imgH="222294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860800"/>
                        <a:ext cx="4795837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4477" name="Text Box 13"/>
          <p:cNvSpPr txBox="1">
            <a:spLocks noChangeArrowheads="1"/>
          </p:cNvSpPr>
          <p:nvPr/>
        </p:nvSpPr>
        <p:spPr bwMode="auto">
          <a:xfrm>
            <a:off x="895350" y="692150"/>
            <a:ext cx="2327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分段表示为：</a:t>
            </a:r>
          </a:p>
        </p:txBody>
      </p:sp>
      <p:grpSp>
        <p:nvGrpSpPr>
          <p:cNvPr id="101386" name="Group 14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101387" name="Picture 15" descr="7890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388" name="Text Box 16">
              <a:hlinkClick r:id="rId1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4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4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574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574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574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574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574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477" grpId="0" build="p" autoUpdateAnimBg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Text Box 2"/>
          <p:cNvSpPr txBox="1">
            <a:spLocks noChangeArrowheads="1"/>
          </p:cNvSpPr>
          <p:nvPr/>
        </p:nvSpPr>
        <p:spPr bwMode="auto">
          <a:xfrm>
            <a:off x="468313" y="2276475"/>
            <a:ext cx="2327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itchFamily="49" charset="-122"/>
              </a:rPr>
              <a:t>分段表示为：</a:t>
            </a:r>
          </a:p>
        </p:txBody>
      </p:sp>
      <p:graphicFrame>
        <p:nvGraphicFramePr>
          <p:cNvPr id="575491" name="Object 3"/>
          <p:cNvGraphicFramePr>
            <a:graphicFrameLocks noChangeAspect="1"/>
          </p:cNvGraphicFramePr>
          <p:nvPr/>
        </p:nvGraphicFramePr>
        <p:xfrm>
          <a:off x="2700338" y="1916113"/>
          <a:ext cx="5816600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5" name="公式" r:id="rId3" imgW="2660539" imgH="565194" progId="Equation.3">
                  <p:embed/>
                </p:oleObj>
              </mc:Choice>
              <mc:Fallback>
                <p:oleObj name="公式" r:id="rId3" imgW="2660539" imgH="565194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1916113"/>
                        <a:ext cx="5816600" cy="1201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5492" name="Group 4"/>
          <p:cNvGrpSpPr>
            <a:grpSpLocks/>
          </p:cNvGrpSpPr>
          <p:nvPr/>
        </p:nvGrpSpPr>
        <p:grpSpPr bwMode="auto">
          <a:xfrm>
            <a:off x="1331913" y="3284538"/>
            <a:ext cx="5915025" cy="2822575"/>
            <a:chOff x="839" y="2069"/>
            <a:chExt cx="3726" cy="1778"/>
          </a:xfrm>
        </p:grpSpPr>
        <p:sp>
          <p:nvSpPr>
            <p:cNvPr id="102415" name="Line 5"/>
            <p:cNvSpPr>
              <a:spLocks noChangeShapeType="1"/>
            </p:cNvSpPr>
            <p:nvPr/>
          </p:nvSpPr>
          <p:spPr bwMode="auto">
            <a:xfrm>
              <a:off x="2154" y="3158"/>
              <a:ext cx="1996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416" name="Line 6"/>
            <p:cNvSpPr>
              <a:spLocks noChangeShapeType="1"/>
            </p:cNvSpPr>
            <p:nvPr/>
          </p:nvSpPr>
          <p:spPr bwMode="auto">
            <a:xfrm flipV="1">
              <a:off x="2290" y="2250"/>
              <a:ext cx="0" cy="1588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417" name="Freeform 7"/>
            <p:cNvSpPr>
              <a:spLocks/>
            </p:cNvSpPr>
            <p:nvPr/>
          </p:nvSpPr>
          <p:spPr bwMode="auto">
            <a:xfrm>
              <a:off x="2290" y="2341"/>
              <a:ext cx="726" cy="454"/>
            </a:xfrm>
            <a:custGeom>
              <a:avLst/>
              <a:gdLst>
                <a:gd name="T0" fmla="*/ 0 w 1200"/>
                <a:gd name="T1" fmla="*/ 0 h 450"/>
                <a:gd name="T2" fmla="*/ 87 w 1200"/>
                <a:gd name="T3" fmla="*/ 194 h 450"/>
                <a:gd name="T4" fmla="*/ 232 w 1200"/>
                <a:gd name="T5" fmla="*/ 339 h 450"/>
                <a:gd name="T6" fmla="*/ 552 w 1200"/>
                <a:gd name="T7" fmla="*/ 436 h 450"/>
                <a:gd name="T8" fmla="*/ 726 w 1200"/>
                <a:gd name="T9" fmla="*/ 446 h 4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0" h="450">
                  <a:moveTo>
                    <a:pt x="0" y="0"/>
                  </a:moveTo>
                  <a:cubicBezTo>
                    <a:pt x="40" y="68"/>
                    <a:pt x="80" y="136"/>
                    <a:pt x="144" y="192"/>
                  </a:cubicBezTo>
                  <a:cubicBezTo>
                    <a:pt x="208" y="248"/>
                    <a:pt x="256" y="296"/>
                    <a:pt x="384" y="336"/>
                  </a:cubicBezTo>
                  <a:cubicBezTo>
                    <a:pt x="512" y="376"/>
                    <a:pt x="776" y="414"/>
                    <a:pt x="912" y="432"/>
                  </a:cubicBezTo>
                  <a:cubicBezTo>
                    <a:pt x="1048" y="450"/>
                    <a:pt x="1140" y="440"/>
                    <a:pt x="1200" y="442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418" name="Text Box 8"/>
            <p:cNvSpPr txBox="1">
              <a:spLocks noChangeArrowheads="1"/>
            </p:cNvSpPr>
            <p:nvPr/>
          </p:nvSpPr>
          <p:spPr bwMode="auto">
            <a:xfrm>
              <a:off x="4150" y="2976"/>
              <a:ext cx="41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(s)</a:t>
              </a:r>
            </a:p>
          </p:txBody>
        </p:sp>
        <p:sp>
          <p:nvSpPr>
            <p:cNvPr id="102419" name="Text Box 9"/>
            <p:cNvSpPr txBox="1">
              <a:spLocks noChangeArrowheads="1"/>
            </p:cNvSpPr>
            <p:nvPr/>
          </p:nvSpPr>
          <p:spPr bwMode="auto">
            <a:xfrm>
              <a:off x="2335" y="2069"/>
              <a:ext cx="8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(mA)</a:t>
              </a:r>
            </a:p>
          </p:txBody>
        </p:sp>
        <p:sp>
          <p:nvSpPr>
            <p:cNvPr id="102420" name="Text Box 10"/>
            <p:cNvSpPr txBox="1">
              <a:spLocks noChangeArrowheads="1"/>
            </p:cNvSpPr>
            <p:nvPr/>
          </p:nvSpPr>
          <p:spPr bwMode="auto">
            <a:xfrm>
              <a:off x="2063" y="3112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102421" name="Text Box 11"/>
            <p:cNvSpPr txBox="1">
              <a:spLocks noChangeArrowheads="1"/>
            </p:cNvSpPr>
            <p:nvPr/>
          </p:nvSpPr>
          <p:spPr bwMode="auto">
            <a:xfrm>
              <a:off x="2017" y="2193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02422" name="Line 12"/>
            <p:cNvSpPr>
              <a:spLocks noChangeShapeType="1"/>
            </p:cNvSpPr>
            <p:nvPr/>
          </p:nvSpPr>
          <p:spPr bwMode="auto">
            <a:xfrm flipV="1">
              <a:off x="2259" y="2348"/>
              <a:ext cx="56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423" name="Line 13"/>
            <p:cNvSpPr>
              <a:spLocks noChangeShapeType="1"/>
            </p:cNvSpPr>
            <p:nvPr/>
          </p:nvSpPr>
          <p:spPr bwMode="auto">
            <a:xfrm flipH="1" flipV="1">
              <a:off x="2290" y="2795"/>
              <a:ext cx="726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424" name="Line 14"/>
            <p:cNvSpPr>
              <a:spLocks noChangeShapeType="1"/>
            </p:cNvSpPr>
            <p:nvPr/>
          </p:nvSpPr>
          <p:spPr bwMode="auto">
            <a:xfrm>
              <a:off x="3016" y="2795"/>
              <a:ext cx="0" cy="99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425" name="Freeform 15"/>
            <p:cNvSpPr>
              <a:spLocks/>
            </p:cNvSpPr>
            <p:nvPr/>
          </p:nvSpPr>
          <p:spPr bwMode="auto">
            <a:xfrm flipV="1">
              <a:off x="3016" y="3203"/>
              <a:ext cx="952" cy="578"/>
            </a:xfrm>
            <a:custGeom>
              <a:avLst/>
              <a:gdLst>
                <a:gd name="T0" fmla="*/ 0 w 1200"/>
                <a:gd name="T1" fmla="*/ 0 h 450"/>
                <a:gd name="T2" fmla="*/ 114 w 1200"/>
                <a:gd name="T3" fmla="*/ 247 h 450"/>
                <a:gd name="T4" fmla="*/ 305 w 1200"/>
                <a:gd name="T5" fmla="*/ 432 h 450"/>
                <a:gd name="T6" fmla="*/ 724 w 1200"/>
                <a:gd name="T7" fmla="*/ 555 h 450"/>
                <a:gd name="T8" fmla="*/ 952 w 1200"/>
                <a:gd name="T9" fmla="*/ 568 h 4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0" h="450">
                  <a:moveTo>
                    <a:pt x="0" y="0"/>
                  </a:moveTo>
                  <a:cubicBezTo>
                    <a:pt x="40" y="68"/>
                    <a:pt x="80" y="136"/>
                    <a:pt x="144" y="192"/>
                  </a:cubicBezTo>
                  <a:cubicBezTo>
                    <a:pt x="208" y="248"/>
                    <a:pt x="256" y="296"/>
                    <a:pt x="384" y="336"/>
                  </a:cubicBezTo>
                  <a:cubicBezTo>
                    <a:pt x="512" y="376"/>
                    <a:pt x="776" y="414"/>
                    <a:pt x="912" y="432"/>
                  </a:cubicBezTo>
                  <a:cubicBezTo>
                    <a:pt x="1048" y="450"/>
                    <a:pt x="1140" y="440"/>
                    <a:pt x="1200" y="442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426" name="Line 16"/>
            <p:cNvSpPr>
              <a:spLocks noChangeShapeType="1"/>
            </p:cNvSpPr>
            <p:nvPr/>
          </p:nvSpPr>
          <p:spPr bwMode="auto">
            <a:xfrm flipH="1" flipV="1">
              <a:off x="2290" y="3747"/>
              <a:ext cx="726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427" name="Text Box 17"/>
            <p:cNvSpPr txBox="1">
              <a:spLocks noChangeArrowheads="1"/>
            </p:cNvSpPr>
            <p:nvPr/>
          </p:nvSpPr>
          <p:spPr bwMode="auto">
            <a:xfrm>
              <a:off x="1564" y="3520"/>
              <a:ext cx="69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-0.632</a:t>
              </a:r>
            </a:p>
          </p:txBody>
        </p:sp>
        <p:sp>
          <p:nvSpPr>
            <p:cNvPr id="102428" name="Text Box 18"/>
            <p:cNvSpPr txBox="1">
              <a:spLocks noChangeArrowheads="1"/>
            </p:cNvSpPr>
            <p:nvPr/>
          </p:nvSpPr>
          <p:spPr bwMode="auto">
            <a:xfrm>
              <a:off x="2653" y="3112"/>
              <a:ext cx="39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0.5</a:t>
              </a:r>
            </a:p>
          </p:txBody>
        </p:sp>
        <p:sp>
          <p:nvSpPr>
            <p:cNvPr id="102429" name="Text Box 19"/>
            <p:cNvSpPr txBox="1">
              <a:spLocks noChangeArrowheads="1"/>
            </p:cNvSpPr>
            <p:nvPr/>
          </p:nvSpPr>
          <p:spPr bwMode="auto">
            <a:xfrm>
              <a:off x="839" y="2749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波形</a:t>
              </a:r>
            </a:p>
          </p:txBody>
        </p:sp>
        <p:sp>
          <p:nvSpPr>
            <p:cNvPr id="102430" name="Text Box 20"/>
            <p:cNvSpPr txBox="1">
              <a:spLocks noChangeArrowheads="1"/>
            </p:cNvSpPr>
            <p:nvPr/>
          </p:nvSpPr>
          <p:spPr bwMode="auto">
            <a:xfrm>
              <a:off x="1610" y="2659"/>
              <a:ext cx="6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0.368</a:t>
              </a:r>
            </a:p>
          </p:txBody>
        </p:sp>
      </p:grpSp>
      <p:grpSp>
        <p:nvGrpSpPr>
          <p:cNvPr id="102405" name="Group 21"/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02413" name="Picture 22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14" name="Text Box 23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02406" name="Group 24"/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02411" name="Picture 25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12" name="Text Box 26">
              <a:hlinkClick r:id="" action="ppaction://hlinkshowjump?jump=previousslide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aphicFrame>
        <p:nvGraphicFramePr>
          <p:cNvPr id="575515" name="Object 27"/>
          <p:cNvGraphicFramePr>
            <a:graphicFrameLocks noChangeAspect="1"/>
          </p:cNvGraphicFramePr>
          <p:nvPr/>
        </p:nvGraphicFramePr>
        <p:xfrm>
          <a:off x="1547813" y="549275"/>
          <a:ext cx="5256212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6" name="公式" r:id="rId6" imgW="2000435" imgH="539575" progId="Equation.3">
                  <p:embed/>
                </p:oleObj>
              </mc:Choice>
              <mc:Fallback>
                <p:oleObj name="公式" r:id="rId6" imgW="2000435" imgH="539575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549275"/>
                        <a:ext cx="5256212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408" name="Group 28"/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49" y="4020"/>
            <a:chExt cx="499" cy="231"/>
          </a:xfrm>
        </p:grpSpPr>
        <p:pic>
          <p:nvPicPr>
            <p:cNvPr id="102409" name="Picture 29" descr="789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10" name="Text Box 30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75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5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5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575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75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490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3498</TotalTime>
  <Words>5190</Words>
  <Application>Microsoft Office PowerPoint</Application>
  <PresentationFormat>全屏显示(4:3)</PresentationFormat>
  <Paragraphs>1802</Paragraphs>
  <Slides>97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97</vt:i4>
      </vt:variant>
    </vt:vector>
  </HeadingPairs>
  <TitlesOfParts>
    <vt:vector size="112" baseType="lpstr">
      <vt:lpstr>Arial</vt:lpstr>
      <vt:lpstr>Times New Roman</vt:lpstr>
      <vt:lpstr>等线</vt:lpstr>
      <vt:lpstr>宋体</vt:lpstr>
      <vt:lpstr>隶书</vt:lpstr>
      <vt:lpstr>楷体_GB2312</vt:lpstr>
      <vt:lpstr>Wingdings</vt:lpstr>
      <vt:lpstr>Monotype Sorts</vt:lpstr>
      <vt:lpstr>华文行楷</vt:lpstr>
      <vt:lpstr>仿宋_GB2312</vt:lpstr>
      <vt:lpstr>Symbol</vt:lpstr>
      <vt:lpstr>黑体</vt:lpstr>
      <vt:lpstr>Default Design</vt:lpstr>
      <vt:lpstr>Microsoft 公式 3.0</vt:lpstr>
      <vt:lpstr>MathType 5.0 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 Shastry</dc:creator>
  <cp:lastModifiedBy>李仁宏</cp:lastModifiedBy>
  <cp:revision>195</cp:revision>
  <dcterms:created xsi:type="dcterms:W3CDTF">2003-03-28T13:43:40Z</dcterms:created>
  <dcterms:modified xsi:type="dcterms:W3CDTF">2021-04-13T13:27:59Z</dcterms:modified>
</cp:coreProperties>
</file>