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409" r:id="rId2"/>
    <p:sldId id="410" r:id="rId3"/>
    <p:sldId id="413" r:id="rId4"/>
    <p:sldId id="333" r:id="rId5"/>
    <p:sldId id="334" r:id="rId6"/>
    <p:sldId id="335" r:id="rId7"/>
    <p:sldId id="336" r:id="rId8"/>
    <p:sldId id="337" r:id="rId9"/>
    <p:sldId id="338" r:id="rId10"/>
    <p:sldId id="339" r:id="rId11"/>
    <p:sldId id="411" r:id="rId12"/>
    <p:sldId id="412" r:id="rId13"/>
    <p:sldId id="340" r:id="rId14"/>
    <p:sldId id="341" r:id="rId15"/>
    <p:sldId id="342" r:id="rId16"/>
    <p:sldId id="343" r:id="rId17"/>
    <p:sldId id="344" r:id="rId18"/>
    <p:sldId id="345" r:id="rId19"/>
    <p:sldId id="346" r:id="rId20"/>
    <p:sldId id="347" r:id="rId21"/>
    <p:sldId id="348" r:id="rId22"/>
    <p:sldId id="349" r:id="rId23"/>
    <p:sldId id="350" r:id="rId24"/>
    <p:sldId id="351" r:id="rId25"/>
    <p:sldId id="353" r:id="rId26"/>
    <p:sldId id="354" r:id="rId27"/>
    <p:sldId id="355" r:id="rId28"/>
    <p:sldId id="356" r:id="rId29"/>
    <p:sldId id="357" r:id="rId30"/>
    <p:sldId id="360" r:id="rId31"/>
    <p:sldId id="361" r:id="rId32"/>
    <p:sldId id="362" r:id="rId33"/>
    <p:sldId id="380" r:id="rId34"/>
    <p:sldId id="381" r:id="rId35"/>
    <p:sldId id="382" r:id="rId36"/>
    <p:sldId id="383" r:id="rId37"/>
    <p:sldId id="384" r:id="rId38"/>
    <p:sldId id="385" r:id="rId39"/>
    <p:sldId id="397" r:id="rId40"/>
    <p:sldId id="398" r:id="rId41"/>
    <p:sldId id="399" r:id="rId42"/>
    <p:sldId id="400" r:id="rId43"/>
    <p:sldId id="401" r:id="rId44"/>
    <p:sldId id="402" r:id="rId45"/>
    <p:sldId id="403" r:id="rId46"/>
    <p:sldId id="404" r:id="rId47"/>
    <p:sldId id="405" r:id="rId48"/>
    <p:sldId id="406" r:id="rId4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9900"/>
    <a:srgbClr val="339966"/>
    <a:srgbClr val="00CC99"/>
    <a:srgbClr val="FFFF99"/>
    <a:srgbClr val="0066FF"/>
    <a:srgbClr val="6666FF"/>
    <a:srgbClr val="FFFF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7" autoAdjust="0"/>
    <p:restoredTop sz="94643" autoAdjust="0"/>
  </p:normalViewPr>
  <p:slideViewPr>
    <p:cSldViewPr>
      <p:cViewPr varScale="1">
        <p:scale>
          <a:sx n="81" d="100"/>
          <a:sy n="81" d="100"/>
        </p:scale>
        <p:origin x="-18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emf"/><Relationship Id="rId1" Type="http://schemas.openxmlformats.org/officeDocument/2006/relationships/image" Target="../media/image14.emf"/><Relationship Id="rId6" Type="http://schemas.openxmlformats.org/officeDocument/2006/relationships/image" Target="../media/image19.emf"/><Relationship Id="rId5" Type="http://schemas.openxmlformats.org/officeDocument/2006/relationships/image" Target="../media/image18.emf"/><Relationship Id="rId4" Type="http://schemas.openxmlformats.org/officeDocument/2006/relationships/image" Target="../media/image17.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image" Target="../media/image20.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image" Target="../media/image24.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image" Target="../media/image27.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image" Target="../media/image32.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image" Target="../media/image34.emf"/><Relationship Id="rId4" Type="http://schemas.openxmlformats.org/officeDocument/2006/relationships/image" Target="../media/image3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image" Target="../media/image43.e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6.emf"/><Relationship Id="rId1" Type="http://schemas.openxmlformats.org/officeDocument/2006/relationships/image" Target="../media/image45.emf"/><Relationship Id="rId4" Type="http://schemas.openxmlformats.org/officeDocument/2006/relationships/image" Target="../media/image48.e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emf"/><Relationship Id="rId1" Type="http://schemas.openxmlformats.org/officeDocument/2006/relationships/image" Target="../media/image49.emf"/><Relationship Id="rId4" Type="http://schemas.openxmlformats.org/officeDocument/2006/relationships/image" Target="../media/image52.e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4.emf"/><Relationship Id="rId1" Type="http://schemas.openxmlformats.org/officeDocument/2006/relationships/image" Target="../media/image53.emf"/><Relationship Id="rId4" Type="http://schemas.openxmlformats.org/officeDocument/2006/relationships/image" Target="../media/image56.e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58.emf"/><Relationship Id="rId1" Type="http://schemas.openxmlformats.org/officeDocument/2006/relationships/image" Target="../media/image57.e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image" Target="../media/image61.emf"/><Relationship Id="rId1" Type="http://schemas.openxmlformats.org/officeDocument/2006/relationships/image" Target="../media/image60.emf"/><Relationship Id="rId5" Type="http://schemas.openxmlformats.org/officeDocument/2006/relationships/image" Target="../media/image64.emf"/><Relationship Id="rId4" Type="http://schemas.openxmlformats.org/officeDocument/2006/relationships/image" Target="../media/image63.e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image" Target="../media/image66.emf"/><Relationship Id="rId1" Type="http://schemas.openxmlformats.org/officeDocument/2006/relationships/image" Target="../media/image65.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8.e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image" Target="../media/image70.emf"/><Relationship Id="rId1" Type="http://schemas.openxmlformats.org/officeDocument/2006/relationships/image" Target="../media/image69.emf"/><Relationship Id="rId4" Type="http://schemas.openxmlformats.org/officeDocument/2006/relationships/image" Target="../media/image72.e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image" Target="../media/image74.emf"/><Relationship Id="rId1" Type="http://schemas.openxmlformats.org/officeDocument/2006/relationships/image" Target="../media/image73.e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78.emf"/><Relationship Id="rId7" Type="http://schemas.openxmlformats.org/officeDocument/2006/relationships/image" Target="../media/image82.emf"/><Relationship Id="rId2" Type="http://schemas.openxmlformats.org/officeDocument/2006/relationships/image" Target="../media/image77.emf"/><Relationship Id="rId1" Type="http://schemas.openxmlformats.org/officeDocument/2006/relationships/image" Target="../media/image76.emf"/><Relationship Id="rId6" Type="http://schemas.openxmlformats.org/officeDocument/2006/relationships/image" Target="../media/image81.emf"/><Relationship Id="rId5" Type="http://schemas.openxmlformats.org/officeDocument/2006/relationships/image" Target="../media/image80.emf"/><Relationship Id="rId4" Type="http://schemas.openxmlformats.org/officeDocument/2006/relationships/image" Target="../media/image79.emf"/></Relationships>
</file>

<file path=ppt/drawings/_rels/vmlDrawing21.vml.rels><?xml version="1.0" encoding="UTF-8" standalone="yes"?>
<Relationships xmlns="http://schemas.openxmlformats.org/package/2006/relationships"><Relationship Id="rId8" Type="http://schemas.openxmlformats.org/officeDocument/2006/relationships/image" Target="../media/image90.emf"/><Relationship Id="rId3" Type="http://schemas.openxmlformats.org/officeDocument/2006/relationships/image" Target="../media/image85.emf"/><Relationship Id="rId7" Type="http://schemas.openxmlformats.org/officeDocument/2006/relationships/image" Target="../media/image89.emf"/><Relationship Id="rId2" Type="http://schemas.openxmlformats.org/officeDocument/2006/relationships/image" Target="../media/image84.emf"/><Relationship Id="rId1" Type="http://schemas.openxmlformats.org/officeDocument/2006/relationships/image" Target="../media/image83.emf"/><Relationship Id="rId6" Type="http://schemas.openxmlformats.org/officeDocument/2006/relationships/image" Target="../media/image88.emf"/><Relationship Id="rId5" Type="http://schemas.openxmlformats.org/officeDocument/2006/relationships/image" Target="../media/image87.emf"/><Relationship Id="rId4" Type="http://schemas.openxmlformats.org/officeDocument/2006/relationships/image" Target="../media/image86.emf"/><Relationship Id="rId9" Type="http://schemas.openxmlformats.org/officeDocument/2006/relationships/image" Target="../media/image91.emf"/></Relationships>
</file>

<file path=ppt/drawings/_rels/vmlDrawing22.vml.rels><?xml version="1.0" encoding="UTF-8" standalone="yes"?>
<Relationships xmlns="http://schemas.openxmlformats.org/package/2006/relationships"><Relationship Id="rId8" Type="http://schemas.openxmlformats.org/officeDocument/2006/relationships/image" Target="../media/image99.emf"/><Relationship Id="rId3" Type="http://schemas.openxmlformats.org/officeDocument/2006/relationships/image" Target="../media/image94.emf"/><Relationship Id="rId7" Type="http://schemas.openxmlformats.org/officeDocument/2006/relationships/image" Target="../media/image98.emf"/><Relationship Id="rId2" Type="http://schemas.openxmlformats.org/officeDocument/2006/relationships/image" Target="../media/image93.emf"/><Relationship Id="rId1" Type="http://schemas.openxmlformats.org/officeDocument/2006/relationships/image" Target="../media/image92.emf"/><Relationship Id="rId6" Type="http://schemas.openxmlformats.org/officeDocument/2006/relationships/image" Target="../media/image97.emf"/><Relationship Id="rId5" Type="http://schemas.openxmlformats.org/officeDocument/2006/relationships/image" Target="../media/image96.emf"/><Relationship Id="rId4" Type="http://schemas.openxmlformats.org/officeDocument/2006/relationships/image" Target="../media/image95.e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102.emf"/><Relationship Id="rId2" Type="http://schemas.openxmlformats.org/officeDocument/2006/relationships/image" Target="../media/image101.emf"/><Relationship Id="rId1" Type="http://schemas.openxmlformats.org/officeDocument/2006/relationships/image" Target="../media/image100.e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105.emf"/><Relationship Id="rId2" Type="http://schemas.openxmlformats.org/officeDocument/2006/relationships/image" Target="../media/image104.emf"/><Relationship Id="rId1" Type="http://schemas.openxmlformats.org/officeDocument/2006/relationships/image" Target="../media/image103.emf"/><Relationship Id="rId5" Type="http://schemas.openxmlformats.org/officeDocument/2006/relationships/image" Target="../media/image107.emf"/><Relationship Id="rId4" Type="http://schemas.openxmlformats.org/officeDocument/2006/relationships/image" Target="../media/image106.e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109.emf"/><Relationship Id="rId1" Type="http://schemas.openxmlformats.org/officeDocument/2006/relationships/image" Target="../media/image108.e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112.emf"/><Relationship Id="rId2" Type="http://schemas.openxmlformats.org/officeDocument/2006/relationships/image" Target="../media/image111.emf"/><Relationship Id="rId1" Type="http://schemas.openxmlformats.org/officeDocument/2006/relationships/image" Target="../media/image110.emf"/><Relationship Id="rId4" Type="http://schemas.openxmlformats.org/officeDocument/2006/relationships/image" Target="../media/image113.e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115.emf"/><Relationship Id="rId1" Type="http://schemas.openxmlformats.org/officeDocument/2006/relationships/image" Target="../media/image114.e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118.emf"/><Relationship Id="rId2" Type="http://schemas.openxmlformats.org/officeDocument/2006/relationships/image" Target="../media/image117.emf"/><Relationship Id="rId1" Type="http://schemas.openxmlformats.org/officeDocument/2006/relationships/image" Target="../media/image116.emf"/><Relationship Id="rId6" Type="http://schemas.openxmlformats.org/officeDocument/2006/relationships/image" Target="../media/image121.emf"/><Relationship Id="rId5" Type="http://schemas.openxmlformats.org/officeDocument/2006/relationships/image" Target="../media/image120.emf"/><Relationship Id="rId4" Type="http://schemas.openxmlformats.org/officeDocument/2006/relationships/image" Target="../media/image119.e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124.emf"/><Relationship Id="rId7" Type="http://schemas.openxmlformats.org/officeDocument/2006/relationships/image" Target="../media/image128.emf"/><Relationship Id="rId2" Type="http://schemas.openxmlformats.org/officeDocument/2006/relationships/image" Target="../media/image123.emf"/><Relationship Id="rId1" Type="http://schemas.openxmlformats.org/officeDocument/2006/relationships/image" Target="../media/image122.emf"/><Relationship Id="rId6" Type="http://schemas.openxmlformats.org/officeDocument/2006/relationships/image" Target="../media/image127.emf"/><Relationship Id="rId5" Type="http://schemas.openxmlformats.org/officeDocument/2006/relationships/image" Target="../media/image126.emf"/><Relationship Id="rId4" Type="http://schemas.openxmlformats.org/officeDocument/2006/relationships/image" Target="../media/image125.e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131.emf"/><Relationship Id="rId2" Type="http://schemas.openxmlformats.org/officeDocument/2006/relationships/image" Target="../media/image130.emf"/><Relationship Id="rId1" Type="http://schemas.openxmlformats.org/officeDocument/2006/relationships/image" Target="../media/image129.emf"/></Relationships>
</file>

<file path=ppt/drawings/_rels/vmlDrawing31.vml.rels><?xml version="1.0" encoding="UTF-8" standalone="yes"?>
<Relationships xmlns="http://schemas.openxmlformats.org/package/2006/relationships"><Relationship Id="rId8" Type="http://schemas.openxmlformats.org/officeDocument/2006/relationships/image" Target="../media/image139.emf"/><Relationship Id="rId3" Type="http://schemas.openxmlformats.org/officeDocument/2006/relationships/image" Target="../media/image134.emf"/><Relationship Id="rId7" Type="http://schemas.openxmlformats.org/officeDocument/2006/relationships/image" Target="../media/image138.emf"/><Relationship Id="rId2" Type="http://schemas.openxmlformats.org/officeDocument/2006/relationships/image" Target="../media/image133.emf"/><Relationship Id="rId1" Type="http://schemas.openxmlformats.org/officeDocument/2006/relationships/image" Target="../media/image132.emf"/><Relationship Id="rId6" Type="http://schemas.openxmlformats.org/officeDocument/2006/relationships/image" Target="../media/image137.emf"/><Relationship Id="rId5" Type="http://schemas.openxmlformats.org/officeDocument/2006/relationships/image" Target="../media/image136.emf"/><Relationship Id="rId10" Type="http://schemas.openxmlformats.org/officeDocument/2006/relationships/image" Target="../media/image141.emf"/><Relationship Id="rId4" Type="http://schemas.openxmlformats.org/officeDocument/2006/relationships/image" Target="../media/image135.emf"/><Relationship Id="rId9" Type="http://schemas.openxmlformats.org/officeDocument/2006/relationships/image" Target="../media/image140.emf"/></Relationships>
</file>

<file path=ppt/drawings/_rels/vmlDrawing32.vml.rels><?xml version="1.0" encoding="UTF-8" standalone="yes"?>
<Relationships xmlns="http://schemas.openxmlformats.org/package/2006/relationships"><Relationship Id="rId8" Type="http://schemas.openxmlformats.org/officeDocument/2006/relationships/image" Target="../media/image149.emf"/><Relationship Id="rId13" Type="http://schemas.openxmlformats.org/officeDocument/2006/relationships/image" Target="../media/image154.emf"/><Relationship Id="rId3" Type="http://schemas.openxmlformats.org/officeDocument/2006/relationships/image" Target="../media/image144.emf"/><Relationship Id="rId7" Type="http://schemas.openxmlformats.org/officeDocument/2006/relationships/image" Target="../media/image148.emf"/><Relationship Id="rId12" Type="http://schemas.openxmlformats.org/officeDocument/2006/relationships/image" Target="../media/image153.emf"/><Relationship Id="rId2" Type="http://schemas.openxmlformats.org/officeDocument/2006/relationships/image" Target="../media/image143.emf"/><Relationship Id="rId1" Type="http://schemas.openxmlformats.org/officeDocument/2006/relationships/image" Target="../media/image142.emf"/><Relationship Id="rId6" Type="http://schemas.openxmlformats.org/officeDocument/2006/relationships/image" Target="../media/image147.emf"/><Relationship Id="rId11" Type="http://schemas.openxmlformats.org/officeDocument/2006/relationships/image" Target="../media/image152.emf"/><Relationship Id="rId5" Type="http://schemas.openxmlformats.org/officeDocument/2006/relationships/image" Target="../media/image146.emf"/><Relationship Id="rId10" Type="http://schemas.openxmlformats.org/officeDocument/2006/relationships/image" Target="../media/image151.emf"/><Relationship Id="rId4" Type="http://schemas.openxmlformats.org/officeDocument/2006/relationships/image" Target="../media/image145.emf"/><Relationship Id="rId9" Type="http://schemas.openxmlformats.org/officeDocument/2006/relationships/image" Target="../media/image150.emf"/></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157.emf"/><Relationship Id="rId2" Type="http://schemas.openxmlformats.org/officeDocument/2006/relationships/image" Target="../media/image156.emf"/><Relationship Id="rId1" Type="http://schemas.openxmlformats.org/officeDocument/2006/relationships/image" Target="../media/image155.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D80D0C95-6998-44BC-92DD-D1F7FC1BF325}" type="slidenum">
              <a:rPr lang="zh-CN" altLang="en-US"/>
              <a:pPr/>
              <a:t>‹#›</a:t>
            </a:fld>
            <a:endParaRPr lang="en-US" altLang="zh-CN"/>
          </a:p>
        </p:txBody>
      </p:sp>
    </p:spTree>
    <p:extLst>
      <p:ext uri="{BB962C8B-B14F-4D97-AF65-F5344CB8AC3E}">
        <p14:creationId xmlns:p14="http://schemas.microsoft.com/office/powerpoint/2010/main" val="3711627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6E351073-1071-4A99-A892-CD2AFA06026A}" type="slidenum">
              <a:rPr lang="zh-CN" altLang="en-US"/>
              <a:pPr/>
              <a:t>‹#›</a:t>
            </a:fld>
            <a:endParaRPr lang="en-US" altLang="zh-CN"/>
          </a:p>
        </p:txBody>
      </p:sp>
    </p:spTree>
    <p:extLst>
      <p:ext uri="{BB962C8B-B14F-4D97-AF65-F5344CB8AC3E}">
        <p14:creationId xmlns:p14="http://schemas.microsoft.com/office/powerpoint/2010/main" val="225674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4479AC3E-F3F0-4BA8-BA27-65DDA3412664}" type="slidenum">
              <a:rPr lang="zh-CN" altLang="en-US"/>
              <a:pPr/>
              <a:t>‹#›</a:t>
            </a:fld>
            <a:endParaRPr lang="en-US" altLang="zh-CN"/>
          </a:p>
        </p:txBody>
      </p:sp>
    </p:spTree>
    <p:extLst>
      <p:ext uri="{BB962C8B-B14F-4D97-AF65-F5344CB8AC3E}">
        <p14:creationId xmlns:p14="http://schemas.microsoft.com/office/powerpoint/2010/main" val="4222233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E0611C78-4F60-4043-879D-B3F24F8BBEE9}" type="slidenum">
              <a:rPr lang="zh-CN" altLang="en-US"/>
              <a:pPr/>
              <a:t>‹#›</a:t>
            </a:fld>
            <a:endParaRPr lang="en-US" altLang="zh-CN"/>
          </a:p>
        </p:txBody>
      </p:sp>
    </p:spTree>
    <p:extLst>
      <p:ext uri="{BB962C8B-B14F-4D97-AF65-F5344CB8AC3E}">
        <p14:creationId xmlns:p14="http://schemas.microsoft.com/office/powerpoint/2010/main" val="3061802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fld id="{50F17809-A1CF-4ECC-8D51-F5AB0754E341}" type="slidenum">
              <a:rPr lang="zh-CN" altLang="en-US"/>
              <a:pPr/>
              <a:t>‹#›</a:t>
            </a:fld>
            <a:endParaRPr lang="en-US" altLang="zh-CN"/>
          </a:p>
        </p:txBody>
      </p:sp>
    </p:spTree>
    <p:extLst>
      <p:ext uri="{BB962C8B-B14F-4D97-AF65-F5344CB8AC3E}">
        <p14:creationId xmlns:p14="http://schemas.microsoft.com/office/powerpoint/2010/main" val="2003487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fld id="{7004947C-91CE-4135-9D6D-550652400444}" type="slidenum">
              <a:rPr lang="zh-CN" altLang="en-US"/>
              <a:pPr/>
              <a:t>‹#›</a:t>
            </a:fld>
            <a:endParaRPr lang="en-US" altLang="zh-CN"/>
          </a:p>
        </p:txBody>
      </p:sp>
    </p:spTree>
    <p:extLst>
      <p:ext uri="{BB962C8B-B14F-4D97-AF65-F5344CB8AC3E}">
        <p14:creationId xmlns:p14="http://schemas.microsoft.com/office/powerpoint/2010/main" val="1631796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fld id="{00126CB9-6A49-4ED8-8EB0-573BC944ED28}" type="slidenum">
              <a:rPr lang="zh-CN" altLang="en-US"/>
              <a:pPr/>
              <a:t>‹#›</a:t>
            </a:fld>
            <a:endParaRPr lang="en-US" altLang="zh-CN"/>
          </a:p>
        </p:txBody>
      </p:sp>
    </p:spTree>
    <p:extLst>
      <p:ext uri="{BB962C8B-B14F-4D97-AF65-F5344CB8AC3E}">
        <p14:creationId xmlns:p14="http://schemas.microsoft.com/office/powerpoint/2010/main" val="2372651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E19F5ADE-7C1D-480A-AC8B-E830E13376C3}" type="slidenum">
              <a:rPr lang="zh-CN" altLang="en-US"/>
              <a:pPr/>
              <a:t>‹#›</a:t>
            </a:fld>
            <a:endParaRPr lang="en-US" altLang="zh-CN"/>
          </a:p>
        </p:txBody>
      </p:sp>
    </p:spTree>
    <p:extLst>
      <p:ext uri="{BB962C8B-B14F-4D97-AF65-F5344CB8AC3E}">
        <p14:creationId xmlns:p14="http://schemas.microsoft.com/office/powerpoint/2010/main" val="3110576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936A7ECA-F180-425D-ABD4-235BD2726372}" type="slidenum">
              <a:rPr lang="zh-CN" altLang="en-US"/>
              <a:pPr/>
              <a:t>‹#›</a:t>
            </a:fld>
            <a:endParaRPr lang="en-US" altLang="zh-CN"/>
          </a:p>
        </p:txBody>
      </p:sp>
    </p:spTree>
    <p:extLst>
      <p:ext uri="{BB962C8B-B14F-4D97-AF65-F5344CB8AC3E}">
        <p14:creationId xmlns:p14="http://schemas.microsoft.com/office/powerpoint/2010/main" val="3192881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8FE58FAD-2FA1-4585-852B-AD4C81BE2BAB}" type="slidenum">
              <a:rPr lang="zh-CN" altLang="en-US"/>
              <a:pPr/>
              <a:t>‹#›</a:t>
            </a:fld>
            <a:endParaRPr lang="en-US" altLang="zh-CN"/>
          </a:p>
        </p:txBody>
      </p:sp>
    </p:spTree>
    <p:extLst>
      <p:ext uri="{BB962C8B-B14F-4D97-AF65-F5344CB8AC3E}">
        <p14:creationId xmlns:p14="http://schemas.microsoft.com/office/powerpoint/2010/main" val="1308606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5800" y="609600"/>
            <a:ext cx="5676900" cy="5486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2CB7FDC0-223B-4433-B4BB-DEBD416DD371}" type="slidenum">
              <a:rPr lang="zh-CN" altLang="en-US"/>
              <a:pPr/>
              <a:t>‹#›</a:t>
            </a:fld>
            <a:endParaRPr lang="en-US" altLang="zh-CN"/>
          </a:p>
        </p:txBody>
      </p:sp>
    </p:spTree>
    <p:extLst>
      <p:ext uri="{BB962C8B-B14F-4D97-AF65-F5344CB8AC3E}">
        <p14:creationId xmlns:p14="http://schemas.microsoft.com/office/powerpoint/2010/main" val="2204704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gradFill rotWithShape="0">
          <a:gsLst>
            <a:gs pos="0">
              <a:srgbClr val="003399"/>
            </a:gs>
            <a:gs pos="100000">
              <a:srgbClr val="001847"/>
            </a:gs>
          </a:gsLst>
          <a:path path="shape">
            <a:fillToRect l="50000" t="50000" r="50000" b="50000"/>
          </a:path>
        </a:gradFill>
        <a:effectLst/>
      </p:bgPr>
    </p:bg>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6861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638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smtClean="0">
                <a:latin typeface="+mn-lt"/>
                <a:ea typeface="宋体" pitchFamily="2" charset="-122"/>
              </a:defRPr>
            </a:lvl1pPr>
          </a:lstStyle>
          <a:p>
            <a:pPr>
              <a:defRPr/>
            </a:pPr>
            <a:endParaRPr lang="en-US" altLang="zh-CN"/>
          </a:p>
        </p:txBody>
      </p:sp>
      <p:sp>
        <p:nvSpPr>
          <p:cNvPr id="1638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smtClean="0">
                <a:latin typeface="+mn-lt"/>
                <a:ea typeface="宋体" pitchFamily="2" charset="-122"/>
              </a:defRPr>
            </a:lvl1pPr>
          </a:lstStyle>
          <a:p>
            <a:pPr>
              <a:defRPr/>
            </a:pPr>
            <a:endParaRPr lang="en-US" altLang="zh-CN"/>
          </a:p>
        </p:txBody>
      </p:sp>
      <p:sp>
        <p:nvSpPr>
          <p:cNvPr id="1638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Times New Roman" panose="02020603050405020304" pitchFamily="18" charset="0"/>
                <a:ea typeface="宋体" panose="02010600030101010101" pitchFamily="2" charset="-122"/>
              </a:defRPr>
            </a:lvl1pPr>
          </a:lstStyle>
          <a:p>
            <a:fld id="{DFE6B29A-08B5-4AA6-9230-DF974F3CFCFC}" type="slidenum">
              <a:rPr lang="zh-CN" altLang="en-US"/>
              <a:pPr/>
              <a:t>‹#›</a:t>
            </a:fld>
            <a:endParaRPr lang="en-US" altLang="zh-CN"/>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25.xml"/><Relationship Id="rId3" Type="http://schemas.openxmlformats.org/officeDocument/2006/relationships/slide" Target="slide2.xml"/><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slide" Target="slide3.xml"/><Relationship Id="rId4" Type="http://schemas.openxmlformats.org/officeDocument/2006/relationships/image" Target="../media/image2.png"/><Relationship Id="rId9" Type="http://schemas.openxmlformats.org/officeDocument/2006/relationships/slide" Target="slide2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18.emf"/><Relationship Id="rId3" Type="http://schemas.openxmlformats.org/officeDocument/2006/relationships/oleObject" Target="../embeddings/oleObject1.bin"/><Relationship Id="rId7" Type="http://schemas.openxmlformats.org/officeDocument/2006/relationships/image" Target="../media/image15.emf"/><Relationship Id="rId12"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7.wmf"/><Relationship Id="rId5" Type="http://schemas.openxmlformats.org/officeDocument/2006/relationships/image" Target="../media/image5.png"/><Relationship Id="rId15" Type="http://schemas.openxmlformats.org/officeDocument/2006/relationships/image" Target="../media/image19.emf"/><Relationship Id="rId10" Type="http://schemas.openxmlformats.org/officeDocument/2006/relationships/oleObject" Target="../embeddings/oleObject4.bin"/><Relationship Id="rId4" Type="http://schemas.openxmlformats.org/officeDocument/2006/relationships/image" Target="../media/image14.emf"/><Relationship Id="rId9" Type="http://schemas.openxmlformats.org/officeDocument/2006/relationships/image" Target="../media/image16.wmf"/><Relationship Id="rId14" Type="http://schemas.openxmlformats.org/officeDocument/2006/relationships/oleObject" Target="../embeddings/oleObject6.bin"/></Relationships>
</file>

<file path=ppt/slides/_rels/slide11.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oleObject" Target="../embeddings/oleObject7.bin"/><Relationship Id="rId7"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1.emf"/><Relationship Id="rId5" Type="http://schemas.openxmlformats.org/officeDocument/2006/relationships/oleObject" Target="../embeddings/oleObject8.bin"/><Relationship Id="rId10" Type="http://schemas.openxmlformats.org/officeDocument/2006/relationships/image" Target="../media/image23.png"/><Relationship Id="rId4" Type="http://schemas.openxmlformats.org/officeDocument/2006/relationships/image" Target="../media/image20.emf"/><Relationship Id="rId9"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oleObject" Target="../embeddings/oleObject10.bin"/><Relationship Id="rId7"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25.emf"/><Relationship Id="rId5" Type="http://schemas.openxmlformats.org/officeDocument/2006/relationships/oleObject" Target="../embeddings/oleObject11.bin"/><Relationship Id="rId4" Type="http://schemas.openxmlformats.org/officeDocument/2006/relationships/image" Target="../media/image24.emf"/><Relationship Id="rId9" Type="http://schemas.openxmlformats.org/officeDocument/2006/relationships/image" Target="../media/image5.png"/></Relationships>
</file>

<file path=ppt/slides/_rels/slide1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oleObject" Target="../embeddings/oleObject13.bin"/><Relationship Id="rId7"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28.emf"/><Relationship Id="rId5" Type="http://schemas.openxmlformats.org/officeDocument/2006/relationships/oleObject" Target="../embeddings/oleObject14.bin"/><Relationship Id="rId4" Type="http://schemas.openxmlformats.org/officeDocument/2006/relationships/image" Target="../media/image27.wmf"/></Relationships>
</file>

<file path=ppt/slides/_rels/slide14.xml.rels><?xml version="1.0" encoding="UTF-8" standalone="yes"?>
<Relationships xmlns="http://schemas.openxmlformats.org/package/2006/relationships"><Relationship Id="rId3" Type="http://schemas.openxmlformats.org/officeDocument/2006/relationships/hyperlink" Target="http://www.cxon.com/offer/offer3.asp?type=&#20379;&#24212;&amp;id=20&amp;Pagno=35" TargetMode="External"/><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5.bin"/><Relationship Id="rId7"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33.emf"/><Relationship Id="rId5" Type="http://schemas.openxmlformats.org/officeDocument/2006/relationships/oleObject" Target="../embeddings/oleObject16.bin"/><Relationship Id="rId4" Type="http://schemas.openxmlformats.org/officeDocument/2006/relationships/image" Target="../media/image32.emf"/></Relationships>
</file>

<file path=ppt/slides/_rels/slide17.xml.rels><?xml version="1.0" encoding="UTF-8" standalone="yes"?>
<Relationships xmlns="http://schemas.openxmlformats.org/package/2006/relationships"><Relationship Id="rId8" Type="http://schemas.openxmlformats.org/officeDocument/2006/relationships/image" Target="../media/image36.emf"/><Relationship Id="rId3" Type="http://schemas.openxmlformats.org/officeDocument/2006/relationships/oleObject" Target="../embeddings/oleObject17.bin"/><Relationship Id="rId7" Type="http://schemas.openxmlformats.org/officeDocument/2006/relationships/oleObject" Target="../embeddings/oleObject19.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35.emf"/><Relationship Id="rId11" Type="http://schemas.openxmlformats.org/officeDocument/2006/relationships/image" Target="../media/image5.png"/><Relationship Id="rId5" Type="http://schemas.openxmlformats.org/officeDocument/2006/relationships/oleObject" Target="../embeddings/oleObject18.bin"/><Relationship Id="rId10" Type="http://schemas.openxmlformats.org/officeDocument/2006/relationships/image" Target="../media/image37.emf"/><Relationship Id="rId4" Type="http://schemas.openxmlformats.org/officeDocument/2006/relationships/image" Target="../media/image34.emf"/><Relationship Id="rId9" Type="http://schemas.openxmlformats.org/officeDocument/2006/relationships/oleObject" Target="../embeddings/oleObject20.bin"/></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5.png"/><Relationship Id="rId4" Type="http://schemas.openxmlformats.org/officeDocument/2006/relationships/image" Target="../media/image38.emf"/></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23.png"/><Relationship Id="rId5" Type="http://schemas.openxmlformats.org/officeDocument/2006/relationships/image" Target="../media/image5.png"/><Relationship Id="rId4" Type="http://schemas.openxmlformats.org/officeDocument/2006/relationships/image" Target="../media/image39.emf"/></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42.jpeg"/><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5.png"/><Relationship Id="rId5" Type="http://schemas.openxmlformats.org/officeDocument/2006/relationships/image" Target="../media/image40.emf"/><Relationship Id="rId4" Type="http://schemas.openxmlformats.org/officeDocument/2006/relationships/oleObject" Target="../embeddings/oleObject23.bin"/></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4.bin"/><Relationship Id="rId7"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44.emf"/><Relationship Id="rId5" Type="http://schemas.openxmlformats.org/officeDocument/2006/relationships/oleObject" Target="../embeddings/oleObject25.bin"/><Relationship Id="rId4" Type="http://schemas.openxmlformats.org/officeDocument/2006/relationships/image" Target="../media/image43.emf"/></Relationships>
</file>

<file path=ppt/slides/_rels/slide25.xml.rels><?xml version="1.0" encoding="UTF-8" standalone="yes"?>
<Relationships xmlns="http://schemas.openxmlformats.org/package/2006/relationships"><Relationship Id="rId8" Type="http://schemas.openxmlformats.org/officeDocument/2006/relationships/image" Target="../media/image47.emf"/><Relationship Id="rId3" Type="http://schemas.openxmlformats.org/officeDocument/2006/relationships/oleObject" Target="../embeddings/oleObject26.bin"/><Relationship Id="rId7" Type="http://schemas.openxmlformats.org/officeDocument/2006/relationships/oleObject" Target="../embeddings/oleObject28.bin"/><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image" Target="../media/image46.emf"/><Relationship Id="rId11" Type="http://schemas.openxmlformats.org/officeDocument/2006/relationships/image" Target="../media/image5.png"/><Relationship Id="rId5" Type="http://schemas.openxmlformats.org/officeDocument/2006/relationships/oleObject" Target="../embeddings/oleObject27.bin"/><Relationship Id="rId10" Type="http://schemas.openxmlformats.org/officeDocument/2006/relationships/image" Target="../media/image48.emf"/><Relationship Id="rId4" Type="http://schemas.openxmlformats.org/officeDocument/2006/relationships/image" Target="../media/image45.emf"/><Relationship Id="rId9" Type="http://schemas.openxmlformats.org/officeDocument/2006/relationships/oleObject" Target="../embeddings/oleObject29.bin"/></Relationships>
</file>

<file path=ppt/slides/_rels/slide2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30.bin"/><Relationship Id="rId7" Type="http://schemas.openxmlformats.org/officeDocument/2006/relationships/image" Target="../media/image41.jpeg"/><Relationship Id="rId12" Type="http://schemas.openxmlformats.org/officeDocument/2006/relationships/image" Target="../media/image52.emf"/><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50.emf"/><Relationship Id="rId11" Type="http://schemas.openxmlformats.org/officeDocument/2006/relationships/oleObject" Target="../embeddings/oleObject33.bin"/><Relationship Id="rId5" Type="http://schemas.openxmlformats.org/officeDocument/2006/relationships/oleObject" Target="../embeddings/oleObject31.bin"/><Relationship Id="rId10" Type="http://schemas.openxmlformats.org/officeDocument/2006/relationships/image" Target="../media/image51.emf"/><Relationship Id="rId4" Type="http://schemas.openxmlformats.org/officeDocument/2006/relationships/image" Target="../media/image49.emf"/><Relationship Id="rId9" Type="http://schemas.openxmlformats.org/officeDocument/2006/relationships/oleObject" Target="../embeddings/oleObject32.bin"/></Relationships>
</file>

<file path=ppt/slides/_rels/slide27.xml.rels><?xml version="1.0" encoding="UTF-8" standalone="yes"?>
<Relationships xmlns="http://schemas.openxmlformats.org/package/2006/relationships"><Relationship Id="rId8" Type="http://schemas.openxmlformats.org/officeDocument/2006/relationships/image" Target="../media/image55.emf"/><Relationship Id="rId3" Type="http://schemas.openxmlformats.org/officeDocument/2006/relationships/oleObject" Target="../embeddings/oleObject34.bin"/><Relationship Id="rId7" Type="http://schemas.openxmlformats.org/officeDocument/2006/relationships/oleObject" Target="../embeddings/oleObject36.bin"/><Relationship Id="rId12" Type="http://schemas.openxmlformats.org/officeDocument/2006/relationships/image" Target="../media/image23.png"/><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54.emf"/><Relationship Id="rId11" Type="http://schemas.openxmlformats.org/officeDocument/2006/relationships/image" Target="../media/image5.png"/><Relationship Id="rId5" Type="http://schemas.openxmlformats.org/officeDocument/2006/relationships/oleObject" Target="../embeddings/oleObject35.bin"/><Relationship Id="rId10" Type="http://schemas.openxmlformats.org/officeDocument/2006/relationships/image" Target="../media/image56.emf"/><Relationship Id="rId4" Type="http://schemas.openxmlformats.org/officeDocument/2006/relationships/image" Target="../media/image53.emf"/><Relationship Id="rId9" Type="http://schemas.openxmlformats.org/officeDocument/2006/relationships/oleObject" Target="../embeddings/oleObject37.bin"/></Relationships>
</file>

<file path=ppt/slides/_rels/slide28.xml.rels><?xml version="1.0" encoding="UTF-8" standalone="yes"?>
<Relationships xmlns="http://schemas.openxmlformats.org/package/2006/relationships"><Relationship Id="rId8" Type="http://schemas.openxmlformats.org/officeDocument/2006/relationships/image" Target="../media/image59.emf"/><Relationship Id="rId3" Type="http://schemas.openxmlformats.org/officeDocument/2006/relationships/oleObject" Target="../embeddings/oleObject38.bin"/><Relationship Id="rId7" Type="http://schemas.openxmlformats.org/officeDocument/2006/relationships/oleObject" Target="../embeddings/oleObject40.bin"/><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image" Target="../media/image58.emf"/><Relationship Id="rId5" Type="http://schemas.openxmlformats.org/officeDocument/2006/relationships/oleObject" Target="../embeddings/oleObject39.bin"/><Relationship Id="rId4" Type="http://schemas.openxmlformats.org/officeDocument/2006/relationships/image" Target="../media/image57.emf"/><Relationship Id="rId9" Type="http://schemas.openxmlformats.org/officeDocument/2006/relationships/image" Target="../media/image5.png"/></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43.bin"/><Relationship Id="rId13" Type="http://schemas.openxmlformats.org/officeDocument/2006/relationships/image" Target="../media/image64.emf"/><Relationship Id="rId3" Type="http://schemas.openxmlformats.org/officeDocument/2006/relationships/oleObject" Target="../embeddings/oleObject41.bin"/><Relationship Id="rId7" Type="http://schemas.openxmlformats.org/officeDocument/2006/relationships/image" Target="../media/image61.emf"/><Relationship Id="rId12" Type="http://schemas.openxmlformats.org/officeDocument/2006/relationships/oleObject" Target="../embeddings/oleObject45.bin"/><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oleObject" Target="../embeddings/oleObject42.bin"/><Relationship Id="rId11" Type="http://schemas.openxmlformats.org/officeDocument/2006/relationships/image" Target="../media/image63.emf"/><Relationship Id="rId5" Type="http://schemas.openxmlformats.org/officeDocument/2006/relationships/image" Target="../media/image5.png"/><Relationship Id="rId10" Type="http://schemas.openxmlformats.org/officeDocument/2006/relationships/oleObject" Target="../embeddings/oleObject44.bin"/><Relationship Id="rId4" Type="http://schemas.openxmlformats.org/officeDocument/2006/relationships/image" Target="../media/image60.emf"/><Relationship Id="rId9" Type="http://schemas.openxmlformats.org/officeDocument/2006/relationships/image" Target="../media/image62.emf"/></Relationships>
</file>

<file path=ppt/slides/_rels/slide30.xml.rels><?xml version="1.0" encoding="UTF-8" standalone="yes"?>
<Relationships xmlns="http://schemas.openxmlformats.org/package/2006/relationships"><Relationship Id="rId8" Type="http://schemas.openxmlformats.org/officeDocument/2006/relationships/image" Target="../media/image67.emf"/><Relationship Id="rId3" Type="http://schemas.openxmlformats.org/officeDocument/2006/relationships/oleObject" Target="../embeddings/oleObject46.bin"/><Relationship Id="rId7" Type="http://schemas.openxmlformats.org/officeDocument/2006/relationships/oleObject" Target="../embeddings/oleObject48.bin"/><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image" Target="../media/image66.emf"/><Relationship Id="rId5" Type="http://schemas.openxmlformats.org/officeDocument/2006/relationships/oleObject" Target="../embeddings/oleObject47.bin"/><Relationship Id="rId4" Type="http://schemas.openxmlformats.org/officeDocument/2006/relationships/image" Target="../media/image65.emf"/><Relationship Id="rId9"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image" Target="../media/image5.png"/><Relationship Id="rId5" Type="http://schemas.openxmlformats.org/officeDocument/2006/relationships/image" Target="../media/image41.jpeg"/><Relationship Id="rId4" Type="http://schemas.openxmlformats.org/officeDocument/2006/relationships/image" Target="../media/image68.emf"/></Relationships>
</file>

<file path=ppt/slides/_rels/slide32.xml.rels><?xml version="1.0" encoding="UTF-8" standalone="yes"?>
<Relationships xmlns="http://schemas.openxmlformats.org/package/2006/relationships"><Relationship Id="rId8" Type="http://schemas.openxmlformats.org/officeDocument/2006/relationships/image" Target="../media/image71.emf"/><Relationship Id="rId3" Type="http://schemas.openxmlformats.org/officeDocument/2006/relationships/oleObject" Target="../embeddings/oleObject50.bin"/><Relationship Id="rId7" Type="http://schemas.openxmlformats.org/officeDocument/2006/relationships/oleObject" Target="../embeddings/oleObject52.bin"/><Relationship Id="rId2" Type="http://schemas.openxmlformats.org/officeDocument/2006/relationships/slideLayout" Target="../slideLayouts/slideLayout7.xml"/><Relationship Id="rId1" Type="http://schemas.openxmlformats.org/officeDocument/2006/relationships/vmlDrawing" Target="../drawings/vmlDrawing18.vml"/><Relationship Id="rId6" Type="http://schemas.openxmlformats.org/officeDocument/2006/relationships/image" Target="../media/image70.emf"/><Relationship Id="rId11" Type="http://schemas.openxmlformats.org/officeDocument/2006/relationships/image" Target="../media/image5.png"/><Relationship Id="rId5" Type="http://schemas.openxmlformats.org/officeDocument/2006/relationships/oleObject" Target="../embeddings/oleObject51.bin"/><Relationship Id="rId10" Type="http://schemas.openxmlformats.org/officeDocument/2006/relationships/image" Target="../media/image72.emf"/><Relationship Id="rId4" Type="http://schemas.openxmlformats.org/officeDocument/2006/relationships/image" Target="../media/image69.emf"/><Relationship Id="rId9" Type="http://schemas.openxmlformats.org/officeDocument/2006/relationships/oleObject" Target="../embeddings/oleObject53.bin"/></Relationships>
</file>

<file path=ppt/slides/_rels/slide33.xml.rels><?xml version="1.0" encoding="UTF-8" standalone="yes"?>
<Relationships xmlns="http://schemas.openxmlformats.org/package/2006/relationships"><Relationship Id="rId8" Type="http://schemas.openxmlformats.org/officeDocument/2006/relationships/image" Target="../media/image74.emf"/><Relationship Id="rId3" Type="http://schemas.openxmlformats.org/officeDocument/2006/relationships/image" Target="../media/image41.jpeg"/><Relationship Id="rId7" Type="http://schemas.openxmlformats.org/officeDocument/2006/relationships/oleObject" Target="../embeddings/oleObject55.bin"/><Relationship Id="rId2" Type="http://schemas.openxmlformats.org/officeDocument/2006/relationships/slideLayout" Target="../slideLayouts/slideLayout7.xml"/><Relationship Id="rId1" Type="http://schemas.openxmlformats.org/officeDocument/2006/relationships/vmlDrawing" Target="../drawings/vmlDrawing19.vml"/><Relationship Id="rId6" Type="http://schemas.openxmlformats.org/officeDocument/2006/relationships/image" Target="../media/image73.emf"/><Relationship Id="rId5" Type="http://schemas.openxmlformats.org/officeDocument/2006/relationships/oleObject" Target="../embeddings/oleObject54.bin"/><Relationship Id="rId10" Type="http://schemas.openxmlformats.org/officeDocument/2006/relationships/image" Target="../media/image75.emf"/><Relationship Id="rId4" Type="http://schemas.openxmlformats.org/officeDocument/2006/relationships/image" Target="../media/image5.png"/><Relationship Id="rId9" Type="http://schemas.openxmlformats.org/officeDocument/2006/relationships/oleObject" Target="../embeddings/oleObject56.bin"/></Relationships>
</file>

<file path=ppt/slides/_rels/slide34.xml.rels><?xml version="1.0" encoding="UTF-8" standalone="yes"?>
<Relationships xmlns="http://schemas.openxmlformats.org/package/2006/relationships"><Relationship Id="rId8" Type="http://schemas.openxmlformats.org/officeDocument/2006/relationships/image" Target="../media/image78.emf"/><Relationship Id="rId13" Type="http://schemas.openxmlformats.org/officeDocument/2006/relationships/image" Target="../media/image80.emf"/><Relationship Id="rId3" Type="http://schemas.openxmlformats.org/officeDocument/2006/relationships/oleObject" Target="../embeddings/oleObject57.bin"/><Relationship Id="rId7" Type="http://schemas.openxmlformats.org/officeDocument/2006/relationships/oleObject" Target="../embeddings/oleObject59.bin"/><Relationship Id="rId12" Type="http://schemas.openxmlformats.org/officeDocument/2006/relationships/oleObject" Target="../embeddings/oleObject61.bin"/><Relationship Id="rId17" Type="http://schemas.openxmlformats.org/officeDocument/2006/relationships/image" Target="../media/image82.emf"/><Relationship Id="rId2" Type="http://schemas.openxmlformats.org/officeDocument/2006/relationships/slideLayout" Target="../slideLayouts/slideLayout7.xml"/><Relationship Id="rId16" Type="http://schemas.openxmlformats.org/officeDocument/2006/relationships/oleObject" Target="../embeddings/oleObject63.bin"/><Relationship Id="rId1" Type="http://schemas.openxmlformats.org/officeDocument/2006/relationships/vmlDrawing" Target="../drawings/vmlDrawing20.vml"/><Relationship Id="rId6" Type="http://schemas.openxmlformats.org/officeDocument/2006/relationships/image" Target="../media/image77.emf"/><Relationship Id="rId11" Type="http://schemas.openxmlformats.org/officeDocument/2006/relationships/image" Target="../media/image5.png"/><Relationship Id="rId5" Type="http://schemas.openxmlformats.org/officeDocument/2006/relationships/oleObject" Target="../embeddings/oleObject58.bin"/><Relationship Id="rId15" Type="http://schemas.openxmlformats.org/officeDocument/2006/relationships/image" Target="../media/image81.emf"/><Relationship Id="rId10" Type="http://schemas.openxmlformats.org/officeDocument/2006/relationships/image" Target="../media/image79.emf"/><Relationship Id="rId4" Type="http://schemas.openxmlformats.org/officeDocument/2006/relationships/image" Target="../media/image76.emf"/><Relationship Id="rId9" Type="http://schemas.openxmlformats.org/officeDocument/2006/relationships/oleObject" Target="../embeddings/oleObject60.bin"/><Relationship Id="rId14" Type="http://schemas.openxmlformats.org/officeDocument/2006/relationships/oleObject" Target="../embeddings/oleObject62.bin"/></Relationships>
</file>

<file path=ppt/slides/_rels/slide35.xml.rels><?xml version="1.0" encoding="UTF-8" standalone="yes"?>
<Relationships xmlns="http://schemas.openxmlformats.org/package/2006/relationships"><Relationship Id="rId8" Type="http://schemas.openxmlformats.org/officeDocument/2006/relationships/image" Target="../media/image85.emf"/><Relationship Id="rId13" Type="http://schemas.openxmlformats.org/officeDocument/2006/relationships/image" Target="../media/image87.emf"/><Relationship Id="rId18" Type="http://schemas.openxmlformats.org/officeDocument/2006/relationships/oleObject" Target="../embeddings/oleObject71.bin"/><Relationship Id="rId3" Type="http://schemas.openxmlformats.org/officeDocument/2006/relationships/oleObject" Target="../embeddings/oleObject64.bin"/><Relationship Id="rId21" Type="http://schemas.openxmlformats.org/officeDocument/2006/relationships/image" Target="../media/image91.emf"/><Relationship Id="rId7" Type="http://schemas.openxmlformats.org/officeDocument/2006/relationships/oleObject" Target="../embeddings/oleObject66.bin"/><Relationship Id="rId12" Type="http://schemas.openxmlformats.org/officeDocument/2006/relationships/oleObject" Target="../embeddings/oleObject68.bin"/><Relationship Id="rId17" Type="http://schemas.openxmlformats.org/officeDocument/2006/relationships/image" Target="../media/image89.emf"/><Relationship Id="rId2" Type="http://schemas.openxmlformats.org/officeDocument/2006/relationships/slideLayout" Target="../slideLayouts/slideLayout7.xml"/><Relationship Id="rId16" Type="http://schemas.openxmlformats.org/officeDocument/2006/relationships/oleObject" Target="../embeddings/oleObject70.bin"/><Relationship Id="rId20" Type="http://schemas.openxmlformats.org/officeDocument/2006/relationships/oleObject" Target="../embeddings/oleObject72.bin"/><Relationship Id="rId1" Type="http://schemas.openxmlformats.org/officeDocument/2006/relationships/vmlDrawing" Target="../drawings/vmlDrawing21.vml"/><Relationship Id="rId6" Type="http://schemas.openxmlformats.org/officeDocument/2006/relationships/image" Target="../media/image84.emf"/><Relationship Id="rId11" Type="http://schemas.openxmlformats.org/officeDocument/2006/relationships/image" Target="../media/image86.emf"/><Relationship Id="rId5" Type="http://schemas.openxmlformats.org/officeDocument/2006/relationships/oleObject" Target="../embeddings/oleObject65.bin"/><Relationship Id="rId15" Type="http://schemas.openxmlformats.org/officeDocument/2006/relationships/image" Target="../media/image88.emf"/><Relationship Id="rId10" Type="http://schemas.openxmlformats.org/officeDocument/2006/relationships/oleObject" Target="../embeddings/oleObject67.bin"/><Relationship Id="rId19" Type="http://schemas.openxmlformats.org/officeDocument/2006/relationships/image" Target="../media/image90.emf"/><Relationship Id="rId4" Type="http://schemas.openxmlformats.org/officeDocument/2006/relationships/image" Target="../media/image83.emf"/><Relationship Id="rId9" Type="http://schemas.openxmlformats.org/officeDocument/2006/relationships/image" Target="../media/image5.png"/><Relationship Id="rId14" Type="http://schemas.openxmlformats.org/officeDocument/2006/relationships/oleObject" Target="../embeddings/oleObject69.bin"/><Relationship Id="rId22" Type="http://schemas.openxmlformats.org/officeDocument/2006/relationships/image" Target="../media/image41.jpeg"/></Relationships>
</file>

<file path=ppt/slides/_rels/slide36.xml.rels><?xml version="1.0" encoding="UTF-8" standalone="yes"?>
<Relationships xmlns="http://schemas.openxmlformats.org/package/2006/relationships"><Relationship Id="rId8" Type="http://schemas.openxmlformats.org/officeDocument/2006/relationships/image" Target="../media/image94.emf"/><Relationship Id="rId13" Type="http://schemas.openxmlformats.org/officeDocument/2006/relationships/image" Target="../media/image96.emf"/><Relationship Id="rId18" Type="http://schemas.openxmlformats.org/officeDocument/2006/relationships/oleObject" Target="../embeddings/oleObject80.bin"/><Relationship Id="rId3" Type="http://schemas.openxmlformats.org/officeDocument/2006/relationships/oleObject" Target="../embeddings/oleObject73.bin"/><Relationship Id="rId21" Type="http://schemas.openxmlformats.org/officeDocument/2006/relationships/image" Target="../media/image23.png"/><Relationship Id="rId7" Type="http://schemas.openxmlformats.org/officeDocument/2006/relationships/oleObject" Target="../embeddings/oleObject75.bin"/><Relationship Id="rId12" Type="http://schemas.openxmlformats.org/officeDocument/2006/relationships/oleObject" Target="../embeddings/oleObject77.bin"/><Relationship Id="rId17" Type="http://schemas.openxmlformats.org/officeDocument/2006/relationships/image" Target="../media/image98.emf"/><Relationship Id="rId2" Type="http://schemas.openxmlformats.org/officeDocument/2006/relationships/slideLayout" Target="../slideLayouts/slideLayout7.xml"/><Relationship Id="rId16" Type="http://schemas.openxmlformats.org/officeDocument/2006/relationships/oleObject" Target="../embeddings/oleObject79.bin"/><Relationship Id="rId20" Type="http://schemas.openxmlformats.org/officeDocument/2006/relationships/image" Target="../media/image41.jpeg"/><Relationship Id="rId1" Type="http://schemas.openxmlformats.org/officeDocument/2006/relationships/vmlDrawing" Target="../drawings/vmlDrawing22.vml"/><Relationship Id="rId6" Type="http://schemas.openxmlformats.org/officeDocument/2006/relationships/image" Target="../media/image93.emf"/><Relationship Id="rId11" Type="http://schemas.openxmlformats.org/officeDocument/2006/relationships/image" Target="../media/image5.png"/><Relationship Id="rId5" Type="http://schemas.openxmlformats.org/officeDocument/2006/relationships/oleObject" Target="../embeddings/oleObject74.bin"/><Relationship Id="rId15" Type="http://schemas.openxmlformats.org/officeDocument/2006/relationships/image" Target="../media/image97.emf"/><Relationship Id="rId10" Type="http://schemas.openxmlformats.org/officeDocument/2006/relationships/image" Target="../media/image95.emf"/><Relationship Id="rId19" Type="http://schemas.openxmlformats.org/officeDocument/2006/relationships/image" Target="../media/image99.emf"/><Relationship Id="rId4" Type="http://schemas.openxmlformats.org/officeDocument/2006/relationships/image" Target="../media/image92.emf"/><Relationship Id="rId9" Type="http://schemas.openxmlformats.org/officeDocument/2006/relationships/oleObject" Target="../embeddings/oleObject76.bin"/><Relationship Id="rId14" Type="http://schemas.openxmlformats.org/officeDocument/2006/relationships/oleObject" Target="../embeddings/oleObject78.bin"/></Relationships>
</file>

<file path=ppt/slides/_rels/slide37.xml.rels><?xml version="1.0" encoding="UTF-8" standalone="yes"?>
<Relationships xmlns="http://schemas.openxmlformats.org/package/2006/relationships"><Relationship Id="rId8" Type="http://schemas.openxmlformats.org/officeDocument/2006/relationships/image" Target="../media/image102.emf"/><Relationship Id="rId3" Type="http://schemas.openxmlformats.org/officeDocument/2006/relationships/oleObject" Target="../embeddings/oleObject81.bin"/><Relationship Id="rId7" Type="http://schemas.openxmlformats.org/officeDocument/2006/relationships/oleObject" Target="../embeddings/oleObject83.bin"/><Relationship Id="rId2" Type="http://schemas.openxmlformats.org/officeDocument/2006/relationships/slideLayout" Target="../slideLayouts/slideLayout7.xml"/><Relationship Id="rId1" Type="http://schemas.openxmlformats.org/officeDocument/2006/relationships/vmlDrawing" Target="../drawings/vmlDrawing23.vml"/><Relationship Id="rId6" Type="http://schemas.openxmlformats.org/officeDocument/2006/relationships/image" Target="../media/image101.emf"/><Relationship Id="rId5" Type="http://schemas.openxmlformats.org/officeDocument/2006/relationships/oleObject" Target="../embeddings/oleObject82.bin"/><Relationship Id="rId4" Type="http://schemas.openxmlformats.org/officeDocument/2006/relationships/image" Target="../media/image100.emf"/><Relationship Id="rId9" Type="http://schemas.openxmlformats.org/officeDocument/2006/relationships/image" Target="../media/image5.png"/></Relationships>
</file>

<file path=ppt/slides/_rels/slide38.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oleObject" Target="../embeddings/oleObject88.bin"/><Relationship Id="rId3" Type="http://schemas.openxmlformats.org/officeDocument/2006/relationships/oleObject" Target="../embeddings/oleObject84.bin"/><Relationship Id="rId7" Type="http://schemas.openxmlformats.org/officeDocument/2006/relationships/image" Target="../media/image41.jpeg"/><Relationship Id="rId12" Type="http://schemas.openxmlformats.org/officeDocument/2006/relationships/image" Target="../media/image106.emf"/><Relationship Id="rId2" Type="http://schemas.openxmlformats.org/officeDocument/2006/relationships/slideLayout" Target="../slideLayouts/slideLayout7.xml"/><Relationship Id="rId1" Type="http://schemas.openxmlformats.org/officeDocument/2006/relationships/vmlDrawing" Target="../drawings/vmlDrawing24.vml"/><Relationship Id="rId6" Type="http://schemas.openxmlformats.org/officeDocument/2006/relationships/image" Target="../media/image104.emf"/><Relationship Id="rId11" Type="http://schemas.openxmlformats.org/officeDocument/2006/relationships/oleObject" Target="../embeddings/oleObject87.bin"/><Relationship Id="rId5" Type="http://schemas.openxmlformats.org/officeDocument/2006/relationships/oleObject" Target="../embeddings/oleObject85.bin"/><Relationship Id="rId15" Type="http://schemas.openxmlformats.org/officeDocument/2006/relationships/image" Target="../media/image23.png"/><Relationship Id="rId10" Type="http://schemas.openxmlformats.org/officeDocument/2006/relationships/image" Target="../media/image105.emf"/><Relationship Id="rId4" Type="http://schemas.openxmlformats.org/officeDocument/2006/relationships/image" Target="../media/image103.emf"/><Relationship Id="rId9" Type="http://schemas.openxmlformats.org/officeDocument/2006/relationships/oleObject" Target="../embeddings/oleObject86.bin"/><Relationship Id="rId14" Type="http://schemas.openxmlformats.org/officeDocument/2006/relationships/image" Target="../media/image107.emf"/></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89.bin"/><Relationship Id="rId7"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mlDrawing" Target="../drawings/vmlDrawing25.vml"/><Relationship Id="rId6" Type="http://schemas.openxmlformats.org/officeDocument/2006/relationships/image" Target="../media/image109.emf"/><Relationship Id="rId5" Type="http://schemas.openxmlformats.org/officeDocument/2006/relationships/oleObject" Target="../embeddings/oleObject90.bin"/><Relationship Id="rId4" Type="http://schemas.openxmlformats.org/officeDocument/2006/relationships/image" Target="../media/image108.emf"/></Relationships>
</file>

<file path=ppt/slides/_rels/slide40.xml.rels><?xml version="1.0" encoding="UTF-8" standalone="yes"?>
<Relationships xmlns="http://schemas.openxmlformats.org/package/2006/relationships"><Relationship Id="rId8" Type="http://schemas.openxmlformats.org/officeDocument/2006/relationships/image" Target="../media/image111.emf"/><Relationship Id="rId3" Type="http://schemas.openxmlformats.org/officeDocument/2006/relationships/image" Target="../media/image5.png"/><Relationship Id="rId7" Type="http://schemas.openxmlformats.org/officeDocument/2006/relationships/oleObject" Target="../embeddings/oleObject92.bin"/><Relationship Id="rId12" Type="http://schemas.openxmlformats.org/officeDocument/2006/relationships/image" Target="../media/image113.emf"/><Relationship Id="rId2" Type="http://schemas.openxmlformats.org/officeDocument/2006/relationships/slideLayout" Target="../slideLayouts/slideLayout7.xml"/><Relationship Id="rId1" Type="http://schemas.openxmlformats.org/officeDocument/2006/relationships/vmlDrawing" Target="../drawings/vmlDrawing26.vml"/><Relationship Id="rId6" Type="http://schemas.openxmlformats.org/officeDocument/2006/relationships/image" Target="../media/image110.emf"/><Relationship Id="rId11" Type="http://schemas.openxmlformats.org/officeDocument/2006/relationships/oleObject" Target="../embeddings/oleObject94.bin"/><Relationship Id="rId5" Type="http://schemas.openxmlformats.org/officeDocument/2006/relationships/oleObject" Target="../embeddings/oleObject91.bin"/><Relationship Id="rId10" Type="http://schemas.openxmlformats.org/officeDocument/2006/relationships/image" Target="../media/image112.emf"/><Relationship Id="rId4" Type="http://schemas.openxmlformats.org/officeDocument/2006/relationships/image" Target="../media/image23.png"/><Relationship Id="rId9" Type="http://schemas.openxmlformats.org/officeDocument/2006/relationships/oleObject" Target="../embeddings/oleObject93.bin"/></Relationships>
</file>

<file path=ppt/slides/_rels/slide41.xml.rels><?xml version="1.0" encoding="UTF-8" standalone="yes"?>
<Relationships xmlns="http://schemas.openxmlformats.org/package/2006/relationships"><Relationship Id="rId8" Type="http://schemas.openxmlformats.org/officeDocument/2006/relationships/oleObject" Target="../embeddings/oleObject96.bin"/><Relationship Id="rId3" Type="http://schemas.openxmlformats.org/officeDocument/2006/relationships/oleObject" Target="../embeddings/oleObject95.bin"/><Relationship Id="rId7" Type="http://schemas.openxmlformats.org/officeDocument/2006/relationships/image" Target="../media/image23.png"/><Relationship Id="rId2" Type="http://schemas.openxmlformats.org/officeDocument/2006/relationships/slideLayout" Target="../slideLayouts/slideLayout7.xml"/><Relationship Id="rId1" Type="http://schemas.openxmlformats.org/officeDocument/2006/relationships/vmlDrawing" Target="../drawings/vmlDrawing27.vml"/><Relationship Id="rId6" Type="http://schemas.openxmlformats.org/officeDocument/2006/relationships/image" Target="../media/image41.jpeg"/><Relationship Id="rId5" Type="http://schemas.openxmlformats.org/officeDocument/2006/relationships/image" Target="../media/image5.png"/><Relationship Id="rId4" Type="http://schemas.openxmlformats.org/officeDocument/2006/relationships/image" Target="../media/image114.emf"/><Relationship Id="rId9" Type="http://schemas.openxmlformats.org/officeDocument/2006/relationships/image" Target="../media/image115.emf"/></Relationships>
</file>

<file path=ppt/slides/_rels/slide42.xml.rels><?xml version="1.0" encoding="UTF-8" standalone="yes"?>
<Relationships xmlns="http://schemas.openxmlformats.org/package/2006/relationships"><Relationship Id="rId8" Type="http://schemas.openxmlformats.org/officeDocument/2006/relationships/oleObject" Target="../embeddings/oleObject99.bin"/><Relationship Id="rId13" Type="http://schemas.openxmlformats.org/officeDocument/2006/relationships/image" Target="../media/image120.emf"/><Relationship Id="rId3" Type="http://schemas.openxmlformats.org/officeDocument/2006/relationships/image" Target="../media/image41.jpeg"/><Relationship Id="rId7" Type="http://schemas.openxmlformats.org/officeDocument/2006/relationships/image" Target="../media/image117.emf"/><Relationship Id="rId12" Type="http://schemas.openxmlformats.org/officeDocument/2006/relationships/oleObject" Target="../embeddings/oleObject101.bin"/><Relationship Id="rId2" Type="http://schemas.openxmlformats.org/officeDocument/2006/relationships/slideLayout" Target="../slideLayouts/slideLayout7.xml"/><Relationship Id="rId16" Type="http://schemas.openxmlformats.org/officeDocument/2006/relationships/image" Target="../media/image121.emf"/><Relationship Id="rId1" Type="http://schemas.openxmlformats.org/officeDocument/2006/relationships/vmlDrawing" Target="../drawings/vmlDrawing28.vml"/><Relationship Id="rId6" Type="http://schemas.openxmlformats.org/officeDocument/2006/relationships/oleObject" Target="../embeddings/oleObject98.bin"/><Relationship Id="rId11" Type="http://schemas.openxmlformats.org/officeDocument/2006/relationships/image" Target="../media/image119.emf"/><Relationship Id="rId5" Type="http://schemas.openxmlformats.org/officeDocument/2006/relationships/image" Target="../media/image116.emf"/><Relationship Id="rId15" Type="http://schemas.openxmlformats.org/officeDocument/2006/relationships/oleObject" Target="../embeddings/oleObject102.bin"/><Relationship Id="rId10" Type="http://schemas.openxmlformats.org/officeDocument/2006/relationships/oleObject" Target="../embeddings/oleObject100.bin"/><Relationship Id="rId4" Type="http://schemas.openxmlformats.org/officeDocument/2006/relationships/oleObject" Target="../embeddings/oleObject97.bin"/><Relationship Id="rId9" Type="http://schemas.openxmlformats.org/officeDocument/2006/relationships/image" Target="../media/image118.emf"/><Relationship Id="rId14" Type="http://schemas.openxmlformats.org/officeDocument/2006/relationships/image" Target="../media/image5.png"/></Relationships>
</file>

<file path=ppt/slides/_rels/slide43.xml.rels><?xml version="1.0" encoding="UTF-8" standalone="yes"?>
<Relationships xmlns="http://schemas.openxmlformats.org/package/2006/relationships"><Relationship Id="rId8" Type="http://schemas.openxmlformats.org/officeDocument/2006/relationships/image" Target="../media/image123.emf"/><Relationship Id="rId13" Type="http://schemas.openxmlformats.org/officeDocument/2006/relationships/oleObject" Target="../embeddings/oleObject107.bin"/><Relationship Id="rId18" Type="http://schemas.openxmlformats.org/officeDocument/2006/relationships/image" Target="../media/image128.emf"/><Relationship Id="rId3" Type="http://schemas.openxmlformats.org/officeDocument/2006/relationships/image" Target="../media/image5.png"/><Relationship Id="rId7" Type="http://schemas.openxmlformats.org/officeDocument/2006/relationships/oleObject" Target="../embeddings/oleObject104.bin"/><Relationship Id="rId12" Type="http://schemas.openxmlformats.org/officeDocument/2006/relationships/image" Target="../media/image125.emf"/><Relationship Id="rId17" Type="http://schemas.openxmlformats.org/officeDocument/2006/relationships/oleObject" Target="../embeddings/oleObject109.bin"/><Relationship Id="rId2" Type="http://schemas.openxmlformats.org/officeDocument/2006/relationships/slideLayout" Target="../slideLayouts/slideLayout7.xml"/><Relationship Id="rId16" Type="http://schemas.openxmlformats.org/officeDocument/2006/relationships/image" Target="../media/image127.emf"/><Relationship Id="rId1" Type="http://schemas.openxmlformats.org/officeDocument/2006/relationships/vmlDrawing" Target="../drawings/vmlDrawing29.vml"/><Relationship Id="rId6" Type="http://schemas.openxmlformats.org/officeDocument/2006/relationships/image" Target="../media/image122.emf"/><Relationship Id="rId11" Type="http://schemas.openxmlformats.org/officeDocument/2006/relationships/oleObject" Target="../embeddings/oleObject106.bin"/><Relationship Id="rId5" Type="http://schemas.openxmlformats.org/officeDocument/2006/relationships/oleObject" Target="../embeddings/oleObject103.bin"/><Relationship Id="rId15" Type="http://schemas.openxmlformats.org/officeDocument/2006/relationships/oleObject" Target="../embeddings/oleObject108.bin"/><Relationship Id="rId10" Type="http://schemas.openxmlformats.org/officeDocument/2006/relationships/image" Target="../media/image124.emf"/><Relationship Id="rId4" Type="http://schemas.openxmlformats.org/officeDocument/2006/relationships/image" Target="../media/image23.png"/><Relationship Id="rId9" Type="http://schemas.openxmlformats.org/officeDocument/2006/relationships/oleObject" Target="../embeddings/oleObject105.bin"/><Relationship Id="rId14" Type="http://schemas.openxmlformats.org/officeDocument/2006/relationships/image" Target="../media/image126.emf"/></Relationships>
</file>

<file path=ppt/slides/_rels/slide44.xml.rels><?xml version="1.0" encoding="UTF-8" standalone="yes"?>
<Relationships xmlns="http://schemas.openxmlformats.org/package/2006/relationships"><Relationship Id="rId8" Type="http://schemas.openxmlformats.org/officeDocument/2006/relationships/image" Target="../media/image131.emf"/><Relationship Id="rId3" Type="http://schemas.openxmlformats.org/officeDocument/2006/relationships/oleObject" Target="../embeddings/oleObject110.bin"/><Relationship Id="rId7" Type="http://schemas.openxmlformats.org/officeDocument/2006/relationships/oleObject" Target="../embeddings/oleObject112.bin"/><Relationship Id="rId2" Type="http://schemas.openxmlformats.org/officeDocument/2006/relationships/slideLayout" Target="../slideLayouts/slideLayout7.xml"/><Relationship Id="rId1" Type="http://schemas.openxmlformats.org/officeDocument/2006/relationships/vmlDrawing" Target="../drawings/vmlDrawing30.vml"/><Relationship Id="rId6" Type="http://schemas.openxmlformats.org/officeDocument/2006/relationships/image" Target="../media/image130.emf"/><Relationship Id="rId5" Type="http://schemas.openxmlformats.org/officeDocument/2006/relationships/oleObject" Target="../embeddings/oleObject111.bin"/><Relationship Id="rId10" Type="http://schemas.openxmlformats.org/officeDocument/2006/relationships/image" Target="../media/image23.png"/><Relationship Id="rId4" Type="http://schemas.openxmlformats.org/officeDocument/2006/relationships/image" Target="../media/image129.emf"/><Relationship Id="rId9" Type="http://schemas.openxmlformats.org/officeDocument/2006/relationships/image" Target="../media/image5.png"/></Relationships>
</file>

<file path=ppt/slides/_rels/slide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8" Type="http://schemas.openxmlformats.org/officeDocument/2006/relationships/image" Target="../media/image134.emf"/><Relationship Id="rId13" Type="http://schemas.openxmlformats.org/officeDocument/2006/relationships/oleObject" Target="../embeddings/oleObject118.bin"/><Relationship Id="rId18" Type="http://schemas.openxmlformats.org/officeDocument/2006/relationships/oleObject" Target="../embeddings/oleObject120.bin"/><Relationship Id="rId3" Type="http://schemas.openxmlformats.org/officeDocument/2006/relationships/oleObject" Target="../embeddings/oleObject113.bin"/><Relationship Id="rId21" Type="http://schemas.openxmlformats.org/officeDocument/2006/relationships/image" Target="../media/image140.emf"/><Relationship Id="rId7" Type="http://schemas.openxmlformats.org/officeDocument/2006/relationships/oleObject" Target="../embeddings/oleObject115.bin"/><Relationship Id="rId12" Type="http://schemas.openxmlformats.org/officeDocument/2006/relationships/image" Target="../media/image136.emf"/><Relationship Id="rId17" Type="http://schemas.openxmlformats.org/officeDocument/2006/relationships/image" Target="../media/image138.emf"/><Relationship Id="rId2" Type="http://schemas.openxmlformats.org/officeDocument/2006/relationships/slideLayout" Target="../slideLayouts/slideLayout7.xml"/><Relationship Id="rId16" Type="http://schemas.openxmlformats.org/officeDocument/2006/relationships/oleObject" Target="../embeddings/oleObject119.bin"/><Relationship Id="rId20" Type="http://schemas.openxmlformats.org/officeDocument/2006/relationships/oleObject" Target="../embeddings/oleObject121.bin"/><Relationship Id="rId1" Type="http://schemas.openxmlformats.org/officeDocument/2006/relationships/vmlDrawing" Target="../drawings/vmlDrawing31.vml"/><Relationship Id="rId6" Type="http://schemas.openxmlformats.org/officeDocument/2006/relationships/image" Target="../media/image133.emf"/><Relationship Id="rId11" Type="http://schemas.openxmlformats.org/officeDocument/2006/relationships/oleObject" Target="../embeddings/oleObject117.bin"/><Relationship Id="rId5" Type="http://schemas.openxmlformats.org/officeDocument/2006/relationships/oleObject" Target="../embeddings/oleObject114.bin"/><Relationship Id="rId15" Type="http://schemas.openxmlformats.org/officeDocument/2006/relationships/image" Target="../media/image5.png"/><Relationship Id="rId23" Type="http://schemas.openxmlformats.org/officeDocument/2006/relationships/image" Target="../media/image141.emf"/><Relationship Id="rId10" Type="http://schemas.openxmlformats.org/officeDocument/2006/relationships/image" Target="../media/image135.emf"/><Relationship Id="rId19" Type="http://schemas.openxmlformats.org/officeDocument/2006/relationships/image" Target="../media/image139.emf"/><Relationship Id="rId4" Type="http://schemas.openxmlformats.org/officeDocument/2006/relationships/image" Target="../media/image132.emf"/><Relationship Id="rId9" Type="http://schemas.openxmlformats.org/officeDocument/2006/relationships/oleObject" Target="../embeddings/oleObject116.bin"/><Relationship Id="rId14" Type="http://schemas.openxmlformats.org/officeDocument/2006/relationships/image" Target="../media/image137.emf"/><Relationship Id="rId22" Type="http://schemas.openxmlformats.org/officeDocument/2006/relationships/oleObject" Target="../embeddings/oleObject122.bin"/></Relationships>
</file>

<file path=ppt/slides/_rels/slide47.xml.rels><?xml version="1.0" encoding="UTF-8" standalone="yes"?>
<Relationships xmlns="http://schemas.openxmlformats.org/package/2006/relationships"><Relationship Id="rId8" Type="http://schemas.openxmlformats.org/officeDocument/2006/relationships/image" Target="../media/image144.emf"/><Relationship Id="rId13" Type="http://schemas.openxmlformats.org/officeDocument/2006/relationships/image" Target="../media/image5.png"/><Relationship Id="rId18" Type="http://schemas.openxmlformats.org/officeDocument/2006/relationships/oleObject" Target="../embeddings/oleObject130.bin"/><Relationship Id="rId26" Type="http://schemas.openxmlformats.org/officeDocument/2006/relationships/oleObject" Target="../embeddings/oleObject134.bin"/><Relationship Id="rId3" Type="http://schemas.openxmlformats.org/officeDocument/2006/relationships/oleObject" Target="../embeddings/oleObject123.bin"/><Relationship Id="rId21" Type="http://schemas.openxmlformats.org/officeDocument/2006/relationships/image" Target="../media/image150.emf"/><Relationship Id="rId7" Type="http://schemas.openxmlformats.org/officeDocument/2006/relationships/oleObject" Target="../embeddings/oleObject125.bin"/><Relationship Id="rId12" Type="http://schemas.openxmlformats.org/officeDocument/2006/relationships/image" Target="../media/image146.emf"/><Relationship Id="rId17" Type="http://schemas.openxmlformats.org/officeDocument/2006/relationships/image" Target="../media/image148.emf"/><Relationship Id="rId25" Type="http://schemas.openxmlformats.org/officeDocument/2006/relationships/image" Target="../media/image152.emf"/><Relationship Id="rId2" Type="http://schemas.openxmlformats.org/officeDocument/2006/relationships/slideLayout" Target="../slideLayouts/slideLayout7.xml"/><Relationship Id="rId16" Type="http://schemas.openxmlformats.org/officeDocument/2006/relationships/oleObject" Target="../embeddings/oleObject129.bin"/><Relationship Id="rId20" Type="http://schemas.openxmlformats.org/officeDocument/2006/relationships/oleObject" Target="../embeddings/oleObject131.bin"/><Relationship Id="rId29" Type="http://schemas.openxmlformats.org/officeDocument/2006/relationships/image" Target="../media/image154.emf"/><Relationship Id="rId1" Type="http://schemas.openxmlformats.org/officeDocument/2006/relationships/vmlDrawing" Target="../drawings/vmlDrawing32.vml"/><Relationship Id="rId6" Type="http://schemas.openxmlformats.org/officeDocument/2006/relationships/image" Target="../media/image143.emf"/><Relationship Id="rId11" Type="http://schemas.openxmlformats.org/officeDocument/2006/relationships/oleObject" Target="../embeddings/oleObject127.bin"/><Relationship Id="rId24" Type="http://schemas.openxmlformats.org/officeDocument/2006/relationships/oleObject" Target="../embeddings/oleObject133.bin"/><Relationship Id="rId5" Type="http://schemas.openxmlformats.org/officeDocument/2006/relationships/oleObject" Target="../embeddings/oleObject124.bin"/><Relationship Id="rId15" Type="http://schemas.openxmlformats.org/officeDocument/2006/relationships/image" Target="../media/image147.emf"/><Relationship Id="rId23" Type="http://schemas.openxmlformats.org/officeDocument/2006/relationships/image" Target="../media/image151.emf"/><Relationship Id="rId28" Type="http://schemas.openxmlformats.org/officeDocument/2006/relationships/oleObject" Target="../embeddings/oleObject135.bin"/><Relationship Id="rId10" Type="http://schemas.openxmlformats.org/officeDocument/2006/relationships/image" Target="../media/image145.emf"/><Relationship Id="rId19" Type="http://schemas.openxmlformats.org/officeDocument/2006/relationships/image" Target="../media/image149.emf"/><Relationship Id="rId4" Type="http://schemas.openxmlformats.org/officeDocument/2006/relationships/image" Target="../media/image142.emf"/><Relationship Id="rId9" Type="http://schemas.openxmlformats.org/officeDocument/2006/relationships/oleObject" Target="../embeddings/oleObject126.bin"/><Relationship Id="rId14" Type="http://schemas.openxmlformats.org/officeDocument/2006/relationships/oleObject" Target="../embeddings/oleObject128.bin"/><Relationship Id="rId22" Type="http://schemas.openxmlformats.org/officeDocument/2006/relationships/oleObject" Target="../embeddings/oleObject132.bin"/><Relationship Id="rId27" Type="http://schemas.openxmlformats.org/officeDocument/2006/relationships/image" Target="../media/image153.emf"/></Relationships>
</file>

<file path=ppt/slides/_rels/slide48.xml.rels><?xml version="1.0" encoding="UTF-8" standalone="yes"?>
<Relationships xmlns="http://schemas.openxmlformats.org/package/2006/relationships"><Relationship Id="rId8" Type="http://schemas.openxmlformats.org/officeDocument/2006/relationships/oleObject" Target="../embeddings/oleObject138.bin"/><Relationship Id="rId3" Type="http://schemas.openxmlformats.org/officeDocument/2006/relationships/oleObject" Target="../embeddings/oleObject136.bin"/><Relationship Id="rId7" Type="http://schemas.openxmlformats.org/officeDocument/2006/relationships/image" Target="../media/image156.emf"/><Relationship Id="rId2" Type="http://schemas.openxmlformats.org/officeDocument/2006/relationships/slideLayout" Target="../slideLayouts/slideLayout7.xml"/><Relationship Id="rId1" Type="http://schemas.openxmlformats.org/officeDocument/2006/relationships/vmlDrawing" Target="../drawings/vmlDrawing33.vml"/><Relationship Id="rId6" Type="http://schemas.openxmlformats.org/officeDocument/2006/relationships/oleObject" Target="../embeddings/oleObject137.bin"/><Relationship Id="rId5" Type="http://schemas.openxmlformats.org/officeDocument/2006/relationships/image" Target="../media/image5.png"/><Relationship Id="rId4" Type="http://schemas.openxmlformats.org/officeDocument/2006/relationships/image" Target="../media/image155.emf"/><Relationship Id="rId9" Type="http://schemas.openxmlformats.org/officeDocument/2006/relationships/image" Target="../media/image15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8" name="Text Box 2"/>
          <p:cNvSpPr txBox="1">
            <a:spLocks noChangeArrowheads="1"/>
          </p:cNvSpPr>
          <p:nvPr/>
        </p:nvSpPr>
        <p:spPr bwMode="auto">
          <a:xfrm>
            <a:off x="468313" y="476250"/>
            <a:ext cx="8316912"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4800" b="1">
                <a:solidFill>
                  <a:schemeClr val="bg1"/>
                </a:solidFill>
                <a:latin typeface="隶书" panose="02010509060101010101" pitchFamily="49" charset="-122"/>
                <a:ea typeface="隶书" panose="02010509060101010101" pitchFamily="49" charset="-122"/>
              </a:rPr>
              <a:t>第</a:t>
            </a:r>
            <a:r>
              <a:rPr kumimoji="1" lang="en-US" altLang="zh-CN" sz="4800" b="1">
                <a:solidFill>
                  <a:schemeClr val="bg1"/>
                </a:solidFill>
                <a:latin typeface="隶书" panose="02010509060101010101" pitchFamily="49" charset="-122"/>
                <a:ea typeface="隶书" panose="02010509060101010101" pitchFamily="49" charset="-122"/>
              </a:rPr>
              <a:t>12</a:t>
            </a:r>
            <a:r>
              <a:rPr kumimoji="1" lang="zh-CN" altLang="en-US" sz="4800" b="1">
                <a:solidFill>
                  <a:schemeClr val="bg1"/>
                </a:solidFill>
                <a:latin typeface="隶书" panose="02010509060101010101" pitchFamily="49" charset="-122"/>
                <a:ea typeface="隶书" panose="02010509060101010101" pitchFamily="49" charset="-122"/>
              </a:rPr>
              <a:t>章 含有耦合电感的电路</a:t>
            </a:r>
          </a:p>
        </p:txBody>
      </p:sp>
      <p:grpSp>
        <p:nvGrpSpPr>
          <p:cNvPr id="2" name="Group 3"/>
          <p:cNvGrpSpPr>
            <a:grpSpLocks/>
          </p:cNvGrpSpPr>
          <p:nvPr/>
        </p:nvGrpSpPr>
        <p:grpSpPr bwMode="auto">
          <a:xfrm>
            <a:off x="7451725" y="6021388"/>
            <a:ext cx="1512888" cy="647700"/>
            <a:chOff x="2971" y="3113"/>
            <a:chExt cx="1043" cy="499"/>
          </a:xfrm>
        </p:grpSpPr>
        <p:sp>
          <p:nvSpPr>
            <p:cNvPr id="69665" name="Oval 4"/>
            <p:cNvSpPr>
              <a:spLocks noChangeArrowheads="1"/>
            </p:cNvSpPr>
            <p:nvPr/>
          </p:nvSpPr>
          <p:spPr bwMode="auto">
            <a:xfrm>
              <a:off x="2971" y="3113"/>
              <a:ext cx="1043" cy="499"/>
            </a:xfrm>
            <a:prstGeom prst="ellipse">
              <a:avLst/>
            </a:prstGeom>
            <a:gradFill rotWithShape="0">
              <a:gsLst>
                <a:gs pos="0">
                  <a:srgbClr val="3366FF"/>
                </a:gs>
                <a:gs pos="50000">
                  <a:srgbClr val="7799FF"/>
                </a:gs>
                <a:gs pos="100000">
                  <a:srgbClr val="3366FF"/>
                </a:gs>
              </a:gsLst>
              <a:lin ang="5400000" scaled="1"/>
            </a:gradFill>
            <a:ln w="28575" cap="sq" algn="ctr">
              <a:solidFill>
                <a:srgbClr val="0033CC"/>
              </a:solidFill>
              <a:round/>
              <a:headEnd/>
              <a:tailEnd/>
            </a:ln>
            <a:effectLst>
              <a:prstShdw prst="shdw17" dist="17961" dir="2700000">
                <a:schemeClr val="bg2"/>
              </a:prstShdw>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9666" name="Oval 5">
              <a:hlinkClick r:id="" action="ppaction://hlinkshowjump?jump=endshow" highlightClick="1"/>
            </p:cNvPr>
            <p:cNvSpPr>
              <a:spLocks noChangeArrowheads="1"/>
            </p:cNvSpPr>
            <p:nvPr/>
          </p:nvSpPr>
          <p:spPr bwMode="auto">
            <a:xfrm>
              <a:off x="3016" y="3158"/>
              <a:ext cx="953" cy="408"/>
            </a:xfrm>
            <a:prstGeom prst="ellipse">
              <a:avLst/>
            </a:prstGeom>
            <a:gradFill rotWithShape="0">
              <a:gsLst>
                <a:gs pos="0">
                  <a:srgbClr val="0033CC"/>
                </a:gs>
                <a:gs pos="50000">
                  <a:srgbClr val="87DAED"/>
                </a:gs>
                <a:gs pos="100000">
                  <a:srgbClr val="0033CC"/>
                </a:gs>
              </a:gsLst>
              <a:lin ang="5400000" scaled="1"/>
            </a:gradFill>
            <a:ln w="28575" cap="sq" algn="ctr">
              <a:solidFill>
                <a:srgbClr val="0033CC"/>
              </a:solidFill>
              <a:round/>
              <a:headEnd/>
              <a:tailEnd/>
            </a:ln>
            <a:effectLst>
              <a:prstShdw prst="shdw17" dist="17961" dir="2700000">
                <a:schemeClr val="bg2"/>
              </a:prstShdw>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sz="2800" b="1">
                  <a:solidFill>
                    <a:srgbClr val="CC0000"/>
                  </a:solidFill>
                  <a:ea typeface="隶书" panose="02010509060101010101" pitchFamily="49" charset="-122"/>
                </a:rPr>
                <a:t>首 页</a:t>
              </a:r>
            </a:p>
          </p:txBody>
        </p:sp>
      </p:grpSp>
      <p:grpSp>
        <p:nvGrpSpPr>
          <p:cNvPr id="3" name="Group 6"/>
          <p:cNvGrpSpPr>
            <a:grpSpLocks/>
          </p:cNvGrpSpPr>
          <p:nvPr/>
        </p:nvGrpSpPr>
        <p:grpSpPr bwMode="auto">
          <a:xfrm>
            <a:off x="3203575" y="1412875"/>
            <a:ext cx="3024188" cy="1079500"/>
            <a:chOff x="1928" y="890"/>
            <a:chExt cx="1905" cy="680"/>
          </a:xfrm>
        </p:grpSpPr>
        <p:pic>
          <p:nvPicPr>
            <p:cNvPr id="69662" name="Picture 7" descr="GEL Oval MS-blue"/>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8" y="890"/>
              <a:ext cx="1905" cy="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63" name="Picture 8" descr="GEL Oval MS-yellow">
              <a:hlinkClick r:id="rId3" action="ppaction://hlinksldjump"/>
            </p:cNvPr>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18" y="981"/>
              <a:ext cx="1715" cy="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64" name="Text Box 9" descr="斜纹布">
              <a:hlinkClick r:id="rId3" action="ppaction://hlinksldjump"/>
            </p:cNvPr>
            <p:cNvSpPr txBox="1">
              <a:spLocks noChangeArrowheads="1"/>
            </p:cNvSpPr>
            <p:nvPr/>
          </p:nvSpPr>
          <p:spPr bwMode="auto">
            <a:xfrm>
              <a:off x="2291" y="1062"/>
              <a:ext cx="1238" cy="365"/>
            </a:xfrm>
            <a:prstGeom prst="rect">
              <a:avLst/>
            </a:prstGeom>
            <a:noFill/>
            <a:ln>
              <a:noFill/>
            </a:ln>
            <a:effectLst>
              <a:prstShdw prst="shdw17" dist="17961" dir="2700000">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ap="sq"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zh-CN" altLang="en-US" sz="3200" b="1">
                  <a:solidFill>
                    <a:srgbClr val="CC0000"/>
                  </a:solidFill>
                  <a:latin typeface="Times New Roman" panose="02020603050405020304" pitchFamily="18" charset="0"/>
                  <a:ea typeface="楷体_GB2312" pitchFamily="49" charset="-122"/>
                </a:rPr>
                <a:t>本章重点</a:t>
              </a:r>
            </a:p>
          </p:txBody>
        </p:sp>
      </p:grpSp>
      <p:grpSp>
        <p:nvGrpSpPr>
          <p:cNvPr id="4" name="Group 10"/>
          <p:cNvGrpSpPr>
            <a:grpSpLocks/>
          </p:cNvGrpSpPr>
          <p:nvPr/>
        </p:nvGrpSpPr>
        <p:grpSpPr bwMode="auto">
          <a:xfrm>
            <a:off x="1331913" y="2706688"/>
            <a:ext cx="6624637" cy="577850"/>
            <a:chOff x="839" y="1705"/>
            <a:chExt cx="4173" cy="364"/>
          </a:xfrm>
        </p:grpSpPr>
        <p:pic>
          <p:nvPicPr>
            <p:cNvPr id="69658" name="Picture 11" descr="GEL Rounded Rectangle aquamarine">
              <a:hlinkClick r:id="rId5" action="ppaction://hlinksldjump"/>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10" y="1715"/>
              <a:ext cx="3402"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59" name="Text Box 12">
              <a:hlinkClick r:id="rId5" action="ppaction://hlinksldjump"/>
            </p:cNvPr>
            <p:cNvSpPr txBox="1">
              <a:spLocks noChangeArrowheads="1"/>
            </p:cNvSpPr>
            <p:nvPr/>
          </p:nvSpPr>
          <p:spPr bwMode="auto">
            <a:xfrm>
              <a:off x="1792" y="1705"/>
              <a:ext cx="31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CC0000"/>
                  </a:solidFill>
                  <a:latin typeface="Times New Roman" panose="02020603050405020304" pitchFamily="18" charset="0"/>
                  <a:ea typeface="隶书" panose="02010509060101010101" pitchFamily="49" charset="-122"/>
                </a:rPr>
                <a:t>互感</a:t>
              </a:r>
            </a:p>
          </p:txBody>
        </p:sp>
        <p:pic>
          <p:nvPicPr>
            <p:cNvPr id="69660" name="Picture 13" descr="GEL Rounded Rectangle aquamarine">
              <a:hlinkClick r:id="rId5" action="ppaction://hlinksldjump"/>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9" y="1715"/>
              <a:ext cx="862"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61" name="Text Box 14">
              <a:hlinkClick r:id="rId5" action="ppaction://hlinksldjump"/>
            </p:cNvPr>
            <p:cNvSpPr txBox="1">
              <a:spLocks noChangeArrowheads="1"/>
            </p:cNvSpPr>
            <p:nvPr/>
          </p:nvSpPr>
          <p:spPr bwMode="auto">
            <a:xfrm>
              <a:off x="1020" y="1741"/>
              <a:ext cx="62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b="1">
                  <a:solidFill>
                    <a:srgbClr val="CC0000"/>
                  </a:solidFill>
                  <a:latin typeface="Times New Roman" panose="02020603050405020304" pitchFamily="18" charset="0"/>
                  <a:ea typeface="楷体_GB2312" pitchFamily="49" charset="-122"/>
                </a:rPr>
                <a:t>12.1</a:t>
              </a:r>
            </a:p>
          </p:txBody>
        </p:sp>
      </p:grpSp>
      <p:grpSp>
        <p:nvGrpSpPr>
          <p:cNvPr id="5" name="Group 15"/>
          <p:cNvGrpSpPr>
            <a:grpSpLocks/>
          </p:cNvGrpSpPr>
          <p:nvPr/>
        </p:nvGrpSpPr>
        <p:grpSpPr bwMode="auto">
          <a:xfrm>
            <a:off x="1331913" y="3351213"/>
            <a:ext cx="6624637" cy="577850"/>
            <a:chOff x="839" y="2111"/>
            <a:chExt cx="4173" cy="364"/>
          </a:xfrm>
        </p:grpSpPr>
        <p:pic>
          <p:nvPicPr>
            <p:cNvPr id="69654" name="Picture 16" descr="GEL Rounded Rectangle aquamarine">
              <a:hlinkClick r:id="rId8" action="ppaction://hlinksldjump"/>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10" y="2121"/>
              <a:ext cx="3402"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55" name="Text Box 17">
              <a:hlinkClick r:id="rId8" action="ppaction://hlinksldjump"/>
            </p:cNvPr>
            <p:cNvSpPr txBox="1">
              <a:spLocks noChangeArrowheads="1"/>
            </p:cNvSpPr>
            <p:nvPr/>
          </p:nvSpPr>
          <p:spPr bwMode="auto">
            <a:xfrm>
              <a:off x="1792" y="2111"/>
              <a:ext cx="31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CC0000"/>
                  </a:solidFill>
                  <a:latin typeface="Times New Roman" panose="02020603050405020304" pitchFamily="18" charset="0"/>
                  <a:ea typeface="隶书" panose="02010509060101010101" pitchFamily="49" charset="-122"/>
                </a:rPr>
                <a:t>含有耦合电感电路的计算</a:t>
              </a:r>
            </a:p>
          </p:txBody>
        </p:sp>
        <p:pic>
          <p:nvPicPr>
            <p:cNvPr id="69656" name="Picture 18" descr="GEL Rounded Rectangle aquamarine">
              <a:hlinkClick r:id="rId8" action="ppaction://hlinksldjump"/>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9" y="2121"/>
              <a:ext cx="862"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57" name="Text Box 19">
              <a:hlinkClick r:id="rId8" action="ppaction://hlinksldjump"/>
            </p:cNvPr>
            <p:cNvSpPr txBox="1">
              <a:spLocks noChangeArrowheads="1"/>
            </p:cNvSpPr>
            <p:nvPr/>
          </p:nvSpPr>
          <p:spPr bwMode="auto">
            <a:xfrm>
              <a:off x="1020" y="2147"/>
              <a:ext cx="62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b="1">
                  <a:solidFill>
                    <a:srgbClr val="CC0000"/>
                  </a:solidFill>
                  <a:latin typeface="Times New Roman" panose="02020603050405020304" pitchFamily="18" charset="0"/>
                  <a:ea typeface="楷体_GB2312" pitchFamily="49" charset="-122"/>
                </a:rPr>
                <a:t>12.2</a:t>
              </a:r>
            </a:p>
          </p:txBody>
        </p:sp>
      </p:grpSp>
      <p:grpSp>
        <p:nvGrpSpPr>
          <p:cNvPr id="6" name="Group 20"/>
          <p:cNvGrpSpPr>
            <a:grpSpLocks/>
          </p:cNvGrpSpPr>
          <p:nvPr/>
        </p:nvGrpSpPr>
        <p:grpSpPr bwMode="auto">
          <a:xfrm>
            <a:off x="1331913" y="3998913"/>
            <a:ext cx="6624637" cy="577850"/>
            <a:chOff x="839" y="2519"/>
            <a:chExt cx="4173" cy="364"/>
          </a:xfrm>
        </p:grpSpPr>
        <p:pic>
          <p:nvPicPr>
            <p:cNvPr id="69650" name="Picture 21" descr="GEL Rounded Rectangle aquamarine">
              <a:hlinkClick r:id="rId9" action="ppaction://hlinksldjump"/>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10" y="2529"/>
              <a:ext cx="3402"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51" name="Text Box 22">
              <a:hlinkClick r:id="rId9" action="ppaction://hlinksldjump"/>
            </p:cNvPr>
            <p:cNvSpPr txBox="1">
              <a:spLocks noChangeArrowheads="1"/>
            </p:cNvSpPr>
            <p:nvPr/>
          </p:nvSpPr>
          <p:spPr bwMode="auto">
            <a:xfrm>
              <a:off x="1792" y="2519"/>
              <a:ext cx="31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CC0000"/>
                  </a:solidFill>
                  <a:latin typeface="Times New Roman" panose="02020603050405020304" pitchFamily="18" charset="0"/>
                  <a:ea typeface="隶书" panose="02010509060101010101" pitchFamily="49" charset="-122"/>
                </a:rPr>
                <a:t>耦合电感的功率</a:t>
              </a:r>
            </a:p>
          </p:txBody>
        </p:sp>
        <p:pic>
          <p:nvPicPr>
            <p:cNvPr id="69652" name="Picture 23" descr="GEL Rounded Rectangle aquamarine">
              <a:hlinkClick r:id="rId9" action="ppaction://hlinksldjump"/>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9" y="2529"/>
              <a:ext cx="862"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53" name="Text Box 24">
              <a:hlinkClick r:id="rId9" action="ppaction://hlinksldjump"/>
            </p:cNvPr>
            <p:cNvSpPr txBox="1">
              <a:spLocks noChangeArrowheads="1"/>
            </p:cNvSpPr>
            <p:nvPr/>
          </p:nvSpPr>
          <p:spPr bwMode="auto">
            <a:xfrm>
              <a:off x="1020" y="2555"/>
              <a:ext cx="62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b="1">
                  <a:solidFill>
                    <a:srgbClr val="CC0000"/>
                  </a:solidFill>
                  <a:latin typeface="Times New Roman" panose="02020603050405020304" pitchFamily="18" charset="0"/>
                  <a:ea typeface="楷体_GB2312" pitchFamily="49" charset="-122"/>
                </a:rPr>
                <a:t>12.3</a:t>
              </a:r>
            </a:p>
          </p:txBody>
        </p:sp>
      </p:grpSp>
      <p:grpSp>
        <p:nvGrpSpPr>
          <p:cNvPr id="7" name="Group 25"/>
          <p:cNvGrpSpPr>
            <a:grpSpLocks/>
          </p:cNvGrpSpPr>
          <p:nvPr/>
        </p:nvGrpSpPr>
        <p:grpSpPr bwMode="auto">
          <a:xfrm>
            <a:off x="1331913" y="4652963"/>
            <a:ext cx="6624637" cy="577850"/>
            <a:chOff x="839" y="2931"/>
            <a:chExt cx="4173" cy="364"/>
          </a:xfrm>
        </p:grpSpPr>
        <p:pic>
          <p:nvPicPr>
            <p:cNvPr id="69646" name="Picture 26" descr="GEL Rounded Rectangle aquamarine">
              <a:hlinkClick r:id="" action="ppaction://noaction"/>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10" y="2941"/>
              <a:ext cx="3402"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7" name="Text Box 27">
              <a:hlinkClick r:id="" action="ppaction://noaction"/>
            </p:cNvPr>
            <p:cNvSpPr txBox="1">
              <a:spLocks noChangeArrowheads="1"/>
            </p:cNvSpPr>
            <p:nvPr/>
          </p:nvSpPr>
          <p:spPr bwMode="auto">
            <a:xfrm>
              <a:off x="1792" y="2931"/>
              <a:ext cx="31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CC0000"/>
                  </a:solidFill>
                  <a:latin typeface="Times New Roman" panose="02020603050405020304" pitchFamily="18" charset="0"/>
                  <a:ea typeface="隶书" panose="02010509060101010101" pitchFamily="49" charset="-122"/>
                </a:rPr>
                <a:t>变压器原理</a:t>
              </a:r>
            </a:p>
          </p:txBody>
        </p:sp>
        <p:pic>
          <p:nvPicPr>
            <p:cNvPr id="69648" name="Picture 28" descr="GEL Rounded Rectangle aquamarine">
              <a:hlinkClick r:id="" action="ppaction://noaction"/>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9" y="2941"/>
              <a:ext cx="862"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9" name="Text Box 29">
              <a:hlinkClick r:id="" action="ppaction://noaction"/>
            </p:cNvPr>
            <p:cNvSpPr txBox="1">
              <a:spLocks noChangeArrowheads="1"/>
            </p:cNvSpPr>
            <p:nvPr/>
          </p:nvSpPr>
          <p:spPr bwMode="auto">
            <a:xfrm>
              <a:off x="1020" y="2967"/>
              <a:ext cx="62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b="1">
                  <a:solidFill>
                    <a:srgbClr val="CC0000"/>
                  </a:solidFill>
                  <a:latin typeface="Times New Roman" panose="02020603050405020304" pitchFamily="18" charset="0"/>
                  <a:ea typeface="楷体_GB2312" pitchFamily="49" charset="-122"/>
                </a:rPr>
                <a:t>12.4</a:t>
              </a:r>
            </a:p>
          </p:txBody>
        </p:sp>
      </p:grpSp>
      <p:grpSp>
        <p:nvGrpSpPr>
          <p:cNvPr id="8" name="Group 30"/>
          <p:cNvGrpSpPr>
            <a:grpSpLocks/>
          </p:cNvGrpSpPr>
          <p:nvPr/>
        </p:nvGrpSpPr>
        <p:grpSpPr bwMode="auto">
          <a:xfrm>
            <a:off x="1331913" y="5297488"/>
            <a:ext cx="6624637" cy="577850"/>
            <a:chOff x="839" y="3337"/>
            <a:chExt cx="4173" cy="364"/>
          </a:xfrm>
        </p:grpSpPr>
        <p:pic>
          <p:nvPicPr>
            <p:cNvPr id="69642" name="Picture 31" descr="GEL Rounded Rectangle aquamarine">
              <a:hlinkClick r:id="" action="ppaction://noaction"/>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10" y="3347"/>
              <a:ext cx="3402"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3" name="Text Box 32">
              <a:hlinkClick r:id="" action="ppaction://noaction"/>
            </p:cNvPr>
            <p:cNvSpPr txBox="1">
              <a:spLocks noChangeArrowheads="1"/>
            </p:cNvSpPr>
            <p:nvPr/>
          </p:nvSpPr>
          <p:spPr bwMode="auto">
            <a:xfrm>
              <a:off x="1792" y="3337"/>
              <a:ext cx="31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CC0000"/>
                  </a:solidFill>
                  <a:latin typeface="Times New Roman" panose="02020603050405020304" pitchFamily="18" charset="0"/>
                  <a:ea typeface="隶书" panose="02010509060101010101" pitchFamily="49" charset="-122"/>
                </a:rPr>
                <a:t>理想变压器</a:t>
              </a:r>
            </a:p>
          </p:txBody>
        </p:sp>
        <p:pic>
          <p:nvPicPr>
            <p:cNvPr id="69644" name="Picture 33" descr="GEL Rounded Rectangle aquamarine">
              <a:hlinkClick r:id="" action="ppaction://noaction"/>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9" y="3347"/>
              <a:ext cx="862"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5" name="Text Box 34">
              <a:hlinkClick r:id="" action="ppaction://noaction"/>
            </p:cNvPr>
            <p:cNvSpPr txBox="1">
              <a:spLocks noChangeArrowheads="1"/>
            </p:cNvSpPr>
            <p:nvPr/>
          </p:nvSpPr>
          <p:spPr bwMode="auto">
            <a:xfrm>
              <a:off x="1020" y="3373"/>
              <a:ext cx="62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b="1">
                  <a:solidFill>
                    <a:srgbClr val="CC0000"/>
                  </a:solidFill>
                  <a:latin typeface="Times New Roman" panose="02020603050405020304" pitchFamily="18" charset="0"/>
                  <a:ea typeface="楷体_GB2312" pitchFamily="49" charset="-122"/>
                </a:rPr>
                <a:t>12.5</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withEffect">
                                  <p:stCondLst>
                                    <p:cond delay="0"/>
                                  </p:stCondLst>
                                  <p:childTnLst>
                                    <p:set>
                                      <p:cBhvr>
                                        <p:cTn id="6" dur="1" fill="hold">
                                          <p:stCondLst>
                                            <p:cond delay="0"/>
                                          </p:stCondLst>
                                        </p:cTn>
                                        <p:tgtEl>
                                          <p:spTgt spid="505858"/>
                                        </p:tgtEl>
                                        <p:attrNameLst>
                                          <p:attrName>style.visibility</p:attrName>
                                        </p:attrNameLst>
                                      </p:cBhvr>
                                      <p:to>
                                        <p:strVal val="visible"/>
                                      </p:to>
                                    </p:set>
                                    <p:anim calcmode="lin" valueType="num">
                                      <p:cBhvr additive="base">
                                        <p:cTn id="7" dur="500" fill="hold"/>
                                        <p:tgtEl>
                                          <p:spTgt spid="505858"/>
                                        </p:tgtEl>
                                        <p:attrNameLst>
                                          <p:attrName>ppt_x</p:attrName>
                                        </p:attrNameLst>
                                      </p:cBhvr>
                                      <p:tavLst>
                                        <p:tav tm="0">
                                          <p:val>
                                            <p:strVal val="0-#ppt_w/2"/>
                                          </p:val>
                                        </p:tav>
                                        <p:tav tm="100000">
                                          <p:val>
                                            <p:strVal val="#ppt_x"/>
                                          </p:val>
                                        </p:tav>
                                      </p:tavLst>
                                    </p:anim>
                                    <p:anim calcmode="lin" valueType="num">
                                      <p:cBhvr additive="base">
                                        <p:cTn id="8" dur="500" fill="hold"/>
                                        <p:tgtEl>
                                          <p:spTgt spid="505858"/>
                                        </p:tgtEl>
                                        <p:attrNameLst>
                                          <p:attrName>ppt_y</p:attrName>
                                        </p:attrNameLst>
                                      </p:cBhvr>
                                      <p:tavLst>
                                        <p:tav tm="0">
                                          <p:val>
                                            <p:strVal val="0-#ppt_h/2"/>
                                          </p:val>
                                        </p:tav>
                                        <p:tav tm="100000">
                                          <p:val>
                                            <p:strVal val="#ppt_y"/>
                                          </p:val>
                                        </p:tav>
                                      </p:tavLst>
                                    </p:anim>
                                  </p:childTnLst>
                                </p:cTn>
                              </p:par>
                              <p:par>
                                <p:cTn id="9" presetID="22" presetClass="entr" presetSubtype="8" fill="hold" nodeType="withEffect">
                                  <p:stCondLst>
                                    <p:cond delay="100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par>
                                <p:cTn id="12" presetID="22" presetClass="entr" presetSubtype="8" fill="hold" nodeType="withEffect">
                                  <p:stCondLst>
                                    <p:cond delay="100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1000"/>
                                        <p:tgtEl>
                                          <p:spTgt spid="5"/>
                                        </p:tgtEl>
                                      </p:cBhvr>
                                    </p:animEffect>
                                  </p:childTnLst>
                                </p:cTn>
                              </p:par>
                              <p:par>
                                <p:cTn id="15" presetID="22" presetClass="entr" presetSubtype="8" fill="hold" nodeType="withEffect">
                                  <p:stCondLst>
                                    <p:cond delay="100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1000"/>
                                        <p:tgtEl>
                                          <p:spTgt spid="6"/>
                                        </p:tgtEl>
                                      </p:cBhvr>
                                    </p:animEffect>
                                  </p:childTnLst>
                                </p:cTn>
                              </p:par>
                              <p:par>
                                <p:cTn id="18" presetID="22" presetClass="entr" presetSubtype="8" fill="hold" nodeType="withEffect">
                                  <p:stCondLst>
                                    <p:cond delay="100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1000"/>
                                        <p:tgtEl>
                                          <p:spTgt spid="7"/>
                                        </p:tgtEl>
                                      </p:cBhvr>
                                    </p:animEffect>
                                  </p:childTnLst>
                                </p:cTn>
                              </p:par>
                              <p:par>
                                <p:cTn id="21" presetID="22" presetClass="entr" presetSubtype="8" fill="hold" nodeType="withEffect">
                                  <p:stCondLst>
                                    <p:cond delay="100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1000"/>
                                        <p:tgtEl>
                                          <p:spTgt spid="8"/>
                                        </p:tgtEl>
                                      </p:cBhvr>
                                    </p:animEffect>
                                  </p:childTnLst>
                                </p:cTn>
                              </p:par>
                            </p:childTnLst>
                          </p:cTn>
                        </p:par>
                        <p:par>
                          <p:cTn id="24" fill="hold" nodeType="afterGroup">
                            <p:stCondLst>
                              <p:cond delay="2000"/>
                            </p:stCondLst>
                            <p:childTnLst>
                              <p:par>
                                <p:cTn id="25" presetID="49" presetClass="entr" presetSubtype="0" decel="100000" fill="hold" nodeType="afterEffect">
                                  <p:stCondLst>
                                    <p:cond delay="50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 calcmode="lin" valueType="num">
                                      <p:cBhvr>
                                        <p:cTn id="29" dur="500" fill="hold"/>
                                        <p:tgtEl>
                                          <p:spTgt spid="3"/>
                                        </p:tgtEl>
                                        <p:attrNameLst>
                                          <p:attrName>style.rotation</p:attrName>
                                        </p:attrNameLst>
                                      </p:cBhvr>
                                      <p:tavLst>
                                        <p:tav tm="0">
                                          <p:val>
                                            <p:fltVal val="360"/>
                                          </p:val>
                                        </p:tav>
                                        <p:tav tm="100000">
                                          <p:val>
                                            <p:fltVal val="0"/>
                                          </p:val>
                                        </p:tav>
                                      </p:tavLst>
                                    </p:anim>
                                    <p:animEffect transition="in" filter="fade">
                                      <p:cBhvr>
                                        <p:cTn id="30" dur="500"/>
                                        <p:tgtEl>
                                          <p:spTgt spid="3"/>
                                        </p:tgtEl>
                                      </p:cBhvr>
                                    </p:animEffect>
                                  </p:childTnLst>
                                </p:cTn>
                              </p:par>
                            </p:childTnLst>
                          </p:cTn>
                        </p:par>
                        <p:par>
                          <p:cTn id="31" fill="hold" nodeType="afterGroup">
                            <p:stCondLst>
                              <p:cond delay="3000"/>
                            </p:stCondLst>
                            <p:childTnLst>
                              <p:par>
                                <p:cTn id="32" presetID="55" presetClass="entr" presetSubtype="0"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p:cTn id="34" dur="500" fill="hold"/>
                                        <p:tgtEl>
                                          <p:spTgt spid="2"/>
                                        </p:tgtEl>
                                        <p:attrNameLst>
                                          <p:attrName>ppt_w</p:attrName>
                                        </p:attrNameLst>
                                      </p:cBhvr>
                                      <p:tavLst>
                                        <p:tav tm="0">
                                          <p:val>
                                            <p:strVal val="#ppt_w*0.70"/>
                                          </p:val>
                                        </p:tav>
                                        <p:tav tm="100000">
                                          <p:val>
                                            <p:strVal val="#ppt_w"/>
                                          </p:val>
                                        </p:tav>
                                      </p:tavLst>
                                    </p:anim>
                                    <p:anim calcmode="lin" valueType="num">
                                      <p:cBhvr>
                                        <p:cTn id="35" dur="500" fill="hold"/>
                                        <p:tgtEl>
                                          <p:spTgt spid="2"/>
                                        </p:tgtEl>
                                        <p:attrNameLst>
                                          <p:attrName>ppt_h</p:attrName>
                                        </p:attrNameLst>
                                      </p:cBhvr>
                                      <p:tavLst>
                                        <p:tav tm="0">
                                          <p:val>
                                            <p:strVal val="#ppt_h"/>
                                          </p:val>
                                        </p:tav>
                                        <p:tav tm="100000">
                                          <p:val>
                                            <p:strVal val="#ppt_h"/>
                                          </p:val>
                                        </p:tav>
                                      </p:tavLst>
                                    </p:anim>
                                    <p:animEffect transition="in" filter="fade">
                                      <p:cBhvr>
                                        <p:cTn id="3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5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2" name="Text Box 2"/>
          <p:cNvSpPr txBox="1">
            <a:spLocks noChangeArrowheads="1"/>
          </p:cNvSpPr>
          <p:nvPr/>
        </p:nvSpPr>
        <p:spPr bwMode="auto">
          <a:xfrm>
            <a:off x="900113" y="1130300"/>
            <a:ext cx="1468437" cy="579438"/>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 typeface="Wingdings" panose="05000000000000000000" pitchFamily="2" charset="2"/>
              <a:buChar char="l"/>
            </a:pPr>
            <a:r>
              <a:rPr kumimoji="1" lang="zh-CN" altLang="en-US" sz="3200" b="1">
                <a:solidFill>
                  <a:schemeClr val="bg1"/>
                </a:solidFill>
                <a:latin typeface="楷体_GB2312" pitchFamily="49" charset="-122"/>
                <a:ea typeface="楷体_GB2312" pitchFamily="49" charset="-122"/>
              </a:rPr>
              <a:t>重点</a:t>
            </a:r>
          </a:p>
        </p:txBody>
      </p:sp>
      <p:sp>
        <p:nvSpPr>
          <p:cNvPr id="506883" name="Text Box 3"/>
          <p:cNvSpPr txBox="1">
            <a:spLocks noChangeArrowheads="1"/>
          </p:cNvSpPr>
          <p:nvPr/>
        </p:nvSpPr>
        <p:spPr bwMode="auto">
          <a:xfrm>
            <a:off x="1403350" y="1851025"/>
            <a:ext cx="645953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3600" b="1">
                <a:solidFill>
                  <a:srgbClr val="FFFF00"/>
                </a:solidFill>
                <a:latin typeface="楷体_GB2312" pitchFamily="49" charset="-122"/>
                <a:ea typeface="楷体_GB2312" pitchFamily="49" charset="-122"/>
              </a:rPr>
              <a:t> </a:t>
            </a:r>
            <a:r>
              <a:rPr kumimoji="1" lang="en-US" altLang="zh-CN" sz="3600" b="1">
                <a:solidFill>
                  <a:srgbClr val="FFFF00"/>
                </a:solidFill>
                <a:latin typeface="楷体_GB2312" pitchFamily="49" charset="-122"/>
                <a:ea typeface="楷体_GB2312" pitchFamily="49" charset="-122"/>
              </a:rPr>
              <a:t>1.</a:t>
            </a:r>
            <a:r>
              <a:rPr kumimoji="1" lang="zh-CN" altLang="en-US" sz="3600" b="1">
                <a:solidFill>
                  <a:srgbClr val="FFFF00"/>
                </a:solidFill>
                <a:latin typeface="楷体_GB2312" pitchFamily="49" charset="-122"/>
                <a:ea typeface="楷体_GB2312" pitchFamily="49" charset="-122"/>
              </a:rPr>
              <a:t>互感和互感电压</a:t>
            </a:r>
          </a:p>
        </p:txBody>
      </p:sp>
      <p:sp>
        <p:nvSpPr>
          <p:cNvPr id="506884" name="Text Box 4"/>
          <p:cNvSpPr txBox="1">
            <a:spLocks noChangeArrowheads="1"/>
          </p:cNvSpPr>
          <p:nvPr/>
        </p:nvSpPr>
        <p:spPr bwMode="auto">
          <a:xfrm>
            <a:off x="1403350" y="2571750"/>
            <a:ext cx="645953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3600" b="1">
                <a:solidFill>
                  <a:srgbClr val="FFFF00"/>
                </a:solidFill>
                <a:latin typeface="楷体_GB2312" pitchFamily="49" charset="-122"/>
                <a:ea typeface="楷体_GB2312" pitchFamily="49" charset="-122"/>
              </a:rPr>
              <a:t> </a:t>
            </a:r>
            <a:r>
              <a:rPr kumimoji="1" lang="en-US" altLang="zh-CN" sz="3600" b="1">
                <a:solidFill>
                  <a:srgbClr val="FFFF00"/>
                </a:solidFill>
                <a:latin typeface="楷体_GB2312" pitchFamily="49" charset="-122"/>
                <a:ea typeface="楷体_GB2312" pitchFamily="49" charset="-122"/>
              </a:rPr>
              <a:t>2.</a:t>
            </a:r>
            <a:r>
              <a:rPr kumimoji="1" lang="zh-CN" altLang="en-US" sz="3600" b="1">
                <a:solidFill>
                  <a:srgbClr val="FFFF00"/>
                </a:solidFill>
                <a:latin typeface="楷体_GB2312" pitchFamily="49" charset="-122"/>
                <a:ea typeface="楷体_GB2312" pitchFamily="49" charset="-122"/>
              </a:rPr>
              <a:t>有互感电路的计算</a:t>
            </a:r>
          </a:p>
        </p:txBody>
      </p:sp>
      <p:sp>
        <p:nvSpPr>
          <p:cNvPr id="506885" name="Text Box 5"/>
          <p:cNvSpPr txBox="1">
            <a:spLocks noChangeArrowheads="1"/>
          </p:cNvSpPr>
          <p:nvPr/>
        </p:nvSpPr>
        <p:spPr bwMode="auto">
          <a:xfrm>
            <a:off x="1403350" y="3363913"/>
            <a:ext cx="705643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3600" b="1">
                <a:solidFill>
                  <a:srgbClr val="FFFF00"/>
                </a:solidFill>
                <a:latin typeface="楷体_GB2312" pitchFamily="49" charset="-122"/>
                <a:ea typeface="楷体_GB2312" pitchFamily="49" charset="-122"/>
              </a:rPr>
              <a:t> </a:t>
            </a:r>
            <a:r>
              <a:rPr kumimoji="1" lang="en-US" altLang="zh-CN" sz="3600" b="1">
                <a:solidFill>
                  <a:srgbClr val="FFFF00"/>
                </a:solidFill>
                <a:latin typeface="楷体_GB2312" pitchFamily="49" charset="-122"/>
                <a:ea typeface="楷体_GB2312" pitchFamily="49" charset="-122"/>
              </a:rPr>
              <a:t>3.</a:t>
            </a:r>
            <a:r>
              <a:rPr kumimoji="1" lang="zh-CN" altLang="en-US" sz="3600" b="1">
                <a:solidFill>
                  <a:srgbClr val="FFFF00"/>
                </a:solidFill>
                <a:latin typeface="楷体_GB2312" pitchFamily="49" charset="-122"/>
                <a:ea typeface="楷体_GB2312" pitchFamily="49" charset="-122"/>
              </a:rPr>
              <a:t>变压器和理想变压器原理</a:t>
            </a:r>
          </a:p>
        </p:txBody>
      </p:sp>
      <p:grpSp>
        <p:nvGrpSpPr>
          <p:cNvPr id="70662" name="Group 6"/>
          <p:cNvGrpSpPr>
            <a:grpSpLocks/>
          </p:cNvGrpSpPr>
          <p:nvPr/>
        </p:nvGrpSpPr>
        <p:grpSpPr bwMode="auto">
          <a:xfrm>
            <a:off x="8316913" y="6446838"/>
            <a:ext cx="792162" cy="366712"/>
            <a:chOff x="4649" y="4020"/>
            <a:chExt cx="499" cy="231"/>
          </a:xfrm>
        </p:grpSpPr>
        <p:pic>
          <p:nvPicPr>
            <p:cNvPr id="70663" name="Picture 7"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4" name="Text Box 8">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06882"/>
                                        </p:tgtEl>
                                        <p:attrNameLst>
                                          <p:attrName>style.visibility</p:attrName>
                                        </p:attrNameLst>
                                      </p:cBhvr>
                                      <p:to>
                                        <p:strVal val="visible"/>
                                      </p:to>
                                    </p:set>
                                    <p:anim calcmode="lin" valueType="num">
                                      <p:cBhvr additive="base">
                                        <p:cTn id="7" dur="500" fill="hold"/>
                                        <p:tgtEl>
                                          <p:spTgt spid="506882"/>
                                        </p:tgtEl>
                                        <p:attrNameLst>
                                          <p:attrName>ppt_x</p:attrName>
                                        </p:attrNameLst>
                                      </p:cBhvr>
                                      <p:tavLst>
                                        <p:tav tm="0">
                                          <p:val>
                                            <p:strVal val="0-#ppt_w/2"/>
                                          </p:val>
                                        </p:tav>
                                        <p:tav tm="100000">
                                          <p:val>
                                            <p:strVal val="#ppt_x"/>
                                          </p:val>
                                        </p:tav>
                                      </p:tavLst>
                                    </p:anim>
                                    <p:anim calcmode="lin" valueType="num">
                                      <p:cBhvr additive="base">
                                        <p:cTn id="8" dur="500" fill="hold"/>
                                        <p:tgtEl>
                                          <p:spTgt spid="50688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506883"/>
                                        </p:tgtEl>
                                        <p:attrNameLst>
                                          <p:attrName>style.visibility</p:attrName>
                                        </p:attrNameLst>
                                      </p:cBhvr>
                                      <p:to>
                                        <p:strVal val="visible"/>
                                      </p:to>
                                    </p:set>
                                    <p:anim calcmode="lin" valueType="num">
                                      <p:cBhvr>
                                        <p:cTn id="12" dur="1000" fill="hold"/>
                                        <p:tgtEl>
                                          <p:spTgt spid="506883"/>
                                        </p:tgtEl>
                                        <p:attrNameLst>
                                          <p:attrName>ppt_w</p:attrName>
                                        </p:attrNameLst>
                                      </p:cBhvr>
                                      <p:tavLst>
                                        <p:tav tm="0">
                                          <p:val>
                                            <p:fltVal val="0"/>
                                          </p:val>
                                        </p:tav>
                                        <p:tav tm="100000">
                                          <p:val>
                                            <p:strVal val="#ppt_w"/>
                                          </p:val>
                                        </p:tav>
                                      </p:tavLst>
                                    </p:anim>
                                    <p:anim calcmode="lin" valueType="num">
                                      <p:cBhvr>
                                        <p:cTn id="13" dur="1000" fill="hold"/>
                                        <p:tgtEl>
                                          <p:spTgt spid="506883"/>
                                        </p:tgtEl>
                                        <p:attrNameLst>
                                          <p:attrName>ppt_h</p:attrName>
                                        </p:attrNameLst>
                                      </p:cBhvr>
                                      <p:tavLst>
                                        <p:tav tm="0">
                                          <p:val>
                                            <p:fltVal val="0"/>
                                          </p:val>
                                        </p:tav>
                                        <p:tav tm="100000">
                                          <p:val>
                                            <p:strVal val="#ppt_h"/>
                                          </p:val>
                                        </p:tav>
                                      </p:tavLst>
                                    </p:anim>
                                  </p:childTnLst>
                                </p:cTn>
                              </p:par>
                            </p:childTnLst>
                          </p:cTn>
                        </p:par>
                        <p:par>
                          <p:cTn id="14" fill="hold" nodeType="afterGroup">
                            <p:stCondLst>
                              <p:cond delay="1500"/>
                            </p:stCondLst>
                            <p:childTnLst>
                              <p:par>
                                <p:cTn id="15" presetID="23" presetClass="entr" presetSubtype="16" fill="hold" grpId="0" nodeType="afterEffect">
                                  <p:stCondLst>
                                    <p:cond delay="0"/>
                                  </p:stCondLst>
                                  <p:childTnLst>
                                    <p:set>
                                      <p:cBhvr>
                                        <p:cTn id="16" dur="1" fill="hold">
                                          <p:stCondLst>
                                            <p:cond delay="0"/>
                                          </p:stCondLst>
                                        </p:cTn>
                                        <p:tgtEl>
                                          <p:spTgt spid="506884"/>
                                        </p:tgtEl>
                                        <p:attrNameLst>
                                          <p:attrName>style.visibility</p:attrName>
                                        </p:attrNameLst>
                                      </p:cBhvr>
                                      <p:to>
                                        <p:strVal val="visible"/>
                                      </p:to>
                                    </p:set>
                                    <p:anim calcmode="lin" valueType="num">
                                      <p:cBhvr>
                                        <p:cTn id="17" dur="1000" fill="hold"/>
                                        <p:tgtEl>
                                          <p:spTgt spid="506884"/>
                                        </p:tgtEl>
                                        <p:attrNameLst>
                                          <p:attrName>ppt_w</p:attrName>
                                        </p:attrNameLst>
                                      </p:cBhvr>
                                      <p:tavLst>
                                        <p:tav tm="0">
                                          <p:val>
                                            <p:fltVal val="0"/>
                                          </p:val>
                                        </p:tav>
                                        <p:tav tm="100000">
                                          <p:val>
                                            <p:strVal val="#ppt_w"/>
                                          </p:val>
                                        </p:tav>
                                      </p:tavLst>
                                    </p:anim>
                                    <p:anim calcmode="lin" valueType="num">
                                      <p:cBhvr>
                                        <p:cTn id="18" dur="1000" fill="hold"/>
                                        <p:tgtEl>
                                          <p:spTgt spid="506884"/>
                                        </p:tgtEl>
                                        <p:attrNameLst>
                                          <p:attrName>ppt_h</p:attrName>
                                        </p:attrNameLst>
                                      </p:cBhvr>
                                      <p:tavLst>
                                        <p:tav tm="0">
                                          <p:val>
                                            <p:fltVal val="0"/>
                                          </p:val>
                                        </p:tav>
                                        <p:tav tm="100000">
                                          <p:val>
                                            <p:strVal val="#ppt_h"/>
                                          </p:val>
                                        </p:tav>
                                      </p:tavLst>
                                    </p:anim>
                                  </p:childTnLst>
                                </p:cTn>
                              </p:par>
                            </p:childTnLst>
                          </p:cTn>
                        </p:par>
                        <p:par>
                          <p:cTn id="19" fill="hold" nodeType="afterGroup">
                            <p:stCondLst>
                              <p:cond delay="2500"/>
                            </p:stCondLst>
                            <p:childTnLst>
                              <p:par>
                                <p:cTn id="20" presetID="23" presetClass="entr" presetSubtype="16" fill="hold" grpId="0" nodeType="afterEffect">
                                  <p:stCondLst>
                                    <p:cond delay="0"/>
                                  </p:stCondLst>
                                  <p:childTnLst>
                                    <p:set>
                                      <p:cBhvr>
                                        <p:cTn id="21" dur="1" fill="hold">
                                          <p:stCondLst>
                                            <p:cond delay="0"/>
                                          </p:stCondLst>
                                        </p:cTn>
                                        <p:tgtEl>
                                          <p:spTgt spid="506885"/>
                                        </p:tgtEl>
                                        <p:attrNameLst>
                                          <p:attrName>style.visibility</p:attrName>
                                        </p:attrNameLst>
                                      </p:cBhvr>
                                      <p:to>
                                        <p:strVal val="visible"/>
                                      </p:to>
                                    </p:set>
                                    <p:anim calcmode="lin" valueType="num">
                                      <p:cBhvr>
                                        <p:cTn id="22" dur="1000" fill="hold"/>
                                        <p:tgtEl>
                                          <p:spTgt spid="506885"/>
                                        </p:tgtEl>
                                        <p:attrNameLst>
                                          <p:attrName>ppt_w</p:attrName>
                                        </p:attrNameLst>
                                      </p:cBhvr>
                                      <p:tavLst>
                                        <p:tav tm="0">
                                          <p:val>
                                            <p:fltVal val="0"/>
                                          </p:val>
                                        </p:tav>
                                        <p:tav tm="100000">
                                          <p:val>
                                            <p:strVal val="#ppt_w"/>
                                          </p:val>
                                        </p:tav>
                                      </p:tavLst>
                                    </p:anim>
                                    <p:anim calcmode="lin" valueType="num">
                                      <p:cBhvr>
                                        <p:cTn id="23" dur="1000" fill="hold"/>
                                        <p:tgtEl>
                                          <p:spTgt spid="50688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6882" grpId="0" animBg="1"/>
      <p:bldP spid="506883" grpId="0"/>
      <p:bldP spid="506884" grpId="0"/>
      <p:bldP spid="50688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4" name="Text Box 2" descr="花束"/>
          <p:cNvSpPr txBox="1">
            <a:spLocks noChangeArrowheads="1"/>
          </p:cNvSpPr>
          <p:nvPr/>
        </p:nvSpPr>
        <p:spPr bwMode="auto">
          <a:xfrm>
            <a:off x="2484438" y="476250"/>
            <a:ext cx="3289300" cy="762000"/>
          </a:xfrm>
          <a:prstGeom prst="rect">
            <a:avLst/>
          </a:prstGeom>
          <a:noFill/>
          <a:ln>
            <a:noFill/>
          </a:ln>
          <a:effectLst>
            <a:prstShdw prst="shdw17" dist="17961" dir="2700000">
              <a:srgbClr val="7A7A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4400" b="1">
                <a:solidFill>
                  <a:schemeClr val="bg1"/>
                </a:solidFill>
                <a:latin typeface="楷体_GB2312" pitchFamily="49" charset="-122"/>
                <a:ea typeface="楷体_GB2312" pitchFamily="49" charset="-122"/>
              </a:rPr>
              <a:t>12.1  </a:t>
            </a:r>
            <a:r>
              <a:rPr kumimoji="1" lang="zh-CN" altLang="en-US" sz="4400" b="1">
                <a:solidFill>
                  <a:schemeClr val="bg1"/>
                </a:solidFill>
                <a:latin typeface="楷体_GB2312" pitchFamily="49" charset="-122"/>
                <a:ea typeface="楷体_GB2312" pitchFamily="49" charset="-122"/>
              </a:rPr>
              <a:t>互感</a:t>
            </a:r>
          </a:p>
        </p:txBody>
      </p:sp>
      <p:sp>
        <p:nvSpPr>
          <p:cNvPr id="509955" name="Text Box 3"/>
          <p:cNvSpPr txBox="1">
            <a:spLocks noChangeArrowheads="1"/>
          </p:cNvSpPr>
          <p:nvPr/>
        </p:nvSpPr>
        <p:spPr bwMode="auto">
          <a:xfrm>
            <a:off x="827088" y="1268413"/>
            <a:ext cx="7777162" cy="265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spcBef>
                <a:spcPct val="50000"/>
              </a:spcBef>
            </a:pPr>
            <a:r>
              <a:rPr lang="zh-CN" altLang="en-US" sz="2800" b="1">
                <a:solidFill>
                  <a:srgbClr val="FFFF00"/>
                </a:solidFill>
                <a:latin typeface="楷体_GB2312" pitchFamily="49" charset="-122"/>
                <a:ea typeface="楷体_GB2312" pitchFamily="49" charset="-122"/>
              </a:rPr>
              <a:t>       耦合电感元件属于多端元件，在实际电路中，如收音机、电视机中的中周线圈、振荡线圈，整流电源里使用的变压器等都是耦合电感元件，熟悉这类多端元件的特性，掌握包含这类多端元件的电路问题的分析方法是非常必要的。</a:t>
            </a:r>
          </a:p>
        </p:txBody>
      </p:sp>
      <p:grpSp>
        <p:nvGrpSpPr>
          <p:cNvPr id="71684" name="Group 4"/>
          <p:cNvGrpSpPr>
            <a:grpSpLocks/>
          </p:cNvGrpSpPr>
          <p:nvPr/>
        </p:nvGrpSpPr>
        <p:grpSpPr bwMode="auto">
          <a:xfrm>
            <a:off x="8316913" y="6446838"/>
            <a:ext cx="792162" cy="366712"/>
            <a:chOff x="5193" y="4020"/>
            <a:chExt cx="499" cy="231"/>
          </a:xfrm>
        </p:grpSpPr>
        <p:pic>
          <p:nvPicPr>
            <p:cNvPr id="71691" name="Picture 5"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92" name="Text Box 6">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71685" name="Group 7"/>
          <p:cNvGrpSpPr>
            <a:grpSpLocks/>
          </p:cNvGrpSpPr>
          <p:nvPr/>
        </p:nvGrpSpPr>
        <p:grpSpPr bwMode="auto">
          <a:xfrm>
            <a:off x="7453313" y="6446838"/>
            <a:ext cx="792162" cy="366712"/>
            <a:chOff x="4649" y="4020"/>
            <a:chExt cx="499" cy="231"/>
          </a:xfrm>
        </p:grpSpPr>
        <p:pic>
          <p:nvPicPr>
            <p:cNvPr id="71689" name="Picture 8"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90" name="Text Box 9">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71686" name="Group 10"/>
          <p:cNvGrpSpPr>
            <a:grpSpLocks/>
          </p:cNvGrpSpPr>
          <p:nvPr/>
        </p:nvGrpSpPr>
        <p:grpSpPr bwMode="auto">
          <a:xfrm>
            <a:off x="6588125" y="6446838"/>
            <a:ext cx="792163" cy="366712"/>
            <a:chOff x="4649" y="4020"/>
            <a:chExt cx="499" cy="231"/>
          </a:xfrm>
        </p:grpSpPr>
        <p:pic>
          <p:nvPicPr>
            <p:cNvPr id="71687" name="Picture 11"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8" name="Text Box 12">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withEffect">
                                  <p:stCondLst>
                                    <p:cond delay="0"/>
                                  </p:stCondLst>
                                  <p:childTnLst>
                                    <p:set>
                                      <p:cBhvr>
                                        <p:cTn id="6" dur="1" fill="hold">
                                          <p:stCondLst>
                                            <p:cond delay="0"/>
                                          </p:stCondLst>
                                        </p:cTn>
                                        <p:tgtEl>
                                          <p:spTgt spid="509954"/>
                                        </p:tgtEl>
                                        <p:attrNameLst>
                                          <p:attrName>style.visibility</p:attrName>
                                        </p:attrNameLst>
                                      </p:cBhvr>
                                      <p:to>
                                        <p:strVal val="visible"/>
                                      </p:to>
                                    </p:set>
                                    <p:anim calcmode="lin" valueType="num">
                                      <p:cBhvr additive="base">
                                        <p:cTn id="7" dur="500" fill="hold"/>
                                        <p:tgtEl>
                                          <p:spTgt spid="509954"/>
                                        </p:tgtEl>
                                        <p:attrNameLst>
                                          <p:attrName>ppt_x</p:attrName>
                                        </p:attrNameLst>
                                      </p:cBhvr>
                                      <p:tavLst>
                                        <p:tav tm="0">
                                          <p:val>
                                            <p:strVal val="0-#ppt_w/2"/>
                                          </p:val>
                                        </p:tav>
                                        <p:tav tm="100000">
                                          <p:val>
                                            <p:strVal val="#ppt_x"/>
                                          </p:val>
                                        </p:tav>
                                      </p:tavLst>
                                    </p:anim>
                                    <p:anim calcmode="lin" valueType="num">
                                      <p:cBhvr additive="base">
                                        <p:cTn id="8" dur="500" fill="hold"/>
                                        <p:tgtEl>
                                          <p:spTgt spid="509954"/>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509955"/>
                                        </p:tgtEl>
                                        <p:attrNameLst>
                                          <p:attrName>style.visibility</p:attrName>
                                        </p:attrNameLst>
                                      </p:cBhvr>
                                      <p:to>
                                        <p:strVal val="visible"/>
                                      </p:to>
                                    </p:set>
                                    <p:animEffect transition="in" filter="slide(fromBottom)">
                                      <p:cBhvr>
                                        <p:cTn id="13" dur="2000"/>
                                        <p:tgtEl>
                                          <p:spTgt spid="5099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9954" grpId="0"/>
      <p:bldP spid="50995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706" name="Group 2"/>
          <p:cNvGrpSpPr>
            <a:grpSpLocks/>
          </p:cNvGrpSpPr>
          <p:nvPr/>
        </p:nvGrpSpPr>
        <p:grpSpPr bwMode="auto">
          <a:xfrm>
            <a:off x="8316913" y="6446838"/>
            <a:ext cx="792162" cy="366712"/>
            <a:chOff x="5193" y="4020"/>
            <a:chExt cx="499" cy="231"/>
          </a:xfrm>
        </p:grpSpPr>
        <p:pic>
          <p:nvPicPr>
            <p:cNvPr id="72715" name="Picture 3"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6" name="Text Box 4">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72707" name="Group 5"/>
          <p:cNvGrpSpPr>
            <a:grpSpLocks/>
          </p:cNvGrpSpPr>
          <p:nvPr/>
        </p:nvGrpSpPr>
        <p:grpSpPr bwMode="auto">
          <a:xfrm>
            <a:off x="7453313" y="6446838"/>
            <a:ext cx="792162" cy="366712"/>
            <a:chOff x="4649" y="4020"/>
            <a:chExt cx="499" cy="231"/>
          </a:xfrm>
        </p:grpSpPr>
        <p:pic>
          <p:nvPicPr>
            <p:cNvPr id="72713" name="Picture 6"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4" name="Text Box 7">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pic>
        <p:nvPicPr>
          <p:cNvPr id="72708" name="Picture 8" descr="变压器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713" y="549275"/>
            <a:ext cx="5472112" cy="497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9" name="Text Box 9"/>
          <p:cNvSpPr txBox="1">
            <a:spLocks noChangeArrowheads="1"/>
          </p:cNvSpPr>
          <p:nvPr/>
        </p:nvSpPr>
        <p:spPr bwMode="auto">
          <a:xfrm>
            <a:off x="3492500" y="5661025"/>
            <a:ext cx="18716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3200" b="1">
                <a:solidFill>
                  <a:schemeClr val="bg1"/>
                </a:solidFill>
                <a:ea typeface="楷体_GB2312" pitchFamily="49" charset="-122"/>
              </a:rPr>
              <a:t>变压器</a:t>
            </a:r>
          </a:p>
        </p:txBody>
      </p:sp>
      <p:grpSp>
        <p:nvGrpSpPr>
          <p:cNvPr id="72710" name="Group 10"/>
          <p:cNvGrpSpPr>
            <a:grpSpLocks/>
          </p:cNvGrpSpPr>
          <p:nvPr/>
        </p:nvGrpSpPr>
        <p:grpSpPr bwMode="auto">
          <a:xfrm>
            <a:off x="6588125" y="6446838"/>
            <a:ext cx="792163" cy="366712"/>
            <a:chOff x="4649" y="4020"/>
            <a:chExt cx="499" cy="231"/>
          </a:xfrm>
        </p:grpSpPr>
        <p:pic>
          <p:nvPicPr>
            <p:cNvPr id="72711" name="Picture 11"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2" name="Text Box 12">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730" name="Group 2"/>
          <p:cNvGrpSpPr>
            <a:grpSpLocks/>
          </p:cNvGrpSpPr>
          <p:nvPr/>
        </p:nvGrpSpPr>
        <p:grpSpPr bwMode="auto">
          <a:xfrm>
            <a:off x="8316913" y="6446838"/>
            <a:ext cx="792162" cy="366712"/>
            <a:chOff x="5193" y="4020"/>
            <a:chExt cx="499" cy="231"/>
          </a:xfrm>
        </p:grpSpPr>
        <p:pic>
          <p:nvPicPr>
            <p:cNvPr id="73739" name="Picture 3"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40" name="Text Box 4">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73731" name="Group 5"/>
          <p:cNvGrpSpPr>
            <a:grpSpLocks/>
          </p:cNvGrpSpPr>
          <p:nvPr/>
        </p:nvGrpSpPr>
        <p:grpSpPr bwMode="auto">
          <a:xfrm>
            <a:off x="7453313" y="6446838"/>
            <a:ext cx="792162" cy="366712"/>
            <a:chOff x="4649" y="4020"/>
            <a:chExt cx="499" cy="231"/>
          </a:xfrm>
        </p:grpSpPr>
        <p:pic>
          <p:nvPicPr>
            <p:cNvPr id="73737" name="Picture 6"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8" name="Text Box 7">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pic>
        <p:nvPicPr>
          <p:cNvPr id="73732" name="Picture 8" descr="变压器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150" y="404813"/>
            <a:ext cx="4595813" cy="525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3" name="Text Box 9"/>
          <p:cNvSpPr txBox="1">
            <a:spLocks noChangeArrowheads="1"/>
          </p:cNvSpPr>
          <p:nvPr/>
        </p:nvSpPr>
        <p:spPr bwMode="auto">
          <a:xfrm>
            <a:off x="3203575" y="5805488"/>
            <a:ext cx="1871663"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3200" b="1">
                <a:solidFill>
                  <a:schemeClr val="bg1"/>
                </a:solidFill>
                <a:ea typeface="楷体_GB2312" pitchFamily="49" charset="-122"/>
              </a:rPr>
              <a:t>变压器</a:t>
            </a:r>
          </a:p>
        </p:txBody>
      </p:sp>
      <p:grpSp>
        <p:nvGrpSpPr>
          <p:cNvPr id="73734" name="Group 10"/>
          <p:cNvGrpSpPr>
            <a:grpSpLocks/>
          </p:cNvGrpSpPr>
          <p:nvPr/>
        </p:nvGrpSpPr>
        <p:grpSpPr bwMode="auto">
          <a:xfrm>
            <a:off x="6588125" y="6446838"/>
            <a:ext cx="792163" cy="366712"/>
            <a:chOff x="4649" y="4020"/>
            <a:chExt cx="499" cy="231"/>
          </a:xfrm>
        </p:grpSpPr>
        <p:pic>
          <p:nvPicPr>
            <p:cNvPr id="73735" name="Picture 11"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6" name="Text Box 12">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754" name="Group 2"/>
          <p:cNvGrpSpPr>
            <a:grpSpLocks/>
          </p:cNvGrpSpPr>
          <p:nvPr/>
        </p:nvGrpSpPr>
        <p:grpSpPr bwMode="auto">
          <a:xfrm>
            <a:off x="8316913" y="6446838"/>
            <a:ext cx="792162" cy="366712"/>
            <a:chOff x="5193" y="4020"/>
            <a:chExt cx="499" cy="231"/>
          </a:xfrm>
        </p:grpSpPr>
        <p:pic>
          <p:nvPicPr>
            <p:cNvPr id="74763" name="Picture 3"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64" name="Text Box 4">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74755" name="Group 5"/>
          <p:cNvGrpSpPr>
            <a:grpSpLocks/>
          </p:cNvGrpSpPr>
          <p:nvPr/>
        </p:nvGrpSpPr>
        <p:grpSpPr bwMode="auto">
          <a:xfrm>
            <a:off x="7453313" y="6446838"/>
            <a:ext cx="792162" cy="366712"/>
            <a:chOff x="4649" y="4020"/>
            <a:chExt cx="499" cy="231"/>
          </a:xfrm>
        </p:grpSpPr>
        <p:pic>
          <p:nvPicPr>
            <p:cNvPr id="74761" name="Picture 6"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62" name="Text Box 7">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sp>
        <p:nvSpPr>
          <p:cNvPr id="74756" name="Text Box 8"/>
          <p:cNvSpPr txBox="1">
            <a:spLocks noChangeArrowheads="1"/>
          </p:cNvSpPr>
          <p:nvPr/>
        </p:nvSpPr>
        <p:spPr bwMode="auto">
          <a:xfrm>
            <a:off x="2484438" y="5445125"/>
            <a:ext cx="3455987"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3200" b="1">
                <a:solidFill>
                  <a:schemeClr val="bg1"/>
                </a:solidFill>
                <a:ea typeface="楷体_GB2312" pitchFamily="49" charset="-122"/>
              </a:rPr>
              <a:t>有载调压变压器</a:t>
            </a:r>
          </a:p>
        </p:txBody>
      </p:sp>
      <p:pic>
        <p:nvPicPr>
          <p:cNvPr id="74757" name="Picture 9" descr="有载调压变压器"/>
          <p:cNvPicPr>
            <a:picLocks noChangeAspect="1" noChangeArrowheads="1"/>
          </p:cNvPicPr>
          <p:nvPr/>
        </p:nvPicPr>
        <p:blipFill>
          <a:blip r:embed="rId3">
            <a:extLst>
              <a:ext uri="{28A0092B-C50C-407E-A947-70E740481C1C}">
                <a14:useLocalDpi xmlns:a14="http://schemas.microsoft.com/office/drawing/2010/main" val="0"/>
              </a:ext>
            </a:extLst>
          </a:blip>
          <a:srcRect b="10207"/>
          <a:stretch>
            <a:fillRect/>
          </a:stretch>
        </p:blipFill>
        <p:spPr bwMode="auto">
          <a:xfrm>
            <a:off x="1042988" y="620713"/>
            <a:ext cx="64087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4758" name="Group 10"/>
          <p:cNvGrpSpPr>
            <a:grpSpLocks/>
          </p:cNvGrpSpPr>
          <p:nvPr/>
        </p:nvGrpSpPr>
        <p:grpSpPr bwMode="auto">
          <a:xfrm>
            <a:off x="6588125" y="6446838"/>
            <a:ext cx="792163" cy="366712"/>
            <a:chOff x="4649" y="4020"/>
            <a:chExt cx="499" cy="231"/>
          </a:xfrm>
        </p:grpSpPr>
        <p:pic>
          <p:nvPicPr>
            <p:cNvPr id="74759" name="Picture 11"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60" name="Text Box 12">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778" name="Group 2"/>
          <p:cNvGrpSpPr>
            <a:grpSpLocks/>
          </p:cNvGrpSpPr>
          <p:nvPr/>
        </p:nvGrpSpPr>
        <p:grpSpPr bwMode="auto">
          <a:xfrm>
            <a:off x="8316913" y="6446838"/>
            <a:ext cx="792162" cy="366712"/>
            <a:chOff x="5193" y="4020"/>
            <a:chExt cx="499" cy="231"/>
          </a:xfrm>
        </p:grpSpPr>
        <p:pic>
          <p:nvPicPr>
            <p:cNvPr id="75787" name="Picture 3"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8" name="Text Box 4">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75779" name="Group 5"/>
          <p:cNvGrpSpPr>
            <a:grpSpLocks/>
          </p:cNvGrpSpPr>
          <p:nvPr/>
        </p:nvGrpSpPr>
        <p:grpSpPr bwMode="auto">
          <a:xfrm>
            <a:off x="7453313" y="6446838"/>
            <a:ext cx="792162" cy="366712"/>
            <a:chOff x="4649" y="4020"/>
            <a:chExt cx="499" cy="231"/>
          </a:xfrm>
        </p:grpSpPr>
        <p:pic>
          <p:nvPicPr>
            <p:cNvPr id="75785" name="Picture 6"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6" name="Text Box 7">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pic>
        <p:nvPicPr>
          <p:cNvPr id="75780" name="Picture 8" descr="小变压器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549275"/>
            <a:ext cx="6624637"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1" name="Text Box 9"/>
          <p:cNvSpPr txBox="1">
            <a:spLocks noChangeArrowheads="1"/>
          </p:cNvSpPr>
          <p:nvPr/>
        </p:nvSpPr>
        <p:spPr bwMode="auto">
          <a:xfrm>
            <a:off x="3348038" y="5661025"/>
            <a:ext cx="187166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3200" b="1">
                <a:solidFill>
                  <a:schemeClr val="bg1"/>
                </a:solidFill>
                <a:ea typeface="楷体_GB2312" pitchFamily="49" charset="-122"/>
              </a:rPr>
              <a:t>小变压器</a:t>
            </a:r>
          </a:p>
        </p:txBody>
      </p:sp>
      <p:grpSp>
        <p:nvGrpSpPr>
          <p:cNvPr id="75782" name="Group 10"/>
          <p:cNvGrpSpPr>
            <a:grpSpLocks/>
          </p:cNvGrpSpPr>
          <p:nvPr/>
        </p:nvGrpSpPr>
        <p:grpSpPr bwMode="auto">
          <a:xfrm>
            <a:off x="6588125" y="6446838"/>
            <a:ext cx="792163" cy="366712"/>
            <a:chOff x="4649" y="4020"/>
            <a:chExt cx="499" cy="231"/>
          </a:xfrm>
        </p:grpSpPr>
        <p:pic>
          <p:nvPicPr>
            <p:cNvPr id="75783" name="Picture 11"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4" name="Text Box 12">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802" name="Group 2"/>
          <p:cNvGrpSpPr>
            <a:grpSpLocks/>
          </p:cNvGrpSpPr>
          <p:nvPr/>
        </p:nvGrpSpPr>
        <p:grpSpPr bwMode="auto">
          <a:xfrm>
            <a:off x="8316913" y="6446838"/>
            <a:ext cx="792162" cy="366712"/>
            <a:chOff x="5193" y="4020"/>
            <a:chExt cx="499" cy="231"/>
          </a:xfrm>
        </p:grpSpPr>
        <p:pic>
          <p:nvPicPr>
            <p:cNvPr id="76817" name="Picture 3"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18" name="Text Box 4">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76803" name="Group 5"/>
          <p:cNvGrpSpPr>
            <a:grpSpLocks/>
          </p:cNvGrpSpPr>
          <p:nvPr/>
        </p:nvGrpSpPr>
        <p:grpSpPr bwMode="auto">
          <a:xfrm>
            <a:off x="7453313" y="6446838"/>
            <a:ext cx="792162" cy="366712"/>
            <a:chOff x="4649" y="4020"/>
            <a:chExt cx="499" cy="231"/>
          </a:xfrm>
        </p:grpSpPr>
        <p:pic>
          <p:nvPicPr>
            <p:cNvPr id="76815" name="Picture 6"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16" name="Text Box 7">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pic>
        <p:nvPicPr>
          <p:cNvPr id="76804" name="Picture 8" descr="调压器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404813"/>
            <a:ext cx="3455987" cy="215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5" name="Picture 9" descr="镇流器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404813"/>
            <a:ext cx="3313112"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6" name="Text Box 10"/>
          <p:cNvSpPr txBox="1">
            <a:spLocks noChangeArrowheads="1"/>
          </p:cNvSpPr>
          <p:nvPr/>
        </p:nvSpPr>
        <p:spPr bwMode="auto">
          <a:xfrm>
            <a:off x="1258888" y="2565400"/>
            <a:ext cx="187166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3200" b="1">
                <a:solidFill>
                  <a:schemeClr val="bg1"/>
                </a:solidFill>
                <a:ea typeface="楷体_GB2312" pitchFamily="49" charset="-122"/>
              </a:rPr>
              <a:t>调压器</a:t>
            </a:r>
          </a:p>
        </p:txBody>
      </p:sp>
      <p:sp>
        <p:nvSpPr>
          <p:cNvPr id="76807" name="Text Box 11"/>
          <p:cNvSpPr txBox="1">
            <a:spLocks noChangeArrowheads="1"/>
          </p:cNvSpPr>
          <p:nvPr/>
        </p:nvSpPr>
        <p:spPr bwMode="auto">
          <a:xfrm>
            <a:off x="5076825" y="2565400"/>
            <a:ext cx="18716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3200" b="1">
                <a:solidFill>
                  <a:schemeClr val="bg1"/>
                </a:solidFill>
                <a:ea typeface="楷体_GB2312" pitchFamily="49" charset="-122"/>
              </a:rPr>
              <a:t>整流器</a:t>
            </a:r>
          </a:p>
        </p:txBody>
      </p:sp>
      <p:pic>
        <p:nvPicPr>
          <p:cNvPr id="76808" name="Picture 12" descr="牵引电磁铁"/>
          <p:cNvPicPr>
            <a:picLocks noChangeAspect="1" noChangeArrowheads="1"/>
          </p:cNvPicPr>
          <p:nvPr/>
        </p:nvPicPr>
        <p:blipFill>
          <a:blip r:embed="rId5">
            <a:extLst>
              <a:ext uri="{28A0092B-C50C-407E-A947-70E740481C1C}">
                <a14:useLocalDpi xmlns:a14="http://schemas.microsoft.com/office/drawing/2010/main" val="0"/>
              </a:ext>
            </a:extLst>
          </a:blip>
          <a:srcRect t="10876"/>
          <a:stretch>
            <a:fillRect/>
          </a:stretch>
        </p:blipFill>
        <p:spPr bwMode="auto">
          <a:xfrm>
            <a:off x="611188" y="3141663"/>
            <a:ext cx="2401887"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9" name="Text Box 13"/>
          <p:cNvSpPr txBox="1">
            <a:spLocks noChangeArrowheads="1"/>
          </p:cNvSpPr>
          <p:nvPr/>
        </p:nvSpPr>
        <p:spPr bwMode="auto">
          <a:xfrm>
            <a:off x="539750" y="6092825"/>
            <a:ext cx="302418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3200" b="1">
                <a:solidFill>
                  <a:schemeClr val="bg1"/>
                </a:solidFill>
                <a:ea typeface="楷体_GB2312" pitchFamily="49" charset="-122"/>
              </a:rPr>
              <a:t>牵引电磁铁</a:t>
            </a:r>
          </a:p>
        </p:txBody>
      </p:sp>
      <p:pic>
        <p:nvPicPr>
          <p:cNvPr id="76810" name="Picture 14" descr="电流互感器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71988" y="3213100"/>
            <a:ext cx="1971675" cy="32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11" name="Text Box 15"/>
          <p:cNvSpPr txBox="1">
            <a:spLocks noChangeArrowheads="1"/>
          </p:cNvSpPr>
          <p:nvPr/>
        </p:nvSpPr>
        <p:spPr bwMode="auto">
          <a:xfrm>
            <a:off x="6516688" y="4508500"/>
            <a:ext cx="219551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chemeClr val="bg1"/>
                </a:solidFill>
                <a:ea typeface="楷体_GB2312" pitchFamily="49" charset="-122"/>
              </a:rPr>
              <a:t>电流互感器</a:t>
            </a:r>
          </a:p>
        </p:txBody>
      </p:sp>
      <p:grpSp>
        <p:nvGrpSpPr>
          <p:cNvPr id="76812" name="Group 16"/>
          <p:cNvGrpSpPr>
            <a:grpSpLocks/>
          </p:cNvGrpSpPr>
          <p:nvPr/>
        </p:nvGrpSpPr>
        <p:grpSpPr bwMode="auto">
          <a:xfrm>
            <a:off x="6588125" y="6446838"/>
            <a:ext cx="792163" cy="366712"/>
            <a:chOff x="4649" y="4020"/>
            <a:chExt cx="499" cy="231"/>
          </a:xfrm>
        </p:grpSpPr>
        <p:pic>
          <p:nvPicPr>
            <p:cNvPr id="76813" name="Picture 17"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14" name="Text Box 18">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Text Box 2"/>
          <p:cNvSpPr txBox="1">
            <a:spLocks noChangeArrowheads="1"/>
          </p:cNvSpPr>
          <p:nvPr/>
        </p:nvSpPr>
        <p:spPr bwMode="auto">
          <a:xfrm>
            <a:off x="611188" y="549275"/>
            <a:ext cx="18002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3200" b="1">
                <a:solidFill>
                  <a:schemeClr val="bg1"/>
                </a:solidFill>
                <a:latin typeface="楷体_GB2312" pitchFamily="49" charset="-122"/>
                <a:ea typeface="楷体_GB2312" pitchFamily="49" charset="-122"/>
              </a:rPr>
              <a:t>1. </a:t>
            </a:r>
            <a:r>
              <a:rPr kumimoji="1" lang="zh-CN" altLang="en-US" sz="3200" b="1">
                <a:solidFill>
                  <a:schemeClr val="bg1"/>
                </a:solidFill>
                <a:latin typeface="楷体_GB2312" pitchFamily="49" charset="-122"/>
                <a:ea typeface="楷体_GB2312" pitchFamily="49" charset="-122"/>
              </a:rPr>
              <a:t>互感</a:t>
            </a:r>
          </a:p>
        </p:txBody>
      </p:sp>
      <p:sp>
        <p:nvSpPr>
          <p:cNvPr id="433155" name="Text Box 3"/>
          <p:cNvSpPr txBox="1">
            <a:spLocks noChangeArrowheads="1"/>
          </p:cNvSpPr>
          <p:nvPr/>
        </p:nvSpPr>
        <p:spPr bwMode="auto">
          <a:xfrm>
            <a:off x="611188" y="3167063"/>
            <a:ext cx="8040687"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indent="5715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20000"/>
              </a:lnSpc>
              <a:spcBef>
                <a:spcPct val="50000"/>
              </a:spcBef>
            </a:pPr>
            <a:r>
              <a:rPr kumimoji="1" lang="zh-CN" altLang="en-US" sz="2800" b="1">
                <a:solidFill>
                  <a:srgbClr val="FFFF00"/>
                </a:solidFill>
                <a:latin typeface="楷体_GB2312" pitchFamily="49" charset="-122"/>
                <a:ea typeface="楷体_GB2312" pitchFamily="49" charset="-122"/>
              </a:rPr>
              <a:t>线圈</a:t>
            </a:r>
            <a:r>
              <a:rPr kumimoji="1" lang="en-US" altLang="zh-CN" sz="2800">
                <a:solidFill>
                  <a:srgbClr val="FFFF00"/>
                </a:solidFill>
                <a:latin typeface="楷体_GB2312" pitchFamily="49" charset="-122"/>
                <a:ea typeface="楷体_GB2312" pitchFamily="49" charset="-122"/>
              </a:rPr>
              <a:t>1</a:t>
            </a:r>
            <a:r>
              <a:rPr kumimoji="1" lang="zh-CN" altLang="en-US" sz="2800" b="1">
                <a:solidFill>
                  <a:srgbClr val="FFFF00"/>
                </a:solidFill>
                <a:latin typeface="楷体_GB2312" pitchFamily="49" charset="-122"/>
                <a:ea typeface="楷体_GB2312" pitchFamily="49" charset="-122"/>
              </a:rPr>
              <a:t>中通入电流</a:t>
            </a:r>
            <a:r>
              <a:rPr kumimoji="1" lang="en-US" altLang="zh-CN" sz="2800" b="1" i="1">
                <a:solidFill>
                  <a:srgbClr val="FFFF00"/>
                </a:solidFill>
                <a:latin typeface="Times New Roman" panose="02020603050405020304" pitchFamily="18" charset="0"/>
                <a:ea typeface="楷体_GB2312" pitchFamily="49" charset="-122"/>
              </a:rPr>
              <a:t>i</a:t>
            </a:r>
            <a:r>
              <a:rPr kumimoji="1" lang="en-US" altLang="zh-CN" sz="2800" b="1" baseline="-25000">
                <a:solidFill>
                  <a:srgbClr val="FFFF00"/>
                </a:solidFill>
                <a:latin typeface="Times New Roman" panose="02020603050405020304" pitchFamily="18" charset="0"/>
                <a:ea typeface="楷体_GB2312" pitchFamily="49" charset="-122"/>
              </a:rPr>
              <a:t>1</a:t>
            </a:r>
            <a:r>
              <a:rPr kumimoji="1" lang="zh-CN" altLang="en-US" sz="2800" b="1">
                <a:solidFill>
                  <a:srgbClr val="FFFF00"/>
                </a:solidFill>
                <a:latin typeface="楷体_GB2312" pitchFamily="49" charset="-122"/>
                <a:ea typeface="楷体_GB2312" pitchFamily="49" charset="-122"/>
              </a:rPr>
              <a:t>时，在线圈</a:t>
            </a:r>
            <a:r>
              <a:rPr kumimoji="1" lang="en-US" altLang="zh-CN" sz="2800">
                <a:solidFill>
                  <a:srgbClr val="FFFF00"/>
                </a:solidFill>
                <a:latin typeface="楷体_GB2312" pitchFamily="49" charset="-122"/>
                <a:ea typeface="楷体_GB2312" pitchFamily="49" charset="-122"/>
              </a:rPr>
              <a:t>1</a:t>
            </a:r>
            <a:r>
              <a:rPr kumimoji="1" lang="zh-CN" altLang="en-US" sz="2800" b="1">
                <a:solidFill>
                  <a:srgbClr val="FFFF00"/>
                </a:solidFill>
                <a:latin typeface="楷体_GB2312" pitchFamily="49" charset="-122"/>
                <a:ea typeface="楷体_GB2312" pitchFamily="49" charset="-122"/>
              </a:rPr>
              <a:t>中产生磁通，同时，有部分磁通穿过临近线圈</a:t>
            </a:r>
            <a:r>
              <a:rPr kumimoji="1" lang="en-US" altLang="zh-CN" sz="2800">
                <a:solidFill>
                  <a:srgbClr val="FFFF00"/>
                </a:solidFill>
                <a:latin typeface="Times New Roman" panose="02020603050405020304" pitchFamily="18" charset="0"/>
                <a:ea typeface="楷体_GB2312" pitchFamily="49" charset="-122"/>
              </a:rPr>
              <a:t>2</a:t>
            </a:r>
            <a:r>
              <a:rPr kumimoji="1" lang="zh-CN" altLang="en-US" sz="2800" b="1">
                <a:solidFill>
                  <a:srgbClr val="FFFF00"/>
                </a:solidFill>
                <a:latin typeface="楷体_GB2312" pitchFamily="49" charset="-122"/>
                <a:ea typeface="楷体_GB2312" pitchFamily="49" charset="-122"/>
              </a:rPr>
              <a:t>，这部分磁通称为互感磁通。两线圈间有磁的耦合。</a:t>
            </a:r>
          </a:p>
        </p:txBody>
      </p:sp>
      <p:grpSp>
        <p:nvGrpSpPr>
          <p:cNvPr id="77828" name="Group 4"/>
          <p:cNvGrpSpPr>
            <a:grpSpLocks/>
          </p:cNvGrpSpPr>
          <p:nvPr/>
        </p:nvGrpSpPr>
        <p:grpSpPr bwMode="auto">
          <a:xfrm>
            <a:off x="8316913" y="6446838"/>
            <a:ext cx="792162" cy="366712"/>
            <a:chOff x="5193" y="4020"/>
            <a:chExt cx="499" cy="231"/>
          </a:xfrm>
        </p:grpSpPr>
        <p:pic>
          <p:nvPicPr>
            <p:cNvPr id="77879" name="Picture 5"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80" name="Text Box 6">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77829" name="Group 7"/>
          <p:cNvGrpSpPr>
            <a:grpSpLocks/>
          </p:cNvGrpSpPr>
          <p:nvPr/>
        </p:nvGrpSpPr>
        <p:grpSpPr bwMode="auto">
          <a:xfrm>
            <a:off x="7453313" y="6446838"/>
            <a:ext cx="792162" cy="366712"/>
            <a:chOff x="4649" y="4020"/>
            <a:chExt cx="499" cy="231"/>
          </a:xfrm>
        </p:grpSpPr>
        <p:pic>
          <p:nvPicPr>
            <p:cNvPr id="77877" name="Picture 8"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78" name="Text Box 9">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 name="Group 10"/>
          <p:cNvGrpSpPr>
            <a:grpSpLocks/>
          </p:cNvGrpSpPr>
          <p:nvPr/>
        </p:nvGrpSpPr>
        <p:grpSpPr bwMode="auto">
          <a:xfrm>
            <a:off x="2916238" y="404813"/>
            <a:ext cx="6227762" cy="2647950"/>
            <a:chOff x="1837" y="255"/>
            <a:chExt cx="3923" cy="1668"/>
          </a:xfrm>
        </p:grpSpPr>
        <p:sp>
          <p:nvSpPr>
            <p:cNvPr id="77836" name="Text Box 11"/>
            <p:cNvSpPr txBox="1">
              <a:spLocks noChangeArrowheads="1"/>
            </p:cNvSpPr>
            <p:nvPr/>
          </p:nvSpPr>
          <p:spPr bwMode="auto">
            <a:xfrm>
              <a:off x="5110" y="754"/>
              <a:ext cx="65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i="1">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zh-CN" altLang="en-US" sz="2800" baseline="-25000">
                  <a:solidFill>
                    <a:schemeClr val="bg1"/>
                  </a:solidFill>
                  <a:latin typeface="Times New Roman" panose="02020603050405020304" pitchFamily="18" charset="0"/>
                  <a:ea typeface="宋体" panose="02010600030101010101" pitchFamily="2" charset="-122"/>
                </a:rPr>
                <a:t> </a:t>
              </a:r>
              <a:r>
                <a:rPr kumimoji="1" lang="en-US" altLang="zh-CN" sz="2800" baseline="-25000">
                  <a:solidFill>
                    <a:schemeClr val="bg1"/>
                  </a:solidFill>
                  <a:latin typeface="Times New Roman" panose="02020603050405020304" pitchFamily="18" charset="0"/>
                  <a:ea typeface="宋体" panose="02010600030101010101" pitchFamily="2" charset="-122"/>
                </a:rPr>
                <a:t>21</a:t>
              </a:r>
            </a:p>
          </p:txBody>
        </p:sp>
        <p:sp>
          <p:nvSpPr>
            <p:cNvPr id="77837" name="Rectangle 12"/>
            <p:cNvSpPr>
              <a:spLocks noChangeArrowheads="1"/>
            </p:cNvSpPr>
            <p:nvPr/>
          </p:nvSpPr>
          <p:spPr bwMode="auto">
            <a:xfrm>
              <a:off x="2230" y="588"/>
              <a:ext cx="2496" cy="576"/>
            </a:xfrm>
            <a:prstGeom prst="rect">
              <a:avLst/>
            </a:prstGeom>
            <a:solidFill>
              <a:srgbClr val="FF9900"/>
            </a:solidFill>
            <a:ln w="38100">
              <a:solidFill>
                <a:srgbClr val="FFCC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7838" name="Arc 13"/>
            <p:cNvSpPr>
              <a:spLocks/>
            </p:cNvSpPr>
            <p:nvPr/>
          </p:nvSpPr>
          <p:spPr bwMode="auto">
            <a:xfrm flipH="1" flipV="1">
              <a:off x="1837" y="540"/>
              <a:ext cx="3268" cy="192"/>
            </a:xfrm>
            <a:custGeom>
              <a:avLst/>
              <a:gdLst>
                <a:gd name="T0" fmla="*/ 0 w 39984"/>
                <a:gd name="T1" fmla="*/ 120 h 21600"/>
                <a:gd name="T2" fmla="*/ 3268 w 39984"/>
                <a:gd name="T3" fmla="*/ 119 h 21600"/>
                <a:gd name="T4" fmla="*/ 1635 w 39984"/>
                <a:gd name="T5" fmla="*/ 192 h 21600"/>
                <a:gd name="T6" fmla="*/ 0 60000 65536"/>
                <a:gd name="T7" fmla="*/ 0 60000 65536"/>
                <a:gd name="T8" fmla="*/ 0 60000 65536"/>
                <a:gd name="T9" fmla="*/ 0 w 39984"/>
                <a:gd name="T10" fmla="*/ 0 h 21600"/>
                <a:gd name="T11" fmla="*/ 39984 w 39984"/>
                <a:gd name="T12" fmla="*/ 21600 h 21600"/>
              </a:gdLst>
              <a:ahLst/>
              <a:cxnLst>
                <a:cxn ang="T6">
                  <a:pos x="T0" y="T1"/>
                </a:cxn>
                <a:cxn ang="T7">
                  <a:pos x="T2" y="T3"/>
                </a:cxn>
                <a:cxn ang="T8">
                  <a:pos x="T4" y="T5"/>
                </a:cxn>
              </a:cxnLst>
              <a:rect l="T9" t="T10" r="T11" b="T12"/>
              <a:pathLst>
                <a:path w="39984" h="21600" fill="none" extrusionOk="0">
                  <a:moveTo>
                    <a:pt x="0" y="13446"/>
                  </a:moveTo>
                  <a:cubicBezTo>
                    <a:pt x="3314" y="5315"/>
                    <a:pt x="11221" y="-1"/>
                    <a:pt x="20002" y="0"/>
                  </a:cubicBezTo>
                  <a:cubicBezTo>
                    <a:pt x="28763" y="0"/>
                    <a:pt x="36656" y="5292"/>
                    <a:pt x="39983" y="13397"/>
                  </a:cubicBezTo>
                </a:path>
                <a:path w="39984" h="21600" stroke="0" extrusionOk="0">
                  <a:moveTo>
                    <a:pt x="0" y="13446"/>
                  </a:moveTo>
                  <a:cubicBezTo>
                    <a:pt x="3314" y="5315"/>
                    <a:pt x="11221" y="-1"/>
                    <a:pt x="20002" y="0"/>
                  </a:cubicBezTo>
                  <a:cubicBezTo>
                    <a:pt x="28763" y="0"/>
                    <a:pt x="36656" y="5292"/>
                    <a:pt x="39983" y="13397"/>
                  </a:cubicBezTo>
                  <a:lnTo>
                    <a:pt x="20002" y="21600"/>
                  </a:lnTo>
                  <a:close/>
                </a:path>
              </a:pathLst>
            </a:custGeom>
            <a:noFill/>
            <a:ln w="38100">
              <a:solidFill>
                <a:srgbClr val="FF3300"/>
              </a:solidFill>
              <a:round/>
              <a:headEnd/>
              <a:tailEnd type="stealth" w="sm"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7839" name="Arc 14"/>
            <p:cNvSpPr>
              <a:spLocks/>
            </p:cNvSpPr>
            <p:nvPr/>
          </p:nvSpPr>
          <p:spPr bwMode="auto">
            <a:xfrm flipH="1" flipV="1">
              <a:off x="1846" y="636"/>
              <a:ext cx="3312" cy="192"/>
            </a:xfrm>
            <a:custGeom>
              <a:avLst/>
              <a:gdLst>
                <a:gd name="T0" fmla="*/ 0 w 38424"/>
                <a:gd name="T1" fmla="*/ 120 h 21600"/>
                <a:gd name="T2" fmla="*/ 3312 w 38424"/>
                <a:gd name="T3" fmla="*/ 92 h 21600"/>
                <a:gd name="T4" fmla="*/ 1724 w 38424"/>
                <a:gd name="T5" fmla="*/ 192 h 21600"/>
                <a:gd name="T6" fmla="*/ 0 60000 65536"/>
                <a:gd name="T7" fmla="*/ 0 60000 65536"/>
                <a:gd name="T8" fmla="*/ 0 60000 65536"/>
                <a:gd name="T9" fmla="*/ 0 w 38424"/>
                <a:gd name="T10" fmla="*/ 0 h 21600"/>
                <a:gd name="T11" fmla="*/ 38424 w 38424"/>
                <a:gd name="T12" fmla="*/ 21600 h 21600"/>
              </a:gdLst>
              <a:ahLst/>
              <a:cxnLst>
                <a:cxn ang="T6">
                  <a:pos x="T0" y="T1"/>
                </a:cxn>
                <a:cxn ang="T7">
                  <a:pos x="T2" y="T3"/>
                </a:cxn>
                <a:cxn ang="T8">
                  <a:pos x="T4" y="T5"/>
                </a:cxn>
              </a:cxnLst>
              <a:rect l="T9" t="T10" r="T11" b="T12"/>
              <a:pathLst>
                <a:path w="38424" h="21600" fill="none" extrusionOk="0">
                  <a:moveTo>
                    <a:pt x="0" y="13446"/>
                  </a:moveTo>
                  <a:cubicBezTo>
                    <a:pt x="3314" y="5315"/>
                    <a:pt x="11221" y="-1"/>
                    <a:pt x="20002" y="0"/>
                  </a:cubicBezTo>
                  <a:cubicBezTo>
                    <a:pt x="27520" y="0"/>
                    <a:pt x="34498" y="3909"/>
                    <a:pt x="38423" y="10322"/>
                  </a:cubicBezTo>
                </a:path>
                <a:path w="38424" h="21600" stroke="0" extrusionOk="0">
                  <a:moveTo>
                    <a:pt x="0" y="13446"/>
                  </a:moveTo>
                  <a:cubicBezTo>
                    <a:pt x="3314" y="5315"/>
                    <a:pt x="11221" y="-1"/>
                    <a:pt x="20002" y="0"/>
                  </a:cubicBezTo>
                  <a:cubicBezTo>
                    <a:pt x="27520" y="0"/>
                    <a:pt x="34498" y="3909"/>
                    <a:pt x="38423" y="10322"/>
                  </a:cubicBezTo>
                  <a:lnTo>
                    <a:pt x="20002" y="21600"/>
                  </a:lnTo>
                  <a:close/>
                </a:path>
              </a:pathLst>
            </a:custGeom>
            <a:noFill/>
            <a:ln w="38100">
              <a:solidFill>
                <a:srgbClr val="FF33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7840" name="Line 15"/>
            <p:cNvSpPr>
              <a:spLocks noChangeShapeType="1"/>
            </p:cNvSpPr>
            <p:nvPr/>
          </p:nvSpPr>
          <p:spPr bwMode="auto">
            <a:xfrm flipH="1">
              <a:off x="1846" y="876"/>
              <a:ext cx="3312" cy="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7841" name="Arc 16"/>
            <p:cNvSpPr>
              <a:spLocks/>
            </p:cNvSpPr>
            <p:nvPr/>
          </p:nvSpPr>
          <p:spPr bwMode="auto">
            <a:xfrm flipH="1">
              <a:off x="1846" y="1020"/>
              <a:ext cx="3268" cy="192"/>
            </a:xfrm>
            <a:custGeom>
              <a:avLst/>
              <a:gdLst>
                <a:gd name="T0" fmla="*/ 0 w 39984"/>
                <a:gd name="T1" fmla="*/ 120 h 21600"/>
                <a:gd name="T2" fmla="*/ 3268 w 39984"/>
                <a:gd name="T3" fmla="*/ 119 h 21600"/>
                <a:gd name="T4" fmla="*/ 1635 w 39984"/>
                <a:gd name="T5" fmla="*/ 192 h 21600"/>
                <a:gd name="T6" fmla="*/ 0 60000 65536"/>
                <a:gd name="T7" fmla="*/ 0 60000 65536"/>
                <a:gd name="T8" fmla="*/ 0 60000 65536"/>
                <a:gd name="T9" fmla="*/ 0 w 39984"/>
                <a:gd name="T10" fmla="*/ 0 h 21600"/>
                <a:gd name="T11" fmla="*/ 39984 w 39984"/>
                <a:gd name="T12" fmla="*/ 21600 h 21600"/>
              </a:gdLst>
              <a:ahLst/>
              <a:cxnLst>
                <a:cxn ang="T6">
                  <a:pos x="T0" y="T1"/>
                </a:cxn>
                <a:cxn ang="T7">
                  <a:pos x="T2" y="T3"/>
                </a:cxn>
                <a:cxn ang="T8">
                  <a:pos x="T4" y="T5"/>
                </a:cxn>
              </a:cxnLst>
              <a:rect l="T9" t="T10" r="T11" b="T12"/>
              <a:pathLst>
                <a:path w="39984" h="21600" fill="none" extrusionOk="0">
                  <a:moveTo>
                    <a:pt x="0" y="13446"/>
                  </a:moveTo>
                  <a:cubicBezTo>
                    <a:pt x="3314" y="5315"/>
                    <a:pt x="11221" y="-1"/>
                    <a:pt x="20002" y="0"/>
                  </a:cubicBezTo>
                  <a:cubicBezTo>
                    <a:pt x="28763" y="0"/>
                    <a:pt x="36656" y="5292"/>
                    <a:pt x="39983" y="13397"/>
                  </a:cubicBezTo>
                </a:path>
                <a:path w="39984" h="21600" stroke="0" extrusionOk="0">
                  <a:moveTo>
                    <a:pt x="0" y="13446"/>
                  </a:moveTo>
                  <a:cubicBezTo>
                    <a:pt x="3314" y="5315"/>
                    <a:pt x="11221" y="-1"/>
                    <a:pt x="20002" y="0"/>
                  </a:cubicBezTo>
                  <a:cubicBezTo>
                    <a:pt x="28763" y="0"/>
                    <a:pt x="36656" y="5292"/>
                    <a:pt x="39983" y="13397"/>
                  </a:cubicBezTo>
                  <a:lnTo>
                    <a:pt x="20002" y="21600"/>
                  </a:lnTo>
                  <a:close/>
                </a:path>
              </a:pathLst>
            </a:custGeom>
            <a:noFill/>
            <a:ln w="38100">
              <a:solidFill>
                <a:srgbClr val="FF33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7842" name="Arc 17"/>
            <p:cNvSpPr>
              <a:spLocks/>
            </p:cNvSpPr>
            <p:nvPr/>
          </p:nvSpPr>
          <p:spPr bwMode="auto">
            <a:xfrm flipH="1">
              <a:off x="1846" y="924"/>
              <a:ext cx="3312" cy="192"/>
            </a:xfrm>
            <a:custGeom>
              <a:avLst/>
              <a:gdLst>
                <a:gd name="T0" fmla="*/ 0 w 38424"/>
                <a:gd name="T1" fmla="*/ 120 h 21600"/>
                <a:gd name="T2" fmla="*/ 3312 w 38424"/>
                <a:gd name="T3" fmla="*/ 92 h 21600"/>
                <a:gd name="T4" fmla="*/ 1724 w 38424"/>
                <a:gd name="T5" fmla="*/ 192 h 21600"/>
                <a:gd name="T6" fmla="*/ 0 60000 65536"/>
                <a:gd name="T7" fmla="*/ 0 60000 65536"/>
                <a:gd name="T8" fmla="*/ 0 60000 65536"/>
                <a:gd name="T9" fmla="*/ 0 w 38424"/>
                <a:gd name="T10" fmla="*/ 0 h 21600"/>
                <a:gd name="T11" fmla="*/ 38424 w 38424"/>
                <a:gd name="T12" fmla="*/ 21600 h 21600"/>
              </a:gdLst>
              <a:ahLst/>
              <a:cxnLst>
                <a:cxn ang="T6">
                  <a:pos x="T0" y="T1"/>
                </a:cxn>
                <a:cxn ang="T7">
                  <a:pos x="T2" y="T3"/>
                </a:cxn>
                <a:cxn ang="T8">
                  <a:pos x="T4" y="T5"/>
                </a:cxn>
              </a:cxnLst>
              <a:rect l="T9" t="T10" r="T11" b="T12"/>
              <a:pathLst>
                <a:path w="38424" h="21600" fill="none" extrusionOk="0">
                  <a:moveTo>
                    <a:pt x="0" y="13446"/>
                  </a:moveTo>
                  <a:cubicBezTo>
                    <a:pt x="3314" y="5315"/>
                    <a:pt x="11221" y="-1"/>
                    <a:pt x="20002" y="0"/>
                  </a:cubicBezTo>
                  <a:cubicBezTo>
                    <a:pt x="27520" y="0"/>
                    <a:pt x="34498" y="3909"/>
                    <a:pt x="38423" y="10322"/>
                  </a:cubicBezTo>
                </a:path>
                <a:path w="38424" h="21600" stroke="0" extrusionOk="0">
                  <a:moveTo>
                    <a:pt x="0" y="13446"/>
                  </a:moveTo>
                  <a:cubicBezTo>
                    <a:pt x="3314" y="5315"/>
                    <a:pt x="11221" y="-1"/>
                    <a:pt x="20002" y="0"/>
                  </a:cubicBezTo>
                  <a:cubicBezTo>
                    <a:pt x="27520" y="0"/>
                    <a:pt x="34498" y="3909"/>
                    <a:pt x="38423" y="10322"/>
                  </a:cubicBezTo>
                  <a:lnTo>
                    <a:pt x="20002" y="21600"/>
                  </a:lnTo>
                  <a:close/>
                </a:path>
              </a:pathLst>
            </a:custGeom>
            <a:noFill/>
            <a:ln w="38100">
              <a:solidFill>
                <a:srgbClr val="FF33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7843" name="Arc 18"/>
            <p:cNvSpPr>
              <a:spLocks/>
            </p:cNvSpPr>
            <p:nvPr/>
          </p:nvSpPr>
          <p:spPr bwMode="auto">
            <a:xfrm flipV="1">
              <a:off x="2374" y="1068"/>
              <a:ext cx="960" cy="336"/>
            </a:xfrm>
            <a:custGeom>
              <a:avLst/>
              <a:gdLst>
                <a:gd name="T0" fmla="*/ 480 w 43200"/>
                <a:gd name="T1" fmla="*/ 0 h 43200"/>
                <a:gd name="T2" fmla="*/ 461 w 43200"/>
                <a:gd name="T3" fmla="*/ 0 h 43200"/>
                <a:gd name="T4" fmla="*/ 480 w 43200"/>
                <a:gd name="T5" fmla="*/ 168 h 43200"/>
                <a:gd name="T6" fmla="*/ 0 60000 65536"/>
                <a:gd name="T7" fmla="*/ 0 60000 65536"/>
                <a:gd name="T8" fmla="*/ 0 60000 65536"/>
                <a:gd name="T9" fmla="*/ 0 w 43200"/>
                <a:gd name="T10" fmla="*/ 0 h 43200"/>
                <a:gd name="T11" fmla="*/ 43200 w 43200"/>
                <a:gd name="T12" fmla="*/ 43200 h 43200"/>
              </a:gdLst>
              <a:ahLst/>
              <a:cxnLst>
                <a:cxn ang="T6">
                  <a:pos x="T0" y="T1"/>
                </a:cxn>
                <a:cxn ang="T7">
                  <a:pos x="T2" y="T3"/>
                </a:cxn>
                <a:cxn ang="T8">
                  <a:pos x="T4" y="T5"/>
                </a:cxn>
              </a:cxnLst>
              <a:rect l="T9" t="T10" r="T11" b="T12"/>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9995"/>
                    <a:pt x="9169" y="464"/>
                    <a:pt x="20765" y="16"/>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9995"/>
                    <a:pt x="9169" y="464"/>
                    <a:pt x="20765" y="16"/>
                  </a:cubicBezTo>
                  <a:lnTo>
                    <a:pt x="21600" y="21600"/>
                  </a:lnTo>
                  <a:close/>
                </a:path>
              </a:pathLst>
            </a:custGeom>
            <a:noFill/>
            <a:ln w="38100">
              <a:solidFill>
                <a:srgbClr val="FF33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7844" name="Arc 19"/>
            <p:cNvSpPr>
              <a:spLocks/>
            </p:cNvSpPr>
            <p:nvPr/>
          </p:nvSpPr>
          <p:spPr bwMode="auto">
            <a:xfrm>
              <a:off x="2326" y="300"/>
              <a:ext cx="960" cy="336"/>
            </a:xfrm>
            <a:custGeom>
              <a:avLst/>
              <a:gdLst>
                <a:gd name="T0" fmla="*/ 480 w 43200"/>
                <a:gd name="T1" fmla="*/ 0 h 43200"/>
                <a:gd name="T2" fmla="*/ 461 w 43200"/>
                <a:gd name="T3" fmla="*/ 0 h 43200"/>
                <a:gd name="T4" fmla="*/ 480 w 43200"/>
                <a:gd name="T5" fmla="*/ 168 h 43200"/>
                <a:gd name="T6" fmla="*/ 0 60000 65536"/>
                <a:gd name="T7" fmla="*/ 0 60000 65536"/>
                <a:gd name="T8" fmla="*/ 0 60000 65536"/>
                <a:gd name="T9" fmla="*/ 0 w 43200"/>
                <a:gd name="T10" fmla="*/ 0 h 43200"/>
                <a:gd name="T11" fmla="*/ 43200 w 43200"/>
                <a:gd name="T12" fmla="*/ 43200 h 43200"/>
              </a:gdLst>
              <a:ahLst/>
              <a:cxnLst>
                <a:cxn ang="T6">
                  <a:pos x="T0" y="T1"/>
                </a:cxn>
                <a:cxn ang="T7">
                  <a:pos x="T2" y="T3"/>
                </a:cxn>
                <a:cxn ang="T8">
                  <a:pos x="T4" y="T5"/>
                </a:cxn>
              </a:cxnLst>
              <a:rect l="T9" t="T10" r="T11" b="T12"/>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9995"/>
                    <a:pt x="9169" y="464"/>
                    <a:pt x="20765" y="16"/>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9995"/>
                    <a:pt x="9169" y="464"/>
                    <a:pt x="20765" y="16"/>
                  </a:cubicBezTo>
                  <a:lnTo>
                    <a:pt x="21600" y="21600"/>
                  </a:lnTo>
                  <a:close/>
                </a:path>
              </a:pathLst>
            </a:custGeom>
            <a:noFill/>
            <a:ln w="38100">
              <a:solidFill>
                <a:srgbClr val="FF33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7845" name="Text Box 20"/>
            <p:cNvSpPr txBox="1">
              <a:spLocks noChangeArrowheads="1"/>
            </p:cNvSpPr>
            <p:nvPr/>
          </p:nvSpPr>
          <p:spPr bwMode="auto">
            <a:xfrm>
              <a:off x="2326" y="1596"/>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7846" name="Text Box 21"/>
            <p:cNvSpPr txBox="1">
              <a:spLocks noChangeArrowheads="1"/>
            </p:cNvSpPr>
            <p:nvPr/>
          </p:nvSpPr>
          <p:spPr bwMode="auto">
            <a:xfrm>
              <a:off x="3142" y="1596"/>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7847" name="Text Box 22"/>
            <p:cNvSpPr txBox="1">
              <a:spLocks noChangeArrowheads="1"/>
            </p:cNvSpPr>
            <p:nvPr/>
          </p:nvSpPr>
          <p:spPr bwMode="auto">
            <a:xfrm>
              <a:off x="2662" y="1596"/>
              <a:ext cx="43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11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77848" name="Text Box 23"/>
            <p:cNvSpPr txBox="1">
              <a:spLocks noChangeArrowheads="1"/>
            </p:cNvSpPr>
            <p:nvPr/>
          </p:nvSpPr>
          <p:spPr bwMode="auto">
            <a:xfrm>
              <a:off x="3622" y="1596"/>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7849" name="Text Box 24"/>
            <p:cNvSpPr txBox="1">
              <a:spLocks noChangeArrowheads="1"/>
            </p:cNvSpPr>
            <p:nvPr/>
          </p:nvSpPr>
          <p:spPr bwMode="auto">
            <a:xfrm>
              <a:off x="4438" y="1596"/>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7850" name="Text Box 25"/>
            <p:cNvSpPr txBox="1">
              <a:spLocks noChangeArrowheads="1"/>
            </p:cNvSpPr>
            <p:nvPr/>
          </p:nvSpPr>
          <p:spPr bwMode="auto">
            <a:xfrm>
              <a:off x="3958" y="1596"/>
              <a:ext cx="43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21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77851" name="Line 26"/>
            <p:cNvSpPr>
              <a:spLocks noChangeShapeType="1"/>
            </p:cNvSpPr>
            <p:nvPr/>
          </p:nvSpPr>
          <p:spPr bwMode="auto">
            <a:xfrm flipV="1">
              <a:off x="2326" y="1308"/>
              <a:ext cx="0" cy="336"/>
            </a:xfrm>
            <a:prstGeom prst="line">
              <a:avLst/>
            </a:prstGeom>
            <a:noFill/>
            <a:ln w="19050">
              <a:solidFill>
                <a:schemeClr val="accent2"/>
              </a:solidFill>
              <a:round/>
              <a:headEnd/>
              <a:tailEnd type="stealth"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7852" name="Text Box 27"/>
            <p:cNvSpPr txBox="1">
              <a:spLocks noChangeArrowheads="1"/>
            </p:cNvSpPr>
            <p:nvPr/>
          </p:nvSpPr>
          <p:spPr bwMode="auto">
            <a:xfrm>
              <a:off x="2086" y="1356"/>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i</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77853" name="Text Box 28"/>
            <p:cNvSpPr txBox="1">
              <a:spLocks noChangeArrowheads="1"/>
            </p:cNvSpPr>
            <p:nvPr/>
          </p:nvSpPr>
          <p:spPr bwMode="auto">
            <a:xfrm>
              <a:off x="1837" y="255"/>
              <a:ext cx="67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i="1">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2800" baseline="-25000">
                  <a:solidFill>
                    <a:schemeClr val="bg1"/>
                  </a:solidFill>
                  <a:latin typeface="Times New Roman" panose="02020603050405020304" pitchFamily="18" charset="0"/>
                  <a:ea typeface="宋体" panose="02010600030101010101" pitchFamily="2" charset="-122"/>
                </a:rPr>
                <a:t>11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77854" name="Text Box 29"/>
            <p:cNvSpPr txBox="1">
              <a:spLocks noChangeArrowheads="1"/>
            </p:cNvSpPr>
            <p:nvPr/>
          </p:nvSpPr>
          <p:spPr bwMode="auto">
            <a:xfrm>
              <a:off x="2662" y="1116"/>
              <a:ext cx="43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sym typeface="Symbol" panose="05050102010706020507" pitchFamily="18" charset="2"/>
                </a:rPr>
                <a:t>N</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77855" name="Text Box 30"/>
            <p:cNvSpPr txBox="1">
              <a:spLocks noChangeArrowheads="1"/>
            </p:cNvSpPr>
            <p:nvPr/>
          </p:nvSpPr>
          <p:spPr bwMode="auto">
            <a:xfrm>
              <a:off x="3958" y="1164"/>
              <a:ext cx="38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sym typeface="Symbol" panose="05050102010706020507" pitchFamily="18" charset="2"/>
                </a:rPr>
                <a:t>N</a:t>
              </a:r>
              <a:r>
                <a:rPr kumimoji="1" lang="en-US" altLang="zh-CN" sz="2800" baseline="-25000">
                  <a:solidFill>
                    <a:schemeClr val="bg1"/>
                  </a:solidFill>
                  <a:latin typeface="Times New Roman" panose="02020603050405020304" pitchFamily="18" charset="0"/>
                  <a:ea typeface="宋体" panose="02010600030101010101" pitchFamily="2" charset="-122"/>
                </a:rPr>
                <a:t>2</a:t>
              </a:r>
              <a:endParaRPr kumimoji="1" lang="en-US" altLang="zh-CN" sz="2800">
                <a:solidFill>
                  <a:schemeClr val="bg1"/>
                </a:solidFill>
                <a:latin typeface="Times New Roman" panose="02020603050405020304" pitchFamily="18" charset="0"/>
                <a:ea typeface="宋体" panose="02010600030101010101" pitchFamily="2" charset="-122"/>
              </a:endParaRPr>
            </a:p>
          </p:txBody>
        </p:sp>
        <p:grpSp>
          <p:nvGrpSpPr>
            <p:cNvPr id="77856" name="Group 31"/>
            <p:cNvGrpSpPr>
              <a:grpSpLocks/>
            </p:cNvGrpSpPr>
            <p:nvPr/>
          </p:nvGrpSpPr>
          <p:grpSpPr bwMode="auto">
            <a:xfrm>
              <a:off x="3670" y="444"/>
              <a:ext cx="904" cy="1220"/>
              <a:chOff x="1420" y="1152"/>
              <a:chExt cx="904" cy="1220"/>
            </a:xfrm>
          </p:grpSpPr>
          <p:sp>
            <p:nvSpPr>
              <p:cNvPr id="77868" name="Freeform 32"/>
              <p:cNvSpPr>
                <a:spLocks/>
              </p:cNvSpPr>
              <p:nvPr/>
            </p:nvSpPr>
            <p:spPr bwMode="auto">
              <a:xfrm>
                <a:off x="1440" y="1152"/>
                <a:ext cx="48" cy="1152"/>
              </a:xfrm>
              <a:custGeom>
                <a:avLst/>
                <a:gdLst>
                  <a:gd name="T0" fmla="*/ 6 w 60"/>
                  <a:gd name="T1" fmla="*/ 880 h 880"/>
                  <a:gd name="T2" fmla="*/ 9 w 60"/>
                  <a:gd name="T3" fmla="*/ 127 h 880"/>
                  <a:gd name="T4" fmla="*/ 60 w 60"/>
                  <a:gd name="T5" fmla="*/ 115 h 880"/>
                  <a:gd name="T6" fmla="*/ 0 60000 65536"/>
                  <a:gd name="T7" fmla="*/ 0 60000 65536"/>
                  <a:gd name="T8" fmla="*/ 0 60000 65536"/>
                  <a:gd name="T9" fmla="*/ 0 w 60"/>
                  <a:gd name="T10" fmla="*/ 0 h 880"/>
                  <a:gd name="T11" fmla="*/ 60 w 60"/>
                  <a:gd name="T12" fmla="*/ 880 h 880"/>
                </a:gdLst>
                <a:ahLst/>
                <a:cxnLst>
                  <a:cxn ang="T6">
                    <a:pos x="T0" y="T1"/>
                  </a:cxn>
                  <a:cxn ang="T7">
                    <a:pos x="T2" y="T3"/>
                  </a:cxn>
                  <a:cxn ang="T8">
                    <a:pos x="T4" y="T5"/>
                  </a:cxn>
                </a:cxnLst>
                <a:rect l="T9" t="T10" r="T11" b="T12"/>
                <a:pathLst>
                  <a:path w="60" h="880">
                    <a:moveTo>
                      <a:pt x="6" y="880"/>
                    </a:moveTo>
                    <a:cubicBezTo>
                      <a:pt x="6" y="754"/>
                      <a:pt x="0" y="254"/>
                      <a:pt x="9" y="127"/>
                    </a:cubicBezTo>
                    <a:cubicBezTo>
                      <a:pt x="18" y="0"/>
                      <a:pt x="50" y="117"/>
                      <a:pt x="60" y="115"/>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7869" name="Freeform 33"/>
              <p:cNvSpPr>
                <a:spLocks/>
              </p:cNvSpPr>
              <p:nvPr/>
            </p:nvSpPr>
            <p:spPr bwMode="auto">
              <a:xfrm>
                <a:off x="1536" y="1205"/>
                <a:ext cx="126" cy="705"/>
              </a:xfrm>
              <a:custGeom>
                <a:avLst/>
                <a:gdLst>
                  <a:gd name="T0" fmla="*/ 0 w 126"/>
                  <a:gd name="T1" fmla="*/ 667 h 705"/>
                  <a:gd name="T2" fmla="*/ 36 w 126"/>
                  <a:gd name="T3" fmla="*/ 691 h 705"/>
                  <a:gd name="T4" fmla="*/ 60 w 126"/>
                  <a:gd name="T5" fmla="*/ 604 h 705"/>
                  <a:gd name="T6" fmla="*/ 72 w 126"/>
                  <a:gd name="T7" fmla="*/ 85 h 705"/>
                  <a:gd name="T8" fmla="*/ 126 w 126"/>
                  <a:gd name="T9" fmla="*/ 94 h 705"/>
                  <a:gd name="T10" fmla="*/ 0 60000 65536"/>
                  <a:gd name="T11" fmla="*/ 0 60000 65536"/>
                  <a:gd name="T12" fmla="*/ 0 60000 65536"/>
                  <a:gd name="T13" fmla="*/ 0 60000 65536"/>
                  <a:gd name="T14" fmla="*/ 0 60000 65536"/>
                  <a:gd name="T15" fmla="*/ 0 w 126"/>
                  <a:gd name="T16" fmla="*/ 0 h 705"/>
                  <a:gd name="T17" fmla="*/ 126 w 126"/>
                  <a:gd name="T18" fmla="*/ 705 h 705"/>
                </a:gdLst>
                <a:ahLst/>
                <a:cxnLst>
                  <a:cxn ang="T10">
                    <a:pos x="T0" y="T1"/>
                  </a:cxn>
                  <a:cxn ang="T11">
                    <a:pos x="T2" y="T3"/>
                  </a:cxn>
                  <a:cxn ang="T12">
                    <a:pos x="T4" y="T5"/>
                  </a:cxn>
                  <a:cxn ang="T13">
                    <a:pos x="T6" y="T7"/>
                  </a:cxn>
                  <a:cxn ang="T14">
                    <a:pos x="T8" y="T9"/>
                  </a:cxn>
                </a:cxnLst>
                <a:rect l="T15" t="T16" r="T17" b="T18"/>
                <a:pathLst>
                  <a:path w="126" h="705">
                    <a:moveTo>
                      <a:pt x="0" y="667"/>
                    </a:moveTo>
                    <a:cubicBezTo>
                      <a:pt x="6" y="671"/>
                      <a:pt x="26" y="702"/>
                      <a:pt x="36" y="691"/>
                    </a:cubicBezTo>
                    <a:cubicBezTo>
                      <a:pt x="46" y="680"/>
                      <a:pt x="54" y="705"/>
                      <a:pt x="60" y="604"/>
                    </a:cubicBezTo>
                    <a:cubicBezTo>
                      <a:pt x="66" y="503"/>
                      <a:pt x="61" y="170"/>
                      <a:pt x="72" y="85"/>
                    </a:cubicBezTo>
                    <a:cubicBezTo>
                      <a:pt x="83" y="0"/>
                      <a:pt x="115" y="92"/>
                      <a:pt x="126" y="94"/>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7870" name="Freeform 34"/>
              <p:cNvSpPr>
                <a:spLocks/>
              </p:cNvSpPr>
              <p:nvPr/>
            </p:nvSpPr>
            <p:spPr bwMode="auto">
              <a:xfrm>
                <a:off x="1680" y="1212"/>
                <a:ext cx="123" cy="708"/>
              </a:xfrm>
              <a:custGeom>
                <a:avLst/>
                <a:gdLst>
                  <a:gd name="T0" fmla="*/ 0 w 123"/>
                  <a:gd name="T1" fmla="*/ 657 h 708"/>
                  <a:gd name="T2" fmla="*/ 33 w 123"/>
                  <a:gd name="T3" fmla="*/ 694 h 708"/>
                  <a:gd name="T4" fmla="*/ 57 w 123"/>
                  <a:gd name="T5" fmla="*/ 607 h 708"/>
                  <a:gd name="T6" fmla="*/ 69 w 123"/>
                  <a:gd name="T7" fmla="*/ 88 h 708"/>
                  <a:gd name="T8" fmla="*/ 123 w 123"/>
                  <a:gd name="T9" fmla="*/ 81 h 708"/>
                  <a:gd name="T10" fmla="*/ 0 60000 65536"/>
                  <a:gd name="T11" fmla="*/ 0 60000 65536"/>
                  <a:gd name="T12" fmla="*/ 0 60000 65536"/>
                  <a:gd name="T13" fmla="*/ 0 60000 65536"/>
                  <a:gd name="T14" fmla="*/ 0 60000 65536"/>
                  <a:gd name="T15" fmla="*/ 0 w 123"/>
                  <a:gd name="T16" fmla="*/ 0 h 708"/>
                  <a:gd name="T17" fmla="*/ 123 w 123"/>
                  <a:gd name="T18" fmla="*/ 708 h 708"/>
                </a:gdLst>
                <a:ahLst/>
                <a:cxnLst>
                  <a:cxn ang="T10">
                    <a:pos x="T0" y="T1"/>
                  </a:cxn>
                  <a:cxn ang="T11">
                    <a:pos x="T2" y="T3"/>
                  </a:cxn>
                  <a:cxn ang="T12">
                    <a:pos x="T4" y="T5"/>
                  </a:cxn>
                  <a:cxn ang="T13">
                    <a:pos x="T6" y="T7"/>
                  </a:cxn>
                  <a:cxn ang="T14">
                    <a:pos x="T8" y="T9"/>
                  </a:cxn>
                </a:cxnLst>
                <a:rect l="T15" t="T16" r="T17" b="T18"/>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7871" name="Freeform 35"/>
              <p:cNvSpPr>
                <a:spLocks/>
              </p:cNvSpPr>
              <p:nvPr/>
            </p:nvSpPr>
            <p:spPr bwMode="auto">
              <a:xfrm>
                <a:off x="1824" y="1212"/>
                <a:ext cx="123" cy="708"/>
              </a:xfrm>
              <a:custGeom>
                <a:avLst/>
                <a:gdLst>
                  <a:gd name="T0" fmla="*/ 0 w 123"/>
                  <a:gd name="T1" fmla="*/ 657 h 708"/>
                  <a:gd name="T2" fmla="*/ 33 w 123"/>
                  <a:gd name="T3" fmla="*/ 694 h 708"/>
                  <a:gd name="T4" fmla="*/ 57 w 123"/>
                  <a:gd name="T5" fmla="*/ 607 h 708"/>
                  <a:gd name="T6" fmla="*/ 69 w 123"/>
                  <a:gd name="T7" fmla="*/ 88 h 708"/>
                  <a:gd name="T8" fmla="*/ 123 w 123"/>
                  <a:gd name="T9" fmla="*/ 81 h 708"/>
                  <a:gd name="T10" fmla="*/ 0 60000 65536"/>
                  <a:gd name="T11" fmla="*/ 0 60000 65536"/>
                  <a:gd name="T12" fmla="*/ 0 60000 65536"/>
                  <a:gd name="T13" fmla="*/ 0 60000 65536"/>
                  <a:gd name="T14" fmla="*/ 0 60000 65536"/>
                  <a:gd name="T15" fmla="*/ 0 w 123"/>
                  <a:gd name="T16" fmla="*/ 0 h 708"/>
                  <a:gd name="T17" fmla="*/ 123 w 123"/>
                  <a:gd name="T18" fmla="*/ 708 h 708"/>
                </a:gdLst>
                <a:ahLst/>
                <a:cxnLst>
                  <a:cxn ang="T10">
                    <a:pos x="T0" y="T1"/>
                  </a:cxn>
                  <a:cxn ang="T11">
                    <a:pos x="T2" y="T3"/>
                  </a:cxn>
                  <a:cxn ang="T12">
                    <a:pos x="T4" y="T5"/>
                  </a:cxn>
                  <a:cxn ang="T13">
                    <a:pos x="T6" y="T7"/>
                  </a:cxn>
                  <a:cxn ang="T14">
                    <a:pos x="T8" y="T9"/>
                  </a:cxn>
                </a:cxnLst>
                <a:rect l="T15" t="T16" r="T17" b="T18"/>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7872" name="Freeform 36"/>
              <p:cNvSpPr>
                <a:spLocks/>
              </p:cNvSpPr>
              <p:nvPr/>
            </p:nvSpPr>
            <p:spPr bwMode="auto">
              <a:xfrm>
                <a:off x="1968" y="1212"/>
                <a:ext cx="123" cy="708"/>
              </a:xfrm>
              <a:custGeom>
                <a:avLst/>
                <a:gdLst>
                  <a:gd name="T0" fmla="*/ 0 w 123"/>
                  <a:gd name="T1" fmla="*/ 657 h 708"/>
                  <a:gd name="T2" fmla="*/ 33 w 123"/>
                  <a:gd name="T3" fmla="*/ 694 h 708"/>
                  <a:gd name="T4" fmla="*/ 57 w 123"/>
                  <a:gd name="T5" fmla="*/ 607 h 708"/>
                  <a:gd name="T6" fmla="*/ 69 w 123"/>
                  <a:gd name="T7" fmla="*/ 88 h 708"/>
                  <a:gd name="T8" fmla="*/ 123 w 123"/>
                  <a:gd name="T9" fmla="*/ 81 h 708"/>
                  <a:gd name="T10" fmla="*/ 0 60000 65536"/>
                  <a:gd name="T11" fmla="*/ 0 60000 65536"/>
                  <a:gd name="T12" fmla="*/ 0 60000 65536"/>
                  <a:gd name="T13" fmla="*/ 0 60000 65536"/>
                  <a:gd name="T14" fmla="*/ 0 60000 65536"/>
                  <a:gd name="T15" fmla="*/ 0 w 123"/>
                  <a:gd name="T16" fmla="*/ 0 h 708"/>
                  <a:gd name="T17" fmla="*/ 123 w 123"/>
                  <a:gd name="T18" fmla="*/ 708 h 708"/>
                </a:gdLst>
                <a:ahLst/>
                <a:cxnLst>
                  <a:cxn ang="T10">
                    <a:pos x="T0" y="T1"/>
                  </a:cxn>
                  <a:cxn ang="T11">
                    <a:pos x="T2" y="T3"/>
                  </a:cxn>
                  <a:cxn ang="T12">
                    <a:pos x="T4" y="T5"/>
                  </a:cxn>
                  <a:cxn ang="T13">
                    <a:pos x="T6" y="T7"/>
                  </a:cxn>
                  <a:cxn ang="T14">
                    <a:pos x="T8" y="T9"/>
                  </a:cxn>
                </a:cxnLst>
                <a:rect l="T15" t="T16" r="T17" b="T18"/>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7873" name="Freeform 37"/>
              <p:cNvSpPr>
                <a:spLocks/>
              </p:cNvSpPr>
              <p:nvPr/>
            </p:nvSpPr>
            <p:spPr bwMode="auto">
              <a:xfrm>
                <a:off x="2112" y="1212"/>
                <a:ext cx="123" cy="708"/>
              </a:xfrm>
              <a:custGeom>
                <a:avLst/>
                <a:gdLst>
                  <a:gd name="T0" fmla="*/ 0 w 123"/>
                  <a:gd name="T1" fmla="*/ 657 h 708"/>
                  <a:gd name="T2" fmla="*/ 33 w 123"/>
                  <a:gd name="T3" fmla="*/ 694 h 708"/>
                  <a:gd name="T4" fmla="*/ 57 w 123"/>
                  <a:gd name="T5" fmla="*/ 607 h 708"/>
                  <a:gd name="T6" fmla="*/ 69 w 123"/>
                  <a:gd name="T7" fmla="*/ 88 h 708"/>
                  <a:gd name="T8" fmla="*/ 123 w 123"/>
                  <a:gd name="T9" fmla="*/ 81 h 708"/>
                  <a:gd name="T10" fmla="*/ 0 60000 65536"/>
                  <a:gd name="T11" fmla="*/ 0 60000 65536"/>
                  <a:gd name="T12" fmla="*/ 0 60000 65536"/>
                  <a:gd name="T13" fmla="*/ 0 60000 65536"/>
                  <a:gd name="T14" fmla="*/ 0 60000 65536"/>
                  <a:gd name="T15" fmla="*/ 0 w 123"/>
                  <a:gd name="T16" fmla="*/ 0 h 708"/>
                  <a:gd name="T17" fmla="*/ 123 w 123"/>
                  <a:gd name="T18" fmla="*/ 708 h 708"/>
                </a:gdLst>
                <a:ahLst/>
                <a:cxnLst>
                  <a:cxn ang="T10">
                    <a:pos x="T0" y="T1"/>
                  </a:cxn>
                  <a:cxn ang="T11">
                    <a:pos x="T2" y="T3"/>
                  </a:cxn>
                  <a:cxn ang="T12">
                    <a:pos x="T4" y="T5"/>
                  </a:cxn>
                  <a:cxn ang="T13">
                    <a:pos x="T6" y="T7"/>
                  </a:cxn>
                  <a:cxn ang="T14">
                    <a:pos x="T8" y="T9"/>
                  </a:cxn>
                </a:cxnLst>
                <a:rect l="T15" t="T16" r="T17" b="T18"/>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7874" name="Freeform 38"/>
              <p:cNvSpPr>
                <a:spLocks/>
              </p:cNvSpPr>
              <p:nvPr/>
            </p:nvSpPr>
            <p:spPr bwMode="auto">
              <a:xfrm>
                <a:off x="2280" y="1878"/>
                <a:ext cx="1" cy="432"/>
              </a:xfrm>
              <a:custGeom>
                <a:avLst/>
                <a:gdLst>
                  <a:gd name="T0" fmla="*/ 0 w 1"/>
                  <a:gd name="T1" fmla="*/ 0 h 432"/>
                  <a:gd name="T2" fmla="*/ 0 w 1"/>
                  <a:gd name="T3" fmla="*/ 432 h 432"/>
                  <a:gd name="T4" fmla="*/ 0 60000 65536"/>
                  <a:gd name="T5" fmla="*/ 0 60000 65536"/>
                  <a:gd name="T6" fmla="*/ 0 w 1"/>
                  <a:gd name="T7" fmla="*/ 0 h 432"/>
                  <a:gd name="T8" fmla="*/ 1 w 1"/>
                  <a:gd name="T9" fmla="*/ 432 h 432"/>
                </a:gdLst>
                <a:ahLst/>
                <a:cxnLst>
                  <a:cxn ang="T4">
                    <a:pos x="T0" y="T1"/>
                  </a:cxn>
                  <a:cxn ang="T5">
                    <a:pos x="T2" y="T3"/>
                  </a:cxn>
                </a:cxnLst>
                <a:rect l="T6" t="T7" r="T8" b="T9"/>
                <a:pathLst>
                  <a:path w="1" h="432">
                    <a:moveTo>
                      <a:pt x="0" y="0"/>
                    </a:moveTo>
                    <a:lnTo>
                      <a:pt x="0" y="432"/>
                    </a:lnTo>
                  </a:path>
                </a:pathLst>
              </a:custGeom>
              <a:noFill/>
              <a:ln w="38100" cmpd="sng">
                <a:solidFill>
                  <a:srgbClr val="00FFFF"/>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7875" name="Oval 39"/>
              <p:cNvSpPr>
                <a:spLocks noChangeArrowheads="1"/>
              </p:cNvSpPr>
              <p:nvPr/>
            </p:nvSpPr>
            <p:spPr bwMode="auto">
              <a:xfrm>
                <a:off x="1420" y="2304"/>
                <a:ext cx="68" cy="68"/>
              </a:xfrm>
              <a:prstGeom prst="ellipse">
                <a:avLst/>
              </a:prstGeom>
              <a:noFill/>
              <a:ln w="38100">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7876" name="Oval 40"/>
              <p:cNvSpPr>
                <a:spLocks noChangeArrowheads="1"/>
              </p:cNvSpPr>
              <p:nvPr/>
            </p:nvSpPr>
            <p:spPr bwMode="auto">
              <a:xfrm>
                <a:off x="2256" y="2304"/>
                <a:ext cx="68" cy="68"/>
              </a:xfrm>
              <a:prstGeom prst="ellipse">
                <a:avLst/>
              </a:prstGeom>
              <a:noFill/>
              <a:ln w="38100">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77857" name="Group 41"/>
            <p:cNvGrpSpPr>
              <a:grpSpLocks/>
            </p:cNvGrpSpPr>
            <p:nvPr/>
          </p:nvGrpSpPr>
          <p:grpSpPr bwMode="auto">
            <a:xfrm>
              <a:off x="2402" y="444"/>
              <a:ext cx="904" cy="1220"/>
              <a:chOff x="1420" y="1152"/>
              <a:chExt cx="904" cy="1220"/>
            </a:xfrm>
          </p:grpSpPr>
          <p:sp>
            <p:nvSpPr>
              <p:cNvPr id="77859" name="Freeform 42"/>
              <p:cNvSpPr>
                <a:spLocks/>
              </p:cNvSpPr>
              <p:nvPr/>
            </p:nvSpPr>
            <p:spPr bwMode="auto">
              <a:xfrm>
                <a:off x="1440" y="1152"/>
                <a:ext cx="48" cy="1152"/>
              </a:xfrm>
              <a:custGeom>
                <a:avLst/>
                <a:gdLst>
                  <a:gd name="T0" fmla="*/ 6 w 60"/>
                  <a:gd name="T1" fmla="*/ 880 h 880"/>
                  <a:gd name="T2" fmla="*/ 9 w 60"/>
                  <a:gd name="T3" fmla="*/ 127 h 880"/>
                  <a:gd name="T4" fmla="*/ 60 w 60"/>
                  <a:gd name="T5" fmla="*/ 115 h 880"/>
                  <a:gd name="T6" fmla="*/ 0 60000 65536"/>
                  <a:gd name="T7" fmla="*/ 0 60000 65536"/>
                  <a:gd name="T8" fmla="*/ 0 60000 65536"/>
                  <a:gd name="T9" fmla="*/ 0 w 60"/>
                  <a:gd name="T10" fmla="*/ 0 h 880"/>
                  <a:gd name="T11" fmla="*/ 60 w 60"/>
                  <a:gd name="T12" fmla="*/ 880 h 880"/>
                </a:gdLst>
                <a:ahLst/>
                <a:cxnLst>
                  <a:cxn ang="T6">
                    <a:pos x="T0" y="T1"/>
                  </a:cxn>
                  <a:cxn ang="T7">
                    <a:pos x="T2" y="T3"/>
                  </a:cxn>
                  <a:cxn ang="T8">
                    <a:pos x="T4" y="T5"/>
                  </a:cxn>
                </a:cxnLst>
                <a:rect l="T9" t="T10" r="T11" b="T12"/>
                <a:pathLst>
                  <a:path w="60" h="880">
                    <a:moveTo>
                      <a:pt x="6" y="880"/>
                    </a:moveTo>
                    <a:cubicBezTo>
                      <a:pt x="6" y="754"/>
                      <a:pt x="0" y="254"/>
                      <a:pt x="9" y="127"/>
                    </a:cubicBezTo>
                    <a:cubicBezTo>
                      <a:pt x="18" y="0"/>
                      <a:pt x="50" y="117"/>
                      <a:pt x="60" y="115"/>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7860" name="Freeform 43"/>
              <p:cNvSpPr>
                <a:spLocks/>
              </p:cNvSpPr>
              <p:nvPr/>
            </p:nvSpPr>
            <p:spPr bwMode="auto">
              <a:xfrm>
                <a:off x="1536" y="1205"/>
                <a:ext cx="126" cy="705"/>
              </a:xfrm>
              <a:custGeom>
                <a:avLst/>
                <a:gdLst>
                  <a:gd name="T0" fmla="*/ 0 w 126"/>
                  <a:gd name="T1" fmla="*/ 667 h 705"/>
                  <a:gd name="T2" fmla="*/ 36 w 126"/>
                  <a:gd name="T3" fmla="*/ 691 h 705"/>
                  <a:gd name="T4" fmla="*/ 60 w 126"/>
                  <a:gd name="T5" fmla="*/ 604 h 705"/>
                  <a:gd name="T6" fmla="*/ 72 w 126"/>
                  <a:gd name="T7" fmla="*/ 85 h 705"/>
                  <a:gd name="T8" fmla="*/ 126 w 126"/>
                  <a:gd name="T9" fmla="*/ 94 h 705"/>
                  <a:gd name="T10" fmla="*/ 0 60000 65536"/>
                  <a:gd name="T11" fmla="*/ 0 60000 65536"/>
                  <a:gd name="T12" fmla="*/ 0 60000 65536"/>
                  <a:gd name="T13" fmla="*/ 0 60000 65536"/>
                  <a:gd name="T14" fmla="*/ 0 60000 65536"/>
                  <a:gd name="T15" fmla="*/ 0 w 126"/>
                  <a:gd name="T16" fmla="*/ 0 h 705"/>
                  <a:gd name="T17" fmla="*/ 126 w 126"/>
                  <a:gd name="T18" fmla="*/ 705 h 705"/>
                </a:gdLst>
                <a:ahLst/>
                <a:cxnLst>
                  <a:cxn ang="T10">
                    <a:pos x="T0" y="T1"/>
                  </a:cxn>
                  <a:cxn ang="T11">
                    <a:pos x="T2" y="T3"/>
                  </a:cxn>
                  <a:cxn ang="T12">
                    <a:pos x="T4" y="T5"/>
                  </a:cxn>
                  <a:cxn ang="T13">
                    <a:pos x="T6" y="T7"/>
                  </a:cxn>
                  <a:cxn ang="T14">
                    <a:pos x="T8" y="T9"/>
                  </a:cxn>
                </a:cxnLst>
                <a:rect l="T15" t="T16" r="T17" b="T18"/>
                <a:pathLst>
                  <a:path w="126" h="705">
                    <a:moveTo>
                      <a:pt x="0" y="667"/>
                    </a:moveTo>
                    <a:cubicBezTo>
                      <a:pt x="6" y="671"/>
                      <a:pt x="26" y="702"/>
                      <a:pt x="36" y="691"/>
                    </a:cubicBezTo>
                    <a:cubicBezTo>
                      <a:pt x="46" y="680"/>
                      <a:pt x="54" y="705"/>
                      <a:pt x="60" y="604"/>
                    </a:cubicBezTo>
                    <a:cubicBezTo>
                      <a:pt x="66" y="503"/>
                      <a:pt x="61" y="170"/>
                      <a:pt x="72" y="85"/>
                    </a:cubicBezTo>
                    <a:cubicBezTo>
                      <a:pt x="83" y="0"/>
                      <a:pt x="115" y="92"/>
                      <a:pt x="126" y="94"/>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7861" name="Freeform 44"/>
              <p:cNvSpPr>
                <a:spLocks/>
              </p:cNvSpPr>
              <p:nvPr/>
            </p:nvSpPr>
            <p:spPr bwMode="auto">
              <a:xfrm>
                <a:off x="1680" y="1212"/>
                <a:ext cx="123" cy="708"/>
              </a:xfrm>
              <a:custGeom>
                <a:avLst/>
                <a:gdLst>
                  <a:gd name="T0" fmla="*/ 0 w 123"/>
                  <a:gd name="T1" fmla="*/ 657 h 708"/>
                  <a:gd name="T2" fmla="*/ 33 w 123"/>
                  <a:gd name="T3" fmla="*/ 694 h 708"/>
                  <a:gd name="T4" fmla="*/ 57 w 123"/>
                  <a:gd name="T5" fmla="*/ 607 h 708"/>
                  <a:gd name="T6" fmla="*/ 69 w 123"/>
                  <a:gd name="T7" fmla="*/ 88 h 708"/>
                  <a:gd name="T8" fmla="*/ 123 w 123"/>
                  <a:gd name="T9" fmla="*/ 81 h 708"/>
                  <a:gd name="T10" fmla="*/ 0 60000 65536"/>
                  <a:gd name="T11" fmla="*/ 0 60000 65536"/>
                  <a:gd name="T12" fmla="*/ 0 60000 65536"/>
                  <a:gd name="T13" fmla="*/ 0 60000 65536"/>
                  <a:gd name="T14" fmla="*/ 0 60000 65536"/>
                  <a:gd name="T15" fmla="*/ 0 w 123"/>
                  <a:gd name="T16" fmla="*/ 0 h 708"/>
                  <a:gd name="T17" fmla="*/ 123 w 123"/>
                  <a:gd name="T18" fmla="*/ 708 h 708"/>
                </a:gdLst>
                <a:ahLst/>
                <a:cxnLst>
                  <a:cxn ang="T10">
                    <a:pos x="T0" y="T1"/>
                  </a:cxn>
                  <a:cxn ang="T11">
                    <a:pos x="T2" y="T3"/>
                  </a:cxn>
                  <a:cxn ang="T12">
                    <a:pos x="T4" y="T5"/>
                  </a:cxn>
                  <a:cxn ang="T13">
                    <a:pos x="T6" y="T7"/>
                  </a:cxn>
                  <a:cxn ang="T14">
                    <a:pos x="T8" y="T9"/>
                  </a:cxn>
                </a:cxnLst>
                <a:rect l="T15" t="T16" r="T17" b="T18"/>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7862" name="Freeform 45"/>
              <p:cNvSpPr>
                <a:spLocks/>
              </p:cNvSpPr>
              <p:nvPr/>
            </p:nvSpPr>
            <p:spPr bwMode="auto">
              <a:xfrm>
                <a:off x="1824" y="1212"/>
                <a:ext cx="123" cy="708"/>
              </a:xfrm>
              <a:custGeom>
                <a:avLst/>
                <a:gdLst>
                  <a:gd name="T0" fmla="*/ 0 w 123"/>
                  <a:gd name="T1" fmla="*/ 657 h 708"/>
                  <a:gd name="T2" fmla="*/ 33 w 123"/>
                  <a:gd name="T3" fmla="*/ 694 h 708"/>
                  <a:gd name="T4" fmla="*/ 57 w 123"/>
                  <a:gd name="T5" fmla="*/ 607 h 708"/>
                  <a:gd name="T6" fmla="*/ 69 w 123"/>
                  <a:gd name="T7" fmla="*/ 88 h 708"/>
                  <a:gd name="T8" fmla="*/ 123 w 123"/>
                  <a:gd name="T9" fmla="*/ 81 h 708"/>
                  <a:gd name="T10" fmla="*/ 0 60000 65536"/>
                  <a:gd name="T11" fmla="*/ 0 60000 65536"/>
                  <a:gd name="T12" fmla="*/ 0 60000 65536"/>
                  <a:gd name="T13" fmla="*/ 0 60000 65536"/>
                  <a:gd name="T14" fmla="*/ 0 60000 65536"/>
                  <a:gd name="T15" fmla="*/ 0 w 123"/>
                  <a:gd name="T16" fmla="*/ 0 h 708"/>
                  <a:gd name="T17" fmla="*/ 123 w 123"/>
                  <a:gd name="T18" fmla="*/ 708 h 708"/>
                </a:gdLst>
                <a:ahLst/>
                <a:cxnLst>
                  <a:cxn ang="T10">
                    <a:pos x="T0" y="T1"/>
                  </a:cxn>
                  <a:cxn ang="T11">
                    <a:pos x="T2" y="T3"/>
                  </a:cxn>
                  <a:cxn ang="T12">
                    <a:pos x="T4" y="T5"/>
                  </a:cxn>
                  <a:cxn ang="T13">
                    <a:pos x="T6" y="T7"/>
                  </a:cxn>
                  <a:cxn ang="T14">
                    <a:pos x="T8" y="T9"/>
                  </a:cxn>
                </a:cxnLst>
                <a:rect l="T15" t="T16" r="T17" b="T18"/>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7863" name="Freeform 46"/>
              <p:cNvSpPr>
                <a:spLocks/>
              </p:cNvSpPr>
              <p:nvPr/>
            </p:nvSpPr>
            <p:spPr bwMode="auto">
              <a:xfrm>
                <a:off x="1968" y="1212"/>
                <a:ext cx="123" cy="708"/>
              </a:xfrm>
              <a:custGeom>
                <a:avLst/>
                <a:gdLst>
                  <a:gd name="T0" fmla="*/ 0 w 123"/>
                  <a:gd name="T1" fmla="*/ 657 h 708"/>
                  <a:gd name="T2" fmla="*/ 33 w 123"/>
                  <a:gd name="T3" fmla="*/ 694 h 708"/>
                  <a:gd name="T4" fmla="*/ 57 w 123"/>
                  <a:gd name="T5" fmla="*/ 607 h 708"/>
                  <a:gd name="T6" fmla="*/ 69 w 123"/>
                  <a:gd name="T7" fmla="*/ 88 h 708"/>
                  <a:gd name="T8" fmla="*/ 123 w 123"/>
                  <a:gd name="T9" fmla="*/ 81 h 708"/>
                  <a:gd name="T10" fmla="*/ 0 60000 65536"/>
                  <a:gd name="T11" fmla="*/ 0 60000 65536"/>
                  <a:gd name="T12" fmla="*/ 0 60000 65536"/>
                  <a:gd name="T13" fmla="*/ 0 60000 65536"/>
                  <a:gd name="T14" fmla="*/ 0 60000 65536"/>
                  <a:gd name="T15" fmla="*/ 0 w 123"/>
                  <a:gd name="T16" fmla="*/ 0 h 708"/>
                  <a:gd name="T17" fmla="*/ 123 w 123"/>
                  <a:gd name="T18" fmla="*/ 708 h 708"/>
                </a:gdLst>
                <a:ahLst/>
                <a:cxnLst>
                  <a:cxn ang="T10">
                    <a:pos x="T0" y="T1"/>
                  </a:cxn>
                  <a:cxn ang="T11">
                    <a:pos x="T2" y="T3"/>
                  </a:cxn>
                  <a:cxn ang="T12">
                    <a:pos x="T4" y="T5"/>
                  </a:cxn>
                  <a:cxn ang="T13">
                    <a:pos x="T6" y="T7"/>
                  </a:cxn>
                  <a:cxn ang="T14">
                    <a:pos x="T8" y="T9"/>
                  </a:cxn>
                </a:cxnLst>
                <a:rect l="T15" t="T16" r="T17" b="T18"/>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7864" name="Freeform 47"/>
              <p:cNvSpPr>
                <a:spLocks/>
              </p:cNvSpPr>
              <p:nvPr/>
            </p:nvSpPr>
            <p:spPr bwMode="auto">
              <a:xfrm>
                <a:off x="2112" y="1212"/>
                <a:ext cx="123" cy="708"/>
              </a:xfrm>
              <a:custGeom>
                <a:avLst/>
                <a:gdLst>
                  <a:gd name="T0" fmla="*/ 0 w 123"/>
                  <a:gd name="T1" fmla="*/ 657 h 708"/>
                  <a:gd name="T2" fmla="*/ 33 w 123"/>
                  <a:gd name="T3" fmla="*/ 694 h 708"/>
                  <a:gd name="T4" fmla="*/ 57 w 123"/>
                  <a:gd name="T5" fmla="*/ 607 h 708"/>
                  <a:gd name="T6" fmla="*/ 69 w 123"/>
                  <a:gd name="T7" fmla="*/ 88 h 708"/>
                  <a:gd name="T8" fmla="*/ 123 w 123"/>
                  <a:gd name="T9" fmla="*/ 81 h 708"/>
                  <a:gd name="T10" fmla="*/ 0 60000 65536"/>
                  <a:gd name="T11" fmla="*/ 0 60000 65536"/>
                  <a:gd name="T12" fmla="*/ 0 60000 65536"/>
                  <a:gd name="T13" fmla="*/ 0 60000 65536"/>
                  <a:gd name="T14" fmla="*/ 0 60000 65536"/>
                  <a:gd name="T15" fmla="*/ 0 w 123"/>
                  <a:gd name="T16" fmla="*/ 0 h 708"/>
                  <a:gd name="T17" fmla="*/ 123 w 123"/>
                  <a:gd name="T18" fmla="*/ 708 h 708"/>
                </a:gdLst>
                <a:ahLst/>
                <a:cxnLst>
                  <a:cxn ang="T10">
                    <a:pos x="T0" y="T1"/>
                  </a:cxn>
                  <a:cxn ang="T11">
                    <a:pos x="T2" y="T3"/>
                  </a:cxn>
                  <a:cxn ang="T12">
                    <a:pos x="T4" y="T5"/>
                  </a:cxn>
                  <a:cxn ang="T13">
                    <a:pos x="T6" y="T7"/>
                  </a:cxn>
                  <a:cxn ang="T14">
                    <a:pos x="T8" y="T9"/>
                  </a:cxn>
                </a:cxnLst>
                <a:rect l="T15" t="T16" r="T17" b="T18"/>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7865" name="Freeform 48"/>
              <p:cNvSpPr>
                <a:spLocks/>
              </p:cNvSpPr>
              <p:nvPr/>
            </p:nvSpPr>
            <p:spPr bwMode="auto">
              <a:xfrm>
                <a:off x="2280" y="1878"/>
                <a:ext cx="1" cy="432"/>
              </a:xfrm>
              <a:custGeom>
                <a:avLst/>
                <a:gdLst>
                  <a:gd name="T0" fmla="*/ 0 w 1"/>
                  <a:gd name="T1" fmla="*/ 0 h 432"/>
                  <a:gd name="T2" fmla="*/ 0 w 1"/>
                  <a:gd name="T3" fmla="*/ 432 h 432"/>
                  <a:gd name="T4" fmla="*/ 0 60000 65536"/>
                  <a:gd name="T5" fmla="*/ 0 60000 65536"/>
                  <a:gd name="T6" fmla="*/ 0 w 1"/>
                  <a:gd name="T7" fmla="*/ 0 h 432"/>
                  <a:gd name="T8" fmla="*/ 1 w 1"/>
                  <a:gd name="T9" fmla="*/ 432 h 432"/>
                </a:gdLst>
                <a:ahLst/>
                <a:cxnLst>
                  <a:cxn ang="T4">
                    <a:pos x="T0" y="T1"/>
                  </a:cxn>
                  <a:cxn ang="T5">
                    <a:pos x="T2" y="T3"/>
                  </a:cxn>
                </a:cxnLst>
                <a:rect l="T6" t="T7" r="T8" b="T9"/>
                <a:pathLst>
                  <a:path w="1" h="432">
                    <a:moveTo>
                      <a:pt x="0" y="0"/>
                    </a:moveTo>
                    <a:lnTo>
                      <a:pt x="0" y="432"/>
                    </a:lnTo>
                  </a:path>
                </a:pathLst>
              </a:custGeom>
              <a:noFill/>
              <a:ln w="38100" cmpd="sng">
                <a:solidFill>
                  <a:srgbClr val="00FFFF"/>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7866" name="Oval 49"/>
              <p:cNvSpPr>
                <a:spLocks noChangeArrowheads="1"/>
              </p:cNvSpPr>
              <p:nvPr/>
            </p:nvSpPr>
            <p:spPr bwMode="auto">
              <a:xfrm>
                <a:off x="1420" y="2304"/>
                <a:ext cx="68" cy="68"/>
              </a:xfrm>
              <a:prstGeom prst="ellipse">
                <a:avLst/>
              </a:prstGeom>
              <a:noFill/>
              <a:ln w="38100">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7867" name="Oval 50"/>
              <p:cNvSpPr>
                <a:spLocks noChangeArrowheads="1"/>
              </p:cNvSpPr>
              <p:nvPr/>
            </p:nvSpPr>
            <p:spPr bwMode="auto">
              <a:xfrm>
                <a:off x="2256" y="2304"/>
                <a:ext cx="68" cy="68"/>
              </a:xfrm>
              <a:prstGeom prst="ellipse">
                <a:avLst/>
              </a:prstGeom>
              <a:noFill/>
              <a:ln w="38100">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sp>
          <p:nvSpPr>
            <p:cNvPr id="77858" name="Line 51"/>
            <p:cNvSpPr>
              <a:spLocks noChangeShapeType="1"/>
            </p:cNvSpPr>
            <p:nvPr/>
          </p:nvSpPr>
          <p:spPr bwMode="auto">
            <a:xfrm flipV="1">
              <a:off x="2381" y="1298"/>
              <a:ext cx="0" cy="272"/>
            </a:xfrm>
            <a:prstGeom prst="line">
              <a:avLst/>
            </a:prstGeom>
            <a:noFill/>
            <a:ln w="38100">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77831" name="Group 53"/>
          <p:cNvGrpSpPr>
            <a:grpSpLocks/>
          </p:cNvGrpSpPr>
          <p:nvPr/>
        </p:nvGrpSpPr>
        <p:grpSpPr bwMode="auto">
          <a:xfrm>
            <a:off x="6588125" y="6446838"/>
            <a:ext cx="792163" cy="366712"/>
            <a:chOff x="4649" y="4020"/>
            <a:chExt cx="499" cy="231"/>
          </a:xfrm>
        </p:grpSpPr>
        <p:pic>
          <p:nvPicPr>
            <p:cNvPr id="77834" name="Picture 54"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5" name="Text Box 55">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
        <p:nvSpPr>
          <p:cNvPr id="433213" name="Text Box 61"/>
          <p:cNvSpPr txBox="1">
            <a:spLocks noChangeArrowheads="1"/>
          </p:cNvSpPr>
          <p:nvPr/>
        </p:nvSpPr>
        <p:spPr bwMode="auto">
          <a:xfrm>
            <a:off x="611188" y="4926013"/>
            <a:ext cx="69850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Times New Roman" panose="02020603050405020304" pitchFamily="18" charset="0"/>
                <a:ea typeface="楷体_GB2312" pitchFamily="49" charset="-122"/>
                <a:sym typeface="Symbol" panose="05050102010706020507" pitchFamily="18" charset="2"/>
              </a:rPr>
              <a:t>定义</a:t>
            </a:r>
            <a:r>
              <a:rPr kumimoji="1" lang="zh-CN" altLang="en-US" sz="2800" b="1" i="1">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zh-CN" altLang="en-US" sz="2800" b="1" i="1">
                <a:solidFill>
                  <a:srgbClr val="FFFF00"/>
                </a:solidFill>
                <a:latin typeface="Times New Roman" panose="02020603050405020304" pitchFamily="18" charset="0"/>
                <a:ea typeface="宋体" panose="02010600030101010101" pitchFamily="2" charset="-122"/>
                <a:sym typeface="Symbol" panose="05050102010706020507" pitchFamily="18" charset="2"/>
              </a:rPr>
              <a:t> </a:t>
            </a:r>
            <a:r>
              <a:rPr kumimoji="1" lang="zh-CN" altLang="en-US" sz="2800" b="1">
                <a:solidFill>
                  <a:srgbClr val="FFFF00"/>
                </a:solidFill>
                <a:latin typeface="Times New Roman" panose="02020603050405020304" pitchFamily="18" charset="0"/>
                <a:ea typeface="宋体" panose="02010600030101010101" pitchFamily="2" charset="-122"/>
                <a:sym typeface="Symbol" panose="05050102010706020507" pitchFamily="18" charset="2"/>
              </a:rPr>
              <a:t>：</a:t>
            </a:r>
            <a:r>
              <a:rPr kumimoji="1" lang="zh-CN" altLang="en-US" sz="2800" b="1">
                <a:solidFill>
                  <a:srgbClr val="FFFF00"/>
                </a:solidFill>
                <a:latin typeface="Times New Roman" panose="02020603050405020304" pitchFamily="18" charset="0"/>
                <a:ea typeface="楷体_GB2312" pitchFamily="49" charset="-122"/>
                <a:sym typeface="Symbol" panose="05050102010706020507" pitchFamily="18" charset="2"/>
              </a:rPr>
              <a:t>磁链</a:t>
            </a:r>
            <a:r>
              <a:rPr kumimoji="1" lang="zh-CN" altLang="en-US" sz="2800" b="1">
                <a:solidFill>
                  <a:srgbClr val="FFFF00"/>
                </a:solidFill>
                <a:latin typeface="Times New Roman" panose="02020603050405020304" pitchFamily="18" charset="0"/>
                <a:ea typeface="宋体" panose="02010600030101010101" pitchFamily="2" charset="-122"/>
                <a:sym typeface="Symbol" panose="05050102010706020507" pitchFamily="18" charset="2"/>
              </a:rPr>
              <a:t> ，</a:t>
            </a:r>
            <a:r>
              <a:rPr kumimoji="1" lang="zh-CN" altLang="en-US" sz="2800" i="1">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zh-CN" altLang="en-US" sz="2800">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2800" i="1">
                <a:solidFill>
                  <a:schemeClr val="bg1"/>
                </a:solidFill>
                <a:latin typeface="Times New Roman" panose="02020603050405020304" pitchFamily="18" charset="0"/>
                <a:ea typeface="宋体" panose="02010600030101010101" pitchFamily="2" charset="-122"/>
                <a:sym typeface="Symbol" panose="05050102010706020507" pitchFamily="18" charset="2"/>
              </a:rPr>
              <a:t>N</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433216" name="Text Box 64"/>
          <p:cNvSpPr txBox="1">
            <a:spLocks noChangeArrowheads="1"/>
          </p:cNvSpPr>
          <p:nvPr/>
        </p:nvSpPr>
        <p:spPr bwMode="auto">
          <a:xfrm>
            <a:off x="611188" y="5589588"/>
            <a:ext cx="446563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楷体_GB2312" pitchFamily="49" charset="-122"/>
                <a:ea typeface="楷体_GB2312" pitchFamily="49" charset="-122"/>
              </a:rPr>
              <a:t>空心线圈</a:t>
            </a:r>
            <a:r>
              <a:rPr kumimoji="1" lang="zh-CN" altLang="en-US" sz="2800" b="1">
                <a:solidFill>
                  <a:srgbClr val="FFFF00"/>
                </a:solidFill>
                <a:latin typeface="Times New Roman" panose="02020603050405020304" pitchFamily="18" charset="0"/>
                <a:ea typeface="宋体" panose="02010600030101010101" pitchFamily="2" charset="-122"/>
              </a:rPr>
              <a:t>，</a:t>
            </a:r>
            <a:r>
              <a:rPr kumimoji="1" lang="zh-CN" altLang="en-US" sz="2800" i="1">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zh-CN" altLang="en-US" sz="2800" b="1">
                <a:solidFill>
                  <a:srgbClr val="FFFF00"/>
                </a:solidFill>
                <a:latin typeface="Times New Roman" panose="02020603050405020304" pitchFamily="18" charset="0"/>
                <a:ea typeface="楷体_GB2312" pitchFamily="49" charset="-122"/>
                <a:sym typeface="Symbol" panose="05050102010706020507" pitchFamily="18" charset="2"/>
              </a:rPr>
              <a:t>与</a:t>
            </a:r>
            <a:r>
              <a:rPr kumimoji="1" lang="en-US" altLang="zh-CN" sz="2800" i="1">
                <a:solidFill>
                  <a:schemeClr val="bg1"/>
                </a:solidFill>
                <a:latin typeface="Times New Roman" panose="02020603050405020304" pitchFamily="18" charset="0"/>
                <a:ea typeface="宋体" panose="02010600030101010101" pitchFamily="2" charset="-122"/>
                <a:sym typeface="Symbol" panose="05050102010706020507" pitchFamily="18" charset="2"/>
              </a:rPr>
              <a:t>i </a:t>
            </a:r>
            <a:r>
              <a:rPr kumimoji="1" lang="zh-CN" altLang="en-US" sz="2800" b="1">
                <a:solidFill>
                  <a:srgbClr val="FFFF00"/>
                </a:solidFill>
                <a:latin typeface="楷体_GB2312" pitchFamily="49" charset="-122"/>
                <a:ea typeface="楷体_GB2312" pitchFamily="49" charset="-122"/>
                <a:sym typeface="Symbol" panose="05050102010706020507" pitchFamily="18" charset="2"/>
              </a:rPr>
              <a:t>成正比。</a:t>
            </a:r>
            <a:endParaRPr kumimoji="1" lang="zh-CN" altLang="en-US" sz="2800" b="1">
              <a:solidFill>
                <a:srgbClr val="FFFF00"/>
              </a:solidFill>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433154"/>
                                        </p:tgtEl>
                                        <p:attrNameLst>
                                          <p:attrName>style.visibility</p:attrName>
                                        </p:attrNameLst>
                                      </p:cBhvr>
                                      <p:to>
                                        <p:strVal val="visible"/>
                                      </p:to>
                                    </p:set>
                                    <p:anim calcmode="lin" valueType="num">
                                      <p:cBhvr additive="base">
                                        <p:cTn id="7" dur="500" fill="hold"/>
                                        <p:tgtEl>
                                          <p:spTgt spid="433154"/>
                                        </p:tgtEl>
                                        <p:attrNameLst>
                                          <p:attrName>ppt_x</p:attrName>
                                        </p:attrNameLst>
                                      </p:cBhvr>
                                      <p:tavLst>
                                        <p:tav tm="0">
                                          <p:val>
                                            <p:strVal val="0-#ppt_w/2"/>
                                          </p:val>
                                        </p:tav>
                                        <p:tav tm="100000">
                                          <p:val>
                                            <p:strVal val="#ppt_x"/>
                                          </p:val>
                                        </p:tav>
                                      </p:tavLst>
                                    </p:anim>
                                    <p:anim calcmode="lin" valueType="num">
                                      <p:cBhvr additive="base">
                                        <p:cTn id="8" dur="500" fill="hold"/>
                                        <p:tgtEl>
                                          <p:spTgt spid="43315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iterate type="wd">
                                    <p:tmPct val="100000"/>
                                  </p:iterate>
                                  <p:childTnLst>
                                    <p:set>
                                      <p:cBhvr>
                                        <p:cTn id="17" dur="1" fill="hold">
                                          <p:stCondLst>
                                            <p:cond delay="0"/>
                                          </p:stCondLst>
                                        </p:cTn>
                                        <p:tgtEl>
                                          <p:spTgt spid="433155"/>
                                        </p:tgtEl>
                                        <p:attrNameLst>
                                          <p:attrName>style.visibility</p:attrName>
                                        </p:attrNameLst>
                                      </p:cBhvr>
                                      <p:to>
                                        <p:strVal val="visible"/>
                                      </p:to>
                                    </p:set>
                                    <p:animEffect transition="in" filter="wipe(left)">
                                      <p:cBhvr>
                                        <p:cTn id="18" dur="100"/>
                                        <p:tgtEl>
                                          <p:spTgt spid="43315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5" fill="hold" grpId="0" nodeType="clickEffect">
                                  <p:stCondLst>
                                    <p:cond delay="0"/>
                                  </p:stCondLst>
                                  <p:iterate type="wd">
                                    <p:tmPct val="100000"/>
                                  </p:iterate>
                                  <p:childTnLst>
                                    <p:set>
                                      <p:cBhvr>
                                        <p:cTn id="22" dur="1" fill="hold">
                                          <p:stCondLst>
                                            <p:cond delay="0"/>
                                          </p:stCondLst>
                                        </p:cTn>
                                        <p:tgtEl>
                                          <p:spTgt spid="433213"/>
                                        </p:tgtEl>
                                        <p:attrNameLst>
                                          <p:attrName>style.visibility</p:attrName>
                                        </p:attrNameLst>
                                      </p:cBhvr>
                                      <p:to>
                                        <p:strVal val="visible"/>
                                      </p:to>
                                    </p:set>
                                    <p:animEffect transition="in" filter="blinds(vertical)">
                                      <p:cBhvr>
                                        <p:cTn id="23" dur="300"/>
                                        <p:tgtEl>
                                          <p:spTgt spid="433213"/>
                                        </p:tgtEl>
                                      </p:cBhvr>
                                    </p:animEffect>
                                  </p:childTnLst>
                                </p:cTn>
                              </p:par>
                              <p:par>
                                <p:cTn id="24" presetID="12" presetClass="entr" presetSubtype="4" fill="hold" grpId="0" nodeType="withEffect">
                                  <p:stCondLst>
                                    <p:cond delay="0"/>
                                  </p:stCondLst>
                                  <p:childTnLst>
                                    <p:set>
                                      <p:cBhvr>
                                        <p:cTn id="25" dur="1" fill="hold">
                                          <p:stCondLst>
                                            <p:cond delay="0"/>
                                          </p:stCondLst>
                                        </p:cTn>
                                        <p:tgtEl>
                                          <p:spTgt spid="433216"/>
                                        </p:tgtEl>
                                        <p:attrNameLst>
                                          <p:attrName>style.visibility</p:attrName>
                                        </p:attrNameLst>
                                      </p:cBhvr>
                                      <p:to>
                                        <p:strVal val="visible"/>
                                      </p:to>
                                    </p:set>
                                    <p:animEffect transition="in" filter="slide(fromBottom)">
                                      <p:cBhvr>
                                        <p:cTn id="26" dur="500"/>
                                        <p:tgtEl>
                                          <p:spTgt spid="4332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3154" grpId="0"/>
      <p:bldP spid="433155" grpId="0" autoUpdateAnimBg="0"/>
      <p:bldP spid="433213" grpId="0" autoUpdateAnimBg="0"/>
      <p:bldP spid="433216"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4198" name="Object 22"/>
          <p:cNvGraphicFramePr>
            <a:graphicFrameLocks noChangeAspect="1"/>
          </p:cNvGraphicFramePr>
          <p:nvPr/>
        </p:nvGraphicFramePr>
        <p:xfrm>
          <a:off x="755650" y="2060575"/>
          <a:ext cx="3600450" cy="942975"/>
        </p:xfrm>
        <a:graphic>
          <a:graphicData uri="http://schemas.openxmlformats.org/presentationml/2006/ole">
            <mc:AlternateContent xmlns:mc="http://schemas.openxmlformats.org/markup-compatibility/2006">
              <mc:Choice xmlns:v="urn:schemas-microsoft-com:vml" Requires="v">
                <p:oleObj spid="_x0000_s1057" name="Equation" r:id="rId3" imgW="1498320" imgH="393480" progId="Equation.DSMT4">
                  <p:embed/>
                </p:oleObj>
              </mc:Choice>
              <mc:Fallback>
                <p:oleObj name="Equation" r:id="rId3" imgW="1498320" imgH="393480" progId="Equation.DSMT4">
                  <p:embed/>
                  <p:pic>
                    <p:nvPicPr>
                      <p:cNvPr id="0" name="Object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2060575"/>
                        <a:ext cx="3600450" cy="942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34199" name="Line 23"/>
          <p:cNvSpPr>
            <a:spLocks noChangeShapeType="1"/>
          </p:cNvSpPr>
          <p:nvPr/>
        </p:nvSpPr>
        <p:spPr bwMode="auto">
          <a:xfrm>
            <a:off x="4354513" y="2493963"/>
            <a:ext cx="649287"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34200" name="Text Box 24"/>
          <p:cNvSpPr txBox="1">
            <a:spLocks noChangeArrowheads="1"/>
          </p:cNvSpPr>
          <p:nvPr/>
        </p:nvSpPr>
        <p:spPr bwMode="auto">
          <a:xfrm>
            <a:off x="5219700" y="2205038"/>
            <a:ext cx="1728788" cy="51911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FFFF00"/>
                </a:solidFill>
                <a:ea typeface="楷体_GB2312" pitchFamily="49" charset="-122"/>
              </a:rPr>
              <a:t>自感电压</a:t>
            </a:r>
          </a:p>
        </p:txBody>
      </p:sp>
      <p:grpSp>
        <p:nvGrpSpPr>
          <p:cNvPr id="1034" name="Group 31"/>
          <p:cNvGrpSpPr>
            <a:grpSpLocks/>
          </p:cNvGrpSpPr>
          <p:nvPr/>
        </p:nvGrpSpPr>
        <p:grpSpPr bwMode="auto">
          <a:xfrm>
            <a:off x="8316913" y="6446838"/>
            <a:ext cx="792162" cy="366712"/>
            <a:chOff x="5193" y="4020"/>
            <a:chExt cx="499" cy="231"/>
          </a:xfrm>
        </p:grpSpPr>
        <p:pic>
          <p:nvPicPr>
            <p:cNvPr id="1043" name="Picture 32"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 name="Text Box 33">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1035" name="Group 34"/>
          <p:cNvGrpSpPr>
            <a:grpSpLocks/>
          </p:cNvGrpSpPr>
          <p:nvPr/>
        </p:nvGrpSpPr>
        <p:grpSpPr bwMode="auto">
          <a:xfrm>
            <a:off x="7453313" y="6446838"/>
            <a:ext cx="792162" cy="366712"/>
            <a:chOff x="4649" y="4020"/>
            <a:chExt cx="499" cy="231"/>
          </a:xfrm>
        </p:grpSpPr>
        <p:pic>
          <p:nvPicPr>
            <p:cNvPr id="1041" name="Picture 35"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2" name="Text Box 36">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1036" name="Group 40"/>
          <p:cNvGrpSpPr>
            <a:grpSpLocks/>
          </p:cNvGrpSpPr>
          <p:nvPr/>
        </p:nvGrpSpPr>
        <p:grpSpPr bwMode="auto">
          <a:xfrm>
            <a:off x="6588125" y="6446838"/>
            <a:ext cx="792163" cy="366712"/>
            <a:chOff x="4649" y="4020"/>
            <a:chExt cx="499" cy="231"/>
          </a:xfrm>
        </p:grpSpPr>
        <p:pic>
          <p:nvPicPr>
            <p:cNvPr id="1039" name="Picture 41"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0" name="Text Box 42">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
        <p:nvSpPr>
          <p:cNvPr id="434219" name="Text Box 43"/>
          <p:cNvSpPr txBox="1">
            <a:spLocks noChangeArrowheads="1"/>
          </p:cNvSpPr>
          <p:nvPr/>
        </p:nvSpPr>
        <p:spPr bwMode="auto">
          <a:xfrm>
            <a:off x="539750" y="692150"/>
            <a:ext cx="40322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Times New Roman" panose="02020603050405020304" pitchFamily="18" charset="0"/>
                <a:ea typeface="楷体_GB2312" pitchFamily="49" charset="-122"/>
                <a:sym typeface="Symbol" panose="05050102010706020507" pitchFamily="18" charset="2"/>
              </a:rPr>
              <a:t>当只有一个线圈</a:t>
            </a:r>
            <a:r>
              <a:rPr kumimoji="1" lang="en-US" altLang="zh-CN" sz="2800" b="1">
                <a:solidFill>
                  <a:schemeClr val="bg1"/>
                </a:solidFill>
                <a:latin typeface="Times New Roman" panose="02020603050405020304" pitchFamily="18" charset="0"/>
                <a:ea typeface="楷体_GB2312" pitchFamily="49" charset="-122"/>
                <a:sym typeface="Symbol" panose="05050102010706020507" pitchFamily="18" charset="2"/>
              </a:rPr>
              <a:t>L</a:t>
            </a:r>
            <a:r>
              <a:rPr kumimoji="1" lang="en-US" altLang="zh-CN" sz="2800" b="1" baseline="-25000">
                <a:solidFill>
                  <a:schemeClr val="bg1"/>
                </a:solidFill>
                <a:latin typeface="Times New Roman" panose="02020603050405020304" pitchFamily="18" charset="0"/>
                <a:ea typeface="楷体_GB2312" pitchFamily="49" charset="-122"/>
                <a:sym typeface="Symbol" panose="05050102010706020507" pitchFamily="18" charset="2"/>
              </a:rPr>
              <a:t>1</a:t>
            </a:r>
            <a:r>
              <a:rPr kumimoji="1" lang="zh-CN" altLang="en-US" sz="2800" b="1">
                <a:solidFill>
                  <a:srgbClr val="FFFF00"/>
                </a:solidFill>
                <a:latin typeface="Times New Roman" panose="02020603050405020304" pitchFamily="18" charset="0"/>
                <a:ea typeface="楷体_GB2312" pitchFamily="49" charset="-122"/>
                <a:sym typeface="Symbol" panose="05050102010706020507" pitchFamily="18" charset="2"/>
              </a:rPr>
              <a:t>时：</a:t>
            </a:r>
            <a:r>
              <a:rPr kumimoji="1" lang="zh-CN" altLang="en-US" sz="2800" b="1">
                <a:solidFill>
                  <a:srgbClr val="FFFF00"/>
                </a:solidFill>
                <a:latin typeface="Times New Roman" panose="02020603050405020304" pitchFamily="18" charset="0"/>
                <a:ea typeface="宋体" panose="02010600030101010101" pitchFamily="2" charset="-122"/>
                <a:sym typeface="Symbol" panose="05050102010706020507" pitchFamily="18" charset="2"/>
              </a:rPr>
              <a:t> </a:t>
            </a:r>
            <a:endParaRPr kumimoji="1" lang="zh-CN" altLang="en-US" sz="2800" b="1">
              <a:solidFill>
                <a:srgbClr val="FFFF00"/>
              </a:solidFill>
              <a:latin typeface="Times New Roman" panose="02020603050405020304" pitchFamily="18" charset="0"/>
              <a:ea typeface="宋体" panose="02010600030101010101" pitchFamily="2" charset="-122"/>
            </a:endParaRPr>
          </a:p>
        </p:txBody>
      </p:sp>
      <p:graphicFrame>
        <p:nvGraphicFramePr>
          <p:cNvPr id="434220" name="Object 44"/>
          <p:cNvGraphicFramePr>
            <a:graphicFrameLocks noChangeAspect="1"/>
          </p:cNvGraphicFramePr>
          <p:nvPr/>
        </p:nvGraphicFramePr>
        <p:xfrm>
          <a:off x="755650" y="1290638"/>
          <a:ext cx="6672263" cy="525462"/>
        </p:xfrm>
        <a:graphic>
          <a:graphicData uri="http://schemas.openxmlformats.org/presentationml/2006/ole">
            <mc:AlternateContent xmlns:mc="http://schemas.openxmlformats.org/markup-compatibility/2006">
              <mc:Choice xmlns:v="urn:schemas-microsoft-com:vml" Requires="v">
                <p:oleObj spid="_x0000_s1058" name="Equation" r:id="rId6" imgW="3213000" imgH="253800" progId="Equation.DSMT4">
                  <p:embed/>
                </p:oleObj>
              </mc:Choice>
              <mc:Fallback>
                <p:oleObj name="Equation" r:id="rId6" imgW="3213000" imgH="253800" progId="Equation.DSMT4">
                  <p:embed/>
                  <p:pic>
                    <p:nvPicPr>
                      <p:cNvPr id="0" name="Object 4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5650" y="1290638"/>
                        <a:ext cx="6672263" cy="525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34221" name="Text Box 45"/>
          <p:cNvSpPr txBox="1">
            <a:spLocks noChangeArrowheads="1"/>
          </p:cNvSpPr>
          <p:nvPr/>
        </p:nvSpPr>
        <p:spPr bwMode="auto">
          <a:xfrm>
            <a:off x="684213" y="3141663"/>
            <a:ext cx="662463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Times New Roman" panose="02020603050405020304" pitchFamily="18" charset="0"/>
                <a:ea typeface="楷体_GB2312" pitchFamily="49" charset="-122"/>
                <a:sym typeface="Symbol" panose="05050102010706020507" pitchFamily="18" charset="2"/>
              </a:rPr>
              <a:t>当线圈</a:t>
            </a:r>
            <a:r>
              <a:rPr kumimoji="1" lang="en-US" altLang="zh-CN" sz="2800" b="1">
                <a:solidFill>
                  <a:schemeClr val="bg1"/>
                </a:solidFill>
                <a:latin typeface="Times New Roman" panose="02020603050405020304" pitchFamily="18" charset="0"/>
                <a:ea typeface="楷体_GB2312" pitchFamily="49" charset="-122"/>
                <a:sym typeface="Symbol" panose="05050102010706020507" pitchFamily="18" charset="2"/>
              </a:rPr>
              <a:t>L</a:t>
            </a:r>
            <a:r>
              <a:rPr kumimoji="1" lang="en-US" altLang="zh-CN" sz="2800" b="1" baseline="-25000">
                <a:solidFill>
                  <a:schemeClr val="bg1"/>
                </a:solidFill>
                <a:latin typeface="Times New Roman" panose="02020603050405020304" pitchFamily="18" charset="0"/>
                <a:ea typeface="楷体_GB2312" pitchFamily="49" charset="-122"/>
                <a:sym typeface="Symbol" panose="05050102010706020507" pitchFamily="18" charset="2"/>
              </a:rPr>
              <a:t>1</a:t>
            </a:r>
            <a:r>
              <a:rPr kumimoji="1" lang="zh-CN" altLang="en-US" sz="2800" b="1">
                <a:solidFill>
                  <a:srgbClr val="FFFF00"/>
                </a:solidFill>
                <a:latin typeface="Times New Roman" panose="02020603050405020304" pitchFamily="18" charset="0"/>
                <a:ea typeface="楷体_GB2312" pitchFamily="49" charset="-122"/>
                <a:sym typeface="Symbol" panose="05050102010706020507" pitchFamily="18" charset="2"/>
              </a:rPr>
              <a:t>电流为</a:t>
            </a:r>
            <a:r>
              <a:rPr kumimoji="1" lang="en-US" altLang="zh-CN" sz="2800" b="1" i="1">
                <a:solidFill>
                  <a:schemeClr val="bg1"/>
                </a:solidFill>
                <a:latin typeface="Times New Roman" panose="02020603050405020304" pitchFamily="18" charset="0"/>
                <a:ea typeface="楷体_GB2312" pitchFamily="49" charset="-122"/>
                <a:sym typeface="Symbol" panose="05050102010706020507" pitchFamily="18" charset="2"/>
              </a:rPr>
              <a:t>i</a:t>
            </a:r>
            <a:r>
              <a:rPr kumimoji="1" lang="en-US" altLang="zh-CN" sz="2800" b="1" baseline="-25000">
                <a:solidFill>
                  <a:schemeClr val="bg1"/>
                </a:solidFill>
                <a:latin typeface="Times New Roman" panose="02020603050405020304" pitchFamily="18" charset="0"/>
                <a:ea typeface="楷体_GB2312" pitchFamily="49" charset="-122"/>
                <a:sym typeface="Symbol" panose="05050102010706020507" pitchFamily="18" charset="2"/>
              </a:rPr>
              <a:t>1</a:t>
            </a:r>
            <a:r>
              <a:rPr kumimoji="1" lang="zh-CN" altLang="en-US" sz="2800" b="1" baseline="-25000">
                <a:solidFill>
                  <a:srgbClr val="FFFF00"/>
                </a:solidFill>
                <a:latin typeface="Times New Roman" panose="02020603050405020304" pitchFamily="18" charset="0"/>
                <a:ea typeface="楷体_GB2312" pitchFamily="49" charset="-122"/>
                <a:sym typeface="Symbol" panose="05050102010706020507" pitchFamily="18" charset="2"/>
              </a:rPr>
              <a:t>，</a:t>
            </a:r>
            <a:r>
              <a:rPr kumimoji="1" lang="zh-CN" altLang="en-US" sz="2800" b="1">
                <a:solidFill>
                  <a:srgbClr val="FFFF00"/>
                </a:solidFill>
                <a:latin typeface="Times New Roman" panose="02020603050405020304" pitchFamily="18" charset="0"/>
                <a:ea typeface="楷体_GB2312" pitchFamily="49" charset="-122"/>
                <a:sym typeface="Symbol" panose="05050102010706020507" pitchFamily="18" charset="2"/>
              </a:rPr>
              <a:t>线圈</a:t>
            </a:r>
            <a:r>
              <a:rPr kumimoji="1" lang="en-US" altLang="zh-CN" sz="2800" b="1">
                <a:solidFill>
                  <a:schemeClr val="bg1"/>
                </a:solidFill>
                <a:latin typeface="Times New Roman" panose="02020603050405020304" pitchFamily="18" charset="0"/>
                <a:ea typeface="楷体_GB2312" pitchFamily="49" charset="-122"/>
                <a:sym typeface="Symbol" panose="05050102010706020507" pitchFamily="18" charset="2"/>
              </a:rPr>
              <a:t>L</a:t>
            </a:r>
            <a:r>
              <a:rPr kumimoji="1" lang="en-US" altLang="zh-CN" sz="2800" b="1" baseline="-25000">
                <a:solidFill>
                  <a:schemeClr val="bg1"/>
                </a:solidFill>
                <a:latin typeface="Times New Roman" panose="02020603050405020304" pitchFamily="18" charset="0"/>
                <a:ea typeface="楷体_GB2312" pitchFamily="49" charset="-122"/>
                <a:sym typeface="Symbol" panose="05050102010706020507" pitchFamily="18" charset="2"/>
              </a:rPr>
              <a:t>2</a:t>
            </a:r>
            <a:r>
              <a:rPr kumimoji="1" lang="zh-CN" altLang="en-US" sz="2800" b="1">
                <a:solidFill>
                  <a:srgbClr val="FFFF00"/>
                </a:solidFill>
                <a:latin typeface="Times New Roman" panose="02020603050405020304" pitchFamily="18" charset="0"/>
                <a:ea typeface="楷体_GB2312" pitchFamily="49" charset="-122"/>
                <a:sym typeface="Symbol" panose="05050102010706020507" pitchFamily="18" charset="2"/>
              </a:rPr>
              <a:t>无电流时：</a:t>
            </a:r>
            <a:r>
              <a:rPr kumimoji="1" lang="zh-CN" altLang="en-US" sz="2800" b="1">
                <a:solidFill>
                  <a:srgbClr val="FFFF00"/>
                </a:solidFill>
                <a:latin typeface="Times New Roman" panose="02020603050405020304" pitchFamily="18" charset="0"/>
                <a:ea typeface="宋体" panose="02010600030101010101" pitchFamily="2" charset="-122"/>
                <a:sym typeface="Symbol" panose="05050102010706020507" pitchFamily="18" charset="2"/>
              </a:rPr>
              <a:t> </a:t>
            </a:r>
            <a:endParaRPr kumimoji="1" lang="zh-CN" altLang="en-US" sz="2800" b="1">
              <a:solidFill>
                <a:srgbClr val="FFFF00"/>
              </a:solidFill>
              <a:latin typeface="Times New Roman" panose="02020603050405020304" pitchFamily="18" charset="0"/>
              <a:ea typeface="宋体" panose="02010600030101010101" pitchFamily="2" charset="-122"/>
            </a:endParaRPr>
          </a:p>
        </p:txBody>
      </p:sp>
      <p:graphicFrame>
        <p:nvGraphicFramePr>
          <p:cNvPr id="1028" name="Object 46"/>
          <p:cNvGraphicFramePr>
            <a:graphicFrameLocks noChangeAspect="1"/>
          </p:cNvGraphicFramePr>
          <p:nvPr/>
        </p:nvGraphicFramePr>
        <p:xfrm>
          <a:off x="1187450" y="3860800"/>
          <a:ext cx="1655763" cy="584200"/>
        </p:xfrm>
        <a:graphic>
          <a:graphicData uri="http://schemas.openxmlformats.org/presentationml/2006/ole">
            <mc:AlternateContent xmlns:mc="http://schemas.openxmlformats.org/markup-compatibility/2006">
              <mc:Choice xmlns:v="urn:schemas-microsoft-com:vml" Requires="v">
                <p:oleObj spid="_x0000_s1059" name="Equation" r:id="rId8" imgW="647640" imgH="228600" progId="Equation.DSMT4">
                  <p:embed/>
                </p:oleObj>
              </mc:Choice>
              <mc:Fallback>
                <p:oleObj name="Equation" r:id="rId8" imgW="647640" imgH="228600" progId="Equation.DSMT4">
                  <p:embed/>
                  <p:pic>
                    <p:nvPicPr>
                      <p:cNvPr id="0" name="Object 4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87450" y="3860800"/>
                        <a:ext cx="1655763"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9" name="Object 47"/>
          <p:cNvGraphicFramePr>
            <a:graphicFrameLocks noChangeAspect="1"/>
          </p:cNvGraphicFramePr>
          <p:nvPr/>
        </p:nvGraphicFramePr>
        <p:xfrm>
          <a:off x="3046413" y="3789363"/>
          <a:ext cx="4032250" cy="595312"/>
        </p:xfrm>
        <a:graphic>
          <a:graphicData uri="http://schemas.openxmlformats.org/presentationml/2006/ole">
            <mc:AlternateContent xmlns:mc="http://schemas.openxmlformats.org/markup-compatibility/2006">
              <mc:Choice xmlns:v="urn:schemas-microsoft-com:vml" Requires="v">
                <p:oleObj spid="_x0000_s1060" name="Equation" r:id="rId10" imgW="1549080" imgH="228600" progId="Equation.DSMT4">
                  <p:embed/>
                </p:oleObj>
              </mc:Choice>
              <mc:Fallback>
                <p:oleObj name="Equation" r:id="rId10" imgW="1549080" imgH="228600" progId="Equation.DSMT4">
                  <p:embed/>
                  <p:pic>
                    <p:nvPicPr>
                      <p:cNvPr id="0" name="Object 4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046413" y="3789363"/>
                        <a:ext cx="4032250" cy="595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34224" name="Object 48"/>
          <p:cNvGraphicFramePr>
            <a:graphicFrameLocks noChangeAspect="1"/>
          </p:cNvGraphicFramePr>
          <p:nvPr/>
        </p:nvGraphicFramePr>
        <p:xfrm>
          <a:off x="1116013" y="4581525"/>
          <a:ext cx="3600450" cy="942975"/>
        </p:xfrm>
        <a:graphic>
          <a:graphicData uri="http://schemas.openxmlformats.org/presentationml/2006/ole">
            <mc:AlternateContent xmlns:mc="http://schemas.openxmlformats.org/markup-compatibility/2006">
              <mc:Choice xmlns:v="urn:schemas-microsoft-com:vml" Requires="v">
                <p:oleObj spid="_x0000_s1061" name="Equation" r:id="rId12" imgW="1498320" imgH="393480" progId="Equation.DSMT4">
                  <p:embed/>
                </p:oleObj>
              </mc:Choice>
              <mc:Fallback>
                <p:oleObj name="Equation" r:id="rId12" imgW="1498320" imgH="393480" progId="Equation.DSMT4">
                  <p:embed/>
                  <p:pic>
                    <p:nvPicPr>
                      <p:cNvPr id="0" name="Object 4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16013" y="4581525"/>
                        <a:ext cx="3600450" cy="942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4225" name="Object 49"/>
          <p:cNvGraphicFramePr>
            <a:graphicFrameLocks noChangeAspect="1"/>
          </p:cNvGraphicFramePr>
          <p:nvPr/>
        </p:nvGraphicFramePr>
        <p:xfrm>
          <a:off x="1116013" y="5581650"/>
          <a:ext cx="3173412" cy="942975"/>
        </p:xfrm>
        <a:graphic>
          <a:graphicData uri="http://schemas.openxmlformats.org/presentationml/2006/ole">
            <mc:AlternateContent xmlns:mc="http://schemas.openxmlformats.org/markup-compatibility/2006">
              <mc:Choice xmlns:v="urn:schemas-microsoft-com:vml" Requires="v">
                <p:oleObj spid="_x0000_s1062" name="Equation" r:id="rId14" imgW="1320480" imgH="393480" progId="Equation.DSMT4">
                  <p:embed/>
                </p:oleObj>
              </mc:Choice>
              <mc:Fallback>
                <p:oleObj name="Equation" r:id="rId14" imgW="1320480" imgH="393480" progId="Equation.DSMT4">
                  <p:embed/>
                  <p:pic>
                    <p:nvPicPr>
                      <p:cNvPr id="0" name="Object 4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116013" y="5581650"/>
                        <a:ext cx="3173412" cy="942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434198"/>
                                        </p:tgtEl>
                                        <p:attrNameLst>
                                          <p:attrName>style.visibility</p:attrName>
                                        </p:attrNameLst>
                                      </p:cBhvr>
                                      <p:to>
                                        <p:strVal val="visible"/>
                                      </p:to>
                                    </p:set>
                                    <p:animEffect transition="in" filter="strips(downRight)">
                                      <p:cBhvr>
                                        <p:cTn id="7" dur="2000"/>
                                        <p:tgtEl>
                                          <p:spTgt spid="4341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8" fill="hold" nodeType="clickEffect">
                                  <p:stCondLst>
                                    <p:cond delay="0"/>
                                  </p:stCondLst>
                                  <p:childTnLst>
                                    <p:set>
                                      <p:cBhvr>
                                        <p:cTn id="11" dur="1" fill="hold">
                                          <p:stCondLst>
                                            <p:cond delay="0"/>
                                          </p:stCondLst>
                                        </p:cTn>
                                        <p:tgtEl>
                                          <p:spTgt spid="434199"/>
                                        </p:tgtEl>
                                        <p:attrNameLst>
                                          <p:attrName>style.visibility</p:attrName>
                                        </p:attrNameLst>
                                      </p:cBhvr>
                                      <p:to>
                                        <p:strVal val="visible"/>
                                      </p:to>
                                    </p:set>
                                    <p:animEffect transition="in" filter="slide(fromLeft)">
                                      <p:cBhvr>
                                        <p:cTn id="12" dur="500"/>
                                        <p:tgtEl>
                                          <p:spTgt spid="434199"/>
                                        </p:tgtEl>
                                      </p:cBhvr>
                                    </p:animEffect>
                                  </p:childTnLst>
                                </p:cTn>
                              </p:par>
                            </p:childTnLst>
                          </p:cTn>
                        </p:par>
                        <p:par>
                          <p:cTn id="13" fill="hold" nodeType="afterGroup">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434200"/>
                                        </p:tgtEl>
                                        <p:attrNameLst>
                                          <p:attrName>style.visibility</p:attrName>
                                        </p:attrNameLst>
                                      </p:cBhvr>
                                      <p:to>
                                        <p:strVal val="visible"/>
                                      </p:to>
                                    </p:set>
                                    <p:anim calcmode="lin" valueType="num">
                                      <p:cBhvr additive="base">
                                        <p:cTn id="16" dur="500" fill="hold"/>
                                        <p:tgtEl>
                                          <p:spTgt spid="434200"/>
                                        </p:tgtEl>
                                        <p:attrNameLst>
                                          <p:attrName>ppt_x</p:attrName>
                                        </p:attrNameLst>
                                      </p:cBhvr>
                                      <p:tavLst>
                                        <p:tav tm="0">
                                          <p:val>
                                            <p:strVal val="1+#ppt_w/2"/>
                                          </p:val>
                                        </p:tav>
                                        <p:tav tm="100000">
                                          <p:val>
                                            <p:strVal val="#ppt_x"/>
                                          </p:val>
                                        </p:tav>
                                      </p:tavLst>
                                    </p:anim>
                                    <p:anim calcmode="lin" valueType="num">
                                      <p:cBhvr additive="base">
                                        <p:cTn id="17" dur="500" fill="hold"/>
                                        <p:tgtEl>
                                          <p:spTgt spid="434200"/>
                                        </p:tgtEl>
                                        <p:attrNameLst>
                                          <p:attrName>ppt_y</p:attrName>
                                        </p:attrNameLst>
                                      </p:cBhvr>
                                      <p:tavLst>
                                        <p:tav tm="0">
                                          <p:val>
                                            <p:strVal val="#ppt_y"/>
                                          </p:val>
                                        </p:tav>
                                        <p:tav tm="100000">
                                          <p:val>
                                            <p:strVal val="#ppt_y"/>
                                          </p:val>
                                        </p:tav>
                                      </p:tavLst>
                                    </p:anim>
                                  </p:childTnLst>
                                </p:cTn>
                              </p:par>
                              <p:par>
                                <p:cTn id="18" presetID="12" presetClass="entr" presetSubtype="4" fill="hold" grpId="0" nodeType="withEffect">
                                  <p:stCondLst>
                                    <p:cond delay="0"/>
                                  </p:stCondLst>
                                  <p:childTnLst>
                                    <p:set>
                                      <p:cBhvr>
                                        <p:cTn id="19" dur="1" fill="hold">
                                          <p:stCondLst>
                                            <p:cond delay="0"/>
                                          </p:stCondLst>
                                        </p:cTn>
                                        <p:tgtEl>
                                          <p:spTgt spid="434219"/>
                                        </p:tgtEl>
                                        <p:attrNameLst>
                                          <p:attrName>style.visibility</p:attrName>
                                        </p:attrNameLst>
                                      </p:cBhvr>
                                      <p:to>
                                        <p:strVal val="visible"/>
                                      </p:to>
                                    </p:set>
                                    <p:animEffect transition="in" filter="slide(fromBottom)">
                                      <p:cBhvr>
                                        <p:cTn id="20" dur="500"/>
                                        <p:tgtEl>
                                          <p:spTgt spid="434219"/>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434220"/>
                                        </p:tgtEl>
                                        <p:attrNameLst>
                                          <p:attrName>style.visibility</p:attrName>
                                        </p:attrNameLst>
                                      </p:cBhvr>
                                      <p:to>
                                        <p:strVal val="visible"/>
                                      </p:to>
                                    </p:set>
                                    <p:anim calcmode="lin" valueType="num">
                                      <p:cBhvr additive="base">
                                        <p:cTn id="25" dur="500" fill="hold"/>
                                        <p:tgtEl>
                                          <p:spTgt spid="434220"/>
                                        </p:tgtEl>
                                        <p:attrNameLst>
                                          <p:attrName>ppt_x</p:attrName>
                                        </p:attrNameLst>
                                      </p:cBhvr>
                                      <p:tavLst>
                                        <p:tav tm="0">
                                          <p:val>
                                            <p:strVal val="1+#ppt_w/2"/>
                                          </p:val>
                                        </p:tav>
                                        <p:tav tm="100000">
                                          <p:val>
                                            <p:strVal val="#ppt_x"/>
                                          </p:val>
                                        </p:tav>
                                      </p:tavLst>
                                    </p:anim>
                                    <p:anim calcmode="lin" valueType="num">
                                      <p:cBhvr additive="base">
                                        <p:cTn id="26" dur="500" fill="hold"/>
                                        <p:tgtEl>
                                          <p:spTgt spid="434220"/>
                                        </p:tgtEl>
                                        <p:attrNameLst>
                                          <p:attrName>ppt_y</p:attrName>
                                        </p:attrNameLst>
                                      </p:cBhvr>
                                      <p:tavLst>
                                        <p:tav tm="0">
                                          <p:val>
                                            <p:strVal val="#ppt_y"/>
                                          </p:val>
                                        </p:tav>
                                        <p:tav tm="100000">
                                          <p:val>
                                            <p:strVal val="#ppt_y"/>
                                          </p:val>
                                        </p:tav>
                                      </p:tavLst>
                                    </p:anim>
                                  </p:childTnLst>
                                </p:cTn>
                              </p:par>
                              <p:par>
                                <p:cTn id="27" presetID="12" presetClass="entr" presetSubtype="4" fill="hold" grpId="0" nodeType="withEffect">
                                  <p:stCondLst>
                                    <p:cond delay="0"/>
                                  </p:stCondLst>
                                  <p:childTnLst>
                                    <p:set>
                                      <p:cBhvr>
                                        <p:cTn id="28" dur="1" fill="hold">
                                          <p:stCondLst>
                                            <p:cond delay="0"/>
                                          </p:stCondLst>
                                        </p:cTn>
                                        <p:tgtEl>
                                          <p:spTgt spid="434221"/>
                                        </p:tgtEl>
                                        <p:attrNameLst>
                                          <p:attrName>style.visibility</p:attrName>
                                        </p:attrNameLst>
                                      </p:cBhvr>
                                      <p:to>
                                        <p:strVal val="visible"/>
                                      </p:to>
                                    </p:set>
                                    <p:animEffect transition="in" filter="slide(fromBottom)">
                                      <p:cBhvr>
                                        <p:cTn id="29" dur="500"/>
                                        <p:tgtEl>
                                          <p:spTgt spid="434221"/>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8" presetClass="entr" presetSubtype="6" fill="hold" nodeType="clickEffect">
                                  <p:stCondLst>
                                    <p:cond delay="0"/>
                                  </p:stCondLst>
                                  <p:childTnLst>
                                    <p:set>
                                      <p:cBhvr>
                                        <p:cTn id="33" dur="1" fill="hold">
                                          <p:stCondLst>
                                            <p:cond delay="0"/>
                                          </p:stCondLst>
                                        </p:cTn>
                                        <p:tgtEl>
                                          <p:spTgt spid="434224"/>
                                        </p:tgtEl>
                                        <p:attrNameLst>
                                          <p:attrName>style.visibility</p:attrName>
                                        </p:attrNameLst>
                                      </p:cBhvr>
                                      <p:to>
                                        <p:strVal val="visible"/>
                                      </p:to>
                                    </p:set>
                                    <p:animEffect transition="in" filter="strips(downRight)">
                                      <p:cBhvr>
                                        <p:cTn id="34" dur="2000"/>
                                        <p:tgtEl>
                                          <p:spTgt spid="434224"/>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8" presetClass="entr" presetSubtype="6" fill="hold" nodeType="clickEffect">
                                  <p:stCondLst>
                                    <p:cond delay="0"/>
                                  </p:stCondLst>
                                  <p:childTnLst>
                                    <p:set>
                                      <p:cBhvr>
                                        <p:cTn id="38" dur="1" fill="hold">
                                          <p:stCondLst>
                                            <p:cond delay="0"/>
                                          </p:stCondLst>
                                        </p:cTn>
                                        <p:tgtEl>
                                          <p:spTgt spid="434225"/>
                                        </p:tgtEl>
                                        <p:attrNameLst>
                                          <p:attrName>style.visibility</p:attrName>
                                        </p:attrNameLst>
                                      </p:cBhvr>
                                      <p:to>
                                        <p:strVal val="visible"/>
                                      </p:to>
                                    </p:set>
                                    <p:animEffect transition="in" filter="strips(downRight)">
                                      <p:cBhvr>
                                        <p:cTn id="39" dur="2000"/>
                                        <p:tgtEl>
                                          <p:spTgt spid="434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4200" grpId="0" animBg="1"/>
      <p:bldP spid="434219" grpId="0" autoUpdateAnimBg="0"/>
      <p:bldP spid="434221"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8" name="Text Box 4"/>
          <p:cNvSpPr txBox="1">
            <a:spLocks noChangeArrowheads="1"/>
          </p:cNvSpPr>
          <p:nvPr/>
        </p:nvSpPr>
        <p:spPr bwMode="auto">
          <a:xfrm>
            <a:off x="539750" y="604838"/>
            <a:ext cx="7991475"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spcBef>
                <a:spcPct val="50000"/>
              </a:spcBef>
            </a:pPr>
            <a:r>
              <a:rPr kumimoji="1" lang="zh-CN" altLang="en-US" sz="2800" b="1">
                <a:solidFill>
                  <a:srgbClr val="FFFF00"/>
                </a:solidFill>
                <a:latin typeface="楷体_GB2312" pitchFamily="49" charset="-122"/>
                <a:ea typeface="楷体_GB2312" pitchFamily="49" charset="-122"/>
                <a:sym typeface="Symbol" panose="05050102010706020507" pitchFamily="18" charset="2"/>
              </a:rPr>
              <a:t>    当两个线圈都有电流时，每一线圈的磁链为自磁链与互磁链的代数和： </a:t>
            </a:r>
            <a:endParaRPr kumimoji="1" lang="zh-CN" altLang="en-US" sz="2800" b="1">
              <a:solidFill>
                <a:srgbClr val="FFFF00"/>
              </a:solidFill>
              <a:latin typeface="楷体_GB2312" pitchFamily="49" charset="-122"/>
              <a:ea typeface="楷体_GB2312" pitchFamily="49" charset="-122"/>
            </a:endParaRPr>
          </a:p>
        </p:txBody>
      </p:sp>
      <p:graphicFrame>
        <p:nvGraphicFramePr>
          <p:cNvPr id="507909" name="Object 5"/>
          <p:cNvGraphicFramePr>
            <a:graphicFrameLocks noChangeAspect="1"/>
          </p:cNvGraphicFramePr>
          <p:nvPr/>
        </p:nvGraphicFramePr>
        <p:xfrm>
          <a:off x="1835150" y="1757363"/>
          <a:ext cx="4752975" cy="552450"/>
        </p:xfrm>
        <a:graphic>
          <a:graphicData uri="http://schemas.openxmlformats.org/presentationml/2006/ole">
            <mc:AlternateContent xmlns:mc="http://schemas.openxmlformats.org/markup-compatibility/2006">
              <mc:Choice xmlns:v="urn:schemas-microsoft-com:vml" Requires="v">
                <p:oleObj spid="_x0000_s2074" name="公式" r:id="rId3" imgW="2070000" imgH="241200" progId="Equation.3">
                  <p:embed/>
                </p:oleObj>
              </mc:Choice>
              <mc:Fallback>
                <p:oleObj name="公式" r:id="rId3" imgW="2070000" imgH="24120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150" y="1757363"/>
                        <a:ext cx="4752975"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07910" name="Object 6"/>
          <p:cNvGraphicFramePr>
            <a:graphicFrameLocks noChangeAspect="1"/>
          </p:cNvGraphicFramePr>
          <p:nvPr/>
        </p:nvGraphicFramePr>
        <p:xfrm>
          <a:off x="1763713" y="2333625"/>
          <a:ext cx="4984750" cy="574675"/>
        </p:xfrm>
        <a:graphic>
          <a:graphicData uri="http://schemas.openxmlformats.org/presentationml/2006/ole">
            <mc:AlternateContent xmlns:mc="http://schemas.openxmlformats.org/markup-compatibility/2006">
              <mc:Choice xmlns:v="urn:schemas-microsoft-com:vml" Requires="v">
                <p:oleObj spid="_x0000_s2075" name="公式" r:id="rId5" imgW="2082600" imgH="241200" progId="Equation.3">
                  <p:embed/>
                </p:oleObj>
              </mc:Choice>
              <mc:Fallback>
                <p:oleObj name="公式" r:id="rId5" imgW="2082600" imgH="241200"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63713" y="2333625"/>
                        <a:ext cx="4984750" cy="574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07911" name="Object 7"/>
          <p:cNvGraphicFramePr>
            <a:graphicFrameLocks noChangeAspect="1"/>
          </p:cNvGraphicFramePr>
          <p:nvPr/>
        </p:nvGraphicFramePr>
        <p:xfrm>
          <a:off x="1331913" y="2981325"/>
          <a:ext cx="5916612" cy="523875"/>
        </p:xfrm>
        <a:graphic>
          <a:graphicData uri="http://schemas.openxmlformats.org/presentationml/2006/ole">
            <mc:AlternateContent xmlns:mc="http://schemas.openxmlformats.org/markup-compatibility/2006">
              <mc:Choice xmlns:v="urn:schemas-microsoft-com:vml" Requires="v">
                <p:oleObj spid="_x0000_s2076" name="公式" r:id="rId7" imgW="2857320" imgH="253800" progId="Equation.3">
                  <p:embed/>
                </p:oleObj>
              </mc:Choice>
              <mc:Fallback>
                <p:oleObj name="公式" r:id="rId7" imgW="2857320" imgH="253800"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31913" y="2981325"/>
                        <a:ext cx="5916612" cy="523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07912" name="Text Box 8"/>
          <p:cNvSpPr txBox="1">
            <a:spLocks noChangeArrowheads="1"/>
          </p:cNvSpPr>
          <p:nvPr/>
        </p:nvSpPr>
        <p:spPr bwMode="auto">
          <a:xfrm>
            <a:off x="1835150" y="3702050"/>
            <a:ext cx="6770688"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162000">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spcBef>
                <a:spcPct val="50000"/>
              </a:spcBef>
            </a:pPr>
            <a:r>
              <a:rPr kumimoji="1" lang="zh-CN" altLang="en-US" sz="3200">
                <a:solidFill>
                  <a:schemeClr val="bg1"/>
                </a:solidFill>
                <a:latin typeface="Times New Roman" panose="02020603050405020304" pitchFamily="18" charset="0"/>
                <a:ea typeface="仿宋_GB2312" pitchFamily="49" charset="-122"/>
                <a:sym typeface="Wingdings 2" panose="05020102010507070707" pitchFamily="18" charset="2"/>
              </a:rPr>
              <a:t> </a:t>
            </a:r>
            <a:r>
              <a:rPr kumimoji="1" lang="en-US" altLang="zh-CN" sz="2800" i="1">
                <a:solidFill>
                  <a:schemeClr val="bg1"/>
                </a:solidFill>
                <a:latin typeface="Times New Roman" panose="02020603050405020304" pitchFamily="18" charset="0"/>
                <a:ea typeface="仿宋_GB2312" pitchFamily="49" charset="-122"/>
              </a:rPr>
              <a:t>M</a:t>
            </a:r>
            <a:r>
              <a:rPr kumimoji="1" lang="zh-CN" altLang="en-US" sz="2800" b="1">
                <a:solidFill>
                  <a:srgbClr val="FFFF00"/>
                </a:solidFill>
                <a:latin typeface="楷体_GB2312" pitchFamily="49" charset="-122"/>
                <a:ea typeface="楷体_GB2312" pitchFamily="49" charset="-122"/>
              </a:rPr>
              <a:t>值与线圈的形状、几何位置、空间媒质有关，与线圈中的电流无关，满足</a:t>
            </a:r>
            <a:r>
              <a:rPr kumimoji="1" lang="en-US" altLang="zh-CN" sz="2800" i="1">
                <a:solidFill>
                  <a:schemeClr val="bg1"/>
                </a:solidFill>
                <a:latin typeface="Times New Roman" panose="02020603050405020304" pitchFamily="18" charset="0"/>
                <a:ea typeface="仿宋_GB2312" pitchFamily="49" charset="-122"/>
              </a:rPr>
              <a:t>M</a:t>
            </a:r>
            <a:r>
              <a:rPr kumimoji="1" lang="en-US" altLang="zh-CN" sz="2800" baseline="-25000">
                <a:solidFill>
                  <a:schemeClr val="bg1"/>
                </a:solidFill>
                <a:latin typeface="Times New Roman" panose="02020603050405020304" pitchFamily="18" charset="0"/>
                <a:ea typeface="仿宋_GB2312" pitchFamily="49" charset="-122"/>
              </a:rPr>
              <a:t>12</a:t>
            </a:r>
            <a:r>
              <a:rPr kumimoji="1" lang="en-US" altLang="zh-CN" sz="2800" i="1">
                <a:solidFill>
                  <a:schemeClr val="bg1"/>
                </a:solidFill>
                <a:latin typeface="Times New Roman" panose="02020603050405020304" pitchFamily="18" charset="0"/>
                <a:ea typeface="仿宋_GB2312" pitchFamily="49" charset="-122"/>
              </a:rPr>
              <a:t>=M</a:t>
            </a:r>
            <a:r>
              <a:rPr kumimoji="1" lang="en-US" altLang="zh-CN" sz="2800" baseline="-25000">
                <a:solidFill>
                  <a:schemeClr val="bg1"/>
                </a:solidFill>
                <a:latin typeface="Times New Roman" panose="02020603050405020304" pitchFamily="18" charset="0"/>
                <a:ea typeface="仿宋_GB2312" pitchFamily="49" charset="-122"/>
              </a:rPr>
              <a:t>21</a:t>
            </a:r>
          </a:p>
        </p:txBody>
      </p:sp>
      <p:sp>
        <p:nvSpPr>
          <p:cNvPr id="507913" name="Text Box 9"/>
          <p:cNvSpPr txBox="1">
            <a:spLocks noChangeArrowheads="1"/>
          </p:cNvSpPr>
          <p:nvPr/>
        </p:nvSpPr>
        <p:spPr bwMode="auto">
          <a:xfrm>
            <a:off x="1835150" y="5502275"/>
            <a:ext cx="64801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162000">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AutoNum type="circleNumDbPlain" startAt="2"/>
            </a:pPr>
            <a:r>
              <a:rPr kumimoji="1" lang="zh-CN" altLang="en-US" sz="2800" b="1">
                <a:solidFill>
                  <a:schemeClr val="bg1"/>
                </a:solidFill>
                <a:latin typeface="仿宋_GB2312" pitchFamily="49" charset="-122"/>
                <a:ea typeface="仿宋_GB2312" pitchFamily="49" charset="-122"/>
              </a:rPr>
              <a:t> </a:t>
            </a:r>
            <a:r>
              <a:rPr kumimoji="1" lang="en-US" altLang="zh-CN" sz="2800" i="1">
                <a:solidFill>
                  <a:schemeClr val="bg1"/>
                </a:solidFill>
                <a:latin typeface="Times New Roman" panose="02020603050405020304" pitchFamily="18" charset="0"/>
                <a:ea typeface="仿宋_GB2312" pitchFamily="49" charset="-122"/>
              </a:rPr>
              <a:t>L</a:t>
            </a:r>
            <a:r>
              <a:rPr kumimoji="1" lang="en-US" altLang="zh-CN" sz="2800" b="1" i="1">
                <a:solidFill>
                  <a:schemeClr val="bg1"/>
                </a:solidFill>
                <a:latin typeface="仿宋_GB2312" pitchFamily="49" charset="-122"/>
                <a:ea typeface="仿宋_GB2312" pitchFamily="49" charset="-122"/>
              </a:rPr>
              <a:t> </a:t>
            </a:r>
            <a:r>
              <a:rPr kumimoji="1" lang="zh-CN" altLang="en-US" sz="2800" b="1">
                <a:solidFill>
                  <a:srgbClr val="FFFF00"/>
                </a:solidFill>
                <a:latin typeface="楷体_GB2312" pitchFamily="49" charset="-122"/>
                <a:ea typeface="楷体_GB2312" pitchFamily="49" charset="-122"/>
              </a:rPr>
              <a:t>总为正值，</a:t>
            </a:r>
            <a:r>
              <a:rPr kumimoji="1" lang="en-US" altLang="zh-CN" sz="2800" i="1">
                <a:solidFill>
                  <a:schemeClr val="bg1"/>
                </a:solidFill>
                <a:latin typeface="Times New Roman" panose="02020603050405020304" pitchFamily="18" charset="0"/>
                <a:ea typeface="仿宋_GB2312" pitchFamily="49" charset="-122"/>
              </a:rPr>
              <a:t>M </a:t>
            </a:r>
            <a:r>
              <a:rPr kumimoji="1" lang="zh-CN" altLang="en-US" sz="2800" b="1">
                <a:solidFill>
                  <a:srgbClr val="FFFF00"/>
                </a:solidFill>
                <a:latin typeface="楷体_GB2312" pitchFamily="49" charset="-122"/>
                <a:ea typeface="楷体_GB2312" pitchFamily="49" charset="-122"/>
              </a:rPr>
              <a:t>值有正有负。</a:t>
            </a:r>
            <a:endParaRPr kumimoji="1" lang="zh-CN" altLang="en-US" sz="2800" b="1" baseline="-25000">
              <a:solidFill>
                <a:srgbClr val="FFFF00"/>
              </a:solidFill>
              <a:latin typeface="楷体_GB2312" pitchFamily="49" charset="-122"/>
              <a:ea typeface="楷体_GB2312" pitchFamily="49" charset="-122"/>
            </a:endParaRPr>
          </a:p>
        </p:txBody>
      </p:sp>
      <p:grpSp>
        <p:nvGrpSpPr>
          <p:cNvPr id="2056" name="Group 10"/>
          <p:cNvGrpSpPr>
            <a:grpSpLocks/>
          </p:cNvGrpSpPr>
          <p:nvPr/>
        </p:nvGrpSpPr>
        <p:grpSpPr bwMode="auto">
          <a:xfrm>
            <a:off x="8316913" y="6446838"/>
            <a:ext cx="792162" cy="366712"/>
            <a:chOff x="5193" y="4020"/>
            <a:chExt cx="499" cy="231"/>
          </a:xfrm>
        </p:grpSpPr>
        <p:pic>
          <p:nvPicPr>
            <p:cNvPr id="2066" name="Picture 11"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7" name="Text Box 12">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2057" name="Group 13"/>
          <p:cNvGrpSpPr>
            <a:grpSpLocks/>
          </p:cNvGrpSpPr>
          <p:nvPr/>
        </p:nvGrpSpPr>
        <p:grpSpPr bwMode="auto">
          <a:xfrm>
            <a:off x="7453313" y="6446838"/>
            <a:ext cx="792162" cy="366712"/>
            <a:chOff x="4649" y="4020"/>
            <a:chExt cx="499" cy="231"/>
          </a:xfrm>
        </p:grpSpPr>
        <p:pic>
          <p:nvPicPr>
            <p:cNvPr id="2064" name="Picture 14"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5" name="Text Box 15">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 name="Group 16"/>
          <p:cNvGrpSpPr>
            <a:grpSpLocks/>
          </p:cNvGrpSpPr>
          <p:nvPr/>
        </p:nvGrpSpPr>
        <p:grpSpPr bwMode="auto">
          <a:xfrm>
            <a:off x="179388" y="3573463"/>
            <a:ext cx="1847850" cy="850900"/>
            <a:chOff x="385" y="3022"/>
            <a:chExt cx="1164" cy="536"/>
          </a:xfrm>
        </p:grpSpPr>
        <p:pic>
          <p:nvPicPr>
            <p:cNvPr id="2062" name="Picture 17" descr="12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3" name="Text Box 18"/>
            <p:cNvSpPr txBox="1">
              <a:spLocks noChangeArrowheads="1"/>
            </p:cNvSpPr>
            <p:nvPr/>
          </p:nvSpPr>
          <p:spPr bwMode="auto">
            <a:xfrm>
              <a:off x="793" y="3116"/>
              <a:ext cx="756"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3200">
                  <a:solidFill>
                    <a:srgbClr val="FA7748"/>
                  </a:solidFill>
                  <a:latin typeface="Times New Roman" panose="02020603050405020304" pitchFamily="18" charset="0"/>
                  <a:ea typeface="华文行楷" panose="02010800040101010101" pitchFamily="2" charset="-122"/>
                </a:rPr>
                <a:t>注意  </a:t>
              </a:r>
            </a:p>
          </p:txBody>
        </p:sp>
      </p:grpSp>
      <p:grpSp>
        <p:nvGrpSpPr>
          <p:cNvPr id="2059" name="Group 19"/>
          <p:cNvGrpSpPr>
            <a:grpSpLocks/>
          </p:cNvGrpSpPr>
          <p:nvPr/>
        </p:nvGrpSpPr>
        <p:grpSpPr bwMode="auto">
          <a:xfrm>
            <a:off x="6588125" y="6446838"/>
            <a:ext cx="792163" cy="366712"/>
            <a:chOff x="4649" y="4020"/>
            <a:chExt cx="499" cy="231"/>
          </a:xfrm>
        </p:grpSpPr>
        <p:pic>
          <p:nvPicPr>
            <p:cNvPr id="2060" name="Picture 20"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1" name="Text Box 21">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07908"/>
                                        </p:tgtEl>
                                        <p:attrNameLst>
                                          <p:attrName>style.visibility</p:attrName>
                                        </p:attrNameLst>
                                      </p:cBhvr>
                                      <p:to>
                                        <p:strVal val="visible"/>
                                      </p:to>
                                    </p:set>
                                    <p:animEffect transition="in" filter="slide(fromBottom)">
                                      <p:cBhvr>
                                        <p:cTn id="7" dur="500"/>
                                        <p:tgtEl>
                                          <p:spTgt spid="50790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2" fill="hold" nodeType="clickEffect">
                                  <p:stCondLst>
                                    <p:cond delay="0"/>
                                  </p:stCondLst>
                                  <p:childTnLst>
                                    <p:set>
                                      <p:cBhvr>
                                        <p:cTn id="11" dur="1" fill="hold">
                                          <p:stCondLst>
                                            <p:cond delay="0"/>
                                          </p:stCondLst>
                                        </p:cTn>
                                        <p:tgtEl>
                                          <p:spTgt spid="507909"/>
                                        </p:tgtEl>
                                        <p:attrNameLst>
                                          <p:attrName>style.visibility</p:attrName>
                                        </p:attrNameLst>
                                      </p:cBhvr>
                                      <p:to>
                                        <p:strVal val="visible"/>
                                      </p:to>
                                    </p:set>
                                    <p:anim calcmode="lin" valueType="num">
                                      <p:cBhvr additive="base">
                                        <p:cTn id="12" dur="500" fill="hold"/>
                                        <p:tgtEl>
                                          <p:spTgt spid="507909"/>
                                        </p:tgtEl>
                                        <p:attrNameLst>
                                          <p:attrName>ppt_x</p:attrName>
                                        </p:attrNameLst>
                                      </p:cBhvr>
                                      <p:tavLst>
                                        <p:tav tm="0">
                                          <p:val>
                                            <p:strVal val="1+#ppt_w/2"/>
                                          </p:val>
                                        </p:tav>
                                        <p:tav tm="100000">
                                          <p:val>
                                            <p:strVal val="#ppt_x"/>
                                          </p:val>
                                        </p:tav>
                                      </p:tavLst>
                                    </p:anim>
                                    <p:anim calcmode="lin" valueType="num">
                                      <p:cBhvr additive="base">
                                        <p:cTn id="13" dur="500" fill="hold"/>
                                        <p:tgtEl>
                                          <p:spTgt spid="507909"/>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2" fill="hold" nodeType="clickEffect">
                                  <p:stCondLst>
                                    <p:cond delay="0"/>
                                  </p:stCondLst>
                                  <p:childTnLst>
                                    <p:set>
                                      <p:cBhvr>
                                        <p:cTn id="17" dur="1" fill="hold">
                                          <p:stCondLst>
                                            <p:cond delay="0"/>
                                          </p:stCondLst>
                                        </p:cTn>
                                        <p:tgtEl>
                                          <p:spTgt spid="507910"/>
                                        </p:tgtEl>
                                        <p:attrNameLst>
                                          <p:attrName>style.visibility</p:attrName>
                                        </p:attrNameLst>
                                      </p:cBhvr>
                                      <p:to>
                                        <p:strVal val="visible"/>
                                      </p:to>
                                    </p:set>
                                    <p:anim calcmode="lin" valueType="num">
                                      <p:cBhvr additive="base">
                                        <p:cTn id="18" dur="500" fill="hold"/>
                                        <p:tgtEl>
                                          <p:spTgt spid="507910"/>
                                        </p:tgtEl>
                                        <p:attrNameLst>
                                          <p:attrName>ppt_x</p:attrName>
                                        </p:attrNameLst>
                                      </p:cBhvr>
                                      <p:tavLst>
                                        <p:tav tm="0">
                                          <p:val>
                                            <p:strVal val="1+#ppt_w/2"/>
                                          </p:val>
                                        </p:tav>
                                        <p:tav tm="100000">
                                          <p:val>
                                            <p:strVal val="#ppt_x"/>
                                          </p:val>
                                        </p:tav>
                                      </p:tavLst>
                                    </p:anim>
                                    <p:anim calcmode="lin" valueType="num">
                                      <p:cBhvr additive="base">
                                        <p:cTn id="19" dur="500" fill="hold"/>
                                        <p:tgtEl>
                                          <p:spTgt spid="507910"/>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2" fill="hold" nodeType="clickEffect">
                                  <p:stCondLst>
                                    <p:cond delay="0"/>
                                  </p:stCondLst>
                                  <p:childTnLst>
                                    <p:set>
                                      <p:cBhvr>
                                        <p:cTn id="23" dur="1" fill="hold">
                                          <p:stCondLst>
                                            <p:cond delay="0"/>
                                          </p:stCondLst>
                                        </p:cTn>
                                        <p:tgtEl>
                                          <p:spTgt spid="507911"/>
                                        </p:tgtEl>
                                        <p:attrNameLst>
                                          <p:attrName>style.visibility</p:attrName>
                                        </p:attrNameLst>
                                      </p:cBhvr>
                                      <p:to>
                                        <p:strVal val="visible"/>
                                      </p:to>
                                    </p:set>
                                    <p:anim calcmode="lin" valueType="num">
                                      <p:cBhvr additive="base">
                                        <p:cTn id="24" dur="500" fill="hold"/>
                                        <p:tgtEl>
                                          <p:spTgt spid="507911"/>
                                        </p:tgtEl>
                                        <p:attrNameLst>
                                          <p:attrName>ppt_x</p:attrName>
                                        </p:attrNameLst>
                                      </p:cBhvr>
                                      <p:tavLst>
                                        <p:tav tm="0">
                                          <p:val>
                                            <p:strVal val="1+#ppt_w/2"/>
                                          </p:val>
                                        </p:tav>
                                        <p:tav tm="100000">
                                          <p:val>
                                            <p:strVal val="#ppt_x"/>
                                          </p:val>
                                        </p:tav>
                                      </p:tavLst>
                                    </p:anim>
                                    <p:anim calcmode="lin" valueType="num">
                                      <p:cBhvr additive="base">
                                        <p:cTn id="25" dur="500" fill="hold"/>
                                        <p:tgtEl>
                                          <p:spTgt spid="507911"/>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linds(horizontal)">
                                      <p:cBhvr>
                                        <p:cTn id="30" dur="500"/>
                                        <p:tgtEl>
                                          <p:spTgt spid="4"/>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2" presetClass="entr" presetSubtype="4" fill="hold" grpId="0" nodeType="clickEffect">
                                  <p:stCondLst>
                                    <p:cond delay="0"/>
                                  </p:stCondLst>
                                  <p:childTnLst>
                                    <p:set>
                                      <p:cBhvr>
                                        <p:cTn id="34" dur="1" fill="hold">
                                          <p:stCondLst>
                                            <p:cond delay="0"/>
                                          </p:stCondLst>
                                        </p:cTn>
                                        <p:tgtEl>
                                          <p:spTgt spid="507912"/>
                                        </p:tgtEl>
                                        <p:attrNameLst>
                                          <p:attrName>style.visibility</p:attrName>
                                        </p:attrNameLst>
                                      </p:cBhvr>
                                      <p:to>
                                        <p:strVal val="visible"/>
                                      </p:to>
                                    </p:set>
                                    <p:animEffect transition="in" filter="slide(fromBottom)">
                                      <p:cBhvr>
                                        <p:cTn id="35" dur="500"/>
                                        <p:tgtEl>
                                          <p:spTgt spid="507912"/>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2" presetClass="entr" presetSubtype="4" fill="hold" grpId="0" nodeType="clickEffect">
                                  <p:stCondLst>
                                    <p:cond delay="0"/>
                                  </p:stCondLst>
                                  <p:childTnLst>
                                    <p:set>
                                      <p:cBhvr>
                                        <p:cTn id="39" dur="1" fill="hold">
                                          <p:stCondLst>
                                            <p:cond delay="0"/>
                                          </p:stCondLst>
                                        </p:cTn>
                                        <p:tgtEl>
                                          <p:spTgt spid="507913"/>
                                        </p:tgtEl>
                                        <p:attrNameLst>
                                          <p:attrName>style.visibility</p:attrName>
                                        </p:attrNameLst>
                                      </p:cBhvr>
                                      <p:to>
                                        <p:strVal val="visible"/>
                                      </p:to>
                                    </p:set>
                                    <p:animEffect transition="in" filter="slide(fromBottom)">
                                      <p:cBhvr>
                                        <p:cTn id="40" dur="500"/>
                                        <p:tgtEl>
                                          <p:spTgt spid="5079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7908" grpId="0" autoUpdateAnimBg="0"/>
      <p:bldP spid="507912" grpId="0" autoUpdateAnimBg="0"/>
      <p:bldP spid="507913"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32" name="Text Box 4"/>
          <p:cNvSpPr txBox="1">
            <a:spLocks noChangeArrowheads="1"/>
          </p:cNvSpPr>
          <p:nvPr/>
        </p:nvSpPr>
        <p:spPr bwMode="auto">
          <a:xfrm>
            <a:off x="323850" y="1052513"/>
            <a:ext cx="8569325"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pPr>
            <a:r>
              <a:rPr kumimoji="1" lang="zh-CN" altLang="en-US" sz="2800" b="1">
                <a:solidFill>
                  <a:srgbClr val="FFFF00"/>
                </a:solidFill>
                <a:latin typeface="楷体_GB2312" pitchFamily="49" charset="-122"/>
                <a:ea typeface="楷体_GB2312" pitchFamily="49" charset="-122"/>
              </a:rPr>
              <a:t>   当每一线圈的磁通全部与另一线圈相交链时，称为全耦合。</a:t>
            </a:r>
          </a:p>
        </p:txBody>
      </p:sp>
      <p:sp>
        <p:nvSpPr>
          <p:cNvPr id="508933" name="Rectangle 5"/>
          <p:cNvSpPr>
            <a:spLocks noChangeArrowheads="1"/>
          </p:cNvSpPr>
          <p:nvPr/>
        </p:nvSpPr>
        <p:spPr bwMode="auto">
          <a:xfrm>
            <a:off x="3635375" y="1685925"/>
            <a:ext cx="30861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Symbol" panose="05050102010706020507" pitchFamily="18" charset="2"/>
                <a:ea typeface="宋体" panose="02010600030101010101" pitchFamily="2" charset="-122"/>
              </a:rPr>
              <a:t>F</a:t>
            </a:r>
            <a:r>
              <a:rPr kumimoji="1" lang="en-US" altLang="zh-CN" sz="2800" baseline="-25000">
                <a:solidFill>
                  <a:schemeClr val="bg1"/>
                </a:solidFill>
                <a:latin typeface="Times New Roman" panose="02020603050405020304" pitchFamily="18" charset="0"/>
                <a:ea typeface="宋体" panose="02010600030101010101" pitchFamily="2" charset="-122"/>
              </a:rPr>
              <a:t>11</a:t>
            </a:r>
            <a:r>
              <a:rPr kumimoji="1" lang="en-US" altLang="zh-CN" sz="2800">
                <a:solidFill>
                  <a:schemeClr val="bg1"/>
                </a:solidFill>
                <a:latin typeface="Times New Roman" panose="02020603050405020304" pitchFamily="18" charset="0"/>
                <a:ea typeface="宋体" panose="02010600030101010101" pitchFamily="2" charset="-122"/>
              </a:rPr>
              <a:t>= </a:t>
            </a:r>
            <a:r>
              <a:rPr kumimoji="1" lang="en-US" altLang="zh-CN" sz="2800" i="1">
                <a:solidFill>
                  <a:schemeClr val="bg1"/>
                </a:solidFill>
                <a:latin typeface="Symbol" panose="05050102010706020507" pitchFamily="18" charset="2"/>
                <a:ea typeface="宋体" panose="02010600030101010101" pitchFamily="2" charset="-122"/>
              </a:rPr>
              <a:t>F</a:t>
            </a:r>
            <a:r>
              <a:rPr kumimoji="1" lang="en-US" altLang="zh-CN" sz="2800" baseline="-25000">
                <a:solidFill>
                  <a:schemeClr val="bg1"/>
                </a:solidFill>
                <a:latin typeface="Times New Roman" panose="02020603050405020304" pitchFamily="18" charset="0"/>
                <a:ea typeface="宋体" panose="02010600030101010101" pitchFamily="2" charset="-122"/>
              </a:rPr>
              <a:t>21 </a:t>
            </a:r>
            <a:r>
              <a:rPr kumimoji="1" lang="zh-CN" altLang="en-US" sz="2800" baseline="-25000">
                <a:solidFill>
                  <a:schemeClr val="bg1"/>
                </a:solidFill>
                <a:latin typeface="Times New Roman" panose="02020603050405020304" pitchFamily="18" charset="0"/>
                <a:ea typeface="宋体" panose="02010600030101010101" pitchFamily="2" charset="-122"/>
              </a:rPr>
              <a:t>，</a:t>
            </a:r>
            <a:r>
              <a:rPr kumimoji="1" lang="en-US" altLang="zh-CN" sz="2800" i="1">
                <a:solidFill>
                  <a:schemeClr val="bg1"/>
                </a:solidFill>
                <a:latin typeface="Symbol" panose="05050102010706020507" pitchFamily="18" charset="2"/>
                <a:ea typeface="宋体" panose="02010600030101010101" pitchFamily="2" charset="-122"/>
              </a:rPr>
              <a:t>F</a:t>
            </a:r>
            <a:r>
              <a:rPr kumimoji="1" lang="en-US" altLang="zh-CN" sz="2800" baseline="-25000">
                <a:solidFill>
                  <a:schemeClr val="bg1"/>
                </a:solidFill>
                <a:latin typeface="Times New Roman" panose="02020603050405020304" pitchFamily="18" charset="0"/>
                <a:ea typeface="宋体" panose="02010600030101010101" pitchFamily="2" charset="-122"/>
              </a:rPr>
              <a:t>22 </a:t>
            </a:r>
            <a:r>
              <a:rPr kumimoji="1" lang="en-US" altLang="zh-CN" sz="2800">
                <a:solidFill>
                  <a:schemeClr val="bg1"/>
                </a:solidFill>
                <a:latin typeface="Times New Roman" panose="02020603050405020304" pitchFamily="18" charset="0"/>
                <a:ea typeface="宋体" panose="02010600030101010101" pitchFamily="2" charset="-122"/>
              </a:rPr>
              <a:t>=</a:t>
            </a:r>
            <a:r>
              <a:rPr kumimoji="1" lang="en-US" altLang="zh-CN" sz="2800" i="1">
                <a:solidFill>
                  <a:schemeClr val="bg1"/>
                </a:solidFill>
                <a:latin typeface="Symbol" panose="05050102010706020507" pitchFamily="18" charset="2"/>
                <a:ea typeface="宋体" panose="02010600030101010101" pitchFamily="2" charset="-122"/>
              </a:rPr>
              <a:t>F</a:t>
            </a:r>
            <a:r>
              <a:rPr kumimoji="1" lang="en-US" altLang="zh-CN" sz="2800" baseline="-25000">
                <a:solidFill>
                  <a:schemeClr val="bg1"/>
                </a:solidFill>
                <a:latin typeface="Times New Roman" panose="02020603050405020304" pitchFamily="18" charset="0"/>
                <a:ea typeface="宋体" panose="02010600030101010101" pitchFamily="2" charset="-122"/>
              </a:rPr>
              <a:t>12</a:t>
            </a:r>
          </a:p>
        </p:txBody>
      </p:sp>
      <p:sp>
        <p:nvSpPr>
          <p:cNvPr id="508934" name="Text Box 6"/>
          <p:cNvSpPr txBox="1">
            <a:spLocks noChangeArrowheads="1"/>
          </p:cNvSpPr>
          <p:nvPr/>
        </p:nvSpPr>
        <p:spPr bwMode="auto">
          <a:xfrm>
            <a:off x="2268538" y="1700213"/>
            <a:ext cx="216058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FFFF00"/>
                </a:solidFill>
                <a:ea typeface="楷体_GB2312" pitchFamily="49" charset="-122"/>
              </a:rPr>
              <a:t>满足：</a:t>
            </a:r>
          </a:p>
        </p:txBody>
      </p:sp>
      <p:sp>
        <p:nvSpPr>
          <p:cNvPr id="508935" name="Text Box 7"/>
          <p:cNvSpPr txBox="1">
            <a:spLocks noChangeArrowheads="1"/>
          </p:cNvSpPr>
          <p:nvPr/>
        </p:nvSpPr>
        <p:spPr bwMode="auto">
          <a:xfrm>
            <a:off x="395288" y="5430838"/>
            <a:ext cx="662463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楷体_GB2312" pitchFamily="49" charset="-122"/>
                <a:ea typeface="楷体_GB2312" pitchFamily="49" charset="-122"/>
              </a:rPr>
              <a:t>所以全耦合时</a:t>
            </a:r>
            <a:r>
              <a:rPr kumimoji="1" lang="en-US" altLang="zh-CN" sz="2800" b="1">
                <a:solidFill>
                  <a:srgbClr val="FFFF00"/>
                </a:solidFill>
                <a:latin typeface="楷体_GB2312" pitchFamily="49" charset="-122"/>
                <a:ea typeface="楷体_GB2312" pitchFamily="49" charset="-122"/>
              </a:rPr>
              <a:t>: </a:t>
            </a:r>
            <a:r>
              <a:rPr kumimoji="1" lang="en-US" altLang="zh-CN" sz="2800" i="1">
                <a:solidFill>
                  <a:schemeClr val="bg1"/>
                </a:solidFill>
                <a:latin typeface="Times New Roman" panose="02020603050405020304" pitchFamily="18" charset="0"/>
                <a:ea typeface="宋体" panose="02010600030101010101" pitchFamily="2" charset="-122"/>
              </a:rPr>
              <a:t>k</a:t>
            </a:r>
            <a:r>
              <a:rPr kumimoji="1" lang="en-US" altLang="zh-CN" sz="2800">
                <a:solidFill>
                  <a:schemeClr val="bg1"/>
                </a:solidFill>
                <a:latin typeface="Times New Roman" panose="02020603050405020304" pitchFamily="18" charset="0"/>
                <a:ea typeface="宋体" panose="02010600030101010101" pitchFamily="2" charset="-122"/>
              </a:rPr>
              <a:t>=1</a:t>
            </a:r>
            <a:r>
              <a:rPr kumimoji="1" lang="zh-CN" altLang="en-US" sz="2800">
                <a:solidFill>
                  <a:schemeClr val="bg1"/>
                </a:solidFill>
                <a:latin typeface="Times New Roman" panose="02020603050405020304" pitchFamily="18" charset="0"/>
                <a:ea typeface="宋体" panose="02010600030101010101" pitchFamily="2" charset="-122"/>
              </a:rPr>
              <a:t>，</a:t>
            </a:r>
            <a:r>
              <a:rPr kumimoji="1" lang="zh-CN" altLang="en-US" sz="2800" b="1">
                <a:solidFill>
                  <a:schemeClr val="bg1"/>
                </a:solidFill>
                <a:latin typeface="Times New Roman" panose="02020603050405020304" pitchFamily="18" charset="0"/>
                <a:ea typeface="宋体" panose="02010600030101010101" pitchFamily="2" charset="-122"/>
              </a:rPr>
              <a:t> </a:t>
            </a:r>
            <a:r>
              <a:rPr kumimoji="1" lang="zh-CN" altLang="en-US" sz="2800" b="1">
                <a:solidFill>
                  <a:srgbClr val="FFFF00"/>
                </a:solidFill>
                <a:latin typeface="楷体_GB2312" pitchFamily="49" charset="-122"/>
                <a:ea typeface="楷体_GB2312" pitchFamily="49" charset="-122"/>
              </a:rPr>
              <a:t>漏磁</a:t>
            </a:r>
            <a:r>
              <a:rPr kumimoji="1" lang="zh-CN" altLang="en-US" sz="2800" b="1">
                <a:solidFill>
                  <a:srgbClr val="FFFF00"/>
                </a:solidFill>
                <a:latin typeface="Times New Roman" panose="02020603050405020304" pitchFamily="18" charset="0"/>
                <a:ea typeface="仿宋_GB2312" pitchFamily="49" charset="-122"/>
              </a:rPr>
              <a:t> </a:t>
            </a:r>
            <a:r>
              <a:rPr kumimoji="1" lang="en-US" altLang="zh-CN" sz="2800" i="1">
                <a:solidFill>
                  <a:schemeClr val="bg1"/>
                </a:solidFill>
                <a:latin typeface="Symbol" panose="05050102010706020507" pitchFamily="18" charset="2"/>
                <a:ea typeface="宋体" panose="02010600030101010101" pitchFamily="2" charset="-122"/>
              </a:rPr>
              <a:t>F </a:t>
            </a:r>
            <a:r>
              <a:rPr kumimoji="1" lang="en-US" altLang="zh-CN" sz="2800" baseline="-25000">
                <a:solidFill>
                  <a:schemeClr val="bg1"/>
                </a:solidFill>
                <a:latin typeface="Times New Roman" panose="02020603050405020304" pitchFamily="18" charset="0"/>
                <a:ea typeface="宋体" panose="02010600030101010101" pitchFamily="2" charset="-122"/>
              </a:rPr>
              <a:t>s1</a:t>
            </a:r>
            <a:r>
              <a:rPr kumimoji="1" lang="en-US" altLang="zh-CN" sz="2800">
                <a:solidFill>
                  <a:schemeClr val="bg1"/>
                </a:solidFill>
                <a:latin typeface="Times New Roman" panose="02020603050405020304" pitchFamily="18" charset="0"/>
                <a:ea typeface="宋体" panose="02010600030101010101" pitchFamily="2" charset="-122"/>
              </a:rPr>
              <a:t> =</a:t>
            </a:r>
            <a:r>
              <a:rPr kumimoji="1" lang="en-US" altLang="zh-CN" sz="2800" i="1">
                <a:solidFill>
                  <a:schemeClr val="bg1"/>
                </a:solidFill>
                <a:latin typeface="Symbol" panose="05050102010706020507" pitchFamily="18" charset="2"/>
                <a:ea typeface="宋体" panose="02010600030101010101" pitchFamily="2" charset="-122"/>
              </a:rPr>
              <a:t>F</a:t>
            </a:r>
            <a:r>
              <a:rPr kumimoji="1" lang="en-US" altLang="zh-CN" sz="2800" baseline="-25000">
                <a:solidFill>
                  <a:schemeClr val="bg1"/>
                </a:solidFill>
                <a:latin typeface="Times New Roman" panose="02020603050405020304" pitchFamily="18" charset="0"/>
                <a:ea typeface="宋体" panose="02010600030101010101" pitchFamily="2" charset="-122"/>
              </a:rPr>
              <a:t>s2</a:t>
            </a:r>
            <a:r>
              <a:rPr kumimoji="1" lang="en-US" altLang="zh-CN" sz="2800">
                <a:solidFill>
                  <a:schemeClr val="bg1"/>
                </a:solidFill>
                <a:latin typeface="Times New Roman" panose="02020603050405020304" pitchFamily="18" charset="0"/>
                <a:ea typeface="宋体" panose="02010600030101010101" pitchFamily="2" charset="-122"/>
              </a:rPr>
              <a:t>=0</a:t>
            </a:r>
          </a:p>
        </p:txBody>
      </p:sp>
      <p:graphicFrame>
        <p:nvGraphicFramePr>
          <p:cNvPr id="508936" name="Object 8"/>
          <p:cNvGraphicFramePr>
            <a:graphicFrameLocks noChangeAspect="1"/>
          </p:cNvGraphicFramePr>
          <p:nvPr/>
        </p:nvGraphicFramePr>
        <p:xfrm>
          <a:off x="395288" y="2584450"/>
          <a:ext cx="8535987" cy="989013"/>
        </p:xfrm>
        <a:graphic>
          <a:graphicData uri="http://schemas.openxmlformats.org/presentationml/2006/ole">
            <mc:AlternateContent xmlns:mc="http://schemas.openxmlformats.org/markup-compatibility/2006">
              <mc:Choice xmlns:v="urn:schemas-microsoft-com:vml" Requires="v">
                <p:oleObj spid="_x0000_s3098" name="Equation" r:id="rId3" imgW="3936960" imgH="431640" progId="Equation.DSMT4">
                  <p:embed/>
                </p:oleObj>
              </mc:Choice>
              <mc:Fallback>
                <p:oleObj name="Equation" r:id="rId3" imgW="3936960" imgH="431640" progId="Equation.DSMT4">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88" y="2584450"/>
                        <a:ext cx="8535987" cy="989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08937" name="Object 9"/>
          <p:cNvGraphicFramePr>
            <a:graphicFrameLocks noChangeAspect="1"/>
          </p:cNvGraphicFramePr>
          <p:nvPr/>
        </p:nvGraphicFramePr>
        <p:xfrm>
          <a:off x="1635125" y="3754438"/>
          <a:ext cx="1928813" cy="611187"/>
        </p:xfrm>
        <a:graphic>
          <a:graphicData uri="http://schemas.openxmlformats.org/presentationml/2006/ole">
            <mc:AlternateContent xmlns:mc="http://schemas.openxmlformats.org/markup-compatibility/2006">
              <mc:Choice xmlns:v="urn:schemas-microsoft-com:vml" Requires="v">
                <p:oleObj spid="_x0000_s3099" name="Equation" r:id="rId5" imgW="888840" imgH="266400" progId="Equation.DSMT4">
                  <p:embed/>
                </p:oleObj>
              </mc:Choice>
              <mc:Fallback>
                <p:oleObj name="Equation" r:id="rId5" imgW="888840" imgH="266400" progId="Equation.DSMT4">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35125" y="3754438"/>
                        <a:ext cx="1928813" cy="61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08938" name="Text Box 10"/>
          <p:cNvSpPr txBox="1">
            <a:spLocks noChangeArrowheads="1"/>
          </p:cNvSpPr>
          <p:nvPr/>
        </p:nvSpPr>
        <p:spPr bwMode="auto">
          <a:xfrm>
            <a:off x="323850" y="4624388"/>
            <a:ext cx="8569325"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pPr>
            <a:r>
              <a:rPr kumimoji="1" lang="zh-CN" altLang="en-US" sz="2800" b="1">
                <a:solidFill>
                  <a:srgbClr val="FFFF00"/>
                </a:solidFill>
                <a:latin typeface="楷体_GB2312" pitchFamily="49" charset="-122"/>
                <a:ea typeface="楷体_GB2312" pitchFamily="49" charset="-122"/>
              </a:rPr>
              <a:t>为反映耦合的强弱，定义耦合系数</a:t>
            </a:r>
          </a:p>
        </p:txBody>
      </p:sp>
      <p:graphicFrame>
        <p:nvGraphicFramePr>
          <p:cNvPr id="508939" name="Object 11"/>
          <p:cNvGraphicFramePr>
            <a:graphicFrameLocks noChangeAspect="1"/>
          </p:cNvGraphicFramePr>
          <p:nvPr/>
        </p:nvGraphicFramePr>
        <p:xfrm>
          <a:off x="6011863" y="4397375"/>
          <a:ext cx="2562225" cy="1047750"/>
        </p:xfrm>
        <a:graphic>
          <a:graphicData uri="http://schemas.openxmlformats.org/presentationml/2006/ole">
            <mc:AlternateContent xmlns:mc="http://schemas.openxmlformats.org/markup-compatibility/2006">
              <mc:Choice xmlns:v="urn:schemas-microsoft-com:vml" Requires="v">
                <p:oleObj spid="_x0000_s3100" name="Equation" r:id="rId7" imgW="1180800" imgH="457200" progId="Equation.DSMT4">
                  <p:embed/>
                </p:oleObj>
              </mc:Choice>
              <mc:Fallback>
                <p:oleObj name="Equation" r:id="rId7" imgW="1180800" imgH="457200" progId="Equation.DSMT4">
                  <p:embed/>
                  <p:pic>
                    <p:nvPicPr>
                      <p:cNvPr id="0"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11863" y="4397375"/>
                        <a:ext cx="2562225" cy="1047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082" name="Group 12"/>
          <p:cNvGrpSpPr>
            <a:grpSpLocks/>
          </p:cNvGrpSpPr>
          <p:nvPr/>
        </p:nvGrpSpPr>
        <p:grpSpPr bwMode="auto">
          <a:xfrm>
            <a:off x="8316913" y="6446838"/>
            <a:ext cx="792162" cy="366712"/>
            <a:chOff x="5193" y="4020"/>
            <a:chExt cx="499" cy="231"/>
          </a:xfrm>
        </p:grpSpPr>
        <p:pic>
          <p:nvPicPr>
            <p:cNvPr id="3090" name="Picture 13"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1" name="Text Box 14">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3083" name="Group 15"/>
          <p:cNvGrpSpPr>
            <a:grpSpLocks/>
          </p:cNvGrpSpPr>
          <p:nvPr/>
        </p:nvGrpSpPr>
        <p:grpSpPr bwMode="auto">
          <a:xfrm>
            <a:off x="7453313" y="6446838"/>
            <a:ext cx="792162" cy="366712"/>
            <a:chOff x="4649" y="4020"/>
            <a:chExt cx="499" cy="231"/>
          </a:xfrm>
        </p:grpSpPr>
        <p:pic>
          <p:nvPicPr>
            <p:cNvPr id="3088" name="Picture 16"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9" name="Text Box 17">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3084" name="Group 18"/>
          <p:cNvGrpSpPr>
            <a:grpSpLocks/>
          </p:cNvGrpSpPr>
          <p:nvPr/>
        </p:nvGrpSpPr>
        <p:grpSpPr bwMode="auto">
          <a:xfrm>
            <a:off x="6588125" y="6446838"/>
            <a:ext cx="792163" cy="366712"/>
            <a:chOff x="4649" y="4020"/>
            <a:chExt cx="499" cy="231"/>
          </a:xfrm>
        </p:grpSpPr>
        <p:pic>
          <p:nvPicPr>
            <p:cNvPr id="3086" name="Picture 19"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7" name="Text Box 20">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
        <p:nvSpPr>
          <p:cNvPr id="508949" name="Text Box 21"/>
          <p:cNvSpPr txBox="1">
            <a:spLocks noChangeArrowheads="1"/>
          </p:cNvSpPr>
          <p:nvPr/>
        </p:nvSpPr>
        <p:spPr bwMode="auto">
          <a:xfrm>
            <a:off x="395288" y="404813"/>
            <a:ext cx="619283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3200" b="1">
                <a:solidFill>
                  <a:schemeClr val="bg1"/>
                </a:solidFill>
                <a:latin typeface="仿宋_GB2312" pitchFamily="49" charset="-122"/>
                <a:ea typeface="仿宋_GB2312" pitchFamily="49" charset="-122"/>
              </a:rPr>
              <a:t>2. </a:t>
            </a:r>
            <a:r>
              <a:rPr kumimoji="1" lang="zh-CN" altLang="en-US" sz="3200" b="1">
                <a:solidFill>
                  <a:schemeClr val="bg1"/>
                </a:solidFill>
                <a:latin typeface="楷体_GB2312" pitchFamily="49" charset="-122"/>
                <a:ea typeface="楷体_GB2312" pitchFamily="49" charset="-122"/>
              </a:rPr>
              <a:t>耦合系数</a:t>
            </a:r>
            <a:endParaRPr kumimoji="1" lang="zh-CN" altLang="en-US" sz="3200">
              <a:solidFill>
                <a:schemeClr val="bg1"/>
              </a:solidFill>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08932"/>
                                        </p:tgtEl>
                                        <p:attrNameLst>
                                          <p:attrName>style.visibility</p:attrName>
                                        </p:attrNameLst>
                                      </p:cBhvr>
                                      <p:to>
                                        <p:strVal val="visible"/>
                                      </p:to>
                                    </p:set>
                                    <p:animEffect transition="in" filter="slide(fromBottom)">
                                      <p:cBhvr>
                                        <p:cTn id="7" dur="2000"/>
                                        <p:tgtEl>
                                          <p:spTgt spid="5089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508934"/>
                                        </p:tgtEl>
                                        <p:attrNameLst>
                                          <p:attrName>style.visibility</p:attrName>
                                        </p:attrNameLst>
                                      </p:cBhvr>
                                      <p:to>
                                        <p:strVal val="visible"/>
                                      </p:to>
                                    </p:set>
                                    <p:animEffect transition="in" filter="slide(fromLeft)">
                                      <p:cBhvr>
                                        <p:cTn id="12" dur="500"/>
                                        <p:tgtEl>
                                          <p:spTgt spid="508934"/>
                                        </p:tgtEl>
                                      </p:cBhvr>
                                    </p:animEffect>
                                  </p:childTnLst>
                                </p:cTn>
                              </p:par>
                            </p:childTnLst>
                          </p:cTn>
                        </p:par>
                        <p:par>
                          <p:cTn id="13" fill="hold" nodeType="afterGroup">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508933"/>
                                        </p:tgtEl>
                                        <p:attrNameLst>
                                          <p:attrName>style.visibility</p:attrName>
                                        </p:attrNameLst>
                                      </p:cBhvr>
                                      <p:to>
                                        <p:strVal val="visible"/>
                                      </p:to>
                                    </p:set>
                                    <p:animEffect transition="in" filter="wipe(left)">
                                      <p:cBhvr>
                                        <p:cTn id="16" dur="2000"/>
                                        <p:tgtEl>
                                          <p:spTgt spid="50893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508935"/>
                                        </p:tgtEl>
                                        <p:attrNameLst>
                                          <p:attrName>style.visibility</p:attrName>
                                        </p:attrNameLst>
                                      </p:cBhvr>
                                      <p:to>
                                        <p:strVal val="visible"/>
                                      </p:to>
                                    </p:set>
                                    <p:animEffect transition="in" filter="wipe(left)">
                                      <p:cBhvr>
                                        <p:cTn id="21" dur="2000"/>
                                        <p:tgtEl>
                                          <p:spTgt spid="508935"/>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2" fill="hold" nodeType="clickEffect">
                                  <p:stCondLst>
                                    <p:cond delay="0"/>
                                  </p:stCondLst>
                                  <p:childTnLst>
                                    <p:set>
                                      <p:cBhvr>
                                        <p:cTn id="25" dur="1" fill="hold">
                                          <p:stCondLst>
                                            <p:cond delay="0"/>
                                          </p:stCondLst>
                                        </p:cTn>
                                        <p:tgtEl>
                                          <p:spTgt spid="508936"/>
                                        </p:tgtEl>
                                        <p:attrNameLst>
                                          <p:attrName>style.visibility</p:attrName>
                                        </p:attrNameLst>
                                      </p:cBhvr>
                                      <p:to>
                                        <p:strVal val="visible"/>
                                      </p:to>
                                    </p:set>
                                    <p:anim calcmode="lin" valueType="num">
                                      <p:cBhvr additive="base">
                                        <p:cTn id="26" dur="500" fill="hold"/>
                                        <p:tgtEl>
                                          <p:spTgt spid="508936"/>
                                        </p:tgtEl>
                                        <p:attrNameLst>
                                          <p:attrName>ppt_x</p:attrName>
                                        </p:attrNameLst>
                                      </p:cBhvr>
                                      <p:tavLst>
                                        <p:tav tm="0">
                                          <p:val>
                                            <p:strVal val="1+#ppt_w/2"/>
                                          </p:val>
                                        </p:tav>
                                        <p:tav tm="100000">
                                          <p:val>
                                            <p:strVal val="#ppt_x"/>
                                          </p:val>
                                        </p:tav>
                                      </p:tavLst>
                                    </p:anim>
                                    <p:anim calcmode="lin" valueType="num">
                                      <p:cBhvr additive="base">
                                        <p:cTn id="27" dur="500" fill="hold"/>
                                        <p:tgtEl>
                                          <p:spTgt spid="508936"/>
                                        </p:tgtEl>
                                        <p:attrNameLst>
                                          <p:attrName>ppt_y</p:attrName>
                                        </p:attrNameLst>
                                      </p:cBhvr>
                                      <p:tavLst>
                                        <p:tav tm="0">
                                          <p:val>
                                            <p:strVal val="#ppt_y"/>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2" fill="hold" nodeType="clickEffect">
                                  <p:stCondLst>
                                    <p:cond delay="0"/>
                                  </p:stCondLst>
                                  <p:childTnLst>
                                    <p:set>
                                      <p:cBhvr>
                                        <p:cTn id="31" dur="1" fill="hold">
                                          <p:stCondLst>
                                            <p:cond delay="0"/>
                                          </p:stCondLst>
                                        </p:cTn>
                                        <p:tgtEl>
                                          <p:spTgt spid="508937"/>
                                        </p:tgtEl>
                                        <p:attrNameLst>
                                          <p:attrName>style.visibility</p:attrName>
                                        </p:attrNameLst>
                                      </p:cBhvr>
                                      <p:to>
                                        <p:strVal val="visible"/>
                                      </p:to>
                                    </p:set>
                                    <p:anim calcmode="lin" valueType="num">
                                      <p:cBhvr additive="base">
                                        <p:cTn id="32" dur="500" fill="hold"/>
                                        <p:tgtEl>
                                          <p:spTgt spid="508937"/>
                                        </p:tgtEl>
                                        <p:attrNameLst>
                                          <p:attrName>ppt_x</p:attrName>
                                        </p:attrNameLst>
                                      </p:cBhvr>
                                      <p:tavLst>
                                        <p:tav tm="0">
                                          <p:val>
                                            <p:strVal val="1+#ppt_w/2"/>
                                          </p:val>
                                        </p:tav>
                                        <p:tav tm="100000">
                                          <p:val>
                                            <p:strVal val="#ppt_x"/>
                                          </p:val>
                                        </p:tav>
                                      </p:tavLst>
                                    </p:anim>
                                    <p:anim calcmode="lin" valueType="num">
                                      <p:cBhvr additive="base">
                                        <p:cTn id="33" dur="500" fill="hold"/>
                                        <p:tgtEl>
                                          <p:spTgt spid="508937"/>
                                        </p:tgtEl>
                                        <p:attrNameLst>
                                          <p:attrName>ppt_y</p:attrName>
                                        </p:attrNameLst>
                                      </p:cBhvr>
                                      <p:tavLst>
                                        <p:tav tm="0">
                                          <p:val>
                                            <p:strVal val="#ppt_y"/>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12" presetClass="entr" presetSubtype="4" fill="hold" grpId="0" nodeType="clickEffect">
                                  <p:stCondLst>
                                    <p:cond delay="0"/>
                                  </p:stCondLst>
                                  <p:childTnLst>
                                    <p:set>
                                      <p:cBhvr>
                                        <p:cTn id="37" dur="1" fill="hold">
                                          <p:stCondLst>
                                            <p:cond delay="0"/>
                                          </p:stCondLst>
                                        </p:cTn>
                                        <p:tgtEl>
                                          <p:spTgt spid="508938"/>
                                        </p:tgtEl>
                                        <p:attrNameLst>
                                          <p:attrName>style.visibility</p:attrName>
                                        </p:attrNameLst>
                                      </p:cBhvr>
                                      <p:to>
                                        <p:strVal val="visible"/>
                                      </p:to>
                                    </p:set>
                                    <p:animEffect transition="in" filter="slide(fromBottom)">
                                      <p:cBhvr>
                                        <p:cTn id="38" dur="2000"/>
                                        <p:tgtEl>
                                          <p:spTgt spid="508938"/>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2" fill="hold" nodeType="clickEffect">
                                  <p:stCondLst>
                                    <p:cond delay="0"/>
                                  </p:stCondLst>
                                  <p:childTnLst>
                                    <p:set>
                                      <p:cBhvr>
                                        <p:cTn id="42" dur="1" fill="hold">
                                          <p:stCondLst>
                                            <p:cond delay="0"/>
                                          </p:stCondLst>
                                        </p:cTn>
                                        <p:tgtEl>
                                          <p:spTgt spid="508939"/>
                                        </p:tgtEl>
                                        <p:attrNameLst>
                                          <p:attrName>style.visibility</p:attrName>
                                        </p:attrNameLst>
                                      </p:cBhvr>
                                      <p:to>
                                        <p:strVal val="visible"/>
                                      </p:to>
                                    </p:set>
                                    <p:anim calcmode="lin" valueType="num">
                                      <p:cBhvr additive="base">
                                        <p:cTn id="43" dur="500" fill="hold"/>
                                        <p:tgtEl>
                                          <p:spTgt spid="508939"/>
                                        </p:tgtEl>
                                        <p:attrNameLst>
                                          <p:attrName>ppt_x</p:attrName>
                                        </p:attrNameLst>
                                      </p:cBhvr>
                                      <p:tavLst>
                                        <p:tav tm="0">
                                          <p:val>
                                            <p:strVal val="1+#ppt_w/2"/>
                                          </p:val>
                                        </p:tav>
                                        <p:tav tm="100000">
                                          <p:val>
                                            <p:strVal val="#ppt_x"/>
                                          </p:val>
                                        </p:tav>
                                      </p:tavLst>
                                    </p:anim>
                                    <p:anim calcmode="lin" valueType="num">
                                      <p:cBhvr additive="base">
                                        <p:cTn id="44" dur="500" fill="hold"/>
                                        <p:tgtEl>
                                          <p:spTgt spid="508939"/>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508949"/>
                                        </p:tgtEl>
                                        <p:attrNameLst>
                                          <p:attrName>style.visibility</p:attrName>
                                        </p:attrNameLst>
                                      </p:cBhvr>
                                      <p:to>
                                        <p:strVal val="visible"/>
                                      </p:to>
                                    </p:set>
                                    <p:anim calcmode="lin" valueType="num">
                                      <p:cBhvr additive="base">
                                        <p:cTn id="47" dur="500" fill="hold"/>
                                        <p:tgtEl>
                                          <p:spTgt spid="508949"/>
                                        </p:tgtEl>
                                        <p:attrNameLst>
                                          <p:attrName>ppt_x</p:attrName>
                                        </p:attrNameLst>
                                      </p:cBhvr>
                                      <p:tavLst>
                                        <p:tav tm="0">
                                          <p:val>
                                            <p:strVal val="0-#ppt_w/2"/>
                                          </p:val>
                                        </p:tav>
                                        <p:tav tm="100000">
                                          <p:val>
                                            <p:strVal val="#ppt_x"/>
                                          </p:val>
                                        </p:tav>
                                      </p:tavLst>
                                    </p:anim>
                                    <p:anim calcmode="lin" valueType="num">
                                      <p:cBhvr additive="base">
                                        <p:cTn id="48" dur="500" fill="hold"/>
                                        <p:tgtEl>
                                          <p:spTgt spid="5089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8932" grpId="0" autoUpdateAnimBg="0"/>
      <p:bldP spid="508933" grpId="0"/>
      <p:bldP spid="508934" grpId="0"/>
      <p:bldP spid="508935" grpId="0"/>
      <p:bldP spid="508938" grpId="0" autoUpdateAnimBg="0"/>
      <p:bldP spid="50894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5204" name="Object 4"/>
          <p:cNvGraphicFramePr>
            <a:graphicFrameLocks noChangeAspect="1"/>
          </p:cNvGraphicFramePr>
          <p:nvPr/>
        </p:nvGraphicFramePr>
        <p:xfrm>
          <a:off x="3132138" y="2924175"/>
          <a:ext cx="2952750" cy="1403350"/>
        </p:xfrm>
        <a:graphic>
          <a:graphicData uri="http://schemas.openxmlformats.org/presentationml/2006/ole">
            <mc:AlternateContent xmlns:mc="http://schemas.openxmlformats.org/markup-compatibility/2006">
              <mc:Choice xmlns:v="urn:schemas-microsoft-com:vml" Requires="v">
                <p:oleObj spid="_x0000_s4117" name="公式" r:id="rId3" imgW="977760" imgH="482400" progId="Equation.3">
                  <p:embed/>
                </p:oleObj>
              </mc:Choice>
              <mc:Fallback>
                <p:oleObj name="公式" r:id="rId3" imgW="977760" imgH="4824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2138" y="2924175"/>
                        <a:ext cx="2952750" cy="1403350"/>
                      </a:xfrm>
                      <a:prstGeom prst="rect">
                        <a:avLst/>
                      </a:prstGeom>
                      <a:gradFill rotWithShape="1">
                        <a:gsLst>
                          <a:gs pos="0">
                            <a:srgbClr val="3399FF"/>
                          </a:gs>
                          <a:gs pos="50000">
                            <a:schemeClr val="bg1"/>
                          </a:gs>
                          <a:gs pos="100000">
                            <a:srgbClr val="3399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5207" name="Object 7"/>
          <p:cNvGraphicFramePr>
            <a:graphicFrameLocks noChangeAspect="1"/>
          </p:cNvGraphicFramePr>
          <p:nvPr/>
        </p:nvGraphicFramePr>
        <p:xfrm>
          <a:off x="611188" y="1125538"/>
          <a:ext cx="7804150" cy="1231900"/>
        </p:xfrm>
        <a:graphic>
          <a:graphicData uri="http://schemas.openxmlformats.org/presentationml/2006/ole">
            <mc:AlternateContent xmlns:mc="http://schemas.openxmlformats.org/markup-compatibility/2006">
              <mc:Choice xmlns:v="urn:schemas-microsoft-com:vml" Requires="v">
                <p:oleObj spid="_x0000_s4118" name="公式" r:id="rId5" imgW="3454200" imgH="545760" progId="Equation.3">
                  <p:embed/>
                </p:oleObj>
              </mc:Choice>
              <mc:Fallback>
                <p:oleObj name="公式" r:id="rId5" imgW="3454200" imgH="545760"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188" y="1125538"/>
                        <a:ext cx="7804150" cy="1231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35209" name="Text Box 9"/>
          <p:cNvSpPr txBox="1">
            <a:spLocks noChangeArrowheads="1"/>
          </p:cNvSpPr>
          <p:nvPr/>
        </p:nvSpPr>
        <p:spPr bwMode="auto">
          <a:xfrm>
            <a:off x="1547813" y="5084763"/>
            <a:ext cx="7416800"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15000"/>
              </a:lnSpc>
              <a:spcBef>
                <a:spcPct val="50000"/>
              </a:spcBef>
            </a:pPr>
            <a:r>
              <a:rPr kumimoji="1" lang="zh-CN" altLang="en-US" sz="2800" b="1">
                <a:solidFill>
                  <a:srgbClr val="FFFF00"/>
                </a:solidFill>
                <a:latin typeface="楷体_GB2312" pitchFamily="49" charset="-122"/>
                <a:ea typeface="楷体_GB2312" pitchFamily="49" charset="-122"/>
              </a:rPr>
              <a:t>  耦合系数</a:t>
            </a:r>
            <a:r>
              <a:rPr kumimoji="1" lang="en-US" altLang="zh-CN" sz="2800">
                <a:solidFill>
                  <a:schemeClr val="bg1"/>
                </a:solidFill>
                <a:latin typeface="Times New Roman" panose="02020603050405020304" pitchFamily="18" charset="0"/>
                <a:ea typeface="楷体_GB2312" pitchFamily="49" charset="-122"/>
              </a:rPr>
              <a:t>k</a:t>
            </a:r>
            <a:r>
              <a:rPr kumimoji="1" lang="zh-CN" altLang="en-US" sz="2800" b="1">
                <a:solidFill>
                  <a:srgbClr val="FFFF00"/>
                </a:solidFill>
                <a:latin typeface="楷体_GB2312" pitchFamily="49" charset="-122"/>
                <a:ea typeface="楷体_GB2312" pitchFamily="49" charset="-122"/>
              </a:rPr>
              <a:t>与线圈的结构、相互几何位置、空间磁介质有关。</a:t>
            </a:r>
            <a:endParaRPr kumimoji="1" lang="zh-CN" altLang="en-US" sz="2800" b="1" baseline="-25000">
              <a:solidFill>
                <a:srgbClr val="FFFF00"/>
              </a:solidFill>
              <a:latin typeface="楷体_GB2312" pitchFamily="49" charset="-122"/>
              <a:ea typeface="楷体_GB2312" pitchFamily="49" charset="-122"/>
            </a:endParaRPr>
          </a:p>
        </p:txBody>
      </p:sp>
      <p:grpSp>
        <p:nvGrpSpPr>
          <p:cNvPr id="4101" name="Group 10"/>
          <p:cNvGrpSpPr>
            <a:grpSpLocks/>
          </p:cNvGrpSpPr>
          <p:nvPr/>
        </p:nvGrpSpPr>
        <p:grpSpPr bwMode="auto">
          <a:xfrm>
            <a:off x="8316913" y="6446838"/>
            <a:ext cx="792162" cy="366712"/>
            <a:chOff x="5193" y="4020"/>
            <a:chExt cx="499" cy="231"/>
          </a:xfrm>
        </p:grpSpPr>
        <p:pic>
          <p:nvPicPr>
            <p:cNvPr id="4111" name="Picture 11" descr="789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2" name="Text Box 12">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4102" name="Group 13"/>
          <p:cNvGrpSpPr>
            <a:grpSpLocks/>
          </p:cNvGrpSpPr>
          <p:nvPr/>
        </p:nvGrpSpPr>
        <p:grpSpPr bwMode="auto">
          <a:xfrm>
            <a:off x="7453313" y="6446838"/>
            <a:ext cx="792162" cy="366712"/>
            <a:chOff x="4649" y="4020"/>
            <a:chExt cx="499" cy="231"/>
          </a:xfrm>
        </p:grpSpPr>
        <p:pic>
          <p:nvPicPr>
            <p:cNvPr id="4109" name="Picture 14" descr="789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0" name="Text Box 15">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 name="Group 17"/>
          <p:cNvGrpSpPr>
            <a:grpSpLocks/>
          </p:cNvGrpSpPr>
          <p:nvPr/>
        </p:nvGrpSpPr>
        <p:grpSpPr bwMode="auto">
          <a:xfrm>
            <a:off x="323850" y="4941888"/>
            <a:ext cx="1847850" cy="850900"/>
            <a:chOff x="385" y="3022"/>
            <a:chExt cx="1164" cy="536"/>
          </a:xfrm>
        </p:grpSpPr>
        <p:pic>
          <p:nvPicPr>
            <p:cNvPr id="4107" name="Picture 18" descr="1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8" name="Text Box 19"/>
            <p:cNvSpPr txBox="1">
              <a:spLocks noChangeArrowheads="1"/>
            </p:cNvSpPr>
            <p:nvPr/>
          </p:nvSpPr>
          <p:spPr bwMode="auto">
            <a:xfrm>
              <a:off x="793" y="3116"/>
              <a:ext cx="756"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3200">
                  <a:solidFill>
                    <a:srgbClr val="FA7748"/>
                  </a:solidFill>
                  <a:latin typeface="Times New Roman" panose="02020603050405020304" pitchFamily="18" charset="0"/>
                  <a:ea typeface="华文行楷" panose="02010800040101010101" pitchFamily="2" charset="-122"/>
                </a:rPr>
                <a:t>注意  </a:t>
              </a:r>
            </a:p>
          </p:txBody>
        </p:sp>
      </p:grpSp>
      <p:grpSp>
        <p:nvGrpSpPr>
          <p:cNvPr id="4104" name="Group 20"/>
          <p:cNvGrpSpPr>
            <a:grpSpLocks/>
          </p:cNvGrpSpPr>
          <p:nvPr/>
        </p:nvGrpSpPr>
        <p:grpSpPr bwMode="auto">
          <a:xfrm>
            <a:off x="6588125" y="6446838"/>
            <a:ext cx="792163" cy="366712"/>
            <a:chOff x="4649" y="4020"/>
            <a:chExt cx="499" cy="231"/>
          </a:xfrm>
        </p:grpSpPr>
        <p:pic>
          <p:nvPicPr>
            <p:cNvPr id="4105" name="Picture 21" descr="789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6" name="Text Box 22">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0"/>
                                  </p:stCondLst>
                                  <p:childTnLst>
                                    <p:set>
                                      <p:cBhvr>
                                        <p:cTn id="6" dur="1" fill="hold">
                                          <p:stCondLst>
                                            <p:cond delay="0"/>
                                          </p:stCondLst>
                                        </p:cTn>
                                        <p:tgtEl>
                                          <p:spTgt spid="435204"/>
                                        </p:tgtEl>
                                        <p:attrNameLst>
                                          <p:attrName>style.visibility</p:attrName>
                                        </p:attrNameLst>
                                      </p:cBhvr>
                                      <p:to>
                                        <p:strVal val="visible"/>
                                      </p:to>
                                    </p:set>
                                    <p:animEffect transition="in" filter="strips(downRight)">
                                      <p:cBhvr>
                                        <p:cTn id="7" dur="2000"/>
                                        <p:tgtEl>
                                          <p:spTgt spid="435204"/>
                                        </p:tgtEl>
                                      </p:cBhvr>
                                    </p:animEffect>
                                  </p:childTnLst>
                                </p:cTn>
                              </p:par>
                            </p:childTnLst>
                          </p:cTn>
                        </p:par>
                        <p:par>
                          <p:cTn id="8" fill="hold" nodeType="afterGroup">
                            <p:stCondLst>
                              <p:cond delay="2000"/>
                            </p:stCondLst>
                            <p:childTnLst>
                              <p:par>
                                <p:cTn id="9" presetID="22" presetClass="entr" presetSubtype="8" fill="hold" nodeType="afterEffect">
                                  <p:stCondLst>
                                    <p:cond delay="0"/>
                                  </p:stCondLst>
                                  <p:childTnLst>
                                    <p:set>
                                      <p:cBhvr>
                                        <p:cTn id="10" dur="1" fill="hold">
                                          <p:stCondLst>
                                            <p:cond delay="0"/>
                                          </p:stCondLst>
                                        </p:cTn>
                                        <p:tgtEl>
                                          <p:spTgt spid="435207"/>
                                        </p:tgtEl>
                                        <p:attrNameLst>
                                          <p:attrName>style.visibility</p:attrName>
                                        </p:attrNameLst>
                                      </p:cBhvr>
                                      <p:to>
                                        <p:strVal val="visible"/>
                                      </p:to>
                                    </p:set>
                                    <p:animEffect transition="in" filter="wipe(left)">
                                      <p:cBhvr>
                                        <p:cTn id="11" dur="2000"/>
                                        <p:tgtEl>
                                          <p:spTgt spid="43520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linds(horizontal)">
                                      <p:cBhvr>
                                        <p:cTn id="16" dur="500"/>
                                        <p:tgtEl>
                                          <p:spTgt spid="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435209"/>
                                        </p:tgtEl>
                                        <p:attrNameLst>
                                          <p:attrName>style.visibility</p:attrName>
                                        </p:attrNameLst>
                                      </p:cBhvr>
                                      <p:to>
                                        <p:strVal val="visible"/>
                                      </p:to>
                                    </p:set>
                                    <p:animEffect transition="in" filter="wipe(left)">
                                      <p:cBhvr>
                                        <p:cTn id="21" dur="2000"/>
                                        <p:tgtEl>
                                          <p:spTgt spid="4352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209"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Text Box 2"/>
          <p:cNvSpPr txBox="1">
            <a:spLocks noChangeArrowheads="1"/>
          </p:cNvSpPr>
          <p:nvPr/>
        </p:nvSpPr>
        <p:spPr bwMode="auto">
          <a:xfrm>
            <a:off x="468313" y="620713"/>
            <a:ext cx="1800225" cy="519112"/>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Times New Roman" panose="02020603050405020304" pitchFamily="18" charset="0"/>
                <a:ea typeface="楷体_GB2312" pitchFamily="49" charset="-122"/>
              </a:rPr>
              <a:t>互感现象</a:t>
            </a:r>
          </a:p>
        </p:txBody>
      </p:sp>
      <p:sp>
        <p:nvSpPr>
          <p:cNvPr id="436227" name="Rectangle 3"/>
          <p:cNvSpPr>
            <a:spLocks noChangeArrowheads="1"/>
          </p:cNvSpPr>
          <p:nvPr/>
        </p:nvSpPr>
        <p:spPr bwMode="auto">
          <a:xfrm>
            <a:off x="3132138" y="569913"/>
            <a:ext cx="6011862"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Times New Roman" panose="02020603050405020304" pitchFamily="18" charset="0"/>
                <a:ea typeface="楷体_GB2312" pitchFamily="49" charset="-122"/>
              </a:rPr>
              <a:t>利用</a:t>
            </a:r>
            <a:r>
              <a:rPr kumimoji="1" lang="en-US" altLang="zh-CN" sz="2800" b="1">
                <a:solidFill>
                  <a:srgbClr val="FFFF00"/>
                </a:solidFill>
                <a:latin typeface="Times New Roman" panose="02020603050405020304" pitchFamily="18" charset="0"/>
                <a:ea typeface="楷体_GB2312" pitchFamily="49" charset="-122"/>
              </a:rPr>
              <a:t>——</a:t>
            </a:r>
            <a:r>
              <a:rPr kumimoji="1" lang="zh-CN" altLang="en-US" sz="2800" b="1">
                <a:solidFill>
                  <a:srgbClr val="FFFF00"/>
                </a:solidFill>
                <a:latin typeface="Times New Roman" panose="02020603050405020304" pitchFamily="18" charset="0"/>
                <a:ea typeface="楷体_GB2312" pitchFamily="49" charset="-122"/>
              </a:rPr>
              <a:t>变压器：信号、功率传递</a:t>
            </a:r>
          </a:p>
        </p:txBody>
      </p:sp>
      <p:sp>
        <p:nvSpPr>
          <p:cNvPr id="436228" name="Rectangle 4"/>
          <p:cNvSpPr>
            <a:spLocks noChangeArrowheads="1"/>
          </p:cNvSpPr>
          <p:nvPr/>
        </p:nvSpPr>
        <p:spPr bwMode="auto">
          <a:xfrm>
            <a:off x="3203575" y="1268413"/>
            <a:ext cx="280828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Times New Roman" panose="02020603050405020304" pitchFamily="18" charset="0"/>
                <a:ea typeface="楷体_GB2312" pitchFamily="49" charset="-122"/>
              </a:rPr>
              <a:t>避免</a:t>
            </a:r>
            <a:r>
              <a:rPr kumimoji="1" lang="en-US" altLang="zh-CN" sz="2800" b="1">
                <a:solidFill>
                  <a:srgbClr val="FFFF00"/>
                </a:solidFill>
                <a:latin typeface="Times New Roman" panose="02020603050405020304" pitchFamily="18" charset="0"/>
                <a:ea typeface="楷体_GB2312" pitchFamily="49" charset="-122"/>
              </a:rPr>
              <a:t>——</a:t>
            </a:r>
            <a:r>
              <a:rPr kumimoji="1" lang="zh-CN" altLang="en-US" sz="2800" b="1">
                <a:solidFill>
                  <a:srgbClr val="FFFF00"/>
                </a:solidFill>
                <a:latin typeface="Times New Roman" panose="02020603050405020304" pitchFamily="18" charset="0"/>
                <a:ea typeface="楷体_GB2312" pitchFamily="49" charset="-122"/>
              </a:rPr>
              <a:t>干扰</a:t>
            </a:r>
          </a:p>
        </p:txBody>
      </p:sp>
      <p:sp>
        <p:nvSpPr>
          <p:cNvPr id="436229" name="Rectangle 5"/>
          <p:cNvSpPr>
            <a:spLocks noChangeArrowheads="1"/>
          </p:cNvSpPr>
          <p:nvPr/>
        </p:nvSpPr>
        <p:spPr bwMode="auto">
          <a:xfrm>
            <a:off x="611188" y="1951038"/>
            <a:ext cx="8137525"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pPr>
            <a:r>
              <a:rPr kumimoji="1" lang="zh-CN" altLang="en-US" sz="2800" b="1">
                <a:solidFill>
                  <a:srgbClr val="FFFF00"/>
                </a:solidFill>
                <a:latin typeface="Times New Roman" panose="02020603050405020304" pitchFamily="18" charset="0"/>
                <a:ea typeface="楷体_GB2312" pitchFamily="49" charset="-122"/>
              </a:rPr>
              <a:t>克服：合理布置线圈相互位置或增加屏蔽减少互感</a:t>
            </a:r>
          </a:p>
          <a:p>
            <a:pPr eaLnBrk="1" hangingPunct="1">
              <a:lnSpc>
                <a:spcPct val="120000"/>
              </a:lnSpc>
            </a:pPr>
            <a:r>
              <a:rPr kumimoji="1" lang="zh-CN" altLang="en-US" sz="2800" b="1">
                <a:solidFill>
                  <a:srgbClr val="FFFF00"/>
                </a:solidFill>
                <a:latin typeface="Times New Roman" panose="02020603050405020304" pitchFamily="18" charset="0"/>
                <a:ea typeface="楷体_GB2312" pitchFamily="49" charset="-122"/>
              </a:rPr>
              <a:t>            作 用。</a:t>
            </a:r>
          </a:p>
        </p:txBody>
      </p:sp>
      <p:sp>
        <p:nvSpPr>
          <p:cNvPr id="436230" name="Line 6"/>
          <p:cNvSpPr>
            <a:spLocks noChangeShapeType="1"/>
          </p:cNvSpPr>
          <p:nvPr/>
        </p:nvSpPr>
        <p:spPr bwMode="auto">
          <a:xfrm>
            <a:off x="2555875" y="836613"/>
            <a:ext cx="504825"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78855" name="Group 7"/>
          <p:cNvGrpSpPr>
            <a:grpSpLocks/>
          </p:cNvGrpSpPr>
          <p:nvPr/>
        </p:nvGrpSpPr>
        <p:grpSpPr bwMode="auto">
          <a:xfrm>
            <a:off x="8316913" y="6446838"/>
            <a:ext cx="792162" cy="366712"/>
            <a:chOff x="5193" y="4020"/>
            <a:chExt cx="499" cy="231"/>
          </a:xfrm>
        </p:grpSpPr>
        <p:pic>
          <p:nvPicPr>
            <p:cNvPr id="78864" name="Picture 8"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65" name="Text Box 9">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78856" name="Group 10"/>
          <p:cNvGrpSpPr>
            <a:grpSpLocks/>
          </p:cNvGrpSpPr>
          <p:nvPr/>
        </p:nvGrpSpPr>
        <p:grpSpPr bwMode="auto">
          <a:xfrm>
            <a:off x="7453313" y="6446838"/>
            <a:ext cx="792162" cy="366712"/>
            <a:chOff x="4649" y="4020"/>
            <a:chExt cx="499" cy="231"/>
          </a:xfrm>
        </p:grpSpPr>
        <p:pic>
          <p:nvPicPr>
            <p:cNvPr id="78862" name="Picture 11"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63" name="Text Box 12">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pic>
        <p:nvPicPr>
          <p:cNvPr id="436237" name="Picture 13" descr="2005051914051373499">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413" y="908050"/>
            <a:ext cx="320675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6238" name="Text Box 14" descr="斜纹布"/>
          <p:cNvSpPr txBox="1">
            <a:spLocks noChangeArrowheads="1"/>
          </p:cNvSpPr>
          <p:nvPr/>
        </p:nvSpPr>
        <p:spPr bwMode="auto">
          <a:xfrm>
            <a:off x="2484438" y="5949950"/>
            <a:ext cx="2951162" cy="519113"/>
          </a:xfrm>
          <a:prstGeom prst="rect">
            <a:avLst/>
          </a:prstGeom>
          <a:noFill/>
          <a:ln>
            <a:noFill/>
          </a:ln>
          <a:effectLst>
            <a:prstShdw prst="shdw17" dist="17961" dir="2700000">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ap="sq"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kumimoji="1" lang="zh-CN" altLang="en-US" sz="2800" b="1">
                <a:solidFill>
                  <a:schemeClr val="bg1"/>
                </a:solidFill>
                <a:latin typeface="Times New Roman" panose="02020603050405020304" pitchFamily="18" charset="0"/>
                <a:ea typeface="楷体_GB2312" pitchFamily="49" charset="-122"/>
                <a:sym typeface="Symbol" panose="05050102010706020507" pitchFamily="18" charset="2"/>
              </a:rPr>
              <a:t>电抗器</a:t>
            </a:r>
          </a:p>
        </p:txBody>
      </p:sp>
      <p:grpSp>
        <p:nvGrpSpPr>
          <p:cNvPr id="78859" name="Group 15"/>
          <p:cNvGrpSpPr>
            <a:grpSpLocks/>
          </p:cNvGrpSpPr>
          <p:nvPr/>
        </p:nvGrpSpPr>
        <p:grpSpPr bwMode="auto">
          <a:xfrm>
            <a:off x="6588125" y="6446838"/>
            <a:ext cx="792163" cy="366712"/>
            <a:chOff x="4649" y="4020"/>
            <a:chExt cx="499" cy="231"/>
          </a:xfrm>
        </p:grpSpPr>
        <p:pic>
          <p:nvPicPr>
            <p:cNvPr id="78860" name="Picture 16"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61" name="Text Box 17">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436226"/>
                                        </p:tgtEl>
                                        <p:attrNameLst>
                                          <p:attrName>style.visibility</p:attrName>
                                        </p:attrNameLst>
                                      </p:cBhvr>
                                      <p:to>
                                        <p:strVal val="visible"/>
                                      </p:to>
                                    </p:set>
                                    <p:anim calcmode="lin" valueType="num">
                                      <p:cBhvr additive="base">
                                        <p:cTn id="7" dur="500" fill="hold"/>
                                        <p:tgtEl>
                                          <p:spTgt spid="436226"/>
                                        </p:tgtEl>
                                        <p:attrNameLst>
                                          <p:attrName>ppt_x</p:attrName>
                                        </p:attrNameLst>
                                      </p:cBhvr>
                                      <p:tavLst>
                                        <p:tav tm="0">
                                          <p:val>
                                            <p:strVal val="0-#ppt_w/2"/>
                                          </p:val>
                                        </p:tav>
                                        <p:tav tm="100000">
                                          <p:val>
                                            <p:strVal val="#ppt_x"/>
                                          </p:val>
                                        </p:tav>
                                      </p:tavLst>
                                    </p:anim>
                                    <p:anim calcmode="lin" valueType="num">
                                      <p:cBhvr additive="base">
                                        <p:cTn id="8" dur="500" fill="hold"/>
                                        <p:tgtEl>
                                          <p:spTgt spid="43622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nodeType="clickEffect">
                                  <p:stCondLst>
                                    <p:cond delay="0"/>
                                  </p:stCondLst>
                                  <p:childTnLst>
                                    <p:set>
                                      <p:cBhvr>
                                        <p:cTn id="12" dur="1" fill="hold">
                                          <p:stCondLst>
                                            <p:cond delay="0"/>
                                          </p:stCondLst>
                                        </p:cTn>
                                        <p:tgtEl>
                                          <p:spTgt spid="436230"/>
                                        </p:tgtEl>
                                        <p:attrNameLst>
                                          <p:attrName>style.visibility</p:attrName>
                                        </p:attrNameLst>
                                      </p:cBhvr>
                                      <p:to>
                                        <p:strVal val="visible"/>
                                      </p:to>
                                    </p:set>
                                    <p:animEffect transition="in" filter="slide(fromLeft)">
                                      <p:cBhvr>
                                        <p:cTn id="13" dur="1000"/>
                                        <p:tgtEl>
                                          <p:spTgt spid="436230"/>
                                        </p:tgtEl>
                                      </p:cBhvr>
                                    </p:animEffect>
                                  </p:childTnLst>
                                </p:cTn>
                              </p:par>
                            </p:childTnLst>
                          </p:cTn>
                        </p:par>
                        <p:par>
                          <p:cTn id="14" fill="hold" nodeType="afterGroup">
                            <p:stCondLst>
                              <p:cond delay="1000"/>
                            </p:stCondLst>
                            <p:childTnLst>
                              <p:par>
                                <p:cTn id="15" presetID="17" presetClass="entr" presetSubtype="10" fill="hold" grpId="0" nodeType="afterEffect">
                                  <p:stCondLst>
                                    <p:cond delay="0"/>
                                  </p:stCondLst>
                                  <p:childTnLst>
                                    <p:set>
                                      <p:cBhvr>
                                        <p:cTn id="16" dur="1" fill="hold">
                                          <p:stCondLst>
                                            <p:cond delay="0"/>
                                          </p:stCondLst>
                                        </p:cTn>
                                        <p:tgtEl>
                                          <p:spTgt spid="436227"/>
                                        </p:tgtEl>
                                        <p:attrNameLst>
                                          <p:attrName>style.visibility</p:attrName>
                                        </p:attrNameLst>
                                      </p:cBhvr>
                                      <p:to>
                                        <p:strVal val="visible"/>
                                      </p:to>
                                    </p:set>
                                    <p:anim calcmode="lin" valueType="num">
                                      <p:cBhvr>
                                        <p:cTn id="17" dur="500" fill="hold"/>
                                        <p:tgtEl>
                                          <p:spTgt spid="436227"/>
                                        </p:tgtEl>
                                        <p:attrNameLst>
                                          <p:attrName>ppt_w</p:attrName>
                                        </p:attrNameLst>
                                      </p:cBhvr>
                                      <p:tavLst>
                                        <p:tav tm="0">
                                          <p:val>
                                            <p:fltVal val="0"/>
                                          </p:val>
                                        </p:tav>
                                        <p:tav tm="100000">
                                          <p:val>
                                            <p:strVal val="#ppt_w"/>
                                          </p:val>
                                        </p:tav>
                                      </p:tavLst>
                                    </p:anim>
                                    <p:anim calcmode="lin" valueType="num">
                                      <p:cBhvr>
                                        <p:cTn id="18" dur="500" fill="hold"/>
                                        <p:tgtEl>
                                          <p:spTgt spid="436227"/>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10" fill="hold" grpId="0" nodeType="clickEffect">
                                  <p:stCondLst>
                                    <p:cond delay="0"/>
                                  </p:stCondLst>
                                  <p:childTnLst>
                                    <p:set>
                                      <p:cBhvr>
                                        <p:cTn id="22" dur="1" fill="hold">
                                          <p:stCondLst>
                                            <p:cond delay="0"/>
                                          </p:stCondLst>
                                        </p:cTn>
                                        <p:tgtEl>
                                          <p:spTgt spid="436228"/>
                                        </p:tgtEl>
                                        <p:attrNameLst>
                                          <p:attrName>style.visibility</p:attrName>
                                        </p:attrNameLst>
                                      </p:cBhvr>
                                      <p:to>
                                        <p:strVal val="visible"/>
                                      </p:to>
                                    </p:set>
                                    <p:anim calcmode="lin" valueType="num">
                                      <p:cBhvr>
                                        <p:cTn id="23" dur="500" fill="hold"/>
                                        <p:tgtEl>
                                          <p:spTgt spid="436228"/>
                                        </p:tgtEl>
                                        <p:attrNameLst>
                                          <p:attrName>ppt_w</p:attrName>
                                        </p:attrNameLst>
                                      </p:cBhvr>
                                      <p:tavLst>
                                        <p:tav tm="0">
                                          <p:val>
                                            <p:fltVal val="0"/>
                                          </p:val>
                                        </p:tav>
                                        <p:tav tm="100000">
                                          <p:val>
                                            <p:strVal val="#ppt_w"/>
                                          </p:val>
                                        </p:tav>
                                      </p:tavLst>
                                    </p:anim>
                                    <p:anim calcmode="lin" valueType="num">
                                      <p:cBhvr>
                                        <p:cTn id="24" dur="500" fill="hold"/>
                                        <p:tgtEl>
                                          <p:spTgt spid="436228"/>
                                        </p:tgtEl>
                                        <p:attrNameLst>
                                          <p:attrName>ppt_h</p:attrName>
                                        </p:attrNameLst>
                                      </p:cBhvr>
                                      <p:tavLst>
                                        <p:tav tm="0">
                                          <p:val>
                                            <p:strVal val="#ppt_h"/>
                                          </p:val>
                                        </p:tav>
                                        <p:tav tm="100000">
                                          <p:val>
                                            <p:strVal val="#ppt_h"/>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436229"/>
                                        </p:tgtEl>
                                        <p:attrNameLst>
                                          <p:attrName>style.visibility</p:attrName>
                                        </p:attrNameLst>
                                      </p:cBhvr>
                                      <p:to>
                                        <p:strVal val="visible"/>
                                      </p:to>
                                    </p:set>
                                    <p:animEffect transition="in" filter="wipe(left)">
                                      <p:cBhvr>
                                        <p:cTn id="29" dur="2000"/>
                                        <p:tgtEl>
                                          <p:spTgt spid="436229"/>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3" presetClass="entr" presetSubtype="10" fill="hold" nodeType="clickEffect">
                                  <p:stCondLst>
                                    <p:cond delay="0"/>
                                  </p:stCondLst>
                                  <p:childTnLst>
                                    <p:set>
                                      <p:cBhvr>
                                        <p:cTn id="33" dur="1" fill="hold">
                                          <p:stCondLst>
                                            <p:cond delay="0"/>
                                          </p:stCondLst>
                                        </p:cTn>
                                        <p:tgtEl>
                                          <p:spTgt spid="436237"/>
                                        </p:tgtEl>
                                        <p:attrNameLst>
                                          <p:attrName>style.visibility</p:attrName>
                                        </p:attrNameLst>
                                      </p:cBhvr>
                                      <p:to>
                                        <p:strVal val="visible"/>
                                      </p:to>
                                    </p:set>
                                    <p:animEffect transition="in" filter="blinds(horizontal)">
                                      <p:cBhvr>
                                        <p:cTn id="34" dur="500"/>
                                        <p:tgtEl>
                                          <p:spTgt spid="436237"/>
                                        </p:tgtEl>
                                      </p:cBhvr>
                                    </p:animEffect>
                                  </p:childTnLst>
                                </p:cTn>
                              </p:par>
                            </p:childTnLst>
                          </p:cTn>
                        </p:par>
                        <p:par>
                          <p:cTn id="35" fill="hold" nodeType="afterGroup">
                            <p:stCondLst>
                              <p:cond delay="500"/>
                            </p:stCondLst>
                            <p:childTnLst>
                              <p:par>
                                <p:cTn id="36" presetID="3" presetClass="entr" presetSubtype="10" fill="hold" grpId="0" nodeType="afterEffect">
                                  <p:stCondLst>
                                    <p:cond delay="0"/>
                                  </p:stCondLst>
                                  <p:childTnLst>
                                    <p:set>
                                      <p:cBhvr>
                                        <p:cTn id="37" dur="1" fill="hold">
                                          <p:stCondLst>
                                            <p:cond delay="0"/>
                                          </p:stCondLst>
                                        </p:cTn>
                                        <p:tgtEl>
                                          <p:spTgt spid="436238"/>
                                        </p:tgtEl>
                                        <p:attrNameLst>
                                          <p:attrName>style.visibility</p:attrName>
                                        </p:attrNameLst>
                                      </p:cBhvr>
                                      <p:to>
                                        <p:strVal val="visible"/>
                                      </p:to>
                                    </p:set>
                                    <p:animEffect transition="in" filter="blinds(horizontal)">
                                      <p:cBhvr>
                                        <p:cTn id="38" dur="500"/>
                                        <p:tgtEl>
                                          <p:spTgt spid="4362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226" grpId="0" animBg="1" autoUpdateAnimBg="0"/>
      <p:bldP spid="436227" grpId="0" autoUpdateAnimBg="0"/>
      <p:bldP spid="436228" grpId="0" autoUpdateAnimBg="0"/>
      <p:bldP spid="436229" grpId="0" autoUpdateAnimBg="0"/>
      <p:bldP spid="43623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7250" name="Picture 2" descr="Snap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3438" y="404813"/>
            <a:ext cx="3646487"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9875" name="Group 3"/>
          <p:cNvGrpSpPr>
            <a:grpSpLocks/>
          </p:cNvGrpSpPr>
          <p:nvPr/>
        </p:nvGrpSpPr>
        <p:grpSpPr bwMode="auto">
          <a:xfrm>
            <a:off x="8316913" y="6446838"/>
            <a:ext cx="792162" cy="366712"/>
            <a:chOff x="5193" y="4020"/>
            <a:chExt cx="499" cy="231"/>
          </a:xfrm>
        </p:grpSpPr>
        <p:pic>
          <p:nvPicPr>
            <p:cNvPr id="79885" name="Picture 4"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86" name="Text Box 5">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79876" name="Group 6"/>
          <p:cNvGrpSpPr>
            <a:grpSpLocks/>
          </p:cNvGrpSpPr>
          <p:nvPr/>
        </p:nvGrpSpPr>
        <p:grpSpPr bwMode="auto">
          <a:xfrm>
            <a:off x="7453313" y="6446838"/>
            <a:ext cx="792162" cy="366712"/>
            <a:chOff x="4649" y="4020"/>
            <a:chExt cx="499" cy="231"/>
          </a:xfrm>
        </p:grpSpPr>
        <p:pic>
          <p:nvPicPr>
            <p:cNvPr id="79883" name="Picture 7"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84" name="Text Box 8">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pic>
        <p:nvPicPr>
          <p:cNvPr id="437257" name="Picture 9" descr="Snap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404813"/>
            <a:ext cx="3973512" cy="554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7258" name="Text Box 10"/>
          <p:cNvSpPr txBox="1">
            <a:spLocks noChangeArrowheads="1"/>
          </p:cNvSpPr>
          <p:nvPr/>
        </p:nvSpPr>
        <p:spPr bwMode="auto">
          <a:xfrm>
            <a:off x="684213" y="6021388"/>
            <a:ext cx="28797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chemeClr val="bg1"/>
                </a:solidFill>
                <a:ea typeface="楷体_GB2312" pitchFamily="49" charset="-122"/>
              </a:rPr>
              <a:t>电抗器磁场</a:t>
            </a:r>
          </a:p>
        </p:txBody>
      </p:sp>
      <p:sp>
        <p:nvSpPr>
          <p:cNvPr id="437259" name="Text Box 11"/>
          <p:cNvSpPr txBox="1">
            <a:spLocks noChangeArrowheads="1"/>
          </p:cNvSpPr>
          <p:nvPr/>
        </p:nvSpPr>
        <p:spPr bwMode="auto">
          <a:xfrm>
            <a:off x="4859338" y="5949950"/>
            <a:ext cx="345598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chemeClr val="bg1"/>
                </a:solidFill>
                <a:ea typeface="楷体_GB2312" pitchFamily="49" charset="-122"/>
              </a:rPr>
              <a:t>铁磁材料屏蔽磁场</a:t>
            </a:r>
          </a:p>
        </p:txBody>
      </p:sp>
      <p:grpSp>
        <p:nvGrpSpPr>
          <p:cNvPr id="79880" name="Group 12"/>
          <p:cNvGrpSpPr>
            <a:grpSpLocks/>
          </p:cNvGrpSpPr>
          <p:nvPr/>
        </p:nvGrpSpPr>
        <p:grpSpPr bwMode="auto">
          <a:xfrm>
            <a:off x="6588125" y="6446838"/>
            <a:ext cx="792163" cy="366712"/>
            <a:chOff x="4649" y="4020"/>
            <a:chExt cx="499" cy="231"/>
          </a:xfrm>
        </p:grpSpPr>
        <p:pic>
          <p:nvPicPr>
            <p:cNvPr id="79881" name="Picture 13"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82" name="Text Box 14">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437257"/>
                                        </p:tgtEl>
                                        <p:attrNameLst>
                                          <p:attrName>style.visibility</p:attrName>
                                        </p:attrNameLst>
                                      </p:cBhvr>
                                      <p:to>
                                        <p:strVal val="visible"/>
                                      </p:to>
                                    </p:set>
                                    <p:animEffect transition="in" filter="wipe(left)">
                                      <p:cBhvr>
                                        <p:cTn id="7" dur="500"/>
                                        <p:tgtEl>
                                          <p:spTgt spid="437257"/>
                                        </p:tgtEl>
                                      </p:cBhvr>
                                    </p:animEffect>
                                  </p:childTnLst>
                                </p:cTn>
                              </p:par>
                            </p:childTnLst>
                          </p:cTn>
                        </p:par>
                        <p:par>
                          <p:cTn id="8" fill="hold" nodeType="afterGroup">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437258"/>
                                        </p:tgtEl>
                                        <p:attrNameLst>
                                          <p:attrName>style.visibility</p:attrName>
                                        </p:attrNameLst>
                                      </p:cBhvr>
                                      <p:to>
                                        <p:strVal val="visible"/>
                                      </p:to>
                                    </p:set>
                                    <p:animEffect transition="in" filter="blinds(horizontal)">
                                      <p:cBhvr>
                                        <p:cTn id="11" dur="500"/>
                                        <p:tgtEl>
                                          <p:spTgt spid="43725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437250"/>
                                        </p:tgtEl>
                                        <p:attrNameLst>
                                          <p:attrName>style.visibility</p:attrName>
                                        </p:attrNameLst>
                                      </p:cBhvr>
                                      <p:to>
                                        <p:strVal val="visible"/>
                                      </p:to>
                                    </p:set>
                                    <p:animEffect transition="in" filter="wipe(left)">
                                      <p:cBhvr>
                                        <p:cTn id="16" dur="500"/>
                                        <p:tgtEl>
                                          <p:spTgt spid="437250"/>
                                        </p:tgtEl>
                                      </p:cBhvr>
                                    </p:animEffect>
                                  </p:childTnLst>
                                </p:cTn>
                              </p:par>
                            </p:childTnLst>
                          </p:cTn>
                        </p:par>
                        <p:par>
                          <p:cTn id="17" fill="hold" nodeType="afterGroup">
                            <p:stCondLst>
                              <p:cond delay="500"/>
                            </p:stCondLst>
                            <p:childTnLst>
                              <p:par>
                                <p:cTn id="18" presetID="3" presetClass="entr" presetSubtype="10" fill="hold" grpId="0" nodeType="afterEffect">
                                  <p:stCondLst>
                                    <p:cond delay="0"/>
                                  </p:stCondLst>
                                  <p:childTnLst>
                                    <p:set>
                                      <p:cBhvr>
                                        <p:cTn id="19" dur="1" fill="hold">
                                          <p:stCondLst>
                                            <p:cond delay="0"/>
                                          </p:stCondLst>
                                        </p:cTn>
                                        <p:tgtEl>
                                          <p:spTgt spid="437259"/>
                                        </p:tgtEl>
                                        <p:attrNameLst>
                                          <p:attrName>style.visibility</p:attrName>
                                        </p:attrNameLst>
                                      </p:cBhvr>
                                      <p:to>
                                        <p:strVal val="visible"/>
                                      </p:to>
                                    </p:set>
                                    <p:animEffect transition="in" filter="blinds(horizontal)">
                                      <p:cBhvr>
                                        <p:cTn id="20" dur="500"/>
                                        <p:tgtEl>
                                          <p:spTgt spid="4372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7258" grpId="0"/>
      <p:bldP spid="43725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Text Box 2"/>
          <p:cNvSpPr txBox="1">
            <a:spLocks noChangeArrowheads="1"/>
          </p:cNvSpPr>
          <p:nvPr/>
        </p:nvSpPr>
        <p:spPr bwMode="auto">
          <a:xfrm>
            <a:off x="468313" y="908050"/>
            <a:ext cx="8040687"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indent="5715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20000"/>
              </a:lnSpc>
              <a:spcBef>
                <a:spcPct val="50000"/>
              </a:spcBef>
            </a:pPr>
            <a:r>
              <a:rPr kumimoji="1" lang="zh-CN" altLang="en-US" sz="2800" b="1">
                <a:solidFill>
                  <a:srgbClr val="FFFF00"/>
                </a:solidFill>
                <a:latin typeface="楷体_GB2312" pitchFamily="49" charset="-122"/>
                <a:ea typeface="楷体_GB2312" pitchFamily="49" charset="-122"/>
              </a:rPr>
              <a:t>当</a:t>
            </a:r>
            <a:r>
              <a:rPr kumimoji="1" lang="en-US" altLang="zh-CN" sz="2800" b="1" i="1">
                <a:solidFill>
                  <a:srgbClr val="FFFF00"/>
                </a:solidFill>
                <a:latin typeface="Times New Roman" panose="02020603050405020304" pitchFamily="18" charset="0"/>
                <a:ea typeface="楷体_GB2312" pitchFamily="49" charset="-122"/>
              </a:rPr>
              <a:t>i</a:t>
            </a:r>
            <a:r>
              <a:rPr kumimoji="1" lang="en-US" altLang="zh-CN" sz="2800" b="1" baseline="-25000">
                <a:solidFill>
                  <a:srgbClr val="FFFF00"/>
                </a:solidFill>
                <a:latin typeface="Times New Roman" panose="02020603050405020304" pitchFamily="18" charset="0"/>
                <a:ea typeface="楷体_GB2312" pitchFamily="49" charset="-122"/>
              </a:rPr>
              <a:t>1</a:t>
            </a:r>
            <a:r>
              <a:rPr kumimoji="1" lang="zh-CN" altLang="en-US" sz="2800" b="1">
                <a:solidFill>
                  <a:srgbClr val="FFFF00"/>
                </a:solidFill>
                <a:latin typeface="楷体_GB2312" pitchFamily="49" charset="-122"/>
                <a:ea typeface="楷体_GB2312" pitchFamily="49" charset="-122"/>
              </a:rPr>
              <a:t>为时变电流时，磁通也将随时间变化，从而在线圈两端产生感应电压。</a:t>
            </a:r>
          </a:p>
        </p:txBody>
      </p:sp>
      <p:graphicFrame>
        <p:nvGraphicFramePr>
          <p:cNvPr id="438275" name="Object 3"/>
          <p:cNvGraphicFramePr>
            <a:graphicFrameLocks noChangeAspect="1"/>
          </p:cNvGraphicFramePr>
          <p:nvPr/>
        </p:nvGraphicFramePr>
        <p:xfrm>
          <a:off x="971550" y="2997200"/>
          <a:ext cx="2844800" cy="981075"/>
        </p:xfrm>
        <a:graphic>
          <a:graphicData uri="http://schemas.openxmlformats.org/presentationml/2006/ole">
            <mc:AlternateContent xmlns:mc="http://schemas.openxmlformats.org/markup-compatibility/2006">
              <mc:Choice xmlns:v="urn:schemas-microsoft-com:vml" Requires="v">
                <p:oleObj spid="_x0000_s5145" name="公式" r:id="rId3" imgW="1320480" imgH="457200" progId="Equation.3">
                  <p:embed/>
                </p:oleObj>
              </mc:Choice>
              <mc:Fallback>
                <p:oleObj name="公式" r:id="rId3" imgW="1320480" imgH="45720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550" y="2997200"/>
                        <a:ext cx="2844800" cy="981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38276" name="Text Box 4"/>
          <p:cNvSpPr txBox="1">
            <a:spLocks noChangeArrowheads="1"/>
          </p:cNvSpPr>
          <p:nvPr/>
        </p:nvSpPr>
        <p:spPr bwMode="auto">
          <a:xfrm>
            <a:off x="468313" y="1916113"/>
            <a:ext cx="798195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indent="6667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20000"/>
              </a:lnSpc>
              <a:spcBef>
                <a:spcPct val="50000"/>
              </a:spcBef>
            </a:pPr>
            <a:r>
              <a:rPr kumimoji="1" lang="zh-CN" altLang="en-US" sz="2800" b="1">
                <a:solidFill>
                  <a:srgbClr val="FFFF00"/>
                </a:solidFill>
                <a:latin typeface="楷体_GB2312" pitchFamily="49" charset="-122"/>
                <a:ea typeface="楷体_GB2312" pitchFamily="49" charset="-122"/>
              </a:rPr>
              <a:t>当</a:t>
            </a:r>
            <a:r>
              <a:rPr kumimoji="1" lang="en-US" altLang="zh-CN" sz="2800" i="1">
                <a:solidFill>
                  <a:schemeClr val="bg1"/>
                </a:solidFill>
                <a:latin typeface="Times New Roman" panose="02020603050405020304" pitchFamily="18" charset="0"/>
                <a:ea typeface="仿宋_GB2312" pitchFamily="49" charset="-122"/>
              </a:rPr>
              <a:t>i</a:t>
            </a:r>
            <a:r>
              <a:rPr kumimoji="1" lang="en-US" altLang="zh-CN" sz="2800" baseline="-25000">
                <a:solidFill>
                  <a:schemeClr val="bg1"/>
                </a:solidFill>
                <a:latin typeface="Times New Roman" panose="02020603050405020304" pitchFamily="18" charset="0"/>
                <a:ea typeface="仿宋_GB2312" pitchFamily="49" charset="-122"/>
              </a:rPr>
              <a:t>1</a:t>
            </a:r>
            <a:r>
              <a:rPr kumimoji="1" lang="zh-CN" altLang="en-US" sz="2800">
                <a:solidFill>
                  <a:schemeClr val="bg1"/>
                </a:solidFill>
                <a:latin typeface="Times New Roman" panose="02020603050405020304" pitchFamily="18" charset="0"/>
                <a:ea typeface="仿宋_GB2312" pitchFamily="49" charset="-122"/>
              </a:rPr>
              <a:t>、</a:t>
            </a:r>
            <a:r>
              <a:rPr kumimoji="1" lang="en-US" altLang="zh-CN" sz="2800" i="1">
                <a:solidFill>
                  <a:schemeClr val="bg1"/>
                </a:solidFill>
                <a:latin typeface="Times New Roman" panose="02020603050405020304" pitchFamily="18" charset="0"/>
                <a:ea typeface="仿宋_GB2312" pitchFamily="49" charset="-122"/>
              </a:rPr>
              <a:t>u</a:t>
            </a:r>
            <a:r>
              <a:rPr kumimoji="1" lang="en-US" altLang="zh-CN" sz="2800" baseline="-25000">
                <a:solidFill>
                  <a:schemeClr val="bg1"/>
                </a:solidFill>
                <a:latin typeface="Times New Roman" panose="02020603050405020304" pitchFamily="18" charset="0"/>
                <a:ea typeface="仿宋_GB2312" pitchFamily="49" charset="-122"/>
              </a:rPr>
              <a:t>11</a:t>
            </a:r>
            <a:r>
              <a:rPr kumimoji="1" lang="zh-CN" altLang="en-US" sz="2800">
                <a:solidFill>
                  <a:schemeClr val="bg1"/>
                </a:solidFill>
                <a:latin typeface="Times New Roman" panose="02020603050405020304" pitchFamily="18" charset="0"/>
                <a:ea typeface="仿宋_GB2312" pitchFamily="49" charset="-122"/>
              </a:rPr>
              <a:t>、</a:t>
            </a:r>
            <a:r>
              <a:rPr kumimoji="1" lang="en-US" altLang="zh-CN" sz="2800" i="1">
                <a:solidFill>
                  <a:schemeClr val="bg1"/>
                </a:solidFill>
                <a:latin typeface="Times New Roman" panose="02020603050405020304" pitchFamily="18" charset="0"/>
                <a:ea typeface="仿宋_GB2312" pitchFamily="49" charset="-122"/>
              </a:rPr>
              <a:t>u</a:t>
            </a:r>
            <a:r>
              <a:rPr kumimoji="1" lang="en-US" altLang="zh-CN" sz="2800" baseline="-25000">
                <a:solidFill>
                  <a:schemeClr val="bg1"/>
                </a:solidFill>
                <a:latin typeface="Times New Roman" panose="02020603050405020304" pitchFamily="18" charset="0"/>
                <a:ea typeface="仿宋_GB2312" pitchFamily="49" charset="-122"/>
              </a:rPr>
              <a:t>21</a:t>
            </a:r>
            <a:r>
              <a:rPr kumimoji="1" lang="zh-CN" altLang="zh-CN" sz="2800" b="1">
                <a:solidFill>
                  <a:srgbClr val="FFFF00"/>
                </a:solidFill>
                <a:latin typeface="楷体_GB2312" pitchFamily="49" charset="-122"/>
                <a:ea typeface="楷体_GB2312" pitchFamily="49" charset="-122"/>
              </a:rPr>
              <a:t>方向与</a:t>
            </a:r>
            <a:r>
              <a:rPr kumimoji="1" lang="zh-CN" altLang="en-US" sz="2800" i="1">
                <a:solidFill>
                  <a:schemeClr val="bg1"/>
                </a:solidFill>
                <a:latin typeface="Times New Roman" panose="02020603050405020304" pitchFamily="18" charset="0"/>
                <a:ea typeface="仿宋_GB2312" pitchFamily="49" charset="-122"/>
                <a:sym typeface="Symbol" panose="05050102010706020507" pitchFamily="18" charset="2"/>
              </a:rPr>
              <a:t></a:t>
            </a:r>
            <a:r>
              <a:rPr kumimoji="1" lang="zh-CN" altLang="en-US" sz="2800" b="1" i="1">
                <a:solidFill>
                  <a:srgbClr val="FFFF00"/>
                </a:solidFill>
                <a:latin typeface="仿宋_GB2312" pitchFamily="49" charset="-122"/>
                <a:ea typeface="仿宋_GB2312" pitchFamily="49" charset="-122"/>
                <a:sym typeface="Symbol" panose="05050102010706020507" pitchFamily="18" charset="2"/>
              </a:rPr>
              <a:t> </a:t>
            </a:r>
            <a:r>
              <a:rPr kumimoji="1" lang="zh-CN" altLang="zh-CN" sz="2800" b="1">
                <a:solidFill>
                  <a:srgbClr val="FFFF00"/>
                </a:solidFill>
                <a:latin typeface="楷体_GB2312" pitchFamily="49" charset="-122"/>
                <a:ea typeface="楷体_GB2312" pitchFamily="49" charset="-122"/>
                <a:sym typeface="Symbol" panose="05050102010706020507" pitchFamily="18" charset="2"/>
              </a:rPr>
              <a:t>符合右手螺旋时，根据电磁感应定律和楞次定律：</a:t>
            </a:r>
            <a:endParaRPr kumimoji="1" lang="zh-CN" altLang="en-US" sz="2800" b="1">
              <a:solidFill>
                <a:srgbClr val="FFFF00"/>
              </a:solidFill>
              <a:latin typeface="楷体_GB2312" pitchFamily="49" charset="-122"/>
              <a:ea typeface="楷体_GB2312" pitchFamily="49" charset="-122"/>
              <a:sym typeface="Symbol" panose="05050102010706020507" pitchFamily="18" charset="2"/>
            </a:endParaRPr>
          </a:p>
        </p:txBody>
      </p:sp>
      <p:graphicFrame>
        <p:nvGraphicFramePr>
          <p:cNvPr id="438277" name="Object 5"/>
          <p:cNvGraphicFramePr>
            <a:graphicFrameLocks noChangeAspect="1"/>
          </p:cNvGraphicFramePr>
          <p:nvPr/>
        </p:nvGraphicFramePr>
        <p:xfrm>
          <a:off x="827088" y="3933825"/>
          <a:ext cx="3236912" cy="1074738"/>
        </p:xfrm>
        <a:graphic>
          <a:graphicData uri="http://schemas.openxmlformats.org/presentationml/2006/ole">
            <mc:AlternateContent xmlns:mc="http://schemas.openxmlformats.org/markup-compatibility/2006">
              <mc:Choice xmlns:v="urn:schemas-microsoft-com:vml" Requires="v">
                <p:oleObj spid="_x0000_s5146" name="公式" r:id="rId5" imgW="1371600" imgH="457200" progId="Equation.3">
                  <p:embed/>
                </p:oleObj>
              </mc:Choice>
              <mc:Fallback>
                <p:oleObj name="公式" r:id="rId5" imgW="1371600" imgH="45720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7088" y="3933825"/>
                        <a:ext cx="3236912" cy="1074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38278" name="Line 6"/>
          <p:cNvSpPr>
            <a:spLocks noChangeShapeType="1"/>
          </p:cNvSpPr>
          <p:nvPr/>
        </p:nvSpPr>
        <p:spPr bwMode="auto">
          <a:xfrm>
            <a:off x="4211638" y="3357563"/>
            <a:ext cx="649287"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38279" name="Text Box 7"/>
          <p:cNvSpPr txBox="1">
            <a:spLocks noChangeArrowheads="1"/>
          </p:cNvSpPr>
          <p:nvPr/>
        </p:nvSpPr>
        <p:spPr bwMode="auto">
          <a:xfrm>
            <a:off x="5219700" y="3068638"/>
            <a:ext cx="1728788" cy="51911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FFFF00"/>
                </a:solidFill>
                <a:ea typeface="楷体_GB2312" pitchFamily="49" charset="-122"/>
              </a:rPr>
              <a:t>自感电压</a:t>
            </a:r>
          </a:p>
        </p:txBody>
      </p:sp>
      <p:sp>
        <p:nvSpPr>
          <p:cNvPr id="438280" name="Line 8"/>
          <p:cNvSpPr>
            <a:spLocks noChangeShapeType="1"/>
          </p:cNvSpPr>
          <p:nvPr/>
        </p:nvSpPr>
        <p:spPr bwMode="auto">
          <a:xfrm>
            <a:off x="4284663" y="4437063"/>
            <a:ext cx="647700"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38281" name="Text Box 9"/>
          <p:cNvSpPr txBox="1">
            <a:spLocks noChangeArrowheads="1"/>
          </p:cNvSpPr>
          <p:nvPr/>
        </p:nvSpPr>
        <p:spPr bwMode="auto">
          <a:xfrm>
            <a:off x="5219700" y="4076700"/>
            <a:ext cx="1728788" cy="51911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FFFF00"/>
                </a:solidFill>
                <a:ea typeface="楷体_GB2312" pitchFamily="49" charset="-122"/>
              </a:rPr>
              <a:t>互感电压</a:t>
            </a:r>
          </a:p>
        </p:txBody>
      </p:sp>
      <p:sp>
        <p:nvSpPr>
          <p:cNvPr id="438282" name="Text Box 10"/>
          <p:cNvSpPr txBox="1">
            <a:spLocks noChangeArrowheads="1"/>
          </p:cNvSpPr>
          <p:nvPr/>
        </p:nvSpPr>
        <p:spPr bwMode="auto">
          <a:xfrm>
            <a:off x="323850" y="333375"/>
            <a:ext cx="67691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3200" b="1">
                <a:solidFill>
                  <a:schemeClr val="bg1"/>
                </a:solidFill>
                <a:latin typeface="楷体_GB2312" pitchFamily="49" charset="-122"/>
                <a:ea typeface="楷体_GB2312" pitchFamily="49" charset="-122"/>
              </a:rPr>
              <a:t>3. </a:t>
            </a:r>
            <a:r>
              <a:rPr kumimoji="1" lang="zh-CN" altLang="en-US" sz="3200" b="1">
                <a:solidFill>
                  <a:schemeClr val="bg1"/>
                </a:solidFill>
                <a:latin typeface="楷体_GB2312" pitchFamily="49" charset="-122"/>
                <a:ea typeface="楷体_GB2312" pitchFamily="49" charset="-122"/>
              </a:rPr>
              <a:t>耦合电感上的电压、电流关系</a:t>
            </a:r>
          </a:p>
        </p:txBody>
      </p:sp>
      <p:grpSp>
        <p:nvGrpSpPr>
          <p:cNvPr id="5131" name="Group 11"/>
          <p:cNvGrpSpPr>
            <a:grpSpLocks/>
          </p:cNvGrpSpPr>
          <p:nvPr/>
        </p:nvGrpSpPr>
        <p:grpSpPr bwMode="auto">
          <a:xfrm>
            <a:off x="8316913" y="6446838"/>
            <a:ext cx="792162" cy="366712"/>
            <a:chOff x="5193" y="4020"/>
            <a:chExt cx="499" cy="231"/>
          </a:xfrm>
        </p:grpSpPr>
        <p:pic>
          <p:nvPicPr>
            <p:cNvPr id="5139" name="Picture 12" descr="789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40" name="Text Box 13">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5132" name="Group 14"/>
          <p:cNvGrpSpPr>
            <a:grpSpLocks/>
          </p:cNvGrpSpPr>
          <p:nvPr/>
        </p:nvGrpSpPr>
        <p:grpSpPr bwMode="auto">
          <a:xfrm>
            <a:off x="7453313" y="6446838"/>
            <a:ext cx="792162" cy="366712"/>
            <a:chOff x="4649" y="4020"/>
            <a:chExt cx="499" cy="231"/>
          </a:xfrm>
        </p:grpSpPr>
        <p:pic>
          <p:nvPicPr>
            <p:cNvPr id="5137" name="Picture 15" descr="789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8" name="Text Box 16">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sp>
        <p:nvSpPr>
          <p:cNvPr id="438289" name="Text Box 17"/>
          <p:cNvSpPr txBox="1">
            <a:spLocks noChangeArrowheads="1"/>
          </p:cNvSpPr>
          <p:nvPr/>
        </p:nvSpPr>
        <p:spPr bwMode="auto">
          <a:xfrm>
            <a:off x="611188" y="5084763"/>
            <a:ext cx="77724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spcBef>
                <a:spcPct val="50000"/>
              </a:spcBef>
            </a:pPr>
            <a:r>
              <a:rPr kumimoji="1" lang="zh-CN" altLang="en-US" sz="2800" b="1">
                <a:solidFill>
                  <a:srgbClr val="FFFF00"/>
                </a:solidFill>
                <a:latin typeface="楷体_GB2312" pitchFamily="49" charset="-122"/>
                <a:ea typeface="楷体_GB2312" pitchFamily="49" charset="-122"/>
              </a:rPr>
              <a:t>      当两个线圈同时通以电流时，每个线圈两端的电压均包含自感电压和互感电压。</a:t>
            </a:r>
          </a:p>
        </p:txBody>
      </p:sp>
      <p:grpSp>
        <p:nvGrpSpPr>
          <p:cNvPr id="5134" name="Group 18"/>
          <p:cNvGrpSpPr>
            <a:grpSpLocks/>
          </p:cNvGrpSpPr>
          <p:nvPr/>
        </p:nvGrpSpPr>
        <p:grpSpPr bwMode="auto">
          <a:xfrm>
            <a:off x="6588125" y="6446838"/>
            <a:ext cx="792163" cy="366712"/>
            <a:chOff x="4649" y="4020"/>
            <a:chExt cx="499" cy="231"/>
          </a:xfrm>
        </p:grpSpPr>
        <p:pic>
          <p:nvPicPr>
            <p:cNvPr id="5135" name="Picture 19" descr="789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6" name="Text Box 20">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438282"/>
                                        </p:tgtEl>
                                        <p:attrNameLst>
                                          <p:attrName>style.visibility</p:attrName>
                                        </p:attrNameLst>
                                      </p:cBhvr>
                                      <p:to>
                                        <p:strVal val="visible"/>
                                      </p:to>
                                    </p:set>
                                    <p:anim calcmode="lin" valueType="num">
                                      <p:cBhvr additive="base">
                                        <p:cTn id="7" dur="500" fill="hold"/>
                                        <p:tgtEl>
                                          <p:spTgt spid="438282"/>
                                        </p:tgtEl>
                                        <p:attrNameLst>
                                          <p:attrName>ppt_x</p:attrName>
                                        </p:attrNameLst>
                                      </p:cBhvr>
                                      <p:tavLst>
                                        <p:tav tm="0">
                                          <p:val>
                                            <p:strVal val="0-#ppt_w/2"/>
                                          </p:val>
                                        </p:tav>
                                        <p:tav tm="100000">
                                          <p:val>
                                            <p:strVal val="#ppt_x"/>
                                          </p:val>
                                        </p:tav>
                                      </p:tavLst>
                                    </p:anim>
                                    <p:anim calcmode="lin" valueType="num">
                                      <p:cBhvr additive="base">
                                        <p:cTn id="8" dur="500" fill="hold"/>
                                        <p:tgtEl>
                                          <p:spTgt spid="43828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438274"/>
                                        </p:tgtEl>
                                        <p:attrNameLst>
                                          <p:attrName>style.visibility</p:attrName>
                                        </p:attrNameLst>
                                      </p:cBhvr>
                                      <p:to>
                                        <p:strVal val="visible"/>
                                      </p:to>
                                    </p:set>
                                    <p:animEffect transition="in" filter="slide(fromBottom)">
                                      <p:cBhvr>
                                        <p:cTn id="13" dur="1000"/>
                                        <p:tgtEl>
                                          <p:spTgt spid="43827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438276"/>
                                        </p:tgtEl>
                                        <p:attrNameLst>
                                          <p:attrName>style.visibility</p:attrName>
                                        </p:attrNameLst>
                                      </p:cBhvr>
                                      <p:to>
                                        <p:strVal val="visible"/>
                                      </p:to>
                                    </p:set>
                                    <p:animEffect transition="in" filter="slide(fromBottom)">
                                      <p:cBhvr>
                                        <p:cTn id="18" dur="1000"/>
                                        <p:tgtEl>
                                          <p:spTgt spid="438276"/>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8" presetClass="entr" presetSubtype="6" fill="hold" nodeType="clickEffect">
                                  <p:stCondLst>
                                    <p:cond delay="0"/>
                                  </p:stCondLst>
                                  <p:childTnLst>
                                    <p:set>
                                      <p:cBhvr>
                                        <p:cTn id="22" dur="1" fill="hold">
                                          <p:stCondLst>
                                            <p:cond delay="0"/>
                                          </p:stCondLst>
                                        </p:cTn>
                                        <p:tgtEl>
                                          <p:spTgt spid="438275"/>
                                        </p:tgtEl>
                                        <p:attrNameLst>
                                          <p:attrName>style.visibility</p:attrName>
                                        </p:attrNameLst>
                                      </p:cBhvr>
                                      <p:to>
                                        <p:strVal val="visible"/>
                                      </p:to>
                                    </p:set>
                                    <p:animEffect transition="in" filter="strips(downRight)">
                                      <p:cBhvr>
                                        <p:cTn id="23" dur="2000"/>
                                        <p:tgtEl>
                                          <p:spTgt spid="438275"/>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2" presetClass="entr" presetSubtype="8" fill="hold" nodeType="clickEffect">
                                  <p:stCondLst>
                                    <p:cond delay="0"/>
                                  </p:stCondLst>
                                  <p:childTnLst>
                                    <p:set>
                                      <p:cBhvr>
                                        <p:cTn id="27" dur="1" fill="hold">
                                          <p:stCondLst>
                                            <p:cond delay="0"/>
                                          </p:stCondLst>
                                        </p:cTn>
                                        <p:tgtEl>
                                          <p:spTgt spid="438278"/>
                                        </p:tgtEl>
                                        <p:attrNameLst>
                                          <p:attrName>style.visibility</p:attrName>
                                        </p:attrNameLst>
                                      </p:cBhvr>
                                      <p:to>
                                        <p:strVal val="visible"/>
                                      </p:to>
                                    </p:set>
                                    <p:animEffect transition="in" filter="slide(fromLeft)">
                                      <p:cBhvr>
                                        <p:cTn id="28" dur="500"/>
                                        <p:tgtEl>
                                          <p:spTgt spid="438278"/>
                                        </p:tgtEl>
                                      </p:cBhvr>
                                    </p:animEffect>
                                  </p:childTnLst>
                                </p:cTn>
                              </p:par>
                            </p:childTnLst>
                          </p:cTn>
                        </p:par>
                        <p:par>
                          <p:cTn id="29" fill="hold" nodeType="afterGroup">
                            <p:stCondLst>
                              <p:cond delay="500"/>
                            </p:stCondLst>
                            <p:childTnLst>
                              <p:par>
                                <p:cTn id="30" presetID="2" presetClass="entr" presetSubtype="2" fill="hold" grpId="0" nodeType="afterEffect">
                                  <p:stCondLst>
                                    <p:cond delay="0"/>
                                  </p:stCondLst>
                                  <p:childTnLst>
                                    <p:set>
                                      <p:cBhvr>
                                        <p:cTn id="31" dur="1" fill="hold">
                                          <p:stCondLst>
                                            <p:cond delay="0"/>
                                          </p:stCondLst>
                                        </p:cTn>
                                        <p:tgtEl>
                                          <p:spTgt spid="438279"/>
                                        </p:tgtEl>
                                        <p:attrNameLst>
                                          <p:attrName>style.visibility</p:attrName>
                                        </p:attrNameLst>
                                      </p:cBhvr>
                                      <p:to>
                                        <p:strVal val="visible"/>
                                      </p:to>
                                    </p:set>
                                    <p:anim calcmode="lin" valueType="num">
                                      <p:cBhvr additive="base">
                                        <p:cTn id="32" dur="500" fill="hold"/>
                                        <p:tgtEl>
                                          <p:spTgt spid="438279"/>
                                        </p:tgtEl>
                                        <p:attrNameLst>
                                          <p:attrName>ppt_x</p:attrName>
                                        </p:attrNameLst>
                                      </p:cBhvr>
                                      <p:tavLst>
                                        <p:tav tm="0">
                                          <p:val>
                                            <p:strVal val="1+#ppt_w/2"/>
                                          </p:val>
                                        </p:tav>
                                        <p:tav tm="100000">
                                          <p:val>
                                            <p:strVal val="#ppt_x"/>
                                          </p:val>
                                        </p:tav>
                                      </p:tavLst>
                                    </p:anim>
                                    <p:anim calcmode="lin" valueType="num">
                                      <p:cBhvr additive="base">
                                        <p:cTn id="33" dur="500" fill="hold"/>
                                        <p:tgtEl>
                                          <p:spTgt spid="438279"/>
                                        </p:tgtEl>
                                        <p:attrNameLst>
                                          <p:attrName>ppt_y</p:attrName>
                                        </p:attrNameLst>
                                      </p:cBhvr>
                                      <p:tavLst>
                                        <p:tav tm="0">
                                          <p:val>
                                            <p:strVal val="#ppt_y"/>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18" presetClass="entr" presetSubtype="6" fill="hold" nodeType="clickEffect">
                                  <p:stCondLst>
                                    <p:cond delay="0"/>
                                  </p:stCondLst>
                                  <p:childTnLst>
                                    <p:set>
                                      <p:cBhvr>
                                        <p:cTn id="37" dur="1" fill="hold">
                                          <p:stCondLst>
                                            <p:cond delay="0"/>
                                          </p:stCondLst>
                                        </p:cTn>
                                        <p:tgtEl>
                                          <p:spTgt spid="438277"/>
                                        </p:tgtEl>
                                        <p:attrNameLst>
                                          <p:attrName>style.visibility</p:attrName>
                                        </p:attrNameLst>
                                      </p:cBhvr>
                                      <p:to>
                                        <p:strVal val="visible"/>
                                      </p:to>
                                    </p:set>
                                    <p:animEffect transition="in" filter="strips(downRight)">
                                      <p:cBhvr>
                                        <p:cTn id="38" dur="2000"/>
                                        <p:tgtEl>
                                          <p:spTgt spid="438277"/>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2" presetClass="entr" presetSubtype="8" fill="hold" nodeType="clickEffect">
                                  <p:stCondLst>
                                    <p:cond delay="0"/>
                                  </p:stCondLst>
                                  <p:childTnLst>
                                    <p:set>
                                      <p:cBhvr>
                                        <p:cTn id="42" dur="1" fill="hold">
                                          <p:stCondLst>
                                            <p:cond delay="0"/>
                                          </p:stCondLst>
                                        </p:cTn>
                                        <p:tgtEl>
                                          <p:spTgt spid="438280"/>
                                        </p:tgtEl>
                                        <p:attrNameLst>
                                          <p:attrName>style.visibility</p:attrName>
                                        </p:attrNameLst>
                                      </p:cBhvr>
                                      <p:to>
                                        <p:strVal val="visible"/>
                                      </p:to>
                                    </p:set>
                                    <p:animEffect transition="in" filter="slide(fromLeft)">
                                      <p:cBhvr>
                                        <p:cTn id="43" dur="500"/>
                                        <p:tgtEl>
                                          <p:spTgt spid="438280"/>
                                        </p:tgtEl>
                                      </p:cBhvr>
                                    </p:animEffect>
                                  </p:childTnLst>
                                </p:cTn>
                              </p:par>
                            </p:childTnLst>
                          </p:cTn>
                        </p:par>
                        <p:par>
                          <p:cTn id="44" fill="hold" nodeType="afterGroup">
                            <p:stCondLst>
                              <p:cond delay="500"/>
                            </p:stCondLst>
                            <p:childTnLst>
                              <p:par>
                                <p:cTn id="45" presetID="2" presetClass="entr" presetSubtype="2" fill="hold" grpId="0" nodeType="afterEffect">
                                  <p:stCondLst>
                                    <p:cond delay="0"/>
                                  </p:stCondLst>
                                  <p:childTnLst>
                                    <p:set>
                                      <p:cBhvr>
                                        <p:cTn id="46" dur="1" fill="hold">
                                          <p:stCondLst>
                                            <p:cond delay="0"/>
                                          </p:stCondLst>
                                        </p:cTn>
                                        <p:tgtEl>
                                          <p:spTgt spid="438281"/>
                                        </p:tgtEl>
                                        <p:attrNameLst>
                                          <p:attrName>style.visibility</p:attrName>
                                        </p:attrNameLst>
                                      </p:cBhvr>
                                      <p:to>
                                        <p:strVal val="visible"/>
                                      </p:to>
                                    </p:set>
                                    <p:anim calcmode="lin" valueType="num">
                                      <p:cBhvr additive="base">
                                        <p:cTn id="47" dur="500" fill="hold"/>
                                        <p:tgtEl>
                                          <p:spTgt spid="438281"/>
                                        </p:tgtEl>
                                        <p:attrNameLst>
                                          <p:attrName>ppt_x</p:attrName>
                                        </p:attrNameLst>
                                      </p:cBhvr>
                                      <p:tavLst>
                                        <p:tav tm="0">
                                          <p:val>
                                            <p:strVal val="1+#ppt_w/2"/>
                                          </p:val>
                                        </p:tav>
                                        <p:tav tm="100000">
                                          <p:val>
                                            <p:strVal val="#ppt_x"/>
                                          </p:val>
                                        </p:tav>
                                      </p:tavLst>
                                    </p:anim>
                                    <p:anim calcmode="lin" valueType="num">
                                      <p:cBhvr additive="base">
                                        <p:cTn id="48" dur="500" fill="hold"/>
                                        <p:tgtEl>
                                          <p:spTgt spid="438281"/>
                                        </p:tgtEl>
                                        <p:attrNameLst>
                                          <p:attrName>ppt_y</p:attrName>
                                        </p:attrNameLst>
                                      </p:cBhvr>
                                      <p:tavLst>
                                        <p:tav tm="0">
                                          <p:val>
                                            <p:strVal val="#ppt_y"/>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12" presetClass="entr" presetSubtype="4" fill="hold" grpId="0" nodeType="clickEffect">
                                  <p:stCondLst>
                                    <p:cond delay="0"/>
                                  </p:stCondLst>
                                  <p:childTnLst>
                                    <p:set>
                                      <p:cBhvr>
                                        <p:cTn id="52" dur="1" fill="hold">
                                          <p:stCondLst>
                                            <p:cond delay="0"/>
                                          </p:stCondLst>
                                        </p:cTn>
                                        <p:tgtEl>
                                          <p:spTgt spid="438289"/>
                                        </p:tgtEl>
                                        <p:attrNameLst>
                                          <p:attrName>style.visibility</p:attrName>
                                        </p:attrNameLst>
                                      </p:cBhvr>
                                      <p:to>
                                        <p:strVal val="visible"/>
                                      </p:to>
                                    </p:set>
                                    <p:animEffect transition="in" filter="slide(fromBottom)">
                                      <p:cBhvr>
                                        <p:cTn id="53" dur="1000"/>
                                        <p:tgtEl>
                                          <p:spTgt spid="4382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8274" grpId="0" autoUpdateAnimBg="0"/>
      <p:bldP spid="438276" grpId="0" autoUpdateAnimBg="0"/>
      <p:bldP spid="438279" grpId="0" animBg="1"/>
      <p:bldP spid="438281" grpId="0" animBg="1"/>
      <p:bldP spid="438282" grpId="0"/>
      <p:bldP spid="438289"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Text Box 2"/>
          <p:cNvSpPr txBox="1">
            <a:spLocks noChangeArrowheads="1"/>
          </p:cNvSpPr>
          <p:nvPr/>
        </p:nvSpPr>
        <p:spPr bwMode="auto">
          <a:xfrm>
            <a:off x="1116013" y="3933825"/>
            <a:ext cx="73437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Times New Roman" panose="02020603050405020304" pitchFamily="18" charset="0"/>
                <a:ea typeface="楷体_GB2312" pitchFamily="49" charset="-122"/>
              </a:rPr>
              <a:t>在正弦交流电路中，其相量形式的方程为：</a:t>
            </a:r>
          </a:p>
        </p:txBody>
      </p:sp>
      <p:graphicFrame>
        <p:nvGraphicFramePr>
          <p:cNvPr id="439299" name="Object 3"/>
          <p:cNvGraphicFramePr>
            <a:graphicFrameLocks noChangeAspect="1"/>
          </p:cNvGraphicFramePr>
          <p:nvPr/>
        </p:nvGraphicFramePr>
        <p:xfrm>
          <a:off x="1476375" y="4508500"/>
          <a:ext cx="4284663" cy="1790700"/>
        </p:xfrm>
        <a:graphic>
          <a:graphicData uri="http://schemas.openxmlformats.org/presentationml/2006/ole">
            <mc:AlternateContent xmlns:mc="http://schemas.openxmlformats.org/markup-compatibility/2006">
              <mc:Choice xmlns:v="urn:schemas-microsoft-com:vml" Requires="v">
                <p:oleObj spid="_x0000_s6170" name="公式" r:id="rId3" imgW="1790640" imgH="749160" progId="Equation.3">
                  <p:embed/>
                </p:oleObj>
              </mc:Choice>
              <mc:Fallback>
                <p:oleObj name="公式" r:id="rId3" imgW="1790640" imgH="74916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6375" y="4508500"/>
                        <a:ext cx="4284663" cy="179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9300" name="Object 4"/>
          <p:cNvGraphicFramePr>
            <a:graphicFrameLocks noChangeAspect="1"/>
          </p:cNvGraphicFramePr>
          <p:nvPr/>
        </p:nvGraphicFramePr>
        <p:xfrm>
          <a:off x="1403350" y="1700213"/>
          <a:ext cx="5611813" cy="2195512"/>
        </p:xfrm>
        <a:graphic>
          <a:graphicData uri="http://schemas.openxmlformats.org/presentationml/2006/ole">
            <mc:AlternateContent xmlns:mc="http://schemas.openxmlformats.org/markup-compatibility/2006">
              <mc:Choice xmlns:v="urn:schemas-microsoft-com:vml" Requires="v">
                <p:oleObj spid="_x0000_s6171" name="公式" r:id="rId5" imgW="2361960" imgH="927000" progId="Equation.3">
                  <p:embed/>
                </p:oleObj>
              </mc:Choice>
              <mc:Fallback>
                <p:oleObj name="公式" r:id="rId5" imgW="2361960" imgH="927000"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3350" y="1700213"/>
                        <a:ext cx="5611813" cy="2195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5"/>
          <p:cNvGrpSpPr>
            <a:grpSpLocks/>
          </p:cNvGrpSpPr>
          <p:nvPr/>
        </p:nvGrpSpPr>
        <p:grpSpPr bwMode="auto">
          <a:xfrm>
            <a:off x="1476375" y="404813"/>
            <a:ext cx="5549900" cy="1222375"/>
            <a:chOff x="793" y="210"/>
            <a:chExt cx="3496" cy="770"/>
          </a:xfrm>
        </p:grpSpPr>
        <p:sp>
          <p:nvSpPr>
            <p:cNvPr id="6161" name="AutoShape 6"/>
            <p:cNvSpPr>
              <a:spLocks/>
            </p:cNvSpPr>
            <p:nvPr/>
          </p:nvSpPr>
          <p:spPr bwMode="auto">
            <a:xfrm>
              <a:off x="793" y="210"/>
              <a:ext cx="95" cy="726"/>
            </a:xfrm>
            <a:prstGeom prst="leftBrace">
              <a:avLst>
                <a:gd name="adj1" fmla="val 63684"/>
                <a:gd name="adj2" fmla="val 50000"/>
              </a:avLst>
            </a:pr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aphicFrame>
          <p:nvGraphicFramePr>
            <p:cNvPr id="6148" name="Object 7"/>
            <p:cNvGraphicFramePr>
              <a:graphicFrameLocks noChangeAspect="1"/>
            </p:cNvGraphicFramePr>
            <p:nvPr/>
          </p:nvGraphicFramePr>
          <p:xfrm>
            <a:off x="975" y="255"/>
            <a:ext cx="3190" cy="351"/>
          </p:xfrm>
          <a:graphic>
            <a:graphicData uri="http://schemas.openxmlformats.org/presentationml/2006/ole">
              <mc:AlternateContent xmlns:mc="http://schemas.openxmlformats.org/markup-compatibility/2006">
                <mc:Choice xmlns:v="urn:schemas-microsoft-com:vml" Requires="v">
                  <p:oleObj spid="_x0000_s6172" name="公式" r:id="rId7" imgW="2070000" imgH="241200" progId="Equation.3">
                    <p:embed/>
                  </p:oleObj>
                </mc:Choice>
                <mc:Fallback>
                  <p:oleObj name="公式" r:id="rId7" imgW="2070000" imgH="241200"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5" y="255"/>
                          <a:ext cx="3190" cy="3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49" name="Object 8"/>
            <p:cNvGraphicFramePr>
              <a:graphicFrameLocks noChangeAspect="1"/>
            </p:cNvGraphicFramePr>
            <p:nvPr/>
          </p:nvGraphicFramePr>
          <p:xfrm>
            <a:off x="975" y="618"/>
            <a:ext cx="3314" cy="362"/>
          </p:xfrm>
          <a:graphic>
            <a:graphicData uri="http://schemas.openxmlformats.org/presentationml/2006/ole">
              <mc:AlternateContent xmlns:mc="http://schemas.openxmlformats.org/markup-compatibility/2006">
                <mc:Choice xmlns:v="urn:schemas-microsoft-com:vml" Requires="v">
                  <p:oleObj spid="_x0000_s6173" name="公式" r:id="rId9" imgW="2082600" imgH="241200" progId="Equation.3">
                    <p:embed/>
                  </p:oleObj>
                </mc:Choice>
                <mc:Fallback>
                  <p:oleObj name="公式" r:id="rId9" imgW="2082600" imgH="241200" progId="Equation.3">
                    <p:embed/>
                    <p:pic>
                      <p:nvPicPr>
                        <p:cNvPr id="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75" y="618"/>
                          <a:ext cx="3314" cy="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6152" name="Group 9"/>
          <p:cNvGrpSpPr>
            <a:grpSpLocks/>
          </p:cNvGrpSpPr>
          <p:nvPr/>
        </p:nvGrpSpPr>
        <p:grpSpPr bwMode="auto">
          <a:xfrm>
            <a:off x="8316913" y="6446838"/>
            <a:ext cx="792162" cy="366712"/>
            <a:chOff x="5193" y="4020"/>
            <a:chExt cx="499" cy="231"/>
          </a:xfrm>
        </p:grpSpPr>
        <p:pic>
          <p:nvPicPr>
            <p:cNvPr id="6159" name="Picture 10"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0" name="Text Box 11">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6153" name="Group 12"/>
          <p:cNvGrpSpPr>
            <a:grpSpLocks/>
          </p:cNvGrpSpPr>
          <p:nvPr/>
        </p:nvGrpSpPr>
        <p:grpSpPr bwMode="auto">
          <a:xfrm>
            <a:off x="7453313" y="6446838"/>
            <a:ext cx="792162" cy="366712"/>
            <a:chOff x="4649" y="4020"/>
            <a:chExt cx="499" cy="231"/>
          </a:xfrm>
        </p:grpSpPr>
        <p:pic>
          <p:nvPicPr>
            <p:cNvPr id="6157" name="Picture 13"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8" name="Text Box 14">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6154" name="Group 15"/>
          <p:cNvGrpSpPr>
            <a:grpSpLocks/>
          </p:cNvGrpSpPr>
          <p:nvPr/>
        </p:nvGrpSpPr>
        <p:grpSpPr bwMode="auto">
          <a:xfrm>
            <a:off x="6588125" y="6446838"/>
            <a:ext cx="792163" cy="366712"/>
            <a:chOff x="4649" y="4020"/>
            <a:chExt cx="499" cy="231"/>
          </a:xfrm>
        </p:grpSpPr>
        <p:pic>
          <p:nvPicPr>
            <p:cNvPr id="6155" name="Picture 16"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6" name="Text Box 17">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39300"/>
                                        </p:tgtEl>
                                        <p:attrNameLst>
                                          <p:attrName>style.visibility</p:attrName>
                                        </p:attrNameLst>
                                      </p:cBhvr>
                                      <p:to>
                                        <p:strVal val="visible"/>
                                      </p:to>
                                    </p:set>
                                    <p:animEffect transition="in" filter="dissolve">
                                      <p:cBhvr>
                                        <p:cTn id="12" dur="500"/>
                                        <p:tgtEl>
                                          <p:spTgt spid="43930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39298"/>
                                        </p:tgtEl>
                                        <p:attrNameLst>
                                          <p:attrName>style.visibility</p:attrName>
                                        </p:attrNameLst>
                                      </p:cBhvr>
                                      <p:to>
                                        <p:strVal val="visible"/>
                                      </p:to>
                                    </p:set>
                                    <p:animEffect transition="in" filter="wipe(left)">
                                      <p:cBhvr>
                                        <p:cTn id="17" dur="2000"/>
                                        <p:tgtEl>
                                          <p:spTgt spid="43929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439299"/>
                                        </p:tgtEl>
                                        <p:attrNameLst>
                                          <p:attrName>style.visibility</p:attrName>
                                        </p:attrNameLst>
                                      </p:cBhvr>
                                      <p:to>
                                        <p:strVal val="visible"/>
                                      </p:to>
                                    </p:set>
                                    <p:animEffect transition="in" filter="dissolve">
                                      <p:cBhvr>
                                        <p:cTn id="22" dur="500"/>
                                        <p:tgtEl>
                                          <p:spTgt spid="439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9298"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Rectangle 2"/>
          <p:cNvSpPr>
            <a:spLocks noChangeArrowheads="1"/>
          </p:cNvSpPr>
          <p:nvPr/>
        </p:nvSpPr>
        <p:spPr bwMode="auto">
          <a:xfrm>
            <a:off x="684213" y="1341438"/>
            <a:ext cx="7920037"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spcBef>
                <a:spcPct val="20000"/>
              </a:spcBef>
            </a:pPr>
            <a:r>
              <a:rPr kumimoji="1" lang="zh-CN" altLang="en-US" sz="2800" b="1">
                <a:solidFill>
                  <a:srgbClr val="FFFF00"/>
                </a:solidFill>
                <a:latin typeface="楷体_GB2312" pitchFamily="49" charset="-122"/>
                <a:ea typeface="楷体_GB2312" pitchFamily="49" charset="-122"/>
              </a:rPr>
              <a:t>      两线圈的自磁链和互磁链相助，互感电压取正，否则取负。表明互感电压的正、负：</a:t>
            </a:r>
          </a:p>
          <a:p>
            <a:pPr eaLnBrk="1" hangingPunct="1">
              <a:lnSpc>
                <a:spcPct val="120000"/>
              </a:lnSpc>
              <a:spcBef>
                <a:spcPct val="20000"/>
              </a:spcBef>
            </a:pPr>
            <a:r>
              <a:rPr kumimoji="1" lang="zh-CN" altLang="en-US" sz="2800" b="1">
                <a:solidFill>
                  <a:srgbClr val="FFFF00"/>
                </a:solidFill>
                <a:latin typeface="楷体_GB2312" pitchFamily="49" charset="-122"/>
                <a:ea typeface="楷体_GB2312" pitchFamily="49" charset="-122"/>
              </a:rPr>
              <a:t>   </a:t>
            </a:r>
            <a:r>
              <a:rPr kumimoji="1" lang="zh-CN" altLang="en-US" sz="2800">
                <a:solidFill>
                  <a:srgbClr val="FFFF00"/>
                </a:solidFill>
                <a:latin typeface="楷体_GB2312" pitchFamily="49" charset="-122"/>
                <a:ea typeface="楷体_GB2312" pitchFamily="49" charset="-122"/>
              </a:rPr>
              <a:t>（</a:t>
            </a:r>
            <a:r>
              <a:rPr kumimoji="1" lang="en-US" altLang="zh-CN" sz="2800">
                <a:solidFill>
                  <a:srgbClr val="FFFF00"/>
                </a:solidFill>
                <a:latin typeface="楷体_GB2312" pitchFamily="49" charset="-122"/>
                <a:ea typeface="楷体_GB2312" pitchFamily="49" charset="-122"/>
              </a:rPr>
              <a:t>1</a:t>
            </a:r>
            <a:r>
              <a:rPr kumimoji="1" lang="zh-CN" altLang="en-US" sz="2800">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与电流的参考方向有关；</a:t>
            </a:r>
          </a:p>
          <a:p>
            <a:pPr eaLnBrk="1" hangingPunct="1">
              <a:lnSpc>
                <a:spcPct val="120000"/>
              </a:lnSpc>
              <a:spcBef>
                <a:spcPct val="20000"/>
              </a:spcBef>
            </a:pPr>
            <a:r>
              <a:rPr kumimoji="1" lang="zh-CN" altLang="en-US" sz="2800" b="1">
                <a:solidFill>
                  <a:srgbClr val="FFFF00"/>
                </a:solidFill>
                <a:latin typeface="楷体_GB2312" pitchFamily="49" charset="-122"/>
                <a:ea typeface="楷体_GB2312" pitchFamily="49" charset="-122"/>
              </a:rPr>
              <a:t>   </a:t>
            </a:r>
            <a:r>
              <a:rPr kumimoji="1" lang="zh-CN" altLang="en-US" sz="2800">
                <a:solidFill>
                  <a:srgbClr val="FFFF00"/>
                </a:solidFill>
                <a:latin typeface="楷体_GB2312" pitchFamily="49" charset="-122"/>
                <a:ea typeface="楷体_GB2312" pitchFamily="49" charset="-122"/>
              </a:rPr>
              <a:t>（</a:t>
            </a:r>
            <a:r>
              <a:rPr kumimoji="1" lang="en-US" altLang="zh-CN" sz="2800">
                <a:solidFill>
                  <a:srgbClr val="FFFF00"/>
                </a:solidFill>
                <a:latin typeface="楷体_GB2312" pitchFamily="49" charset="-122"/>
                <a:ea typeface="楷体_GB2312" pitchFamily="49" charset="-122"/>
              </a:rPr>
              <a:t>2</a:t>
            </a:r>
            <a:r>
              <a:rPr kumimoji="1" lang="zh-CN" altLang="en-US" sz="2800">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与线圈的相对位置和绕向有关。</a:t>
            </a:r>
          </a:p>
        </p:txBody>
      </p:sp>
      <p:grpSp>
        <p:nvGrpSpPr>
          <p:cNvPr id="80899" name="Group 3"/>
          <p:cNvGrpSpPr>
            <a:grpSpLocks/>
          </p:cNvGrpSpPr>
          <p:nvPr/>
        </p:nvGrpSpPr>
        <p:grpSpPr bwMode="auto">
          <a:xfrm>
            <a:off x="8316913" y="6446838"/>
            <a:ext cx="792162" cy="366712"/>
            <a:chOff x="5193" y="4020"/>
            <a:chExt cx="499" cy="231"/>
          </a:xfrm>
        </p:grpSpPr>
        <p:pic>
          <p:nvPicPr>
            <p:cNvPr id="80909" name="Picture 4"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10" name="Text Box 5">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80900" name="Group 6"/>
          <p:cNvGrpSpPr>
            <a:grpSpLocks/>
          </p:cNvGrpSpPr>
          <p:nvPr/>
        </p:nvGrpSpPr>
        <p:grpSpPr bwMode="auto">
          <a:xfrm>
            <a:off x="7453313" y="6446838"/>
            <a:ext cx="792162" cy="366712"/>
            <a:chOff x="4649" y="4020"/>
            <a:chExt cx="499" cy="231"/>
          </a:xfrm>
        </p:grpSpPr>
        <p:pic>
          <p:nvPicPr>
            <p:cNvPr id="80907" name="Picture 7"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8" name="Text Box 8">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 name="Group 9"/>
          <p:cNvGrpSpPr>
            <a:grpSpLocks/>
          </p:cNvGrpSpPr>
          <p:nvPr/>
        </p:nvGrpSpPr>
        <p:grpSpPr bwMode="auto">
          <a:xfrm>
            <a:off x="755650" y="549275"/>
            <a:ext cx="1847850" cy="850900"/>
            <a:chOff x="385" y="3022"/>
            <a:chExt cx="1164" cy="536"/>
          </a:xfrm>
        </p:grpSpPr>
        <p:pic>
          <p:nvPicPr>
            <p:cNvPr id="80905" name="Picture 10"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6" name="Text Box 11"/>
            <p:cNvSpPr txBox="1">
              <a:spLocks noChangeArrowheads="1"/>
            </p:cNvSpPr>
            <p:nvPr/>
          </p:nvSpPr>
          <p:spPr bwMode="auto">
            <a:xfrm>
              <a:off x="793" y="3116"/>
              <a:ext cx="756"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3200">
                  <a:solidFill>
                    <a:srgbClr val="FA7748"/>
                  </a:solidFill>
                  <a:latin typeface="Times New Roman" panose="02020603050405020304" pitchFamily="18" charset="0"/>
                  <a:ea typeface="华文行楷" panose="02010800040101010101" pitchFamily="2" charset="-122"/>
                </a:rPr>
                <a:t>注意  </a:t>
              </a:r>
            </a:p>
          </p:txBody>
        </p:sp>
      </p:grpSp>
      <p:grpSp>
        <p:nvGrpSpPr>
          <p:cNvPr id="80902" name="Group 12"/>
          <p:cNvGrpSpPr>
            <a:grpSpLocks/>
          </p:cNvGrpSpPr>
          <p:nvPr/>
        </p:nvGrpSpPr>
        <p:grpSpPr bwMode="auto">
          <a:xfrm>
            <a:off x="6588125" y="6446838"/>
            <a:ext cx="792163" cy="366712"/>
            <a:chOff x="4649" y="4020"/>
            <a:chExt cx="499" cy="231"/>
          </a:xfrm>
        </p:grpSpPr>
        <p:pic>
          <p:nvPicPr>
            <p:cNvPr id="80903" name="Picture 13"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4" name="Text Box 14">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440322"/>
                                        </p:tgtEl>
                                        <p:attrNameLst>
                                          <p:attrName>style.visibility</p:attrName>
                                        </p:attrNameLst>
                                      </p:cBhvr>
                                      <p:to>
                                        <p:strVal val="visible"/>
                                      </p:to>
                                    </p:set>
                                    <p:animEffect transition="in" filter="slide(fromBottom)">
                                      <p:cBhvr>
                                        <p:cTn id="12" dur="2000"/>
                                        <p:tgtEl>
                                          <p:spTgt spid="440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6" name="Text Box 2"/>
          <p:cNvSpPr txBox="1">
            <a:spLocks noChangeArrowheads="1"/>
          </p:cNvSpPr>
          <p:nvPr/>
        </p:nvSpPr>
        <p:spPr bwMode="auto">
          <a:xfrm>
            <a:off x="684213" y="476250"/>
            <a:ext cx="3970337"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3200" b="1">
                <a:solidFill>
                  <a:schemeClr val="bg1"/>
                </a:solidFill>
                <a:latin typeface="楷体_GB2312" pitchFamily="49" charset="-122"/>
                <a:ea typeface="楷体_GB2312" pitchFamily="49" charset="-122"/>
              </a:rPr>
              <a:t>4.</a:t>
            </a:r>
            <a:r>
              <a:rPr kumimoji="1" lang="zh-CN" altLang="en-US" sz="3200" b="1">
                <a:solidFill>
                  <a:schemeClr val="bg1"/>
                </a:solidFill>
                <a:latin typeface="楷体_GB2312" pitchFamily="49" charset="-122"/>
                <a:ea typeface="楷体_GB2312" pitchFamily="49" charset="-122"/>
              </a:rPr>
              <a:t>互感线圈的同名端</a:t>
            </a:r>
          </a:p>
        </p:txBody>
      </p:sp>
      <p:sp>
        <p:nvSpPr>
          <p:cNvPr id="441347" name="Text Box 3"/>
          <p:cNvSpPr txBox="1">
            <a:spLocks noChangeArrowheads="1"/>
          </p:cNvSpPr>
          <p:nvPr/>
        </p:nvSpPr>
        <p:spPr bwMode="auto">
          <a:xfrm>
            <a:off x="684213" y="1125538"/>
            <a:ext cx="76200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indent="5715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20000"/>
              </a:lnSpc>
              <a:spcBef>
                <a:spcPct val="50000"/>
              </a:spcBef>
            </a:pPr>
            <a:r>
              <a:rPr kumimoji="1" lang="zh-CN" altLang="en-US" sz="2800" b="1">
                <a:solidFill>
                  <a:srgbClr val="FFFF00"/>
                </a:solidFill>
                <a:latin typeface="楷体_GB2312" pitchFamily="49" charset="-122"/>
                <a:ea typeface="楷体_GB2312" pitchFamily="49" charset="-122"/>
              </a:rPr>
              <a:t>对自感电压，当</a:t>
            </a:r>
            <a:r>
              <a:rPr kumimoji="1" lang="en-US" altLang="zh-CN" sz="2800" i="1">
                <a:solidFill>
                  <a:schemeClr val="bg1"/>
                </a:solidFill>
                <a:latin typeface="Times New Roman" panose="02020603050405020304" pitchFamily="18" charset="0"/>
                <a:ea typeface="楷体_GB2312" pitchFamily="49" charset="-122"/>
              </a:rPr>
              <a:t>u</a:t>
            </a:r>
            <a:r>
              <a:rPr kumimoji="1" lang="en-US" altLang="zh-CN" sz="2800">
                <a:solidFill>
                  <a:schemeClr val="bg1"/>
                </a:solidFill>
                <a:latin typeface="Times New Roman" panose="02020603050405020304" pitchFamily="18" charset="0"/>
                <a:ea typeface="楷体_GB2312" pitchFamily="49" charset="-122"/>
              </a:rPr>
              <a:t>, </a:t>
            </a:r>
            <a:r>
              <a:rPr kumimoji="1" lang="en-US" altLang="zh-CN" sz="2800" i="1">
                <a:solidFill>
                  <a:schemeClr val="bg1"/>
                </a:solidFill>
                <a:latin typeface="Times New Roman" panose="02020603050405020304" pitchFamily="18" charset="0"/>
                <a:ea typeface="楷体_GB2312" pitchFamily="49" charset="-122"/>
              </a:rPr>
              <a:t>i</a:t>
            </a:r>
            <a:r>
              <a:rPr kumimoji="1" lang="en-US" altLang="zh-CN" sz="2800" b="1">
                <a:solidFill>
                  <a:srgbClr val="FFFF00"/>
                </a:solidFill>
                <a:latin typeface="楷体_GB2312" pitchFamily="49" charset="-122"/>
                <a:ea typeface="楷体_GB2312" pitchFamily="49" charset="-122"/>
              </a:rPr>
              <a:t> </a:t>
            </a:r>
            <a:r>
              <a:rPr kumimoji="1" lang="zh-CN" altLang="en-US" sz="2800" b="1">
                <a:solidFill>
                  <a:srgbClr val="FFFF00"/>
                </a:solidFill>
                <a:latin typeface="楷体_GB2312" pitchFamily="49" charset="-122"/>
                <a:ea typeface="楷体_GB2312" pitchFamily="49" charset="-122"/>
              </a:rPr>
              <a:t>取关联参考方向，</a:t>
            </a:r>
            <a:r>
              <a:rPr kumimoji="1" lang="en-US" altLang="zh-CN" sz="2800" i="1">
                <a:solidFill>
                  <a:schemeClr val="bg1"/>
                </a:solidFill>
                <a:latin typeface="Times New Roman" panose="02020603050405020304" pitchFamily="18" charset="0"/>
                <a:ea typeface="楷体_GB2312" pitchFamily="49" charset="-122"/>
              </a:rPr>
              <a:t>u</a:t>
            </a:r>
            <a:r>
              <a:rPr kumimoji="1" lang="zh-CN" altLang="en-US" sz="2800" i="1">
                <a:solidFill>
                  <a:schemeClr val="bg1"/>
                </a:solidFill>
                <a:latin typeface="Times New Roman" panose="02020603050405020304" pitchFamily="18" charset="0"/>
                <a:ea typeface="楷体_GB2312" pitchFamily="49" charset="-122"/>
              </a:rPr>
              <a:t>、</a:t>
            </a:r>
            <a:r>
              <a:rPr kumimoji="1" lang="en-US" altLang="zh-CN" sz="2800" i="1">
                <a:solidFill>
                  <a:schemeClr val="bg1"/>
                </a:solidFill>
                <a:latin typeface="Times New Roman" panose="02020603050405020304" pitchFamily="18" charset="0"/>
                <a:ea typeface="楷体_GB2312" pitchFamily="49" charset="-122"/>
              </a:rPr>
              <a:t>i</a:t>
            </a:r>
            <a:r>
              <a:rPr kumimoji="1" lang="zh-CN" altLang="en-US" sz="2800" b="1">
                <a:solidFill>
                  <a:srgbClr val="FFFF00"/>
                </a:solidFill>
                <a:latin typeface="楷体_GB2312" pitchFamily="49" charset="-122"/>
                <a:ea typeface="楷体_GB2312" pitchFamily="49" charset="-122"/>
              </a:rPr>
              <a:t>与</a:t>
            </a:r>
            <a:r>
              <a:rPr kumimoji="1" lang="zh-CN" altLang="en-US" sz="2800" i="1">
                <a:solidFill>
                  <a:schemeClr val="bg1"/>
                </a:solidFill>
                <a:latin typeface="Times New Roman" panose="02020603050405020304" pitchFamily="18" charset="0"/>
                <a:ea typeface="楷体_GB2312" pitchFamily="49" charset="-122"/>
                <a:sym typeface="Symbol" panose="05050102010706020507" pitchFamily="18" charset="2"/>
              </a:rPr>
              <a:t></a:t>
            </a:r>
            <a:r>
              <a:rPr kumimoji="1" lang="zh-CN" altLang="en-US" sz="2800" i="1">
                <a:solidFill>
                  <a:srgbClr val="FFFF00"/>
                </a:solidFill>
                <a:latin typeface="Times New Roman" panose="02020603050405020304" pitchFamily="18" charset="0"/>
                <a:ea typeface="楷体_GB2312" pitchFamily="49" charset="-122"/>
                <a:sym typeface="Symbol" panose="05050102010706020507" pitchFamily="18" charset="2"/>
              </a:rPr>
              <a:t> </a:t>
            </a:r>
            <a:r>
              <a:rPr kumimoji="1" lang="zh-CN" altLang="en-US" sz="2800" b="1">
                <a:solidFill>
                  <a:srgbClr val="FFFF00"/>
                </a:solidFill>
                <a:latin typeface="楷体_GB2312" pitchFamily="49" charset="-122"/>
                <a:ea typeface="楷体_GB2312" pitchFamily="49" charset="-122"/>
                <a:sym typeface="Symbol" panose="05050102010706020507" pitchFamily="18" charset="2"/>
              </a:rPr>
              <a:t>符合右螺旋定则，其表达式为：</a:t>
            </a:r>
            <a:endParaRPr kumimoji="1" lang="zh-CN" altLang="en-US" sz="2800" b="1">
              <a:solidFill>
                <a:srgbClr val="FFFF00"/>
              </a:solidFill>
              <a:latin typeface="楷体_GB2312" pitchFamily="49" charset="-122"/>
              <a:ea typeface="楷体_GB2312" pitchFamily="49" charset="-122"/>
            </a:endParaRPr>
          </a:p>
        </p:txBody>
      </p:sp>
      <p:graphicFrame>
        <p:nvGraphicFramePr>
          <p:cNvPr id="441348" name="Object 4"/>
          <p:cNvGraphicFramePr>
            <a:graphicFrameLocks noChangeAspect="1"/>
          </p:cNvGraphicFramePr>
          <p:nvPr/>
        </p:nvGraphicFramePr>
        <p:xfrm>
          <a:off x="468313" y="2492375"/>
          <a:ext cx="5356225" cy="1022350"/>
        </p:xfrm>
        <a:graphic>
          <a:graphicData uri="http://schemas.openxmlformats.org/presentationml/2006/ole">
            <mc:AlternateContent xmlns:mc="http://schemas.openxmlformats.org/markup-compatibility/2006">
              <mc:Choice xmlns:v="urn:schemas-microsoft-com:vml" Requires="v">
                <p:oleObj spid="_x0000_s7200" name="公式" r:id="rId3" imgW="2387520" imgH="457200" progId="Equation.3">
                  <p:embed/>
                </p:oleObj>
              </mc:Choice>
              <mc:Fallback>
                <p:oleObj name="公式" r:id="rId3" imgW="2387520" imgH="4572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2492375"/>
                        <a:ext cx="5356225" cy="1022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41349" name="Text Box 5"/>
          <p:cNvSpPr txBox="1">
            <a:spLocks noChangeArrowheads="1"/>
          </p:cNvSpPr>
          <p:nvPr/>
        </p:nvSpPr>
        <p:spPr bwMode="auto">
          <a:xfrm>
            <a:off x="684213" y="3860800"/>
            <a:ext cx="7696200"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20000"/>
              </a:lnSpc>
              <a:spcBef>
                <a:spcPct val="50000"/>
              </a:spcBef>
            </a:pPr>
            <a:r>
              <a:rPr kumimoji="1" lang="zh-CN" altLang="en-US" sz="2800" b="1">
                <a:solidFill>
                  <a:srgbClr val="FFFF00"/>
                </a:solidFill>
                <a:latin typeface="楷体_GB2312" pitchFamily="49" charset="-122"/>
                <a:ea typeface="楷体_GB2312" pitchFamily="49" charset="-122"/>
              </a:rPr>
              <a:t>    上式说明，对于自感电压由于电压电流为同一线圈上的，只要参考方向确定了，其数学描述便可容易地写出，可不用考虑线圈绕向。</a:t>
            </a:r>
          </a:p>
        </p:txBody>
      </p:sp>
      <p:grpSp>
        <p:nvGrpSpPr>
          <p:cNvPr id="7174" name="Group 6"/>
          <p:cNvGrpSpPr>
            <a:grpSpLocks/>
          </p:cNvGrpSpPr>
          <p:nvPr/>
        </p:nvGrpSpPr>
        <p:grpSpPr bwMode="auto">
          <a:xfrm>
            <a:off x="8316913" y="6446838"/>
            <a:ext cx="792162" cy="366712"/>
            <a:chOff x="5193" y="4020"/>
            <a:chExt cx="499" cy="231"/>
          </a:xfrm>
        </p:grpSpPr>
        <p:pic>
          <p:nvPicPr>
            <p:cNvPr id="7196" name="Picture 7"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7" name="Text Box 8">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7175" name="Group 9"/>
          <p:cNvGrpSpPr>
            <a:grpSpLocks/>
          </p:cNvGrpSpPr>
          <p:nvPr/>
        </p:nvGrpSpPr>
        <p:grpSpPr bwMode="auto">
          <a:xfrm>
            <a:off x="7453313" y="6446838"/>
            <a:ext cx="792162" cy="366712"/>
            <a:chOff x="4649" y="4020"/>
            <a:chExt cx="499" cy="231"/>
          </a:xfrm>
        </p:grpSpPr>
        <p:pic>
          <p:nvPicPr>
            <p:cNvPr id="7194" name="Picture 10"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5" name="Text Box 11">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 name="Group 12"/>
          <p:cNvGrpSpPr>
            <a:grpSpLocks/>
          </p:cNvGrpSpPr>
          <p:nvPr/>
        </p:nvGrpSpPr>
        <p:grpSpPr bwMode="auto">
          <a:xfrm>
            <a:off x="5940425" y="2276475"/>
            <a:ext cx="2087563" cy="1289050"/>
            <a:chOff x="1066" y="2310"/>
            <a:chExt cx="1315" cy="812"/>
          </a:xfrm>
        </p:grpSpPr>
        <p:sp>
          <p:nvSpPr>
            <p:cNvPr id="7180" name="Line 13"/>
            <p:cNvSpPr>
              <a:spLocks noChangeShapeType="1"/>
            </p:cNvSpPr>
            <p:nvPr/>
          </p:nvSpPr>
          <p:spPr bwMode="auto">
            <a:xfrm>
              <a:off x="1882" y="2795"/>
              <a:ext cx="414"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181" name="Line 14"/>
            <p:cNvSpPr>
              <a:spLocks noChangeShapeType="1"/>
            </p:cNvSpPr>
            <p:nvPr/>
          </p:nvSpPr>
          <p:spPr bwMode="auto">
            <a:xfrm>
              <a:off x="1138" y="2799"/>
              <a:ext cx="35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182" name="Line 15"/>
            <p:cNvSpPr>
              <a:spLocks noChangeShapeType="1"/>
            </p:cNvSpPr>
            <p:nvPr/>
          </p:nvSpPr>
          <p:spPr bwMode="auto">
            <a:xfrm>
              <a:off x="1138" y="2691"/>
              <a:ext cx="306"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183" name="Text Box 16"/>
            <p:cNvSpPr txBox="1">
              <a:spLocks noChangeArrowheads="1"/>
            </p:cNvSpPr>
            <p:nvPr/>
          </p:nvSpPr>
          <p:spPr bwMode="auto">
            <a:xfrm>
              <a:off x="1189" y="2310"/>
              <a:ext cx="25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i</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7184" name="Oval 17"/>
            <p:cNvSpPr>
              <a:spLocks noChangeArrowheads="1"/>
            </p:cNvSpPr>
            <p:nvPr/>
          </p:nvSpPr>
          <p:spPr bwMode="auto">
            <a:xfrm>
              <a:off x="1066" y="2745"/>
              <a:ext cx="72" cy="77"/>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185" name="Oval 18"/>
            <p:cNvSpPr>
              <a:spLocks noChangeArrowheads="1"/>
            </p:cNvSpPr>
            <p:nvPr/>
          </p:nvSpPr>
          <p:spPr bwMode="auto">
            <a:xfrm>
              <a:off x="2309" y="2745"/>
              <a:ext cx="72" cy="77"/>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186" name="Line 19"/>
            <p:cNvSpPr>
              <a:spLocks noChangeShapeType="1"/>
            </p:cNvSpPr>
            <p:nvPr/>
          </p:nvSpPr>
          <p:spPr bwMode="auto">
            <a:xfrm>
              <a:off x="1130" y="3001"/>
              <a:ext cx="123" cy="0"/>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187" name="Line 20"/>
            <p:cNvSpPr>
              <a:spLocks noChangeShapeType="1"/>
            </p:cNvSpPr>
            <p:nvPr/>
          </p:nvSpPr>
          <p:spPr bwMode="auto">
            <a:xfrm>
              <a:off x="2160" y="3003"/>
              <a:ext cx="123" cy="0"/>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188" name="Line 21"/>
            <p:cNvSpPr>
              <a:spLocks noChangeShapeType="1"/>
            </p:cNvSpPr>
            <p:nvPr/>
          </p:nvSpPr>
          <p:spPr bwMode="auto">
            <a:xfrm rot="-5400000">
              <a:off x="1126" y="3001"/>
              <a:ext cx="130" cy="0"/>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189" name="Text Box 22"/>
            <p:cNvSpPr txBox="1">
              <a:spLocks noChangeArrowheads="1"/>
            </p:cNvSpPr>
            <p:nvPr/>
          </p:nvSpPr>
          <p:spPr bwMode="auto">
            <a:xfrm>
              <a:off x="1519" y="2795"/>
              <a:ext cx="68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11</a:t>
              </a:r>
            </a:p>
          </p:txBody>
        </p:sp>
        <p:grpSp>
          <p:nvGrpSpPr>
            <p:cNvPr id="7190" name="Group 23"/>
            <p:cNvGrpSpPr>
              <a:grpSpLocks/>
            </p:cNvGrpSpPr>
            <p:nvPr/>
          </p:nvGrpSpPr>
          <p:grpSpPr bwMode="auto">
            <a:xfrm rot="-5400000">
              <a:off x="1633" y="2545"/>
              <a:ext cx="90" cy="408"/>
              <a:chOff x="2744" y="2931"/>
              <a:chExt cx="57" cy="283"/>
            </a:xfrm>
          </p:grpSpPr>
          <p:sp>
            <p:nvSpPr>
              <p:cNvPr id="7191" name="Arc 24"/>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192" name="Arc 25"/>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193" name="Arc 26"/>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grpSp>
        <p:nvGrpSpPr>
          <p:cNvPr id="7177" name="Group 27"/>
          <p:cNvGrpSpPr>
            <a:grpSpLocks/>
          </p:cNvGrpSpPr>
          <p:nvPr/>
        </p:nvGrpSpPr>
        <p:grpSpPr bwMode="auto">
          <a:xfrm>
            <a:off x="6588125" y="6446838"/>
            <a:ext cx="792163" cy="366712"/>
            <a:chOff x="4649" y="4020"/>
            <a:chExt cx="499" cy="231"/>
          </a:xfrm>
        </p:grpSpPr>
        <p:pic>
          <p:nvPicPr>
            <p:cNvPr id="7178" name="Picture 28"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9" name="Text Box 29">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441346"/>
                                        </p:tgtEl>
                                        <p:attrNameLst>
                                          <p:attrName>style.visibility</p:attrName>
                                        </p:attrNameLst>
                                      </p:cBhvr>
                                      <p:to>
                                        <p:strVal val="visible"/>
                                      </p:to>
                                    </p:set>
                                    <p:anim calcmode="lin" valueType="num">
                                      <p:cBhvr additive="base">
                                        <p:cTn id="7" dur="500" fill="hold"/>
                                        <p:tgtEl>
                                          <p:spTgt spid="441346"/>
                                        </p:tgtEl>
                                        <p:attrNameLst>
                                          <p:attrName>ppt_x</p:attrName>
                                        </p:attrNameLst>
                                      </p:cBhvr>
                                      <p:tavLst>
                                        <p:tav tm="0">
                                          <p:val>
                                            <p:strVal val="0-#ppt_w/2"/>
                                          </p:val>
                                        </p:tav>
                                        <p:tav tm="100000">
                                          <p:val>
                                            <p:strVal val="#ppt_x"/>
                                          </p:val>
                                        </p:tav>
                                      </p:tavLst>
                                    </p:anim>
                                    <p:anim calcmode="lin" valueType="num">
                                      <p:cBhvr additive="base">
                                        <p:cTn id="8" dur="500" fill="hold"/>
                                        <p:tgtEl>
                                          <p:spTgt spid="44134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441347"/>
                                        </p:tgtEl>
                                        <p:attrNameLst>
                                          <p:attrName>style.visibility</p:attrName>
                                        </p:attrNameLst>
                                      </p:cBhvr>
                                      <p:to>
                                        <p:strVal val="visible"/>
                                      </p:to>
                                    </p:set>
                                    <p:animEffect transition="in" filter="wipe(up)">
                                      <p:cBhvr>
                                        <p:cTn id="13" dur="500"/>
                                        <p:tgtEl>
                                          <p:spTgt spid="441347"/>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linds(horizontal)">
                                      <p:cBhvr>
                                        <p:cTn id="18" dur="500"/>
                                        <p:tgtEl>
                                          <p:spTgt spid="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441348"/>
                                        </p:tgtEl>
                                        <p:attrNameLst>
                                          <p:attrName>style.visibility</p:attrName>
                                        </p:attrNameLst>
                                      </p:cBhvr>
                                      <p:to>
                                        <p:strVal val="visible"/>
                                      </p:to>
                                    </p:set>
                                    <p:animEffect transition="in" filter="wipe(left)">
                                      <p:cBhvr>
                                        <p:cTn id="23" dur="2000"/>
                                        <p:tgtEl>
                                          <p:spTgt spid="441348"/>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iterate type="lt">
                                    <p:tmPct val="100000"/>
                                  </p:iterate>
                                  <p:childTnLst>
                                    <p:set>
                                      <p:cBhvr>
                                        <p:cTn id="27" dur="1" fill="hold">
                                          <p:stCondLst>
                                            <p:cond delay="0"/>
                                          </p:stCondLst>
                                        </p:cTn>
                                        <p:tgtEl>
                                          <p:spTgt spid="441349"/>
                                        </p:tgtEl>
                                        <p:attrNameLst>
                                          <p:attrName>style.visibility</p:attrName>
                                        </p:attrNameLst>
                                      </p:cBhvr>
                                      <p:to>
                                        <p:strVal val="visible"/>
                                      </p:to>
                                    </p:set>
                                    <p:animEffect transition="in" filter="wipe(left)">
                                      <p:cBhvr>
                                        <p:cTn id="28" dur="100"/>
                                        <p:tgtEl>
                                          <p:spTgt spid="4413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1346" grpId="0"/>
      <p:bldP spid="441347" grpId="0" autoUpdateAnimBg="0"/>
      <p:bldP spid="441349"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Text Box 2"/>
          <p:cNvSpPr txBox="1">
            <a:spLocks noChangeArrowheads="1"/>
          </p:cNvSpPr>
          <p:nvPr/>
        </p:nvSpPr>
        <p:spPr bwMode="auto">
          <a:xfrm>
            <a:off x="755650" y="476250"/>
            <a:ext cx="80010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indent="6667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20000"/>
              </a:lnSpc>
              <a:spcBef>
                <a:spcPct val="50000"/>
              </a:spcBef>
            </a:pPr>
            <a:r>
              <a:rPr kumimoji="1" lang="zh-CN" altLang="en-US" sz="2800" b="1">
                <a:solidFill>
                  <a:srgbClr val="FFFF00"/>
                </a:solidFill>
                <a:latin typeface="Times New Roman" panose="02020603050405020304" pitchFamily="18" charset="0"/>
                <a:ea typeface="楷体_GB2312" pitchFamily="49" charset="-122"/>
              </a:rPr>
              <a:t>对互感电压，因产生该电压的电流在另一线圈上，因此，要确定其符号，就必须知道两个线圈的绕向。这在电路分析中显得很不方便。</a:t>
            </a:r>
            <a:r>
              <a:rPr kumimoji="1" lang="zh-CN" altLang="en-US" sz="2800" b="1">
                <a:solidFill>
                  <a:srgbClr val="FFFF00"/>
                </a:solidFill>
                <a:ea typeface="楷体_GB2312" pitchFamily="49" charset="-122"/>
              </a:rPr>
              <a:t>为解决这个问题引入同名端的概念。</a:t>
            </a:r>
            <a:endParaRPr kumimoji="1" lang="zh-CN" altLang="en-US" sz="2800" b="1">
              <a:solidFill>
                <a:srgbClr val="FFFF00"/>
              </a:solidFill>
              <a:latin typeface="Times New Roman" panose="02020603050405020304" pitchFamily="18" charset="0"/>
              <a:ea typeface="楷体_GB2312" pitchFamily="49" charset="-122"/>
            </a:endParaRPr>
          </a:p>
        </p:txBody>
      </p:sp>
      <p:grpSp>
        <p:nvGrpSpPr>
          <p:cNvPr id="81923" name="Group 3"/>
          <p:cNvGrpSpPr>
            <a:grpSpLocks/>
          </p:cNvGrpSpPr>
          <p:nvPr/>
        </p:nvGrpSpPr>
        <p:grpSpPr bwMode="auto">
          <a:xfrm>
            <a:off x="8316913" y="6446838"/>
            <a:ext cx="792162" cy="366712"/>
            <a:chOff x="5193" y="4020"/>
            <a:chExt cx="499" cy="231"/>
          </a:xfrm>
        </p:grpSpPr>
        <p:pic>
          <p:nvPicPr>
            <p:cNvPr id="81933" name="Picture 4"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34" name="Text Box 5">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81924" name="Group 6"/>
          <p:cNvGrpSpPr>
            <a:grpSpLocks/>
          </p:cNvGrpSpPr>
          <p:nvPr/>
        </p:nvGrpSpPr>
        <p:grpSpPr bwMode="auto">
          <a:xfrm>
            <a:off x="7453313" y="6446838"/>
            <a:ext cx="792162" cy="366712"/>
            <a:chOff x="4649" y="4020"/>
            <a:chExt cx="499" cy="231"/>
          </a:xfrm>
        </p:grpSpPr>
        <p:pic>
          <p:nvPicPr>
            <p:cNvPr id="81931" name="Picture 7"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32" name="Text Box 8">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sp>
        <p:nvSpPr>
          <p:cNvPr id="442377" name="Text Box 9"/>
          <p:cNvSpPr txBox="1">
            <a:spLocks noChangeArrowheads="1"/>
          </p:cNvSpPr>
          <p:nvPr/>
        </p:nvSpPr>
        <p:spPr bwMode="auto">
          <a:xfrm>
            <a:off x="539750" y="3598863"/>
            <a:ext cx="813752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pPr>
            <a:r>
              <a:rPr kumimoji="1" lang="zh-CN" altLang="en-US" sz="2800" b="1">
                <a:solidFill>
                  <a:srgbClr val="FFFF00"/>
                </a:solidFill>
                <a:latin typeface="楷体_GB2312" pitchFamily="49" charset="-122"/>
                <a:ea typeface="楷体_GB2312" pitchFamily="49" charset="-122"/>
              </a:rPr>
              <a:t>       当两个电流分别从两个线圈的对应端子同时流入或流出，若所产生的磁通相互加强时，则这两个对应端子称为两互感线圈的同名端。</a:t>
            </a:r>
          </a:p>
          <a:p>
            <a:pPr eaLnBrk="1" hangingPunct="1">
              <a:lnSpc>
                <a:spcPct val="120000"/>
              </a:lnSpc>
            </a:pPr>
            <a:r>
              <a:rPr kumimoji="1" lang="zh-CN" altLang="en-US" sz="2800" b="1">
                <a:solidFill>
                  <a:srgbClr val="FFFF00"/>
                </a:solidFill>
                <a:latin typeface="楷体_GB2312" pitchFamily="49" charset="-122"/>
                <a:ea typeface="楷体_GB2312" pitchFamily="49" charset="-122"/>
              </a:rPr>
              <a:t>       也可见书</a:t>
            </a:r>
            <a:r>
              <a:rPr kumimoji="1" lang="en-US" altLang="zh-CN" sz="2800" b="1">
                <a:solidFill>
                  <a:schemeClr val="bg1"/>
                </a:solidFill>
                <a:latin typeface="楷体_GB2312" pitchFamily="49" charset="-122"/>
                <a:ea typeface="楷体_GB2312" pitchFamily="49" charset="-122"/>
              </a:rPr>
              <a:t>P549</a:t>
            </a:r>
            <a:r>
              <a:rPr kumimoji="1" lang="zh-CN" altLang="en-US" sz="2800" b="1">
                <a:solidFill>
                  <a:srgbClr val="FFFF00"/>
                </a:solidFill>
                <a:latin typeface="楷体_GB2312" pitchFamily="49" charset="-122"/>
                <a:ea typeface="楷体_GB2312" pitchFamily="49" charset="-122"/>
              </a:rPr>
              <a:t>定义            </a:t>
            </a:r>
          </a:p>
        </p:txBody>
      </p:sp>
      <p:sp>
        <p:nvSpPr>
          <p:cNvPr id="442378" name="Text Box 10"/>
          <p:cNvSpPr txBox="1">
            <a:spLocks noChangeArrowheads="1"/>
          </p:cNvSpPr>
          <p:nvPr/>
        </p:nvSpPr>
        <p:spPr bwMode="auto">
          <a:xfrm>
            <a:off x="971550" y="2924175"/>
            <a:ext cx="1403350" cy="5191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chemeClr val="bg1"/>
                </a:solidFill>
                <a:ea typeface="楷体_GB2312" pitchFamily="49" charset="-122"/>
              </a:rPr>
              <a:t>同名端</a:t>
            </a:r>
          </a:p>
        </p:txBody>
      </p:sp>
      <p:sp>
        <p:nvSpPr>
          <p:cNvPr id="442379" name="Line 11"/>
          <p:cNvSpPr>
            <a:spLocks noChangeShapeType="1"/>
          </p:cNvSpPr>
          <p:nvPr/>
        </p:nvSpPr>
        <p:spPr bwMode="auto">
          <a:xfrm>
            <a:off x="2700338" y="3141663"/>
            <a:ext cx="863600"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81928" name="Group 12"/>
          <p:cNvGrpSpPr>
            <a:grpSpLocks/>
          </p:cNvGrpSpPr>
          <p:nvPr/>
        </p:nvGrpSpPr>
        <p:grpSpPr bwMode="auto">
          <a:xfrm>
            <a:off x="6588125" y="6446838"/>
            <a:ext cx="792163" cy="366712"/>
            <a:chOff x="4649" y="4020"/>
            <a:chExt cx="499" cy="231"/>
          </a:xfrm>
        </p:grpSpPr>
        <p:pic>
          <p:nvPicPr>
            <p:cNvPr id="81929" name="Picture 13"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30" name="Text Box 14">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iterate type="lt">
                                    <p:tmPct val="100000"/>
                                  </p:iterate>
                                  <p:childTnLst>
                                    <p:set>
                                      <p:cBhvr>
                                        <p:cTn id="6" dur="1" fill="hold">
                                          <p:stCondLst>
                                            <p:cond delay="0"/>
                                          </p:stCondLst>
                                        </p:cTn>
                                        <p:tgtEl>
                                          <p:spTgt spid="442370"/>
                                        </p:tgtEl>
                                        <p:attrNameLst>
                                          <p:attrName>style.visibility</p:attrName>
                                        </p:attrNameLst>
                                      </p:cBhvr>
                                      <p:to>
                                        <p:strVal val="visible"/>
                                      </p:to>
                                    </p:set>
                                    <p:animEffect transition="in" filter="wipe(left)">
                                      <p:cBhvr>
                                        <p:cTn id="7" dur="100"/>
                                        <p:tgtEl>
                                          <p:spTgt spid="4423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442378"/>
                                        </p:tgtEl>
                                        <p:attrNameLst>
                                          <p:attrName>style.visibility</p:attrName>
                                        </p:attrNameLst>
                                      </p:cBhvr>
                                      <p:to>
                                        <p:strVal val="visible"/>
                                      </p:to>
                                    </p:set>
                                    <p:anim calcmode="lin" valueType="num">
                                      <p:cBhvr additive="base">
                                        <p:cTn id="12" dur="500" fill="hold"/>
                                        <p:tgtEl>
                                          <p:spTgt spid="442378"/>
                                        </p:tgtEl>
                                        <p:attrNameLst>
                                          <p:attrName>ppt_x</p:attrName>
                                        </p:attrNameLst>
                                      </p:cBhvr>
                                      <p:tavLst>
                                        <p:tav tm="0">
                                          <p:val>
                                            <p:strVal val="0-#ppt_w/2"/>
                                          </p:val>
                                        </p:tav>
                                        <p:tav tm="100000">
                                          <p:val>
                                            <p:strVal val="#ppt_x"/>
                                          </p:val>
                                        </p:tav>
                                      </p:tavLst>
                                    </p:anim>
                                    <p:anim calcmode="lin" valueType="num">
                                      <p:cBhvr additive="base">
                                        <p:cTn id="13" dur="500" fill="hold"/>
                                        <p:tgtEl>
                                          <p:spTgt spid="442378"/>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2" presetClass="entr" presetSubtype="8" fill="hold" nodeType="clickEffect">
                                  <p:stCondLst>
                                    <p:cond delay="0"/>
                                  </p:stCondLst>
                                  <p:childTnLst>
                                    <p:set>
                                      <p:cBhvr>
                                        <p:cTn id="17" dur="1" fill="hold">
                                          <p:stCondLst>
                                            <p:cond delay="0"/>
                                          </p:stCondLst>
                                        </p:cTn>
                                        <p:tgtEl>
                                          <p:spTgt spid="442379"/>
                                        </p:tgtEl>
                                        <p:attrNameLst>
                                          <p:attrName>style.visibility</p:attrName>
                                        </p:attrNameLst>
                                      </p:cBhvr>
                                      <p:to>
                                        <p:strVal val="visible"/>
                                      </p:to>
                                    </p:set>
                                    <p:animEffect transition="in" filter="slide(fromLeft)">
                                      <p:cBhvr>
                                        <p:cTn id="18" dur="500"/>
                                        <p:tgtEl>
                                          <p:spTgt spid="442379"/>
                                        </p:tgtEl>
                                      </p:cBhvr>
                                    </p:animEffect>
                                  </p:childTnLst>
                                </p:cTn>
                              </p:par>
                            </p:childTnLst>
                          </p:cTn>
                        </p:par>
                        <p:par>
                          <p:cTn id="19" fill="hold" nodeType="afterGroup">
                            <p:stCondLst>
                              <p:cond delay="500"/>
                            </p:stCondLst>
                            <p:childTnLst>
                              <p:par>
                                <p:cTn id="20" presetID="22" presetClass="entr" presetSubtype="1" fill="hold" grpId="0" nodeType="afterEffect">
                                  <p:stCondLst>
                                    <p:cond delay="0"/>
                                  </p:stCondLst>
                                  <p:childTnLst>
                                    <p:set>
                                      <p:cBhvr>
                                        <p:cTn id="21" dur="1" fill="hold">
                                          <p:stCondLst>
                                            <p:cond delay="0"/>
                                          </p:stCondLst>
                                        </p:cTn>
                                        <p:tgtEl>
                                          <p:spTgt spid="442377"/>
                                        </p:tgtEl>
                                        <p:attrNameLst>
                                          <p:attrName>style.visibility</p:attrName>
                                        </p:attrNameLst>
                                      </p:cBhvr>
                                      <p:to>
                                        <p:strVal val="visible"/>
                                      </p:to>
                                    </p:set>
                                    <p:animEffect transition="in" filter="wipe(up)">
                                      <p:cBhvr>
                                        <p:cTn id="22" dur="1000"/>
                                        <p:tgtEl>
                                          <p:spTgt spid="4423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2370" grpId="0" autoUpdateAnimBg="0"/>
      <p:bldP spid="442377" grpId="0" autoUpdateAnimBg="0"/>
      <p:bldP spid="44237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3394" name="Object 2"/>
          <p:cNvGraphicFramePr>
            <a:graphicFrameLocks noChangeAspect="1"/>
          </p:cNvGraphicFramePr>
          <p:nvPr/>
        </p:nvGraphicFramePr>
        <p:xfrm>
          <a:off x="1547813" y="3644900"/>
          <a:ext cx="5726112" cy="1062038"/>
        </p:xfrm>
        <a:graphic>
          <a:graphicData uri="http://schemas.openxmlformats.org/presentationml/2006/ole">
            <mc:AlternateContent xmlns:mc="http://schemas.openxmlformats.org/markup-compatibility/2006">
              <mc:Choice xmlns:v="urn:schemas-microsoft-com:vml" Requires="v">
                <p:oleObj spid="_x0000_s8283" name="公式" r:id="rId3" imgW="2463480" imgH="457200" progId="Equation.3">
                  <p:embed/>
                </p:oleObj>
              </mc:Choice>
              <mc:Fallback>
                <p:oleObj name="公式" r:id="rId3" imgW="2463480" imgH="4572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813" y="3644900"/>
                        <a:ext cx="5726112" cy="1062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195" name="Text Box 3"/>
          <p:cNvSpPr txBox="1">
            <a:spLocks noChangeArrowheads="1"/>
          </p:cNvSpPr>
          <p:nvPr/>
        </p:nvSpPr>
        <p:spPr bwMode="auto">
          <a:xfrm>
            <a:off x="611188" y="333375"/>
            <a:ext cx="5111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kumimoji="1" lang="zh-CN" altLang="en-US" sz="2400" b="1">
              <a:solidFill>
                <a:schemeClr val="bg1"/>
              </a:solidFill>
              <a:latin typeface="Times New Roman" panose="02020603050405020304" pitchFamily="18" charset="0"/>
              <a:ea typeface="宋体" panose="02010600030101010101" pitchFamily="2" charset="-122"/>
            </a:endParaRPr>
          </a:p>
        </p:txBody>
      </p:sp>
      <p:grpSp>
        <p:nvGrpSpPr>
          <p:cNvPr id="2" name="Group 4"/>
          <p:cNvGrpSpPr>
            <a:grpSpLocks/>
          </p:cNvGrpSpPr>
          <p:nvPr/>
        </p:nvGrpSpPr>
        <p:grpSpPr bwMode="auto">
          <a:xfrm>
            <a:off x="2195513" y="2276475"/>
            <a:ext cx="4767262" cy="592138"/>
            <a:chOff x="1111" y="3339"/>
            <a:chExt cx="3003" cy="373"/>
          </a:xfrm>
        </p:grpSpPr>
        <p:sp>
          <p:nvSpPr>
            <p:cNvPr id="8279" name="Text Box 5"/>
            <p:cNvSpPr txBox="1">
              <a:spLocks noChangeArrowheads="1"/>
            </p:cNvSpPr>
            <p:nvPr/>
          </p:nvSpPr>
          <p:spPr bwMode="auto">
            <a:xfrm>
              <a:off x="1111" y="3385"/>
              <a:ext cx="27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8280" name="Text Box 6"/>
            <p:cNvSpPr txBox="1">
              <a:spLocks noChangeArrowheads="1"/>
            </p:cNvSpPr>
            <p:nvPr/>
          </p:nvSpPr>
          <p:spPr bwMode="auto">
            <a:xfrm>
              <a:off x="3742" y="3339"/>
              <a:ext cx="37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a:solidFill>
                    <a:schemeClr val="bg1"/>
                  </a:solidFill>
                  <a:latin typeface="Times New Roman" panose="02020603050405020304" pitchFamily="18" charset="0"/>
                  <a:ea typeface="宋体" panose="02010600030101010101" pitchFamily="2" charset="-122"/>
                </a:rPr>
                <a:t>*</a:t>
              </a:r>
            </a:p>
          </p:txBody>
        </p:sp>
      </p:grpSp>
      <p:grpSp>
        <p:nvGrpSpPr>
          <p:cNvPr id="3" name="Group 7"/>
          <p:cNvGrpSpPr>
            <a:grpSpLocks/>
          </p:cNvGrpSpPr>
          <p:nvPr/>
        </p:nvGrpSpPr>
        <p:grpSpPr bwMode="auto">
          <a:xfrm>
            <a:off x="2268538" y="2492375"/>
            <a:ext cx="2041525" cy="590550"/>
            <a:chOff x="1066" y="2387"/>
            <a:chExt cx="1286" cy="372"/>
          </a:xfrm>
        </p:grpSpPr>
        <p:sp>
          <p:nvSpPr>
            <p:cNvPr id="8277" name="Text Box 8"/>
            <p:cNvSpPr txBox="1">
              <a:spLocks noChangeArrowheads="1"/>
            </p:cNvSpPr>
            <p:nvPr/>
          </p:nvSpPr>
          <p:spPr bwMode="auto">
            <a:xfrm>
              <a:off x="1066" y="2432"/>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a:solidFill>
                    <a:schemeClr val="bg1"/>
                  </a:solidFill>
                  <a:latin typeface="Times New Roman" panose="02020603050405020304" pitchFamily="18" charset="0"/>
                  <a:ea typeface="宋体" panose="02010600030101010101" pitchFamily="2" charset="-122"/>
                  <a:sym typeface="Symbol" panose="05050102010706020507" pitchFamily="18" charset="2"/>
                </a:rPr>
                <a:t></a:t>
              </a:r>
              <a:endParaRPr kumimoji="1" lang="zh-CN" altLang="en-US" sz="2800">
                <a:solidFill>
                  <a:schemeClr val="bg1"/>
                </a:solidFill>
                <a:latin typeface="Times New Roman" panose="02020603050405020304" pitchFamily="18" charset="0"/>
                <a:ea typeface="宋体" panose="02010600030101010101" pitchFamily="2" charset="-122"/>
              </a:endParaRPr>
            </a:p>
          </p:txBody>
        </p:sp>
        <p:sp>
          <p:nvSpPr>
            <p:cNvPr id="8278" name="Text Box 9"/>
            <p:cNvSpPr txBox="1">
              <a:spLocks noChangeArrowheads="1"/>
            </p:cNvSpPr>
            <p:nvPr/>
          </p:nvSpPr>
          <p:spPr bwMode="auto">
            <a:xfrm>
              <a:off x="2064" y="2387"/>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a:solidFill>
                    <a:schemeClr val="bg1"/>
                  </a:solidFill>
                  <a:ea typeface="仿宋_GB2312" pitchFamily="49" charset="-122"/>
                  <a:sym typeface="Symbol" panose="05050102010706020507" pitchFamily="18" charset="2"/>
                </a:rPr>
                <a:t></a:t>
              </a:r>
            </a:p>
          </p:txBody>
        </p:sp>
      </p:grpSp>
      <p:grpSp>
        <p:nvGrpSpPr>
          <p:cNvPr id="4" name="Group 10"/>
          <p:cNvGrpSpPr>
            <a:grpSpLocks/>
          </p:cNvGrpSpPr>
          <p:nvPr/>
        </p:nvGrpSpPr>
        <p:grpSpPr bwMode="auto">
          <a:xfrm>
            <a:off x="1619250" y="2276475"/>
            <a:ext cx="457200" cy="533400"/>
            <a:chOff x="711" y="2311"/>
            <a:chExt cx="288" cy="336"/>
          </a:xfrm>
        </p:grpSpPr>
        <p:sp>
          <p:nvSpPr>
            <p:cNvPr id="8275" name="Line 11"/>
            <p:cNvSpPr>
              <a:spLocks noChangeShapeType="1"/>
            </p:cNvSpPr>
            <p:nvPr/>
          </p:nvSpPr>
          <p:spPr bwMode="auto">
            <a:xfrm flipV="1">
              <a:off x="951" y="2311"/>
              <a:ext cx="0" cy="336"/>
            </a:xfrm>
            <a:prstGeom prst="line">
              <a:avLst/>
            </a:prstGeom>
            <a:noFill/>
            <a:ln w="38100">
              <a:solidFill>
                <a:srgbClr val="00FFFF"/>
              </a:solidFill>
              <a:round/>
              <a:headEnd/>
              <a:tailEnd type="stealth"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76" name="Text Box 12"/>
            <p:cNvSpPr txBox="1">
              <a:spLocks noChangeArrowheads="1"/>
            </p:cNvSpPr>
            <p:nvPr/>
          </p:nvSpPr>
          <p:spPr bwMode="auto">
            <a:xfrm>
              <a:off x="711" y="2359"/>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400" b="1" i="1">
                  <a:solidFill>
                    <a:schemeClr val="bg1"/>
                  </a:solidFill>
                  <a:latin typeface="Times New Roman" panose="02020603050405020304" pitchFamily="18" charset="0"/>
                  <a:ea typeface="宋体" panose="02010600030101010101" pitchFamily="2" charset="-122"/>
                </a:rPr>
                <a:t>i</a:t>
              </a:r>
              <a:r>
                <a:rPr kumimoji="1" lang="en-US" altLang="zh-CN" sz="2400" b="1" baseline="-25000">
                  <a:solidFill>
                    <a:schemeClr val="bg1"/>
                  </a:solidFill>
                  <a:latin typeface="Times New Roman" panose="02020603050405020304" pitchFamily="18" charset="0"/>
                  <a:ea typeface="宋体" panose="02010600030101010101" pitchFamily="2" charset="-122"/>
                </a:rPr>
                <a:t>1</a:t>
              </a:r>
              <a:endParaRPr kumimoji="1" lang="en-US" altLang="zh-CN" sz="2400" b="1">
                <a:solidFill>
                  <a:schemeClr val="bg1"/>
                </a:solidFill>
                <a:latin typeface="Times New Roman" panose="02020603050405020304" pitchFamily="18" charset="0"/>
                <a:ea typeface="宋体" panose="02010600030101010101" pitchFamily="2" charset="-122"/>
              </a:endParaRPr>
            </a:p>
          </p:txBody>
        </p:sp>
      </p:grpSp>
      <p:grpSp>
        <p:nvGrpSpPr>
          <p:cNvPr id="5" name="Group 13"/>
          <p:cNvGrpSpPr>
            <a:grpSpLocks/>
          </p:cNvGrpSpPr>
          <p:nvPr/>
        </p:nvGrpSpPr>
        <p:grpSpPr bwMode="auto">
          <a:xfrm>
            <a:off x="3348038" y="2276475"/>
            <a:ext cx="457200" cy="533400"/>
            <a:chOff x="711" y="2311"/>
            <a:chExt cx="288" cy="336"/>
          </a:xfrm>
        </p:grpSpPr>
        <p:sp>
          <p:nvSpPr>
            <p:cNvPr id="8273" name="Line 14"/>
            <p:cNvSpPr>
              <a:spLocks noChangeShapeType="1"/>
            </p:cNvSpPr>
            <p:nvPr/>
          </p:nvSpPr>
          <p:spPr bwMode="auto">
            <a:xfrm flipV="1">
              <a:off x="951" y="2311"/>
              <a:ext cx="0" cy="336"/>
            </a:xfrm>
            <a:prstGeom prst="line">
              <a:avLst/>
            </a:prstGeom>
            <a:noFill/>
            <a:ln w="38100">
              <a:solidFill>
                <a:srgbClr val="00FFFF"/>
              </a:solidFill>
              <a:round/>
              <a:headEnd/>
              <a:tailEnd type="stealth"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74" name="Text Box 15"/>
            <p:cNvSpPr txBox="1">
              <a:spLocks noChangeArrowheads="1"/>
            </p:cNvSpPr>
            <p:nvPr/>
          </p:nvSpPr>
          <p:spPr bwMode="auto">
            <a:xfrm>
              <a:off x="711" y="2359"/>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400" b="1" i="1">
                  <a:solidFill>
                    <a:schemeClr val="bg1"/>
                  </a:solidFill>
                  <a:latin typeface="Times New Roman" panose="02020603050405020304" pitchFamily="18" charset="0"/>
                  <a:ea typeface="宋体" panose="02010600030101010101" pitchFamily="2" charset="-122"/>
                </a:rPr>
                <a:t>i</a:t>
              </a:r>
              <a:r>
                <a:rPr kumimoji="1" lang="en-US" altLang="zh-CN" sz="2400" b="1" baseline="-25000">
                  <a:solidFill>
                    <a:schemeClr val="bg1"/>
                  </a:solidFill>
                  <a:latin typeface="Times New Roman" panose="02020603050405020304" pitchFamily="18" charset="0"/>
                  <a:ea typeface="宋体" panose="02010600030101010101" pitchFamily="2" charset="-122"/>
                </a:rPr>
                <a:t>2</a:t>
              </a:r>
              <a:endParaRPr kumimoji="1" lang="en-US" altLang="zh-CN" sz="2400" b="1">
                <a:solidFill>
                  <a:schemeClr val="bg1"/>
                </a:solidFill>
                <a:latin typeface="Times New Roman" panose="02020603050405020304" pitchFamily="18" charset="0"/>
                <a:ea typeface="宋体" panose="02010600030101010101" pitchFamily="2" charset="-122"/>
              </a:endParaRPr>
            </a:p>
          </p:txBody>
        </p:sp>
      </p:grpSp>
      <p:grpSp>
        <p:nvGrpSpPr>
          <p:cNvPr id="6" name="Group 16"/>
          <p:cNvGrpSpPr>
            <a:grpSpLocks/>
          </p:cNvGrpSpPr>
          <p:nvPr/>
        </p:nvGrpSpPr>
        <p:grpSpPr bwMode="auto">
          <a:xfrm>
            <a:off x="4860925" y="2276475"/>
            <a:ext cx="457200" cy="533400"/>
            <a:chOff x="711" y="2311"/>
            <a:chExt cx="288" cy="336"/>
          </a:xfrm>
        </p:grpSpPr>
        <p:sp>
          <p:nvSpPr>
            <p:cNvPr id="8271" name="Line 17"/>
            <p:cNvSpPr>
              <a:spLocks noChangeShapeType="1"/>
            </p:cNvSpPr>
            <p:nvPr/>
          </p:nvSpPr>
          <p:spPr bwMode="auto">
            <a:xfrm flipV="1">
              <a:off x="951" y="2311"/>
              <a:ext cx="0" cy="336"/>
            </a:xfrm>
            <a:prstGeom prst="line">
              <a:avLst/>
            </a:prstGeom>
            <a:noFill/>
            <a:ln w="38100">
              <a:solidFill>
                <a:srgbClr val="00FFFF"/>
              </a:solidFill>
              <a:round/>
              <a:headEnd/>
              <a:tailEnd type="stealth"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72" name="Text Box 18"/>
            <p:cNvSpPr txBox="1">
              <a:spLocks noChangeArrowheads="1"/>
            </p:cNvSpPr>
            <p:nvPr/>
          </p:nvSpPr>
          <p:spPr bwMode="auto">
            <a:xfrm>
              <a:off x="711" y="2359"/>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400" b="1" i="1">
                  <a:solidFill>
                    <a:schemeClr val="bg1"/>
                  </a:solidFill>
                  <a:latin typeface="Times New Roman" panose="02020603050405020304" pitchFamily="18" charset="0"/>
                  <a:ea typeface="宋体" panose="02010600030101010101" pitchFamily="2" charset="-122"/>
                </a:rPr>
                <a:t>i</a:t>
              </a:r>
              <a:r>
                <a:rPr kumimoji="1" lang="en-US" altLang="zh-CN" sz="2400" b="1" baseline="-25000">
                  <a:solidFill>
                    <a:schemeClr val="bg1"/>
                  </a:solidFill>
                  <a:latin typeface="Times New Roman" panose="02020603050405020304" pitchFamily="18" charset="0"/>
                  <a:ea typeface="宋体" panose="02010600030101010101" pitchFamily="2" charset="-122"/>
                </a:rPr>
                <a:t>3</a:t>
              </a:r>
              <a:endParaRPr kumimoji="1" lang="en-US" altLang="zh-CN" sz="2400" b="1">
                <a:solidFill>
                  <a:schemeClr val="bg1"/>
                </a:solidFill>
                <a:latin typeface="Times New Roman" panose="02020603050405020304" pitchFamily="18" charset="0"/>
                <a:ea typeface="宋体" panose="02010600030101010101" pitchFamily="2" charset="-122"/>
              </a:endParaRPr>
            </a:p>
          </p:txBody>
        </p:sp>
      </p:grpSp>
      <p:grpSp>
        <p:nvGrpSpPr>
          <p:cNvPr id="7" name="Group 19"/>
          <p:cNvGrpSpPr>
            <a:grpSpLocks/>
          </p:cNvGrpSpPr>
          <p:nvPr/>
        </p:nvGrpSpPr>
        <p:grpSpPr bwMode="auto">
          <a:xfrm>
            <a:off x="3924300" y="2511425"/>
            <a:ext cx="2987675" cy="519113"/>
            <a:chOff x="2109" y="2399"/>
            <a:chExt cx="1882" cy="327"/>
          </a:xfrm>
        </p:grpSpPr>
        <p:sp>
          <p:nvSpPr>
            <p:cNvPr id="8269" name="Rectangle 20"/>
            <p:cNvSpPr>
              <a:spLocks noChangeArrowheads="1"/>
            </p:cNvSpPr>
            <p:nvPr/>
          </p:nvSpPr>
          <p:spPr bwMode="auto">
            <a:xfrm>
              <a:off x="2109" y="2399"/>
              <a:ext cx="3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仿宋_GB2312" pitchFamily="49" charset="-122"/>
                  <a:ea typeface="仿宋_GB2312" pitchFamily="49" charset="-122"/>
                  <a:sym typeface="Symbol" panose="05050102010706020507" pitchFamily="18" charset="2"/>
                </a:rPr>
                <a:t>△</a:t>
              </a:r>
            </a:p>
          </p:txBody>
        </p:sp>
        <p:sp>
          <p:nvSpPr>
            <p:cNvPr id="8270" name="Rectangle 21"/>
            <p:cNvSpPr>
              <a:spLocks noChangeArrowheads="1"/>
            </p:cNvSpPr>
            <p:nvPr/>
          </p:nvSpPr>
          <p:spPr bwMode="auto">
            <a:xfrm>
              <a:off x="3651" y="2399"/>
              <a:ext cx="3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仿宋_GB2312" pitchFamily="49" charset="-122"/>
                  <a:ea typeface="仿宋_GB2312" pitchFamily="49" charset="-122"/>
                  <a:sym typeface="Symbol" panose="05050102010706020507" pitchFamily="18" charset="2"/>
                </a:rPr>
                <a:t>△</a:t>
              </a:r>
            </a:p>
          </p:txBody>
        </p:sp>
      </p:grpSp>
      <p:sp>
        <p:nvSpPr>
          <p:cNvPr id="443414" name="Text Box 22"/>
          <p:cNvSpPr txBox="1">
            <a:spLocks noChangeArrowheads="1"/>
          </p:cNvSpPr>
          <p:nvPr/>
        </p:nvSpPr>
        <p:spPr bwMode="auto">
          <a:xfrm>
            <a:off x="2268538" y="4941888"/>
            <a:ext cx="557053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Times New Roman" panose="02020603050405020304" pitchFamily="18" charset="0"/>
                <a:ea typeface="楷体_GB2312" pitchFamily="49" charset="-122"/>
              </a:rPr>
              <a:t>线圈的同名端必须两两确定。</a:t>
            </a:r>
          </a:p>
        </p:txBody>
      </p:sp>
      <p:grpSp>
        <p:nvGrpSpPr>
          <p:cNvPr id="8203" name="Group 23"/>
          <p:cNvGrpSpPr>
            <a:grpSpLocks/>
          </p:cNvGrpSpPr>
          <p:nvPr/>
        </p:nvGrpSpPr>
        <p:grpSpPr bwMode="auto">
          <a:xfrm>
            <a:off x="8316913" y="6446838"/>
            <a:ext cx="792162" cy="366712"/>
            <a:chOff x="5193" y="4020"/>
            <a:chExt cx="499" cy="231"/>
          </a:xfrm>
        </p:grpSpPr>
        <p:pic>
          <p:nvPicPr>
            <p:cNvPr id="8267" name="Picture 24"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68" name="Text Box 25">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8204" name="Group 26"/>
          <p:cNvGrpSpPr>
            <a:grpSpLocks/>
          </p:cNvGrpSpPr>
          <p:nvPr/>
        </p:nvGrpSpPr>
        <p:grpSpPr bwMode="auto">
          <a:xfrm>
            <a:off x="7453313" y="6446838"/>
            <a:ext cx="792162" cy="366712"/>
            <a:chOff x="4649" y="4020"/>
            <a:chExt cx="499" cy="231"/>
          </a:xfrm>
        </p:grpSpPr>
        <p:pic>
          <p:nvPicPr>
            <p:cNvPr id="8265" name="Picture 27"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66" name="Text Box 28">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10" name="Group 29"/>
          <p:cNvGrpSpPr>
            <a:grpSpLocks/>
          </p:cNvGrpSpPr>
          <p:nvPr/>
        </p:nvGrpSpPr>
        <p:grpSpPr bwMode="auto">
          <a:xfrm>
            <a:off x="539750" y="4868863"/>
            <a:ext cx="1847850" cy="850900"/>
            <a:chOff x="385" y="3022"/>
            <a:chExt cx="1164" cy="536"/>
          </a:xfrm>
        </p:grpSpPr>
        <p:pic>
          <p:nvPicPr>
            <p:cNvPr id="8263" name="Picture 30"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64" name="Text Box 31"/>
            <p:cNvSpPr txBox="1">
              <a:spLocks noChangeArrowheads="1"/>
            </p:cNvSpPr>
            <p:nvPr/>
          </p:nvSpPr>
          <p:spPr bwMode="auto">
            <a:xfrm>
              <a:off x="793" y="3116"/>
              <a:ext cx="756"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3200">
                  <a:solidFill>
                    <a:srgbClr val="FA7748"/>
                  </a:solidFill>
                  <a:latin typeface="Times New Roman" panose="02020603050405020304" pitchFamily="18" charset="0"/>
                  <a:ea typeface="华文行楷" panose="02010800040101010101" pitchFamily="2" charset="-122"/>
                </a:rPr>
                <a:t>注意  </a:t>
              </a:r>
            </a:p>
          </p:txBody>
        </p:sp>
      </p:grpSp>
      <p:grpSp>
        <p:nvGrpSpPr>
          <p:cNvPr id="8206" name="Group 32"/>
          <p:cNvGrpSpPr>
            <a:grpSpLocks/>
          </p:cNvGrpSpPr>
          <p:nvPr/>
        </p:nvGrpSpPr>
        <p:grpSpPr bwMode="auto">
          <a:xfrm>
            <a:off x="1258888" y="620713"/>
            <a:ext cx="6337300" cy="2728912"/>
            <a:chOff x="793" y="391"/>
            <a:chExt cx="3992" cy="1719"/>
          </a:xfrm>
        </p:grpSpPr>
        <p:sp>
          <p:nvSpPr>
            <p:cNvPr id="8210" name="Rectangle 33"/>
            <p:cNvSpPr>
              <a:spLocks noChangeArrowheads="1"/>
            </p:cNvSpPr>
            <p:nvPr/>
          </p:nvSpPr>
          <p:spPr bwMode="auto">
            <a:xfrm>
              <a:off x="1314" y="775"/>
              <a:ext cx="2880" cy="528"/>
            </a:xfrm>
            <a:prstGeom prst="rect">
              <a:avLst/>
            </a:prstGeom>
            <a:solidFill>
              <a:srgbClr val="FF9900"/>
            </a:solidFill>
            <a:ln w="38100">
              <a:solidFill>
                <a:srgbClr val="FFCC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8211" name="Arc 34"/>
            <p:cNvSpPr>
              <a:spLocks/>
            </p:cNvSpPr>
            <p:nvPr/>
          </p:nvSpPr>
          <p:spPr bwMode="auto">
            <a:xfrm flipH="1" flipV="1">
              <a:off x="1035" y="823"/>
              <a:ext cx="3312" cy="192"/>
            </a:xfrm>
            <a:custGeom>
              <a:avLst/>
              <a:gdLst>
                <a:gd name="T0" fmla="*/ 0 w 38424"/>
                <a:gd name="T1" fmla="*/ 120 h 21600"/>
                <a:gd name="T2" fmla="*/ 3312 w 38424"/>
                <a:gd name="T3" fmla="*/ 92 h 21600"/>
                <a:gd name="T4" fmla="*/ 1724 w 38424"/>
                <a:gd name="T5" fmla="*/ 192 h 21600"/>
                <a:gd name="T6" fmla="*/ 0 60000 65536"/>
                <a:gd name="T7" fmla="*/ 0 60000 65536"/>
                <a:gd name="T8" fmla="*/ 0 60000 65536"/>
                <a:gd name="T9" fmla="*/ 0 w 38424"/>
                <a:gd name="T10" fmla="*/ 0 h 21600"/>
                <a:gd name="T11" fmla="*/ 38424 w 38424"/>
                <a:gd name="T12" fmla="*/ 21600 h 21600"/>
              </a:gdLst>
              <a:ahLst/>
              <a:cxnLst>
                <a:cxn ang="T6">
                  <a:pos x="T0" y="T1"/>
                </a:cxn>
                <a:cxn ang="T7">
                  <a:pos x="T2" y="T3"/>
                </a:cxn>
                <a:cxn ang="T8">
                  <a:pos x="T4" y="T5"/>
                </a:cxn>
              </a:cxnLst>
              <a:rect l="T9" t="T10" r="T11" b="T12"/>
              <a:pathLst>
                <a:path w="38424" h="21600" fill="none" extrusionOk="0">
                  <a:moveTo>
                    <a:pt x="0" y="13446"/>
                  </a:moveTo>
                  <a:cubicBezTo>
                    <a:pt x="3314" y="5315"/>
                    <a:pt x="11221" y="-1"/>
                    <a:pt x="20002" y="0"/>
                  </a:cubicBezTo>
                  <a:cubicBezTo>
                    <a:pt x="27520" y="0"/>
                    <a:pt x="34498" y="3909"/>
                    <a:pt x="38423" y="10322"/>
                  </a:cubicBezTo>
                </a:path>
                <a:path w="38424" h="21600" stroke="0" extrusionOk="0">
                  <a:moveTo>
                    <a:pt x="0" y="13446"/>
                  </a:moveTo>
                  <a:cubicBezTo>
                    <a:pt x="3314" y="5315"/>
                    <a:pt x="11221" y="-1"/>
                    <a:pt x="20002" y="0"/>
                  </a:cubicBezTo>
                  <a:cubicBezTo>
                    <a:pt x="27520" y="0"/>
                    <a:pt x="34498" y="3909"/>
                    <a:pt x="38423" y="10322"/>
                  </a:cubicBezTo>
                  <a:lnTo>
                    <a:pt x="20002" y="21600"/>
                  </a:lnTo>
                  <a:close/>
                </a:path>
              </a:pathLst>
            </a:custGeom>
            <a:noFill/>
            <a:ln w="38100">
              <a:solidFill>
                <a:srgbClr val="FF3300"/>
              </a:solidFill>
              <a:prstDash val="dash"/>
              <a:round/>
              <a:headEnd/>
              <a:tailEnd type="stealth" w="sm"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212" name="Line 35"/>
            <p:cNvSpPr>
              <a:spLocks noChangeShapeType="1"/>
            </p:cNvSpPr>
            <p:nvPr/>
          </p:nvSpPr>
          <p:spPr bwMode="auto">
            <a:xfrm flipH="1">
              <a:off x="1035" y="1063"/>
              <a:ext cx="3312" cy="0"/>
            </a:xfrm>
            <a:prstGeom prst="line">
              <a:avLst/>
            </a:prstGeom>
            <a:noFill/>
            <a:ln w="38100">
              <a:solidFill>
                <a:srgbClr val="FF3300"/>
              </a:solidFill>
              <a:prstDash val="dash"/>
              <a:round/>
              <a:headEnd/>
              <a:tailEnd type="stealth"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13" name="Arc 36"/>
            <p:cNvSpPr>
              <a:spLocks/>
            </p:cNvSpPr>
            <p:nvPr/>
          </p:nvSpPr>
          <p:spPr bwMode="auto">
            <a:xfrm flipH="1">
              <a:off x="1035" y="1207"/>
              <a:ext cx="3268" cy="192"/>
            </a:xfrm>
            <a:custGeom>
              <a:avLst/>
              <a:gdLst>
                <a:gd name="T0" fmla="*/ 0 w 39984"/>
                <a:gd name="T1" fmla="*/ 120 h 21600"/>
                <a:gd name="T2" fmla="*/ 3268 w 39984"/>
                <a:gd name="T3" fmla="*/ 119 h 21600"/>
                <a:gd name="T4" fmla="*/ 1635 w 39984"/>
                <a:gd name="T5" fmla="*/ 192 h 21600"/>
                <a:gd name="T6" fmla="*/ 0 60000 65536"/>
                <a:gd name="T7" fmla="*/ 0 60000 65536"/>
                <a:gd name="T8" fmla="*/ 0 60000 65536"/>
                <a:gd name="T9" fmla="*/ 0 w 39984"/>
                <a:gd name="T10" fmla="*/ 0 h 21600"/>
                <a:gd name="T11" fmla="*/ 39984 w 39984"/>
                <a:gd name="T12" fmla="*/ 21600 h 21600"/>
              </a:gdLst>
              <a:ahLst/>
              <a:cxnLst>
                <a:cxn ang="T6">
                  <a:pos x="T0" y="T1"/>
                </a:cxn>
                <a:cxn ang="T7">
                  <a:pos x="T2" y="T3"/>
                </a:cxn>
                <a:cxn ang="T8">
                  <a:pos x="T4" y="T5"/>
                </a:cxn>
              </a:cxnLst>
              <a:rect l="T9" t="T10" r="T11" b="T12"/>
              <a:pathLst>
                <a:path w="39984" h="21600" fill="none" extrusionOk="0">
                  <a:moveTo>
                    <a:pt x="0" y="13446"/>
                  </a:moveTo>
                  <a:cubicBezTo>
                    <a:pt x="3314" y="5315"/>
                    <a:pt x="11221" y="-1"/>
                    <a:pt x="20002" y="0"/>
                  </a:cubicBezTo>
                  <a:cubicBezTo>
                    <a:pt x="28763" y="0"/>
                    <a:pt x="36656" y="5292"/>
                    <a:pt x="39983" y="13397"/>
                  </a:cubicBezTo>
                </a:path>
                <a:path w="39984" h="21600" stroke="0" extrusionOk="0">
                  <a:moveTo>
                    <a:pt x="0" y="13446"/>
                  </a:moveTo>
                  <a:cubicBezTo>
                    <a:pt x="3314" y="5315"/>
                    <a:pt x="11221" y="-1"/>
                    <a:pt x="20002" y="0"/>
                  </a:cubicBezTo>
                  <a:cubicBezTo>
                    <a:pt x="28763" y="0"/>
                    <a:pt x="36656" y="5292"/>
                    <a:pt x="39983" y="13397"/>
                  </a:cubicBezTo>
                  <a:lnTo>
                    <a:pt x="20002" y="21600"/>
                  </a:lnTo>
                  <a:close/>
                </a:path>
              </a:pathLst>
            </a:custGeom>
            <a:noFill/>
            <a:ln w="38100">
              <a:solidFill>
                <a:srgbClr val="FF3300"/>
              </a:solidFill>
              <a:prstDash val="dash"/>
              <a:round/>
              <a:headEnd/>
              <a:tailEnd type="stealth" w="sm"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214" name="Arc 37"/>
            <p:cNvSpPr>
              <a:spLocks/>
            </p:cNvSpPr>
            <p:nvPr/>
          </p:nvSpPr>
          <p:spPr bwMode="auto">
            <a:xfrm flipH="1">
              <a:off x="1035" y="1111"/>
              <a:ext cx="3312" cy="192"/>
            </a:xfrm>
            <a:custGeom>
              <a:avLst/>
              <a:gdLst>
                <a:gd name="T0" fmla="*/ 0 w 38424"/>
                <a:gd name="T1" fmla="*/ 120 h 21600"/>
                <a:gd name="T2" fmla="*/ 3312 w 38424"/>
                <a:gd name="T3" fmla="*/ 92 h 21600"/>
                <a:gd name="T4" fmla="*/ 1724 w 38424"/>
                <a:gd name="T5" fmla="*/ 192 h 21600"/>
                <a:gd name="T6" fmla="*/ 0 60000 65536"/>
                <a:gd name="T7" fmla="*/ 0 60000 65536"/>
                <a:gd name="T8" fmla="*/ 0 60000 65536"/>
                <a:gd name="T9" fmla="*/ 0 w 38424"/>
                <a:gd name="T10" fmla="*/ 0 h 21600"/>
                <a:gd name="T11" fmla="*/ 38424 w 38424"/>
                <a:gd name="T12" fmla="*/ 21600 h 21600"/>
              </a:gdLst>
              <a:ahLst/>
              <a:cxnLst>
                <a:cxn ang="T6">
                  <a:pos x="T0" y="T1"/>
                </a:cxn>
                <a:cxn ang="T7">
                  <a:pos x="T2" y="T3"/>
                </a:cxn>
                <a:cxn ang="T8">
                  <a:pos x="T4" y="T5"/>
                </a:cxn>
              </a:cxnLst>
              <a:rect l="T9" t="T10" r="T11" b="T12"/>
              <a:pathLst>
                <a:path w="38424" h="21600" fill="none" extrusionOk="0">
                  <a:moveTo>
                    <a:pt x="0" y="13446"/>
                  </a:moveTo>
                  <a:cubicBezTo>
                    <a:pt x="3314" y="5315"/>
                    <a:pt x="11221" y="-1"/>
                    <a:pt x="20002" y="0"/>
                  </a:cubicBezTo>
                  <a:cubicBezTo>
                    <a:pt x="27520" y="0"/>
                    <a:pt x="34498" y="3909"/>
                    <a:pt x="38423" y="10322"/>
                  </a:cubicBezTo>
                </a:path>
                <a:path w="38424" h="21600" stroke="0" extrusionOk="0">
                  <a:moveTo>
                    <a:pt x="0" y="13446"/>
                  </a:moveTo>
                  <a:cubicBezTo>
                    <a:pt x="3314" y="5315"/>
                    <a:pt x="11221" y="-1"/>
                    <a:pt x="20002" y="0"/>
                  </a:cubicBezTo>
                  <a:cubicBezTo>
                    <a:pt x="27520" y="0"/>
                    <a:pt x="34498" y="3909"/>
                    <a:pt x="38423" y="10322"/>
                  </a:cubicBezTo>
                  <a:lnTo>
                    <a:pt x="20002" y="21600"/>
                  </a:lnTo>
                  <a:close/>
                </a:path>
              </a:pathLst>
            </a:custGeom>
            <a:noFill/>
            <a:ln w="38100">
              <a:solidFill>
                <a:srgbClr val="FF3300"/>
              </a:solidFill>
              <a:prstDash val="dash"/>
              <a:round/>
              <a:headEnd/>
              <a:tailEnd type="stealth" w="sm"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215" name="Arc 38"/>
            <p:cNvSpPr>
              <a:spLocks/>
            </p:cNvSpPr>
            <p:nvPr/>
          </p:nvSpPr>
          <p:spPr bwMode="auto">
            <a:xfrm flipV="1">
              <a:off x="1266" y="1255"/>
              <a:ext cx="960" cy="336"/>
            </a:xfrm>
            <a:custGeom>
              <a:avLst/>
              <a:gdLst>
                <a:gd name="T0" fmla="*/ 480 w 43200"/>
                <a:gd name="T1" fmla="*/ 0 h 43200"/>
                <a:gd name="T2" fmla="*/ 461 w 43200"/>
                <a:gd name="T3" fmla="*/ 0 h 43200"/>
                <a:gd name="T4" fmla="*/ 480 w 43200"/>
                <a:gd name="T5" fmla="*/ 168 h 43200"/>
                <a:gd name="T6" fmla="*/ 0 60000 65536"/>
                <a:gd name="T7" fmla="*/ 0 60000 65536"/>
                <a:gd name="T8" fmla="*/ 0 60000 65536"/>
                <a:gd name="T9" fmla="*/ 0 w 43200"/>
                <a:gd name="T10" fmla="*/ 0 h 43200"/>
                <a:gd name="T11" fmla="*/ 43200 w 43200"/>
                <a:gd name="T12" fmla="*/ 43200 h 43200"/>
              </a:gdLst>
              <a:ahLst/>
              <a:cxnLst>
                <a:cxn ang="T6">
                  <a:pos x="T0" y="T1"/>
                </a:cxn>
                <a:cxn ang="T7">
                  <a:pos x="T2" y="T3"/>
                </a:cxn>
                <a:cxn ang="T8">
                  <a:pos x="T4" y="T5"/>
                </a:cxn>
              </a:cxnLst>
              <a:rect l="T9" t="T10" r="T11" b="T12"/>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9995"/>
                    <a:pt x="9169" y="464"/>
                    <a:pt x="20765" y="16"/>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9995"/>
                    <a:pt x="9169" y="464"/>
                    <a:pt x="20765" y="16"/>
                  </a:cubicBezTo>
                  <a:lnTo>
                    <a:pt x="21600" y="21600"/>
                  </a:lnTo>
                  <a:close/>
                </a:path>
              </a:pathLst>
            </a:custGeom>
            <a:noFill/>
            <a:ln w="38100">
              <a:solidFill>
                <a:srgbClr val="FF3300"/>
              </a:solidFill>
              <a:prstDash val="dash"/>
              <a:round/>
              <a:headEnd/>
              <a:tailEnd type="stealth" w="sm"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216" name="Arc 39"/>
            <p:cNvSpPr>
              <a:spLocks/>
            </p:cNvSpPr>
            <p:nvPr/>
          </p:nvSpPr>
          <p:spPr bwMode="auto">
            <a:xfrm>
              <a:off x="1266" y="487"/>
              <a:ext cx="960" cy="336"/>
            </a:xfrm>
            <a:custGeom>
              <a:avLst/>
              <a:gdLst>
                <a:gd name="T0" fmla="*/ 480 w 43200"/>
                <a:gd name="T1" fmla="*/ 0 h 43200"/>
                <a:gd name="T2" fmla="*/ 461 w 43200"/>
                <a:gd name="T3" fmla="*/ 0 h 43200"/>
                <a:gd name="T4" fmla="*/ 480 w 43200"/>
                <a:gd name="T5" fmla="*/ 168 h 43200"/>
                <a:gd name="T6" fmla="*/ 0 60000 65536"/>
                <a:gd name="T7" fmla="*/ 0 60000 65536"/>
                <a:gd name="T8" fmla="*/ 0 60000 65536"/>
                <a:gd name="T9" fmla="*/ 0 w 43200"/>
                <a:gd name="T10" fmla="*/ 0 h 43200"/>
                <a:gd name="T11" fmla="*/ 43200 w 43200"/>
                <a:gd name="T12" fmla="*/ 43200 h 43200"/>
              </a:gdLst>
              <a:ahLst/>
              <a:cxnLst>
                <a:cxn ang="T6">
                  <a:pos x="T0" y="T1"/>
                </a:cxn>
                <a:cxn ang="T7">
                  <a:pos x="T2" y="T3"/>
                </a:cxn>
                <a:cxn ang="T8">
                  <a:pos x="T4" y="T5"/>
                </a:cxn>
              </a:cxnLst>
              <a:rect l="T9" t="T10" r="T11" b="T12"/>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9995"/>
                    <a:pt x="9169" y="464"/>
                    <a:pt x="20765" y="16"/>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9995"/>
                    <a:pt x="9169" y="464"/>
                    <a:pt x="20765" y="16"/>
                  </a:cubicBezTo>
                  <a:lnTo>
                    <a:pt x="21600" y="21600"/>
                  </a:lnTo>
                  <a:close/>
                </a:path>
              </a:pathLst>
            </a:custGeom>
            <a:noFill/>
            <a:ln w="38100">
              <a:solidFill>
                <a:srgbClr val="FF3300"/>
              </a:solidFill>
              <a:prstDash val="dash"/>
              <a:round/>
              <a:headEnd/>
              <a:tailEnd type="stealth" w="sm"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217" name="Text Box 40"/>
            <p:cNvSpPr txBox="1">
              <a:spLocks noChangeArrowheads="1"/>
            </p:cNvSpPr>
            <p:nvPr/>
          </p:nvSpPr>
          <p:spPr bwMode="auto">
            <a:xfrm>
              <a:off x="1314" y="1783"/>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8218" name="Text Box 41"/>
            <p:cNvSpPr txBox="1">
              <a:spLocks noChangeArrowheads="1"/>
            </p:cNvSpPr>
            <p:nvPr/>
          </p:nvSpPr>
          <p:spPr bwMode="auto">
            <a:xfrm>
              <a:off x="1986" y="1783"/>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8219" name="Text Box 42"/>
            <p:cNvSpPr txBox="1">
              <a:spLocks noChangeArrowheads="1"/>
            </p:cNvSpPr>
            <p:nvPr/>
          </p:nvSpPr>
          <p:spPr bwMode="auto">
            <a:xfrm>
              <a:off x="1650" y="1783"/>
              <a:ext cx="43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11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8220" name="Text Box 43"/>
            <p:cNvSpPr txBox="1">
              <a:spLocks noChangeArrowheads="1"/>
            </p:cNvSpPr>
            <p:nvPr/>
          </p:nvSpPr>
          <p:spPr bwMode="auto">
            <a:xfrm>
              <a:off x="2322" y="1783"/>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8221" name="Text Box 44"/>
            <p:cNvSpPr txBox="1">
              <a:spLocks noChangeArrowheads="1"/>
            </p:cNvSpPr>
            <p:nvPr/>
          </p:nvSpPr>
          <p:spPr bwMode="auto">
            <a:xfrm>
              <a:off x="2994" y="1783"/>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8222" name="Text Box 45"/>
            <p:cNvSpPr txBox="1">
              <a:spLocks noChangeArrowheads="1"/>
            </p:cNvSpPr>
            <p:nvPr/>
          </p:nvSpPr>
          <p:spPr bwMode="auto">
            <a:xfrm>
              <a:off x="2610" y="1783"/>
              <a:ext cx="43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21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8223" name="Text Box 46"/>
            <p:cNvSpPr txBox="1">
              <a:spLocks noChangeArrowheads="1"/>
            </p:cNvSpPr>
            <p:nvPr/>
          </p:nvSpPr>
          <p:spPr bwMode="auto">
            <a:xfrm>
              <a:off x="793" y="391"/>
              <a:ext cx="68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i="1">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2800" baseline="-25000">
                  <a:solidFill>
                    <a:schemeClr val="bg1"/>
                  </a:solidFill>
                  <a:latin typeface="Times New Roman" panose="02020603050405020304" pitchFamily="18" charset="0"/>
                  <a:ea typeface="宋体" panose="02010600030101010101" pitchFamily="2" charset="-122"/>
                </a:rPr>
                <a:t>11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8224" name="Text Box 47"/>
            <p:cNvSpPr txBox="1">
              <a:spLocks noChangeArrowheads="1"/>
            </p:cNvSpPr>
            <p:nvPr/>
          </p:nvSpPr>
          <p:spPr bwMode="auto">
            <a:xfrm>
              <a:off x="4299" y="919"/>
              <a:ext cx="48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i="1">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zh-CN" altLang="en-US" sz="2800" baseline="-25000">
                  <a:solidFill>
                    <a:schemeClr val="bg1"/>
                  </a:solidFill>
                  <a:latin typeface="Times New Roman" panose="02020603050405020304" pitchFamily="18" charset="0"/>
                  <a:ea typeface="宋体" panose="02010600030101010101" pitchFamily="2" charset="-122"/>
                </a:rPr>
                <a:t> </a:t>
              </a:r>
              <a:r>
                <a:rPr kumimoji="1" lang="en-US" altLang="zh-CN" sz="2800" baseline="-25000">
                  <a:solidFill>
                    <a:schemeClr val="bg1"/>
                  </a:solidFill>
                  <a:latin typeface="Times New Roman" panose="02020603050405020304" pitchFamily="18" charset="0"/>
                  <a:ea typeface="宋体" panose="02010600030101010101" pitchFamily="2" charset="-122"/>
                </a:rPr>
                <a:t>0</a:t>
              </a:r>
            </a:p>
          </p:txBody>
        </p:sp>
        <p:sp>
          <p:nvSpPr>
            <p:cNvPr id="8225" name="Text Box 48"/>
            <p:cNvSpPr txBox="1">
              <a:spLocks noChangeArrowheads="1"/>
            </p:cNvSpPr>
            <p:nvPr/>
          </p:nvSpPr>
          <p:spPr bwMode="auto">
            <a:xfrm>
              <a:off x="1602" y="1303"/>
              <a:ext cx="43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sym typeface="Symbol" panose="05050102010706020507" pitchFamily="18" charset="2"/>
                </a:rPr>
                <a:t>N</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8226" name="Text Box 49"/>
            <p:cNvSpPr txBox="1">
              <a:spLocks noChangeArrowheads="1"/>
            </p:cNvSpPr>
            <p:nvPr/>
          </p:nvSpPr>
          <p:spPr bwMode="auto">
            <a:xfrm>
              <a:off x="2658" y="1351"/>
              <a:ext cx="38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sym typeface="Symbol" panose="05050102010706020507" pitchFamily="18" charset="2"/>
                </a:rPr>
                <a:t>N</a:t>
              </a:r>
              <a:r>
                <a:rPr kumimoji="1" lang="en-US" altLang="zh-CN" sz="2800" baseline="-25000">
                  <a:solidFill>
                    <a:schemeClr val="bg1"/>
                  </a:solidFill>
                  <a:latin typeface="Times New Roman" panose="02020603050405020304" pitchFamily="18" charset="0"/>
                  <a:ea typeface="宋体" panose="02010600030101010101" pitchFamily="2" charset="-122"/>
                </a:rPr>
                <a:t>2</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8227" name="Text Box 50"/>
            <p:cNvSpPr txBox="1">
              <a:spLocks noChangeArrowheads="1"/>
            </p:cNvSpPr>
            <p:nvPr/>
          </p:nvSpPr>
          <p:spPr bwMode="auto">
            <a:xfrm>
              <a:off x="3282" y="1783"/>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8228" name="Text Box 51"/>
            <p:cNvSpPr txBox="1">
              <a:spLocks noChangeArrowheads="1"/>
            </p:cNvSpPr>
            <p:nvPr/>
          </p:nvSpPr>
          <p:spPr bwMode="auto">
            <a:xfrm>
              <a:off x="3954" y="1783"/>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8229" name="Text Box 52"/>
            <p:cNvSpPr txBox="1">
              <a:spLocks noChangeArrowheads="1"/>
            </p:cNvSpPr>
            <p:nvPr/>
          </p:nvSpPr>
          <p:spPr bwMode="auto">
            <a:xfrm>
              <a:off x="3570" y="1783"/>
              <a:ext cx="43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31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8230" name="Text Box 53"/>
            <p:cNvSpPr txBox="1">
              <a:spLocks noChangeArrowheads="1"/>
            </p:cNvSpPr>
            <p:nvPr/>
          </p:nvSpPr>
          <p:spPr bwMode="auto">
            <a:xfrm>
              <a:off x="3666" y="1351"/>
              <a:ext cx="38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sym typeface="Symbol" panose="05050102010706020507" pitchFamily="18" charset="2"/>
                </a:rPr>
                <a:t>N</a:t>
              </a:r>
              <a:r>
                <a:rPr kumimoji="1" lang="en-US" altLang="zh-CN" sz="2800" baseline="-25000">
                  <a:solidFill>
                    <a:schemeClr val="bg1"/>
                  </a:solidFill>
                  <a:latin typeface="Times New Roman" panose="02020603050405020304" pitchFamily="18" charset="0"/>
                  <a:ea typeface="宋体" panose="02010600030101010101" pitchFamily="2" charset="-122"/>
                </a:rPr>
                <a:t>3</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8231" name="Text Box 54"/>
            <p:cNvSpPr txBox="1">
              <a:spLocks noChangeArrowheads="1"/>
            </p:cNvSpPr>
            <p:nvPr/>
          </p:nvSpPr>
          <p:spPr bwMode="auto">
            <a:xfrm>
              <a:off x="2154" y="391"/>
              <a:ext cx="43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i="1">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zh-CN" altLang="en-US" sz="2800" baseline="-25000">
                  <a:solidFill>
                    <a:schemeClr val="bg1"/>
                  </a:solidFill>
                  <a:latin typeface="Times New Roman" panose="02020603050405020304" pitchFamily="18" charset="0"/>
                  <a:ea typeface="宋体" panose="02010600030101010101" pitchFamily="2" charset="-122"/>
                </a:rPr>
                <a:t> </a:t>
              </a:r>
              <a:r>
                <a:rPr kumimoji="1" lang="en-US" altLang="zh-CN" sz="2800" baseline="-25000">
                  <a:solidFill>
                    <a:schemeClr val="bg1"/>
                  </a:solidFill>
                  <a:latin typeface="Times New Roman" panose="02020603050405020304" pitchFamily="18" charset="0"/>
                  <a:ea typeface="宋体" panose="02010600030101010101" pitchFamily="2" charset="-122"/>
                </a:rPr>
                <a:t>s</a:t>
              </a:r>
            </a:p>
          </p:txBody>
        </p:sp>
        <p:sp>
          <p:nvSpPr>
            <p:cNvPr id="8232" name="Arc 55"/>
            <p:cNvSpPr>
              <a:spLocks/>
            </p:cNvSpPr>
            <p:nvPr/>
          </p:nvSpPr>
          <p:spPr bwMode="auto">
            <a:xfrm flipH="1" flipV="1">
              <a:off x="1026" y="727"/>
              <a:ext cx="3268" cy="192"/>
            </a:xfrm>
            <a:custGeom>
              <a:avLst/>
              <a:gdLst>
                <a:gd name="T0" fmla="*/ 0 w 39984"/>
                <a:gd name="T1" fmla="*/ 120 h 21600"/>
                <a:gd name="T2" fmla="*/ 3268 w 39984"/>
                <a:gd name="T3" fmla="*/ 119 h 21600"/>
                <a:gd name="T4" fmla="*/ 1635 w 39984"/>
                <a:gd name="T5" fmla="*/ 192 h 21600"/>
                <a:gd name="T6" fmla="*/ 0 60000 65536"/>
                <a:gd name="T7" fmla="*/ 0 60000 65536"/>
                <a:gd name="T8" fmla="*/ 0 60000 65536"/>
                <a:gd name="T9" fmla="*/ 0 w 39984"/>
                <a:gd name="T10" fmla="*/ 0 h 21600"/>
                <a:gd name="T11" fmla="*/ 39984 w 39984"/>
                <a:gd name="T12" fmla="*/ 21600 h 21600"/>
              </a:gdLst>
              <a:ahLst/>
              <a:cxnLst>
                <a:cxn ang="T6">
                  <a:pos x="T0" y="T1"/>
                </a:cxn>
                <a:cxn ang="T7">
                  <a:pos x="T2" y="T3"/>
                </a:cxn>
                <a:cxn ang="T8">
                  <a:pos x="T4" y="T5"/>
                </a:cxn>
              </a:cxnLst>
              <a:rect l="T9" t="T10" r="T11" b="T12"/>
              <a:pathLst>
                <a:path w="39984" h="21600" fill="none" extrusionOk="0">
                  <a:moveTo>
                    <a:pt x="0" y="13446"/>
                  </a:moveTo>
                  <a:cubicBezTo>
                    <a:pt x="3314" y="5315"/>
                    <a:pt x="11221" y="-1"/>
                    <a:pt x="20002" y="0"/>
                  </a:cubicBezTo>
                  <a:cubicBezTo>
                    <a:pt x="28763" y="0"/>
                    <a:pt x="36656" y="5292"/>
                    <a:pt x="39983" y="13397"/>
                  </a:cubicBezTo>
                </a:path>
                <a:path w="39984" h="21600" stroke="0" extrusionOk="0">
                  <a:moveTo>
                    <a:pt x="0" y="13446"/>
                  </a:moveTo>
                  <a:cubicBezTo>
                    <a:pt x="3314" y="5315"/>
                    <a:pt x="11221" y="-1"/>
                    <a:pt x="20002" y="0"/>
                  </a:cubicBezTo>
                  <a:cubicBezTo>
                    <a:pt x="28763" y="0"/>
                    <a:pt x="36656" y="5292"/>
                    <a:pt x="39983" y="13397"/>
                  </a:cubicBezTo>
                  <a:lnTo>
                    <a:pt x="20002" y="21600"/>
                  </a:lnTo>
                  <a:close/>
                </a:path>
              </a:pathLst>
            </a:custGeom>
            <a:noFill/>
            <a:ln w="38100">
              <a:solidFill>
                <a:srgbClr val="FF3300"/>
              </a:solidFill>
              <a:prstDash val="dash"/>
              <a:round/>
              <a:headEnd/>
              <a:tailEnd type="stealth" w="sm"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nvGrpSpPr>
            <p:cNvPr id="8233" name="Group 56"/>
            <p:cNvGrpSpPr>
              <a:grpSpLocks/>
            </p:cNvGrpSpPr>
            <p:nvPr/>
          </p:nvGrpSpPr>
          <p:grpSpPr bwMode="auto">
            <a:xfrm flipH="1">
              <a:off x="3330" y="631"/>
              <a:ext cx="720" cy="1152"/>
              <a:chOff x="1420" y="1152"/>
              <a:chExt cx="904" cy="1220"/>
            </a:xfrm>
          </p:grpSpPr>
          <p:sp>
            <p:nvSpPr>
              <p:cNvPr id="8254" name="Freeform 57"/>
              <p:cNvSpPr>
                <a:spLocks/>
              </p:cNvSpPr>
              <p:nvPr/>
            </p:nvSpPr>
            <p:spPr bwMode="auto">
              <a:xfrm>
                <a:off x="1440" y="1152"/>
                <a:ext cx="48" cy="1152"/>
              </a:xfrm>
              <a:custGeom>
                <a:avLst/>
                <a:gdLst>
                  <a:gd name="T0" fmla="*/ 6 w 60"/>
                  <a:gd name="T1" fmla="*/ 880 h 880"/>
                  <a:gd name="T2" fmla="*/ 9 w 60"/>
                  <a:gd name="T3" fmla="*/ 127 h 880"/>
                  <a:gd name="T4" fmla="*/ 60 w 60"/>
                  <a:gd name="T5" fmla="*/ 115 h 880"/>
                  <a:gd name="T6" fmla="*/ 0 60000 65536"/>
                  <a:gd name="T7" fmla="*/ 0 60000 65536"/>
                  <a:gd name="T8" fmla="*/ 0 60000 65536"/>
                  <a:gd name="T9" fmla="*/ 0 w 60"/>
                  <a:gd name="T10" fmla="*/ 0 h 880"/>
                  <a:gd name="T11" fmla="*/ 60 w 60"/>
                  <a:gd name="T12" fmla="*/ 880 h 880"/>
                </a:gdLst>
                <a:ahLst/>
                <a:cxnLst>
                  <a:cxn ang="T6">
                    <a:pos x="T0" y="T1"/>
                  </a:cxn>
                  <a:cxn ang="T7">
                    <a:pos x="T2" y="T3"/>
                  </a:cxn>
                  <a:cxn ang="T8">
                    <a:pos x="T4" y="T5"/>
                  </a:cxn>
                </a:cxnLst>
                <a:rect l="T9" t="T10" r="T11" b="T12"/>
                <a:pathLst>
                  <a:path w="60" h="880">
                    <a:moveTo>
                      <a:pt x="6" y="880"/>
                    </a:moveTo>
                    <a:cubicBezTo>
                      <a:pt x="6" y="754"/>
                      <a:pt x="0" y="254"/>
                      <a:pt x="9" y="127"/>
                    </a:cubicBezTo>
                    <a:cubicBezTo>
                      <a:pt x="18" y="0"/>
                      <a:pt x="50" y="117"/>
                      <a:pt x="60" y="115"/>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255" name="Freeform 58"/>
              <p:cNvSpPr>
                <a:spLocks/>
              </p:cNvSpPr>
              <p:nvPr/>
            </p:nvSpPr>
            <p:spPr bwMode="auto">
              <a:xfrm>
                <a:off x="1536" y="1205"/>
                <a:ext cx="126" cy="705"/>
              </a:xfrm>
              <a:custGeom>
                <a:avLst/>
                <a:gdLst>
                  <a:gd name="T0" fmla="*/ 0 w 126"/>
                  <a:gd name="T1" fmla="*/ 667 h 705"/>
                  <a:gd name="T2" fmla="*/ 36 w 126"/>
                  <a:gd name="T3" fmla="*/ 691 h 705"/>
                  <a:gd name="T4" fmla="*/ 60 w 126"/>
                  <a:gd name="T5" fmla="*/ 604 h 705"/>
                  <a:gd name="T6" fmla="*/ 72 w 126"/>
                  <a:gd name="T7" fmla="*/ 85 h 705"/>
                  <a:gd name="T8" fmla="*/ 126 w 126"/>
                  <a:gd name="T9" fmla="*/ 94 h 705"/>
                  <a:gd name="T10" fmla="*/ 0 60000 65536"/>
                  <a:gd name="T11" fmla="*/ 0 60000 65536"/>
                  <a:gd name="T12" fmla="*/ 0 60000 65536"/>
                  <a:gd name="T13" fmla="*/ 0 60000 65536"/>
                  <a:gd name="T14" fmla="*/ 0 60000 65536"/>
                  <a:gd name="T15" fmla="*/ 0 w 126"/>
                  <a:gd name="T16" fmla="*/ 0 h 705"/>
                  <a:gd name="T17" fmla="*/ 126 w 126"/>
                  <a:gd name="T18" fmla="*/ 705 h 705"/>
                </a:gdLst>
                <a:ahLst/>
                <a:cxnLst>
                  <a:cxn ang="T10">
                    <a:pos x="T0" y="T1"/>
                  </a:cxn>
                  <a:cxn ang="T11">
                    <a:pos x="T2" y="T3"/>
                  </a:cxn>
                  <a:cxn ang="T12">
                    <a:pos x="T4" y="T5"/>
                  </a:cxn>
                  <a:cxn ang="T13">
                    <a:pos x="T6" y="T7"/>
                  </a:cxn>
                  <a:cxn ang="T14">
                    <a:pos x="T8" y="T9"/>
                  </a:cxn>
                </a:cxnLst>
                <a:rect l="T15" t="T16" r="T17" b="T18"/>
                <a:pathLst>
                  <a:path w="126" h="705">
                    <a:moveTo>
                      <a:pt x="0" y="667"/>
                    </a:moveTo>
                    <a:cubicBezTo>
                      <a:pt x="6" y="671"/>
                      <a:pt x="26" y="702"/>
                      <a:pt x="36" y="691"/>
                    </a:cubicBezTo>
                    <a:cubicBezTo>
                      <a:pt x="46" y="680"/>
                      <a:pt x="54" y="705"/>
                      <a:pt x="60" y="604"/>
                    </a:cubicBezTo>
                    <a:cubicBezTo>
                      <a:pt x="66" y="503"/>
                      <a:pt x="61" y="170"/>
                      <a:pt x="72" y="85"/>
                    </a:cubicBezTo>
                    <a:cubicBezTo>
                      <a:pt x="83" y="0"/>
                      <a:pt x="115" y="92"/>
                      <a:pt x="126" y="94"/>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256" name="Freeform 59"/>
              <p:cNvSpPr>
                <a:spLocks/>
              </p:cNvSpPr>
              <p:nvPr/>
            </p:nvSpPr>
            <p:spPr bwMode="auto">
              <a:xfrm>
                <a:off x="1680" y="1212"/>
                <a:ext cx="123" cy="708"/>
              </a:xfrm>
              <a:custGeom>
                <a:avLst/>
                <a:gdLst>
                  <a:gd name="T0" fmla="*/ 0 w 123"/>
                  <a:gd name="T1" fmla="*/ 657 h 708"/>
                  <a:gd name="T2" fmla="*/ 33 w 123"/>
                  <a:gd name="T3" fmla="*/ 694 h 708"/>
                  <a:gd name="T4" fmla="*/ 57 w 123"/>
                  <a:gd name="T5" fmla="*/ 607 h 708"/>
                  <a:gd name="T6" fmla="*/ 69 w 123"/>
                  <a:gd name="T7" fmla="*/ 88 h 708"/>
                  <a:gd name="T8" fmla="*/ 123 w 123"/>
                  <a:gd name="T9" fmla="*/ 81 h 708"/>
                  <a:gd name="T10" fmla="*/ 0 60000 65536"/>
                  <a:gd name="T11" fmla="*/ 0 60000 65536"/>
                  <a:gd name="T12" fmla="*/ 0 60000 65536"/>
                  <a:gd name="T13" fmla="*/ 0 60000 65536"/>
                  <a:gd name="T14" fmla="*/ 0 60000 65536"/>
                  <a:gd name="T15" fmla="*/ 0 w 123"/>
                  <a:gd name="T16" fmla="*/ 0 h 708"/>
                  <a:gd name="T17" fmla="*/ 123 w 123"/>
                  <a:gd name="T18" fmla="*/ 708 h 708"/>
                </a:gdLst>
                <a:ahLst/>
                <a:cxnLst>
                  <a:cxn ang="T10">
                    <a:pos x="T0" y="T1"/>
                  </a:cxn>
                  <a:cxn ang="T11">
                    <a:pos x="T2" y="T3"/>
                  </a:cxn>
                  <a:cxn ang="T12">
                    <a:pos x="T4" y="T5"/>
                  </a:cxn>
                  <a:cxn ang="T13">
                    <a:pos x="T6" y="T7"/>
                  </a:cxn>
                  <a:cxn ang="T14">
                    <a:pos x="T8" y="T9"/>
                  </a:cxn>
                </a:cxnLst>
                <a:rect l="T15" t="T16" r="T17" b="T18"/>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257" name="Freeform 60"/>
              <p:cNvSpPr>
                <a:spLocks/>
              </p:cNvSpPr>
              <p:nvPr/>
            </p:nvSpPr>
            <p:spPr bwMode="auto">
              <a:xfrm>
                <a:off x="1824" y="1212"/>
                <a:ext cx="123" cy="708"/>
              </a:xfrm>
              <a:custGeom>
                <a:avLst/>
                <a:gdLst>
                  <a:gd name="T0" fmla="*/ 0 w 123"/>
                  <a:gd name="T1" fmla="*/ 657 h 708"/>
                  <a:gd name="T2" fmla="*/ 33 w 123"/>
                  <a:gd name="T3" fmla="*/ 694 h 708"/>
                  <a:gd name="T4" fmla="*/ 57 w 123"/>
                  <a:gd name="T5" fmla="*/ 607 h 708"/>
                  <a:gd name="T6" fmla="*/ 69 w 123"/>
                  <a:gd name="T7" fmla="*/ 88 h 708"/>
                  <a:gd name="T8" fmla="*/ 123 w 123"/>
                  <a:gd name="T9" fmla="*/ 81 h 708"/>
                  <a:gd name="T10" fmla="*/ 0 60000 65536"/>
                  <a:gd name="T11" fmla="*/ 0 60000 65536"/>
                  <a:gd name="T12" fmla="*/ 0 60000 65536"/>
                  <a:gd name="T13" fmla="*/ 0 60000 65536"/>
                  <a:gd name="T14" fmla="*/ 0 60000 65536"/>
                  <a:gd name="T15" fmla="*/ 0 w 123"/>
                  <a:gd name="T16" fmla="*/ 0 h 708"/>
                  <a:gd name="T17" fmla="*/ 123 w 123"/>
                  <a:gd name="T18" fmla="*/ 708 h 708"/>
                </a:gdLst>
                <a:ahLst/>
                <a:cxnLst>
                  <a:cxn ang="T10">
                    <a:pos x="T0" y="T1"/>
                  </a:cxn>
                  <a:cxn ang="T11">
                    <a:pos x="T2" y="T3"/>
                  </a:cxn>
                  <a:cxn ang="T12">
                    <a:pos x="T4" y="T5"/>
                  </a:cxn>
                  <a:cxn ang="T13">
                    <a:pos x="T6" y="T7"/>
                  </a:cxn>
                  <a:cxn ang="T14">
                    <a:pos x="T8" y="T9"/>
                  </a:cxn>
                </a:cxnLst>
                <a:rect l="T15" t="T16" r="T17" b="T18"/>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258" name="Freeform 61"/>
              <p:cNvSpPr>
                <a:spLocks/>
              </p:cNvSpPr>
              <p:nvPr/>
            </p:nvSpPr>
            <p:spPr bwMode="auto">
              <a:xfrm>
                <a:off x="1968" y="1212"/>
                <a:ext cx="123" cy="708"/>
              </a:xfrm>
              <a:custGeom>
                <a:avLst/>
                <a:gdLst>
                  <a:gd name="T0" fmla="*/ 0 w 123"/>
                  <a:gd name="T1" fmla="*/ 657 h 708"/>
                  <a:gd name="T2" fmla="*/ 33 w 123"/>
                  <a:gd name="T3" fmla="*/ 694 h 708"/>
                  <a:gd name="T4" fmla="*/ 57 w 123"/>
                  <a:gd name="T5" fmla="*/ 607 h 708"/>
                  <a:gd name="T6" fmla="*/ 69 w 123"/>
                  <a:gd name="T7" fmla="*/ 88 h 708"/>
                  <a:gd name="T8" fmla="*/ 123 w 123"/>
                  <a:gd name="T9" fmla="*/ 81 h 708"/>
                  <a:gd name="T10" fmla="*/ 0 60000 65536"/>
                  <a:gd name="T11" fmla="*/ 0 60000 65536"/>
                  <a:gd name="T12" fmla="*/ 0 60000 65536"/>
                  <a:gd name="T13" fmla="*/ 0 60000 65536"/>
                  <a:gd name="T14" fmla="*/ 0 60000 65536"/>
                  <a:gd name="T15" fmla="*/ 0 w 123"/>
                  <a:gd name="T16" fmla="*/ 0 h 708"/>
                  <a:gd name="T17" fmla="*/ 123 w 123"/>
                  <a:gd name="T18" fmla="*/ 708 h 708"/>
                </a:gdLst>
                <a:ahLst/>
                <a:cxnLst>
                  <a:cxn ang="T10">
                    <a:pos x="T0" y="T1"/>
                  </a:cxn>
                  <a:cxn ang="T11">
                    <a:pos x="T2" y="T3"/>
                  </a:cxn>
                  <a:cxn ang="T12">
                    <a:pos x="T4" y="T5"/>
                  </a:cxn>
                  <a:cxn ang="T13">
                    <a:pos x="T6" y="T7"/>
                  </a:cxn>
                  <a:cxn ang="T14">
                    <a:pos x="T8" y="T9"/>
                  </a:cxn>
                </a:cxnLst>
                <a:rect l="T15" t="T16" r="T17" b="T18"/>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259" name="Freeform 62"/>
              <p:cNvSpPr>
                <a:spLocks/>
              </p:cNvSpPr>
              <p:nvPr/>
            </p:nvSpPr>
            <p:spPr bwMode="auto">
              <a:xfrm>
                <a:off x="2112" y="1212"/>
                <a:ext cx="123" cy="708"/>
              </a:xfrm>
              <a:custGeom>
                <a:avLst/>
                <a:gdLst>
                  <a:gd name="T0" fmla="*/ 0 w 123"/>
                  <a:gd name="T1" fmla="*/ 657 h 708"/>
                  <a:gd name="T2" fmla="*/ 33 w 123"/>
                  <a:gd name="T3" fmla="*/ 694 h 708"/>
                  <a:gd name="T4" fmla="*/ 57 w 123"/>
                  <a:gd name="T5" fmla="*/ 607 h 708"/>
                  <a:gd name="T6" fmla="*/ 69 w 123"/>
                  <a:gd name="T7" fmla="*/ 88 h 708"/>
                  <a:gd name="T8" fmla="*/ 123 w 123"/>
                  <a:gd name="T9" fmla="*/ 81 h 708"/>
                  <a:gd name="T10" fmla="*/ 0 60000 65536"/>
                  <a:gd name="T11" fmla="*/ 0 60000 65536"/>
                  <a:gd name="T12" fmla="*/ 0 60000 65536"/>
                  <a:gd name="T13" fmla="*/ 0 60000 65536"/>
                  <a:gd name="T14" fmla="*/ 0 60000 65536"/>
                  <a:gd name="T15" fmla="*/ 0 w 123"/>
                  <a:gd name="T16" fmla="*/ 0 h 708"/>
                  <a:gd name="T17" fmla="*/ 123 w 123"/>
                  <a:gd name="T18" fmla="*/ 708 h 708"/>
                </a:gdLst>
                <a:ahLst/>
                <a:cxnLst>
                  <a:cxn ang="T10">
                    <a:pos x="T0" y="T1"/>
                  </a:cxn>
                  <a:cxn ang="T11">
                    <a:pos x="T2" y="T3"/>
                  </a:cxn>
                  <a:cxn ang="T12">
                    <a:pos x="T4" y="T5"/>
                  </a:cxn>
                  <a:cxn ang="T13">
                    <a:pos x="T6" y="T7"/>
                  </a:cxn>
                  <a:cxn ang="T14">
                    <a:pos x="T8" y="T9"/>
                  </a:cxn>
                </a:cxnLst>
                <a:rect l="T15" t="T16" r="T17" b="T18"/>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260" name="Freeform 63"/>
              <p:cNvSpPr>
                <a:spLocks/>
              </p:cNvSpPr>
              <p:nvPr/>
            </p:nvSpPr>
            <p:spPr bwMode="auto">
              <a:xfrm>
                <a:off x="2280" y="1878"/>
                <a:ext cx="1" cy="432"/>
              </a:xfrm>
              <a:custGeom>
                <a:avLst/>
                <a:gdLst>
                  <a:gd name="T0" fmla="*/ 0 w 1"/>
                  <a:gd name="T1" fmla="*/ 0 h 432"/>
                  <a:gd name="T2" fmla="*/ 0 w 1"/>
                  <a:gd name="T3" fmla="*/ 432 h 432"/>
                  <a:gd name="T4" fmla="*/ 0 60000 65536"/>
                  <a:gd name="T5" fmla="*/ 0 60000 65536"/>
                  <a:gd name="T6" fmla="*/ 0 w 1"/>
                  <a:gd name="T7" fmla="*/ 0 h 432"/>
                  <a:gd name="T8" fmla="*/ 1 w 1"/>
                  <a:gd name="T9" fmla="*/ 432 h 432"/>
                </a:gdLst>
                <a:ahLst/>
                <a:cxnLst>
                  <a:cxn ang="T4">
                    <a:pos x="T0" y="T1"/>
                  </a:cxn>
                  <a:cxn ang="T5">
                    <a:pos x="T2" y="T3"/>
                  </a:cxn>
                </a:cxnLst>
                <a:rect l="T6" t="T7" r="T8" b="T9"/>
                <a:pathLst>
                  <a:path w="1" h="432">
                    <a:moveTo>
                      <a:pt x="0" y="0"/>
                    </a:moveTo>
                    <a:lnTo>
                      <a:pt x="0" y="432"/>
                    </a:lnTo>
                  </a:path>
                </a:pathLst>
              </a:custGeom>
              <a:noFill/>
              <a:ln w="38100" cmpd="sng">
                <a:solidFill>
                  <a:srgbClr val="00FFFF"/>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261" name="Oval 64"/>
              <p:cNvSpPr>
                <a:spLocks noChangeArrowheads="1"/>
              </p:cNvSpPr>
              <p:nvPr/>
            </p:nvSpPr>
            <p:spPr bwMode="auto">
              <a:xfrm>
                <a:off x="1420" y="2304"/>
                <a:ext cx="68" cy="68"/>
              </a:xfrm>
              <a:prstGeom prst="ellipse">
                <a:avLst/>
              </a:prstGeom>
              <a:noFill/>
              <a:ln w="38100">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8262" name="Oval 65"/>
              <p:cNvSpPr>
                <a:spLocks noChangeArrowheads="1"/>
              </p:cNvSpPr>
              <p:nvPr/>
            </p:nvSpPr>
            <p:spPr bwMode="auto">
              <a:xfrm>
                <a:off x="2256" y="2304"/>
                <a:ext cx="68" cy="68"/>
              </a:xfrm>
              <a:prstGeom prst="ellipse">
                <a:avLst/>
              </a:prstGeom>
              <a:noFill/>
              <a:ln w="38100">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8234" name="Group 66"/>
            <p:cNvGrpSpPr>
              <a:grpSpLocks/>
            </p:cNvGrpSpPr>
            <p:nvPr/>
          </p:nvGrpSpPr>
          <p:grpSpPr bwMode="auto">
            <a:xfrm>
              <a:off x="2418" y="631"/>
              <a:ext cx="720" cy="1152"/>
              <a:chOff x="1420" y="1152"/>
              <a:chExt cx="904" cy="1220"/>
            </a:xfrm>
          </p:grpSpPr>
          <p:sp>
            <p:nvSpPr>
              <p:cNvPr id="8245" name="Freeform 67"/>
              <p:cNvSpPr>
                <a:spLocks/>
              </p:cNvSpPr>
              <p:nvPr/>
            </p:nvSpPr>
            <p:spPr bwMode="auto">
              <a:xfrm>
                <a:off x="1440" y="1152"/>
                <a:ext cx="48" cy="1152"/>
              </a:xfrm>
              <a:custGeom>
                <a:avLst/>
                <a:gdLst>
                  <a:gd name="T0" fmla="*/ 6 w 60"/>
                  <a:gd name="T1" fmla="*/ 880 h 880"/>
                  <a:gd name="T2" fmla="*/ 9 w 60"/>
                  <a:gd name="T3" fmla="*/ 127 h 880"/>
                  <a:gd name="T4" fmla="*/ 60 w 60"/>
                  <a:gd name="T5" fmla="*/ 115 h 880"/>
                  <a:gd name="T6" fmla="*/ 0 60000 65536"/>
                  <a:gd name="T7" fmla="*/ 0 60000 65536"/>
                  <a:gd name="T8" fmla="*/ 0 60000 65536"/>
                  <a:gd name="T9" fmla="*/ 0 w 60"/>
                  <a:gd name="T10" fmla="*/ 0 h 880"/>
                  <a:gd name="T11" fmla="*/ 60 w 60"/>
                  <a:gd name="T12" fmla="*/ 880 h 880"/>
                </a:gdLst>
                <a:ahLst/>
                <a:cxnLst>
                  <a:cxn ang="T6">
                    <a:pos x="T0" y="T1"/>
                  </a:cxn>
                  <a:cxn ang="T7">
                    <a:pos x="T2" y="T3"/>
                  </a:cxn>
                  <a:cxn ang="T8">
                    <a:pos x="T4" y="T5"/>
                  </a:cxn>
                </a:cxnLst>
                <a:rect l="T9" t="T10" r="T11" b="T12"/>
                <a:pathLst>
                  <a:path w="60" h="880">
                    <a:moveTo>
                      <a:pt x="6" y="880"/>
                    </a:moveTo>
                    <a:cubicBezTo>
                      <a:pt x="6" y="754"/>
                      <a:pt x="0" y="254"/>
                      <a:pt x="9" y="127"/>
                    </a:cubicBezTo>
                    <a:cubicBezTo>
                      <a:pt x="18" y="0"/>
                      <a:pt x="50" y="117"/>
                      <a:pt x="60" y="115"/>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246" name="Freeform 68"/>
              <p:cNvSpPr>
                <a:spLocks/>
              </p:cNvSpPr>
              <p:nvPr/>
            </p:nvSpPr>
            <p:spPr bwMode="auto">
              <a:xfrm>
                <a:off x="1536" y="1205"/>
                <a:ext cx="126" cy="705"/>
              </a:xfrm>
              <a:custGeom>
                <a:avLst/>
                <a:gdLst>
                  <a:gd name="T0" fmla="*/ 0 w 126"/>
                  <a:gd name="T1" fmla="*/ 667 h 705"/>
                  <a:gd name="T2" fmla="*/ 36 w 126"/>
                  <a:gd name="T3" fmla="*/ 691 h 705"/>
                  <a:gd name="T4" fmla="*/ 60 w 126"/>
                  <a:gd name="T5" fmla="*/ 604 h 705"/>
                  <a:gd name="T6" fmla="*/ 72 w 126"/>
                  <a:gd name="T7" fmla="*/ 85 h 705"/>
                  <a:gd name="T8" fmla="*/ 126 w 126"/>
                  <a:gd name="T9" fmla="*/ 94 h 705"/>
                  <a:gd name="T10" fmla="*/ 0 60000 65536"/>
                  <a:gd name="T11" fmla="*/ 0 60000 65536"/>
                  <a:gd name="T12" fmla="*/ 0 60000 65536"/>
                  <a:gd name="T13" fmla="*/ 0 60000 65536"/>
                  <a:gd name="T14" fmla="*/ 0 60000 65536"/>
                  <a:gd name="T15" fmla="*/ 0 w 126"/>
                  <a:gd name="T16" fmla="*/ 0 h 705"/>
                  <a:gd name="T17" fmla="*/ 126 w 126"/>
                  <a:gd name="T18" fmla="*/ 705 h 705"/>
                </a:gdLst>
                <a:ahLst/>
                <a:cxnLst>
                  <a:cxn ang="T10">
                    <a:pos x="T0" y="T1"/>
                  </a:cxn>
                  <a:cxn ang="T11">
                    <a:pos x="T2" y="T3"/>
                  </a:cxn>
                  <a:cxn ang="T12">
                    <a:pos x="T4" y="T5"/>
                  </a:cxn>
                  <a:cxn ang="T13">
                    <a:pos x="T6" y="T7"/>
                  </a:cxn>
                  <a:cxn ang="T14">
                    <a:pos x="T8" y="T9"/>
                  </a:cxn>
                </a:cxnLst>
                <a:rect l="T15" t="T16" r="T17" b="T18"/>
                <a:pathLst>
                  <a:path w="126" h="705">
                    <a:moveTo>
                      <a:pt x="0" y="667"/>
                    </a:moveTo>
                    <a:cubicBezTo>
                      <a:pt x="6" y="671"/>
                      <a:pt x="26" y="702"/>
                      <a:pt x="36" y="691"/>
                    </a:cubicBezTo>
                    <a:cubicBezTo>
                      <a:pt x="46" y="680"/>
                      <a:pt x="54" y="705"/>
                      <a:pt x="60" y="604"/>
                    </a:cubicBezTo>
                    <a:cubicBezTo>
                      <a:pt x="66" y="503"/>
                      <a:pt x="61" y="170"/>
                      <a:pt x="72" y="85"/>
                    </a:cubicBezTo>
                    <a:cubicBezTo>
                      <a:pt x="83" y="0"/>
                      <a:pt x="115" y="92"/>
                      <a:pt x="126" y="94"/>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247" name="Freeform 69"/>
              <p:cNvSpPr>
                <a:spLocks/>
              </p:cNvSpPr>
              <p:nvPr/>
            </p:nvSpPr>
            <p:spPr bwMode="auto">
              <a:xfrm>
                <a:off x="1680" y="1212"/>
                <a:ext cx="123" cy="708"/>
              </a:xfrm>
              <a:custGeom>
                <a:avLst/>
                <a:gdLst>
                  <a:gd name="T0" fmla="*/ 0 w 123"/>
                  <a:gd name="T1" fmla="*/ 657 h 708"/>
                  <a:gd name="T2" fmla="*/ 33 w 123"/>
                  <a:gd name="T3" fmla="*/ 694 h 708"/>
                  <a:gd name="T4" fmla="*/ 57 w 123"/>
                  <a:gd name="T5" fmla="*/ 607 h 708"/>
                  <a:gd name="T6" fmla="*/ 69 w 123"/>
                  <a:gd name="T7" fmla="*/ 88 h 708"/>
                  <a:gd name="T8" fmla="*/ 123 w 123"/>
                  <a:gd name="T9" fmla="*/ 81 h 708"/>
                  <a:gd name="T10" fmla="*/ 0 60000 65536"/>
                  <a:gd name="T11" fmla="*/ 0 60000 65536"/>
                  <a:gd name="T12" fmla="*/ 0 60000 65536"/>
                  <a:gd name="T13" fmla="*/ 0 60000 65536"/>
                  <a:gd name="T14" fmla="*/ 0 60000 65536"/>
                  <a:gd name="T15" fmla="*/ 0 w 123"/>
                  <a:gd name="T16" fmla="*/ 0 h 708"/>
                  <a:gd name="T17" fmla="*/ 123 w 123"/>
                  <a:gd name="T18" fmla="*/ 708 h 708"/>
                </a:gdLst>
                <a:ahLst/>
                <a:cxnLst>
                  <a:cxn ang="T10">
                    <a:pos x="T0" y="T1"/>
                  </a:cxn>
                  <a:cxn ang="T11">
                    <a:pos x="T2" y="T3"/>
                  </a:cxn>
                  <a:cxn ang="T12">
                    <a:pos x="T4" y="T5"/>
                  </a:cxn>
                  <a:cxn ang="T13">
                    <a:pos x="T6" y="T7"/>
                  </a:cxn>
                  <a:cxn ang="T14">
                    <a:pos x="T8" y="T9"/>
                  </a:cxn>
                </a:cxnLst>
                <a:rect l="T15" t="T16" r="T17" b="T18"/>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248" name="Freeform 70"/>
              <p:cNvSpPr>
                <a:spLocks/>
              </p:cNvSpPr>
              <p:nvPr/>
            </p:nvSpPr>
            <p:spPr bwMode="auto">
              <a:xfrm>
                <a:off x="1824" y="1212"/>
                <a:ext cx="123" cy="708"/>
              </a:xfrm>
              <a:custGeom>
                <a:avLst/>
                <a:gdLst>
                  <a:gd name="T0" fmla="*/ 0 w 123"/>
                  <a:gd name="T1" fmla="*/ 657 h 708"/>
                  <a:gd name="T2" fmla="*/ 33 w 123"/>
                  <a:gd name="T3" fmla="*/ 694 h 708"/>
                  <a:gd name="T4" fmla="*/ 57 w 123"/>
                  <a:gd name="T5" fmla="*/ 607 h 708"/>
                  <a:gd name="T6" fmla="*/ 69 w 123"/>
                  <a:gd name="T7" fmla="*/ 88 h 708"/>
                  <a:gd name="T8" fmla="*/ 123 w 123"/>
                  <a:gd name="T9" fmla="*/ 81 h 708"/>
                  <a:gd name="T10" fmla="*/ 0 60000 65536"/>
                  <a:gd name="T11" fmla="*/ 0 60000 65536"/>
                  <a:gd name="T12" fmla="*/ 0 60000 65536"/>
                  <a:gd name="T13" fmla="*/ 0 60000 65536"/>
                  <a:gd name="T14" fmla="*/ 0 60000 65536"/>
                  <a:gd name="T15" fmla="*/ 0 w 123"/>
                  <a:gd name="T16" fmla="*/ 0 h 708"/>
                  <a:gd name="T17" fmla="*/ 123 w 123"/>
                  <a:gd name="T18" fmla="*/ 708 h 708"/>
                </a:gdLst>
                <a:ahLst/>
                <a:cxnLst>
                  <a:cxn ang="T10">
                    <a:pos x="T0" y="T1"/>
                  </a:cxn>
                  <a:cxn ang="T11">
                    <a:pos x="T2" y="T3"/>
                  </a:cxn>
                  <a:cxn ang="T12">
                    <a:pos x="T4" y="T5"/>
                  </a:cxn>
                  <a:cxn ang="T13">
                    <a:pos x="T6" y="T7"/>
                  </a:cxn>
                  <a:cxn ang="T14">
                    <a:pos x="T8" y="T9"/>
                  </a:cxn>
                </a:cxnLst>
                <a:rect l="T15" t="T16" r="T17" b="T18"/>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249" name="Freeform 71"/>
              <p:cNvSpPr>
                <a:spLocks/>
              </p:cNvSpPr>
              <p:nvPr/>
            </p:nvSpPr>
            <p:spPr bwMode="auto">
              <a:xfrm>
                <a:off x="1968" y="1212"/>
                <a:ext cx="123" cy="708"/>
              </a:xfrm>
              <a:custGeom>
                <a:avLst/>
                <a:gdLst>
                  <a:gd name="T0" fmla="*/ 0 w 123"/>
                  <a:gd name="T1" fmla="*/ 657 h 708"/>
                  <a:gd name="T2" fmla="*/ 33 w 123"/>
                  <a:gd name="T3" fmla="*/ 694 h 708"/>
                  <a:gd name="T4" fmla="*/ 57 w 123"/>
                  <a:gd name="T5" fmla="*/ 607 h 708"/>
                  <a:gd name="T6" fmla="*/ 69 w 123"/>
                  <a:gd name="T7" fmla="*/ 88 h 708"/>
                  <a:gd name="T8" fmla="*/ 123 w 123"/>
                  <a:gd name="T9" fmla="*/ 81 h 708"/>
                  <a:gd name="T10" fmla="*/ 0 60000 65536"/>
                  <a:gd name="T11" fmla="*/ 0 60000 65536"/>
                  <a:gd name="T12" fmla="*/ 0 60000 65536"/>
                  <a:gd name="T13" fmla="*/ 0 60000 65536"/>
                  <a:gd name="T14" fmla="*/ 0 60000 65536"/>
                  <a:gd name="T15" fmla="*/ 0 w 123"/>
                  <a:gd name="T16" fmla="*/ 0 h 708"/>
                  <a:gd name="T17" fmla="*/ 123 w 123"/>
                  <a:gd name="T18" fmla="*/ 708 h 708"/>
                </a:gdLst>
                <a:ahLst/>
                <a:cxnLst>
                  <a:cxn ang="T10">
                    <a:pos x="T0" y="T1"/>
                  </a:cxn>
                  <a:cxn ang="T11">
                    <a:pos x="T2" y="T3"/>
                  </a:cxn>
                  <a:cxn ang="T12">
                    <a:pos x="T4" y="T5"/>
                  </a:cxn>
                  <a:cxn ang="T13">
                    <a:pos x="T6" y="T7"/>
                  </a:cxn>
                  <a:cxn ang="T14">
                    <a:pos x="T8" y="T9"/>
                  </a:cxn>
                </a:cxnLst>
                <a:rect l="T15" t="T16" r="T17" b="T18"/>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250" name="Freeform 72"/>
              <p:cNvSpPr>
                <a:spLocks/>
              </p:cNvSpPr>
              <p:nvPr/>
            </p:nvSpPr>
            <p:spPr bwMode="auto">
              <a:xfrm>
                <a:off x="2112" y="1212"/>
                <a:ext cx="123" cy="708"/>
              </a:xfrm>
              <a:custGeom>
                <a:avLst/>
                <a:gdLst>
                  <a:gd name="T0" fmla="*/ 0 w 123"/>
                  <a:gd name="T1" fmla="*/ 657 h 708"/>
                  <a:gd name="T2" fmla="*/ 33 w 123"/>
                  <a:gd name="T3" fmla="*/ 694 h 708"/>
                  <a:gd name="T4" fmla="*/ 57 w 123"/>
                  <a:gd name="T5" fmla="*/ 607 h 708"/>
                  <a:gd name="T6" fmla="*/ 69 w 123"/>
                  <a:gd name="T7" fmla="*/ 88 h 708"/>
                  <a:gd name="T8" fmla="*/ 123 w 123"/>
                  <a:gd name="T9" fmla="*/ 81 h 708"/>
                  <a:gd name="T10" fmla="*/ 0 60000 65536"/>
                  <a:gd name="T11" fmla="*/ 0 60000 65536"/>
                  <a:gd name="T12" fmla="*/ 0 60000 65536"/>
                  <a:gd name="T13" fmla="*/ 0 60000 65536"/>
                  <a:gd name="T14" fmla="*/ 0 60000 65536"/>
                  <a:gd name="T15" fmla="*/ 0 w 123"/>
                  <a:gd name="T16" fmla="*/ 0 h 708"/>
                  <a:gd name="T17" fmla="*/ 123 w 123"/>
                  <a:gd name="T18" fmla="*/ 708 h 708"/>
                </a:gdLst>
                <a:ahLst/>
                <a:cxnLst>
                  <a:cxn ang="T10">
                    <a:pos x="T0" y="T1"/>
                  </a:cxn>
                  <a:cxn ang="T11">
                    <a:pos x="T2" y="T3"/>
                  </a:cxn>
                  <a:cxn ang="T12">
                    <a:pos x="T4" y="T5"/>
                  </a:cxn>
                  <a:cxn ang="T13">
                    <a:pos x="T6" y="T7"/>
                  </a:cxn>
                  <a:cxn ang="T14">
                    <a:pos x="T8" y="T9"/>
                  </a:cxn>
                </a:cxnLst>
                <a:rect l="T15" t="T16" r="T17" b="T18"/>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251" name="Freeform 73"/>
              <p:cNvSpPr>
                <a:spLocks/>
              </p:cNvSpPr>
              <p:nvPr/>
            </p:nvSpPr>
            <p:spPr bwMode="auto">
              <a:xfrm>
                <a:off x="2280" y="1878"/>
                <a:ext cx="1" cy="432"/>
              </a:xfrm>
              <a:custGeom>
                <a:avLst/>
                <a:gdLst>
                  <a:gd name="T0" fmla="*/ 0 w 1"/>
                  <a:gd name="T1" fmla="*/ 0 h 432"/>
                  <a:gd name="T2" fmla="*/ 0 w 1"/>
                  <a:gd name="T3" fmla="*/ 432 h 432"/>
                  <a:gd name="T4" fmla="*/ 0 60000 65536"/>
                  <a:gd name="T5" fmla="*/ 0 60000 65536"/>
                  <a:gd name="T6" fmla="*/ 0 w 1"/>
                  <a:gd name="T7" fmla="*/ 0 h 432"/>
                  <a:gd name="T8" fmla="*/ 1 w 1"/>
                  <a:gd name="T9" fmla="*/ 432 h 432"/>
                </a:gdLst>
                <a:ahLst/>
                <a:cxnLst>
                  <a:cxn ang="T4">
                    <a:pos x="T0" y="T1"/>
                  </a:cxn>
                  <a:cxn ang="T5">
                    <a:pos x="T2" y="T3"/>
                  </a:cxn>
                </a:cxnLst>
                <a:rect l="T6" t="T7" r="T8" b="T9"/>
                <a:pathLst>
                  <a:path w="1" h="432">
                    <a:moveTo>
                      <a:pt x="0" y="0"/>
                    </a:moveTo>
                    <a:lnTo>
                      <a:pt x="0" y="432"/>
                    </a:lnTo>
                  </a:path>
                </a:pathLst>
              </a:custGeom>
              <a:noFill/>
              <a:ln w="38100" cmpd="sng">
                <a:solidFill>
                  <a:srgbClr val="00FFFF"/>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252" name="Oval 74"/>
              <p:cNvSpPr>
                <a:spLocks noChangeArrowheads="1"/>
              </p:cNvSpPr>
              <p:nvPr/>
            </p:nvSpPr>
            <p:spPr bwMode="auto">
              <a:xfrm>
                <a:off x="1420" y="2304"/>
                <a:ext cx="68" cy="68"/>
              </a:xfrm>
              <a:prstGeom prst="ellipse">
                <a:avLst/>
              </a:prstGeom>
              <a:noFill/>
              <a:ln w="38100">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8253" name="Oval 75"/>
              <p:cNvSpPr>
                <a:spLocks noChangeArrowheads="1"/>
              </p:cNvSpPr>
              <p:nvPr/>
            </p:nvSpPr>
            <p:spPr bwMode="auto">
              <a:xfrm>
                <a:off x="2256" y="2304"/>
                <a:ext cx="68" cy="68"/>
              </a:xfrm>
              <a:prstGeom prst="ellipse">
                <a:avLst/>
              </a:prstGeom>
              <a:noFill/>
              <a:ln w="38100">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8235" name="Group 76"/>
            <p:cNvGrpSpPr>
              <a:grpSpLocks/>
            </p:cNvGrpSpPr>
            <p:nvPr/>
          </p:nvGrpSpPr>
          <p:grpSpPr bwMode="auto">
            <a:xfrm>
              <a:off x="1410" y="631"/>
              <a:ext cx="720" cy="1152"/>
              <a:chOff x="1420" y="1152"/>
              <a:chExt cx="904" cy="1220"/>
            </a:xfrm>
          </p:grpSpPr>
          <p:sp>
            <p:nvSpPr>
              <p:cNvPr id="8236" name="Freeform 77"/>
              <p:cNvSpPr>
                <a:spLocks/>
              </p:cNvSpPr>
              <p:nvPr/>
            </p:nvSpPr>
            <p:spPr bwMode="auto">
              <a:xfrm>
                <a:off x="1440" y="1152"/>
                <a:ext cx="48" cy="1152"/>
              </a:xfrm>
              <a:custGeom>
                <a:avLst/>
                <a:gdLst>
                  <a:gd name="T0" fmla="*/ 6 w 60"/>
                  <a:gd name="T1" fmla="*/ 880 h 880"/>
                  <a:gd name="T2" fmla="*/ 9 w 60"/>
                  <a:gd name="T3" fmla="*/ 127 h 880"/>
                  <a:gd name="T4" fmla="*/ 60 w 60"/>
                  <a:gd name="T5" fmla="*/ 115 h 880"/>
                  <a:gd name="T6" fmla="*/ 0 60000 65536"/>
                  <a:gd name="T7" fmla="*/ 0 60000 65536"/>
                  <a:gd name="T8" fmla="*/ 0 60000 65536"/>
                  <a:gd name="T9" fmla="*/ 0 w 60"/>
                  <a:gd name="T10" fmla="*/ 0 h 880"/>
                  <a:gd name="T11" fmla="*/ 60 w 60"/>
                  <a:gd name="T12" fmla="*/ 880 h 880"/>
                </a:gdLst>
                <a:ahLst/>
                <a:cxnLst>
                  <a:cxn ang="T6">
                    <a:pos x="T0" y="T1"/>
                  </a:cxn>
                  <a:cxn ang="T7">
                    <a:pos x="T2" y="T3"/>
                  </a:cxn>
                  <a:cxn ang="T8">
                    <a:pos x="T4" y="T5"/>
                  </a:cxn>
                </a:cxnLst>
                <a:rect l="T9" t="T10" r="T11" b="T12"/>
                <a:pathLst>
                  <a:path w="60" h="880">
                    <a:moveTo>
                      <a:pt x="6" y="880"/>
                    </a:moveTo>
                    <a:cubicBezTo>
                      <a:pt x="6" y="754"/>
                      <a:pt x="0" y="254"/>
                      <a:pt x="9" y="127"/>
                    </a:cubicBezTo>
                    <a:cubicBezTo>
                      <a:pt x="18" y="0"/>
                      <a:pt x="50" y="117"/>
                      <a:pt x="60" y="115"/>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237" name="Freeform 78"/>
              <p:cNvSpPr>
                <a:spLocks/>
              </p:cNvSpPr>
              <p:nvPr/>
            </p:nvSpPr>
            <p:spPr bwMode="auto">
              <a:xfrm>
                <a:off x="1536" y="1205"/>
                <a:ext cx="126" cy="705"/>
              </a:xfrm>
              <a:custGeom>
                <a:avLst/>
                <a:gdLst>
                  <a:gd name="T0" fmla="*/ 0 w 126"/>
                  <a:gd name="T1" fmla="*/ 667 h 705"/>
                  <a:gd name="T2" fmla="*/ 36 w 126"/>
                  <a:gd name="T3" fmla="*/ 691 h 705"/>
                  <a:gd name="T4" fmla="*/ 60 w 126"/>
                  <a:gd name="T5" fmla="*/ 604 h 705"/>
                  <a:gd name="T6" fmla="*/ 72 w 126"/>
                  <a:gd name="T7" fmla="*/ 85 h 705"/>
                  <a:gd name="T8" fmla="*/ 126 w 126"/>
                  <a:gd name="T9" fmla="*/ 94 h 705"/>
                  <a:gd name="T10" fmla="*/ 0 60000 65536"/>
                  <a:gd name="T11" fmla="*/ 0 60000 65536"/>
                  <a:gd name="T12" fmla="*/ 0 60000 65536"/>
                  <a:gd name="T13" fmla="*/ 0 60000 65536"/>
                  <a:gd name="T14" fmla="*/ 0 60000 65536"/>
                  <a:gd name="T15" fmla="*/ 0 w 126"/>
                  <a:gd name="T16" fmla="*/ 0 h 705"/>
                  <a:gd name="T17" fmla="*/ 126 w 126"/>
                  <a:gd name="T18" fmla="*/ 705 h 705"/>
                </a:gdLst>
                <a:ahLst/>
                <a:cxnLst>
                  <a:cxn ang="T10">
                    <a:pos x="T0" y="T1"/>
                  </a:cxn>
                  <a:cxn ang="T11">
                    <a:pos x="T2" y="T3"/>
                  </a:cxn>
                  <a:cxn ang="T12">
                    <a:pos x="T4" y="T5"/>
                  </a:cxn>
                  <a:cxn ang="T13">
                    <a:pos x="T6" y="T7"/>
                  </a:cxn>
                  <a:cxn ang="T14">
                    <a:pos x="T8" y="T9"/>
                  </a:cxn>
                </a:cxnLst>
                <a:rect l="T15" t="T16" r="T17" b="T18"/>
                <a:pathLst>
                  <a:path w="126" h="705">
                    <a:moveTo>
                      <a:pt x="0" y="667"/>
                    </a:moveTo>
                    <a:cubicBezTo>
                      <a:pt x="6" y="671"/>
                      <a:pt x="26" y="702"/>
                      <a:pt x="36" y="691"/>
                    </a:cubicBezTo>
                    <a:cubicBezTo>
                      <a:pt x="46" y="680"/>
                      <a:pt x="54" y="705"/>
                      <a:pt x="60" y="604"/>
                    </a:cubicBezTo>
                    <a:cubicBezTo>
                      <a:pt x="66" y="503"/>
                      <a:pt x="61" y="170"/>
                      <a:pt x="72" y="85"/>
                    </a:cubicBezTo>
                    <a:cubicBezTo>
                      <a:pt x="83" y="0"/>
                      <a:pt x="115" y="92"/>
                      <a:pt x="126" y="94"/>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238" name="Freeform 79"/>
              <p:cNvSpPr>
                <a:spLocks/>
              </p:cNvSpPr>
              <p:nvPr/>
            </p:nvSpPr>
            <p:spPr bwMode="auto">
              <a:xfrm>
                <a:off x="1680" y="1212"/>
                <a:ext cx="123" cy="708"/>
              </a:xfrm>
              <a:custGeom>
                <a:avLst/>
                <a:gdLst>
                  <a:gd name="T0" fmla="*/ 0 w 123"/>
                  <a:gd name="T1" fmla="*/ 657 h 708"/>
                  <a:gd name="T2" fmla="*/ 33 w 123"/>
                  <a:gd name="T3" fmla="*/ 694 h 708"/>
                  <a:gd name="T4" fmla="*/ 57 w 123"/>
                  <a:gd name="T5" fmla="*/ 607 h 708"/>
                  <a:gd name="T6" fmla="*/ 69 w 123"/>
                  <a:gd name="T7" fmla="*/ 88 h 708"/>
                  <a:gd name="T8" fmla="*/ 123 w 123"/>
                  <a:gd name="T9" fmla="*/ 81 h 708"/>
                  <a:gd name="T10" fmla="*/ 0 60000 65536"/>
                  <a:gd name="T11" fmla="*/ 0 60000 65536"/>
                  <a:gd name="T12" fmla="*/ 0 60000 65536"/>
                  <a:gd name="T13" fmla="*/ 0 60000 65536"/>
                  <a:gd name="T14" fmla="*/ 0 60000 65536"/>
                  <a:gd name="T15" fmla="*/ 0 w 123"/>
                  <a:gd name="T16" fmla="*/ 0 h 708"/>
                  <a:gd name="T17" fmla="*/ 123 w 123"/>
                  <a:gd name="T18" fmla="*/ 708 h 708"/>
                </a:gdLst>
                <a:ahLst/>
                <a:cxnLst>
                  <a:cxn ang="T10">
                    <a:pos x="T0" y="T1"/>
                  </a:cxn>
                  <a:cxn ang="T11">
                    <a:pos x="T2" y="T3"/>
                  </a:cxn>
                  <a:cxn ang="T12">
                    <a:pos x="T4" y="T5"/>
                  </a:cxn>
                  <a:cxn ang="T13">
                    <a:pos x="T6" y="T7"/>
                  </a:cxn>
                  <a:cxn ang="T14">
                    <a:pos x="T8" y="T9"/>
                  </a:cxn>
                </a:cxnLst>
                <a:rect l="T15" t="T16" r="T17" b="T18"/>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239" name="Freeform 80"/>
              <p:cNvSpPr>
                <a:spLocks/>
              </p:cNvSpPr>
              <p:nvPr/>
            </p:nvSpPr>
            <p:spPr bwMode="auto">
              <a:xfrm>
                <a:off x="1824" y="1212"/>
                <a:ext cx="123" cy="708"/>
              </a:xfrm>
              <a:custGeom>
                <a:avLst/>
                <a:gdLst>
                  <a:gd name="T0" fmla="*/ 0 w 123"/>
                  <a:gd name="T1" fmla="*/ 657 h 708"/>
                  <a:gd name="T2" fmla="*/ 33 w 123"/>
                  <a:gd name="T3" fmla="*/ 694 h 708"/>
                  <a:gd name="T4" fmla="*/ 57 w 123"/>
                  <a:gd name="T5" fmla="*/ 607 h 708"/>
                  <a:gd name="T6" fmla="*/ 69 w 123"/>
                  <a:gd name="T7" fmla="*/ 88 h 708"/>
                  <a:gd name="T8" fmla="*/ 123 w 123"/>
                  <a:gd name="T9" fmla="*/ 81 h 708"/>
                  <a:gd name="T10" fmla="*/ 0 60000 65536"/>
                  <a:gd name="T11" fmla="*/ 0 60000 65536"/>
                  <a:gd name="T12" fmla="*/ 0 60000 65536"/>
                  <a:gd name="T13" fmla="*/ 0 60000 65536"/>
                  <a:gd name="T14" fmla="*/ 0 60000 65536"/>
                  <a:gd name="T15" fmla="*/ 0 w 123"/>
                  <a:gd name="T16" fmla="*/ 0 h 708"/>
                  <a:gd name="T17" fmla="*/ 123 w 123"/>
                  <a:gd name="T18" fmla="*/ 708 h 708"/>
                </a:gdLst>
                <a:ahLst/>
                <a:cxnLst>
                  <a:cxn ang="T10">
                    <a:pos x="T0" y="T1"/>
                  </a:cxn>
                  <a:cxn ang="T11">
                    <a:pos x="T2" y="T3"/>
                  </a:cxn>
                  <a:cxn ang="T12">
                    <a:pos x="T4" y="T5"/>
                  </a:cxn>
                  <a:cxn ang="T13">
                    <a:pos x="T6" y="T7"/>
                  </a:cxn>
                  <a:cxn ang="T14">
                    <a:pos x="T8" y="T9"/>
                  </a:cxn>
                </a:cxnLst>
                <a:rect l="T15" t="T16" r="T17" b="T18"/>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240" name="Freeform 81"/>
              <p:cNvSpPr>
                <a:spLocks/>
              </p:cNvSpPr>
              <p:nvPr/>
            </p:nvSpPr>
            <p:spPr bwMode="auto">
              <a:xfrm>
                <a:off x="1968" y="1212"/>
                <a:ext cx="123" cy="708"/>
              </a:xfrm>
              <a:custGeom>
                <a:avLst/>
                <a:gdLst>
                  <a:gd name="T0" fmla="*/ 0 w 123"/>
                  <a:gd name="T1" fmla="*/ 657 h 708"/>
                  <a:gd name="T2" fmla="*/ 33 w 123"/>
                  <a:gd name="T3" fmla="*/ 694 h 708"/>
                  <a:gd name="T4" fmla="*/ 57 w 123"/>
                  <a:gd name="T5" fmla="*/ 607 h 708"/>
                  <a:gd name="T6" fmla="*/ 69 w 123"/>
                  <a:gd name="T7" fmla="*/ 88 h 708"/>
                  <a:gd name="T8" fmla="*/ 123 w 123"/>
                  <a:gd name="T9" fmla="*/ 81 h 708"/>
                  <a:gd name="T10" fmla="*/ 0 60000 65536"/>
                  <a:gd name="T11" fmla="*/ 0 60000 65536"/>
                  <a:gd name="T12" fmla="*/ 0 60000 65536"/>
                  <a:gd name="T13" fmla="*/ 0 60000 65536"/>
                  <a:gd name="T14" fmla="*/ 0 60000 65536"/>
                  <a:gd name="T15" fmla="*/ 0 w 123"/>
                  <a:gd name="T16" fmla="*/ 0 h 708"/>
                  <a:gd name="T17" fmla="*/ 123 w 123"/>
                  <a:gd name="T18" fmla="*/ 708 h 708"/>
                </a:gdLst>
                <a:ahLst/>
                <a:cxnLst>
                  <a:cxn ang="T10">
                    <a:pos x="T0" y="T1"/>
                  </a:cxn>
                  <a:cxn ang="T11">
                    <a:pos x="T2" y="T3"/>
                  </a:cxn>
                  <a:cxn ang="T12">
                    <a:pos x="T4" y="T5"/>
                  </a:cxn>
                  <a:cxn ang="T13">
                    <a:pos x="T6" y="T7"/>
                  </a:cxn>
                  <a:cxn ang="T14">
                    <a:pos x="T8" y="T9"/>
                  </a:cxn>
                </a:cxnLst>
                <a:rect l="T15" t="T16" r="T17" b="T18"/>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241" name="Freeform 82"/>
              <p:cNvSpPr>
                <a:spLocks/>
              </p:cNvSpPr>
              <p:nvPr/>
            </p:nvSpPr>
            <p:spPr bwMode="auto">
              <a:xfrm>
                <a:off x="2112" y="1212"/>
                <a:ext cx="123" cy="708"/>
              </a:xfrm>
              <a:custGeom>
                <a:avLst/>
                <a:gdLst>
                  <a:gd name="T0" fmla="*/ 0 w 123"/>
                  <a:gd name="T1" fmla="*/ 657 h 708"/>
                  <a:gd name="T2" fmla="*/ 33 w 123"/>
                  <a:gd name="T3" fmla="*/ 694 h 708"/>
                  <a:gd name="T4" fmla="*/ 57 w 123"/>
                  <a:gd name="T5" fmla="*/ 607 h 708"/>
                  <a:gd name="T6" fmla="*/ 69 w 123"/>
                  <a:gd name="T7" fmla="*/ 88 h 708"/>
                  <a:gd name="T8" fmla="*/ 123 w 123"/>
                  <a:gd name="T9" fmla="*/ 81 h 708"/>
                  <a:gd name="T10" fmla="*/ 0 60000 65536"/>
                  <a:gd name="T11" fmla="*/ 0 60000 65536"/>
                  <a:gd name="T12" fmla="*/ 0 60000 65536"/>
                  <a:gd name="T13" fmla="*/ 0 60000 65536"/>
                  <a:gd name="T14" fmla="*/ 0 60000 65536"/>
                  <a:gd name="T15" fmla="*/ 0 w 123"/>
                  <a:gd name="T16" fmla="*/ 0 h 708"/>
                  <a:gd name="T17" fmla="*/ 123 w 123"/>
                  <a:gd name="T18" fmla="*/ 708 h 708"/>
                </a:gdLst>
                <a:ahLst/>
                <a:cxnLst>
                  <a:cxn ang="T10">
                    <a:pos x="T0" y="T1"/>
                  </a:cxn>
                  <a:cxn ang="T11">
                    <a:pos x="T2" y="T3"/>
                  </a:cxn>
                  <a:cxn ang="T12">
                    <a:pos x="T4" y="T5"/>
                  </a:cxn>
                  <a:cxn ang="T13">
                    <a:pos x="T6" y="T7"/>
                  </a:cxn>
                  <a:cxn ang="T14">
                    <a:pos x="T8" y="T9"/>
                  </a:cxn>
                </a:cxnLst>
                <a:rect l="T15" t="T16" r="T17" b="T18"/>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242" name="Freeform 83"/>
              <p:cNvSpPr>
                <a:spLocks/>
              </p:cNvSpPr>
              <p:nvPr/>
            </p:nvSpPr>
            <p:spPr bwMode="auto">
              <a:xfrm>
                <a:off x="2280" y="1878"/>
                <a:ext cx="1" cy="432"/>
              </a:xfrm>
              <a:custGeom>
                <a:avLst/>
                <a:gdLst>
                  <a:gd name="T0" fmla="*/ 0 w 1"/>
                  <a:gd name="T1" fmla="*/ 0 h 432"/>
                  <a:gd name="T2" fmla="*/ 0 w 1"/>
                  <a:gd name="T3" fmla="*/ 432 h 432"/>
                  <a:gd name="T4" fmla="*/ 0 60000 65536"/>
                  <a:gd name="T5" fmla="*/ 0 60000 65536"/>
                  <a:gd name="T6" fmla="*/ 0 w 1"/>
                  <a:gd name="T7" fmla="*/ 0 h 432"/>
                  <a:gd name="T8" fmla="*/ 1 w 1"/>
                  <a:gd name="T9" fmla="*/ 432 h 432"/>
                </a:gdLst>
                <a:ahLst/>
                <a:cxnLst>
                  <a:cxn ang="T4">
                    <a:pos x="T0" y="T1"/>
                  </a:cxn>
                  <a:cxn ang="T5">
                    <a:pos x="T2" y="T3"/>
                  </a:cxn>
                </a:cxnLst>
                <a:rect l="T6" t="T7" r="T8" b="T9"/>
                <a:pathLst>
                  <a:path w="1" h="432">
                    <a:moveTo>
                      <a:pt x="0" y="0"/>
                    </a:moveTo>
                    <a:lnTo>
                      <a:pt x="0" y="432"/>
                    </a:lnTo>
                  </a:path>
                </a:pathLst>
              </a:custGeom>
              <a:noFill/>
              <a:ln w="38100" cmpd="sng">
                <a:solidFill>
                  <a:srgbClr val="00FFFF"/>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243" name="Oval 84"/>
              <p:cNvSpPr>
                <a:spLocks noChangeArrowheads="1"/>
              </p:cNvSpPr>
              <p:nvPr/>
            </p:nvSpPr>
            <p:spPr bwMode="auto">
              <a:xfrm>
                <a:off x="1420" y="2304"/>
                <a:ext cx="68" cy="68"/>
              </a:xfrm>
              <a:prstGeom prst="ellipse">
                <a:avLst/>
              </a:prstGeom>
              <a:noFill/>
              <a:ln w="38100">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8244" name="Oval 85"/>
              <p:cNvSpPr>
                <a:spLocks noChangeArrowheads="1"/>
              </p:cNvSpPr>
              <p:nvPr/>
            </p:nvSpPr>
            <p:spPr bwMode="auto">
              <a:xfrm>
                <a:off x="2256" y="2304"/>
                <a:ext cx="68" cy="68"/>
              </a:xfrm>
              <a:prstGeom prst="ellipse">
                <a:avLst/>
              </a:prstGeom>
              <a:noFill/>
              <a:ln w="38100">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grpSp>
        <p:nvGrpSpPr>
          <p:cNvPr id="8207" name="Group 86"/>
          <p:cNvGrpSpPr>
            <a:grpSpLocks/>
          </p:cNvGrpSpPr>
          <p:nvPr/>
        </p:nvGrpSpPr>
        <p:grpSpPr bwMode="auto">
          <a:xfrm>
            <a:off x="6588125" y="6446838"/>
            <a:ext cx="792163" cy="366712"/>
            <a:chOff x="4649" y="4020"/>
            <a:chExt cx="499" cy="231"/>
          </a:xfrm>
        </p:grpSpPr>
        <p:pic>
          <p:nvPicPr>
            <p:cNvPr id="8208" name="Picture 87"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9" name="Text Box 88">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5"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3" presetClass="entr" presetSubtype="32"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strVal val="4*#ppt_w"/>
                                          </p:val>
                                        </p:tav>
                                        <p:tav tm="100000">
                                          <p:val>
                                            <p:strVal val="#ppt_w"/>
                                          </p:val>
                                        </p:tav>
                                      </p:tavLst>
                                    </p:anim>
                                    <p:anim calcmode="lin" valueType="num">
                                      <p:cBhvr>
                                        <p:cTn id="24" dur="500" fill="hold"/>
                                        <p:tgtEl>
                                          <p:spTgt spid="3"/>
                                        </p:tgtEl>
                                        <p:attrNameLst>
                                          <p:attrName>ppt_h</p:attrName>
                                        </p:attrNameLst>
                                      </p:cBhvr>
                                      <p:tavLst>
                                        <p:tav tm="0">
                                          <p:val>
                                            <p:strVal val="4*#ppt_h"/>
                                          </p:val>
                                        </p:tav>
                                        <p:tav tm="100000">
                                          <p:val>
                                            <p:strVal val="#ppt_h"/>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15" presetClass="entr" presetSubtype="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1000" fill="hold"/>
                                        <p:tgtEl>
                                          <p:spTgt spid="6"/>
                                        </p:tgtEl>
                                        <p:attrNameLst>
                                          <p:attrName>ppt_w</p:attrName>
                                        </p:attrNameLst>
                                      </p:cBhvr>
                                      <p:tavLst>
                                        <p:tav tm="0">
                                          <p:val>
                                            <p:fltVal val="0"/>
                                          </p:val>
                                        </p:tav>
                                        <p:tav tm="100000">
                                          <p:val>
                                            <p:strVal val="#ppt_w"/>
                                          </p:val>
                                        </p:tav>
                                      </p:tavLst>
                                    </p:anim>
                                    <p:anim calcmode="lin" valueType="num">
                                      <p:cBhvr>
                                        <p:cTn id="30" dur="1000" fill="hold"/>
                                        <p:tgtEl>
                                          <p:spTgt spid="6"/>
                                        </p:tgtEl>
                                        <p:attrNameLst>
                                          <p:attrName>ppt_h</p:attrName>
                                        </p:attrNameLst>
                                      </p:cBhvr>
                                      <p:tavLst>
                                        <p:tav tm="0">
                                          <p:val>
                                            <p:fltVal val="0"/>
                                          </p:val>
                                        </p:tav>
                                        <p:tav tm="100000">
                                          <p:val>
                                            <p:strVal val="#ppt_h"/>
                                          </p:val>
                                        </p:tav>
                                      </p:tavLst>
                                    </p:anim>
                                    <p:anim calcmode="lin" valueType="num">
                                      <p:cBhvr>
                                        <p:cTn id="31"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3" presetClass="entr" presetSubtype="528"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p:cTn id="37" dur="500" fill="hold"/>
                                        <p:tgtEl>
                                          <p:spTgt spid="2"/>
                                        </p:tgtEl>
                                        <p:attrNameLst>
                                          <p:attrName>ppt_w</p:attrName>
                                        </p:attrNameLst>
                                      </p:cBhvr>
                                      <p:tavLst>
                                        <p:tav tm="0">
                                          <p:val>
                                            <p:fltVal val="0"/>
                                          </p:val>
                                        </p:tav>
                                        <p:tav tm="100000">
                                          <p:val>
                                            <p:strVal val="#ppt_w"/>
                                          </p:val>
                                        </p:tav>
                                      </p:tavLst>
                                    </p:anim>
                                    <p:anim calcmode="lin" valueType="num">
                                      <p:cBhvr>
                                        <p:cTn id="38" dur="500" fill="hold"/>
                                        <p:tgtEl>
                                          <p:spTgt spid="2"/>
                                        </p:tgtEl>
                                        <p:attrNameLst>
                                          <p:attrName>ppt_h</p:attrName>
                                        </p:attrNameLst>
                                      </p:cBhvr>
                                      <p:tavLst>
                                        <p:tav tm="0">
                                          <p:val>
                                            <p:fltVal val="0"/>
                                          </p:val>
                                        </p:tav>
                                        <p:tav tm="100000">
                                          <p:val>
                                            <p:strVal val="#ppt_h"/>
                                          </p:val>
                                        </p:tav>
                                      </p:tavLst>
                                    </p:anim>
                                    <p:anim calcmode="lin" valueType="num">
                                      <p:cBhvr>
                                        <p:cTn id="39" dur="500" fill="hold"/>
                                        <p:tgtEl>
                                          <p:spTgt spid="2"/>
                                        </p:tgtEl>
                                        <p:attrNameLst>
                                          <p:attrName>ppt_x</p:attrName>
                                        </p:attrNameLst>
                                      </p:cBhvr>
                                      <p:tavLst>
                                        <p:tav tm="0">
                                          <p:val>
                                            <p:fltVal val="0.5"/>
                                          </p:val>
                                        </p:tav>
                                        <p:tav tm="100000">
                                          <p:val>
                                            <p:strVal val="#ppt_x"/>
                                          </p:val>
                                        </p:tav>
                                      </p:tavLst>
                                    </p:anim>
                                    <p:anim calcmode="lin" valueType="num">
                                      <p:cBhvr>
                                        <p:cTn id="40"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3" presetClass="entr" presetSubtype="16" fill="hold" nodeType="click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500" fill="hold"/>
                                        <p:tgtEl>
                                          <p:spTgt spid="7"/>
                                        </p:tgtEl>
                                        <p:attrNameLst>
                                          <p:attrName>ppt_w</p:attrName>
                                        </p:attrNameLst>
                                      </p:cBhvr>
                                      <p:tavLst>
                                        <p:tav tm="0">
                                          <p:val>
                                            <p:fltVal val="0"/>
                                          </p:val>
                                        </p:tav>
                                        <p:tav tm="100000">
                                          <p:val>
                                            <p:strVal val="#ppt_w"/>
                                          </p:val>
                                        </p:tav>
                                      </p:tavLst>
                                    </p:anim>
                                    <p:anim calcmode="lin" valueType="num">
                                      <p:cBhvr>
                                        <p:cTn id="46"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8" fill="hold" nodeType="clickEffect">
                                  <p:stCondLst>
                                    <p:cond delay="0"/>
                                  </p:stCondLst>
                                  <p:childTnLst>
                                    <p:set>
                                      <p:cBhvr>
                                        <p:cTn id="50" dur="1" fill="hold">
                                          <p:stCondLst>
                                            <p:cond delay="0"/>
                                          </p:stCondLst>
                                        </p:cTn>
                                        <p:tgtEl>
                                          <p:spTgt spid="443394"/>
                                        </p:tgtEl>
                                        <p:attrNameLst>
                                          <p:attrName>style.visibility</p:attrName>
                                        </p:attrNameLst>
                                      </p:cBhvr>
                                      <p:to>
                                        <p:strVal val="visible"/>
                                      </p:to>
                                    </p:set>
                                    <p:animEffect transition="in" filter="wipe(left)">
                                      <p:cBhvr>
                                        <p:cTn id="51" dur="2000"/>
                                        <p:tgtEl>
                                          <p:spTgt spid="443394"/>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3" presetClass="entr" presetSubtype="10" fill="hold" nodeType="click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blinds(horizontal)">
                                      <p:cBhvr>
                                        <p:cTn id="56" dur="500"/>
                                        <p:tgtEl>
                                          <p:spTgt spid="10"/>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55" presetClass="entr" presetSubtype="0" fill="hold" grpId="0" nodeType="clickEffect">
                                  <p:stCondLst>
                                    <p:cond delay="0"/>
                                  </p:stCondLst>
                                  <p:childTnLst>
                                    <p:set>
                                      <p:cBhvr>
                                        <p:cTn id="60" dur="1" fill="hold">
                                          <p:stCondLst>
                                            <p:cond delay="0"/>
                                          </p:stCondLst>
                                        </p:cTn>
                                        <p:tgtEl>
                                          <p:spTgt spid="443414"/>
                                        </p:tgtEl>
                                        <p:attrNameLst>
                                          <p:attrName>style.visibility</p:attrName>
                                        </p:attrNameLst>
                                      </p:cBhvr>
                                      <p:to>
                                        <p:strVal val="visible"/>
                                      </p:to>
                                    </p:set>
                                    <p:anim calcmode="lin" valueType="num">
                                      <p:cBhvr>
                                        <p:cTn id="61" dur="1000" fill="hold"/>
                                        <p:tgtEl>
                                          <p:spTgt spid="443414"/>
                                        </p:tgtEl>
                                        <p:attrNameLst>
                                          <p:attrName>ppt_w</p:attrName>
                                        </p:attrNameLst>
                                      </p:cBhvr>
                                      <p:tavLst>
                                        <p:tav tm="0">
                                          <p:val>
                                            <p:strVal val="#ppt_w*0.70"/>
                                          </p:val>
                                        </p:tav>
                                        <p:tav tm="100000">
                                          <p:val>
                                            <p:strVal val="#ppt_w"/>
                                          </p:val>
                                        </p:tav>
                                      </p:tavLst>
                                    </p:anim>
                                    <p:anim calcmode="lin" valueType="num">
                                      <p:cBhvr>
                                        <p:cTn id="62" dur="1000" fill="hold"/>
                                        <p:tgtEl>
                                          <p:spTgt spid="443414"/>
                                        </p:tgtEl>
                                        <p:attrNameLst>
                                          <p:attrName>ppt_h</p:attrName>
                                        </p:attrNameLst>
                                      </p:cBhvr>
                                      <p:tavLst>
                                        <p:tav tm="0">
                                          <p:val>
                                            <p:strVal val="#ppt_h"/>
                                          </p:val>
                                        </p:tav>
                                        <p:tav tm="100000">
                                          <p:val>
                                            <p:strVal val="#ppt_h"/>
                                          </p:val>
                                        </p:tav>
                                      </p:tavLst>
                                    </p:anim>
                                    <p:animEffect transition="in" filter="fade">
                                      <p:cBhvr>
                                        <p:cTn id="63" dur="1000"/>
                                        <p:tgtEl>
                                          <p:spTgt spid="443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34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Text Box 2"/>
          <p:cNvSpPr txBox="1">
            <a:spLocks noChangeArrowheads="1"/>
          </p:cNvSpPr>
          <p:nvPr/>
        </p:nvSpPr>
        <p:spPr bwMode="auto">
          <a:xfrm>
            <a:off x="539750" y="476250"/>
            <a:ext cx="4103688" cy="519113"/>
          </a:xfrm>
          <a:prstGeom prst="rect">
            <a:avLst/>
          </a:prstGeom>
          <a:solidFill>
            <a:srgbClr val="008080"/>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chemeClr val="bg1"/>
                </a:solidFill>
                <a:latin typeface="Times New Roman" panose="02020603050405020304" pitchFamily="18" charset="0"/>
                <a:ea typeface="楷体_GB2312" pitchFamily="49" charset="-122"/>
              </a:rPr>
              <a:t>确定同名端的方法：</a:t>
            </a:r>
          </a:p>
        </p:txBody>
      </p:sp>
      <p:sp>
        <p:nvSpPr>
          <p:cNvPr id="444419" name="Text Box 3"/>
          <p:cNvSpPr txBox="1">
            <a:spLocks noChangeArrowheads="1"/>
          </p:cNvSpPr>
          <p:nvPr/>
        </p:nvSpPr>
        <p:spPr bwMode="auto">
          <a:xfrm>
            <a:off x="468313" y="1125538"/>
            <a:ext cx="8207375"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marL="476250" indent="-4762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20000"/>
              </a:lnSpc>
              <a:spcBef>
                <a:spcPct val="50000"/>
              </a:spcBef>
            </a:pPr>
            <a:r>
              <a:rPr kumimoji="1" lang="en-US" altLang="zh-CN" sz="2800">
                <a:solidFill>
                  <a:srgbClr val="FFFF00"/>
                </a:solidFill>
                <a:latin typeface="楷体_GB2312" pitchFamily="49" charset="-122"/>
                <a:ea typeface="楷体_GB2312" pitchFamily="49" charset="-122"/>
              </a:rPr>
              <a:t>(1)</a:t>
            </a:r>
            <a:r>
              <a:rPr kumimoji="1" lang="zh-CN" altLang="en-US" sz="2800" b="1">
                <a:solidFill>
                  <a:srgbClr val="FFFF00"/>
                </a:solidFill>
                <a:latin typeface="楷体_GB2312" pitchFamily="49" charset="-122"/>
                <a:ea typeface="楷体_GB2312" pitchFamily="49" charset="-122"/>
              </a:rPr>
              <a:t>当两个线圈中电流同时由同名端流入</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或流出</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时，两个电流产生的磁场相互增强。</a:t>
            </a:r>
          </a:p>
        </p:txBody>
      </p:sp>
      <p:grpSp>
        <p:nvGrpSpPr>
          <p:cNvPr id="2" name="Group 4"/>
          <p:cNvGrpSpPr>
            <a:grpSpLocks/>
          </p:cNvGrpSpPr>
          <p:nvPr/>
        </p:nvGrpSpPr>
        <p:grpSpPr bwMode="auto">
          <a:xfrm>
            <a:off x="1187450" y="2636838"/>
            <a:ext cx="3144838" cy="1712912"/>
            <a:chOff x="748" y="1480"/>
            <a:chExt cx="1981" cy="1079"/>
          </a:xfrm>
        </p:grpSpPr>
        <p:sp>
          <p:nvSpPr>
            <p:cNvPr id="83014" name="Rectangle 5"/>
            <p:cNvSpPr>
              <a:spLocks noChangeArrowheads="1"/>
            </p:cNvSpPr>
            <p:nvPr/>
          </p:nvSpPr>
          <p:spPr bwMode="auto">
            <a:xfrm>
              <a:off x="1211" y="1626"/>
              <a:ext cx="876" cy="933"/>
            </a:xfrm>
            <a:prstGeom prst="rect">
              <a:avLst/>
            </a:prstGeom>
            <a:noFill/>
            <a:ln w="28575">
              <a:solidFill>
                <a:srgbClr val="FF99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83015" name="Rectangle 6"/>
            <p:cNvSpPr>
              <a:spLocks noChangeArrowheads="1"/>
            </p:cNvSpPr>
            <p:nvPr/>
          </p:nvSpPr>
          <p:spPr bwMode="auto">
            <a:xfrm>
              <a:off x="1390" y="1792"/>
              <a:ext cx="482" cy="589"/>
            </a:xfrm>
            <a:prstGeom prst="rect">
              <a:avLst/>
            </a:prstGeom>
            <a:noFill/>
            <a:ln w="28575">
              <a:solidFill>
                <a:srgbClr val="FF99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83016" name="AutoShape 7"/>
            <p:cNvSpPr>
              <a:spLocks noChangeArrowheads="1"/>
            </p:cNvSpPr>
            <p:nvPr/>
          </p:nvSpPr>
          <p:spPr bwMode="auto">
            <a:xfrm>
              <a:off x="1283" y="1713"/>
              <a:ext cx="696" cy="742"/>
            </a:xfrm>
            <a:prstGeom prst="roundRect">
              <a:avLst>
                <a:gd name="adj" fmla="val 16667"/>
              </a:avLst>
            </a:prstGeom>
            <a:noFill/>
            <a:ln w="28575">
              <a:solidFill>
                <a:srgbClr val="FF33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83017" name="Line 8"/>
            <p:cNvSpPr>
              <a:spLocks noChangeShapeType="1"/>
            </p:cNvSpPr>
            <p:nvPr/>
          </p:nvSpPr>
          <p:spPr bwMode="auto">
            <a:xfrm>
              <a:off x="1979" y="2068"/>
              <a:ext cx="0" cy="63"/>
            </a:xfrm>
            <a:prstGeom prst="line">
              <a:avLst/>
            </a:prstGeom>
            <a:noFill/>
            <a:ln w="28575">
              <a:solidFill>
                <a:srgbClr val="FFCC00"/>
              </a:solidFill>
              <a:round/>
              <a:headEnd/>
              <a:tailEnd type="stealth" w="sm" len="med"/>
            </a:ln>
            <a:extLst>
              <a:ext uri="{909E8E84-426E-40DD-AFC4-6F175D3DCCD1}">
                <a14:hiddenFill xmlns:a14="http://schemas.microsoft.com/office/drawing/2010/main">
                  <a:noFill/>
                </a14:hiddenFill>
              </a:ext>
            </a:extLst>
          </p:spPr>
          <p:txBody>
            <a:bodyPr/>
            <a:lstStyle/>
            <a:p>
              <a:endParaRPr lang="zh-CN" altLang="en-US"/>
            </a:p>
          </p:txBody>
        </p:sp>
        <p:grpSp>
          <p:nvGrpSpPr>
            <p:cNvPr id="83018" name="Group 9"/>
            <p:cNvGrpSpPr>
              <a:grpSpLocks/>
            </p:cNvGrpSpPr>
            <p:nvPr/>
          </p:nvGrpSpPr>
          <p:grpSpPr bwMode="auto">
            <a:xfrm>
              <a:off x="960" y="1842"/>
              <a:ext cx="472" cy="457"/>
              <a:chOff x="862" y="2612"/>
              <a:chExt cx="423" cy="450"/>
            </a:xfrm>
          </p:grpSpPr>
          <p:sp>
            <p:nvSpPr>
              <p:cNvPr id="83035" name="Freeform 10"/>
              <p:cNvSpPr>
                <a:spLocks/>
              </p:cNvSpPr>
              <p:nvPr/>
            </p:nvSpPr>
            <p:spPr bwMode="auto">
              <a:xfrm>
                <a:off x="892" y="2626"/>
                <a:ext cx="348" cy="1"/>
              </a:xfrm>
              <a:custGeom>
                <a:avLst/>
                <a:gdLst>
                  <a:gd name="T0" fmla="*/ 0 w 739"/>
                  <a:gd name="T1" fmla="*/ 0 h 1"/>
                  <a:gd name="T2" fmla="*/ 739 w 739"/>
                  <a:gd name="T3" fmla="*/ 0 h 1"/>
                  <a:gd name="T4" fmla="*/ 0 60000 65536"/>
                  <a:gd name="T5" fmla="*/ 0 60000 65536"/>
                  <a:gd name="T6" fmla="*/ 0 w 739"/>
                  <a:gd name="T7" fmla="*/ 0 h 1"/>
                  <a:gd name="T8" fmla="*/ 739 w 739"/>
                  <a:gd name="T9" fmla="*/ 1 h 1"/>
                </a:gdLst>
                <a:ahLst/>
                <a:cxnLst>
                  <a:cxn ang="T4">
                    <a:pos x="T0" y="T1"/>
                  </a:cxn>
                  <a:cxn ang="T5">
                    <a:pos x="T2" y="T3"/>
                  </a:cxn>
                </a:cxnLst>
                <a:rect l="T6" t="T7" r="T8" b="T9"/>
                <a:pathLst>
                  <a:path w="739" h="1">
                    <a:moveTo>
                      <a:pt x="0" y="0"/>
                    </a:moveTo>
                    <a:lnTo>
                      <a:pt x="739" y="0"/>
                    </a:lnTo>
                  </a:path>
                </a:pathLst>
              </a:custGeom>
              <a:noFill/>
              <a:ln w="28575" cap="flat" cmpd="sng">
                <a:solidFill>
                  <a:srgbClr val="00FF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3036" name="Line 11"/>
              <p:cNvSpPr>
                <a:spLocks noChangeShapeType="1"/>
              </p:cNvSpPr>
              <p:nvPr/>
            </p:nvSpPr>
            <p:spPr bwMode="auto">
              <a:xfrm>
                <a:off x="888" y="3036"/>
                <a:ext cx="204" cy="3"/>
              </a:xfrm>
              <a:prstGeom prst="line">
                <a:avLst/>
              </a:prstGeom>
              <a:noFill/>
              <a:ln w="28575">
                <a:solidFill>
                  <a:srgbClr val="00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3037" name="Freeform 12"/>
              <p:cNvSpPr>
                <a:spLocks/>
              </p:cNvSpPr>
              <p:nvPr/>
            </p:nvSpPr>
            <p:spPr bwMode="auto">
              <a:xfrm>
                <a:off x="1239" y="2624"/>
                <a:ext cx="45" cy="36"/>
              </a:xfrm>
              <a:custGeom>
                <a:avLst/>
                <a:gdLst>
                  <a:gd name="T0" fmla="*/ 0 w 95"/>
                  <a:gd name="T1" fmla="*/ 0 h 60"/>
                  <a:gd name="T2" fmla="*/ 90 w 95"/>
                  <a:gd name="T3" fmla="*/ 18 h 60"/>
                  <a:gd name="T4" fmla="*/ 30 w 95"/>
                  <a:gd name="T5" fmla="*/ 60 h 60"/>
                  <a:gd name="T6" fmla="*/ 0 60000 65536"/>
                  <a:gd name="T7" fmla="*/ 0 60000 65536"/>
                  <a:gd name="T8" fmla="*/ 0 60000 65536"/>
                  <a:gd name="T9" fmla="*/ 0 w 95"/>
                  <a:gd name="T10" fmla="*/ 0 h 60"/>
                  <a:gd name="T11" fmla="*/ 95 w 95"/>
                  <a:gd name="T12" fmla="*/ 60 h 60"/>
                </a:gdLst>
                <a:ahLst/>
                <a:cxnLst>
                  <a:cxn ang="T6">
                    <a:pos x="T0" y="T1"/>
                  </a:cxn>
                  <a:cxn ang="T7">
                    <a:pos x="T2" y="T3"/>
                  </a:cxn>
                  <a:cxn ang="T8">
                    <a:pos x="T4" y="T5"/>
                  </a:cxn>
                </a:cxnLst>
                <a:rect l="T9" t="T10" r="T11" b="T12"/>
                <a:pathLst>
                  <a:path w="95" h="60">
                    <a:moveTo>
                      <a:pt x="0" y="0"/>
                    </a:moveTo>
                    <a:cubicBezTo>
                      <a:pt x="15" y="3"/>
                      <a:pt x="85" y="8"/>
                      <a:pt x="90" y="18"/>
                    </a:cubicBezTo>
                    <a:cubicBezTo>
                      <a:pt x="95" y="28"/>
                      <a:pt x="42" y="51"/>
                      <a:pt x="30" y="60"/>
                    </a:cubicBezTo>
                  </a:path>
                </a:pathLst>
              </a:custGeom>
              <a:noFill/>
              <a:ln w="28575" cap="flat" cmpd="sng">
                <a:solidFill>
                  <a:srgbClr val="00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3038" name="Freeform 13"/>
              <p:cNvSpPr>
                <a:spLocks/>
              </p:cNvSpPr>
              <p:nvPr/>
            </p:nvSpPr>
            <p:spPr bwMode="auto">
              <a:xfrm>
                <a:off x="1061" y="2697"/>
                <a:ext cx="223" cy="75"/>
              </a:xfrm>
              <a:custGeom>
                <a:avLst/>
                <a:gdLst>
                  <a:gd name="T0" fmla="*/ 62 w 474"/>
                  <a:gd name="T1" fmla="*/ 0 h 126"/>
                  <a:gd name="T2" fmla="*/ 2 w 474"/>
                  <a:gd name="T3" fmla="*/ 14 h 126"/>
                  <a:gd name="T4" fmla="*/ 73 w 474"/>
                  <a:gd name="T5" fmla="*/ 57 h 126"/>
                  <a:gd name="T6" fmla="*/ 416 w 474"/>
                  <a:gd name="T7" fmla="*/ 82 h 126"/>
                  <a:gd name="T8" fmla="*/ 422 w 474"/>
                  <a:gd name="T9" fmla="*/ 126 h 126"/>
                  <a:gd name="T10" fmla="*/ 0 60000 65536"/>
                  <a:gd name="T11" fmla="*/ 0 60000 65536"/>
                  <a:gd name="T12" fmla="*/ 0 60000 65536"/>
                  <a:gd name="T13" fmla="*/ 0 60000 65536"/>
                  <a:gd name="T14" fmla="*/ 0 60000 65536"/>
                  <a:gd name="T15" fmla="*/ 0 w 474"/>
                  <a:gd name="T16" fmla="*/ 0 h 126"/>
                  <a:gd name="T17" fmla="*/ 474 w 474"/>
                  <a:gd name="T18" fmla="*/ 126 h 126"/>
                </a:gdLst>
                <a:ahLst/>
                <a:cxnLst>
                  <a:cxn ang="T10">
                    <a:pos x="T0" y="T1"/>
                  </a:cxn>
                  <a:cxn ang="T11">
                    <a:pos x="T2" y="T3"/>
                  </a:cxn>
                  <a:cxn ang="T12">
                    <a:pos x="T4" y="T5"/>
                  </a:cxn>
                  <a:cxn ang="T13">
                    <a:pos x="T6" y="T7"/>
                  </a:cxn>
                  <a:cxn ang="T14">
                    <a:pos x="T8" y="T9"/>
                  </a:cxn>
                </a:cxnLst>
                <a:rect l="T15" t="T16" r="T17" b="T18"/>
                <a:pathLst>
                  <a:path w="474" h="126">
                    <a:moveTo>
                      <a:pt x="62" y="0"/>
                    </a:moveTo>
                    <a:cubicBezTo>
                      <a:pt x="34" y="2"/>
                      <a:pt x="0" y="5"/>
                      <a:pt x="2" y="14"/>
                    </a:cubicBezTo>
                    <a:cubicBezTo>
                      <a:pt x="4" y="23"/>
                      <a:pt x="4" y="46"/>
                      <a:pt x="73" y="57"/>
                    </a:cubicBezTo>
                    <a:cubicBezTo>
                      <a:pt x="142" y="68"/>
                      <a:pt x="358" y="71"/>
                      <a:pt x="416" y="82"/>
                    </a:cubicBezTo>
                    <a:cubicBezTo>
                      <a:pt x="474" y="93"/>
                      <a:pt x="451" y="109"/>
                      <a:pt x="422" y="126"/>
                    </a:cubicBezTo>
                  </a:path>
                </a:pathLst>
              </a:custGeom>
              <a:noFill/>
              <a:ln w="28575" cap="flat" cmpd="sng">
                <a:solidFill>
                  <a:srgbClr val="00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3039" name="Freeform 14"/>
              <p:cNvSpPr>
                <a:spLocks/>
              </p:cNvSpPr>
              <p:nvPr/>
            </p:nvSpPr>
            <p:spPr bwMode="auto">
              <a:xfrm>
                <a:off x="1061" y="2801"/>
                <a:ext cx="223" cy="75"/>
              </a:xfrm>
              <a:custGeom>
                <a:avLst/>
                <a:gdLst>
                  <a:gd name="T0" fmla="*/ 61 w 474"/>
                  <a:gd name="T1" fmla="*/ 0 h 126"/>
                  <a:gd name="T2" fmla="*/ 1 w 474"/>
                  <a:gd name="T3" fmla="*/ 14 h 126"/>
                  <a:gd name="T4" fmla="*/ 69 w 474"/>
                  <a:gd name="T5" fmla="*/ 57 h 126"/>
                  <a:gd name="T6" fmla="*/ 415 w 474"/>
                  <a:gd name="T7" fmla="*/ 82 h 126"/>
                  <a:gd name="T8" fmla="*/ 421 w 474"/>
                  <a:gd name="T9" fmla="*/ 126 h 126"/>
                  <a:gd name="T10" fmla="*/ 0 60000 65536"/>
                  <a:gd name="T11" fmla="*/ 0 60000 65536"/>
                  <a:gd name="T12" fmla="*/ 0 60000 65536"/>
                  <a:gd name="T13" fmla="*/ 0 60000 65536"/>
                  <a:gd name="T14" fmla="*/ 0 60000 65536"/>
                  <a:gd name="T15" fmla="*/ 0 w 474"/>
                  <a:gd name="T16" fmla="*/ 0 h 126"/>
                  <a:gd name="T17" fmla="*/ 474 w 474"/>
                  <a:gd name="T18" fmla="*/ 126 h 126"/>
                </a:gdLst>
                <a:ahLst/>
                <a:cxnLst>
                  <a:cxn ang="T10">
                    <a:pos x="T0" y="T1"/>
                  </a:cxn>
                  <a:cxn ang="T11">
                    <a:pos x="T2" y="T3"/>
                  </a:cxn>
                  <a:cxn ang="T12">
                    <a:pos x="T4" y="T5"/>
                  </a:cxn>
                  <a:cxn ang="T13">
                    <a:pos x="T6" y="T7"/>
                  </a:cxn>
                  <a:cxn ang="T14">
                    <a:pos x="T8" y="T9"/>
                  </a:cxn>
                </a:cxnLst>
                <a:rect l="T15" t="T16" r="T17" b="T18"/>
                <a:pathLst>
                  <a:path w="474" h="126">
                    <a:moveTo>
                      <a:pt x="61" y="0"/>
                    </a:moveTo>
                    <a:cubicBezTo>
                      <a:pt x="33" y="2"/>
                      <a:pt x="0" y="5"/>
                      <a:pt x="1" y="14"/>
                    </a:cubicBezTo>
                    <a:cubicBezTo>
                      <a:pt x="2" y="23"/>
                      <a:pt x="0" y="46"/>
                      <a:pt x="69" y="57"/>
                    </a:cubicBezTo>
                    <a:cubicBezTo>
                      <a:pt x="138" y="68"/>
                      <a:pt x="356" y="71"/>
                      <a:pt x="415" y="82"/>
                    </a:cubicBezTo>
                    <a:cubicBezTo>
                      <a:pt x="474" y="93"/>
                      <a:pt x="450" y="109"/>
                      <a:pt x="421" y="126"/>
                    </a:cubicBezTo>
                  </a:path>
                </a:pathLst>
              </a:custGeom>
              <a:noFill/>
              <a:ln w="28575" cap="flat" cmpd="sng">
                <a:solidFill>
                  <a:srgbClr val="00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3040" name="Freeform 15"/>
              <p:cNvSpPr>
                <a:spLocks/>
              </p:cNvSpPr>
              <p:nvPr/>
            </p:nvSpPr>
            <p:spPr bwMode="auto">
              <a:xfrm>
                <a:off x="1055" y="2913"/>
                <a:ext cx="230" cy="86"/>
              </a:xfrm>
              <a:custGeom>
                <a:avLst/>
                <a:gdLst>
                  <a:gd name="T0" fmla="*/ 51 w 487"/>
                  <a:gd name="T1" fmla="*/ 0 h 144"/>
                  <a:gd name="T2" fmla="*/ 12 w 487"/>
                  <a:gd name="T3" fmla="*/ 21 h 144"/>
                  <a:gd name="T4" fmla="*/ 69 w 487"/>
                  <a:gd name="T5" fmla="*/ 54 h 144"/>
                  <a:gd name="T6" fmla="*/ 427 w 487"/>
                  <a:gd name="T7" fmla="*/ 81 h 144"/>
                  <a:gd name="T8" fmla="*/ 429 w 487"/>
                  <a:gd name="T9" fmla="*/ 144 h 144"/>
                  <a:gd name="T10" fmla="*/ 0 60000 65536"/>
                  <a:gd name="T11" fmla="*/ 0 60000 65536"/>
                  <a:gd name="T12" fmla="*/ 0 60000 65536"/>
                  <a:gd name="T13" fmla="*/ 0 60000 65536"/>
                  <a:gd name="T14" fmla="*/ 0 60000 65536"/>
                  <a:gd name="T15" fmla="*/ 0 w 487"/>
                  <a:gd name="T16" fmla="*/ 0 h 144"/>
                  <a:gd name="T17" fmla="*/ 487 w 487"/>
                  <a:gd name="T18" fmla="*/ 144 h 144"/>
                </a:gdLst>
                <a:ahLst/>
                <a:cxnLst>
                  <a:cxn ang="T10">
                    <a:pos x="T0" y="T1"/>
                  </a:cxn>
                  <a:cxn ang="T11">
                    <a:pos x="T2" y="T3"/>
                  </a:cxn>
                  <a:cxn ang="T12">
                    <a:pos x="T4" y="T5"/>
                  </a:cxn>
                  <a:cxn ang="T13">
                    <a:pos x="T6" y="T7"/>
                  </a:cxn>
                  <a:cxn ang="T14">
                    <a:pos x="T8" y="T9"/>
                  </a:cxn>
                </a:cxnLst>
                <a:rect l="T15" t="T16" r="T17" b="T18"/>
                <a:pathLst>
                  <a:path w="487" h="144">
                    <a:moveTo>
                      <a:pt x="51" y="0"/>
                    </a:moveTo>
                    <a:cubicBezTo>
                      <a:pt x="45" y="3"/>
                      <a:pt x="9" y="12"/>
                      <a:pt x="12" y="21"/>
                    </a:cubicBezTo>
                    <a:cubicBezTo>
                      <a:pt x="15" y="30"/>
                      <a:pt x="0" y="44"/>
                      <a:pt x="69" y="54"/>
                    </a:cubicBezTo>
                    <a:cubicBezTo>
                      <a:pt x="138" y="64"/>
                      <a:pt x="367" y="66"/>
                      <a:pt x="427" y="81"/>
                    </a:cubicBezTo>
                    <a:cubicBezTo>
                      <a:pt x="487" y="96"/>
                      <a:pt x="429" y="131"/>
                      <a:pt x="429" y="144"/>
                    </a:cubicBezTo>
                  </a:path>
                </a:pathLst>
              </a:custGeom>
              <a:noFill/>
              <a:ln w="28575" cap="flat" cmpd="sng">
                <a:solidFill>
                  <a:srgbClr val="00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3041" name="Oval 16"/>
              <p:cNvSpPr>
                <a:spLocks noChangeArrowheads="1"/>
              </p:cNvSpPr>
              <p:nvPr/>
            </p:nvSpPr>
            <p:spPr bwMode="auto">
              <a:xfrm>
                <a:off x="862" y="2612"/>
                <a:ext cx="29" cy="40"/>
              </a:xfrm>
              <a:prstGeom prst="ellipse">
                <a:avLst/>
              </a:prstGeom>
              <a:noFill/>
              <a:ln w="28575">
                <a:solidFill>
                  <a:srgbClr val="00FFFF"/>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83042" name="Oval 17"/>
              <p:cNvSpPr>
                <a:spLocks noChangeArrowheads="1"/>
              </p:cNvSpPr>
              <p:nvPr/>
            </p:nvSpPr>
            <p:spPr bwMode="auto">
              <a:xfrm>
                <a:off x="866" y="3022"/>
                <a:ext cx="28" cy="40"/>
              </a:xfrm>
              <a:prstGeom prst="ellipse">
                <a:avLst/>
              </a:prstGeom>
              <a:noFill/>
              <a:ln w="28575">
                <a:solidFill>
                  <a:srgbClr val="00FFFF"/>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sp>
          <p:nvSpPr>
            <p:cNvPr id="83019" name="Line 18"/>
            <p:cNvSpPr>
              <a:spLocks noChangeShapeType="1"/>
            </p:cNvSpPr>
            <p:nvPr/>
          </p:nvSpPr>
          <p:spPr bwMode="auto">
            <a:xfrm>
              <a:off x="959" y="1773"/>
              <a:ext cx="186"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83020" name="Text Box 19"/>
            <p:cNvSpPr txBox="1">
              <a:spLocks noChangeArrowheads="1"/>
            </p:cNvSpPr>
            <p:nvPr/>
          </p:nvSpPr>
          <p:spPr bwMode="auto">
            <a:xfrm>
              <a:off x="1444" y="1544"/>
              <a:ext cx="375"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kumimoji="1" lang="zh-CN" altLang="en-US" sz="2800" i="1">
                  <a:solidFill>
                    <a:schemeClr val="bg1"/>
                  </a:solidFill>
                  <a:latin typeface="Times New Roman" panose="02020603050405020304" pitchFamily="18" charset="0"/>
                  <a:ea typeface="宋体" panose="02010600030101010101" pitchFamily="2" charset="-122"/>
                  <a:sym typeface="Symbol" panose="05050102010706020507" pitchFamily="18" charset="2"/>
                </a:rPr>
                <a:t></a:t>
              </a:r>
              <a:endParaRPr kumimoji="1" lang="zh-CN" altLang="en-US" sz="2800">
                <a:solidFill>
                  <a:schemeClr val="bg1"/>
                </a:solidFill>
                <a:latin typeface="Times New Roman" panose="02020603050405020304" pitchFamily="18" charset="0"/>
                <a:ea typeface="宋体" panose="02010600030101010101" pitchFamily="2" charset="-122"/>
              </a:endParaRPr>
            </a:p>
          </p:txBody>
        </p:sp>
        <p:sp>
          <p:nvSpPr>
            <p:cNvPr id="83021" name="Text Box 20"/>
            <p:cNvSpPr txBox="1">
              <a:spLocks noChangeArrowheads="1"/>
            </p:cNvSpPr>
            <p:nvPr/>
          </p:nvSpPr>
          <p:spPr bwMode="auto">
            <a:xfrm>
              <a:off x="937" y="1480"/>
              <a:ext cx="339"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kumimoji="1" lang="en-US" altLang="zh-CN" sz="2800" i="1">
                  <a:solidFill>
                    <a:schemeClr val="bg1"/>
                  </a:solidFill>
                  <a:latin typeface="Times New Roman" panose="02020603050405020304" pitchFamily="18" charset="0"/>
                  <a:ea typeface="宋体" panose="02010600030101010101" pitchFamily="2" charset="-122"/>
                </a:rPr>
                <a:t>i</a:t>
              </a:r>
              <a:endParaRPr kumimoji="1" lang="en-US" altLang="zh-CN" sz="2800">
                <a:solidFill>
                  <a:schemeClr val="bg1"/>
                </a:solidFill>
                <a:latin typeface="Times New Roman" panose="02020603050405020304" pitchFamily="18" charset="0"/>
                <a:ea typeface="宋体" panose="02010600030101010101" pitchFamily="2" charset="-122"/>
              </a:endParaRPr>
            </a:p>
          </p:txBody>
        </p:sp>
        <p:grpSp>
          <p:nvGrpSpPr>
            <p:cNvPr id="83022" name="Group 21"/>
            <p:cNvGrpSpPr>
              <a:grpSpLocks/>
            </p:cNvGrpSpPr>
            <p:nvPr/>
          </p:nvGrpSpPr>
          <p:grpSpPr bwMode="auto">
            <a:xfrm flipH="1">
              <a:off x="1819" y="1870"/>
              <a:ext cx="589" cy="439"/>
              <a:chOff x="862" y="2612"/>
              <a:chExt cx="423" cy="450"/>
            </a:xfrm>
          </p:grpSpPr>
          <p:sp>
            <p:nvSpPr>
              <p:cNvPr id="83027" name="Freeform 22"/>
              <p:cNvSpPr>
                <a:spLocks/>
              </p:cNvSpPr>
              <p:nvPr/>
            </p:nvSpPr>
            <p:spPr bwMode="auto">
              <a:xfrm>
                <a:off x="892" y="2626"/>
                <a:ext cx="348" cy="1"/>
              </a:xfrm>
              <a:custGeom>
                <a:avLst/>
                <a:gdLst>
                  <a:gd name="T0" fmla="*/ 0 w 739"/>
                  <a:gd name="T1" fmla="*/ 0 h 1"/>
                  <a:gd name="T2" fmla="*/ 739 w 739"/>
                  <a:gd name="T3" fmla="*/ 0 h 1"/>
                  <a:gd name="T4" fmla="*/ 0 60000 65536"/>
                  <a:gd name="T5" fmla="*/ 0 60000 65536"/>
                  <a:gd name="T6" fmla="*/ 0 w 739"/>
                  <a:gd name="T7" fmla="*/ 0 h 1"/>
                  <a:gd name="T8" fmla="*/ 739 w 739"/>
                  <a:gd name="T9" fmla="*/ 1 h 1"/>
                </a:gdLst>
                <a:ahLst/>
                <a:cxnLst>
                  <a:cxn ang="T4">
                    <a:pos x="T0" y="T1"/>
                  </a:cxn>
                  <a:cxn ang="T5">
                    <a:pos x="T2" y="T3"/>
                  </a:cxn>
                </a:cxnLst>
                <a:rect l="T6" t="T7" r="T8" b="T9"/>
                <a:pathLst>
                  <a:path w="739" h="1">
                    <a:moveTo>
                      <a:pt x="0" y="0"/>
                    </a:moveTo>
                    <a:lnTo>
                      <a:pt x="739" y="0"/>
                    </a:lnTo>
                  </a:path>
                </a:pathLst>
              </a:custGeom>
              <a:noFill/>
              <a:ln w="28575" cap="flat" cmpd="sng">
                <a:solidFill>
                  <a:srgbClr val="00FF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3028" name="Line 23"/>
              <p:cNvSpPr>
                <a:spLocks noChangeShapeType="1"/>
              </p:cNvSpPr>
              <p:nvPr/>
            </p:nvSpPr>
            <p:spPr bwMode="auto">
              <a:xfrm>
                <a:off x="888" y="3036"/>
                <a:ext cx="204" cy="3"/>
              </a:xfrm>
              <a:prstGeom prst="line">
                <a:avLst/>
              </a:prstGeom>
              <a:noFill/>
              <a:ln w="28575">
                <a:solidFill>
                  <a:srgbClr val="00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3029" name="Freeform 24"/>
              <p:cNvSpPr>
                <a:spLocks/>
              </p:cNvSpPr>
              <p:nvPr/>
            </p:nvSpPr>
            <p:spPr bwMode="auto">
              <a:xfrm>
                <a:off x="1239" y="2624"/>
                <a:ext cx="45" cy="36"/>
              </a:xfrm>
              <a:custGeom>
                <a:avLst/>
                <a:gdLst>
                  <a:gd name="T0" fmla="*/ 0 w 95"/>
                  <a:gd name="T1" fmla="*/ 0 h 60"/>
                  <a:gd name="T2" fmla="*/ 90 w 95"/>
                  <a:gd name="T3" fmla="*/ 18 h 60"/>
                  <a:gd name="T4" fmla="*/ 30 w 95"/>
                  <a:gd name="T5" fmla="*/ 60 h 60"/>
                  <a:gd name="T6" fmla="*/ 0 60000 65536"/>
                  <a:gd name="T7" fmla="*/ 0 60000 65536"/>
                  <a:gd name="T8" fmla="*/ 0 60000 65536"/>
                  <a:gd name="T9" fmla="*/ 0 w 95"/>
                  <a:gd name="T10" fmla="*/ 0 h 60"/>
                  <a:gd name="T11" fmla="*/ 95 w 95"/>
                  <a:gd name="T12" fmla="*/ 60 h 60"/>
                </a:gdLst>
                <a:ahLst/>
                <a:cxnLst>
                  <a:cxn ang="T6">
                    <a:pos x="T0" y="T1"/>
                  </a:cxn>
                  <a:cxn ang="T7">
                    <a:pos x="T2" y="T3"/>
                  </a:cxn>
                  <a:cxn ang="T8">
                    <a:pos x="T4" y="T5"/>
                  </a:cxn>
                </a:cxnLst>
                <a:rect l="T9" t="T10" r="T11" b="T12"/>
                <a:pathLst>
                  <a:path w="95" h="60">
                    <a:moveTo>
                      <a:pt x="0" y="0"/>
                    </a:moveTo>
                    <a:cubicBezTo>
                      <a:pt x="15" y="3"/>
                      <a:pt x="85" y="8"/>
                      <a:pt x="90" y="18"/>
                    </a:cubicBezTo>
                    <a:cubicBezTo>
                      <a:pt x="95" y="28"/>
                      <a:pt x="42" y="51"/>
                      <a:pt x="30" y="60"/>
                    </a:cubicBezTo>
                  </a:path>
                </a:pathLst>
              </a:custGeom>
              <a:noFill/>
              <a:ln w="28575" cap="flat" cmpd="sng">
                <a:solidFill>
                  <a:srgbClr val="00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3030" name="Freeform 25"/>
              <p:cNvSpPr>
                <a:spLocks/>
              </p:cNvSpPr>
              <p:nvPr/>
            </p:nvSpPr>
            <p:spPr bwMode="auto">
              <a:xfrm>
                <a:off x="1061" y="2697"/>
                <a:ext cx="223" cy="75"/>
              </a:xfrm>
              <a:custGeom>
                <a:avLst/>
                <a:gdLst>
                  <a:gd name="T0" fmla="*/ 62 w 474"/>
                  <a:gd name="T1" fmla="*/ 0 h 126"/>
                  <a:gd name="T2" fmla="*/ 2 w 474"/>
                  <a:gd name="T3" fmla="*/ 14 h 126"/>
                  <a:gd name="T4" fmla="*/ 73 w 474"/>
                  <a:gd name="T5" fmla="*/ 57 h 126"/>
                  <a:gd name="T6" fmla="*/ 416 w 474"/>
                  <a:gd name="T7" fmla="*/ 82 h 126"/>
                  <a:gd name="T8" fmla="*/ 422 w 474"/>
                  <a:gd name="T9" fmla="*/ 126 h 126"/>
                  <a:gd name="T10" fmla="*/ 0 60000 65536"/>
                  <a:gd name="T11" fmla="*/ 0 60000 65536"/>
                  <a:gd name="T12" fmla="*/ 0 60000 65536"/>
                  <a:gd name="T13" fmla="*/ 0 60000 65536"/>
                  <a:gd name="T14" fmla="*/ 0 60000 65536"/>
                  <a:gd name="T15" fmla="*/ 0 w 474"/>
                  <a:gd name="T16" fmla="*/ 0 h 126"/>
                  <a:gd name="T17" fmla="*/ 474 w 474"/>
                  <a:gd name="T18" fmla="*/ 126 h 126"/>
                </a:gdLst>
                <a:ahLst/>
                <a:cxnLst>
                  <a:cxn ang="T10">
                    <a:pos x="T0" y="T1"/>
                  </a:cxn>
                  <a:cxn ang="T11">
                    <a:pos x="T2" y="T3"/>
                  </a:cxn>
                  <a:cxn ang="T12">
                    <a:pos x="T4" y="T5"/>
                  </a:cxn>
                  <a:cxn ang="T13">
                    <a:pos x="T6" y="T7"/>
                  </a:cxn>
                  <a:cxn ang="T14">
                    <a:pos x="T8" y="T9"/>
                  </a:cxn>
                </a:cxnLst>
                <a:rect l="T15" t="T16" r="T17" b="T18"/>
                <a:pathLst>
                  <a:path w="474" h="126">
                    <a:moveTo>
                      <a:pt x="62" y="0"/>
                    </a:moveTo>
                    <a:cubicBezTo>
                      <a:pt x="34" y="2"/>
                      <a:pt x="0" y="5"/>
                      <a:pt x="2" y="14"/>
                    </a:cubicBezTo>
                    <a:cubicBezTo>
                      <a:pt x="4" y="23"/>
                      <a:pt x="4" y="46"/>
                      <a:pt x="73" y="57"/>
                    </a:cubicBezTo>
                    <a:cubicBezTo>
                      <a:pt x="142" y="68"/>
                      <a:pt x="358" y="71"/>
                      <a:pt x="416" y="82"/>
                    </a:cubicBezTo>
                    <a:cubicBezTo>
                      <a:pt x="474" y="93"/>
                      <a:pt x="451" y="109"/>
                      <a:pt x="422" y="126"/>
                    </a:cubicBezTo>
                  </a:path>
                </a:pathLst>
              </a:custGeom>
              <a:noFill/>
              <a:ln w="28575" cap="flat" cmpd="sng">
                <a:solidFill>
                  <a:srgbClr val="00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3031" name="Freeform 26"/>
              <p:cNvSpPr>
                <a:spLocks/>
              </p:cNvSpPr>
              <p:nvPr/>
            </p:nvSpPr>
            <p:spPr bwMode="auto">
              <a:xfrm>
                <a:off x="1061" y="2801"/>
                <a:ext cx="223" cy="75"/>
              </a:xfrm>
              <a:custGeom>
                <a:avLst/>
                <a:gdLst>
                  <a:gd name="T0" fmla="*/ 61 w 474"/>
                  <a:gd name="T1" fmla="*/ 0 h 126"/>
                  <a:gd name="T2" fmla="*/ 1 w 474"/>
                  <a:gd name="T3" fmla="*/ 14 h 126"/>
                  <a:gd name="T4" fmla="*/ 69 w 474"/>
                  <a:gd name="T5" fmla="*/ 57 h 126"/>
                  <a:gd name="T6" fmla="*/ 415 w 474"/>
                  <a:gd name="T7" fmla="*/ 82 h 126"/>
                  <a:gd name="T8" fmla="*/ 421 w 474"/>
                  <a:gd name="T9" fmla="*/ 126 h 126"/>
                  <a:gd name="T10" fmla="*/ 0 60000 65536"/>
                  <a:gd name="T11" fmla="*/ 0 60000 65536"/>
                  <a:gd name="T12" fmla="*/ 0 60000 65536"/>
                  <a:gd name="T13" fmla="*/ 0 60000 65536"/>
                  <a:gd name="T14" fmla="*/ 0 60000 65536"/>
                  <a:gd name="T15" fmla="*/ 0 w 474"/>
                  <a:gd name="T16" fmla="*/ 0 h 126"/>
                  <a:gd name="T17" fmla="*/ 474 w 474"/>
                  <a:gd name="T18" fmla="*/ 126 h 126"/>
                </a:gdLst>
                <a:ahLst/>
                <a:cxnLst>
                  <a:cxn ang="T10">
                    <a:pos x="T0" y="T1"/>
                  </a:cxn>
                  <a:cxn ang="T11">
                    <a:pos x="T2" y="T3"/>
                  </a:cxn>
                  <a:cxn ang="T12">
                    <a:pos x="T4" y="T5"/>
                  </a:cxn>
                  <a:cxn ang="T13">
                    <a:pos x="T6" y="T7"/>
                  </a:cxn>
                  <a:cxn ang="T14">
                    <a:pos x="T8" y="T9"/>
                  </a:cxn>
                </a:cxnLst>
                <a:rect l="T15" t="T16" r="T17" b="T18"/>
                <a:pathLst>
                  <a:path w="474" h="126">
                    <a:moveTo>
                      <a:pt x="61" y="0"/>
                    </a:moveTo>
                    <a:cubicBezTo>
                      <a:pt x="33" y="2"/>
                      <a:pt x="0" y="5"/>
                      <a:pt x="1" y="14"/>
                    </a:cubicBezTo>
                    <a:cubicBezTo>
                      <a:pt x="2" y="23"/>
                      <a:pt x="0" y="46"/>
                      <a:pt x="69" y="57"/>
                    </a:cubicBezTo>
                    <a:cubicBezTo>
                      <a:pt x="138" y="68"/>
                      <a:pt x="356" y="71"/>
                      <a:pt x="415" y="82"/>
                    </a:cubicBezTo>
                    <a:cubicBezTo>
                      <a:pt x="474" y="93"/>
                      <a:pt x="450" y="109"/>
                      <a:pt x="421" y="126"/>
                    </a:cubicBezTo>
                  </a:path>
                </a:pathLst>
              </a:custGeom>
              <a:noFill/>
              <a:ln w="28575" cap="flat" cmpd="sng">
                <a:solidFill>
                  <a:srgbClr val="00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3032" name="Freeform 27"/>
              <p:cNvSpPr>
                <a:spLocks/>
              </p:cNvSpPr>
              <p:nvPr/>
            </p:nvSpPr>
            <p:spPr bwMode="auto">
              <a:xfrm>
                <a:off x="1055" y="2913"/>
                <a:ext cx="230" cy="86"/>
              </a:xfrm>
              <a:custGeom>
                <a:avLst/>
                <a:gdLst>
                  <a:gd name="T0" fmla="*/ 51 w 487"/>
                  <a:gd name="T1" fmla="*/ 0 h 144"/>
                  <a:gd name="T2" fmla="*/ 12 w 487"/>
                  <a:gd name="T3" fmla="*/ 21 h 144"/>
                  <a:gd name="T4" fmla="*/ 69 w 487"/>
                  <a:gd name="T5" fmla="*/ 54 h 144"/>
                  <a:gd name="T6" fmla="*/ 427 w 487"/>
                  <a:gd name="T7" fmla="*/ 81 h 144"/>
                  <a:gd name="T8" fmla="*/ 429 w 487"/>
                  <a:gd name="T9" fmla="*/ 144 h 144"/>
                  <a:gd name="T10" fmla="*/ 0 60000 65536"/>
                  <a:gd name="T11" fmla="*/ 0 60000 65536"/>
                  <a:gd name="T12" fmla="*/ 0 60000 65536"/>
                  <a:gd name="T13" fmla="*/ 0 60000 65536"/>
                  <a:gd name="T14" fmla="*/ 0 60000 65536"/>
                  <a:gd name="T15" fmla="*/ 0 w 487"/>
                  <a:gd name="T16" fmla="*/ 0 h 144"/>
                  <a:gd name="T17" fmla="*/ 487 w 487"/>
                  <a:gd name="T18" fmla="*/ 144 h 144"/>
                </a:gdLst>
                <a:ahLst/>
                <a:cxnLst>
                  <a:cxn ang="T10">
                    <a:pos x="T0" y="T1"/>
                  </a:cxn>
                  <a:cxn ang="T11">
                    <a:pos x="T2" y="T3"/>
                  </a:cxn>
                  <a:cxn ang="T12">
                    <a:pos x="T4" y="T5"/>
                  </a:cxn>
                  <a:cxn ang="T13">
                    <a:pos x="T6" y="T7"/>
                  </a:cxn>
                  <a:cxn ang="T14">
                    <a:pos x="T8" y="T9"/>
                  </a:cxn>
                </a:cxnLst>
                <a:rect l="T15" t="T16" r="T17" b="T18"/>
                <a:pathLst>
                  <a:path w="487" h="144">
                    <a:moveTo>
                      <a:pt x="51" y="0"/>
                    </a:moveTo>
                    <a:cubicBezTo>
                      <a:pt x="45" y="3"/>
                      <a:pt x="9" y="12"/>
                      <a:pt x="12" y="21"/>
                    </a:cubicBezTo>
                    <a:cubicBezTo>
                      <a:pt x="15" y="30"/>
                      <a:pt x="0" y="44"/>
                      <a:pt x="69" y="54"/>
                    </a:cubicBezTo>
                    <a:cubicBezTo>
                      <a:pt x="138" y="64"/>
                      <a:pt x="367" y="66"/>
                      <a:pt x="427" y="81"/>
                    </a:cubicBezTo>
                    <a:cubicBezTo>
                      <a:pt x="487" y="96"/>
                      <a:pt x="429" y="131"/>
                      <a:pt x="429" y="144"/>
                    </a:cubicBezTo>
                  </a:path>
                </a:pathLst>
              </a:custGeom>
              <a:noFill/>
              <a:ln w="28575" cap="flat" cmpd="sng">
                <a:solidFill>
                  <a:srgbClr val="00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3033" name="Oval 28"/>
              <p:cNvSpPr>
                <a:spLocks noChangeArrowheads="1"/>
              </p:cNvSpPr>
              <p:nvPr/>
            </p:nvSpPr>
            <p:spPr bwMode="auto">
              <a:xfrm>
                <a:off x="862" y="2612"/>
                <a:ext cx="29" cy="40"/>
              </a:xfrm>
              <a:prstGeom prst="ellipse">
                <a:avLst/>
              </a:prstGeom>
              <a:noFill/>
              <a:ln w="28575">
                <a:solidFill>
                  <a:srgbClr val="00FFFF"/>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83034" name="Oval 29"/>
              <p:cNvSpPr>
                <a:spLocks noChangeArrowheads="1"/>
              </p:cNvSpPr>
              <p:nvPr/>
            </p:nvSpPr>
            <p:spPr bwMode="auto">
              <a:xfrm>
                <a:off x="866" y="3022"/>
                <a:ext cx="28" cy="40"/>
              </a:xfrm>
              <a:prstGeom prst="ellipse">
                <a:avLst/>
              </a:prstGeom>
              <a:noFill/>
              <a:ln w="28575">
                <a:solidFill>
                  <a:srgbClr val="00FFFF"/>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sp>
          <p:nvSpPr>
            <p:cNvPr id="83023" name="Text Box 30"/>
            <p:cNvSpPr txBox="1">
              <a:spLocks noChangeArrowheads="1"/>
            </p:cNvSpPr>
            <p:nvPr/>
          </p:nvSpPr>
          <p:spPr bwMode="auto">
            <a:xfrm>
              <a:off x="748" y="1724"/>
              <a:ext cx="21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1</a:t>
              </a:r>
            </a:p>
          </p:txBody>
        </p:sp>
        <p:sp>
          <p:nvSpPr>
            <p:cNvPr id="83024" name="Text Box 31"/>
            <p:cNvSpPr txBox="1">
              <a:spLocks noChangeArrowheads="1"/>
            </p:cNvSpPr>
            <p:nvPr/>
          </p:nvSpPr>
          <p:spPr bwMode="auto">
            <a:xfrm>
              <a:off x="748" y="2114"/>
              <a:ext cx="32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1'</a:t>
              </a:r>
            </a:p>
          </p:txBody>
        </p:sp>
        <p:sp>
          <p:nvSpPr>
            <p:cNvPr id="83025" name="Text Box 32"/>
            <p:cNvSpPr txBox="1">
              <a:spLocks noChangeArrowheads="1"/>
            </p:cNvSpPr>
            <p:nvPr/>
          </p:nvSpPr>
          <p:spPr bwMode="auto">
            <a:xfrm>
              <a:off x="2408" y="1724"/>
              <a:ext cx="32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2</a:t>
              </a:r>
            </a:p>
          </p:txBody>
        </p:sp>
        <p:sp>
          <p:nvSpPr>
            <p:cNvPr id="83026" name="Text Box 33"/>
            <p:cNvSpPr txBox="1">
              <a:spLocks noChangeArrowheads="1"/>
            </p:cNvSpPr>
            <p:nvPr/>
          </p:nvSpPr>
          <p:spPr bwMode="auto">
            <a:xfrm>
              <a:off x="2408" y="2114"/>
              <a:ext cx="32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2'</a:t>
              </a:r>
            </a:p>
          </p:txBody>
        </p:sp>
      </p:grpSp>
      <p:sp>
        <p:nvSpPr>
          <p:cNvPr id="444450" name="Text Box 34"/>
          <p:cNvSpPr txBox="1">
            <a:spLocks noChangeArrowheads="1"/>
          </p:cNvSpPr>
          <p:nvPr/>
        </p:nvSpPr>
        <p:spPr bwMode="auto">
          <a:xfrm>
            <a:off x="1476375" y="2924175"/>
            <a:ext cx="38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400" b="1">
                <a:solidFill>
                  <a:schemeClr val="bg1"/>
                </a:solidFill>
                <a:latin typeface="Times New Roman" panose="02020603050405020304" pitchFamily="18" charset="0"/>
                <a:ea typeface="宋体" panose="02010600030101010101" pitchFamily="2" charset="-122"/>
              </a:rPr>
              <a:t>*</a:t>
            </a:r>
          </a:p>
        </p:txBody>
      </p:sp>
      <p:sp>
        <p:nvSpPr>
          <p:cNvPr id="444451" name="Text Box 35"/>
          <p:cNvSpPr txBox="1">
            <a:spLocks noChangeArrowheads="1"/>
          </p:cNvSpPr>
          <p:nvPr/>
        </p:nvSpPr>
        <p:spPr bwMode="auto">
          <a:xfrm>
            <a:off x="3563938" y="2997200"/>
            <a:ext cx="38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400" b="1">
                <a:solidFill>
                  <a:schemeClr val="bg1"/>
                </a:solidFill>
                <a:latin typeface="Times New Roman" panose="02020603050405020304" pitchFamily="18" charset="0"/>
                <a:ea typeface="宋体" panose="02010600030101010101" pitchFamily="2" charset="-122"/>
              </a:rPr>
              <a:t>*</a:t>
            </a:r>
          </a:p>
        </p:txBody>
      </p:sp>
      <p:grpSp>
        <p:nvGrpSpPr>
          <p:cNvPr id="5" name="Group 36"/>
          <p:cNvGrpSpPr>
            <a:grpSpLocks/>
          </p:cNvGrpSpPr>
          <p:nvPr/>
        </p:nvGrpSpPr>
        <p:grpSpPr bwMode="auto">
          <a:xfrm>
            <a:off x="5435600" y="2997200"/>
            <a:ext cx="838200" cy="1143000"/>
            <a:chOff x="2352" y="3600"/>
            <a:chExt cx="528" cy="720"/>
          </a:xfrm>
        </p:grpSpPr>
        <p:sp>
          <p:nvSpPr>
            <p:cNvPr id="83012" name="Line 37"/>
            <p:cNvSpPr>
              <a:spLocks noChangeShapeType="1"/>
            </p:cNvSpPr>
            <p:nvPr/>
          </p:nvSpPr>
          <p:spPr bwMode="auto">
            <a:xfrm rot="-5400000">
              <a:off x="2668" y="3572"/>
              <a:ext cx="0" cy="55"/>
            </a:xfrm>
            <a:prstGeom prst="line">
              <a:avLst/>
            </a:prstGeom>
            <a:noFill/>
            <a:ln w="28575">
              <a:solidFill>
                <a:srgbClr val="FF3300"/>
              </a:solidFill>
              <a:prstDash val="dash"/>
              <a:round/>
              <a:headEnd/>
              <a:tailEnd type="stealth" w="sm" len="med"/>
            </a:ln>
            <a:extLst>
              <a:ext uri="{909E8E84-426E-40DD-AFC4-6F175D3DCCD1}">
                <a14:hiddenFill xmlns:a14="http://schemas.microsoft.com/office/drawing/2010/main">
                  <a:noFill/>
                </a14:hiddenFill>
              </a:ext>
            </a:extLst>
          </p:spPr>
          <p:txBody>
            <a:bodyPr/>
            <a:lstStyle/>
            <a:p>
              <a:endParaRPr lang="zh-CN" altLang="en-US"/>
            </a:p>
          </p:txBody>
        </p:sp>
        <p:sp>
          <p:nvSpPr>
            <p:cNvPr id="83013" name="AutoShape 38"/>
            <p:cNvSpPr>
              <a:spLocks noChangeArrowheads="1"/>
            </p:cNvSpPr>
            <p:nvPr/>
          </p:nvSpPr>
          <p:spPr bwMode="auto">
            <a:xfrm>
              <a:off x="2352" y="3600"/>
              <a:ext cx="528" cy="720"/>
            </a:xfrm>
            <a:prstGeom prst="roundRect">
              <a:avLst>
                <a:gd name="adj" fmla="val 16667"/>
              </a:avLst>
            </a:prstGeom>
            <a:noFill/>
            <a:ln w="28575">
              <a:solidFill>
                <a:srgbClr val="FF330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6" name="Group 39"/>
          <p:cNvGrpSpPr>
            <a:grpSpLocks/>
          </p:cNvGrpSpPr>
          <p:nvPr/>
        </p:nvGrpSpPr>
        <p:grpSpPr bwMode="auto">
          <a:xfrm>
            <a:off x="5364163" y="2924175"/>
            <a:ext cx="1905000" cy="1295400"/>
            <a:chOff x="3216" y="3648"/>
            <a:chExt cx="1200" cy="816"/>
          </a:xfrm>
        </p:grpSpPr>
        <p:sp>
          <p:nvSpPr>
            <p:cNvPr id="83010" name="Line 40"/>
            <p:cNvSpPr>
              <a:spLocks noChangeShapeType="1"/>
            </p:cNvSpPr>
            <p:nvPr/>
          </p:nvSpPr>
          <p:spPr bwMode="auto">
            <a:xfrm rot="16200000" flipH="1">
              <a:off x="3868" y="3620"/>
              <a:ext cx="0" cy="55"/>
            </a:xfrm>
            <a:prstGeom prst="line">
              <a:avLst/>
            </a:prstGeom>
            <a:noFill/>
            <a:ln w="28575">
              <a:solidFill>
                <a:srgbClr val="FF3300"/>
              </a:solidFill>
              <a:prstDash val="dash"/>
              <a:round/>
              <a:headEnd/>
              <a:tailEnd type="stealth" w="sm" len="med"/>
            </a:ln>
            <a:extLst>
              <a:ext uri="{909E8E84-426E-40DD-AFC4-6F175D3DCCD1}">
                <a14:hiddenFill xmlns:a14="http://schemas.microsoft.com/office/drawing/2010/main">
                  <a:noFill/>
                </a14:hiddenFill>
              </a:ext>
            </a:extLst>
          </p:spPr>
          <p:txBody>
            <a:bodyPr/>
            <a:lstStyle/>
            <a:p>
              <a:endParaRPr lang="zh-CN" altLang="en-US"/>
            </a:p>
          </p:txBody>
        </p:sp>
        <p:sp>
          <p:nvSpPr>
            <p:cNvPr id="83011" name="AutoShape 41"/>
            <p:cNvSpPr>
              <a:spLocks noChangeArrowheads="1"/>
            </p:cNvSpPr>
            <p:nvPr/>
          </p:nvSpPr>
          <p:spPr bwMode="auto">
            <a:xfrm>
              <a:off x="3216" y="3648"/>
              <a:ext cx="1200" cy="816"/>
            </a:xfrm>
            <a:prstGeom prst="roundRect">
              <a:avLst>
                <a:gd name="adj" fmla="val 16667"/>
              </a:avLst>
            </a:prstGeom>
            <a:noFill/>
            <a:ln w="28575">
              <a:solidFill>
                <a:srgbClr val="FF330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7" name="Group 42"/>
          <p:cNvGrpSpPr>
            <a:grpSpLocks/>
          </p:cNvGrpSpPr>
          <p:nvPr/>
        </p:nvGrpSpPr>
        <p:grpSpPr bwMode="auto">
          <a:xfrm>
            <a:off x="4643438" y="2852738"/>
            <a:ext cx="3505200" cy="1411287"/>
            <a:chOff x="2784" y="2513"/>
            <a:chExt cx="2208" cy="889"/>
          </a:xfrm>
        </p:grpSpPr>
        <p:sp>
          <p:nvSpPr>
            <p:cNvPr id="82974" name="Rectangle 43"/>
            <p:cNvSpPr>
              <a:spLocks noChangeArrowheads="1"/>
            </p:cNvSpPr>
            <p:nvPr/>
          </p:nvSpPr>
          <p:spPr bwMode="auto">
            <a:xfrm>
              <a:off x="3166" y="2513"/>
              <a:ext cx="1368" cy="889"/>
            </a:xfrm>
            <a:prstGeom prst="rect">
              <a:avLst/>
            </a:prstGeom>
            <a:noFill/>
            <a:ln w="28575">
              <a:solidFill>
                <a:srgbClr val="FF99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82975" name="Rectangle 44"/>
            <p:cNvSpPr>
              <a:spLocks noChangeArrowheads="1"/>
            </p:cNvSpPr>
            <p:nvPr/>
          </p:nvSpPr>
          <p:spPr bwMode="auto">
            <a:xfrm>
              <a:off x="3371" y="2686"/>
              <a:ext cx="373" cy="551"/>
            </a:xfrm>
            <a:prstGeom prst="rect">
              <a:avLst/>
            </a:prstGeom>
            <a:noFill/>
            <a:ln w="28575">
              <a:solidFill>
                <a:srgbClr val="FF99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82976" name="Rectangle 45"/>
            <p:cNvSpPr>
              <a:spLocks noChangeArrowheads="1"/>
            </p:cNvSpPr>
            <p:nvPr/>
          </p:nvSpPr>
          <p:spPr bwMode="auto">
            <a:xfrm>
              <a:off x="3951" y="2686"/>
              <a:ext cx="373" cy="551"/>
            </a:xfrm>
            <a:prstGeom prst="rect">
              <a:avLst/>
            </a:prstGeom>
            <a:noFill/>
            <a:ln w="28575">
              <a:solidFill>
                <a:srgbClr val="FF99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82977" name="Group 46"/>
            <p:cNvGrpSpPr>
              <a:grpSpLocks/>
            </p:cNvGrpSpPr>
            <p:nvPr/>
          </p:nvGrpSpPr>
          <p:grpSpPr bwMode="auto">
            <a:xfrm>
              <a:off x="2985" y="2734"/>
              <a:ext cx="451" cy="467"/>
              <a:chOff x="2985" y="2734"/>
              <a:chExt cx="451" cy="467"/>
            </a:xfrm>
          </p:grpSpPr>
          <p:sp>
            <p:nvSpPr>
              <p:cNvPr id="83002" name="Freeform 47"/>
              <p:cNvSpPr>
                <a:spLocks/>
              </p:cNvSpPr>
              <p:nvPr/>
            </p:nvSpPr>
            <p:spPr bwMode="auto">
              <a:xfrm>
                <a:off x="3104" y="2820"/>
                <a:ext cx="332" cy="88"/>
              </a:xfrm>
              <a:custGeom>
                <a:avLst/>
                <a:gdLst>
                  <a:gd name="T0" fmla="*/ 118 w 680"/>
                  <a:gd name="T1" fmla="*/ 0 h 169"/>
                  <a:gd name="T2" fmla="*/ 60 w 680"/>
                  <a:gd name="T3" fmla="*/ 13 h 169"/>
                  <a:gd name="T4" fmla="*/ 88 w 680"/>
                  <a:gd name="T5" fmla="*/ 60 h 169"/>
                  <a:gd name="T6" fmla="*/ 590 w 680"/>
                  <a:gd name="T7" fmla="*/ 90 h 169"/>
                  <a:gd name="T8" fmla="*/ 627 w 680"/>
                  <a:gd name="T9" fmla="*/ 148 h 169"/>
                  <a:gd name="T10" fmla="*/ 558 w 680"/>
                  <a:gd name="T11" fmla="*/ 169 h 169"/>
                  <a:gd name="T12" fmla="*/ 0 60000 65536"/>
                  <a:gd name="T13" fmla="*/ 0 60000 65536"/>
                  <a:gd name="T14" fmla="*/ 0 60000 65536"/>
                  <a:gd name="T15" fmla="*/ 0 60000 65536"/>
                  <a:gd name="T16" fmla="*/ 0 60000 65536"/>
                  <a:gd name="T17" fmla="*/ 0 60000 65536"/>
                  <a:gd name="T18" fmla="*/ 0 w 680"/>
                  <a:gd name="T19" fmla="*/ 0 h 169"/>
                  <a:gd name="T20" fmla="*/ 680 w 680"/>
                  <a:gd name="T21" fmla="*/ 169 h 169"/>
                </a:gdLst>
                <a:ahLst/>
                <a:cxnLst>
                  <a:cxn ang="T12">
                    <a:pos x="T0" y="T1"/>
                  </a:cxn>
                  <a:cxn ang="T13">
                    <a:pos x="T2" y="T3"/>
                  </a:cxn>
                  <a:cxn ang="T14">
                    <a:pos x="T4" y="T5"/>
                  </a:cxn>
                  <a:cxn ang="T15">
                    <a:pos x="T6" y="T7"/>
                  </a:cxn>
                  <a:cxn ang="T16">
                    <a:pos x="T8" y="T9"/>
                  </a:cxn>
                  <a:cxn ang="T17">
                    <a:pos x="T10" y="T11"/>
                  </a:cxn>
                </a:cxnLst>
                <a:rect l="T18" t="T19" r="T20" b="T21"/>
                <a:pathLst>
                  <a:path w="680" h="169">
                    <a:moveTo>
                      <a:pt x="118" y="0"/>
                    </a:moveTo>
                    <a:cubicBezTo>
                      <a:pt x="108" y="2"/>
                      <a:pt x="65" y="3"/>
                      <a:pt x="60" y="13"/>
                    </a:cubicBezTo>
                    <a:cubicBezTo>
                      <a:pt x="55" y="23"/>
                      <a:pt x="0" y="47"/>
                      <a:pt x="88" y="60"/>
                    </a:cubicBezTo>
                    <a:cubicBezTo>
                      <a:pt x="176" y="73"/>
                      <a:pt x="500" y="75"/>
                      <a:pt x="590" y="90"/>
                    </a:cubicBezTo>
                    <a:cubicBezTo>
                      <a:pt x="680" y="105"/>
                      <a:pt x="632" y="135"/>
                      <a:pt x="627" y="148"/>
                    </a:cubicBezTo>
                    <a:cubicBezTo>
                      <a:pt x="622" y="161"/>
                      <a:pt x="572" y="165"/>
                      <a:pt x="558" y="169"/>
                    </a:cubicBezTo>
                  </a:path>
                </a:pathLst>
              </a:custGeom>
              <a:noFill/>
              <a:ln w="28575" cap="flat" cmpd="sng">
                <a:solidFill>
                  <a:srgbClr val="00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3003" name="Freeform 48"/>
              <p:cNvSpPr>
                <a:spLocks/>
              </p:cNvSpPr>
              <p:nvPr/>
            </p:nvSpPr>
            <p:spPr bwMode="auto">
              <a:xfrm>
                <a:off x="3101" y="2936"/>
                <a:ext cx="331" cy="89"/>
              </a:xfrm>
              <a:custGeom>
                <a:avLst/>
                <a:gdLst>
                  <a:gd name="T0" fmla="*/ 118 w 680"/>
                  <a:gd name="T1" fmla="*/ 0 h 169"/>
                  <a:gd name="T2" fmla="*/ 60 w 680"/>
                  <a:gd name="T3" fmla="*/ 13 h 169"/>
                  <a:gd name="T4" fmla="*/ 88 w 680"/>
                  <a:gd name="T5" fmla="*/ 60 h 169"/>
                  <a:gd name="T6" fmla="*/ 590 w 680"/>
                  <a:gd name="T7" fmla="*/ 90 h 169"/>
                  <a:gd name="T8" fmla="*/ 627 w 680"/>
                  <a:gd name="T9" fmla="*/ 148 h 169"/>
                  <a:gd name="T10" fmla="*/ 558 w 680"/>
                  <a:gd name="T11" fmla="*/ 169 h 169"/>
                  <a:gd name="T12" fmla="*/ 0 60000 65536"/>
                  <a:gd name="T13" fmla="*/ 0 60000 65536"/>
                  <a:gd name="T14" fmla="*/ 0 60000 65536"/>
                  <a:gd name="T15" fmla="*/ 0 60000 65536"/>
                  <a:gd name="T16" fmla="*/ 0 60000 65536"/>
                  <a:gd name="T17" fmla="*/ 0 60000 65536"/>
                  <a:gd name="T18" fmla="*/ 0 w 680"/>
                  <a:gd name="T19" fmla="*/ 0 h 169"/>
                  <a:gd name="T20" fmla="*/ 680 w 680"/>
                  <a:gd name="T21" fmla="*/ 169 h 169"/>
                </a:gdLst>
                <a:ahLst/>
                <a:cxnLst>
                  <a:cxn ang="T12">
                    <a:pos x="T0" y="T1"/>
                  </a:cxn>
                  <a:cxn ang="T13">
                    <a:pos x="T2" y="T3"/>
                  </a:cxn>
                  <a:cxn ang="T14">
                    <a:pos x="T4" y="T5"/>
                  </a:cxn>
                  <a:cxn ang="T15">
                    <a:pos x="T6" y="T7"/>
                  </a:cxn>
                  <a:cxn ang="T16">
                    <a:pos x="T8" y="T9"/>
                  </a:cxn>
                  <a:cxn ang="T17">
                    <a:pos x="T10" y="T11"/>
                  </a:cxn>
                </a:cxnLst>
                <a:rect l="T18" t="T19" r="T20" b="T21"/>
                <a:pathLst>
                  <a:path w="680" h="169">
                    <a:moveTo>
                      <a:pt x="118" y="0"/>
                    </a:moveTo>
                    <a:cubicBezTo>
                      <a:pt x="108" y="2"/>
                      <a:pt x="65" y="3"/>
                      <a:pt x="60" y="13"/>
                    </a:cubicBezTo>
                    <a:cubicBezTo>
                      <a:pt x="55" y="23"/>
                      <a:pt x="0" y="47"/>
                      <a:pt x="88" y="60"/>
                    </a:cubicBezTo>
                    <a:cubicBezTo>
                      <a:pt x="176" y="73"/>
                      <a:pt x="500" y="75"/>
                      <a:pt x="590" y="90"/>
                    </a:cubicBezTo>
                    <a:cubicBezTo>
                      <a:pt x="680" y="105"/>
                      <a:pt x="632" y="135"/>
                      <a:pt x="627" y="148"/>
                    </a:cubicBezTo>
                    <a:cubicBezTo>
                      <a:pt x="622" y="161"/>
                      <a:pt x="572" y="165"/>
                      <a:pt x="558" y="169"/>
                    </a:cubicBezTo>
                  </a:path>
                </a:pathLst>
              </a:custGeom>
              <a:noFill/>
              <a:ln w="28575" cap="flat" cmpd="sng">
                <a:solidFill>
                  <a:srgbClr val="00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3004" name="Freeform 49"/>
              <p:cNvSpPr>
                <a:spLocks/>
              </p:cNvSpPr>
              <p:nvPr/>
            </p:nvSpPr>
            <p:spPr bwMode="auto">
              <a:xfrm>
                <a:off x="3104" y="3053"/>
                <a:ext cx="332" cy="88"/>
              </a:xfrm>
              <a:custGeom>
                <a:avLst/>
                <a:gdLst>
                  <a:gd name="T0" fmla="*/ 118 w 680"/>
                  <a:gd name="T1" fmla="*/ 0 h 169"/>
                  <a:gd name="T2" fmla="*/ 60 w 680"/>
                  <a:gd name="T3" fmla="*/ 13 h 169"/>
                  <a:gd name="T4" fmla="*/ 88 w 680"/>
                  <a:gd name="T5" fmla="*/ 60 h 169"/>
                  <a:gd name="T6" fmla="*/ 590 w 680"/>
                  <a:gd name="T7" fmla="*/ 90 h 169"/>
                  <a:gd name="T8" fmla="*/ 627 w 680"/>
                  <a:gd name="T9" fmla="*/ 148 h 169"/>
                  <a:gd name="T10" fmla="*/ 558 w 680"/>
                  <a:gd name="T11" fmla="*/ 169 h 169"/>
                  <a:gd name="T12" fmla="*/ 0 60000 65536"/>
                  <a:gd name="T13" fmla="*/ 0 60000 65536"/>
                  <a:gd name="T14" fmla="*/ 0 60000 65536"/>
                  <a:gd name="T15" fmla="*/ 0 60000 65536"/>
                  <a:gd name="T16" fmla="*/ 0 60000 65536"/>
                  <a:gd name="T17" fmla="*/ 0 60000 65536"/>
                  <a:gd name="T18" fmla="*/ 0 w 680"/>
                  <a:gd name="T19" fmla="*/ 0 h 169"/>
                  <a:gd name="T20" fmla="*/ 680 w 680"/>
                  <a:gd name="T21" fmla="*/ 169 h 169"/>
                </a:gdLst>
                <a:ahLst/>
                <a:cxnLst>
                  <a:cxn ang="T12">
                    <a:pos x="T0" y="T1"/>
                  </a:cxn>
                  <a:cxn ang="T13">
                    <a:pos x="T2" y="T3"/>
                  </a:cxn>
                  <a:cxn ang="T14">
                    <a:pos x="T4" y="T5"/>
                  </a:cxn>
                  <a:cxn ang="T15">
                    <a:pos x="T6" y="T7"/>
                  </a:cxn>
                  <a:cxn ang="T16">
                    <a:pos x="T8" y="T9"/>
                  </a:cxn>
                  <a:cxn ang="T17">
                    <a:pos x="T10" y="T11"/>
                  </a:cxn>
                </a:cxnLst>
                <a:rect l="T18" t="T19" r="T20" b="T21"/>
                <a:pathLst>
                  <a:path w="680" h="169">
                    <a:moveTo>
                      <a:pt x="118" y="0"/>
                    </a:moveTo>
                    <a:cubicBezTo>
                      <a:pt x="108" y="2"/>
                      <a:pt x="65" y="3"/>
                      <a:pt x="60" y="13"/>
                    </a:cubicBezTo>
                    <a:cubicBezTo>
                      <a:pt x="55" y="23"/>
                      <a:pt x="0" y="47"/>
                      <a:pt x="88" y="60"/>
                    </a:cubicBezTo>
                    <a:cubicBezTo>
                      <a:pt x="176" y="73"/>
                      <a:pt x="500" y="75"/>
                      <a:pt x="590" y="90"/>
                    </a:cubicBezTo>
                    <a:cubicBezTo>
                      <a:pt x="680" y="105"/>
                      <a:pt x="632" y="135"/>
                      <a:pt x="627" y="148"/>
                    </a:cubicBezTo>
                    <a:cubicBezTo>
                      <a:pt x="622" y="161"/>
                      <a:pt x="572" y="165"/>
                      <a:pt x="558" y="169"/>
                    </a:cubicBezTo>
                  </a:path>
                </a:pathLst>
              </a:custGeom>
              <a:noFill/>
              <a:ln w="28575" cap="flat" cmpd="sng">
                <a:solidFill>
                  <a:srgbClr val="00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3005" name="Freeform 50"/>
              <p:cNvSpPr>
                <a:spLocks/>
              </p:cNvSpPr>
              <p:nvPr/>
            </p:nvSpPr>
            <p:spPr bwMode="auto">
              <a:xfrm>
                <a:off x="3032" y="2754"/>
                <a:ext cx="354" cy="2"/>
              </a:xfrm>
              <a:custGeom>
                <a:avLst/>
                <a:gdLst>
                  <a:gd name="T0" fmla="*/ 0 w 354"/>
                  <a:gd name="T1" fmla="*/ 2 h 2"/>
                  <a:gd name="T2" fmla="*/ 354 w 354"/>
                  <a:gd name="T3" fmla="*/ 0 h 2"/>
                  <a:gd name="T4" fmla="*/ 0 60000 65536"/>
                  <a:gd name="T5" fmla="*/ 0 60000 65536"/>
                  <a:gd name="T6" fmla="*/ 0 w 354"/>
                  <a:gd name="T7" fmla="*/ 0 h 2"/>
                  <a:gd name="T8" fmla="*/ 354 w 354"/>
                  <a:gd name="T9" fmla="*/ 2 h 2"/>
                </a:gdLst>
                <a:ahLst/>
                <a:cxnLst>
                  <a:cxn ang="T4">
                    <a:pos x="T0" y="T1"/>
                  </a:cxn>
                  <a:cxn ang="T5">
                    <a:pos x="T2" y="T3"/>
                  </a:cxn>
                </a:cxnLst>
                <a:rect l="T6" t="T7" r="T8" b="T9"/>
                <a:pathLst>
                  <a:path w="354" h="2">
                    <a:moveTo>
                      <a:pt x="0" y="2"/>
                    </a:moveTo>
                    <a:lnTo>
                      <a:pt x="354" y="0"/>
                    </a:lnTo>
                  </a:path>
                </a:pathLst>
              </a:custGeom>
              <a:noFill/>
              <a:ln w="28575"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3006" name="Freeform 51"/>
              <p:cNvSpPr>
                <a:spLocks/>
              </p:cNvSpPr>
              <p:nvPr/>
            </p:nvSpPr>
            <p:spPr bwMode="auto">
              <a:xfrm>
                <a:off x="3032" y="3177"/>
                <a:ext cx="130" cy="3"/>
              </a:xfrm>
              <a:custGeom>
                <a:avLst/>
                <a:gdLst>
                  <a:gd name="T0" fmla="*/ 0 w 130"/>
                  <a:gd name="T1" fmla="*/ 3 h 3"/>
                  <a:gd name="T2" fmla="*/ 130 w 130"/>
                  <a:gd name="T3" fmla="*/ 0 h 3"/>
                  <a:gd name="T4" fmla="*/ 0 60000 65536"/>
                  <a:gd name="T5" fmla="*/ 0 60000 65536"/>
                  <a:gd name="T6" fmla="*/ 0 w 130"/>
                  <a:gd name="T7" fmla="*/ 0 h 3"/>
                  <a:gd name="T8" fmla="*/ 130 w 130"/>
                  <a:gd name="T9" fmla="*/ 3 h 3"/>
                </a:gdLst>
                <a:ahLst/>
                <a:cxnLst>
                  <a:cxn ang="T4">
                    <a:pos x="T0" y="T1"/>
                  </a:cxn>
                  <a:cxn ang="T5">
                    <a:pos x="T2" y="T3"/>
                  </a:cxn>
                </a:cxnLst>
                <a:rect l="T6" t="T7" r="T8" b="T9"/>
                <a:pathLst>
                  <a:path w="130" h="3">
                    <a:moveTo>
                      <a:pt x="0" y="3"/>
                    </a:moveTo>
                    <a:lnTo>
                      <a:pt x="130" y="0"/>
                    </a:lnTo>
                  </a:path>
                </a:pathLst>
              </a:custGeom>
              <a:noFill/>
              <a:ln w="28575"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3007" name="Freeform 52"/>
              <p:cNvSpPr>
                <a:spLocks/>
              </p:cNvSpPr>
              <p:nvPr/>
            </p:nvSpPr>
            <p:spPr bwMode="auto">
              <a:xfrm>
                <a:off x="3375" y="2753"/>
                <a:ext cx="44" cy="28"/>
              </a:xfrm>
              <a:custGeom>
                <a:avLst/>
                <a:gdLst>
                  <a:gd name="T0" fmla="*/ 14 w 90"/>
                  <a:gd name="T1" fmla="*/ 1 h 53"/>
                  <a:gd name="T2" fmla="*/ 82 w 90"/>
                  <a:gd name="T3" fmla="*/ 7 h 53"/>
                  <a:gd name="T4" fmla="*/ 60 w 90"/>
                  <a:gd name="T5" fmla="*/ 45 h 53"/>
                  <a:gd name="T6" fmla="*/ 0 w 90"/>
                  <a:gd name="T7" fmla="*/ 53 h 53"/>
                  <a:gd name="T8" fmla="*/ 0 60000 65536"/>
                  <a:gd name="T9" fmla="*/ 0 60000 65536"/>
                  <a:gd name="T10" fmla="*/ 0 60000 65536"/>
                  <a:gd name="T11" fmla="*/ 0 60000 65536"/>
                  <a:gd name="T12" fmla="*/ 0 w 90"/>
                  <a:gd name="T13" fmla="*/ 0 h 53"/>
                  <a:gd name="T14" fmla="*/ 90 w 90"/>
                  <a:gd name="T15" fmla="*/ 53 h 53"/>
                </a:gdLst>
                <a:ahLst/>
                <a:cxnLst>
                  <a:cxn ang="T8">
                    <a:pos x="T0" y="T1"/>
                  </a:cxn>
                  <a:cxn ang="T9">
                    <a:pos x="T2" y="T3"/>
                  </a:cxn>
                  <a:cxn ang="T10">
                    <a:pos x="T4" y="T5"/>
                  </a:cxn>
                  <a:cxn ang="T11">
                    <a:pos x="T6" y="T7"/>
                  </a:cxn>
                </a:cxnLst>
                <a:rect l="T12" t="T13" r="T14" b="T15"/>
                <a:pathLst>
                  <a:path w="90" h="53">
                    <a:moveTo>
                      <a:pt x="14" y="1"/>
                    </a:moveTo>
                    <a:cubicBezTo>
                      <a:pt x="44" y="0"/>
                      <a:pt x="74" y="0"/>
                      <a:pt x="82" y="7"/>
                    </a:cubicBezTo>
                    <a:cubicBezTo>
                      <a:pt x="90" y="14"/>
                      <a:pt x="74" y="37"/>
                      <a:pt x="60" y="45"/>
                    </a:cubicBezTo>
                    <a:cubicBezTo>
                      <a:pt x="46" y="53"/>
                      <a:pt x="23" y="53"/>
                      <a:pt x="0" y="53"/>
                    </a:cubicBezTo>
                  </a:path>
                </a:pathLst>
              </a:custGeom>
              <a:noFill/>
              <a:ln w="28575" cap="flat" cmpd="sng">
                <a:solidFill>
                  <a:srgbClr val="00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3008" name="Oval 53"/>
              <p:cNvSpPr>
                <a:spLocks noChangeArrowheads="1"/>
              </p:cNvSpPr>
              <p:nvPr/>
            </p:nvSpPr>
            <p:spPr bwMode="auto">
              <a:xfrm>
                <a:off x="2985" y="3159"/>
                <a:ext cx="39" cy="42"/>
              </a:xfrm>
              <a:prstGeom prst="ellipse">
                <a:avLst/>
              </a:prstGeom>
              <a:noFill/>
              <a:ln w="28575">
                <a:solidFill>
                  <a:srgbClr val="00FFFF"/>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83009" name="Oval 54"/>
              <p:cNvSpPr>
                <a:spLocks noChangeArrowheads="1"/>
              </p:cNvSpPr>
              <p:nvPr/>
            </p:nvSpPr>
            <p:spPr bwMode="auto">
              <a:xfrm>
                <a:off x="2985" y="2734"/>
                <a:ext cx="39" cy="42"/>
              </a:xfrm>
              <a:prstGeom prst="ellipse">
                <a:avLst/>
              </a:prstGeom>
              <a:noFill/>
              <a:ln w="28575">
                <a:solidFill>
                  <a:srgbClr val="00FFFF"/>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82978" name="Group 55"/>
            <p:cNvGrpSpPr>
              <a:grpSpLocks/>
            </p:cNvGrpSpPr>
            <p:nvPr/>
          </p:nvGrpSpPr>
          <p:grpSpPr bwMode="auto">
            <a:xfrm>
              <a:off x="3600" y="2736"/>
              <a:ext cx="399" cy="432"/>
              <a:chOff x="3600" y="2736"/>
              <a:chExt cx="399" cy="432"/>
            </a:xfrm>
          </p:grpSpPr>
          <p:sp>
            <p:nvSpPr>
              <p:cNvPr id="82994" name="Freeform 56"/>
              <p:cNvSpPr>
                <a:spLocks/>
              </p:cNvSpPr>
              <p:nvPr/>
            </p:nvSpPr>
            <p:spPr bwMode="auto">
              <a:xfrm>
                <a:off x="3699" y="2822"/>
                <a:ext cx="300" cy="88"/>
              </a:xfrm>
              <a:custGeom>
                <a:avLst/>
                <a:gdLst>
                  <a:gd name="T0" fmla="*/ 118 w 680"/>
                  <a:gd name="T1" fmla="*/ 0 h 169"/>
                  <a:gd name="T2" fmla="*/ 60 w 680"/>
                  <a:gd name="T3" fmla="*/ 13 h 169"/>
                  <a:gd name="T4" fmla="*/ 88 w 680"/>
                  <a:gd name="T5" fmla="*/ 60 h 169"/>
                  <a:gd name="T6" fmla="*/ 590 w 680"/>
                  <a:gd name="T7" fmla="*/ 90 h 169"/>
                  <a:gd name="T8" fmla="*/ 627 w 680"/>
                  <a:gd name="T9" fmla="*/ 148 h 169"/>
                  <a:gd name="T10" fmla="*/ 558 w 680"/>
                  <a:gd name="T11" fmla="*/ 169 h 169"/>
                  <a:gd name="T12" fmla="*/ 0 60000 65536"/>
                  <a:gd name="T13" fmla="*/ 0 60000 65536"/>
                  <a:gd name="T14" fmla="*/ 0 60000 65536"/>
                  <a:gd name="T15" fmla="*/ 0 60000 65536"/>
                  <a:gd name="T16" fmla="*/ 0 60000 65536"/>
                  <a:gd name="T17" fmla="*/ 0 60000 65536"/>
                  <a:gd name="T18" fmla="*/ 0 w 680"/>
                  <a:gd name="T19" fmla="*/ 0 h 169"/>
                  <a:gd name="T20" fmla="*/ 680 w 680"/>
                  <a:gd name="T21" fmla="*/ 169 h 169"/>
                </a:gdLst>
                <a:ahLst/>
                <a:cxnLst>
                  <a:cxn ang="T12">
                    <a:pos x="T0" y="T1"/>
                  </a:cxn>
                  <a:cxn ang="T13">
                    <a:pos x="T2" y="T3"/>
                  </a:cxn>
                  <a:cxn ang="T14">
                    <a:pos x="T4" y="T5"/>
                  </a:cxn>
                  <a:cxn ang="T15">
                    <a:pos x="T6" y="T7"/>
                  </a:cxn>
                  <a:cxn ang="T16">
                    <a:pos x="T8" y="T9"/>
                  </a:cxn>
                  <a:cxn ang="T17">
                    <a:pos x="T10" y="T11"/>
                  </a:cxn>
                </a:cxnLst>
                <a:rect l="T18" t="T19" r="T20" b="T21"/>
                <a:pathLst>
                  <a:path w="680" h="169">
                    <a:moveTo>
                      <a:pt x="118" y="0"/>
                    </a:moveTo>
                    <a:cubicBezTo>
                      <a:pt x="108" y="2"/>
                      <a:pt x="65" y="3"/>
                      <a:pt x="60" y="13"/>
                    </a:cubicBezTo>
                    <a:cubicBezTo>
                      <a:pt x="55" y="23"/>
                      <a:pt x="0" y="47"/>
                      <a:pt x="88" y="60"/>
                    </a:cubicBezTo>
                    <a:cubicBezTo>
                      <a:pt x="176" y="73"/>
                      <a:pt x="500" y="75"/>
                      <a:pt x="590" y="90"/>
                    </a:cubicBezTo>
                    <a:cubicBezTo>
                      <a:pt x="680" y="105"/>
                      <a:pt x="632" y="135"/>
                      <a:pt x="627" y="148"/>
                    </a:cubicBezTo>
                    <a:cubicBezTo>
                      <a:pt x="622" y="161"/>
                      <a:pt x="572" y="165"/>
                      <a:pt x="558" y="169"/>
                    </a:cubicBezTo>
                  </a:path>
                </a:pathLst>
              </a:custGeom>
              <a:noFill/>
              <a:ln w="28575" cap="flat" cmpd="sng">
                <a:solidFill>
                  <a:srgbClr val="00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2995" name="Freeform 57"/>
              <p:cNvSpPr>
                <a:spLocks/>
              </p:cNvSpPr>
              <p:nvPr/>
            </p:nvSpPr>
            <p:spPr bwMode="auto">
              <a:xfrm>
                <a:off x="3696" y="2938"/>
                <a:ext cx="299" cy="89"/>
              </a:xfrm>
              <a:custGeom>
                <a:avLst/>
                <a:gdLst>
                  <a:gd name="T0" fmla="*/ 118 w 680"/>
                  <a:gd name="T1" fmla="*/ 0 h 169"/>
                  <a:gd name="T2" fmla="*/ 60 w 680"/>
                  <a:gd name="T3" fmla="*/ 13 h 169"/>
                  <a:gd name="T4" fmla="*/ 88 w 680"/>
                  <a:gd name="T5" fmla="*/ 60 h 169"/>
                  <a:gd name="T6" fmla="*/ 590 w 680"/>
                  <a:gd name="T7" fmla="*/ 90 h 169"/>
                  <a:gd name="T8" fmla="*/ 627 w 680"/>
                  <a:gd name="T9" fmla="*/ 148 h 169"/>
                  <a:gd name="T10" fmla="*/ 558 w 680"/>
                  <a:gd name="T11" fmla="*/ 169 h 169"/>
                  <a:gd name="T12" fmla="*/ 0 60000 65536"/>
                  <a:gd name="T13" fmla="*/ 0 60000 65536"/>
                  <a:gd name="T14" fmla="*/ 0 60000 65536"/>
                  <a:gd name="T15" fmla="*/ 0 60000 65536"/>
                  <a:gd name="T16" fmla="*/ 0 60000 65536"/>
                  <a:gd name="T17" fmla="*/ 0 60000 65536"/>
                  <a:gd name="T18" fmla="*/ 0 w 680"/>
                  <a:gd name="T19" fmla="*/ 0 h 169"/>
                  <a:gd name="T20" fmla="*/ 680 w 680"/>
                  <a:gd name="T21" fmla="*/ 169 h 169"/>
                </a:gdLst>
                <a:ahLst/>
                <a:cxnLst>
                  <a:cxn ang="T12">
                    <a:pos x="T0" y="T1"/>
                  </a:cxn>
                  <a:cxn ang="T13">
                    <a:pos x="T2" y="T3"/>
                  </a:cxn>
                  <a:cxn ang="T14">
                    <a:pos x="T4" y="T5"/>
                  </a:cxn>
                  <a:cxn ang="T15">
                    <a:pos x="T6" y="T7"/>
                  </a:cxn>
                  <a:cxn ang="T16">
                    <a:pos x="T8" y="T9"/>
                  </a:cxn>
                  <a:cxn ang="T17">
                    <a:pos x="T10" y="T11"/>
                  </a:cxn>
                </a:cxnLst>
                <a:rect l="T18" t="T19" r="T20" b="T21"/>
                <a:pathLst>
                  <a:path w="680" h="169">
                    <a:moveTo>
                      <a:pt x="118" y="0"/>
                    </a:moveTo>
                    <a:cubicBezTo>
                      <a:pt x="108" y="2"/>
                      <a:pt x="65" y="3"/>
                      <a:pt x="60" y="13"/>
                    </a:cubicBezTo>
                    <a:cubicBezTo>
                      <a:pt x="55" y="23"/>
                      <a:pt x="0" y="47"/>
                      <a:pt x="88" y="60"/>
                    </a:cubicBezTo>
                    <a:cubicBezTo>
                      <a:pt x="176" y="73"/>
                      <a:pt x="500" y="75"/>
                      <a:pt x="590" y="90"/>
                    </a:cubicBezTo>
                    <a:cubicBezTo>
                      <a:pt x="680" y="105"/>
                      <a:pt x="632" y="135"/>
                      <a:pt x="627" y="148"/>
                    </a:cubicBezTo>
                    <a:cubicBezTo>
                      <a:pt x="622" y="161"/>
                      <a:pt x="572" y="165"/>
                      <a:pt x="558" y="169"/>
                    </a:cubicBezTo>
                  </a:path>
                </a:pathLst>
              </a:custGeom>
              <a:noFill/>
              <a:ln w="28575" cap="flat" cmpd="sng">
                <a:solidFill>
                  <a:srgbClr val="00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2996" name="Freeform 58"/>
              <p:cNvSpPr>
                <a:spLocks/>
              </p:cNvSpPr>
              <p:nvPr/>
            </p:nvSpPr>
            <p:spPr bwMode="auto">
              <a:xfrm>
                <a:off x="3699" y="3055"/>
                <a:ext cx="300" cy="88"/>
              </a:xfrm>
              <a:custGeom>
                <a:avLst/>
                <a:gdLst>
                  <a:gd name="T0" fmla="*/ 118 w 680"/>
                  <a:gd name="T1" fmla="*/ 0 h 169"/>
                  <a:gd name="T2" fmla="*/ 60 w 680"/>
                  <a:gd name="T3" fmla="*/ 13 h 169"/>
                  <a:gd name="T4" fmla="*/ 88 w 680"/>
                  <a:gd name="T5" fmla="*/ 60 h 169"/>
                  <a:gd name="T6" fmla="*/ 590 w 680"/>
                  <a:gd name="T7" fmla="*/ 90 h 169"/>
                  <a:gd name="T8" fmla="*/ 627 w 680"/>
                  <a:gd name="T9" fmla="*/ 148 h 169"/>
                  <a:gd name="T10" fmla="*/ 558 w 680"/>
                  <a:gd name="T11" fmla="*/ 169 h 169"/>
                  <a:gd name="T12" fmla="*/ 0 60000 65536"/>
                  <a:gd name="T13" fmla="*/ 0 60000 65536"/>
                  <a:gd name="T14" fmla="*/ 0 60000 65536"/>
                  <a:gd name="T15" fmla="*/ 0 60000 65536"/>
                  <a:gd name="T16" fmla="*/ 0 60000 65536"/>
                  <a:gd name="T17" fmla="*/ 0 60000 65536"/>
                  <a:gd name="T18" fmla="*/ 0 w 680"/>
                  <a:gd name="T19" fmla="*/ 0 h 169"/>
                  <a:gd name="T20" fmla="*/ 680 w 680"/>
                  <a:gd name="T21" fmla="*/ 169 h 169"/>
                </a:gdLst>
                <a:ahLst/>
                <a:cxnLst>
                  <a:cxn ang="T12">
                    <a:pos x="T0" y="T1"/>
                  </a:cxn>
                  <a:cxn ang="T13">
                    <a:pos x="T2" y="T3"/>
                  </a:cxn>
                  <a:cxn ang="T14">
                    <a:pos x="T4" y="T5"/>
                  </a:cxn>
                  <a:cxn ang="T15">
                    <a:pos x="T6" y="T7"/>
                  </a:cxn>
                  <a:cxn ang="T16">
                    <a:pos x="T8" y="T9"/>
                  </a:cxn>
                  <a:cxn ang="T17">
                    <a:pos x="T10" y="T11"/>
                  </a:cxn>
                </a:cxnLst>
                <a:rect l="T18" t="T19" r="T20" b="T21"/>
                <a:pathLst>
                  <a:path w="680" h="169">
                    <a:moveTo>
                      <a:pt x="118" y="0"/>
                    </a:moveTo>
                    <a:cubicBezTo>
                      <a:pt x="108" y="2"/>
                      <a:pt x="65" y="3"/>
                      <a:pt x="60" y="13"/>
                    </a:cubicBezTo>
                    <a:cubicBezTo>
                      <a:pt x="55" y="23"/>
                      <a:pt x="0" y="47"/>
                      <a:pt x="88" y="60"/>
                    </a:cubicBezTo>
                    <a:cubicBezTo>
                      <a:pt x="176" y="73"/>
                      <a:pt x="500" y="75"/>
                      <a:pt x="590" y="90"/>
                    </a:cubicBezTo>
                    <a:cubicBezTo>
                      <a:pt x="680" y="105"/>
                      <a:pt x="632" y="135"/>
                      <a:pt x="627" y="148"/>
                    </a:cubicBezTo>
                    <a:cubicBezTo>
                      <a:pt x="622" y="161"/>
                      <a:pt x="572" y="165"/>
                      <a:pt x="558" y="169"/>
                    </a:cubicBezTo>
                  </a:path>
                </a:pathLst>
              </a:custGeom>
              <a:noFill/>
              <a:ln w="28575" cap="flat" cmpd="sng">
                <a:solidFill>
                  <a:srgbClr val="00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2997" name="Freeform 59"/>
              <p:cNvSpPr>
                <a:spLocks/>
              </p:cNvSpPr>
              <p:nvPr/>
            </p:nvSpPr>
            <p:spPr bwMode="auto">
              <a:xfrm>
                <a:off x="3643" y="2756"/>
                <a:ext cx="320" cy="2"/>
              </a:xfrm>
              <a:custGeom>
                <a:avLst/>
                <a:gdLst>
                  <a:gd name="T0" fmla="*/ 0 w 354"/>
                  <a:gd name="T1" fmla="*/ 2 h 2"/>
                  <a:gd name="T2" fmla="*/ 354 w 354"/>
                  <a:gd name="T3" fmla="*/ 0 h 2"/>
                  <a:gd name="T4" fmla="*/ 0 60000 65536"/>
                  <a:gd name="T5" fmla="*/ 0 60000 65536"/>
                  <a:gd name="T6" fmla="*/ 0 w 354"/>
                  <a:gd name="T7" fmla="*/ 0 h 2"/>
                  <a:gd name="T8" fmla="*/ 354 w 354"/>
                  <a:gd name="T9" fmla="*/ 2 h 2"/>
                </a:gdLst>
                <a:ahLst/>
                <a:cxnLst>
                  <a:cxn ang="T4">
                    <a:pos x="T0" y="T1"/>
                  </a:cxn>
                  <a:cxn ang="T5">
                    <a:pos x="T2" y="T3"/>
                  </a:cxn>
                </a:cxnLst>
                <a:rect l="T6" t="T7" r="T8" b="T9"/>
                <a:pathLst>
                  <a:path w="354" h="2">
                    <a:moveTo>
                      <a:pt x="0" y="2"/>
                    </a:moveTo>
                    <a:lnTo>
                      <a:pt x="354" y="0"/>
                    </a:lnTo>
                  </a:path>
                </a:pathLst>
              </a:custGeom>
              <a:noFill/>
              <a:ln w="28575"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2998" name="Freeform 60"/>
              <p:cNvSpPr>
                <a:spLocks/>
              </p:cNvSpPr>
              <p:nvPr/>
            </p:nvSpPr>
            <p:spPr bwMode="auto">
              <a:xfrm>
                <a:off x="3652" y="3156"/>
                <a:ext cx="96" cy="4"/>
              </a:xfrm>
              <a:custGeom>
                <a:avLst/>
                <a:gdLst>
                  <a:gd name="T0" fmla="*/ 0 w 96"/>
                  <a:gd name="T1" fmla="*/ 0 h 4"/>
                  <a:gd name="T2" fmla="*/ 96 w 96"/>
                  <a:gd name="T3" fmla="*/ 4 h 4"/>
                  <a:gd name="T4" fmla="*/ 0 60000 65536"/>
                  <a:gd name="T5" fmla="*/ 0 60000 65536"/>
                  <a:gd name="T6" fmla="*/ 0 w 96"/>
                  <a:gd name="T7" fmla="*/ 0 h 4"/>
                  <a:gd name="T8" fmla="*/ 96 w 96"/>
                  <a:gd name="T9" fmla="*/ 4 h 4"/>
                </a:gdLst>
                <a:ahLst/>
                <a:cxnLst>
                  <a:cxn ang="T4">
                    <a:pos x="T0" y="T1"/>
                  </a:cxn>
                  <a:cxn ang="T5">
                    <a:pos x="T2" y="T3"/>
                  </a:cxn>
                </a:cxnLst>
                <a:rect l="T6" t="T7" r="T8" b="T9"/>
                <a:pathLst>
                  <a:path w="96" h="4">
                    <a:moveTo>
                      <a:pt x="0" y="0"/>
                    </a:moveTo>
                    <a:lnTo>
                      <a:pt x="96" y="4"/>
                    </a:lnTo>
                  </a:path>
                </a:pathLst>
              </a:custGeom>
              <a:noFill/>
              <a:ln w="28575"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2999" name="Freeform 61"/>
              <p:cNvSpPr>
                <a:spLocks/>
              </p:cNvSpPr>
              <p:nvPr/>
            </p:nvSpPr>
            <p:spPr bwMode="auto">
              <a:xfrm>
                <a:off x="3944" y="2755"/>
                <a:ext cx="40" cy="28"/>
              </a:xfrm>
              <a:custGeom>
                <a:avLst/>
                <a:gdLst>
                  <a:gd name="T0" fmla="*/ 14 w 90"/>
                  <a:gd name="T1" fmla="*/ 1 h 53"/>
                  <a:gd name="T2" fmla="*/ 82 w 90"/>
                  <a:gd name="T3" fmla="*/ 7 h 53"/>
                  <a:gd name="T4" fmla="*/ 60 w 90"/>
                  <a:gd name="T5" fmla="*/ 45 h 53"/>
                  <a:gd name="T6" fmla="*/ 0 w 90"/>
                  <a:gd name="T7" fmla="*/ 53 h 53"/>
                  <a:gd name="T8" fmla="*/ 0 60000 65536"/>
                  <a:gd name="T9" fmla="*/ 0 60000 65536"/>
                  <a:gd name="T10" fmla="*/ 0 60000 65536"/>
                  <a:gd name="T11" fmla="*/ 0 60000 65536"/>
                  <a:gd name="T12" fmla="*/ 0 w 90"/>
                  <a:gd name="T13" fmla="*/ 0 h 53"/>
                  <a:gd name="T14" fmla="*/ 90 w 90"/>
                  <a:gd name="T15" fmla="*/ 53 h 53"/>
                </a:gdLst>
                <a:ahLst/>
                <a:cxnLst>
                  <a:cxn ang="T8">
                    <a:pos x="T0" y="T1"/>
                  </a:cxn>
                  <a:cxn ang="T9">
                    <a:pos x="T2" y="T3"/>
                  </a:cxn>
                  <a:cxn ang="T10">
                    <a:pos x="T4" y="T5"/>
                  </a:cxn>
                  <a:cxn ang="T11">
                    <a:pos x="T6" y="T7"/>
                  </a:cxn>
                </a:cxnLst>
                <a:rect l="T12" t="T13" r="T14" b="T15"/>
                <a:pathLst>
                  <a:path w="90" h="53">
                    <a:moveTo>
                      <a:pt x="14" y="1"/>
                    </a:moveTo>
                    <a:cubicBezTo>
                      <a:pt x="44" y="0"/>
                      <a:pt x="74" y="0"/>
                      <a:pt x="82" y="7"/>
                    </a:cubicBezTo>
                    <a:cubicBezTo>
                      <a:pt x="90" y="14"/>
                      <a:pt x="74" y="37"/>
                      <a:pt x="60" y="45"/>
                    </a:cubicBezTo>
                    <a:cubicBezTo>
                      <a:pt x="46" y="53"/>
                      <a:pt x="23" y="53"/>
                      <a:pt x="0" y="53"/>
                    </a:cubicBezTo>
                  </a:path>
                </a:pathLst>
              </a:custGeom>
              <a:noFill/>
              <a:ln w="28575" cap="flat" cmpd="sng">
                <a:solidFill>
                  <a:srgbClr val="00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3000" name="Oval 62"/>
              <p:cNvSpPr>
                <a:spLocks noChangeArrowheads="1"/>
              </p:cNvSpPr>
              <p:nvPr/>
            </p:nvSpPr>
            <p:spPr bwMode="auto">
              <a:xfrm>
                <a:off x="3613" y="3126"/>
                <a:ext cx="35" cy="42"/>
              </a:xfrm>
              <a:prstGeom prst="ellipse">
                <a:avLst/>
              </a:prstGeom>
              <a:noFill/>
              <a:ln w="28575">
                <a:solidFill>
                  <a:srgbClr val="00FFFF"/>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83001" name="Oval 63"/>
              <p:cNvSpPr>
                <a:spLocks noChangeArrowheads="1"/>
              </p:cNvSpPr>
              <p:nvPr/>
            </p:nvSpPr>
            <p:spPr bwMode="auto">
              <a:xfrm>
                <a:off x="3600" y="2736"/>
                <a:ext cx="35" cy="42"/>
              </a:xfrm>
              <a:prstGeom prst="ellipse">
                <a:avLst/>
              </a:prstGeom>
              <a:noFill/>
              <a:ln w="28575">
                <a:solidFill>
                  <a:srgbClr val="00FFFF"/>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82979" name="Group 64"/>
            <p:cNvGrpSpPr>
              <a:grpSpLocks/>
            </p:cNvGrpSpPr>
            <p:nvPr/>
          </p:nvGrpSpPr>
          <p:grpSpPr bwMode="auto">
            <a:xfrm>
              <a:off x="4272" y="2742"/>
              <a:ext cx="384" cy="426"/>
              <a:chOff x="4272" y="2742"/>
              <a:chExt cx="384" cy="426"/>
            </a:xfrm>
          </p:grpSpPr>
          <p:sp>
            <p:nvSpPr>
              <p:cNvPr id="82986" name="Freeform 65"/>
              <p:cNvSpPr>
                <a:spLocks/>
              </p:cNvSpPr>
              <p:nvPr/>
            </p:nvSpPr>
            <p:spPr bwMode="auto">
              <a:xfrm flipH="1" flipV="1">
                <a:off x="4272" y="3016"/>
                <a:ext cx="317" cy="56"/>
              </a:xfrm>
              <a:custGeom>
                <a:avLst/>
                <a:gdLst>
                  <a:gd name="T0" fmla="*/ 118 w 680"/>
                  <a:gd name="T1" fmla="*/ 0 h 169"/>
                  <a:gd name="T2" fmla="*/ 60 w 680"/>
                  <a:gd name="T3" fmla="*/ 13 h 169"/>
                  <a:gd name="T4" fmla="*/ 88 w 680"/>
                  <a:gd name="T5" fmla="*/ 60 h 169"/>
                  <a:gd name="T6" fmla="*/ 590 w 680"/>
                  <a:gd name="T7" fmla="*/ 90 h 169"/>
                  <a:gd name="T8" fmla="*/ 627 w 680"/>
                  <a:gd name="T9" fmla="*/ 148 h 169"/>
                  <a:gd name="T10" fmla="*/ 558 w 680"/>
                  <a:gd name="T11" fmla="*/ 169 h 169"/>
                  <a:gd name="T12" fmla="*/ 0 60000 65536"/>
                  <a:gd name="T13" fmla="*/ 0 60000 65536"/>
                  <a:gd name="T14" fmla="*/ 0 60000 65536"/>
                  <a:gd name="T15" fmla="*/ 0 60000 65536"/>
                  <a:gd name="T16" fmla="*/ 0 60000 65536"/>
                  <a:gd name="T17" fmla="*/ 0 60000 65536"/>
                  <a:gd name="T18" fmla="*/ 0 w 680"/>
                  <a:gd name="T19" fmla="*/ 0 h 169"/>
                  <a:gd name="T20" fmla="*/ 680 w 680"/>
                  <a:gd name="T21" fmla="*/ 169 h 169"/>
                </a:gdLst>
                <a:ahLst/>
                <a:cxnLst>
                  <a:cxn ang="T12">
                    <a:pos x="T0" y="T1"/>
                  </a:cxn>
                  <a:cxn ang="T13">
                    <a:pos x="T2" y="T3"/>
                  </a:cxn>
                  <a:cxn ang="T14">
                    <a:pos x="T4" y="T5"/>
                  </a:cxn>
                  <a:cxn ang="T15">
                    <a:pos x="T6" y="T7"/>
                  </a:cxn>
                  <a:cxn ang="T16">
                    <a:pos x="T8" y="T9"/>
                  </a:cxn>
                  <a:cxn ang="T17">
                    <a:pos x="T10" y="T11"/>
                  </a:cxn>
                </a:cxnLst>
                <a:rect l="T18" t="T19" r="T20" b="T21"/>
                <a:pathLst>
                  <a:path w="680" h="169">
                    <a:moveTo>
                      <a:pt x="118" y="0"/>
                    </a:moveTo>
                    <a:cubicBezTo>
                      <a:pt x="108" y="2"/>
                      <a:pt x="65" y="3"/>
                      <a:pt x="60" y="13"/>
                    </a:cubicBezTo>
                    <a:cubicBezTo>
                      <a:pt x="55" y="23"/>
                      <a:pt x="0" y="47"/>
                      <a:pt x="88" y="60"/>
                    </a:cubicBezTo>
                    <a:cubicBezTo>
                      <a:pt x="176" y="73"/>
                      <a:pt x="500" y="75"/>
                      <a:pt x="590" y="90"/>
                    </a:cubicBezTo>
                    <a:cubicBezTo>
                      <a:pt x="680" y="105"/>
                      <a:pt x="632" y="135"/>
                      <a:pt x="627" y="148"/>
                    </a:cubicBezTo>
                    <a:cubicBezTo>
                      <a:pt x="622" y="161"/>
                      <a:pt x="572" y="165"/>
                      <a:pt x="558" y="169"/>
                    </a:cubicBezTo>
                  </a:path>
                </a:pathLst>
              </a:custGeom>
              <a:noFill/>
              <a:ln w="28575" cap="flat" cmpd="sng">
                <a:solidFill>
                  <a:srgbClr val="00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2987" name="Freeform 66"/>
              <p:cNvSpPr>
                <a:spLocks/>
              </p:cNvSpPr>
              <p:nvPr/>
            </p:nvSpPr>
            <p:spPr bwMode="auto">
              <a:xfrm flipH="1" flipV="1">
                <a:off x="4276" y="2925"/>
                <a:ext cx="317" cy="51"/>
              </a:xfrm>
              <a:custGeom>
                <a:avLst/>
                <a:gdLst>
                  <a:gd name="T0" fmla="*/ 118 w 680"/>
                  <a:gd name="T1" fmla="*/ 0 h 169"/>
                  <a:gd name="T2" fmla="*/ 60 w 680"/>
                  <a:gd name="T3" fmla="*/ 13 h 169"/>
                  <a:gd name="T4" fmla="*/ 88 w 680"/>
                  <a:gd name="T5" fmla="*/ 60 h 169"/>
                  <a:gd name="T6" fmla="*/ 590 w 680"/>
                  <a:gd name="T7" fmla="*/ 90 h 169"/>
                  <a:gd name="T8" fmla="*/ 627 w 680"/>
                  <a:gd name="T9" fmla="*/ 148 h 169"/>
                  <a:gd name="T10" fmla="*/ 558 w 680"/>
                  <a:gd name="T11" fmla="*/ 169 h 169"/>
                  <a:gd name="T12" fmla="*/ 0 60000 65536"/>
                  <a:gd name="T13" fmla="*/ 0 60000 65536"/>
                  <a:gd name="T14" fmla="*/ 0 60000 65536"/>
                  <a:gd name="T15" fmla="*/ 0 60000 65536"/>
                  <a:gd name="T16" fmla="*/ 0 60000 65536"/>
                  <a:gd name="T17" fmla="*/ 0 60000 65536"/>
                  <a:gd name="T18" fmla="*/ 0 w 680"/>
                  <a:gd name="T19" fmla="*/ 0 h 169"/>
                  <a:gd name="T20" fmla="*/ 680 w 680"/>
                  <a:gd name="T21" fmla="*/ 169 h 169"/>
                </a:gdLst>
                <a:ahLst/>
                <a:cxnLst>
                  <a:cxn ang="T12">
                    <a:pos x="T0" y="T1"/>
                  </a:cxn>
                  <a:cxn ang="T13">
                    <a:pos x="T2" y="T3"/>
                  </a:cxn>
                  <a:cxn ang="T14">
                    <a:pos x="T4" y="T5"/>
                  </a:cxn>
                  <a:cxn ang="T15">
                    <a:pos x="T6" y="T7"/>
                  </a:cxn>
                  <a:cxn ang="T16">
                    <a:pos x="T8" y="T9"/>
                  </a:cxn>
                  <a:cxn ang="T17">
                    <a:pos x="T10" y="T11"/>
                  </a:cxn>
                </a:cxnLst>
                <a:rect l="T18" t="T19" r="T20" b="T21"/>
                <a:pathLst>
                  <a:path w="680" h="169">
                    <a:moveTo>
                      <a:pt x="118" y="0"/>
                    </a:moveTo>
                    <a:cubicBezTo>
                      <a:pt x="108" y="2"/>
                      <a:pt x="65" y="3"/>
                      <a:pt x="60" y="13"/>
                    </a:cubicBezTo>
                    <a:cubicBezTo>
                      <a:pt x="55" y="23"/>
                      <a:pt x="0" y="47"/>
                      <a:pt x="88" y="60"/>
                    </a:cubicBezTo>
                    <a:cubicBezTo>
                      <a:pt x="176" y="73"/>
                      <a:pt x="500" y="75"/>
                      <a:pt x="590" y="90"/>
                    </a:cubicBezTo>
                    <a:cubicBezTo>
                      <a:pt x="680" y="105"/>
                      <a:pt x="632" y="135"/>
                      <a:pt x="627" y="148"/>
                    </a:cubicBezTo>
                    <a:cubicBezTo>
                      <a:pt x="622" y="161"/>
                      <a:pt x="572" y="165"/>
                      <a:pt x="558" y="169"/>
                    </a:cubicBezTo>
                  </a:path>
                </a:pathLst>
              </a:custGeom>
              <a:noFill/>
              <a:ln w="28575" cap="flat" cmpd="sng">
                <a:solidFill>
                  <a:srgbClr val="00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2988" name="Freeform 67"/>
              <p:cNvSpPr>
                <a:spLocks/>
              </p:cNvSpPr>
              <p:nvPr/>
            </p:nvSpPr>
            <p:spPr bwMode="auto">
              <a:xfrm flipH="1" flipV="1">
                <a:off x="4272" y="2784"/>
                <a:ext cx="317" cy="65"/>
              </a:xfrm>
              <a:custGeom>
                <a:avLst/>
                <a:gdLst>
                  <a:gd name="T0" fmla="*/ 118 w 680"/>
                  <a:gd name="T1" fmla="*/ 0 h 169"/>
                  <a:gd name="T2" fmla="*/ 60 w 680"/>
                  <a:gd name="T3" fmla="*/ 13 h 169"/>
                  <a:gd name="T4" fmla="*/ 88 w 680"/>
                  <a:gd name="T5" fmla="*/ 60 h 169"/>
                  <a:gd name="T6" fmla="*/ 590 w 680"/>
                  <a:gd name="T7" fmla="*/ 90 h 169"/>
                  <a:gd name="T8" fmla="*/ 627 w 680"/>
                  <a:gd name="T9" fmla="*/ 148 h 169"/>
                  <a:gd name="T10" fmla="*/ 558 w 680"/>
                  <a:gd name="T11" fmla="*/ 169 h 169"/>
                  <a:gd name="T12" fmla="*/ 0 60000 65536"/>
                  <a:gd name="T13" fmla="*/ 0 60000 65536"/>
                  <a:gd name="T14" fmla="*/ 0 60000 65536"/>
                  <a:gd name="T15" fmla="*/ 0 60000 65536"/>
                  <a:gd name="T16" fmla="*/ 0 60000 65536"/>
                  <a:gd name="T17" fmla="*/ 0 60000 65536"/>
                  <a:gd name="T18" fmla="*/ 0 w 680"/>
                  <a:gd name="T19" fmla="*/ 0 h 169"/>
                  <a:gd name="T20" fmla="*/ 680 w 680"/>
                  <a:gd name="T21" fmla="*/ 169 h 169"/>
                </a:gdLst>
                <a:ahLst/>
                <a:cxnLst>
                  <a:cxn ang="T12">
                    <a:pos x="T0" y="T1"/>
                  </a:cxn>
                  <a:cxn ang="T13">
                    <a:pos x="T2" y="T3"/>
                  </a:cxn>
                  <a:cxn ang="T14">
                    <a:pos x="T4" y="T5"/>
                  </a:cxn>
                  <a:cxn ang="T15">
                    <a:pos x="T6" y="T7"/>
                  </a:cxn>
                  <a:cxn ang="T16">
                    <a:pos x="T8" y="T9"/>
                  </a:cxn>
                  <a:cxn ang="T17">
                    <a:pos x="T10" y="T11"/>
                  </a:cxn>
                </a:cxnLst>
                <a:rect l="T18" t="T19" r="T20" b="T21"/>
                <a:pathLst>
                  <a:path w="680" h="169">
                    <a:moveTo>
                      <a:pt x="118" y="0"/>
                    </a:moveTo>
                    <a:cubicBezTo>
                      <a:pt x="108" y="2"/>
                      <a:pt x="65" y="3"/>
                      <a:pt x="60" y="13"/>
                    </a:cubicBezTo>
                    <a:cubicBezTo>
                      <a:pt x="55" y="23"/>
                      <a:pt x="0" y="47"/>
                      <a:pt x="88" y="60"/>
                    </a:cubicBezTo>
                    <a:cubicBezTo>
                      <a:pt x="176" y="73"/>
                      <a:pt x="500" y="75"/>
                      <a:pt x="590" y="90"/>
                    </a:cubicBezTo>
                    <a:cubicBezTo>
                      <a:pt x="680" y="105"/>
                      <a:pt x="632" y="135"/>
                      <a:pt x="627" y="148"/>
                    </a:cubicBezTo>
                    <a:cubicBezTo>
                      <a:pt x="622" y="161"/>
                      <a:pt x="572" y="165"/>
                      <a:pt x="558" y="169"/>
                    </a:cubicBezTo>
                  </a:path>
                </a:pathLst>
              </a:custGeom>
              <a:noFill/>
              <a:ln w="28575" cap="flat" cmpd="sng">
                <a:solidFill>
                  <a:srgbClr val="00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2989" name="Freeform 68"/>
              <p:cNvSpPr>
                <a:spLocks/>
              </p:cNvSpPr>
              <p:nvPr/>
            </p:nvSpPr>
            <p:spPr bwMode="auto">
              <a:xfrm flipH="1" flipV="1">
                <a:off x="4308" y="3146"/>
                <a:ext cx="320" cy="2"/>
              </a:xfrm>
              <a:custGeom>
                <a:avLst/>
                <a:gdLst>
                  <a:gd name="T0" fmla="*/ 0 w 354"/>
                  <a:gd name="T1" fmla="*/ 2 h 2"/>
                  <a:gd name="T2" fmla="*/ 354 w 354"/>
                  <a:gd name="T3" fmla="*/ 0 h 2"/>
                  <a:gd name="T4" fmla="*/ 0 60000 65536"/>
                  <a:gd name="T5" fmla="*/ 0 60000 65536"/>
                  <a:gd name="T6" fmla="*/ 0 w 354"/>
                  <a:gd name="T7" fmla="*/ 0 h 2"/>
                  <a:gd name="T8" fmla="*/ 354 w 354"/>
                  <a:gd name="T9" fmla="*/ 2 h 2"/>
                </a:gdLst>
                <a:ahLst/>
                <a:cxnLst>
                  <a:cxn ang="T4">
                    <a:pos x="T0" y="T1"/>
                  </a:cxn>
                  <a:cxn ang="T5">
                    <a:pos x="T2" y="T3"/>
                  </a:cxn>
                </a:cxnLst>
                <a:rect l="T6" t="T7" r="T8" b="T9"/>
                <a:pathLst>
                  <a:path w="354" h="2">
                    <a:moveTo>
                      <a:pt x="0" y="2"/>
                    </a:moveTo>
                    <a:lnTo>
                      <a:pt x="354" y="0"/>
                    </a:lnTo>
                  </a:path>
                </a:pathLst>
              </a:custGeom>
              <a:noFill/>
              <a:ln w="28575"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2990" name="Freeform 69"/>
              <p:cNvSpPr>
                <a:spLocks/>
              </p:cNvSpPr>
              <p:nvPr/>
            </p:nvSpPr>
            <p:spPr bwMode="auto">
              <a:xfrm>
                <a:off x="4532" y="2764"/>
                <a:ext cx="88" cy="1"/>
              </a:xfrm>
              <a:custGeom>
                <a:avLst/>
                <a:gdLst>
                  <a:gd name="T0" fmla="*/ 88 w 88"/>
                  <a:gd name="T1" fmla="*/ 0 h 1"/>
                  <a:gd name="T2" fmla="*/ 0 w 88"/>
                  <a:gd name="T3" fmla="*/ 0 h 1"/>
                  <a:gd name="T4" fmla="*/ 0 60000 65536"/>
                  <a:gd name="T5" fmla="*/ 0 60000 65536"/>
                  <a:gd name="T6" fmla="*/ 0 w 88"/>
                  <a:gd name="T7" fmla="*/ 0 h 1"/>
                  <a:gd name="T8" fmla="*/ 88 w 88"/>
                  <a:gd name="T9" fmla="*/ 1 h 1"/>
                </a:gdLst>
                <a:ahLst/>
                <a:cxnLst>
                  <a:cxn ang="T4">
                    <a:pos x="T0" y="T1"/>
                  </a:cxn>
                  <a:cxn ang="T5">
                    <a:pos x="T2" y="T3"/>
                  </a:cxn>
                </a:cxnLst>
                <a:rect l="T6" t="T7" r="T8" b="T9"/>
                <a:pathLst>
                  <a:path w="88" h="1">
                    <a:moveTo>
                      <a:pt x="88" y="0"/>
                    </a:moveTo>
                    <a:lnTo>
                      <a:pt x="0" y="0"/>
                    </a:lnTo>
                  </a:path>
                </a:pathLst>
              </a:custGeom>
              <a:noFill/>
              <a:ln w="28575" cmpd="sng">
                <a:solidFill>
                  <a:srgbClr val="00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2991" name="Freeform 70"/>
              <p:cNvSpPr>
                <a:spLocks/>
              </p:cNvSpPr>
              <p:nvPr/>
            </p:nvSpPr>
            <p:spPr bwMode="auto">
              <a:xfrm flipH="1" flipV="1">
                <a:off x="4287" y="3121"/>
                <a:ext cx="40" cy="28"/>
              </a:xfrm>
              <a:custGeom>
                <a:avLst/>
                <a:gdLst>
                  <a:gd name="T0" fmla="*/ 14 w 90"/>
                  <a:gd name="T1" fmla="*/ 1 h 53"/>
                  <a:gd name="T2" fmla="*/ 82 w 90"/>
                  <a:gd name="T3" fmla="*/ 7 h 53"/>
                  <a:gd name="T4" fmla="*/ 60 w 90"/>
                  <a:gd name="T5" fmla="*/ 45 h 53"/>
                  <a:gd name="T6" fmla="*/ 0 w 90"/>
                  <a:gd name="T7" fmla="*/ 53 h 53"/>
                  <a:gd name="T8" fmla="*/ 0 60000 65536"/>
                  <a:gd name="T9" fmla="*/ 0 60000 65536"/>
                  <a:gd name="T10" fmla="*/ 0 60000 65536"/>
                  <a:gd name="T11" fmla="*/ 0 60000 65536"/>
                  <a:gd name="T12" fmla="*/ 0 w 90"/>
                  <a:gd name="T13" fmla="*/ 0 h 53"/>
                  <a:gd name="T14" fmla="*/ 90 w 90"/>
                  <a:gd name="T15" fmla="*/ 53 h 53"/>
                </a:gdLst>
                <a:ahLst/>
                <a:cxnLst>
                  <a:cxn ang="T8">
                    <a:pos x="T0" y="T1"/>
                  </a:cxn>
                  <a:cxn ang="T9">
                    <a:pos x="T2" y="T3"/>
                  </a:cxn>
                  <a:cxn ang="T10">
                    <a:pos x="T4" y="T5"/>
                  </a:cxn>
                  <a:cxn ang="T11">
                    <a:pos x="T6" y="T7"/>
                  </a:cxn>
                </a:cxnLst>
                <a:rect l="T12" t="T13" r="T14" b="T15"/>
                <a:pathLst>
                  <a:path w="90" h="53">
                    <a:moveTo>
                      <a:pt x="14" y="1"/>
                    </a:moveTo>
                    <a:cubicBezTo>
                      <a:pt x="44" y="0"/>
                      <a:pt x="74" y="0"/>
                      <a:pt x="82" y="7"/>
                    </a:cubicBezTo>
                    <a:cubicBezTo>
                      <a:pt x="90" y="14"/>
                      <a:pt x="74" y="37"/>
                      <a:pt x="60" y="45"/>
                    </a:cubicBezTo>
                    <a:cubicBezTo>
                      <a:pt x="46" y="53"/>
                      <a:pt x="23" y="53"/>
                      <a:pt x="0" y="53"/>
                    </a:cubicBezTo>
                  </a:path>
                </a:pathLst>
              </a:custGeom>
              <a:noFill/>
              <a:ln w="28575" cap="flat" cmpd="sng">
                <a:solidFill>
                  <a:srgbClr val="00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2992" name="Oval 71"/>
              <p:cNvSpPr>
                <a:spLocks noChangeArrowheads="1"/>
              </p:cNvSpPr>
              <p:nvPr/>
            </p:nvSpPr>
            <p:spPr bwMode="auto">
              <a:xfrm flipH="1" flipV="1">
                <a:off x="4621" y="2742"/>
                <a:ext cx="35" cy="42"/>
              </a:xfrm>
              <a:prstGeom prst="ellipse">
                <a:avLst/>
              </a:prstGeom>
              <a:noFill/>
              <a:ln w="28575">
                <a:solidFill>
                  <a:srgbClr val="00FFFF"/>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82993" name="Oval 72"/>
              <p:cNvSpPr>
                <a:spLocks noChangeArrowheads="1"/>
              </p:cNvSpPr>
              <p:nvPr/>
            </p:nvSpPr>
            <p:spPr bwMode="auto">
              <a:xfrm flipH="1" flipV="1">
                <a:off x="4621" y="3126"/>
                <a:ext cx="35" cy="42"/>
              </a:xfrm>
              <a:prstGeom prst="ellipse">
                <a:avLst/>
              </a:prstGeom>
              <a:noFill/>
              <a:ln w="28575">
                <a:solidFill>
                  <a:srgbClr val="00FFFF"/>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sp>
          <p:nvSpPr>
            <p:cNvPr id="82980" name="Text Box 73"/>
            <p:cNvSpPr txBox="1">
              <a:spLocks noChangeArrowheads="1"/>
            </p:cNvSpPr>
            <p:nvPr/>
          </p:nvSpPr>
          <p:spPr bwMode="auto">
            <a:xfrm>
              <a:off x="2784" y="2640"/>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1</a:t>
              </a:r>
            </a:p>
          </p:txBody>
        </p:sp>
        <p:sp>
          <p:nvSpPr>
            <p:cNvPr id="82981" name="Text Box 74"/>
            <p:cNvSpPr txBox="1">
              <a:spLocks noChangeArrowheads="1"/>
            </p:cNvSpPr>
            <p:nvPr/>
          </p:nvSpPr>
          <p:spPr bwMode="auto">
            <a:xfrm>
              <a:off x="2784" y="3062"/>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1'</a:t>
              </a:r>
            </a:p>
          </p:txBody>
        </p:sp>
        <p:sp>
          <p:nvSpPr>
            <p:cNvPr id="82982" name="Text Box 75"/>
            <p:cNvSpPr txBox="1">
              <a:spLocks noChangeArrowheads="1"/>
            </p:cNvSpPr>
            <p:nvPr/>
          </p:nvSpPr>
          <p:spPr bwMode="auto">
            <a:xfrm>
              <a:off x="3456" y="2640"/>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2</a:t>
              </a:r>
            </a:p>
          </p:txBody>
        </p:sp>
        <p:sp>
          <p:nvSpPr>
            <p:cNvPr id="82983" name="Text Box 76"/>
            <p:cNvSpPr txBox="1">
              <a:spLocks noChangeArrowheads="1"/>
            </p:cNvSpPr>
            <p:nvPr/>
          </p:nvSpPr>
          <p:spPr bwMode="auto">
            <a:xfrm>
              <a:off x="3456" y="3014"/>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2'</a:t>
              </a:r>
            </a:p>
          </p:txBody>
        </p:sp>
        <p:sp>
          <p:nvSpPr>
            <p:cNvPr id="82984" name="Text Box 77"/>
            <p:cNvSpPr txBox="1">
              <a:spLocks noChangeArrowheads="1"/>
            </p:cNvSpPr>
            <p:nvPr/>
          </p:nvSpPr>
          <p:spPr bwMode="auto">
            <a:xfrm>
              <a:off x="4656" y="3014"/>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3'</a:t>
              </a:r>
            </a:p>
          </p:txBody>
        </p:sp>
        <p:sp>
          <p:nvSpPr>
            <p:cNvPr id="82985" name="Text Box 78"/>
            <p:cNvSpPr txBox="1">
              <a:spLocks noChangeArrowheads="1"/>
            </p:cNvSpPr>
            <p:nvPr/>
          </p:nvSpPr>
          <p:spPr bwMode="auto">
            <a:xfrm>
              <a:off x="4656" y="2640"/>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3</a:t>
              </a:r>
            </a:p>
          </p:txBody>
        </p:sp>
      </p:grpSp>
      <p:sp>
        <p:nvSpPr>
          <p:cNvPr id="444495" name="Text Box 79"/>
          <p:cNvSpPr txBox="1">
            <a:spLocks noChangeArrowheads="1"/>
          </p:cNvSpPr>
          <p:nvPr/>
        </p:nvSpPr>
        <p:spPr bwMode="auto">
          <a:xfrm>
            <a:off x="4932363" y="2852738"/>
            <a:ext cx="38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400" b="1">
                <a:solidFill>
                  <a:schemeClr val="bg1"/>
                </a:solidFill>
                <a:latin typeface="Times New Roman" panose="02020603050405020304" pitchFamily="18" charset="0"/>
                <a:ea typeface="宋体" panose="02010600030101010101" pitchFamily="2" charset="-122"/>
              </a:rPr>
              <a:t>*</a:t>
            </a:r>
          </a:p>
        </p:txBody>
      </p:sp>
      <p:sp>
        <p:nvSpPr>
          <p:cNvPr id="444496" name="Text Box 80"/>
          <p:cNvSpPr txBox="1">
            <a:spLocks noChangeArrowheads="1"/>
          </p:cNvSpPr>
          <p:nvPr/>
        </p:nvSpPr>
        <p:spPr bwMode="auto">
          <a:xfrm>
            <a:off x="5867400" y="350043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400" b="1">
                <a:solidFill>
                  <a:schemeClr val="bg1"/>
                </a:solidFill>
                <a:latin typeface="Times New Roman" panose="02020603050405020304" pitchFamily="18" charset="0"/>
                <a:ea typeface="宋体" panose="02010600030101010101" pitchFamily="2" charset="-122"/>
              </a:rPr>
              <a:t>*</a:t>
            </a:r>
          </a:p>
        </p:txBody>
      </p:sp>
      <p:sp>
        <p:nvSpPr>
          <p:cNvPr id="444497" name="Text Box 81"/>
          <p:cNvSpPr txBox="1">
            <a:spLocks noChangeArrowheads="1"/>
          </p:cNvSpPr>
          <p:nvPr/>
        </p:nvSpPr>
        <p:spPr bwMode="auto">
          <a:xfrm>
            <a:off x="7451725" y="3500438"/>
            <a:ext cx="304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000" b="1">
                <a:solidFill>
                  <a:schemeClr val="bg1"/>
                </a:solidFill>
                <a:latin typeface="Times New Roman" panose="02020603050405020304" pitchFamily="18" charset="0"/>
                <a:ea typeface="宋体" panose="02010600030101010101" pitchFamily="2" charset="-122"/>
                <a:sym typeface="Symbol" panose="05050102010706020507" pitchFamily="18" charset="2"/>
              </a:rPr>
              <a:t></a:t>
            </a:r>
            <a:endParaRPr kumimoji="1" lang="zh-CN" altLang="en-US" sz="2000" b="1">
              <a:solidFill>
                <a:schemeClr val="bg1"/>
              </a:solidFill>
              <a:latin typeface="Times New Roman" panose="02020603050405020304" pitchFamily="18" charset="0"/>
              <a:ea typeface="宋体" panose="02010600030101010101" pitchFamily="2" charset="-122"/>
            </a:endParaRPr>
          </a:p>
        </p:txBody>
      </p:sp>
      <p:sp>
        <p:nvSpPr>
          <p:cNvPr id="444498" name="Text Box 82"/>
          <p:cNvSpPr txBox="1">
            <a:spLocks noChangeArrowheads="1"/>
          </p:cNvSpPr>
          <p:nvPr/>
        </p:nvSpPr>
        <p:spPr bwMode="auto">
          <a:xfrm>
            <a:off x="4787900" y="2852738"/>
            <a:ext cx="304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000" b="1">
                <a:solidFill>
                  <a:schemeClr val="bg1"/>
                </a:solidFill>
                <a:latin typeface="Times New Roman" panose="02020603050405020304" pitchFamily="18" charset="0"/>
                <a:ea typeface="宋体" panose="02010600030101010101" pitchFamily="2" charset="-122"/>
                <a:sym typeface="Symbol" panose="05050102010706020507" pitchFamily="18" charset="2"/>
              </a:rPr>
              <a:t></a:t>
            </a:r>
            <a:endParaRPr kumimoji="1" lang="zh-CN" altLang="en-US" sz="2000" b="1">
              <a:solidFill>
                <a:schemeClr val="bg1"/>
              </a:solidFill>
              <a:latin typeface="Times New Roman" panose="02020603050405020304" pitchFamily="18" charset="0"/>
              <a:ea typeface="宋体" panose="02010600030101010101" pitchFamily="2" charset="-122"/>
            </a:endParaRPr>
          </a:p>
        </p:txBody>
      </p:sp>
      <p:sp>
        <p:nvSpPr>
          <p:cNvPr id="444499" name="Text Box 83"/>
          <p:cNvSpPr txBox="1">
            <a:spLocks noChangeArrowheads="1"/>
          </p:cNvSpPr>
          <p:nvPr/>
        </p:nvSpPr>
        <p:spPr bwMode="auto">
          <a:xfrm>
            <a:off x="5795963" y="2852738"/>
            <a:ext cx="457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b="1">
                <a:solidFill>
                  <a:schemeClr val="bg1"/>
                </a:solidFill>
                <a:latin typeface="Times New Roman" panose="02020603050405020304" pitchFamily="18" charset="0"/>
                <a:ea typeface="宋体" panose="02010600030101010101" pitchFamily="2" charset="-122"/>
                <a:sym typeface="Symbol" panose="05050102010706020507" pitchFamily="18" charset="2"/>
              </a:rPr>
              <a:t></a:t>
            </a:r>
            <a:endParaRPr kumimoji="1" lang="zh-CN" altLang="en-US" b="1">
              <a:solidFill>
                <a:schemeClr val="bg1"/>
              </a:solidFill>
              <a:latin typeface="Times New Roman" panose="02020603050405020304" pitchFamily="18" charset="0"/>
              <a:ea typeface="宋体" panose="02010600030101010101" pitchFamily="2" charset="-122"/>
            </a:endParaRPr>
          </a:p>
        </p:txBody>
      </p:sp>
      <p:sp>
        <p:nvSpPr>
          <p:cNvPr id="444500" name="Text Box 84"/>
          <p:cNvSpPr txBox="1">
            <a:spLocks noChangeArrowheads="1"/>
          </p:cNvSpPr>
          <p:nvPr/>
        </p:nvSpPr>
        <p:spPr bwMode="auto">
          <a:xfrm>
            <a:off x="7380288" y="3860800"/>
            <a:ext cx="457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b="1">
                <a:solidFill>
                  <a:schemeClr val="bg1"/>
                </a:solidFill>
                <a:latin typeface="Times New Roman" panose="02020603050405020304" pitchFamily="18" charset="0"/>
                <a:ea typeface="宋体" panose="02010600030101010101" pitchFamily="2" charset="-122"/>
                <a:sym typeface="Symbol" panose="05050102010706020507" pitchFamily="18" charset="2"/>
              </a:rPr>
              <a:t></a:t>
            </a:r>
            <a:endParaRPr kumimoji="1" lang="zh-CN" altLang="en-US" b="1">
              <a:solidFill>
                <a:schemeClr val="bg1"/>
              </a:solidFill>
              <a:latin typeface="Times New Roman" panose="02020603050405020304" pitchFamily="18" charset="0"/>
              <a:ea typeface="宋体" panose="02010600030101010101" pitchFamily="2" charset="-122"/>
            </a:endParaRPr>
          </a:p>
        </p:txBody>
      </p:sp>
      <p:sp>
        <p:nvSpPr>
          <p:cNvPr id="444501" name="Text Box 85"/>
          <p:cNvSpPr txBox="1">
            <a:spLocks noChangeArrowheads="1"/>
          </p:cNvSpPr>
          <p:nvPr/>
        </p:nvSpPr>
        <p:spPr bwMode="auto">
          <a:xfrm>
            <a:off x="539750" y="2420938"/>
            <a:ext cx="6096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3200" b="1">
                <a:solidFill>
                  <a:schemeClr val="bg1"/>
                </a:solidFill>
                <a:latin typeface="Times New Roman" panose="02020603050405020304" pitchFamily="18" charset="0"/>
                <a:ea typeface="宋体" panose="02010600030101010101" pitchFamily="2" charset="-122"/>
              </a:rPr>
              <a:t>例</a:t>
            </a:r>
          </a:p>
        </p:txBody>
      </p:sp>
      <p:grpSp>
        <p:nvGrpSpPr>
          <p:cNvPr id="11" name="Group 86"/>
          <p:cNvGrpSpPr>
            <a:grpSpLocks/>
          </p:cNvGrpSpPr>
          <p:nvPr/>
        </p:nvGrpSpPr>
        <p:grpSpPr bwMode="auto">
          <a:xfrm>
            <a:off x="6372225" y="2997200"/>
            <a:ext cx="827088" cy="1084263"/>
            <a:chOff x="4807" y="3456"/>
            <a:chExt cx="521" cy="683"/>
          </a:xfrm>
        </p:grpSpPr>
        <p:sp>
          <p:nvSpPr>
            <p:cNvPr id="82972" name="AutoShape 87"/>
            <p:cNvSpPr>
              <a:spLocks noChangeArrowheads="1"/>
            </p:cNvSpPr>
            <p:nvPr/>
          </p:nvSpPr>
          <p:spPr bwMode="auto">
            <a:xfrm>
              <a:off x="4807" y="3456"/>
              <a:ext cx="521" cy="683"/>
            </a:xfrm>
            <a:prstGeom prst="flowChartAlternateProcess">
              <a:avLst/>
            </a:prstGeom>
            <a:noFill/>
            <a:ln w="28575">
              <a:solidFill>
                <a:srgbClr val="FF3300"/>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82973" name="Line 88"/>
            <p:cNvSpPr>
              <a:spLocks noChangeShapeType="1"/>
            </p:cNvSpPr>
            <p:nvPr/>
          </p:nvSpPr>
          <p:spPr bwMode="auto">
            <a:xfrm>
              <a:off x="4992" y="3456"/>
              <a:ext cx="180" cy="0"/>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444505" name="Text Box 89"/>
          <p:cNvSpPr txBox="1">
            <a:spLocks noChangeArrowheads="1"/>
          </p:cNvSpPr>
          <p:nvPr/>
        </p:nvSpPr>
        <p:spPr bwMode="auto">
          <a:xfrm>
            <a:off x="539750" y="4797425"/>
            <a:ext cx="806450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marL="476250" indent="-4762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50000"/>
              </a:spcBef>
            </a:pPr>
            <a:r>
              <a:rPr kumimoji="1" lang="en-US" altLang="zh-CN" sz="2800">
                <a:solidFill>
                  <a:srgbClr val="FFFF00"/>
                </a:solidFill>
                <a:latin typeface="楷体_GB2312" pitchFamily="49" charset="-122"/>
                <a:ea typeface="楷体_GB2312" pitchFamily="49" charset="-122"/>
              </a:rPr>
              <a:t>(2)</a:t>
            </a:r>
            <a:r>
              <a:rPr kumimoji="1" lang="zh-CN" altLang="en-US" sz="2800" b="1">
                <a:solidFill>
                  <a:srgbClr val="FFFF00"/>
                </a:solidFill>
                <a:latin typeface="楷体_GB2312" pitchFamily="49" charset="-122"/>
                <a:ea typeface="楷体_GB2312" pitchFamily="49" charset="-122"/>
              </a:rPr>
              <a:t>当随时间增大的时变电流从一线圈的一端流入时，将会引起另一线圈相应同名端的电位升高。</a:t>
            </a:r>
          </a:p>
        </p:txBody>
      </p:sp>
      <p:grpSp>
        <p:nvGrpSpPr>
          <p:cNvPr id="82963" name="Group 90"/>
          <p:cNvGrpSpPr>
            <a:grpSpLocks/>
          </p:cNvGrpSpPr>
          <p:nvPr/>
        </p:nvGrpSpPr>
        <p:grpSpPr bwMode="auto">
          <a:xfrm>
            <a:off x="8316913" y="6446838"/>
            <a:ext cx="792162" cy="366712"/>
            <a:chOff x="5193" y="4020"/>
            <a:chExt cx="499" cy="231"/>
          </a:xfrm>
        </p:grpSpPr>
        <p:pic>
          <p:nvPicPr>
            <p:cNvPr id="82970" name="Picture 91"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71" name="Text Box 92">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82964" name="Group 93"/>
          <p:cNvGrpSpPr>
            <a:grpSpLocks/>
          </p:cNvGrpSpPr>
          <p:nvPr/>
        </p:nvGrpSpPr>
        <p:grpSpPr bwMode="auto">
          <a:xfrm>
            <a:off x="7453313" y="6446838"/>
            <a:ext cx="792162" cy="366712"/>
            <a:chOff x="4649" y="4020"/>
            <a:chExt cx="499" cy="231"/>
          </a:xfrm>
        </p:grpSpPr>
        <p:pic>
          <p:nvPicPr>
            <p:cNvPr id="82968" name="Picture 94"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69" name="Text Box 95">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82965" name="Group 96"/>
          <p:cNvGrpSpPr>
            <a:grpSpLocks/>
          </p:cNvGrpSpPr>
          <p:nvPr/>
        </p:nvGrpSpPr>
        <p:grpSpPr bwMode="auto">
          <a:xfrm>
            <a:off x="6588125" y="6446838"/>
            <a:ext cx="792163" cy="366712"/>
            <a:chOff x="4649" y="4020"/>
            <a:chExt cx="499" cy="231"/>
          </a:xfrm>
        </p:grpSpPr>
        <p:pic>
          <p:nvPicPr>
            <p:cNvPr id="82966" name="Picture 97"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67" name="Text Box 98">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444418"/>
                                        </p:tgtEl>
                                        <p:attrNameLst>
                                          <p:attrName>style.visibility</p:attrName>
                                        </p:attrNameLst>
                                      </p:cBhvr>
                                      <p:to>
                                        <p:strVal val="visible"/>
                                      </p:to>
                                    </p:set>
                                    <p:anim calcmode="lin" valueType="num">
                                      <p:cBhvr additive="base">
                                        <p:cTn id="7" dur="500" fill="hold"/>
                                        <p:tgtEl>
                                          <p:spTgt spid="444418"/>
                                        </p:tgtEl>
                                        <p:attrNameLst>
                                          <p:attrName>ppt_x</p:attrName>
                                        </p:attrNameLst>
                                      </p:cBhvr>
                                      <p:tavLst>
                                        <p:tav tm="0">
                                          <p:val>
                                            <p:strVal val="0-#ppt_w/2"/>
                                          </p:val>
                                        </p:tav>
                                        <p:tav tm="100000">
                                          <p:val>
                                            <p:strVal val="#ppt_x"/>
                                          </p:val>
                                        </p:tav>
                                      </p:tavLst>
                                    </p:anim>
                                    <p:anim calcmode="lin" valueType="num">
                                      <p:cBhvr additive="base">
                                        <p:cTn id="8" dur="500" fill="hold"/>
                                        <p:tgtEl>
                                          <p:spTgt spid="44441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444419"/>
                                        </p:tgtEl>
                                        <p:attrNameLst>
                                          <p:attrName>style.visibility</p:attrName>
                                        </p:attrNameLst>
                                      </p:cBhvr>
                                      <p:to>
                                        <p:strVal val="visible"/>
                                      </p:to>
                                    </p:set>
                                    <p:animEffect transition="in" filter="slide(fromBottom)">
                                      <p:cBhvr>
                                        <p:cTn id="13" dur="2000"/>
                                        <p:tgtEl>
                                          <p:spTgt spid="444419"/>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5" presetClass="entr" presetSubtype="0" fill="hold" grpId="0" nodeType="clickEffect">
                                  <p:stCondLst>
                                    <p:cond delay="0"/>
                                  </p:stCondLst>
                                  <p:childTnLst>
                                    <p:set>
                                      <p:cBhvr>
                                        <p:cTn id="17" dur="1" fill="hold">
                                          <p:stCondLst>
                                            <p:cond delay="0"/>
                                          </p:stCondLst>
                                        </p:cTn>
                                        <p:tgtEl>
                                          <p:spTgt spid="444501"/>
                                        </p:tgtEl>
                                        <p:attrNameLst>
                                          <p:attrName>style.visibility</p:attrName>
                                        </p:attrNameLst>
                                      </p:cBhvr>
                                      <p:to>
                                        <p:strVal val="visible"/>
                                      </p:to>
                                    </p:set>
                                    <p:anim calcmode="lin" valueType="num">
                                      <p:cBhvr>
                                        <p:cTn id="18" dur="1000" fill="hold"/>
                                        <p:tgtEl>
                                          <p:spTgt spid="444501"/>
                                        </p:tgtEl>
                                        <p:attrNameLst>
                                          <p:attrName>ppt_w</p:attrName>
                                        </p:attrNameLst>
                                      </p:cBhvr>
                                      <p:tavLst>
                                        <p:tav tm="0">
                                          <p:val>
                                            <p:fltVal val="0"/>
                                          </p:val>
                                        </p:tav>
                                        <p:tav tm="100000">
                                          <p:val>
                                            <p:strVal val="#ppt_w"/>
                                          </p:val>
                                        </p:tav>
                                      </p:tavLst>
                                    </p:anim>
                                    <p:anim calcmode="lin" valueType="num">
                                      <p:cBhvr>
                                        <p:cTn id="19" dur="1000" fill="hold"/>
                                        <p:tgtEl>
                                          <p:spTgt spid="444501"/>
                                        </p:tgtEl>
                                        <p:attrNameLst>
                                          <p:attrName>ppt_h</p:attrName>
                                        </p:attrNameLst>
                                      </p:cBhvr>
                                      <p:tavLst>
                                        <p:tav tm="0">
                                          <p:val>
                                            <p:fltVal val="0"/>
                                          </p:val>
                                        </p:tav>
                                        <p:tav tm="100000">
                                          <p:val>
                                            <p:strVal val="#ppt_h"/>
                                          </p:val>
                                        </p:tav>
                                      </p:tavLst>
                                    </p:anim>
                                    <p:anim calcmode="lin" valueType="num">
                                      <p:cBhvr>
                                        <p:cTn id="20" dur="1000" fill="hold"/>
                                        <p:tgtEl>
                                          <p:spTgt spid="444501"/>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44450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0" presetClass="entr" presetSubtype="0"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edge">
                                      <p:cBhvr>
                                        <p:cTn id="26" dur="2000"/>
                                        <p:tgtEl>
                                          <p:spTgt spid="2"/>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444450"/>
                                        </p:tgtEl>
                                        <p:attrNameLst>
                                          <p:attrName>style.visibility</p:attrName>
                                        </p:attrNameLst>
                                      </p:cBhvr>
                                      <p:to>
                                        <p:strVal val="visible"/>
                                      </p:to>
                                    </p:set>
                                    <p:anim calcmode="lin" valueType="num">
                                      <p:cBhvr>
                                        <p:cTn id="31" dur="500" fill="hold"/>
                                        <p:tgtEl>
                                          <p:spTgt spid="444450"/>
                                        </p:tgtEl>
                                        <p:attrNameLst>
                                          <p:attrName>ppt_w</p:attrName>
                                        </p:attrNameLst>
                                      </p:cBhvr>
                                      <p:tavLst>
                                        <p:tav tm="0">
                                          <p:val>
                                            <p:strVal val="4*#ppt_w"/>
                                          </p:val>
                                        </p:tav>
                                        <p:tav tm="100000">
                                          <p:val>
                                            <p:strVal val="#ppt_w"/>
                                          </p:val>
                                        </p:tav>
                                      </p:tavLst>
                                    </p:anim>
                                    <p:anim calcmode="lin" valueType="num">
                                      <p:cBhvr>
                                        <p:cTn id="32" dur="500" fill="hold"/>
                                        <p:tgtEl>
                                          <p:spTgt spid="444450"/>
                                        </p:tgtEl>
                                        <p:attrNameLst>
                                          <p:attrName>ppt_h</p:attrName>
                                        </p:attrNameLst>
                                      </p:cBhvr>
                                      <p:tavLst>
                                        <p:tav tm="0">
                                          <p:val>
                                            <p:strVal val="4*#ppt_h"/>
                                          </p:val>
                                        </p:tav>
                                        <p:tav tm="100000">
                                          <p:val>
                                            <p:strVal val="#ppt_h"/>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3" presetClass="entr" presetSubtype="32" fill="hold" grpId="0" nodeType="clickEffect">
                                  <p:stCondLst>
                                    <p:cond delay="0"/>
                                  </p:stCondLst>
                                  <p:childTnLst>
                                    <p:set>
                                      <p:cBhvr>
                                        <p:cTn id="36" dur="1" fill="hold">
                                          <p:stCondLst>
                                            <p:cond delay="0"/>
                                          </p:stCondLst>
                                        </p:cTn>
                                        <p:tgtEl>
                                          <p:spTgt spid="444451"/>
                                        </p:tgtEl>
                                        <p:attrNameLst>
                                          <p:attrName>style.visibility</p:attrName>
                                        </p:attrNameLst>
                                      </p:cBhvr>
                                      <p:to>
                                        <p:strVal val="visible"/>
                                      </p:to>
                                    </p:set>
                                    <p:anim calcmode="lin" valueType="num">
                                      <p:cBhvr>
                                        <p:cTn id="37" dur="500" fill="hold"/>
                                        <p:tgtEl>
                                          <p:spTgt spid="444451"/>
                                        </p:tgtEl>
                                        <p:attrNameLst>
                                          <p:attrName>ppt_w</p:attrName>
                                        </p:attrNameLst>
                                      </p:cBhvr>
                                      <p:tavLst>
                                        <p:tav tm="0">
                                          <p:val>
                                            <p:strVal val="4*#ppt_w"/>
                                          </p:val>
                                        </p:tav>
                                        <p:tav tm="100000">
                                          <p:val>
                                            <p:strVal val="#ppt_w"/>
                                          </p:val>
                                        </p:tav>
                                      </p:tavLst>
                                    </p:anim>
                                    <p:anim calcmode="lin" valueType="num">
                                      <p:cBhvr>
                                        <p:cTn id="38" dur="500" fill="hold"/>
                                        <p:tgtEl>
                                          <p:spTgt spid="444451"/>
                                        </p:tgtEl>
                                        <p:attrNameLst>
                                          <p:attrName>ppt_h</p:attrName>
                                        </p:attrNameLst>
                                      </p:cBhvr>
                                      <p:tavLst>
                                        <p:tav tm="0">
                                          <p:val>
                                            <p:strVal val="4*#ppt_h"/>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3" presetClass="entr" presetSubtype="16"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 presetClass="entr" presetSubtype="32"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box(out)">
                                      <p:cBhvr>
                                        <p:cTn id="49" dur="500"/>
                                        <p:tgtEl>
                                          <p:spTgt spid="5"/>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3" presetClass="entr" presetSubtype="16" fill="hold" grpId="0" nodeType="clickEffect">
                                  <p:stCondLst>
                                    <p:cond delay="0"/>
                                  </p:stCondLst>
                                  <p:childTnLst>
                                    <p:set>
                                      <p:cBhvr>
                                        <p:cTn id="53" dur="1" fill="hold">
                                          <p:stCondLst>
                                            <p:cond delay="0"/>
                                          </p:stCondLst>
                                        </p:cTn>
                                        <p:tgtEl>
                                          <p:spTgt spid="444495"/>
                                        </p:tgtEl>
                                        <p:attrNameLst>
                                          <p:attrName>style.visibility</p:attrName>
                                        </p:attrNameLst>
                                      </p:cBhvr>
                                      <p:to>
                                        <p:strVal val="visible"/>
                                      </p:to>
                                    </p:set>
                                    <p:anim calcmode="lin" valueType="num">
                                      <p:cBhvr>
                                        <p:cTn id="54" dur="500" fill="hold"/>
                                        <p:tgtEl>
                                          <p:spTgt spid="444495"/>
                                        </p:tgtEl>
                                        <p:attrNameLst>
                                          <p:attrName>ppt_w</p:attrName>
                                        </p:attrNameLst>
                                      </p:cBhvr>
                                      <p:tavLst>
                                        <p:tav tm="0">
                                          <p:val>
                                            <p:fltVal val="0"/>
                                          </p:val>
                                        </p:tav>
                                        <p:tav tm="100000">
                                          <p:val>
                                            <p:strVal val="#ppt_w"/>
                                          </p:val>
                                        </p:tav>
                                      </p:tavLst>
                                    </p:anim>
                                    <p:anim calcmode="lin" valueType="num">
                                      <p:cBhvr>
                                        <p:cTn id="55" dur="500" fill="hold"/>
                                        <p:tgtEl>
                                          <p:spTgt spid="444495"/>
                                        </p:tgtEl>
                                        <p:attrNameLst>
                                          <p:attrName>ppt_h</p:attrName>
                                        </p:attrNameLst>
                                      </p:cBhvr>
                                      <p:tavLst>
                                        <p:tav tm="0">
                                          <p:val>
                                            <p:fltVal val="0"/>
                                          </p:val>
                                        </p:tav>
                                        <p:tav tm="100000">
                                          <p:val>
                                            <p:strVal val="#ppt_h"/>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23" presetClass="entr" presetSubtype="16" fill="hold" grpId="0" nodeType="clickEffect">
                                  <p:stCondLst>
                                    <p:cond delay="0"/>
                                  </p:stCondLst>
                                  <p:childTnLst>
                                    <p:set>
                                      <p:cBhvr>
                                        <p:cTn id="59" dur="1" fill="hold">
                                          <p:stCondLst>
                                            <p:cond delay="0"/>
                                          </p:stCondLst>
                                        </p:cTn>
                                        <p:tgtEl>
                                          <p:spTgt spid="444496"/>
                                        </p:tgtEl>
                                        <p:attrNameLst>
                                          <p:attrName>style.visibility</p:attrName>
                                        </p:attrNameLst>
                                      </p:cBhvr>
                                      <p:to>
                                        <p:strVal val="visible"/>
                                      </p:to>
                                    </p:set>
                                    <p:anim calcmode="lin" valueType="num">
                                      <p:cBhvr>
                                        <p:cTn id="60" dur="500" fill="hold"/>
                                        <p:tgtEl>
                                          <p:spTgt spid="444496"/>
                                        </p:tgtEl>
                                        <p:attrNameLst>
                                          <p:attrName>ppt_w</p:attrName>
                                        </p:attrNameLst>
                                      </p:cBhvr>
                                      <p:tavLst>
                                        <p:tav tm="0">
                                          <p:val>
                                            <p:fltVal val="0"/>
                                          </p:val>
                                        </p:tav>
                                        <p:tav tm="100000">
                                          <p:val>
                                            <p:strVal val="#ppt_w"/>
                                          </p:val>
                                        </p:tav>
                                      </p:tavLst>
                                    </p:anim>
                                    <p:anim calcmode="lin" valueType="num">
                                      <p:cBhvr>
                                        <p:cTn id="61" dur="500" fill="hold"/>
                                        <p:tgtEl>
                                          <p:spTgt spid="444496"/>
                                        </p:tgtEl>
                                        <p:attrNameLst>
                                          <p:attrName>ppt_h</p:attrName>
                                        </p:attrNameLst>
                                      </p:cBhvr>
                                      <p:tavLst>
                                        <p:tav tm="0">
                                          <p:val>
                                            <p:fltVal val="0"/>
                                          </p:val>
                                        </p:tav>
                                        <p:tav tm="100000">
                                          <p:val>
                                            <p:strVal val="#ppt_h"/>
                                          </p:val>
                                        </p:tav>
                                      </p:tavLst>
                                    </p:anim>
                                  </p:childTnLst>
                                </p:cTn>
                              </p:par>
                            </p:childTnLst>
                          </p:cTn>
                        </p:par>
                      </p:childTnLst>
                    </p:cTn>
                  </p:par>
                  <p:par>
                    <p:cTn id="62" fill="hold" nodeType="clickPar">
                      <p:stCondLst>
                        <p:cond delay="indefinite"/>
                      </p:stCondLst>
                      <p:childTnLst>
                        <p:par>
                          <p:cTn id="63" fill="hold" nodeType="withGroup">
                            <p:stCondLst>
                              <p:cond delay="0"/>
                            </p:stCondLst>
                            <p:childTnLst>
                              <p:par>
                                <p:cTn id="64" presetID="4" presetClass="entr" presetSubtype="32" fill="hold" nodeType="click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box(out)">
                                      <p:cBhvr>
                                        <p:cTn id="66" dur="500"/>
                                        <p:tgtEl>
                                          <p:spTgt spid="6"/>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23" presetClass="entr" presetSubtype="32" fill="hold" grpId="0" nodeType="clickEffect">
                                  <p:stCondLst>
                                    <p:cond delay="0"/>
                                  </p:stCondLst>
                                  <p:childTnLst>
                                    <p:set>
                                      <p:cBhvr>
                                        <p:cTn id="70" dur="1" fill="hold">
                                          <p:stCondLst>
                                            <p:cond delay="0"/>
                                          </p:stCondLst>
                                        </p:cTn>
                                        <p:tgtEl>
                                          <p:spTgt spid="444498"/>
                                        </p:tgtEl>
                                        <p:attrNameLst>
                                          <p:attrName>style.visibility</p:attrName>
                                        </p:attrNameLst>
                                      </p:cBhvr>
                                      <p:to>
                                        <p:strVal val="visible"/>
                                      </p:to>
                                    </p:set>
                                    <p:anim calcmode="lin" valueType="num">
                                      <p:cBhvr>
                                        <p:cTn id="71" dur="500" fill="hold"/>
                                        <p:tgtEl>
                                          <p:spTgt spid="444498"/>
                                        </p:tgtEl>
                                        <p:attrNameLst>
                                          <p:attrName>ppt_w</p:attrName>
                                        </p:attrNameLst>
                                      </p:cBhvr>
                                      <p:tavLst>
                                        <p:tav tm="0">
                                          <p:val>
                                            <p:strVal val="4*#ppt_w"/>
                                          </p:val>
                                        </p:tav>
                                        <p:tav tm="100000">
                                          <p:val>
                                            <p:strVal val="#ppt_w"/>
                                          </p:val>
                                        </p:tav>
                                      </p:tavLst>
                                    </p:anim>
                                    <p:anim calcmode="lin" valueType="num">
                                      <p:cBhvr>
                                        <p:cTn id="72" dur="500" fill="hold"/>
                                        <p:tgtEl>
                                          <p:spTgt spid="444498"/>
                                        </p:tgtEl>
                                        <p:attrNameLst>
                                          <p:attrName>ppt_h</p:attrName>
                                        </p:attrNameLst>
                                      </p:cBhvr>
                                      <p:tavLst>
                                        <p:tav tm="0">
                                          <p:val>
                                            <p:strVal val="4*#ppt_h"/>
                                          </p:val>
                                        </p:tav>
                                        <p:tav tm="100000">
                                          <p:val>
                                            <p:strVal val="#ppt_h"/>
                                          </p:val>
                                        </p:tav>
                                      </p:tavLst>
                                    </p:anim>
                                  </p:childTnLst>
                                </p:cTn>
                              </p:par>
                            </p:childTnLst>
                          </p:cTn>
                        </p:par>
                      </p:childTnLst>
                    </p:cTn>
                  </p:par>
                  <p:par>
                    <p:cTn id="73" fill="hold" nodeType="clickPar">
                      <p:stCondLst>
                        <p:cond delay="indefinite"/>
                      </p:stCondLst>
                      <p:childTnLst>
                        <p:par>
                          <p:cTn id="74" fill="hold" nodeType="withGroup">
                            <p:stCondLst>
                              <p:cond delay="0"/>
                            </p:stCondLst>
                            <p:childTnLst>
                              <p:par>
                                <p:cTn id="75" presetID="23" presetClass="entr" presetSubtype="32" fill="hold" grpId="0" nodeType="clickEffect">
                                  <p:stCondLst>
                                    <p:cond delay="0"/>
                                  </p:stCondLst>
                                  <p:childTnLst>
                                    <p:set>
                                      <p:cBhvr>
                                        <p:cTn id="76" dur="1" fill="hold">
                                          <p:stCondLst>
                                            <p:cond delay="0"/>
                                          </p:stCondLst>
                                        </p:cTn>
                                        <p:tgtEl>
                                          <p:spTgt spid="444497"/>
                                        </p:tgtEl>
                                        <p:attrNameLst>
                                          <p:attrName>style.visibility</p:attrName>
                                        </p:attrNameLst>
                                      </p:cBhvr>
                                      <p:to>
                                        <p:strVal val="visible"/>
                                      </p:to>
                                    </p:set>
                                    <p:anim calcmode="lin" valueType="num">
                                      <p:cBhvr>
                                        <p:cTn id="77" dur="500" fill="hold"/>
                                        <p:tgtEl>
                                          <p:spTgt spid="444497"/>
                                        </p:tgtEl>
                                        <p:attrNameLst>
                                          <p:attrName>ppt_w</p:attrName>
                                        </p:attrNameLst>
                                      </p:cBhvr>
                                      <p:tavLst>
                                        <p:tav tm="0">
                                          <p:val>
                                            <p:strVal val="4*#ppt_w"/>
                                          </p:val>
                                        </p:tav>
                                        <p:tav tm="100000">
                                          <p:val>
                                            <p:strVal val="#ppt_w"/>
                                          </p:val>
                                        </p:tav>
                                      </p:tavLst>
                                    </p:anim>
                                    <p:anim calcmode="lin" valueType="num">
                                      <p:cBhvr>
                                        <p:cTn id="78" dur="500" fill="hold"/>
                                        <p:tgtEl>
                                          <p:spTgt spid="444497"/>
                                        </p:tgtEl>
                                        <p:attrNameLst>
                                          <p:attrName>ppt_h</p:attrName>
                                        </p:attrNameLst>
                                      </p:cBhvr>
                                      <p:tavLst>
                                        <p:tav tm="0">
                                          <p:val>
                                            <p:strVal val="4*#ppt_h"/>
                                          </p:val>
                                        </p:tav>
                                        <p:tav tm="100000">
                                          <p:val>
                                            <p:strVal val="#ppt_h"/>
                                          </p:val>
                                        </p:tav>
                                      </p:tavLst>
                                    </p:anim>
                                  </p:childTnLst>
                                </p:cTn>
                              </p:par>
                            </p:childTnLst>
                          </p:cTn>
                        </p:par>
                      </p:childTnLst>
                    </p:cTn>
                  </p:par>
                  <p:par>
                    <p:cTn id="79" fill="hold" nodeType="clickPar">
                      <p:stCondLst>
                        <p:cond delay="indefinite"/>
                      </p:stCondLst>
                      <p:childTnLst>
                        <p:par>
                          <p:cTn id="80" fill="hold" nodeType="withGroup">
                            <p:stCondLst>
                              <p:cond delay="0"/>
                            </p:stCondLst>
                            <p:childTnLst>
                              <p:par>
                                <p:cTn id="81" presetID="9" presetClass="entr" presetSubtype="0" fill="hold" nodeType="clickEffect">
                                  <p:stCondLst>
                                    <p:cond delay="0"/>
                                  </p:stCondLst>
                                  <p:childTnLst>
                                    <p:set>
                                      <p:cBhvr>
                                        <p:cTn id="82" dur="1" fill="hold">
                                          <p:stCondLst>
                                            <p:cond delay="0"/>
                                          </p:stCondLst>
                                        </p:cTn>
                                        <p:tgtEl>
                                          <p:spTgt spid="11"/>
                                        </p:tgtEl>
                                        <p:attrNameLst>
                                          <p:attrName>style.visibility</p:attrName>
                                        </p:attrNameLst>
                                      </p:cBhvr>
                                      <p:to>
                                        <p:strVal val="visible"/>
                                      </p:to>
                                    </p:set>
                                    <p:animEffect transition="in" filter="dissolve">
                                      <p:cBhvr>
                                        <p:cTn id="83" dur="500"/>
                                        <p:tgtEl>
                                          <p:spTgt spid="11"/>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15" presetClass="entr" presetSubtype="0" fill="hold" grpId="0" nodeType="clickEffect">
                                  <p:stCondLst>
                                    <p:cond delay="0"/>
                                  </p:stCondLst>
                                  <p:childTnLst>
                                    <p:set>
                                      <p:cBhvr>
                                        <p:cTn id="87" dur="1" fill="hold">
                                          <p:stCondLst>
                                            <p:cond delay="0"/>
                                          </p:stCondLst>
                                        </p:cTn>
                                        <p:tgtEl>
                                          <p:spTgt spid="444499"/>
                                        </p:tgtEl>
                                        <p:attrNameLst>
                                          <p:attrName>style.visibility</p:attrName>
                                        </p:attrNameLst>
                                      </p:cBhvr>
                                      <p:to>
                                        <p:strVal val="visible"/>
                                      </p:to>
                                    </p:set>
                                    <p:anim calcmode="lin" valueType="num">
                                      <p:cBhvr>
                                        <p:cTn id="88" dur="1000" fill="hold"/>
                                        <p:tgtEl>
                                          <p:spTgt spid="444499"/>
                                        </p:tgtEl>
                                        <p:attrNameLst>
                                          <p:attrName>ppt_w</p:attrName>
                                        </p:attrNameLst>
                                      </p:cBhvr>
                                      <p:tavLst>
                                        <p:tav tm="0">
                                          <p:val>
                                            <p:fltVal val="0"/>
                                          </p:val>
                                        </p:tav>
                                        <p:tav tm="100000">
                                          <p:val>
                                            <p:strVal val="#ppt_w"/>
                                          </p:val>
                                        </p:tav>
                                      </p:tavLst>
                                    </p:anim>
                                    <p:anim calcmode="lin" valueType="num">
                                      <p:cBhvr>
                                        <p:cTn id="89" dur="1000" fill="hold"/>
                                        <p:tgtEl>
                                          <p:spTgt spid="444499"/>
                                        </p:tgtEl>
                                        <p:attrNameLst>
                                          <p:attrName>ppt_h</p:attrName>
                                        </p:attrNameLst>
                                      </p:cBhvr>
                                      <p:tavLst>
                                        <p:tav tm="0">
                                          <p:val>
                                            <p:fltVal val="0"/>
                                          </p:val>
                                        </p:tav>
                                        <p:tav tm="100000">
                                          <p:val>
                                            <p:strVal val="#ppt_h"/>
                                          </p:val>
                                        </p:tav>
                                      </p:tavLst>
                                    </p:anim>
                                    <p:anim calcmode="lin" valueType="num">
                                      <p:cBhvr>
                                        <p:cTn id="90" dur="1000" fill="hold"/>
                                        <p:tgtEl>
                                          <p:spTgt spid="444499"/>
                                        </p:tgtEl>
                                        <p:attrNameLst>
                                          <p:attrName>ppt_x</p:attrName>
                                        </p:attrNameLst>
                                      </p:cBhvr>
                                      <p:tavLst>
                                        <p:tav tm="0" fmla="#ppt_x+(cos(-2*pi*(1-$))*-#ppt_x-sin(-2*pi*(1-$))*(1-#ppt_y))*(1-$)">
                                          <p:val>
                                            <p:fltVal val="0"/>
                                          </p:val>
                                        </p:tav>
                                        <p:tav tm="100000">
                                          <p:val>
                                            <p:fltVal val="1"/>
                                          </p:val>
                                        </p:tav>
                                      </p:tavLst>
                                    </p:anim>
                                    <p:anim calcmode="lin" valueType="num">
                                      <p:cBhvr>
                                        <p:cTn id="91" dur="1000" fill="hold"/>
                                        <p:tgtEl>
                                          <p:spTgt spid="44449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92" fill="hold" nodeType="clickPar">
                      <p:stCondLst>
                        <p:cond delay="indefinite"/>
                      </p:stCondLst>
                      <p:childTnLst>
                        <p:par>
                          <p:cTn id="93" fill="hold" nodeType="withGroup">
                            <p:stCondLst>
                              <p:cond delay="0"/>
                            </p:stCondLst>
                            <p:childTnLst>
                              <p:par>
                                <p:cTn id="94" presetID="15" presetClass="entr" presetSubtype="0" fill="hold" grpId="0" nodeType="clickEffect">
                                  <p:stCondLst>
                                    <p:cond delay="0"/>
                                  </p:stCondLst>
                                  <p:childTnLst>
                                    <p:set>
                                      <p:cBhvr>
                                        <p:cTn id="95" dur="1" fill="hold">
                                          <p:stCondLst>
                                            <p:cond delay="0"/>
                                          </p:stCondLst>
                                        </p:cTn>
                                        <p:tgtEl>
                                          <p:spTgt spid="444500"/>
                                        </p:tgtEl>
                                        <p:attrNameLst>
                                          <p:attrName>style.visibility</p:attrName>
                                        </p:attrNameLst>
                                      </p:cBhvr>
                                      <p:to>
                                        <p:strVal val="visible"/>
                                      </p:to>
                                    </p:set>
                                    <p:anim calcmode="lin" valueType="num">
                                      <p:cBhvr>
                                        <p:cTn id="96" dur="1000" fill="hold"/>
                                        <p:tgtEl>
                                          <p:spTgt spid="444500"/>
                                        </p:tgtEl>
                                        <p:attrNameLst>
                                          <p:attrName>ppt_w</p:attrName>
                                        </p:attrNameLst>
                                      </p:cBhvr>
                                      <p:tavLst>
                                        <p:tav tm="0">
                                          <p:val>
                                            <p:fltVal val="0"/>
                                          </p:val>
                                        </p:tav>
                                        <p:tav tm="100000">
                                          <p:val>
                                            <p:strVal val="#ppt_w"/>
                                          </p:val>
                                        </p:tav>
                                      </p:tavLst>
                                    </p:anim>
                                    <p:anim calcmode="lin" valueType="num">
                                      <p:cBhvr>
                                        <p:cTn id="97" dur="1000" fill="hold"/>
                                        <p:tgtEl>
                                          <p:spTgt spid="444500"/>
                                        </p:tgtEl>
                                        <p:attrNameLst>
                                          <p:attrName>ppt_h</p:attrName>
                                        </p:attrNameLst>
                                      </p:cBhvr>
                                      <p:tavLst>
                                        <p:tav tm="0">
                                          <p:val>
                                            <p:fltVal val="0"/>
                                          </p:val>
                                        </p:tav>
                                        <p:tav tm="100000">
                                          <p:val>
                                            <p:strVal val="#ppt_h"/>
                                          </p:val>
                                        </p:tav>
                                      </p:tavLst>
                                    </p:anim>
                                    <p:anim calcmode="lin" valueType="num">
                                      <p:cBhvr>
                                        <p:cTn id="98" dur="1000" fill="hold"/>
                                        <p:tgtEl>
                                          <p:spTgt spid="444500"/>
                                        </p:tgtEl>
                                        <p:attrNameLst>
                                          <p:attrName>ppt_x</p:attrName>
                                        </p:attrNameLst>
                                      </p:cBhvr>
                                      <p:tavLst>
                                        <p:tav tm="0" fmla="#ppt_x+(cos(-2*pi*(1-$))*-#ppt_x-sin(-2*pi*(1-$))*(1-#ppt_y))*(1-$)">
                                          <p:val>
                                            <p:fltVal val="0"/>
                                          </p:val>
                                        </p:tav>
                                        <p:tav tm="100000">
                                          <p:val>
                                            <p:fltVal val="1"/>
                                          </p:val>
                                        </p:tav>
                                      </p:tavLst>
                                    </p:anim>
                                    <p:anim calcmode="lin" valueType="num">
                                      <p:cBhvr>
                                        <p:cTn id="99" dur="1000" fill="hold"/>
                                        <p:tgtEl>
                                          <p:spTgt spid="44450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00" fill="hold" nodeType="clickPar">
                      <p:stCondLst>
                        <p:cond delay="indefinite"/>
                      </p:stCondLst>
                      <p:childTnLst>
                        <p:par>
                          <p:cTn id="101" fill="hold" nodeType="withGroup">
                            <p:stCondLst>
                              <p:cond delay="0"/>
                            </p:stCondLst>
                            <p:childTnLst>
                              <p:par>
                                <p:cTn id="102" presetID="12" presetClass="entr" presetSubtype="4" fill="hold" grpId="0" nodeType="clickEffect">
                                  <p:stCondLst>
                                    <p:cond delay="0"/>
                                  </p:stCondLst>
                                  <p:childTnLst>
                                    <p:set>
                                      <p:cBhvr>
                                        <p:cTn id="103" dur="1" fill="hold">
                                          <p:stCondLst>
                                            <p:cond delay="0"/>
                                          </p:stCondLst>
                                        </p:cTn>
                                        <p:tgtEl>
                                          <p:spTgt spid="444505"/>
                                        </p:tgtEl>
                                        <p:attrNameLst>
                                          <p:attrName>style.visibility</p:attrName>
                                        </p:attrNameLst>
                                      </p:cBhvr>
                                      <p:to>
                                        <p:strVal val="visible"/>
                                      </p:to>
                                    </p:set>
                                    <p:animEffect transition="in" filter="slide(fromBottom)">
                                      <p:cBhvr>
                                        <p:cTn id="104" dur="2000"/>
                                        <p:tgtEl>
                                          <p:spTgt spid="4445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4418" grpId="0" animBg="1" autoUpdateAnimBg="0"/>
      <p:bldP spid="444419" grpId="0" autoUpdateAnimBg="0"/>
      <p:bldP spid="444450" grpId="0" autoUpdateAnimBg="0"/>
      <p:bldP spid="444451" grpId="0" autoUpdateAnimBg="0"/>
      <p:bldP spid="444495" grpId="0" autoUpdateAnimBg="0"/>
      <p:bldP spid="444496" grpId="0" autoUpdateAnimBg="0"/>
      <p:bldP spid="444497" grpId="0" autoUpdateAnimBg="0"/>
      <p:bldP spid="444498" grpId="0" autoUpdateAnimBg="0"/>
      <p:bldP spid="444499" grpId="0" autoUpdateAnimBg="0"/>
      <p:bldP spid="444500" grpId="0" autoUpdateAnimBg="0"/>
      <p:bldP spid="444501" grpId="0"/>
      <p:bldP spid="444505"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651500" y="1484313"/>
            <a:ext cx="1822450" cy="1239837"/>
            <a:chOff x="793" y="2205"/>
            <a:chExt cx="1148" cy="781"/>
          </a:xfrm>
        </p:grpSpPr>
        <p:sp>
          <p:nvSpPr>
            <p:cNvPr id="9280" name="Freeform 3"/>
            <p:cNvSpPr>
              <a:spLocks/>
            </p:cNvSpPr>
            <p:nvPr/>
          </p:nvSpPr>
          <p:spPr bwMode="auto">
            <a:xfrm>
              <a:off x="793" y="2341"/>
              <a:ext cx="816" cy="46"/>
            </a:xfrm>
            <a:custGeom>
              <a:avLst/>
              <a:gdLst>
                <a:gd name="T0" fmla="*/ 0 w 510"/>
                <a:gd name="T1" fmla="*/ 0 h 1"/>
                <a:gd name="T2" fmla="*/ 510 w 510"/>
                <a:gd name="T3" fmla="*/ 0 h 1"/>
                <a:gd name="T4" fmla="*/ 0 60000 65536"/>
                <a:gd name="T5" fmla="*/ 0 60000 65536"/>
                <a:gd name="T6" fmla="*/ 0 w 510"/>
                <a:gd name="T7" fmla="*/ 0 h 1"/>
                <a:gd name="T8" fmla="*/ 510 w 510"/>
                <a:gd name="T9" fmla="*/ 1 h 1"/>
              </a:gdLst>
              <a:ahLst/>
              <a:cxnLst>
                <a:cxn ang="T4">
                  <a:pos x="T0" y="T1"/>
                </a:cxn>
                <a:cxn ang="T5">
                  <a:pos x="T2" y="T3"/>
                </a:cxn>
              </a:cxnLst>
              <a:rect l="T6" t="T7" r="T8" b="T9"/>
              <a:pathLst>
                <a:path w="510" h="1">
                  <a:moveTo>
                    <a:pt x="0" y="0"/>
                  </a:moveTo>
                  <a:lnTo>
                    <a:pt x="510" y="0"/>
                  </a:lnTo>
                </a:path>
              </a:pathLst>
            </a:custGeom>
            <a:noFill/>
            <a:ln w="28575" cap="flat" cmpd="sng">
              <a:solidFill>
                <a:srgbClr val="FFCC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9281" name="Freeform 4"/>
            <p:cNvSpPr>
              <a:spLocks/>
            </p:cNvSpPr>
            <p:nvPr/>
          </p:nvSpPr>
          <p:spPr bwMode="auto">
            <a:xfrm flipV="1">
              <a:off x="793" y="2840"/>
              <a:ext cx="834" cy="46"/>
            </a:xfrm>
            <a:custGeom>
              <a:avLst/>
              <a:gdLst>
                <a:gd name="T0" fmla="*/ 0 w 516"/>
                <a:gd name="T1" fmla="*/ 0 h 1"/>
                <a:gd name="T2" fmla="*/ 516 w 516"/>
                <a:gd name="T3" fmla="*/ 0 h 1"/>
                <a:gd name="T4" fmla="*/ 0 60000 65536"/>
                <a:gd name="T5" fmla="*/ 0 60000 65536"/>
                <a:gd name="T6" fmla="*/ 0 w 516"/>
                <a:gd name="T7" fmla="*/ 0 h 1"/>
                <a:gd name="T8" fmla="*/ 516 w 516"/>
                <a:gd name="T9" fmla="*/ 1 h 1"/>
              </a:gdLst>
              <a:ahLst/>
              <a:cxnLst>
                <a:cxn ang="T4">
                  <a:pos x="T0" y="T1"/>
                </a:cxn>
                <a:cxn ang="T5">
                  <a:pos x="T2" y="T3"/>
                </a:cxn>
              </a:cxnLst>
              <a:rect l="T6" t="T7" r="T8" b="T9"/>
              <a:pathLst>
                <a:path w="516" h="1">
                  <a:moveTo>
                    <a:pt x="0" y="0"/>
                  </a:moveTo>
                  <a:lnTo>
                    <a:pt x="516" y="0"/>
                  </a:lnTo>
                </a:path>
              </a:pathLst>
            </a:custGeom>
            <a:noFill/>
            <a:ln w="28575" cap="flat" cmpd="sng">
              <a:solidFill>
                <a:srgbClr val="FFCC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9282" name="Text Box 5"/>
            <p:cNvSpPr txBox="1">
              <a:spLocks noChangeArrowheads="1"/>
            </p:cNvSpPr>
            <p:nvPr/>
          </p:nvSpPr>
          <p:spPr bwMode="auto">
            <a:xfrm>
              <a:off x="1701" y="2205"/>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9283" name="Text Box 6"/>
            <p:cNvSpPr txBox="1">
              <a:spLocks noChangeArrowheads="1"/>
            </p:cNvSpPr>
            <p:nvPr/>
          </p:nvSpPr>
          <p:spPr bwMode="auto">
            <a:xfrm>
              <a:off x="1701" y="2659"/>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9284" name="Line 7"/>
            <p:cNvSpPr>
              <a:spLocks noChangeShapeType="1"/>
            </p:cNvSpPr>
            <p:nvPr/>
          </p:nvSpPr>
          <p:spPr bwMode="auto">
            <a:xfrm>
              <a:off x="1610" y="2341"/>
              <a:ext cx="0" cy="545"/>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285" name="Oval 8" descr="羊皮纸"/>
            <p:cNvSpPr>
              <a:spLocks noChangeArrowheads="1"/>
            </p:cNvSpPr>
            <p:nvPr/>
          </p:nvSpPr>
          <p:spPr bwMode="auto">
            <a:xfrm>
              <a:off x="1429" y="2432"/>
              <a:ext cx="317" cy="317"/>
            </a:xfrm>
            <a:prstGeom prst="ellipse">
              <a:avLst/>
            </a:prstGeom>
            <a:blipFill dpi="0" rotWithShape="1">
              <a:blip r:embed="rId3"/>
              <a:srcRect/>
              <a:tile tx="0" ty="0" sx="100000" sy="100000" flip="none" algn="tl"/>
            </a:blipFill>
            <a:ln w="38100">
              <a:solidFill>
                <a:srgbClr val="FF9900"/>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zh-CN" sz="2400">
                  <a:latin typeface="Times New Roman" panose="02020603050405020304" pitchFamily="18" charset="0"/>
                  <a:ea typeface="仿宋_GB2312" pitchFamily="49" charset="-122"/>
                </a:rPr>
                <a:t>V</a:t>
              </a:r>
            </a:p>
          </p:txBody>
        </p:sp>
      </p:grpSp>
      <p:sp>
        <p:nvSpPr>
          <p:cNvPr id="445449" name="Text Box 9"/>
          <p:cNvSpPr txBox="1">
            <a:spLocks noChangeArrowheads="1"/>
          </p:cNvSpPr>
          <p:nvPr/>
        </p:nvSpPr>
        <p:spPr bwMode="auto">
          <a:xfrm>
            <a:off x="539750" y="404813"/>
            <a:ext cx="3598863" cy="519112"/>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chemeClr val="bg1"/>
                </a:solidFill>
                <a:latin typeface="楷体_GB2312" pitchFamily="49" charset="-122"/>
                <a:ea typeface="楷体_GB2312" pitchFamily="49" charset="-122"/>
              </a:rPr>
              <a:t> 同名端的实验测定：</a:t>
            </a:r>
          </a:p>
        </p:txBody>
      </p:sp>
      <p:grpSp>
        <p:nvGrpSpPr>
          <p:cNvPr id="3" name="Group 10"/>
          <p:cNvGrpSpPr>
            <a:grpSpLocks/>
          </p:cNvGrpSpPr>
          <p:nvPr/>
        </p:nvGrpSpPr>
        <p:grpSpPr bwMode="auto">
          <a:xfrm>
            <a:off x="3348038" y="1123950"/>
            <a:ext cx="2438400" cy="1798638"/>
            <a:chOff x="1296" y="528"/>
            <a:chExt cx="1536" cy="1133"/>
          </a:xfrm>
        </p:grpSpPr>
        <p:sp>
          <p:nvSpPr>
            <p:cNvPr id="9255" name="Rectangle 11"/>
            <p:cNvSpPr>
              <a:spLocks noChangeArrowheads="1"/>
            </p:cNvSpPr>
            <p:nvPr/>
          </p:nvSpPr>
          <p:spPr bwMode="auto">
            <a:xfrm>
              <a:off x="1663" y="672"/>
              <a:ext cx="785" cy="918"/>
            </a:xfrm>
            <a:prstGeom prst="rect">
              <a:avLst/>
            </a:prstGeom>
            <a:noFill/>
            <a:ln w="28575">
              <a:solidFill>
                <a:srgbClr val="FF99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9256" name="Rectangle 12"/>
            <p:cNvSpPr>
              <a:spLocks noChangeArrowheads="1"/>
            </p:cNvSpPr>
            <p:nvPr/>
          </p:nvSpPr>
          <p:spPr bwMode="auto">
            <a:xfrm>
              <a:off x="1824" y="835"/>
              <a:ext cx="432" cy="580"/>
            </a:xfrm>
            <a:prstGeom prst="rect">
              <a:avLst/>
            </a:prstGeom>
            <a:noFill/>
            <a:ln w="28575">
              <a:solidFill>
                <a:srgbClr val="FF99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9257" name="Group 13"/>
            <p:cNvGrpSpPr>
              <a:grpSpLocks/>
            </p:cNvGrpSpPr>
            <p:nvPr/>
          </p:nvGrpSpPr>
          <p:grpSpPr bwMode="auto">
            <a:xfrm>
              <a:off x="1438" y="884"/>
              <a:ext cx="423" cy="450"/>
              <a:chOff x="862" y="2612"/>
              <a:chExt cx="423" cy="450"/>
            </a:xfrm>
          </p:grpSpPr>
          <p:sp>
            <p:nvSpPr>
              <p:cNvPr id="9272" name="Freeform 14"/>
              <p:cNvSpPr>
                <a:spLocks/>
              </p:cNvSpPr>
              <p:nvPr/>
            </p:nvSpPr>
            <p:spPr bwMode="auto">
              <a:xfrm>
                <a:off x="892" y="2626"/>
                <a:ext cx="348" cy="1"/>
              </a:xfrm>
              <a:custGeom>
                <a:avLst/>
                <a:gdLst>
                  <a:gd name="T0" fmla="*/ 0 w 739"/>
                  <a:gd name="T1" fmla="*/ 0 h 1"/>
                  <a:gd name="T2" fmla="*/ 739 w 739"/>
                  <a:gd name="T3" fmla="*/ 0 h 1"/>
                  <a:gd name="T4" fmla="*/ 0 60000 65536"/>
                  <a:gd name="T5" fmla="*/ 0 60000 65536"/>
                  <a:gd name="T6" fmla="*/ 0 w 739"/>
                  <a:gd name="T7" fmla="*/ 0 h 1"/>
                  <a:gd name="T8" fmla="*/ 739 w 739"/>
                  <a:gd name="T9" fmla="*/ 1 h 1"/>
                </a:gdLst>
                <a:ahLst/>
                <a:cxnLst>
                  <a:cxn ang="T4">
                    <a:pos x="T0" y="T1"/>
                  </a:cxn>
                  <a:cxn ang="T5">
                    <a:pos x="T2" y="T3"/>
                  </a:cxn>
                </a:cxnLst>
                <a:rect l="T6" t="T7" r="T8" b="T9"/>
                <a:pathLst>
                  <a:path w="739" h="1">
                    <a:moveTo>
                      <a:pt x="0" y="0"/>
                    </a:moveTo>
                    <a:lnTo>
                      <a:pt x="739" y="0"/>
                    </a:lnTo>
                  </a:path>
                </a:pathLst>
              </a:custGeom>
              <a:noFill/>
              <a:ln w="28575" cap="flat" cmpd="sng">
                <a:solidFill>
                  <a:srgbClr val="FFCC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273" name="Line 15"/>
              <p:cNvSpPr>
                <a:spLocks noChangeShapeType="1"/>
              </p:cNvSpPr>
              <p:nvPr/>
            </p:nvSpPr>
            <p:spPr bwMode="auto">
              <a:xfrm>
                <a:off x="888" y="3036"/>
                <a:ext cx="204" cy="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274" name="Freeform 16"/>
              <p:cNvSpPr>
                <a:spLocks/>
              </p:cNvSpPr>
              <p:nvPr/>
            </p:nvSpPr>
            <p:spPr bwMode="auto">
              <a:xfrm>
                <a:off x="1239" y="2624"/>
                <a:ext cx="45" cy="36"/>
              </a:xfrm>
              <a:custGeom>
                <a:avLst/>
                <a:gdLst>
                  <a:gd name="T0" fmla="*/ 0 w 95"/>
                  <a:gd name="T1" fmla="*/ 0 h 60"/>
                  <a:gd name="T2" fmla="*/ 90 w 95"/>
                  <a:gd name="T3" fmla="*/ 18 h 60"/>
                  <a:gd name="T4" fmla="*/ 30 w 95"/>
                  <a:gd name="T5" fmla="*/ 60 h 60"/>
                  <a:gd name="T6" fmla="*/ 0 60000 65536"/>
                  <a:gd name="T7" fmla="*/ 0 60000 65536"/>
                  <a:gd name="T8" fmla="*/ 0 60000 65536"/>
                  <a:gd name="T9" fmla="*/ 0 w 95"/>
                  <a:gd name="T10" fmla="*/ 0 h 60"/>
                  <a:gd name="T11" fmla="*/ 95 w 95"/>
                  <a:gd name="T12" fmla="*/ 60 h 60"/>
                </a:gdLst>
                <a:ahLst/>
                <a:cxnLst>
                  <a:cxn ang="T6">
                    <a:pos x="T0" y="T1"/>
                  </a:cxn>
                  <a:cxn ang="T7">
                    <a:pos x="T2" y="T3"/>
                  </a:cxn>
                  <a:cxn ang="T8">
                    <a:pos x="T4" y="T5"/>
                  </a:cxn>
                </a:cxnLst>
                <a:rect l="T9" t="T10" r="T11" b="T12"/>
                <a:pathLst>
                  <a:path w="95" h="60">
                    <a:moveTo>
                      <a:pt x="0" y="0"/>
                    </a:moveTo>
                    <a:cubicBezTo>
                      <a:pt x="15" y="3"/>
                      <a:pt x="85" y="8"/>
                      <a:pt x="90" y="18"/>
                    </a:cubicBezTo>
                    <a:cubicBezTo>
                      <a:pt x="95" y="28"/>
                      <a:pt x="42" y="51"/>
                      <a:pt x="30" y="60"/>
                    </a:cubicBezTo>
                  </a:path>
                </a:pathLst>
              </a:custGeom>
              <a:noFill/>
              <a:ln w="28575" cap="flat" cmpd="sng">
                <a:solidFill>
                  <a:srgbClr val="FFCC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275" name="Freeform 17"/>
              <p:cNvSpPr>
                <a:spLocks/>
              </p:cNvSpPr>
              <p:nvPr/>
            </p:nvSpPr>
            <p:spPr bwMode="auto">
              <a:xfrm>
                <a:off x="1061" y="2697"/>
                <a:ext cx="223" cy="75"/>
              </a:xfrm>
              <a:custGeom>
                <a:avLst/>
                <a:gdLst>
                  <a:gd name="T0" fmla="*/ 62 w 474"/>
                  <a:gd name="T1" fmla="*/ 0 h 126"/>
                  <a:gd name="T2" fmla="*/ 2 w 474"/>
                  <a:gd name="T3" fmla="*/ 14 h 126"/>
                  <a:gd name="T4" fmla="*/ 73 w 474"/>
                  <a:gd name="T5" fmla="*/ 57 h 126"/>
                  <a:gd name="T6" fmla="*/ 416 w 474"/>
                  <a:gd name="T7" fmla="*/ 82 h 126"/>
                  <a:gd name="T8" fmla="*/ 422 w 474"/>
                  <a:gd name="T9" fmla="*/ 126 h 126"/>
                  <a:gd name="T10" fmla="*/ 0 60000 65536"/>
                  <a:gd name="T11" fmla="*/ 0 60000 65536"/>
                  <a:gd name="T12" fmla="*/ 0 60000 65536"/>
                  <a:gd name="T13" fmla="*/ 0 60000 65536"/>
                  <a:gd name="T14" fmla="*/ 0 60000 65536"/>
                  <a:gd name="T15" fmla="*/ 0 w 474"/>
                  <a:gd name="T16" fmla="*/ 0 h 126"/>
                  <a:gd name="T17" fmla="*/ 474 w 474"/>
                  <a:gd name="T18" fmla="*/ 126 h 126"/>
                </a:gdLst>
                <a:ahLst/>
                <a:cxnLst>
                  <a:cxn ang="T10">
                    <a:pos x="T0" y="T1"/>
                  </a:cxn>
                  <a:cxn ang="T11">
                    <a:pos x="T2" y="T3"/>
                  </a:cxn>
                  <a:cxn ang="T12">
                    <a:pos x="T4" y="T5"/>
                  </a:cxn>
                  <a:cxn ang="T13">
                    <a:pos x="T6" y="T7"/>
                  </a:cxn>
                  <a:cxn ang="T14">
                    <a:pos x="T8" y="T9"/>
                  </a:cxn>
                </a:cxnLst>
                <a:rect l="T15" t="T16" r="T17" b="T18"/>
                <a:pathLst>
                  <a:path w="474" h="126">
                    <a:moveTo>
                      <a:pt x="62" y="0"/>
                    </a:moveTo>
                    <a:cubicBezTo>
                      <a:pt x="34" y="2"/>
                      <a:pt x="0" y="5"/>
                      <a:pt x="2" y="14"/>
                    </a:cubicBezTo>
                    <a:cubicBezTo>
                      <a:pt x="4" y="23"/>
                      <a:pt x="4" y="46"/>
                      <a:pt x="73" y="57"/>
                    </a:cubicBezTo>
                    <a:cubicBezTo>
                      <a:pt x="142" y="68"/>
                      <a:pt x="358" y="71"/>
                      <a:pt x="416" y="82"/>
                    </a:cubicBezTo>
                    <a:cubicBezTo>
                      <a:pt x="474" y="93"/>
                      <a:pt x="451" y="109"/>
                      <a:pt x="422" y="126"/>
                    </a:cubicBezTo>
                  </a:path>
                </a:pathLst>
              </a:custGeom>
              <a:noFill/>
              <a:ln w="28575" cap="flat" cmpd="sng">
                <a:solidFill>
                  <a:srgbClr val="FFCC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276" name="Freeform 18"/>
              <p:cNvSpPr>
                <a:spLocks/>
              </p:cNvSpPr>
              <p:nvPr/>
            </p:nvSpPr>
            <p:spPr bwMode="auto">
              <a:xfrm>
                <a:off x="1061" y="2801"/>
                <a:ext cx="223" cy="75"/>
              </a:xfrm>
              <a:custGeom>
                <a:avLst/>
                <a:gdLst>
                  <a:gd name="T0" fmla="*/ 61 w 474"/>
                  <a:gd name="T1" fmla="*/ 0 h 126"/>
                  <a:gd name="T2" fmla="*/ 1 w 474"/>
                  <a:gd name="T3" fmla="*/ 14 h 126"/>
                  <a:gd name="T4" fmla="*/ 69 w 474"/>
                  <a:gd name="T5" fmla="*/ 57 h 126"/>
                  <a:gd name="T6" fmla="*/ 415 w 474"/>
                  <a:gd name="T7" fmla="*/ 82 h 126"/>
                  <a:gd name="T8" fmla="*/ 421 w 474"/>
                  <a:gd name="T9" fmla="*/ 126 h 126"/>
                  <a:gd name="T10" fmla="*/ 0 60000 65536"/>
                  <a:gd name="T11" fmla="*/ 0 60000 65536"/>
                  <a:gd name="T12" fmla="*/ 0 60000 65536"/>
                  <a:gd name="T13" fmla="*/ 0 60000 65536"/>
                  <a:gd name="T14" fmla="*/ 0 60000 65536"/>
                  <a:gd name="T15" fmla="*/ 0 w 474"/>
                  <a:gd name="T16" fmla="*/ 0 h 126"/>
                  <a:gd name="T17" fmla="*/ 474 w 474"/>
                  <a:gd name="T18" fmla="*/ 126 h 126"/>
                </a:gdLst>
                <a:ahLst/>
                <a:cxnLst>
                  <a:cxn ang="T10">
                    <a:pos x="T0" y="T1"/>
                  </a:cxn>
                  <a:cxn ang="T11">
                    <a:pos x="T2" y="T3"/>
                  </a:cxn>
                  <a:cxn ang="T12">
                    <a:pos x="T4" y="T5"/>
                  </a:cxn>
                  <a:cxn ang="T13">
                    <a:pos x="T6" y="T7"/>
                  </a:cxn>
                  <a:cxn ang="T14">
                    <a:pos x="T8" y="T9"/>
                  </a:cxn>
                </a:cxnLst>
                <a:rect l="T15" t="T16" r="T17" b="T18"/>
                <a:pathLst>
                  <a:path w="474" h="126">
                    <a:moveTo>
                      <a:pt x="61" y="0"/>
                    </a:moveTo>
                    <a:cubicBezTo>
                      <a:pt x="33" y="2"/>
                      <a:pt x="0" y="5"/>
                      <a:pt x="1" y="14"/>
                    </a:cubicBezTo>
                    <a:cubicBezTo>
                      <a:pt x="2" y="23"/>
                      <a:pt x="0" y="46"/>
                      <a:pt x="69" y="57"/>
                    </a:cubicBezTo>
                    <a:cubicBezTo>
                      <a:pt x="138" y="68"/>
                      <a:pt x="356" y="71"/>
                      <a:pt x="415" y="82"/>
                    </a:cubicBezTo>
                    <a:cubicBezTo>
                      <a:pt x="474" y="93"/>
                      <a:pt x="450" y="109"/>
                      <a:pt x="421" y="126"/>
                    </a:cubicBezTo>
                  </a:path>
                </a:pathLst>
              </a:custGeom>
              <a:noFill/>
              <a:ln w="28575" cap="flat" cmpd="sng">
                <a:solidFill>
                  <a:srgbClr val="FFCC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277" name="Freeform 19"/>
              <p:cNvSpPr>
                <a:spLocks/>
              </p:cNvSpPr>
              <p:nvPr/>
            </p:nvSpPr>
            <p:spPr bwMode="auto">
              <a:xfrm>
                <a:off x="1055" y="2913"/>
                <a:ext cx="230" cy="86"/>
              </a:xfrm>
              <a:custGeom>
                <a:avLst/>
                <a:gdLst>
                  <a:gd name="T0" fmla="*/ 51 w 487"/>
                  <a:gd name="T1" fmla="*/ 0 h 144"/>
                  <a:gd name="T2" fmla="*/ 12 w 487"/>
                  <a:gd name="T3" fmla="*/ 21 h 144"/>
                  <a:gd name="T4" fmla="*/ 69 w 487"/>
                  <a:gd name="T5" fmla="*/ 54 h 144"/>
                  <a:gd name="T6" fmla="*/ 427 w 487"/>
                  <a:gd name="T7" fmla="*/ 81 h 144"/>
                  <a:gd name="T8" fmla="*/ 429 w 487"/>
                  <a:gd name="T9" fmla="*/ 144 h 144"/>
                  <a:gd name="T10" fmla="*/ 0 60000 65536"/>
                  <a:gd name="T11" fmla="*/ 0 60000 65536"/>
                  <a:gd name="T12" fmla="*/ 0 60000 65536"/>
                  <a:gd name="T13" fmla="*/ 0 60000 65536"/>
                  <a:gd name="T14" fmla="*/ 0 60000 65536"/>
                  <a:gd name="T15" fmla="*/ 0 w 487"/>
                  <a:gd name="T16" fmla="*/ 0 h 144"/>
                  <a:gd name="T17" fmla="*/ 487 w 487"/>
                  <a:gd name="T18" fmla="*/ 144 h 144"/>
                </a:gdLst>
                <a:ahLst/>
                <a:cxnLst>
                  <a:cxn ang="T10">
                    <a:pos x="T0" y="T1"/>
                  </a:cxn>
                  <a:cxn ang="T11">
                    <a:pos x="T2" y="T3"/>
                  </a:cxn>
                  <a:cxn ang="T12">
                    <a:pos x="T4" y="T5"/>
                  </a:cxn>
                  <a:cxn ang="T13">
                    <a:pos x="T6" y="T7"/>
                  </a:cxn>
                  <a:cxn ang="T14">
                    <a:pos x="T8" y="T9"/>
                  </a:cxn>
                </a:cxnLst>
                <a:rect l="T15" t="T16" r="T17" b="T18"/>
                <a:pathLst>
                  <a:path w="487" h="144">
                    <a:moveTo>
                      <a:pt x="51" y="0"/>
                    </a:moveTo>
                    <a:cubicBezTo>
                      <a:pt x="45" y="3"/>
                      <a:pt x="9" y="12"/>
                      <a:pt x="12" y="21"/>
                    </a:cubicBezTo>
                    <a:cubicBezTo>
                      <a:pt x="15" y="30"/>
                      <a:pt x="0" y="44"/>
                      <a:pt x="69" y="54"/>
                    </a:cubicBezTo>
                    <a:cubicBezTo>
                      <a:pt x="138" y="64"/>
                      <a:pt x="367" y="66"/>
                      <a:pt x="427" y="81"/>
                    </a:cubicBezTo>
                    <a:cubicBezTo>
                      <a:pt x="487" y="96"/>
                      <a:pt x="429" y="131"/>
                      <a:pt x="429" y="144"/>
                    </a:cubicBezTo>
                  </a:path>
                </a:pathLst>
              </a:custGeom>
              <a:noFill/>
              <a:ln w="28575" cap="flat" cmpd="sng">
                <a:solidFill>
                  <a:srgbClr val="FFCC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278" name="Oval 20"/>
              <p:cNvSpPr>
                <a:spLocks noChangeArrowheads="1"/>
              </p:cNvSpPr>
              <p:nvPr/>
            </p:nvSpPr>
            <p:spPr bwMode="auto">
              <a:xfrm>
                <a:off x="862" y="2612"/>
                <a:ext cx="29" cy="40"/>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9279" name="Oval 21"/>
              <p:cNvSpPr>
                <a:spLocks noChangeArrowheads="1"/>
              </p:cNvSpPr>
              <p:nvPr/>
            </p:nvSpPr>
            <p:spPr bwMode="auto">
              <a:xfrm>
                <a:off x="866" y="3022"/>
                <a:ext cx="28" cy="40"/>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sp>
          <p:nvSpPr>
            <p:cNvPr id="9258" name="Line 22"/>
            <p:cNvSpPr>
              <a:spLocks noChangeShapeType="1"/>
            </p:cNvSpPr>
            <p:nvPr/>
          </p:nvSpPr>
          <p:spPr bwMode="auto">
            <a:xfrm>
              <a:off x="1465" y="816"/>
              <a:ext cx="167" cy="0"/>
            </a:xfrm>
            <a:prstGeom prst="line">
              <a:avLst/>
            </a:prstGeom>
            <a:noFill/>
            <a:ln w="28575">
              <a:solidFill>
                <a:srgbClr val="FFCC00"/>
              </a:solidFill>
              <a:round/>
              <a:headEnd/>
              <a:tailEnd type="stealth" w="sm" len="med"/>
            </a:ln>
            <a:extLst>
              <a:ext uri="{909E8E84-426E-40DD-AFC4-6F175D3DCCD1}">
                <a14:hiddenFill xmlns:a14="http://schemas.microsoft.com/office/drawing/2010/main">
                  <a:noFill/>
                </a14:hiddenFill>
              </a:ext>
            </a:extLst>
          </p:spPr>
          <p:txBody>
            <a:bodyPr/>
            <a:lstStyle/>
            <a:p>
              <a:endParaRPr lang="zh-CN" altLang="en-US"/>
            </a:p>
          </p:txBody>
        </p:sp>
        <p:sp>
          <p:nvSpPr>
            <p:cNvPr id="9259" name="Text Box 23"/>
            <p:cNvSpPr txBox="1">
              <a:spLocks noChangeArrowheads="1"/>
            </p:cNvSpPr>
            <p:nvPr/>
          </p:nvSpPr>
          <p:spPr bwMode="auto">
            <a:xfrm>
              <a:off x="1472" y="528"/>
              <a:ext cx="304" cy="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kumimoji="1" lang="en-US" altLang="zh-CN" sz="2800" i="1">
                  <a:solidFill>
                    <a:schemeClr val="bg1"/>
                  </a:solidFill>
                  <a:latin typeface="Times New Roman" panose="02020603050405020304" pitchFamily="18" charset="0"/>
                  <a:ea typeface="宋体" panose="02010600030101010101" pitchFamily="2" charset="-122"/>
                </a:rPr>
                <a:t>i</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9260" name="Freeform 24"/>
            <p:cNvSpPr>
              <a:spLocks/>
            </p:cNvSpPr>
            <p:nvPr/>
          </p:nvSpPr>
          <p:spPr bwMode="auto">
            <a:xfrm flipH="1">
              <a:off x="2264" y="925"/>
              <a:ext cx="376" cy="47"/>
            </a:xfrm>
            <a:custGeom>
              <a:avLst/>
              <a:gdLst>
                <a:gd name="T0" fmla="*/ 0 w 739"/>
                <a:gd name="T1" fmla="*/ 0 h 1"/>
                <a:gd name="T2" fmla="*/ 739 w 739"/>
                <a:gd name="T3" fmla="*/ 0 h 1"/>
                <a:gd name="T4" fmla="*/ 0 60000 65536"/>
                <a:gd name="T5" fmla="*/ 0 60000 65536"/>
                <a:gd name="T6" fmla="*/ 0 w 739"/>
                <a:gd name="T7" fmla="*/ 0 h 1"/>
                <a:gd name="T8" fmla="*/ 739 w 739"/>
                <a:gd name="T9" fmla="*/ 1 h 1"/>
              </a:gdLst>
              <a:ahLst/>
              <a:cxnLst>
                <a:cxn ang="T4">
                  <a:pos x="T0" y="T1"/>
                </a:cxn>
                <a:cxn ang="T5">
                  <a:pos x="T2" y="T3"/>
                </a:cxn>
              </a:cxnLst>
              <a:rect l="T6" t="T7" r="T8" b="T9"/>
              <a:pathLst>
                <a:path w="739" h="1">
                  <a:moveTo>
                    <a:pt x="0" y="0"/>
                  </a:moveTo>
                  <a:lnTo>
                    <a:pt x="739" y="0"/>
                  </a:lnTo>
                </a:path>
              </a:pathLst>
            </a:custGeom>
            <a:noFill/>
            <a:ln w="28575" cap="flat" cmpd="sng">
              <a:solidFill>
                <a:srgbClr val="FFCC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261" name="Freeform 25"/>
            <p:cNvSpPr>
              <a:spLocks/>
            </p:cNvSpPr>
            <p:nvPr/>
          </p:nvSpPr>
          <p:spPr bwMode="auto">
            <a:xfrm>
              <a:off x="2450" y="1320"/>
              <a:ext cx="214" cy="2"/>
            </a:xfrm>
            <a:custGeom>
              <a:avLst/>
              <a:gdLst>
                <a:gd name="T0" fmla="*/ 214 w 214"/>
                <a:gd name="T1" fmla="*/ 0 h 2"/>
                <a:gd name="T2" fmla="*/ 0 w 214"/>
                <a:gd name="T3" fmla="*/ 2 h 2"/>
                <a:gd name="T4" fmla="*/ 0 60000 65536"/>
                <a:gd name="T5" fmla="*/ 0 60000 65536"/>
                <a:gd name="T6" fmla="*/ 0 w 214"/>
                <a:gd name="T7" fmla="*/ 0 h 2"/>
                <a:gd name="T8" fmla="*/ 214 w 214"/>
                <a:gd name="T9" fmla="*/ 2 h 2"/>
              </a:gdLst>
              <a:ahLst/>
              <a:cxnLst>
                <a:cxn ang="T4">
                  <a:pos x="T0" y="T1"/>
                </a:cxn>
                <a:cxn ang="T5">
                  <a:pos x="T2" y="T3"/>
                </a:cxn>
              </a:cxnLst>
              <a:rect l="T6" t="T7" r="T8" b="T9"/>
              <a:pathLst>
                <a:path w="214" h="2">
                  <a:moveTo>
                    <a:pt x="214" y="0"/>
                  </a:moveTo>
                  <a:lnTo>
                    <a:pt x="0" y="2"/>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262" name="Freeform 26"/>
            <p:cNvSpPr>
              <a:spLocks/>
            </p:cNvSpPr>
            <p:nvPr/>
          </p:nvSpPr>
          <p:spPr bwMode="auto">
            <a:xfrm flipH="1">
              <a:off x="2209" y="924"/>
              <a:ext cx="56" cy="34"/>
            </a:xfrm>
            <a:custGeom>
              <a:avLst/>
              <a:gdLst>
                <a:gd name="T0" fmla="*/ 0 w 95"/>
                <a:gd name="T1" fmla="*/ 0 h 60"/>
                <a:gd name="T2" fmla="*/ 90 w 95"/>
                <a:gd name="T3" fmla="*/ 18 h 60"/>
                <a:gd name="T4" fmla="*/ 30 w 95"/>
                <a:gd name="T5" fmla="*/ 60 h 60"/>
                <a:gd name="T6" fmla="*/ 0 60000 65536"/>
                <a:gd name="T7" fmla="*/ 0 60000 65536"/>
                <a:gd name="T8" fmla="*/ 0 60000 65536"/>
                <a:gd name="T9" fmla="*/ 0 w 95"/>
                <a:gd name="T10" fmla="*/ 0 h 60"/>
                <a:gd name="T11" fmla="*/ 95 w 95"/>
                <a:gd name="T12" fmla="*/ 60 h 60"/>
              </a:gdLst>
              <a:ahLst/>
              <a:cxnLst>
                <a:cxn ang="T6">
                  <a:pos x="T0" y="T1"/>
                </a:cxn>
                <a:cxn ang="T7">
                  <a:pos x="T2" y="T3"/>
                </a:cxn>
                <a:cxn ang="T8">
                  <a:pos x="T4" y="T5"/>
                </a:cxn>
              </a:cxnLst>
              <a:rect l="T9" t="T10" r="T11" b="T12"/>
              <a:pathLst>
                <a:path w="95" h="60">
                  <a:moveTo>
                    <a:pt x="0" y="0"/>
                  </a:moveTo>
                  <a:cubicBezTo>
                    <a:pt x="15" y="3"/>
                    <a:pt x="85" y="8"/>
                    <a:pt x="90" y="18"/>
                  </a:cubicBezTo>
                  <a:cubicBezTo>
                    <a:pt x="95" y="28"/>
                    <a:pt x="42" y="51"/>
                    <a:pt x="30" y="60"/>
                  </a:cubicBezTo>
                </a:path>
              </a:pathLst>
            </a:custGeom>
            <a:noFill/>
            <a:ln w="28575" cap="flat" cmpd="sng">
              <a:solidFill>
                <a:srgbClr val="FFCC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263" name="Freeform 27"/>
            <p:cNvSpPr>
              <a:spLocks/>
            </p:cNvSpPr>
            <p:nvPr/>
          </p:nvSpPr>
          <p:spPr bwMode="auto">
            <a:xfrm flipH="1">
              <a:off x="2209" y="994"/>
              <a:ext cx="279" cy="72"/>
            </a:xfrm>
            <a:custGeom>
              <a:avLst/>
              <a:gdLst>
                <a:gd name="T0" fmla="*/ 62 w 474"/>
                <a:gd name="T1" fmla="*/ 0 h 126"/>
                <a:gd name="T2" fmla="*/ 2 w 474"/>
                <a:gd name="T3" fmla="*/ 14 h 126"/>
                <a:gd name="T4" fmla="*/ 73 w 474"/>
                <a:gd name="T5" fmla="*/ 57 h 126"/>
                <a:gd name="T6" fmla="*/ 416 w 474"/>
                <a:gd name="T7" fmla="*/ 82 h 126"/>
                <a:gd name="T8" fmla="*/ 422 w 474"/>
                <a:gd name="T9" fmla="*/ 126 h 126"/>
                <a:gd name="T10" fmla="*/ 0 60000 65536"/>
                <a:gd name="T11" fmla="*/ 0 60000 65536"/>
                <a:gd name="T12" fmla="*/ 0 60000 65536"/>
                <a:gd name="T13" fmla="*/ 0 60000 65536"/>
                <a:gd name="T14" fmla="*/ 0 60000 65536"/>
                <a:gd name="T15" fmla="*/ 0 w 474"/>
                <a:gd name="T16" fmla="*/ 0 h 126"/>
                <a:gd name="T17" fmla="*/ 474 w 474"/>
                <a:gd name="T18" fmla="*/ 126 h 126"/>
              </a:gdLst>
              <a:ahLst/>
              <a:cxnLst>
                <a:cxn ang="T10">
                  <a:pos x="T0" y="T1"/>
                </a:cxn>
                <a:cxn ang="T11">
                  <a:pos x="T2" y="T3"/>
                </a:cxn>
                <a:cxn ang="T12">
                  <a:pos x="T4" y="T5"/>
                </a:cxn>
                <a:cxn ang="T13">
                  <a:pos x="T6" y="T7"/>
                </a:cxn>
                <a:cxn ang="T14">
                  <a:pos x="T8" y="T9"/>
                </a:cxn>
              </a:cxnLst>
              <a:rect l="T15" t="T16" r="T17" b="T18"/>
              <a:pathLst>
                <a:path w="474" h="126">
                  <a:moveTo>
                    <a:pt x="62" y="0"/>
                  </a:moveTo>
                  <a:cubicBezTo>
                    <a:pt x="34" y="2"/>
                    <a:pt x="0" y="5"/>
                    <a:pt x="2" y="14"/>
                  </a:cubicBezTo>
                  <a:cubicBezTo>
                    <a:pt x="4" y="23"/>
                    <a:pt x="4" y="46"/>
                    <a:pt x="73" y="57"/>
                  </a:cubicBezTo>
                  <a:cubicBezTo>
                    <a:pt x="142" y="68"/>
                    <a:pt x="358" y="71"/>
                    <a:pt x="416" y="82"/>
                  </a:cubicBezTo>
                  <a:cubicBezTo>
                    <a:pt x="474" y="93"/>
                    <a:pt x="451" y="109"/>
                    <a:pt x="422" y="126"/>
                  </a:cubicBezTo>
                </a:path>
              </a:pathLst>
            </a:custGeom>
            <a:noFill/>
            <a:ln w="28575" cap="flat" cmpd="sng">
              <a:solidFill>
                <a:srgbClr val="FFCC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264" name="Freeform 28"/>
            <p:cNvSpPr>
              <a:spLocks/>
            </p:cNvSpPr>
            <p:nvPr/>
          </p:nvSpPr>
          <p:spPr bwMode="auto">
            <a:xfrm flipH="1">
              <a:off x="2209" y="1093"/>
              <a:ext cx="279" cy="72"/>
            </a:xfrm>
            <a:custGeom>
              <a:avLst/>
              <a:gdLst>
                <a:gd name="T0" fmla="*/ 61 w 474"/>
                <a:gd name="T1" fmla="*/ 0 h 126"/>
                <a:gd name="T2" fmla="*/ 1 w 474"/>
                <a:gd name="T3" fmla="*/ 14 h 126"/>
                <a:gd name="T4" fmla="*/ 69 w 474"/>
                <a:gd name="T5" fmla="*/ 57 h 126"/>
                <a:gd name="T6" fmla="*/ 415 w 474"/>
                <a:gd name="T7" fmla="*/ 82 h 126"/>
                <a:gd name="T8" fmla="*/ 421 w 474"/>
                <a:gd name="T9" fmla="*/ 126 h 126"/>
                <a:gd name="T10" fmla="*/ 0 60000 65536"/>
                <a:gd name="T11" fmla="*/ 0 60000 65536"/>
                <a:gd name="T12" fmla="*/ 0 60000 65536"/>
                <a:gd name="T13" fmla="*/ 0 60000 65536"/>
                <a:gd name="T14" fmla="*/ 0 60000 65536"/>
                <a:gd name="T15" fmla="*/ 0 w 474"/>
                <a:gd name="T16" fmla="*/ 0 h 126"/>
                <a:gd name="T17" fmla="*/ 474 w 474"/>
                <a:gd name="T18" fmla="*/ 126 h 126"/>
              </a:gdLst>
              <a:ahLst/>
              <a:cxnLst>
                <a:cxn ang="T10">
                  <a:pos x="T0" y="T1"/>
                </a:cxn>
                <a:cxn ang="T11">
                  <a:pos x="T2" y="T3"/>
                </a:cxn>
                <a:cxn ang="T12">
                  <a:pos x="T4" y="T5"/>
                </a:cxn>
                <a:cxn ang="T13">
                  <a:pos x="T6" y="T7"/>
                </a:cxn>
                <a:cxn ang="T14">
                  <a:pos x="T8" y="T9"/>
                </a:cxn>
              </a:cxnLst>
              <a:rect l="T15" t="T16" r="T17" b="T18"/>
              <a:pathLst>
                <a:path w="474" h="126">
                  <a:moveTo>
                    <a:pt x="61" y="0"/>
                  </a:moveTo>
                  <a:cubicBezTo>
                    <a:pt x="33" y="2"/>
                    <a:pt x="0" y="5"/>
                    <a:pt x="1" y="14"/>
                  </a:cubicBezTo>
                  <a:cubicBezTo>
                    <a:pt x="2" y="23"/>
                    <a:pt x="0" y="46"/>
                    <a:pt x="69" y="57"/>
                  </a:cubicBezTo>
                  <a:cubicBezTo>
                    <a:pt x="138" y="68"/>
                    <a:pt x="356" y="71"/>
                    <a:pt x="415" y="82"/>
                  </a:cubicBezTo>
                  <a:cubicBezTo>
                    <a:pt x="474" y="93"/>
                    <a:pt x="450" y="109"/>
                    <a:pt x="421" y="126"/>
                  </a:cubicBezTo>
                </a:path>
              </a:pathLst>
            </a:custGeom>
            <a:noFill/>
            <a:ln w="28575" cap="flat" cmpd="sng">
              <a:solidFill>
                <a:srgbClr val="FFCC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265" name="Freeform 29"/>
            <p:cNvSpPr>
              <a:spLocks/>
            </p:cNvSpPr>
            <p:nvPr/>
          </p:nvSpPr>
          <p:spPr bwMode="auto">
            <a:xfrm flipH="1">
              <a:off x="2208" y="1201"/>
              <a:ext cx="287" cy="83"/>
            </a:xfrm>
            <a:custGeom>
              <a:avLst/>
              <a:gdLst>
                <a:gd name="T0" fmla="*/ 51 w 487"/>
                <a:gd name="T1" fmla="*/ 0 h 144"/>
                <a:gd name="T2" fmla="*/ 12 w 487"/>
                <a:gd name="T3" fmla="*/ 21 h 144"/>
                <a:gd name="T4" fmla="*/ 69 w 487"/>
                <a:gd name="T5" fmla="*/ 54 h 144"/>
                <a:gd name="T6" fmla="*/ 427 w 487"/>
                <a:gd name="T7" fmla="*/ 81 h 144"/>
                <a:gd name="T8" fmla="*/ 429 w 487"/>
                <a:gd name="T9" fmla="*/ 144 h 144"/>
                <a:gd name="T10" fmla="*/ 0 60000 65536"/>
                <a:gd name="T11" fmla="*/ 0 60000 65536"/>
                <a:gd name="T12" fmla="*/ 0 60000 65536"/>
                <a:gd name="T13" fmla="*/ 0 60000 65536"/>
                <a:gd name="T14" fmla="*/ 0 60000 65536"/>
                <a:gd name="T15" fmla="*/ 0 w 487"/>
                <a:gd name="T16" fmla="*/ 0 h 144"/>
                <a:gd name="T17" fmla="*/ 487 w 487"/>
                <a:gd name="T18" fmla="*/ 144 h 144"/>
              </a:gdLst>
              <a:ahLst/>
              <a:cxnLst>
                <a:cxn ang="T10">
                  <a:pos x="T0" y="T1"/>
                </a:cxn>
                <a:cxn ang="T11">
                  <a:pos x="T2" y="T3"/>
                </a:cxn>
                <a:cxn ang="T12">
                  <a:pos x="T4" y="T5"/>
                </a:cxn>
                <a:cxn ang="T13">
                  <a:pos x="T6" y="T7"/>
                </a:cxn>
                <a:cxn ang="T14">
                  <a:pos x="T8" y="T9"/>
                </a:cxn>
              </a:cxnLst>
              <a:rect l="T15" t="T16" r="T17" b="T18"/>
              <a:pathLst>
                <a:path w="487" h="144">
                  <a:moveTo>
                    <a:pt x="51" y="0"/>
                  </a:moveTo>
                  <a:cubicBezTo>
                    <a:pt x="45" y="3"/>
                    <a:pt x="9" y="12"/>
                    <a:pt x="12" y="21"/>
                  </a:cubicBezTo>
                  <a:cubicBezTo>
                    <a:pt x="15" y="30"/>
                    <a:pt x="0" y="44"/>
                    <a:pt x="69" y="54"/>
                  </a:cubicBezTo>
                  <a:cubicBezTo>
                    <a:pt x="138" y="64"/>
                    <a:pt x="367" y="66"/>
                    <a:pt x="427" y="81"/>
                  </a:cubicBezTo>
                  <a:cubicBezTo>
                    <a:pt x="487" y="96"/>
                    <a:pt x="429" y="131"/>
                    <a:pt x="429" y="144"/>
                  </a:cubicBezTo>
                </a:path>
              </a:pathLst>
            </a:custGeom>
            <a:noFill/>
            <a:ln w="28575" cap="flat" cmpd="sng">
              <a:solidFill>
                <a:srgbClr val="FFCC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266" name="Oval 30"/>
            <p:cNvSpPr>
              <a:spLocks noChangeArrowheads="1"/>
            </p:cNvSpPr>
            <p:nvPr/>
          </p:nvSpPr>
          <p:spPr bwMode="auto">
            <a:xfrm flipH="1">
              <a:off x="2640" y="912"/>
              <a:ext cx="36" cy="38"/>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9267" name="Oval 31"/>
            <p:cNvSpPr>
              <a:spLocks noChangeArrowheads="1"/>
            </p:cNvSpPr>
            <p:nvPr/>
          </p:nvSpPr>
          <p:spPr bwMode="auto">
            <a:xfrm flipH="1">
              <a:off x="2653" y="1306"/>
              <a:ext cx="35" cy="38"/>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9268" name="Text Box 32"/>
            <p:cNvSpPr txBox="1">
              <a:spLocks noChangeArrowheads="1"/>
            </p:cNvSpPr>
            <p:nvPr/>
          </p:nvSpPr>
          <p:spPr bwMode="auto">
            <a:xfrm>
              <a:off x="1296" y="624"/>
              <a:ext cx="19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1</a:t>
              </a:r>
            </a:p>
          </p:txBody>
        </p:sp>
        <p:sp>
          <p:nvSpPr>
            <p:cNvPr id="9269" name="Text Box 33"/>
            <p:cNvSpPr txBox="1">
              <a:spLocks noChangeArrowheads="1"/>
            </p:cNvSpPr>
            <p:nvPr/>
          </p:nvSpPr>
          <p:spPr bwMode="auto">
            <a:xfrm>
              <a:off x="1296" y="1296"/>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1'</a:t>
              </a:r>
            </a:p>
          </p:txBody>
        </p:sp>
        <p:sp>
          <p:nvSpPr>
            <p:cNvPr id="9270" name="Text Box 34"/>
            <p:cNvSpPr txBox="1">
              <a:spLocks noChangeArrowheads="1"/>
            </p:cNvSpPr>
            <p:nvPr/>
          </p:nvSpPr>
          <p:spPr bwMode="auto">
            <a:xfrm>
              <a:off x="2544" y="662"/>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2</a:t>
              </a:r>
            </a:p>
          </p:txBody>
        </p:sp>
        <p:sp>
          <p:nvSpPr>
            <p:cNvPr id="9271" name="Text Box 35"/>
            <p:cNvSpPr txBox="1">
              <a:spLocks noChangeArrowheads="1"/>
            </p:cNvSpPr>
            <p:nvPr/>
          </p:nvSpPr>
          <p:spPr bwMode="auto">
            <a:xfrm>
              <a:off x="2544" y="1334"/>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2'</a:t>
              </a:r>
            </a:p>
          </p:txBody>
        </p:sp>
      </p:grpSp>
      <p:sp>
        <p:nvSpPr>
          <p:cNvPr id="445476" name="Text Box 36"/>
          <p:cNvSpPr txBox="1">
            <a:spLocks noChangeArrowheads="1"/>
          </p:cNvSpPr>
          <p:nvPr/>
        </p:nvSpPr>
        <p:spPr bwMode="auto">
          <a:xfrm>
            <a:off x="3492500" y="1628775"/>
            <a:ext cx="4365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445477" name="Text Box 37"/>
          <p:cNvSpPr txBox="1">
            <a:spLocks noChangeArrowheads="1"/>
          </p:cNvSpPr>
          <p:nvPr/>
        </p:nvSpPr>
        <p:spPr bwMode="auto">
          <a:xfrm>
            <a:off x="5292725" y="1700213"/>
            <a:ext cx="43656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445478" name="Text Box 38"/>
          <p:cNvSpPr txBox="1">
            <a:spLocks noChangeArrowheads="1"/>
          </p:cNvSpPr>
          <p:nvPr/>
        </p:nvSpPr>
        <p:spPr bwMode="auto">
          <a:xfrm>
            <a:off x="5580063" y="3860800"/>
            <a:ext cx="29527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Times New Roman" panose="02020603050405020304" pitchFamily="18" charset="0"/>
                <a:ea typeface="楷体_GB2312" pitchFamily="49" charset="-122"/>
              </a:rPr>
              <a:t>电压表正偏。</a:t>
            </a:r>
          </a:p>
        </p:txBody>
      </p:sp>
      <p:graphicFrame>
        <p:nvGraphicFramePr>
          <p:cNvPr id="445479" name="Object 39"/>
          <p:cNvGraphicFramePr>
            <a:graphicFrameLocks noChangeAspect="1"/>
          </p:cNvGraphicFramePr>
          <p:nvPr/>
        </p:nvGraphicFramePr>
        <p:xfrm>
          <a:off x="684213" y="3716338"/>
          <a:ext cx="4608512" cy="860425"/>
        </p:xfrm>
        <a:graphic>
          <a:graphicData uri="http://schemas.openxmlformats.org/presentationml/2006/ole">
            <mc:AlternateContent xmlns:mc="http://schemas.openxmlformats.org/markup-compatibility/2006">
              <mc:Choice xmlns:v="urn:schemas-microsoft-com:vml" Requires="v">
                <p:oleObj spid="_x0000_s9288" name="公式" r:id="rId4" imgW="1968480" imgH="368280" progId="Equation.3">
                  <p:embed/>
                </p:oleObj>
              </mc:Choice>
              <mc:Fallback>
                <p:oleObj name="公式" r:id="rId4" imgW="1968480" imgH="368280" progId="Equation.3">
                  <p:embed/>
                  <p:pic>
                    <p:nvPicPr>
                      <p:cNvPr id="0" name="Object 3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4213" y="3716338"/>
                        <a:ext cx="4608512" cy="86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45480" name="Text Box 40"/>
          <p:cNvSpPr txBox="1">
            <a:spLocks noChangeArrowheads="1"/>
          </p:cNvSpPr>
          <p:nvPr/>
        </p:nvSpPr>
        <p:spPr bwMode="auto">
          <a:xfrm>
            <a:off x="827088" y="3213100"/>
            <a:ext cx="712946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楷体_GB2312" pitchFamily="49" charset="-122"/>
                <a:ea typeface="楷体_GB2312" pitchFamily="49" charset="-122"/>
              </a:rPr>
              <a:t>如图电路，当闭合开关 </a:t>
            </a:r>
            <a:r>
              <a:rPr kumimoji="1" lang="en-US" altLang="zh-CN" sz="2800">
                <a:solidFill>
                  <a:schemeClr val="bg1"/>
                </a:solidFill>
                <a:latin typeface="Times New Roman" panose="02020603050405020304" pitchFamily="18" charset="0"/>
                <a:ea typeface="楷体_GB2312" pitchFamily="49" charset="-122"/>
              </a:rPr>
              <a:t>S</a:t>
            </a:r>
            <a:r>
              <a:rPr kumimoji="1" lang="en-US" altLang="zh-CN" sz="2800">
                <a:solidFill>
                  <a:srgbClr val="FFFF00"/>
                </a:solidFill>
                <a:latin typeface="楷体_GB2312" pitchFamily="49" charset="-122"/>
                <a:ea typeface="楷体_GB2312" pitchFamily="49" charset="-122"/>
              </a:rPr>
              <a:t> </a:t>
            </a:r>
            <a:r>
              <a:rPr kumimoji="1" lang="zh-CN" altLang="en-US" sz="2800" b="1">
                <a:solidFill>
                  <a:srgbClr val="FFFF00"/>
                </a:solidFill>
                <a:latin typeface="楷体_GB2312" pitchFamily="49" charset="-122"/>
                <a:ea typeface="楷体_GB2312" pitchFamily="49" charset="-122"/>
              </a:rPr>
              <a:t>时，</a:t>
            </a:r>
            <a:r>
              <a:rPr kumimoji="1" lang="en-US" altLang="zh-CN" sz="2800" i="1">
                <a:solidFill>
                  <a:schemeClr val="bg1"/>
                </a:solidFill>
                <a:latin typeface="Times New Roman" panose="02020603050405020304" pitchFamily="18" charset="0"/>
                <a:ea typeface="楷体_GB2312" pitchFamily="49" charset="-122"/>
              </a:rPr>
              <a:t>i</a:t>
            </a:r>
            <a:r>
              <a:rPr kumimoji="1" lang="en-US" altLang="zh-CN" sz="2800" i="1">
                <a:solidFill>
                  <a:srgbClr val="FFFF00"/>
                </a:solidFill>
                <a:latin typeface="Times New Roman" panose="02020603050405020304" pitchFamily="18" charset="0"/>
                <a:ea typeface="楷体_GB2312" pitchFamily="49" charset="-122"/>
              </a:rPr>
              <a:t> </a:t>
            </a:r>
            <a:r>
              <a:rPr kumimoji="1" lang="zh-CN" altLang="en-US" sz="2800" b="1">
                <a:solidFill>
                  <a:srgbClr val="FFFF00"/>
                </a:solidFill>
                <a:latin typeface="楷体_GB2312" pitchFamily="49" charset="-122"/>
                <a:ea typeface="楷体_GB2312" pitchFamily="49" charset="-122"/>
              </a:rPr>
              <a:t>增加，</a:t>
            </a:r>
          </a:p>
        </p:txBody>
      </p:sp>
      <p:sp>
        <p:nvSpPr>
          <p:cNvPr id="445481" name="Text Box 41"/>
          <p:cNvSpPr txBox="1">
            <a:spLocks noChangeArrowheads="1"/>
          </p:cNvSpPr>
          <p:nvPr/>
        </p:nvSpPr>
        <p:spPr bwMode="auto">
          <a:xfrm>
            <a:off x="611188" y="4652963"/>
            <a:ext cx="7467600"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20000"/>
              </a:lnSpc>
            </a:pPr>
            <a:r>
              <a:rPr kumimoji="1" lang="zh-CN" altLang="en-US" sz="2800" b="1">
                <a:solidFill>
                  <a:srgbClr val="FFFF00"/>
                </a:solidFill>
                <a:latin typeface="楷体_GB2312" pitchFamily="49" charset="-122"/>
                <a:ea typeface="楷体_GB2312" pitchFamily="49" charset="-122"/>
              </a:rPr>
              <a:t>    当两组线圈装在黑盒里，只引出四个端线组，要确定其同名端，就可以利用上面的结论来加以判断。</a:t>
            </a:r>
          </a:p>
        </p:txBody>
      </p:sp>
      <p:sp>
        <p:nvSpPr>
          <p:cNvPr id="445482" name="Text Box 42"/>
          <p:cNvSpPr txBox="1">
            <a:spLocks noChangeArrowheads="1"/>
          </p:cNvSpPr>
          <p:nvPr/>
        </p:nvSpPr>
        <p:spPr bwMode="auto">
          <a:xfrm>
            <a:off x="5867400" y="1555750"/>
            <a:ext cx="4524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rgbClr val="FF3300"/>
                </a:solidFill>
                <a:latin typeface="Times New Roman" panose="02020603050405020304" pitchFamily="18" charset="0"/>
                <a:ea typeface="宋体" panose="02010600030101010101" pitchFamily="2" charset="-122"/>
                <a:sym typeface="Symbol" panose="05050102010706020507" pitchFamily="18" charset="2"/>
              </a:rPr>
              <a:t></a:t>
            </a:r>
            <a:endParaRPr kumimoji="1" lang="zh-CN" altLang="en-US" sz="2800">
              <a:solidFill>
                <a:srgbClr val="FF3300"/>
              </a:solidFill>
              <a:latin typeface="Times New Roman" panose="02020603050405020304" pitchFamily="18" charset="0"/>
              <a:ea typeface="宋体" panose="02010600030101010101" pitchFamily="2" charset="-122"/>
            </a:endParaRPr>
          </a:p>
        </p:txBody>
      </p:sp>
      <p:sp>
        <p:nvSpPr>
          <p:cNvPr id="445483" name="Text Box 43"/>
          <p:cNvSpPr txBox="1">
            <a:spLocks noChangeArrowheads="1"/>
          </p:cNvSpPr>
          <p:nvPr/>
        </p:nvSpPr>
        <p:spPr bwMode="auto">
          <a:xfrm>
            <a:off x="2843213" y="1555750"/>
            <a:ext cx="45243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rgbClr val="FF3300"/>
                </a:solidFill>
                <a:latin typeface="Times New Roman" panose="02020603050405020304" pitchFamily="18" charset="0"/>
                <a:ea typeface="宋体" panose="02010600030101010101" pitchFamily="2" charset="-122"/>
                <a:sym typeface="Symbol" panose="05050102010706020507" pitchFamily="18" charset="2"/>
              </a:rPr>
              <a:t></a:t>
            </a:r>
            <a:endParaRPr kumimoji="1" lang="zh-CN" altLang="en-US" sz="2800">
              <a:solidFill>
                <a:srgbClr val="FF3300"/>
              </a:solidFill>
              <a:latin typeface="Times New Roman" panose="02020603050405020304" pitchFamily="18" charset="0"/>
              <a:ea typeface="宋体" panose="02010600030101010101" pitchFamily="2" charset="-122"/>
            </a:endParaRPr>
          </a:p>
        </p:txBody>
      </p:sp>
      <p:grpSp>
        <p:nvGrpSpPr>
          <p:cNvPr id="9229" name="Group 44"/>
          <p:cNvGrpSpPr>
            <a:grpSpLocks/>
          </p:cNvGrpSpPr>
          <p:nvPr/>
        </p:nvGrpSpPr>
        <p:grpSpPr bwMode="auto">
          <a:xfrm>
            <a:off x="8316913" y="6446838"/>
            <a:ext cx="792162" cy="366712"/>
            <a:chOff x="5193" y="4020"/>
            <a:chExt cx="499" cy="231"/>
          </a:xfrm>
        </p:grpSpPr>
        <p:pic>
          <p:nvPicPr>
            <p:cNvPr id="9253" name="Picture 45" descr="789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54" name="Text Box 46">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9230" name="Group 47"/>
          <p:cNvGrpSpPr>
            <a:grpSpLocks/>
          </p:cNvGrpSpPr>
          <p:nvPr/>
        </p:nvGrpSpPr>
        <p:grpSpPr bwMode="auto">
          <a:xfrm>
            <a:off x="7453313" y="6446838"/>
            <a:ext cx="792162" cy="366712"/>
            <a:chOff x="4649" y="4020"/>
            <a:chExt cx="499" cy="231"/>
          </a:xfrm>
        </p:grpSpPr>
        <p:pic>
          <p:nvPicPr>
            <p:cNvPr id="9251" name="Picture 48" descr="789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52" name="Text Box 49">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7" name="Group 50"/>
          <p:cNvGrpSpPr>
            <a:grpSpLocks/>
          </p:cNvGrpSpPr>
          <p:nvPr/>
        </p:nvGrpSpPr>
        <p:grpSpPr bwMode="auto">
          <a:xfrm>
            <a:off x="1116013" y="1052513"/>
            <a:ext cx="2376487" cy="1527175"/>
            <a:chOff x="703" y="2205"/>
            <a:chExt cx="1497" cy="962"/>
          </a:xfrm>
        </p:grpSpPr>
        <p:sp>
          <p:nvSpPr>
            <p:cNvPr id="9239" name="Oval 51"/>
            <p:cNvSpPr>
              <a:spLocks noChangeArrowheads="1"/>
            </p:cNvSpPr>
            <p:nvPr/>
          </p:nvSpPr>
          <p:spPr bwMode="auto">
            <a:xfrm>
              <a:off x="884" y="265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9240" name="Line 52"/>
            <p:cNvSpPr>
              <a:spLocks noChangeShapeType="1"/>
            </p:cNvSpPr>
            <p:nvPr/>
          </p:nvSpPr>
          <p:spPr bwMode="auto">
            <a:xfrm flipV="1">
              <a:off x="1066" y="2568"/>
              <a:ext cx="453" cy="0"/>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241" name="Line 53"/>
            <p:cNvSpPr>
              <a:spLocks noChangeShapeType="1"/>
            </p:cNvSpPr>
            <p:nvPr/>
          </p:nvSpPr>
          <p:spPr bwMode="auto">
            <a:xfrm flipH="1">
              <a:off x="1065" y="3113"/>
              <a:ext cx="1135"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242" name="Line 54"/>
            <p:cNvSpPr>
              <a:spLocks noChangeShapeType="1"/>
            </p:cNvSpPr>
            <p:nvPr/>
          </p:nvSpPr>
          <p:spPr bwMode="auto">
            <a:xfrm flipH="1">
              <a:off x="1066" y="2568"/>
              <a:ext cx="0" cy="545"/>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243" name="Oval 55"/>
            <p:cNvSpPr>
              <a:spLocks noChangeArrowheads="1"/>
            </p:cNvSpPr>
            <p:nvPr/>
          </p:nvSpPr>
          <p:spPr bwMode="auto">
            <a:xfrm>
              <a:off x="1523" y="2526"/>
              <a:ext cx="42" cy="45"/>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9244" name="Line 56"/>
            <p:cNvSpPr>
              <a:spLocks noChangeShapeType="1"/>
            </p:cNvSpPr>
            <p:nvPr/>
          </p:nvSpPr>
          <p:spPr bwMode="auto">
            <a:xfrm flipV="1">
              <a:off x="1607" y="2568"/>
              <a:ext cx="593" cy="6"/>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245" name="Freeform 57"/>
            <p:cNvSpPr>
              <a:spLocks/>
            </p:cNvSpPr>
            <p:nvPr/>
          </p:nvSpPr>
          <p:spPr bwMode="auto">
            <a:xfrm>
              <a:off x="1565" y="2478"/>
              <a:ext cx="136" cy="66"/>
            </a:xfrm>
            <a:custGeom>
              <a:avLst/>
              <a:gdLst>
                <a:gd name="T0" fmla="*/ 0 w 144"/>
                <a:gd name="T1" fmla="*/ 66 h 66"/>
                <a:gd name="T2" fmla="*/ 144 w 144"/>
                <a:gd name="T3" fmla="*/ 0 h 66"/>
                <a:gd name="T4" fmla="*/ 0 60000 65536"/>
                <a:gd name="T5" fmla="*/ 0 60000 65536"/>
                <a:gd name="T6" fmla="*/ 0 w 144"/>
                <a:gd name="T7" fmla="*/ 0 h 66"/>
                <a:gd name="T8" fmla="*/ 144 w 144"/>
                <a:gd name="T9" fmla="*/ 66 h 66"/>
              </a:gdLst>
              <a:ahLst/>
              <a:cxnLst>
                <a:cxn ang="T4">
                  <a:pos x="T0" y="T1"/>
                </a:cxn>
                <a:cxn ang="T5">
                  <a:pos x="T2" y="T3"/>
                </a:cxn>
              </a:cxnLst>
              <a:rect l="T6" t="T7" r="T8" b="T9"/>
              <a:pathLst>
                <a:path w="144" h="66">
                  <a:moveTo>
                    <a:pt x="0" y="66"/>
                  </a:moveTo>
                  <a:lnTo>
                    <a:pt x="144" y="0"/>
                  </a:lnTo>
                </a:path>
              </a:pathLst>
            </a:custGeom>
            <a:noFill/>
            <a:ln w="38100" cap="flat" cmpd="sng">
              <a:solidFill>
                <a:srgbClr val="FFCC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9246" name="Text Box 58"/>
            <p:cNvSpPr txBox="1">
              <a:spLocks noChangeArrowheads="1"/>
            </p:cNvSpPr>
            <p:nvPr/>
          </p:nvSpPr>
          <p:spPr bwMode="auto">
            <a:xfrm>
              <a:off x="1156" y="2205"/>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R</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9247" name="Text Box 59"/>
            <p:cNvSpPr txBox="1">
              <a:spLocks noChangeArrowheads="1"/>
            </p:cNvSpPr>
            <p:nvPr/>
          </p:nvSpPr>
          <p:spPr bwMode="auto">
            <a:xfrm>
              <a:off x="1701" y="2251"/>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S</a:t>
              </a:r>
            </a:p>
          </p:txBody>
        </p:sp>
        <p:sp>
          <p:nvSpPr>
            <p:cNvPr id="9248" name="Rectangle 60"/>
            <p:cNvSpPr>
              <a:spLocks noChangeArrowheads="1"/>
            </p:cNvSpPr>
            <p:nvPr/>
          </p:nvSpPr>
          <p:spPr bwMode="auto">
            <a:xfrm>
              <a:off x="1111" y="2478"/>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9249" name="Text Box 61"/>
            <p:cNvSpPr txBox="1">
              <a:spLocks noChangeArrowheads="1"/>
            </p:cNvSpPr>
            <p:nvPr/>
          </p:nvSpPr>
          <p:spPr bwMode="auto">
            <a:xfrm>
              <a:off x="703" y="2432"/>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9250" name="Text Box 62"/>
            <p:cNvSpPr txBox="1">
              <a:spLocks noChangeArrowheads="1"/>
            </p:cNvSpPr>
            <p:nvPr/>
          </p:nvSpPr>
          <p:spPr bwMode="auto">
            <a:xfrm>
              <a:off x="703" y="2840"/>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宋体" panose="02010600030101010101" pitchFamily="2" charset="-122"/>
                  <a:ea typeface="宋体" panose="02010600030101010101" pitchFamily="2" charset="-122"/>
                </a:rPr>
                <a:t>-</a:t>
              </a:r>
            </a:p>
          </p:txBody>
        </p:sp>
      </p:grpSp>
      <p:grpSp>
        <p:nvGrpSpPr>
          <p:cNvPr id="8" name="Group 63"/>
          <p:cNvGrpSpPr>
            <a:grpSpLocks/>
          </p:cNvGrpSpPr>
          <p:nvPr/>
        </p:nvGrpSpPr>
        <p:grpSpPr bwMode="auto">
          <a:xfrm>
            <a:off x="2411413" y="1628775"/>
            <a:ext cx="576262" cy="519113"/>
            <a:chOff x="1519" y="1026"/>
            <a:chExt cx="363" cy="327"/>
          </a:xfrm>
        </p:grpSpPr>
        <p:sp>
          <p:nvSpPr>
            <p:cNvPr id="9237" name="Line 64"/>
            <p:cNvSpPr>
              <a:spLocks noChangeShapeType="1"/>
            </p:cNvSpPr>
            <p:nvPr/>
          </p:nvSpPr>
          <p:spPr bwMode="auto">
            <a:xfrm>
              <a:off x="1565" y="1117"/>
              <a:ext cx="317"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9238" name="Text Box 65"/>
            <p:cNvSpPr txBox="1">
              <a:spLocks noChangeArrowheads="1"/>
            </p:cNvSpPr>
            <p:nvPr/>
          </p:nvSpPr>
          <p:spPr bwMode="auto">
            <a:xfrm>
              <a:off x="1519" y="1026"/>
              <a:ext cx="36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i="1">
                  <a:solidFill>
                    <a:schemeClr val="bg1"/>
                  </a:solidFill>
                  <a:latin typeface="Times New Roman" panose="02020603050405020304" pitchFamily="18" charset="0"/>
                  <a:ea typeface="仿宋_GB2312" pitchFamily="49" charset="-122"/>
                </a:rPr>
                <a:t>i</a:t>
              </a:r>
            </a:p>
          </p:txBody>
        </p:sp>
      </p:grpSp>
      <p:sp>
        <p:nvSpPr>
          <p:cNvPr id="445506" name="Rectangle 66" descr="信纸"/>
          <p:cNvSpPr>
            <a:spLocks noChangeArrowheads="1"/>
          </p:cNvSpPr>
          <p:nvPr/>
        </p:nvSpPr>
        <p:spPr bwMode="auto">
          <a:xfrm>
            <a:off x="3348038" y="1196975"/>
            <a:ext cx="2376487" cy="1828800"/>
          </a:xfrm>
          <a:prstGeom prst="rect">
            <a:avLst/>
          </a:prstGeom>
          <a:blipFill dpi="0" rotWithShape="1">
            <a:blip r:embed="rId7"/>
            <a:srcRect/>
            <a:tile tx="0" ty="0" sx="100000" sy="100000" flip="none" algn="tl"/>
          </a:blipFill>
          <a:ln w="38100">
            <a:solidFill>
              <a:srgbClr val="FF99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9234" name="Group 67"/>
          <p:cNvGrpSpPr>
            <a:grpSpLocks/>
          </p:cNvGrpSpPr>
          <p:nvPr/>
        </p:nvGrpSpPr>
        <p:grpSpPr bwMode="auto">
          <a:xfrm>
            <a:off x="6588125" y="6446838"/>
            <a:ext cx="792163" cy="366712"/>
            <a:chOff x="4649" y="4020"/>
            <a:chExt cx="499" cy="231"/>
          </a:xfrm>
        </p:grpSpPr>
        <p:pic>
          <p:nvPicPr>
            <p:cNvPr id="9235" name="Picture 68" descr="789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6" name="Text Box 69">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withEffect">
                                  <p:stCondLst>
                                    <p:cond delay="0"/>
                                  </p:stCondLst>
                                  <p:childTnLst>
                                    <p:set>
                                      <p:cBhvr>
                                        <p:cTn id="6" dur="1" fill="hold">
                                          <p:stCondLst>
                                            <p:cond delay="0"/>
                                          </p:stCondLst>
                                        </p:cTn>
                                        <p:tgtEl>
                                          <p:spTgt spid="445449"/>
                                        </p:tgtEl>
                                        <p:attrNameLst>
                                          <p:attrName>style.visibility</p:attrName>
                                        </p:attrNameLst>
                                      </p:cBhvr>
                                      <p:to>
                                        <p:strVal val="visible"/>
                                      </p:to>
                                    </p:set>
                                    <p:anim calcmode="lin" valueType="num">
                                      <p:cBhvr additive="base">
                                        <p:cTn id="7" dur="500" fill="hold"/>
                                        <p:tgtEl>
                                          <p:spTgt spid="445449"/>
                                        </p:tgtEl>
                                        <p:attrNameLst>
                                          <p:attrName>ppt_x</p:attrName>
                                        </p:attrNameLst>
                                      </p:cBhvr>
                                      <p:tavLst>
                                        <p:tav tm="0">
                                          <p:val>
                                            <p:strVal val="#ppt_x"/>
                                          </p:val>
                                        </p:tav>
                                        <p:tav tm="100000">
                                          <p:val>
                                            <p:strVal val="#ppt_x"/>
                                          </p:val>
                                        </p:tav>
                                      </p:tavLst>
                                    </p:anim>
                                    <p:anim calcmode="lin" valueType="num">
                                      <p:cBhvr additive="base">
                                        <p:cTn id="8" dur="500" fill="hold"/>
                                        <p:tgtEl>
                                          <p:spTgt spid="445449"/>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3" presetClass="entr" presetSubtype="1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445476"/>
                                        </p:tgtEl>
                                        <p:attrNameLst>
                                          <p:attrName>style.visibility</p:attrName>
                                        </p:attrNameLst>
                                      </p:cBhvr>
                                      <p:to>
                                        <p:strVal val="visible"/>
                                      </p:to>
                                    </p:set>
                                    <p:animEffect transition="in" filter="box(out)">
                                      <p:cBhvr>
                                        <p:cTn id="18" dur="500"/>
                                        <p:tgtEl>
                                          <p:spTgt spid="445476"/>
                                        </p:tgtEl>
                                      </p:cBhvr>
                                    </p:animEffect>
                                  </p:childTnLst>
                                </p:cTn>
                              </p:par>
                            </p:childTnLst>
                          </p:cTn>
                        </p:par>
                        <p:par>
                          <p:cTn id="19" fill="hold" nodeType="afterGroup">
                            <p:stCondLst>
                              <p:cond delay="500"/>
                            </p:stCondLst>
                            <p:childTnLst>
                              <p:par>
                                <p:cTn id="20" presetID="4" presetClass="entr" presetSubtype="32" fill="hold" grpId="0" nodeType="afterEffect">
                                  <p:stCondLst>
                                    <p:cond delay="0"/>
                                  </p:stCondLst>
                                  <p:childTnLst>
                                    <p:set>
                                      <p:cBhvr>
                                        <p:cTn id="21" dur="1" fill="hold">
                                          <p:stCondLst>
                                            <p:cond delay="0"/>
                                          </p:stCondLst>
                                        </p:cTn>
                                        <p:tgtEl>
                                          <p:spTgt spid="445477"/>
                                        </p:tgtEl>
                                        <p:attrNameLst>
                                          <p:attrName>style.visibility</p:attrName>
                                        </p:attrNameLst>
                                      </p:cBhvr>
                                      <p:to>
                                        <p:strVal val="visible"/>
                                      </p:to>
                                    </p:set>
                                    <p:animEffect transition="in" filter="box(out)">
                                      <p:cBhvr>
                                        <p:cTn id="22" dur="500"/>
                                        <p:tgtEl>
                                          <p:spTgt spid="44547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445506"/>
                                        </p:tgtEl>
                                        <p:attrNameLst>
                                          <p:attrName>style.visibility</p:attrName>
                                        </p:attrNameLst>
                                      </p:cBhvr>
                                      <p:to>
                                        <p:strVal val="visible"/>
                                      </p:to>
                                    </p:set>
                                    <p:animEffect transition="in" filter="box(in)">
                                      <p:cBhvr>
                                        <p:cTn id="27" dur="500"/>
                                        <p:tgtEl>
                                          <p:spTgt spid="44550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8"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slide(fromLeft)">
                                      <p:cBhvr>
                                        <p:cTn id="32" dur="500"/>
                                        <p:tgtEl>
                                          <p:spTgt spid="7"/>
                                        </p:tgtEl>
                                      </p:cBhvr>
                                    </p:animEffect>
                                  </p:childTnLst>
                                </p:cTn>
                              </p:par>
                            </p:childTnLst>
                          </p:cTn>
                        </p:par>
                        <p:par>
                          <p:cTn id="33" fill="hold" nodeType="afterGroup">
                            <p:stCondLst>
                              <p:cond delay="500"/>
                            </p:stCondLst>
                            <p:childTnLst>
                              <p:par>
                                <p:cTn id="34" presetID="3" presetClass="entr" presetSubtype="10"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blinds(horizontal)">
                                      <p:cBhvr>
                                        <p:cTn id="36" dur="500"/>
                                        <p:tgtEl>
                                          <p:spTgt spid="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2" presetClass="entr" presetSubtype="2" fill="hold" nodeType="click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slide(fromRight)">
                                      <p:cBhvr>
                                        <p:cTn id="41" dur="500"/>
                                        <p:tgtEl>
                                          <p:spTgt spid="2"/>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445480"/>
                                        </p:tgtEl>
                                        <p:attrNameLst>
                                          <p:attrName>style.visibility</p:attrName>
                                        </p:attrNameLst>
                                      </p:cBhvr>
                                      <p:to>
                                        <p:strVal val="visible"/>
                                      </p:to>
                                    </p:set>
                                    <p:animEffect transition="in" filter="wipe(left)">
                                      <p:cBhvr>
                                        <p:cTn id="46" dur="500"/>
                                        <p:tgtEl>
                                          <p:spTgt spid="445480"/>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7" presetClass="entr" presetSubtype="10" fill="hold" nodeType="clickEffect">
                                  <p:stCondLst>
                                    <p:cond delay="0"/>
                                  </p:stCondLst>
                                  <p:childTnLst>
                                    <p:set>
                                      <p:cBhvr>
                                        <p:cTn id="50" dur="1" fill="hold">
                                          <p:stCondLst>
                                            <p:cond delay="0"/>
                                          </p:stCondLst>
                                        </p:cTn>
                                        <p:tgtEl>
                                          <p:spTgt spid="445479"/>
                                        </p:tgtEl>
                                        <p:attrNameLst>
                                          <p:attrName>style.visibility</p:attrName>
                                        </p:attrNameLst>
                                      </p:cBhvr>
                                      <p:to>
                                        <p:strVal val="visible"/>
                                      </p:to>
                                    </p:set>
                                    <p:anim calcmode="lin" valueType="num">
                                      <p:cBhvr>
                                        <p:cTn id="51" dur="500" fill="hold"/>
                                        <p:tgtEl>
                                          <p:spTgt spid="445479"/>
                                        </p:tgtEl>
                                        <p:attrNameLst>
                                          <p:attrName>ppt_w</p:attrName>
                                        </p:attrNameLst>
                                      </p:cBhvr>
                                      <p:tavLst>
                                        <p:tav tm="0">
                                          <p:val>
                                            <p:fltVal val="0"/>
                                          </p:val>
                                        </p:tav>
                                        <p:tav tm="100000">
                                          <p:val>
                                            <p:strVal val="#ppt_w"/>
                                          </p:val>
                                        </p:tav>
                                      </p:tavLst>
                                    </p:anim>
                                    <p:anim calcmode="lin" valueType="num">
                                      <p:cBhvr>
                                        <p:cTn id="52" dur="500" fill="hold"/>
                                        <p:tgtEl>
                                          <p:spTgt spid="445479"/>
                                        </p:tgtEl>
                                        <p:attrNameLst>
                                          <p:attrName>ppt_h</p:attrName>
                                        </p:attrNameLst>
                                      </p:cBhvr>
                                      <p:tavLst>
                                        <p:tav tm="0">
                                          <p:val>
                                            <p:strVal val="#ppt_h"/>
                                          </p:val>
                                        </p:tav>
                                        <p:tav tm="100000">
                                          <p:val>
                                            <p:strVal val="#ppt_h"/>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ntr" presetSubtype="2" fill="hold" grpId="0" nodeType="clickEffect">
                                  <p:stCondLst>
                                    <p:cond delay="0"/>
                                  </p:stCondLst>
                                  <p:childTnLst>
                                    <p:set>
                                      <p:cBhvr>
                                        <p:cTn id="56" dur="1" fill="hold">
                                          <p:stCondLst>
                                            <p:cond delay="0"/>
                                          </p:stCondLst>
                                        </p:cTn>
                                        <p:tgtEl>
                                          <p:spTgt spid="445478"/>
                                        </p:tgtEl>
                                        <p:attrNameLst>
                                          <p:attrName>style.visibility</p:attrName>
                                        </p:attrNameLst>
                                      </p:cBhvr>
                                      <p:to>
                                        <p:strVal val="visible"/>
                                      </p:to>
                                    </p:set>
                                    <p:anim calcmode="lin" valueType="num">
                                      <p:cBhvr additive="base">
                                        <p:cTn id="57" dur="500" fill="hold"/>
                                        <p:tgtEl>
                                          <p:spTgt spid="445478"/>
                                        </p:tgtEl>
                                        <p:attrNameLst>
                                          <p:attrName>ppt_x</p:attrName>
                                        </p:attrNameLst>
                                      </p:cBhvr>
                                      <p:tavLst>
                                        <p:tav tm="0">
                                          <p:val>
                                            <p:strVal val="1+#ppt_w/2"/>
                                          </p:val>
                                        </p:tav>
                                        <p:tav tm="100000">
                                          <p:val>
                                            <p:strVal val="#ppt_x"/>
                                          </p:val>
                                        </p:tav>
                                      </p:tavLst>
                                    </p:anim>
                                    <p:anim calcmode="lin" valueType="num">
                                      <p:cBhvr additive="base">
                                        <p:cTn id="58" dur="500" fill="hold"/>
                                        <p:tgtEl>
                                          <p:spTgt spid="445478"/>
                                        </p:tgtEl>
                                        <p:attrNameLst>
                                          <p:attrName>ppt_y</p:attrName>
                                        </p:attrNameLst>
                                      </p:cBhvr>
                                      <p:tavLst>
                                        <p:tav tm="0">
                                          <p:val>
                                            <p:strVal val="#ppt_y"/>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15" presetClass="entr" presetSubtype="0" fill="hold" grpId="0" nodeType="clickEffect">
                                  <p:stCondLst>
                                    <p:cond delay="0"/>
                                  </p:stCondLst>
                                  <p:childTnLst>
                                    <p:set>
                                      <p:cBhvr>
                                        <p:cTn id="62" dur="1" fill="hold">
                                          <p:stCondLst>
                                            <p:cond delay="0"/>
                                          </p:stCondLst>
                                        </p:cTn>
                                        <p:tgtEl>
                                          <p:spTgt spid="445483"/>
                                        </p:tgtEl>
                                        <p:attrNameLst>
                                          <p:attrName>style.visibility</p:attrName>
                                        </p:attrNameLst>
                                      </p:cBhvr>
                                      <p:to>
                                        <p:strVal val="visible"/>
                                      </p:to>
                                    </p:set>
                                    <p:anim calcmode="lin" valueType="num">
                                      <p:cBhvr>
                                        <p:cTn id="63" dur="1000" fill="hold"/>
                                        <p:tgtEl>
                                          <p:spTgt spid="445483"/>
                                        </p:tgtEl>
                                        <p:attrNameLst>
                                          <p:attrName>ppt_w</p:attrName>
                                        </p:attrNameLst>
                                      </p:cBhvr>
                                      <p:tavLst>
                                        <p:tav tm="0">
                                          <p:val>
                                            <p:fltVal val="0"/>
                                          </p:val>
                                        </p:tav>
                                        <p:tav tm="100000">
                                          <p:val>
                                            <p:strVal val="#ppt_w"/>
                                          </p:val>
                                        </p:tav>
                                      </p:tavLst>
                                    </p:anim>
                                    <p:anim calcmode="lin" valueType="num">
                                      <p:cBhvr>
                                        <p:cTn id="64" dur="1000" fill="hold"/>
                                        <p:tgtEl>
                                          <p:spTgt spid="445483"/>
                                        </p:tgtEl>
                                        <p:attrNameLst>
                                          <p:attrName>ppt_h</p:attrName>
                                        </p:attrNameLst>
                                      </p:cBhvr>
                                      <p:tavLst>
                                        <p:tav tm="0">
                                          <p:val>
                                            <p:fltVal val="0"/>
                                          </p:val>
                                        </p:tav>
                                        <p:tav tm="100000">
                                          <p:val>
                                            <p:strVal val="#ppt_h"/>
                                          </p:val>
                                        </p:tav>
                                      </p:tavLst>
                                    </p:anim>
                                    <p:anim calcmode="lin" valueType="num">
                                      <p:cBhvr>
                                        <p:cTn id="65" dur="1000" fill="hold"/>
                                        <p:tgtEl>
                                          <p:spTgt spid="445483"/>
                                        </p:tgtEl>
                                        <p:attrNameLst>
                                          <p:attrName>ppt_x</p:attrName>
                                        </p:attrNameLst>
                                      </p:cBhvr>
                                      <p:tavLst>
                                        <p:tav tm="0" fmla="#ppt_x+(cos(-2*pi*(1-$))*-#ppt_x-sin(-2*pi*(1-$))*(1-#ppt_y))*(1-$)">
                                          <p:val>
                                            <p:fltVal val="0"/>
                                          </p:val>
                                        </p:tav>
                                        <p:tav tm="100000">
                                          <p:val>
                                            <p:fltVal val="1"/>
                                          </p:val>
                                        </p:tav>
                                      </p:tavLst>
                                    </p:anim>
                                    <p:anim calcmode="lin" valueType="num">
                                      <p:cBhvr>
                                        <p:cTn id="66" dur="1000" fill="hold"/>
                                        <p:tgtEl>
                                          <p:spTgt spid="44548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15" presetClass="entr" presetSubtype="0" fill="hold" grpId="0" nodeType="clickEffect">
                                  <p:stCondLst>
                                    <p:cond delay="0"/>
                                  </p:stCondLst>
                                  <p:childTnLst>
                                    <p:set>
                                      <p:cBhvr>
                                        <p:cTn id="70" dur="1" fill="hold">
                                          <p:stCondLst>
                                            <p:cond delay="0"/>
                                          </p:stCondLst>
                                        </p:cTn>
                                        <p:tgtEl>
                                          <p:spTgt spid="445482"/>
                                        </p:tgtEl>
                                        <p:attrNameLst>
                                          <p:attrName>style.visibility</p:attrName>
                                        </p:attrNameLst>
                                      </p:cBhvr>
                                      <p:to>
                                        <p:strVal val="visible"/>
                                      </p:to>
                                    </p:set>
                                    <p:anim calcmode="lin" valueType="num">
                                      <p:cBhvr>
                                        <p:cTn id="71" dur="1000" fill="hold"/>
                                        <p:tgtEl>
                                          <p:spTgt spid="445482"/>
                                        </p:tgtEl>
                                        <p:attrNameLst>
                                          <p:attrName>ppt_w</p:attrName>
                                        </p:attrNameLst>
                                      </p:cBhvr>
                                      <p:tavLst>
                                        <p:tav tm="0">
                                          <p:val>
                                            <p:fltVal val="0"/>
                                          </p:val>
                                        </p:tav>
                                        <p:tav tm="100000">
                                          <p:val>
                                            <p:strVal val="#ppt_w"/>
                                          </p:val>
                                        </p:tav>
                                      </p:tavLst>
                                    </p:anim>
                                    <p:anim calcmode="lin" valueType="num">
                                      <p:cBhvr>
                                        <p:cTn id="72" dur="1000" fill="hold"/>
                                        <p:tgtEl>
                                          <p:spTgt spid="445482"/>
                                        </p:tgtEl>
                                        <p:attrNameLst>
                                          <p:attrName>ppt_h</p:attrName>
                                        </p:attrNameLst>
                                      </p:cBhvr>
                                      <p:tavLst>
                                        <p:tav tm="0">
                                          <p:val>
                                            <p:fltVal val="0"/>
                                          </p:val>
                                        </p:tav>
                                        <p:tav tm="100000">
                                          <p:val>
                                            <p:strVal val="#ppt_h"/>
                                          </p:val>
                                        </p:tav>
                                      </p:tavLst>
                                    </p:anim>
                                    <p:anim calcmode="lin" valueType="num">
                                      <p:cBhvr>
                                        <p:cTn id="73" dur="1000" fill="hold"/>
                                        <p:tgtEl>
                                          <p:spTgt spid="445482"/>
                                        </p:tgtEl>
                                        <p:attrNameLst>
                                          <p:attrName>ppt_x</p:attrName>
                                        </p:attrNameLst>
                                      </p:cBhvr>
                                      <p:tavLst>
                                        <p:tav tm="0" fmla="#ppt_x+(cos(-2*pi*(1-$))*-#ppt_x-sin(-2*pi*(1-$))*(1-#ppt_y))*(1-$)">
                                          <p:val>
                                            <p:fltVal val="0"/>
                                          </p:val>
                                        </p:tav>
                                        <p:tav tm="100000">
                                          <p:val>
                                            <p:fltVal val="1"/>
                                          </p:val>
                                        </p:tav>
                                      </p:tavLst>
                                    </p:anim>
                                    <p:anim calcmode="lin" valueType="num">
                                      <p:cBhvr>
                                        <p:cTn id="74" dur="1000" fill="hold"/>
                                        <p:tgtEl>
                                          <p:spTgt spid="44548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12" presetClass="entr" presetSubtype="4" fill="hold" grpId="0" nodeType="clickEffect">
                                  <p:stCondLst>
                                    <p:cond delay="0"/>
                                  </p:stCondLst>
                                  <p:childTnLst>
                                    <p:set>
                                      <p:cBhvr>
                                        <p:cTn id="78" dur="1" fill="hold">
                                          <p:stCondLst>
                                            <p:cond delay="0"/>
                                          </p:stCondLst>
                                        </p:cTn>
                                        <p:tgtEl>
                                          <p:spTgt spid="445481"/>
                                        </p:tgtEl>
                                        <p:attrNameLst>
                                          <p:attrName>style.visibility</p:attrName>
                                        </p:attrNameLst>
                                      </p:cBhvr>
                                      <p:to>
                                        <p:strVal val="visible"/>
                                      </p:to>
                                    </p:set>
                                    <p:animEffect transition="in" filter="slide(fromBottom)">
                                      <p:cBhvr>
                                        <p:cTn id="79" dur="500"/>
                                        <p:tgtEl>
                                          <p:spTgt spid="4454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5449" grpId="0" animBg="1" autoUpdateAnimBg="0"/>
      <p:bldP spid="445476" grpId="0" autoUpdateAnimBg="0"/>
      <p:bldP spid="445477" grpId="0" autoUpdateAnimBg="0"/>
      <p:bldP spid="445478" grpId="0" autoUpdateAnimBg="0"/>
      <p:bldP spid="445480" grpId="0" autoUpdateAnimBg="0"/>
      <p:bldP spid="445481" grpId="0" autoUpdateAnimBg="0"/>
      <p:bldP spid="445482" grpId="0" autoUpdateAnimBg="0"/>
      <p:bldP spid="445483" grpId="0" autoUpdateAnimBg="0"/>
      <p:bldP spid="44550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Text Box 2"/>
          <p:cNvSpPr txBox="1">
            <a:spLocks noChangeArrowheads="1"/>
          </p:cNvSpPr>
          <p:nvPr/>
        </p:nvSpPr>
        <p:spPr bwMode="auto">
          <a:xfrm>
            <a:off x="611188" y="549275"/>
            <a:ext cx="7993062" cy="519113"/>
          </a:xfrm>
          <a:prstGeom prst="rect">
            <a:avLst/>
          </a:prstGeom>
          <a:solidFill>
            <a:srgbClr val="008080"/>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chemeClr val="bg1"/>
                </a:solidFill>
                <a:latin typeface="楷体_GB2312" pitchFamily="49" charset="-122"/>
                <a:ea typeface="楷体_GB2312" pitchFamily="49" charset="-122"/>
              </a:rPr>
              <a:t>由同名端及</a:t>
            </a:r>
            <a:r>
              <a:rPr kumimoji="1" lang="en-US" altLang="zh-CN" sz="2800" b="1" i="1">
                <a:solidFill>
                  <a:schemeClr val="bg1"/>
                </a:solidFill>
                <a:latin typeface="Times New Roman" panose="02020603050405020304" pitchFamily="18" charset="0"/>
                <a:ea typeface="楷体_GB2312" pitchFamily="49" charset="-122"/>
              </a:rPr>
              <a:t>u</a:t>
            </a:r>
            <a:r>
              <a:rPr kumimoji="1" lang="zh-CN" altLang="en-US" sz="2800" b="1">
                <a:solidFill>
                  <a:schemeClr val="bg1"/>
                </a:solidFill>
                <a:latin typeface="Times New Roman" panose="02020603050405020304" pitchFamily="18" charset="0"/>
                <a:ea typeface="楷体_GB2312" pitchFamily="49" charset="-122"/>
              </a:rPr>
              <a:t>、</a:t>
            </a:r>
            <a:r>
              <a:rPr kumimoji="1" lang="en-US" altLang="zh-CN" sz="2800" b="1" i="1">
                <a:solidFill>
                  <a:schemeClr val="bg1"/>
                </a:solidFill>
                <a:latin typeface="Times New Roman" panose="02020603050405020304" pitchFamily="18" charset="0"/>
                <a:ea typeface="楷体_GB2312" pitchFamily="49" charset="-122"/>
              </a:rPr>
              <a:t>i</a:t>
            </a:r>
            <a:r>
              <a:rPr kumimoji="1" lang="zh-CN" altLang="en-US" sz="2800" b="1">
                <a:solidFill>
                  <a:schemeClr val="bg1"/>
                </a:solidFill>
                <a:latin typeface="楷体_GB2312" pitchFamily="49" charset="-122"/>
                <a:ea typeface="楷体_GB2312" pitchFamily="49" charset="-122"/>
              </a:rPr>
              <a:t>参考方向确定互感线圈的特性方程</a:t>
            </a:r>
          </a:p>
        </p:txBody>
      </p:sp>
      <p:sp>
        <p:nvSpPr>
          <p:cNvPr id="446467" name="Text Box 3"/>
          <p:cNvSpPr txBox="1">
            <a:spLocks noChangeArrowheads="1"/>
          </p:cNvSpPr>
          <p:nvPr/>
        </p:nvSpPr>
        <p:spPr bwMode="auto">
          <a:xfrm>
            <a:off x="611188" y="1196975"/>
            <a:ext cx="7993062"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8000" rIns="198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pPr>
            <a:r>
              <a:rPr kumimoji="1" lang="zh-CN" altLang="en-US" sz="2800" b="1">
                <a:solidFill>
                  <a:srgbClr val="FFFF00"/>
                </a:solidFill>
                <a:latin typeface="楷体_GB2312" pitchFamily="49" charset="-122"/>
                <a:ea typeface="楷体_GB2312" pitchFamily="49" charset="-122"/>
              </a:rPr>
              <a:t>    有了同名端，表示两个线圈相互作用时，就不需考虑实际绕向，而只画出同名端及</a:t>
            </a:r>
            <a:r>
              <a:rPr kumimoji="1" lang="en-US" altLang="zh-CN" sz="2800" i="1">
                <a:solidFill>
                  <a:schemeClr val="bg1"/>
                </a:solidFill>
                <a:latin typeface="Times New Roman" panose="02020603050405020304" pitchFamily="18" charset="0"/>
                <a:ea typeface="楷体_GB2312" pitchFamily="49" charset="-122"/>
              </a:rPr>
              <a:t>u</a:t>
            </a:r>
            <a:r>
              <a:rPr kumimoji="1" lang="zh-CN" altLang="en-US" sz="2800" i="1">
                <a:solidFill>
                  <a:schemeClr val="bg1"/>
                </a:solidFill>
                <a:latin typeface="Times New Roman" panose="02020603050405020304" pitchFamily="18" charset="0"/>
                <a:ea typeface="楷体_GB2312" pitchFamily="49" charset="-122"/>
              </a:rPr>
              <a:t>、</a:t>
            </a:r>
            <a:r>
              <a:rPr kumimoji="1" lang="en-US" altLang="zh-CN" sz="2800" i="1">
                <a:solidFill>
                  <a:schemeClr val="bg1"/>
                </a:solidFill>
                <a:latin typeface="Times New Roman" panose="02020603050405020304" pitchFamily="18" charset="0"/>
                <a:ea typeface="楷体_GB2312" pitchFamily="49" charset="-122"/>
              </a:rPr>
              <a:t>i</a:t>
            </a:r>
            <a:r>
              <a:rPr kumimoji="1" lang="zh-CN" altLang="en-US" sz="2800" b="1">
                <a:solidFill>
                  <a:srgbClr val="FFFF00"/>
                </a:solidFill>
                <a:latin typeface="楷体_GB2312" pitchFamily="49" charset="-122"/>
                <a:ea typeface="楷体_GB2312" pitchFamily="49" charset="-122"/>
              </a:rPr>
              <a:t>参考方向即可。</a:t>
            </a:r>
          </a:p>
        </p:txBody>
      </p:sp>
      <p:graphicFrame>
        <p:nvGraphicFramePr>
          <p:cNvPr id="446468" name="Object 4"/>
          <p:cNvGraphicFramePr>
            <a:graphicFrameLocks noChangeAspect="1"/>
          </p:cNvGraphicFramePr>
          <p:nvPr/>
        </p:nvGraphicFramePr>
        <p:xfrm>
          <a:off x="6084888" y="3141663"/>
          <a:ext cx="1600200" cy="822325"/>
        </p:xfrm>
        <a:graphic>
          <a:graphicData uri="http://schemas.openxmlformats.org/presentationml/2006/ole">
            <mc:AlternateContent xmlns:mc="http://schemas.openxmlformats.org/markup-compatibility/2006">
              <mc:Choice xmlns:v="urn:schemas-microsoft-com:vml" Requires="v">
                <p:oleObj spid="_x0000_s10313" name="公式" r:id="rId3" imgW="812520" imgH="419040" progId="Equation.3">
                  <p:embed/>
                </p:oleObj>
              </mc:Choice>
              <mc:Fallback>
                <p:oleObj name="公式" r:id="rId3" imgW="812520" imgH="41904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888" y="3141663"/>
                        <a:ext cx="1600200" cy="822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46469" name="Object 5"/>
          <p:cNvGraphicFramePr>
            <a:graphicFrameLocks noChangeAspect="1"/>
          </p:cNvGraphicFramePr>
          <p:nvPr/>
        </p:nvGraphicFramePr>
        <p:xfrm>
          <a:off x="5940425" y="4581525"/>
          <a:ext cx="1971675" cy="898525"/>
        </p:xfrm>
        <a:graphic>
          <a:graphicData uri="http://schemas.openxmlformats.org/presentationml/2006/ole">
            <mc:AlternateContent xmlns:mc="http://schemas.openxmlformats.org/markup-compatibility/2006">
              <mc:Choice xmlns:v="urn:schemas-microsoft-com:vml" Requires="v">
                <p:oleObj spid="_x0000_s10314" name="公式" r:id="rId5" imgW="914400" imgH="419040" progId="Equation.3">
                  <p:embed/>
                </p:oleObj>
              </mc:Choice>
              <mc:Fallback>
                <p:oleObj name="公式" r:id="rId5" imgW="914400" imgH="41904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0425" y="4581525"/>
                        <a:ext cx="1971675" cy="898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0246" name="Group 6"/>
          <p:cNvGrpSpPr>
            <a:grpSpLocks/>
          </p:cNvGrpSpPr>
          <p:nvPr/>
        </p:nvGrpSpPr>
        <p:grpSpPr bwMode="auto">
          <a:xfrm>
            <a:off x="8316913" y="6446838"/>
            <a:ext cx="792162" cy="366712"/>
            <a:chOff x="5193" y="4020"/>
            <a:chExt cx="499" cy="231"/>
          </a:xfrm>
        </p:grpSpPr>
        <p:pic>
          <p:nvPicPr>
            <p:cNvPr id="10307" name="Picture 7" descr="789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8" name="Text Box 8">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10247" name="Group 9"/>
          <p:cNvGrpSpPr>
            <a:grpSpLocks/>
          </p:cNvGrpSpPr>
          <p:nvPr/>
        </p:nvGrpSpPr>
        <p:grpSpPr bwMode="auto">
          <a:xfrm>
            <a:off x="7453313" y="6446838"/>
            <a:ext cx="792162" cy="366712"/>
            <a:chOff x="4649" y="4020"/>
            <a:chExt cx="499" cy="231"/>
          </a:xfrm>
        </p:grpSpPr>
        <p:pic>
          <p:nvPicPr>
            <p:cNvPr id="10305" name="Picture 10" descr="789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6" name="Text Box 11">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 name="Group 12"/>
          <p:cNvGrpSpPr>
            <a:grpSpLocks/>
          </p:cNvGrpSpPr>
          <p:nvPr/>
        </p:nvGrpSpPr>
        <p:grpSpPr bwMode="auto">
          <a:xfrm>
            <a:off x="971550" y="2781300"/>
            <a:ext cx="4392613" cy="1433513"/>
            <a:chOff x="612" y="1933"/>
            <a:chExt cx="2767" cy="903"/>
          </a:xfrm>
        </p:grpSpPr>
        <p:sp>
          <p:nvSpPr>
            <p:cNvPr id="10279" name="Line 13"/>
            <p:cNvSpPr>
              <a:spLocks noChangeShapeType="1"/>
            </p:cNvSpPr>
            <p:nvPr/>
          </p:nvSpPr>
          <p:spPr bwMode="auto">
            <a:xfrm>
              <a:off x="1424" y="2461"/>
              <a:ext cx="390" cy="0"/>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280" name="Line 14"/>
            <p:cNvSpPr>
              <a:spLocks noChangeShapeType="1"/>
            </p:cNvSpPr>
            <p:nvPr/>
          </p:nvSpPr>
          <p:spPr bwMode="auto">
            <a:xfrm>
              <a:off x="680" y="2461"/>
              <a:ext cx="336" cy="0"/>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281" name="Line 15"/>
            <p:cNvSpPr>
              <a:spLocks noChangeShapeType="1"/>
            </p:cNvSpPr>
            <p:nvPr/>
          </p:nvSpPr>
          <p:spPr bwMode="auto">
            <a:xfrm>
              <a:off x="680" y="2557"/>
              <a:ext cx="288" cy="0"/>
            </a:xfrm>
            <a:prstGeom prst="line">
              <a:avLst/>
            </a:prstGeom>
            <a:noFill/>
            <a:ln w="38100">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282" name="Text Box 16"/>
            <p:cNvSpPr txBox="1">
              <a:spLocks noChangeArrowheads="1"/>
            </p:cNvSpPr>
            <p:nvPr/>
          </p:nvSpPr>
          <p:spPr bwMode="auto">
            <a:xfrm>
              <a:off x="728" y="2477"/>
              <a:ext cx="25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i</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0283" name="Text Box 17"/>
            <p:cNvSpPr txBox="1">
              <a:spLocks noChangeArrowheads="1"/>
            </p:cNvSpPr>
            <p:nvPr/>
          </p:nvSpPr>
          <p:spPr bwMode="auto">
            <a:xfrm>
              <a:off x="776" y="2189"/>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10284" name="Text Box 18"/>
            <p:cNvSpPr txBox="1">
              <a:spLocks noChangeArrowheads="1"/>
            </p:cNvSpPr>
            <p:nvPr/>
          </p:nvSpPr>
          <p:spPr bwMode="auto">
            <a:xfrm>
              <a:off x="2264" y="2221"/>
              <a:ext cx="21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10285" name="Text Box 19"/>
            <p:cNvSpPr txBox="1">
              <a:spLocks noChangeArrowheads="1"/>
            </p:cNvSpPr>
            <p:nvPr/>
          </p:nvSpPr>
          <p:spPr bwMode="auto">
            <a:xfrm>
              <a:off x="2600" y="2429"/>
              <a:ext cx="38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21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0286" name="Oval 20"/>
            <p:cNvSpPr>
              <a:spLocks noChangeArrowheads="1"/>
            </p:cNvSpPr>
            <p:nvPr/>
          </p:nvSpPr>
          <p:spPr bwMode="auto">
            <a:xfrm>
              <a:off x="612" y="2413"/>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0287" name="Oval 21"/>
            <p:cNvSpPr>
              <a:spLocks noChangeArrowheads="1"/>
            </p:cNvSpPr>
            <p:nvPr/>
          </p:nvSpPr>
          <p:spPr bwMode="auto">
            <a:xfrm>
              <a:off x="1814" y="2413"/>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0288" name="Line 22"/>
            <p:cNvSpPr>
              <a:spLocks noChangeShapeType="1"/>
            </p:cNvSpPr>
            <p:nvPr/>
          </p:nvSpPr>
          <p:spPr bwMode="auto">
            <a:xfrm>
              <a:off x="2921" y="2461"/>
              <a:ext cx="390" cy="0"/>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289" name="Line 23"/>
            <p:cNvSpPr>
              <a:spLocks noChangeShapeType="1"/>
            </p:cNvSpPr>
            <p:nvPr/>
          </p:nvSpPr>
          <p:spPr bwMode="auto">
            <a:xfrm>
              <a:off x="2174" y="2461"/>
              <a:ext cx="336" cy="0"/>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290" name="Oval 24"/>
            <p:cNvSpPr>
              <a:spLocks noChangeArrowheads="1"/>
            </p:cNvSpPr>
            <p:nvPr/>
          </p:nvSpPr>
          <p:spPr bwMode="auto">
            <a:xfrm>
              <a:off x="2106" y="2413"/>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0291" name="Oval 25"/>
            <p:cNvSpPr>
              <a:spLocks noChangeArrowheads="1"/>
            </p:cNvSpPr>
            <p:nvPr/>
          </p:nvSpPr>
          <p:spPr bwMode="auto">
            <a:xfrm>
              <a:off x="3311" y="2413"/>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0292" name="Arc 26"/>
            <p:cNvSpPr>
              <a:spLocks/>
            </p:cNvSpPr>
            <p:nvPr/>
          </p:nvSpPr>
          <p:spPr bwMode="auto">
            <a:xfrm>
              <a:off x="1736" y="2077"/>
              <a:ext cx="592" cy="288"/>
            </a:xfrm>
            <a:custGeom>
              <a:avLst/>
              <a:gdLst>
                <a:gd name="T0" fmla="*/ 0 w 20759"/>
                <a:gd name="T1" fmla="*/ 0 h 21600"/>
                <a:gd name="T2" fmla="*/ 592 w 20759"/>
                <a:gd name="T3" fmla="*/ 208 h 21600"/>
                <a:gd name="T4" fmla="*/ 0 w 20759"/>
                <a:gd name="T5" fmla="*/ 288 h 21600"/>
                <a:gd name="T6" fmla="*/ 0 60000 65536"/>
                <a:gd name="T7" fmla="*/ 0 60000 65536"/>
                <a:gd name="T8" fmla="*/ 0 60000 65536"/>
                <a:gd name="T9" fmla="*/ 0 w 20759"/>
                <a:gd name="T10" fmla="*/ 0 h 21600"/>
                <a:gd name="T11" fmla="*/ 20759 w 20759"/>
                <a:gd name="T12" fmla="*/ 21600 h 21600"/>
              </a:gdLst>
              <a:ahLst/>
              <a:cxnLst>
                <a:cxn ang="T6">
                  <a:pos x="T0" y="T1"/>
                </a:cxn>
                <a:cxn ang="T7">
                  <a:pos x="T2" y="T3"/>
                </a:cxn>
                <a:cxn ang="T8">
                  <a:pos x="T4" y="T5"/>
                </a:cxn>
              </a:cxnLst>
              <a:rect l="T9" t="T10" r="T11" b="T12"/>
              <a:pathLst>
                <a:path w="20759" h="21600" fill="none" extrusionOk="0">
                  <a:moveTo>
                    <a:pt x="-1" y="0"/>
                  </a:moveTo>
                  <a:cubicBezTo>
                    <a:pt x="9630" y="0"/>
                    <a:pt x="18097" y="6375"/>
                    <a:pt x="20758" y="15630"/>
                  </a:cubicBezTo>
                </a:path>
                <a:path w="20759" h="21600" stroke="0" extrusionOk="0">
                  <a:moveTo>
                    <a:pt x="-1" y="0"/>
                  </a:moveTo>
                  <a:cubicBezTo>
                    <a:pt x="9630" y="0"/>
                    <a:pt x="18097" y="6375"/>
                    <a:pt x="20758" y="15630"/>
                  </a:cubicBezTo>
                  <a:lnTo>
                    <a:pt x="0" y="21600"/>
                  </a:lnTo>
                  <a:close/>
                </a:path>
              </a:pathLst>
            </a:custGeom>
            <a:noFill/>
            <a:ln w="28575">
              <a:solidFill>
                <a:srgbClr val="FF33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0293" name="Arc 27"/>
            <p:cNvSpPr>
              <a:spLocks/>
            </p:cNvSpPr>
            <p:nvPr/>
          </p:nvSpPr>
          <p:spPr bwMode="auto">
            <a:xfrm flipH="1">
              <a:off x="968" y="2077"/>
              <a:ext cx="544" cy="288"/>
            </a:xfrm>
            <a:custGeom>
              <a:avLst/>
              <a:gdLst>
                <a:gd name="T0" fmla="*/ 0 w 20759"/>
                <a:gd name="T1" fmla="*/ 0 h 21600"/>
                <a:gd name="T2" fmla="*/ 544 w 20759"/>
                <a:gd name="T3" fmla="*/ 208 h 21600"/>
                <a:gd name="T4" fmla="*/ 0 w 20759"/>
                <a:gd name="T5" fmla="*/ 288 h 21600"/>
                <a:gd name="T6" fmla="*/ 0 60000 65536"/>
                <a:gd name="T7" fmla="*/ 0 60000 65536"/>
                <a:gd name="T8" fmla="*/ 0 60000 65536"/>
                <a:gd name="T9" fmla="*/ 0 w 20759"/>
                <a:gd name="T10" fmla="*/ 0 h 21600"/>
                <a:gd name="T11" fmla="*/ 20759 w 20759"/>
                <a:gd name="T12" fmla="*/ 21600 h 21600"/>
              </a:gdLst>
              <a:ahLst/>
              <a:cxnLst>
                <a:cxn ang="T6">
                  <a:pos x="T0" y="T1"/>
                </a:cxn>
                <a:cxn ang="T7">
                  <a:pos x="T2" y="T3"/>
                </a:cxn>
                <a:cxn ang="T8">
                  <a:pos x="T4" y="T5"/>
                </a:cxn>
              </a:cxnLst>
              <a:rect l="T9" t="T10" r="T11" b="T12"/>
              <a:pathLst>
                <a:path w="20759" h="21600" fill="none" extrusionOk="0">
                  <a:moveTo>
                    <a:pt x="-1" y="0"/>
                  </a:moveTo>
                  <a:cubicBezTo>
                    <a:pt x="9630" y="0"/>
                    <a:pt x="18097" y="6375"/>
                    <a:pt x="20758" y="15630"/>
                  </a:cubicBezTo>
                </a:path>
                <a:path w="20759" h="21600" stroke="0" extrusionOk="0">
                  <a:moveTo>
                    <a:pt x="-1" y="0"/>
                  </a:moveTo>
                  <a:cubicBezTo>
                    <a:pt x="9630" y="0"/>
                    <a:pt x="18097" y="6375"/>
                    <a:pt x="20758" y="15630"/>
                  </a:cubicBezTo>
                  <a:lnTo>
                    <a:pt x="0" y="21600"/>
                  </a:lnTo>
                  <a:close/>
                </a:path>
              </a:pathLst>
            </a:custGeom>
            <a:noFill/>
            <a:ln w="28575">
              <a:solidFill>
                <a:srgbClr val="FF33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0294" name="Text Box 28"/>
            <p:cNvSpPr txBox="1">
              <a:spLocks noChangeArrowheads="1"/>
            </p:cNvSpPr>
            <p:nvPr/>
          </p:nvSpPr>
          <p:spPr bwMode="auto">
            <a:xfrm>
              <a:off x="2216" y="2509"/>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0295" name="Text Box 29"/>
            <p:cNvSpPr txBox="1">
              <a:spLocks noChangeArrowheads="1"/>
            </p:cNvSpPr>
            <p:nvPr/>
          </p:nvSpPr>
          <p:spPr bwMode="auto">
            <a:xfrm>
              <a:off x="3032" y="2509"/>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0296" name="Text Box 30"/>
            <p:cNvSpPr txBox="1">
              <a:spLocks noChangeArrowheads="1"/>
            </p:cNvSpPr>
            <p:nvPr/>
          </p:nvSpPr>
          <p:spPr bwMode="auto">
            <a:xfrm>
              <a:off x="1496" y="1933"/>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M</a:t>
              </a:r>
              <a:endParaRPr kumimoji="1" lang="en-US" altLang="zh-CN" sz="2800">
                <a:solidFill>
                  <a:schemeClr val="bg1"/>
                </a:solidFill>
                <a:latin typeface="Times New Roman" panose="02020603050405020304" pitchFamily="18" charset="0"/>
                <a:ea typeface="宋体" panose="02010600030101010101" pitchFamily="2" charset="-122"/>
              </a:endParaRPr>
            </a:p>
          </p:txBody>
        </p:sp>
        <p:grpSp>
          <p:nvGrpSpPr>
            <p:cNvPr id="10297" name="Group 31"/>
            <p:cNvGrpSpPr>
              <a:grpSpLocks/>
            </p:cNvGrpSpPr>
            <p:nvPr/>
          </p:nvGrpSpPr>
          <p:grpSpPr bwMode="auto">
            <a:xfrm rot="-5400000">
              <a:off x="1179" y="2229"/>
              <a:ext cx="90" cy="408"/>
              <a:chOff x="2744" y="2931"/>
              <a:chExt cx="57" cy="283"/>
            </a:xfrm>
          </p:grpSpPr>
          <p:sp>
            <p:nvSpPr>
              <p:cNvPr id="10302" name="Arc 32"/>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0303" name="Arc 33"/>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0304" name="Arc 34"/>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10298" name="Group 35"/>
            <p:cNvGrpSpPr>
              <a:grpSpLocks/>
            </p:cNvGrpSpPr>
            <p:nvPr/>
          </p:nvGrpSpPr>
          <p:grpSpPr bwMode="auto">
            <a:xfrm rot="-5400000">
              <a:off x="2676" y="2229"/>
              <a:ext cx="90" cy="408"/>
              <a:chOff x="2744" y="2931"/>
              <a:chExt cx="57" cy="283"/>
            </a:xfrm>
          </p:grpSpPr>
          <p:sp>
            <p:nvSpPr>
              <p:cNvPr id="10299" name="Arc 36"/>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0300" name="Arc 37"/>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0301" name="Arc 38"/>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grpSp>
        <p:nvGrpSpPr>
          <p:cNvPr id="7" name="Group 39"/>
          <p:cNvGrpSpPr>
            <a:grpSpLocks/>
          </p:cNvGrpSpPr>
          <p:nvPr/>
        </p:nvGrpSpPr>
        <p:grpSpPr bwMode="auto">
          <a:xfrm>
            <a:off x="827088" y="4292600"/>
            <a:ext cx="4465637" cy="1433513"/>
            <a:chOff x="521" y="2704"/>
            <a:chExt cx="2813" cy="903"/>
          </a:xfrm>
        </p:grpSpPr>
        <p:sp>
          <p:nvSpPr>
            <p:cNvPr id="10253" name="Line 40"/>
            <p:cNvSpPr>
              <a:spLocks noChangeShapeType="1"/>
            </p:cNvSpPr>
            <p:nvPr/>
          </p:nvSpPr>
          <p:spPr bwMode="auto">
            <a:xfrm>
              <a:off x="1349" y="3232"/>
              <a:ext cx="390" cy="0"/>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254" name="Line 41"/>
            <p:cNvSpPr>
              <a:spLocks noChangeShapeType="1"/>
            </p:cNvSpPr>
            <p:nvPr/>
          </p:nvSpPr>
          <p:spPr bwMode="auto">
            <a:xfrm>
              <a:off x="589" y="3232"/>
              <a:ext cx="336" cy="0"/>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255" name="Line 42"/>
            <p:cNvSpPr>
              <a:spLocks noChangeShapeType="1"/>
            </p:cNvSpPr>
            <p:nvPr/>
          </p:nvSpPr>
          <p:spPr bwMode="auto">
            <a:xfrm>
              <a:off x="635" y="3328"/>
              <a:ext cx="288" cy="0"/>
            </a:xfrm>
            <a:prstGeom prst="line">
              <a:avLst/>
            </a:prstGeom>
            <a:noFill/>
            <a:ln w="38100">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256" name="Text Box 43"/>
            <p:cNvSpPr txBox="1">
              <a:spLocks noChangeArrowheads="1"/>
            </p:cNvSpPr>
            <p:nvPr/>
          </p:nvSpPr>
          <p:spPr bwMode="auto">
            <a:xfrm>
              <a:off x="683" y="3248"/>
              <a:ext cx="25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i</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0257" name="Text Box 44"/>
            <p:cNvSpPr txBox="1">
              <a:spLocks noChangeArrowheads="1"/>
            </p:cNvSpPr>
            <p:nvPr/>
          </p:nvSpPr>
          <p:spPr bwMode="auto">
            <a:xfrm>
              <a:off x="685" y="2960"/>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10258" name="Text Box 45"/>
            <p:cNvSpPr txBox="1">
              <a:spLocks noChangeArrowheads="1"/>
            </p:cNvSpPr>
            <p:nvPr/>
          </p:nvSpPr>
          <p:spPr bwMode="auto">
            <a:xfrm>
              <a:off x="2219" y="2992"/>
              <a:ext cx="21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10259" name="Text Box 46"/>
            <p:cNvSpPr txBox="1">
              <a:spLocks noChangeArrowheads="1"/>
            </p:cNvSpPr>
            <p:nvPr/>
          </p:nvSpPr>
          <p:spPr bwMode="auto">
            <a:xfrm>
              <a:off x="2555" y="3200"/>
              <a:ext cx="38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21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0260" name="Oval 47"/>
            <p:cNvSpPr>
              <a:spLocks noChangeArrowheads="1"/>
            </p:cNvSpPr>
            <p:nvPr/>
          </p:nvSpPr>
          <p:spPr bwMode="auto">
            <a:xfrm>
              <a:off x="521" y="3184"/>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0261" name="Oval 48"/>
            <p:cNvSpPr>
              <a:spLocks noChangeArrowheads="1"/>
            </p:cNvSpPr>
            <p:nvPr/>
          </p:nvSpPr>
          <p:spPr bwMode="auto">
            <a:xfrm>
              <a:off x="1739" y="3184"/>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0262" name="Line 49"/>
            <p:cNvSpPr>
              <a:spLocks noChangeShapeType="1"/>
            </p:cNvSpPr>
            <p:nvPr/>
          </p:nvSpPr>
          <p:spPr bwMode="auto">
            <a:xfrm>
              <a:off x="2876" y="3232"/>
              <a:ext cx="390" cy="0"/>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263" name="Line 50"/>
            <p:cNvSpPr>
              <a:spLocks noChangeShapeType="1"/>
            </p:cNvSpPr>
            <p:nvPr/>
          </p:nvSpPr>
          <p:spPr bwMode="auto">
            <a:xfrm>
              <a:off x="2129" y="3232"/>
              <a:ext cx="336" cy="0"/>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264" name="Oval 51"/>
            <p:cNvSpPr>
              <a:spLocks noChangeArrowheads="1"/>
            </p:cNvSpPr>
            <p:nvPr/>
          </p:nvSpPr>
          <p:spPr bwMode="auto">
            <a:xfrm>
              <a:off x="2061" y="3184"/>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0265" name="Oval 52"/>
            <p:cNvSpPr>
              <a:spLocks noChangeArrowheads="1"/>
            </p:cNvSpPr>
            <p:nvPr/>
          </p:nvSpPr>
          <p:spPr bwMode="auto">
            <a:xfrm>
              <a:off x="3266" y="3184"/>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0266" name="Arc 53"/>
            <p:cNvSpPr>
              <a:spLocks/>
            </p:cNvSpPr>
            <p:nvPr/>
          </p:nvSpPr>
          <p:spPr bwMode="auto">
            <a:xfrm>
              <a:off x="1691" y="2848"/>
              <a:ext cx="592" cy="288"/>
            </a:xfrm>
            <a:custGeom>
              <a:avLst/>
              <a:gdLst>
                <a:gd name="T0" fmla="*/ 0 w 20759"/>
                <a:gd name="T1" fmla="*/ 0 h 21600"/>
                <a:gd name="T2" fmla="*/ 592 w 20759"/>
                <a:gd name="T3" fmla="*/ 208 h 21600"/>
                <a:gd name="T4" fmla="*/ 0 w 20759"/>
                <a:gd name="T5" fmla="*/ 288 h 21600"/>
                <a:gd name="T6" fmla="*/ 0 60000 65536"/>
                <a:gd name="T7" fmla="*/ 0 60000 65536"/>
                <a:gd name="T8" fmla="*/ 0 60000 65536"/>
                <a:gd name="T9" fmla="*/ 0 w 20759"/>
                <a:gd name="T10" fmla="*/ 0 h 21600"/>
                <a:gd name="T11" fmla="*/ 20759 w 20759"/>
                <a:gd name="T12" fmla="*/ 21600 h 21600"/>
              </a:gdLst>
              <a:ahLst/>
              <a:cxnLst>
                <a:cxn ang="T6">
                  <a:pos x="T0" y="T1"/>
                </a:cxn>
                <a:cxn ang="T7">
                  <a:pos x="T2" y="T3"/>
                </a:cxn>
                <a:cxn ang="T8">
                  <a:pos x="T4" y="T5"/>
                </a:cxn>
              </a:cxnLst>
              <a:rect l="T9" t="T10" r="T11" b="T12"/>
              <a:pathLst>
                <a:path w="20759" h="21600" fill="none" extrusionOk="0">
                  <a:moveTo>
                    <a:pt x="-1" y="0"/>
                  </a:moveTo>
                  <a:cubicBezTo>
                    <a:pt x="9630" y="0"/>
                    <a:pt x="18097" y="6375"/>
                    <a:pt x="20758" y="15630"/>
                  </a:cubicBezTo>
                </a:path>
                <a:path w="20759" h="21600" stroke="0" extrusionOk="0">
                  <a:moveTo>
                    <a:pt x="-1" y="0"/>
                  </a:moveTo>
                  <a:cubicBezTo>
                    <a:pt x="9630" y="0"/>
                    <a:pt x="18097" y="6375"/>
                    <a:pt x="20758" y="15630"/>
                  </a:cubicBezTo>
                  <a:lnTo>
                    <a:pt x="0" y="21600"/>
                  </a:lnTo>
                  <a:close/>
                </a:path>
              </a:pathLst>
            </a:custGeom>
            <a:noFill/>
            <a:ln w="28575">
              <a:solidFill>
                <a:srgbClr val="FF33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0267" name="Arc 54"/>
            <p:cNvSpPr>
              <a:spLocks/>
            </p:cNvSpPr>
            <p:nvPr/>
          </p:nvSpPr>
          <p:spPr bwMode="auto">
            <a:xfrm flipH="1">
              <a:off x="923" y="2848"/>
              <a:ext cx="544" cy="288"/>
            </a:xfrm>
            <a:custGeom>
              <a:avLst/>
              <a:gdLst>
                <a:gd name="T0" fmla="*/ 0 w 20759"/>
                <a:gd name="T1" fmla="*/ 0 h 21600"/>
                <a:gd name="T2" fmla="*/ 544 w 20759"/>
                <a:gd name="T3" fmla="*/ 208 h 21600"/>
                <a:gd name="T4" fmla="*/ 0 w 20759"/>
                <a:gd name="T5" fmla="*/ 288 h 21600"/>
                <a:gd name="T6" fmla="*/ 0 60000 65536"/>
                <a:gd name="T7" fmla="*/ 0 60000 65536"/>
                <a:gd name="T8" fmla="*/ 0 60000 65536"/>
                <a:gd name="T9" fmla="*/ 0 w 20759"/>
                <a:gd name="T10" fmla="*/ 0 h 21600"/>
                <a:gd name="T11" fmla="*/ 20759 w 20759"/>
                <a:gd name="T12" fmla="*/ 21600 h 21600"/>
              </a:gdLst>
              <a:ahLst/>
              <a:cxnLst>
                <a:cxn ang="T6">
                  <a:pos x="T0" y="T1"/>
                </a:cxn>
                <a:cxn ang="T7">
                  <a:pos x="T2" y="T3"/>
                </a:cxn>
                <a:cxn ang="T8">
                  <a:pos x="T4" y="T5"/>
                </a:cxn>
              </a:cxnLst>
              <a:rect l="T9" t="T10" r="T11" b="T12"/>
              <a:pathLst>
                <a:path w="20759" h="21600" fill="none" extrusionOk="0">
                  <a:moveTo>
                    <a:pt x="-1" y="0"/>
                  </a:moveTo>
                  <a:cubicBezTo>
                    <a:pt x="9630" y="0"/>
                    <a:pt x="18097" y="6375"/>
                    <a:pt x="20758" y="15630"/>
                  </a:cubicBezTo>
                </a:path>
                <a:path w="20759" h="21600" stroke="0" extrusionOk="0">
                  <a:moveTo>
                    <a:pt x="-1" y="0"/>
                  </a:moveTo>
                  <a:cubicBezTo>
                    <a:pt x="9630" y="0"/>
                    <a:pt x="18097" y="6375"/>
                    <a:pt x="20758" y="15630"/>
                  </a:cubicBezTo>
                  <a:lnTo>
                    <a:pt x="0" y="21600"/>
                  </a:lnTo>
                  <a:close/>
                </a:path>
              </a:pathLst>
            </a:custGeom>
            <a:noFill/>
            <a:ln w="28575">
              <a:solidFill>
                <a:srgbClr val="FF33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0268" name="Text Box 55"/>
            <p:cNvSpPr txBox="1">
              <a:spLocks noChangeArrowheads="1"/>
            </p:cNvSpPr>
            <p:nvPr/>
          </p:nvSpPr>
          <p:spPr bwMode="auto">
            <a:xfrm>
              <a:off x="2171" y="3280"/>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0269" name="Text Box 56"/>
            <p:cNvSpPr txBox="1">
              <a:spLocks noChangeArrowheads="1"/>
            </p:cNvSpPr>
            <p:nvPr/>
          </p:nvSpPr>
          <p:spPr bwMode="auto">
            <a:xfrm>
              <a:off x="2987" y="3280"/>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0270" name="Text Box 57"/>
            <p:cNvSpPr txBox="1">
              <a:spLocks noChangeArrowheads="1"/>
            </p:cNvSpPr>
            <p:nvPr/>
          </p:nvSpPr>
          <p:spPr bwMode="auto">
            <a:xfrm>
              <a:off x="1451" y="2704"/>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M</a:t>
              </a:r>
              <a:endParaRPr kumimoji="1" lang="en-US" altLang="zh-CN" sz="2800">
                <a:solidFill>
                  <a:schemeClr val="bg1"/>
                </a:solidFill>
                <a:latin typeface="Times New Roman" panose="02020603050405020304" pitchFamily="18" charset="0"/>
                <a:ea typeface="宋体" panose="02010600030101010101" pitchFamily="2" charset="-122"/>
              </a:endParaRPr>
            </a:p>
          </p:txBody>
        </p:sp>
        <p:grpSp>
          <p:nvGrpSpPr>
            <p:cNvPr id="10271" name="Group 58"/>
            <p:cNvGrpSpPr>
              <a:grpSpLocks/>
            </p:cNvGrpSpPr>
            <p:nvPr/>
          </p:nvGrpSpPr>
          <p:grpSpPr bwMode="auto">
            <a:xfrm rot="-5400000">
              <a:off x="2631" y="3000"/>
              <a:ext cx="90" cy="408"/>
              <a:chOff x="2744" y="2931"/>
              <a:chExt cx="57" cy="283"/>
            </a:xfrm>
          </p:grpSpPr>
          <p:sp>
            <p:nvSpPr>
              <p:cNvPr id="10276" name="Arc 59"/>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0277" name="Arc 60"/>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0278" name="Arc 61"/>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10272" name="Group 62"/>
            <p:cNvGrpSpPr>
              <a:grpSpLocks/>
            </p:cNvGrpSpPr>
            <p:nvPr/>
          </p:nvGrpSpPr>
          <p:grpSpPr bwMode="auto">
            <a:xfrm rot="-5400000">
              <a:off x="1089" y="3000"/>
              <a:ext cx="90" cy="408"/>
              <a:chOff x="2744" y="2931"/>
              <a:chExt cx="57" cy="283"/>
            </a:xfrm>
          </p:grpSpPr>
          <p:sp>
            <p:nvSpPr>
              <p:cNvPr id="10273" name="Arc 63"/>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0274" name="Arc 64"/>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0275" name="Arc 65"/>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grpSp>
        <p:nvGrpSpPr>
          <p:cNvPr id="10250" name="Group 66"/>
          <p:cNvGrpSpPr>
            <a:grpSpLocks/>
          </p:cNvGrpSpPr>
          <p:nvPr/>
        </p:nvGrpSpPr>
        <p:grpSpPr bwMode="auto">
          <a:xfrm>
            <a:off x="6588125" y="6446838"/>
            <a:ext cx="792163" cy="366712"/>
            <a:chOff x="4649" y="4020"/>
            <a:chExt cx="499" cy="231"/>
          </a:xfrm>
        </p:grpSpPr>
        <p:pic>
          <p:nvPicPr>
            <p:cNvPr id="10251" name="Picture 67" descr="789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2" name="Text Box 68">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withEffect">
                                  <p:stCondLst>
                                    <p:cond delay="0"/>
                                  </p:stCondLst>
                                  <p:childTnLst>
                                    <p:set>
                                      <p:cBhvr>
                                        <p:cTn id="6" dur="1" fill="hold">
                                          <p:stCondLst>
                                            <p:cond delay="0"/>
                                          </p:stCondLst>
                                        </p:cTn>
                                        <p:tgtEl>
                                          <p:spTgt spid="446466"/>
                                        </p:tgtEl>
                                        <p:attrNameLst>
                                          <p:attrName>style.visibility</p:attrName>
                                        </p:attrNameLst>
                                      </p:cBhvr>
                                      <p:to>
                                        <p:strVal val="visible"/>
                                      </p:to>
                                    </p:set>
                                    <p:animEffect transition="in" filter="slide(fromLeft)">
                                      <p:cBhvr>
                                        <p:cTn id="7" dur="500"/>
                                        <p:tgtEl>
                                          <p:spTgt spid="4464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46467"/>
                                        </p:tgtEl>
                                        <p:attrNameLst>
                                          <p:attrName>style.visibility</p:attrName>
                                        </p:attrNameLst>
                                      </p:cBhvr>
                                      <p:to>
                                        <p:strVal val="visible"/>
                                      </p:to>
                                    </p:set>
                                    <p:animEffect transition="in" filter="wipe(left)">
                                      <p:cBhvr>
                                        <p:cTn id="12" dur="500"/>
                                        <p:tgtEl>
                                          <p:spTgt spid="44646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2" fill="hold" nodeType="clickEffect">
                                  <p:stCondLst>
                                    <p:cond delay="0"/>
                                  </p:stCondLst>
                                  <p:childTnLst>
                                    <p:set>
                                      <p:cBhvr>
                                        <p:cTn id="21" dur="1" fill="hold">
                                          <p:stCondLst>
                                            <p:cond delay="0"/>
                                          </p:stCondLst>
                                        </p:cTn>
                                        <p:tgtEl>
                                          <p:spTgt spid="446468"/>
                                        </p:tgtEl>
                                        <p:attrNameLst>
                                          <p:attrName>style.visibility</p:attrName>
                                        </p:attrNameLst>
                                      </p:cBhvr>
                                      <p:to>
                                        <p:strVal val="visible"/>
                                      </p:to>
                                    </p:set>
                                    <p:anim calcmode="lin" valueType="num">
                                      <p:cBhvr additive="base">
                                        <p:cTn id="22" dur="500" fill="hold"/>
                                        <p:tgtEl>
                                          <p:spTgt spid="446468"/>
                                        </p:tgtEl>
                                        <p:attrNameLst>
                                          <p:attrName>ppt_x</p:attrName>
                                        </p:attrNameLst>
                                      </p:cBhvr>
                                      <p:tavLst>
                                        <p:tav tm="0">
                                          <p:val>
                                            <p:strVal val="1+#ppt_w/2"/>
                                          </p:val>
                                        </p:tav>
                                        <p:tav tm="100000">
                                          <p:val>
                                            <p:strVal val="#ppt_x"/>
                                          </p:val>
                                        </p:tav>
                                      </p:tavLst>
                                    </p:anim>
                                    <p:anim calcmode="lin" valueType="num">
                                      <p:cBhvr additive="base">
                                        <p:cTn id="23" dur="500" fill="hold"/>
                                        <p:tgtEl>
                                          <p:spTgt spid="446468"/>
                                        </p:tgtEl>
                                        <p:attrNameLst>
                                          <p:attrName>ppt_y</p:attrName>
                                        </p:attrNameLst>
                                      </p:cBhvr>
                                      <p:tavLst>
                                        <p:tav tm="0">
                                          <p:val>
                                            <p:strVal val="#ppt_y"/>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linds(horizontal)">
                                      <p:cBhvr>
                                        <p:cTn id="28" dur="500"/>
                                        <p:tgtEl>
                                          <p:spTgt spid="7"/>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2" fill="hold" nodeType="clickEffect">
                                  <p:stCondLst>
                                    <p:cond delay="0"/>
                                  </p:stCondLst>
                                  <p:childTnLst>
                                    <p:set>
                                      <p:cBhvr>
                                        <p:cTn id="32" dur="1" fill="hold">
                                          <p:stCondLst>
                                            <p:cond delay="0"/>
                                          </p:stCondLst>
                                        </p:cTn>
                                        <p:tgtEl>
                                          <p:spTgt spid="446469"/>
                                        </p:tgtEl>
                                        <p:attrNameLst>
                                          <p:attrName>style.visibility</p:attrName>
                                        </p:attrNameLst>
                                      </p:cBhvr>
                                      <p:to>
                                        <p:strVal val="visible"/>
                                      </p:to>
                                    </p:set>
                                    <p:anim calcmode="lin" valueType="num">
                                      <p:cBhvr additive="base">
                                        <p:cTn id="33" dur="500" fill="hold"/>
                                        <p:tgtEl>
                                          <p:spTgt spid="446469"/>
                                        </p:tgtEl>
                                        <p:attrNameLst>
                                          <p:attrName>ppt_x</p:attrName>
                                        </p:attrNameLst>
                                      </p:cBhvr>
                                      <p:tavLst>
                                        <p:tav tm="0">
                                          <p:val>
                                            <p:strVal val="1+#ppt_w/2"/>
                                          </p:val>
                                        </p:tav>
                                        <p:tav tm="100000">
                                          <p:val>
                                            <p:strVal val="#ppt_x"/>
                                          </p:val>
                                        </p:tav>
                                      </p:tavLst>
                                    </p:anim>
                                    <p:anim calcmode="lin" valueType="num">
                                      <p:cBhvr additive="base">
                                        <p:cTn id="34" dur="500" fill="hold"/>
                                        <p:tgtEl>
                                          <p:spTgt spid="4464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6466" grpId="0" animBg="1" autoUpdateAnimBg="0"/>
      <p:bldP spid="446467"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Text Box 2"/>
          <p:cNvSpPr txBox="1">
            <a:spLocks noChangeArrowheads="1"/>
          </p:cNvSpPr>
          <p:nvPr/>
        </p:nvSpPr>
        <p:spPr bwMode="auto">
          <a:xfrm>
            <a:off x="250825" y="333375"/>
            <a:ext cx="6096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3200" b="1">
                <a:solidFill>
                  <a:schemeClr val="bg1"/>
                </a:solidFill>
                <a:latin typeface="Times New Roman" panose="02020603050405020304" pitchFamily="18" charset="0"/>
                <a:ea typeface="宋体" panose="02010600030101010101" pitchFamily="2" charset="-122"/>
              </a:rPr>
              <a:t>例</a:t>
            </a:r>
          </a:p>
        </p:txBody>
      </p:sp>
      <p:grpSp>
        <p:nvGrpSpPr>
          <p:cNvPr id="2" name="Group 3"/>
          <p:cNvGrpSpPr>
            <a:grpSpLocks/>
          </p:cNvGrpSpPr>
          <p:nvPr/>
        </p:nvGrpSpPr>
        <p:grpSpPr bwMode="auto">
          <a:xfrm>
            <a:off x="5219700" y="981075"/>
            <a:ext cx="3097213" cy="2103438"/>
            <a:chOff x="3107" y="618"/>
            <a:chExt cx="1951" cy="1325"/>
          </a:xfrm>
        </p:grpSpPr>
        <p:sp>
          <p:nvSpPr>
            <p:cNvPr id="12349" name="Line 4"/>
            <p:cNvSpPr>
              <a:spLocks noChangeShapeType="1"/>
            </p:cNvSpPr>
            <p:nvPr/>
          </p:nvSpPr>
          <p:spPr bwMode="auto">
            <a:xfrm>
              <a:off x="3470" y="1616"/>
              <a:ext cx="1497" cy="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350" name="Line 5"/>
            <p:cNvSpPr>
              <a:spLocks noChangeShapeType="1"/>
            </p:cNvSpPr>
            <p:nvPr/>
          </p:nvSpPr>
          <p:spPr bwMode="auto">
            <a:xfrm flipV="1">
              <a:off x="3470" y="754"/>
              <a:ext cx="0" cy="862"/>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351" name="Line 6"/>
            <p:cNvSpPr>
              <a:spLocks noChangeShapeType="1"/>
            </p:cNvSpPr>
            <p:nvPr/>
          </p:nvSpPr>
          <p:spPr bwMode="auto">
            <a:xfrm flipV="1">
              <a:off x="3470" y="1071"/>
              <a:ext cx="544" cy="545"/>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352" name="Line 7"/>
            <p:cNvSpPr>
              <a:spLocks noChangeShapeType="1"/>
            </p:cNvSpPr>
            <p:nvPr/>
          </p:nvSpPr>
          <p:spPr bwMode="auto">
            <a:xfrm>
              <a:off x="4014" y="1071"/>
              <a:ext cx="409" cy="545"/>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353" name="Text Box 8"/>
            <p:cNvSpPr txBox="1">
              <a:spLocks noChangeArrowheads="1"/>
            </p:cNvSpPr>
            <p:nvPr/>
          </p:nvSpPr>
          <p:spPr bwMode="auto">
            <a:xfrm>
              <a:off x="4286" y="1616"/>
              <a:ext cx="27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a:solidFill>
                    <a:schemeClr val="bg1"/>
                  </a:solidFill>
                  <a:latin typeface="Times New Roman" panose="02020603050405020304" pitchFamily="18" charset="0"/>
                  <a:ea typeface="仿宋_GB2312" pitchFamily="49" charset="-122"/>
                </a:rPr>
                <a:t>2</a:t>
              </a:r>
            </a:p>
          </p:txBody>
        </p:sp>
        <p:sp>
          <p:nvSpPr>
            <p:cNvPr id="12354" name="Text Box 9"/>
            <p:cNvSpPr txBox="1">
              <a:spLocks noChangeArrowheads="1"/>
            </p:cNvSpPr>
            <p:nvPr/>
          </p:nvSpPr>
          <p:spPr bwMode="auto">
            <a:xfrm>
              <a:off x="3878" y="1616"/>
              <a:ext cx="27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a:solidFill>
                    <a:schemeClr val="bg1"/>
                  </a:solidFill>
                  <a:latin typeface="Times New Roman" panose="02020603050405020304" pitchFamily="18" charset="0"/>
                  <a:ea typeface="仿宋_GB2312" pitchFamily="49" charset="-122"/>
                </a:rPr>
                <a:t>1</a:t>
              </a:r>
            </a:p>
          </p:txBody>
        </p:sp>
        <p:sp>
          <p:nvSpPr>
            <p:cNvPr id="12355" name="Text Box 10"/>
            <p:cNvSpPr txBox="1">
              <a:spLocks noChangeArrowheads="1"/>
            </p:cNvSpPr>
            <p:nvPr/>
          </p:nvSpPr>
          <p:spPr bwMode="auto">
            <a:xfrm>
              <a:off x="3334" y="1616"/>
              <a:ext cx="27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a:solidFill>
                    <a:schemeClr val="bg1"/>
                  </a:solidFill>
                  <a:latin typeface="Times New Roman" panose="02020603050405020304" pitchFamily="18" charset="0"/>
                  <a:ea typeface="仿宋_GB2312" pitchFamily="49" charset="-122"/>
                </a:rPr>
                <a:t>0</a:t>
              </a:r>
            </a:p>
          </p:txBody>
        </p:sp>
        <p:sp>
          <p:nvSpPr>
            <p:cNvPr id="12356" name="Text Box 11"/>
            <p:cNvSpPr txBox="1">
              <a:spLocks noChangeArrowheads="1"/>
            </p:cNvSpPr>
            <p:nvPr/>
          </p:nvSpPr>
          <p:spPr bwMode="auto">
            <a:xfrm>
              <a:off x="3107" y="935"/>
              <a:ext cx="36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a:solidFill>
                    <a:schemeClr val="bg1"/>
                  </a:solidFill>
                  <a:latin typeface="Times New Roman" panose="02020603050405020304" pitchFamily="18" charset="0"/>
                  <a:ea typeface="仿宋_GB2312" pitchFamily="49" charset="-122"/>
                </a:rPr>
                <a:t>10</a:t>
              </a:r>
            </a:p>
          </p:txBody>
        </p:sp>
        <p:sp>
          <p:nvSpPr>
            <p:cNvPr id="12357" name="Line 12"/>
            <p:cNvSpPr>
              <a:spLocks noChangeShapeType="1"/>
            </p:cNvSpPr>
            <p:nvPr/>
          </p:nvSpPr>
          <p:spPr bwMode="auto">
            <a:xfrm>
              <a:off x="3470" y="1071"/>
              <a:ext cx="544" cy="0"/>
            </a:xfrm>
            <a:prstGeom prst="line">
              <a:avLst/>
            </a:prstGeom>
            <a:noFill/>
            <a:ln w="38100">
              <a:solidFill>
                <a:schemeClr val="bg1"/>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358" name="Text Box 13"/>
            <p:cNvSpPr txBox="1">
              <a:spLocks noChangeArrowheads="1"/>
            </p:cNvSpPr>
            <p:nvPr/>
          </p:nvSpPr>
          <p:spPr bwMode="auto">
            <a:xfrm>
              <a:off x="3470" y="618"/>
              <a:ext cx="58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i="1">
                  <a:solidFill>
                    <a:schemeClr val="bg1"/>
                  </a:solidFill>
                  <a:latin typeface="Times New Roman" panose="02020603050405020304" pitchFamily="18" charset="0"/>
                  <a:ea typeface="仿宋_GB2312" pitchFamily="49" charset="-122"/>
                </a:rPr>
                <a:t>i</a:t>
              </a:r>
              <a:r>
                <a:rPr lang="en-US" altLang="zh-CN" sz="2800" baseline="-25000">
                  <a:solidFill>
                    <a:schemeClr val="bg1"/>
                  </a:solidFill>
                  <a:latin typeface="Times New Roman" panose="02020603050405020304" pitchFamily="18" charset="0"/>
                  <a:ea typeface="仿宋_GB2312" pitchFamily="49" charset="-122"/>
                </a:rPr>
                <a:t>1</a:t>
              </a:r>
              <a:r>
                <a:rPr lang="en-US" altLang="zh-CN" sz="2800">
                  <a:solidFill>
                    <a:schemeClr val="bg1"/>
                  </a:solidFill>
                  <a:latin typeface="Times New Roman" panose="02020603050405020304" pitchFamily="18" charset="0"/>
                  <a:ea typeface="仿宋_GB2312" pitchFamily="49" charset="-122"/>
                </a:rPr>
                <a:t>/A</a:t>
              </a:r>
            </a:p>
          </p:txBody>
        </p:sp>
        <p:sp>
          <p:nvSpPr>
            <p:cNvPr id="12359" name="Rectangle 14"/>
            <p:cNvSpPr>
              <a:spLocks noChangeArrowheads="1"/>
            </p:cNvSpPr>
            <p:nvPr/>
          </p:nvSpPr>
          <p:spPr bwMode="auto">
            <a:xfrm>
              <a:off x="4695" y="1570"/>
              <a:ext cx="36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仿宋_GB2312" pitchFamily="49" charset="-122"/>
                </a:rPr>
                <a:t>t/s</a:t>
              </a:r>
              <a:endParaRPr kumimoji="1" lang="en-US" altLang="zh-CN" sz="2800">
                <a:solidFill>
                  <a:schemeClr val="bg1"/>
                </a:solidFill>
                <a:latin typeface="Times New Roman" panose="02020603050405020304" pitchFamily="18" charset="0"/>
                <a:ea typeface="仿宋_GB2312" pitchFamily="49" charset="-122"/>
              </a:endParaRPr>
            </a:p>
          </p:txBody>
        </p:sp>
      </p:grpSp>
      <p:graphicFrame>
        <p:nvGraphicFramePr>
          <p:cNvPr id="448527" name="Object 15"/>
          <p:cNvGraphicFramePr>
            <a:graphicFrameLocks noChangeAspect="1"/>
          </p:cNvGraphicFramePr>
          <p:nvPr/>
        </p:nvGraphicFramePr>
        <p:xfrm>
          <a:off x="971550" y="404813"/>
          <a:ext cx="7940675" cy="525462"/>
        </p:xfrm>
        <a:graphic>
          <a:graphicData uri="http://schemas.openxmlformats.org/presentationml/2006/ole">
            <mc:AlternateContent xmlns:mc="http://schemas.openxmlformats.org/markup-compatibility/2006">
              <mc:Choice xmlns:v="urn:schemas-microsoft-com:vml" Requires="v">
                <p:oleObj spid="_x0000_s12368" name="Equation" r:id="rId3" imgW="3835080" imgH="253800" progId="Equation.DSMT4">
                  <p:embed/>
                </p:oleObj>
              </mc:Choice>
              <mc:Fallback>
                <p:oleObj name="Equation" r:id="rId3" imgW="3835080" imgH="253800" progId="Equation.DSMT4">
                  <p:embed/>
                  <p:pic>
                    <p:nvPicPr>
                      <p:cNvPr id="0" name="Object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550" y="404813"/>
                        <a:ext cx="7940675" cy="525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48528" name="Object 16"/>
          <p:cNvGraphicFramePr>
            <a:graphicFrameLocks noChangeAspect="1"/>
          </p:cNvGraphicFramePr>
          <p:nvPr/>
        </p:nvGraphicFramePr>
        <p:xfrm>
          <a:off x="468313" y="3141663"/>
          <a:ext cx="4811712" cy="1493837"/>
        </p:xfrm>
        <a:graphic>
          <a:graphicData uri="http://schemas.openxmlformats.org/presentationml/2006/ole">
            <mc:AlternateContent xmlns:mc="http://schemas.openxmlformats.org/markup-compatibility/2006">
              <mc:Choice xmlns:v="urn:schemas-microsoft-com:vml" Requires="v">
                <p:oleObj spid="_x0000_s12369" name="公式" r:id="rId5" imgW="2323800" imgH="723600" progId="Equation.3">
                  <p:embed/>
                </p:oleObj>
              </mc:Choice>
              <mc:Fallback>
                <p:oleObj name="公式" r:id="rId5" imgW="2323800" imgH="723600" progId="Equation.3">
                  <p:embed/>
                  <p:pic>
                    <p:nvPicPr>
                      <p:cNvPr id="0" name="Object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8313" y="3141663"/>
                        <a:ext cx="4811712" cy="1493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48529" name="Text Box 17"/>
          <p:cNvSpPr txBox="1">
            <a:spLocks noChangeArrowheads="1"/>
          </p:cNvSpPr>
          <p:nvPr/>
        </p:nvSpPr>
        <p:spPr bwMode="auto">
          <a:xfrm>
            <a:off x="539750" y="2997200"/>
            <a:ext cx="609600" cy="519113"/>
          </a:xfrm>
          <a:prstGeom prst="rect">
            <a:avLst/>
          </a:prstGeom>
          <a:solidFill>
            <a:srgbClr val="990033"/>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chemeClr val="bg1"/>
                </a:solidFill>
                <a:latin typeface="Times New Roman" panose="02020603050405020304" pitchFamily="18" charset="0"/>
                <a:ea typeface="宋体" panose="02010600030101010101" pitchFamily="2" charset="-122"/>
              </a:rPr>
              <a:t>解</a:t>
            </a:r>
          </a:p>
        </p:txBody>
      </p:sp>
      <p:graphicFrame>
        <p:nvGraphicFramePr>
          <p:cNvPr id="448530" name="Object 18"/>
          <p:cNvGraphicFramePr>
            <a:graphicFrameLocks noChangeAspect="1"/>
          </p:cNvGraphicFramePr>
          <p:nvPr/>
        </p:nvGraphicFramePr>
        <p:xfrm>
          <a:off x="539750" y="4724400"/>
          <a:ext cx="6889750" cy="1495425"/>
        </p:xfrm>
        <a:graphic>
          <a:graphicData uri="http://schemas.openxmlformats.org/presentationml/2006/ole">
            <mc:AlternateContent xmlns:mc="http://schemas.openxmlformats.org/markup-compatibility/2006">
              <mc:Choice xmlns:v="urn:schemas-microsoft-com:vml" Requires="v">
                <p:oleObj spid="_x0000_s12370" name="公式" r:id="rId7" imgW="3327120" imgH="723600" progId="Equation.3">
                  <p:embed/>
                </p:oleObj>
              </mc:Choice>
              <mc:Fallback>
                <p:oleObj name="公式" r:id="rId7" imgW="3327120" imgH="723600" progId="Equation.3">
                  <p:embed/>
                  <p:pic>
                    <p:nvPicPr>
                      <p:cNvPr id="0" name="Object 1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9750" y="4724400"/>
                        <a:ext cx="6889750" cy="149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48531" name="Object 19"/>
          <p:cNvGraphicFramePr>
            <a:graphicFrameLocks noChangeAspect="1"/>
          </p:cNvGraphicFramePr>
          <p:nvPr/>
        </p:nvGraphicFramePr>
        <p:xfrm>
          <a:off x="5508625" y="3213100"/>
          <a:ext cx="3121025" cy="1362075"/>
        </p:xfrm>
        <a:graphic>
          <a:graphicData uri="http://schemas.openxmlformats.org/presentationml/2006/ole">
            <mc:AlternateContent xmlns:mc="http://schemas.openxmlformats.org/markup-compatibility/2006">
              <mc:Choice xmlns:v="urn:schemas-microsoft-com:vml" Requires="v">
                <p:oleObj spid="_x0000_s12371" name="公式" r:id="rId9" imgW="1650960" imgH="723600" progId="Equation.3">
                  <p:embed/>
                </p:oleObj>
              </mc:Choice>
              <mc:Fallback>
                <p:oleObj name="公式" r:id="rId9" imgW="1650960" imgH="723600" progId="Equation.3">
                  <p:embed/>
                  <p:pic>
                    <p:nvPicPr>
                      <p:cNvPr id="0" name="Object 1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08625" y="3213100"/>
                        <a:ext cx="3121025"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2297" name="Group 20"/>
          <p:cNvGrpSpPr>
            <a:grpSpLocks/>
          </p:cNvGrpSpPr>
          <p:nvPr/>
        </p:nvGrpSpPr>
        <p:grpSpPr bwMode="auto">
          <a:xfrm>
            <a:off x="8316913" y="6446838"/>
            <a:ext cx="792162" cy="366712"/>
            <a:chOff x="5193" y="4020"/>
            <a:chExt cx="499" cy="231"/>
          </a:xfrm>
        </p:grpSpPr>
        <p:pic>
          <p:nvPicPr>
            <p:cNvPr id="12347" name="Picture 21"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48" name="Text Box 22">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12298" name="Group 23"/>
          <p:cNvGrpSpPr>
            <a:grpSpLocks/>
          </p:cNvGrpSpPr>
          <p:nvPr/>
        </p:nvGrpSpPr>
        <p:grpSpPr bwMode="auto">
          <a:xfrm>
            <a:off x="7453313" y="6446838"/>
            <a:ext cx="792162" cy="366712"/>
            <a:chOff x="4649" y="4020"/>
            <a:chExt cx="499" cy="231"/>
          </a:xfrm>
        </p:grpSpPr>
        <p:pic>
          <p:nvPicPr>
            <p:cNvPr id="12345" name="Picture 24"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46" name="Text Box 25">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5" name="Group 26"/>
          <p:cNvGrpSpPr>
            <a:grpSpLocks/>
          </p:cNvGrpSpPr>
          <p:nvPr/>
        </p:nvGrpSpPr>
        <p:grpSpPr bwMode="auto">
          <a:xfrm>
            <a:off x="684213" y="981075"/>
            <a:ext cx="4176712" cy="1797050"/>
            <a:chOff x="431" y="618"/>
            <a:chExt cx="2631" cy="1132"/>
          </a:xfrm>
        </p:grpSpPr>
        <p:sp>
          <p:nvSpPr>
            <p:cNvPr id="12303" name="Text Box 27"/>
            <p:cNvSpPr txBox="1">
              <a:spLocks noChangeArrowheads="1"/>
            </p:cNvSpPr>
            <p:nvPr/>
          </p:nvSpPr>
          <p:spPr bwMode="auto">
            <a:xfrm>
              <a:off x="1645" y="618"/>
              <a:ext cx="30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M</a:t>
              </a:r>
              <a:endParaRPr kumimoji="1" lang="en-US" altLang="zh-CN" sz="2800">
                <a:solidFill>
                  <a:schemeClr val="bg1"/>
                </a:solidFill>
                <a:latin typeface="Times New Roman" panose="02020603050405020304" pitchFamily="18" charset="0"/>
                <a:ea typeface="宋体" panose="02010600030101010101" pitchFamily="2" charset="-122"/>
              </a:endParaRPr>
            </a:p>
          </p:txBody>
        </p:sp>
        <p:grpSp>
          <p:nvGrpSpPr>
            <p:cNvPr id="12304" name="Group 28"/>
            <p:cNvGrpSpPr>
              <a:grpSpLocks/>
            </p:cNvGrpSpPr>
            <p:nvPr/>
          </p:nvGrpSpPr>
          <p:grpSpPr bwMode="auto">
            <a:xfrm>
              <a:off x="431" y="817"/>
              <a:ext cx="2631" cy="933"/>
              <a:chOff x="431" y="817"/>
              <a:chExt cx="2631" cy="933"/>
            </a:xfrm>
          </p:grpSpPr>
          <p:sp>
            <p:nvSpPr>
              <p:cNvPr id="12305" name="Text Box 29"/>
              <p:cNvSpPr txBox="1">
                <a:spLocks noChangeArrowheads="1"/>
              </p:cNvSpPr>
              <p:nvPr/>
            </p:nvSpPr>
            <p:spPr bwMode="auto">
              <a:xfrm>
                <a:off x="1145" y="926"/>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R</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2306" name="Text Box 30"/>
              <p:cNvSpPr txBox="1">
                <a:spLocks noChangeArrowheads="1"/>
              </p:cNvSpPr>
              <p:nvPr/>
            </p:nvSpPr>
            <p:spPr bwMode="auto">
              <a:xfrm>
                <a:off x="2246" y="921"/>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R</a:t>
                </a:r>
                <a:r>
                  <a:rPr kumimoji="1" lang="en-US" altLang="zh-CN" sz="2800" baseline="-25000">
                    <a:solidFill>
                      <a:schemeClr val="bg1"/>
                    </a:solidFill>
                    <a:latin typeface="Times New Roman" panose="02020603050405020304" pitchFamily="18" charset="0"/>
                    <a:ea typeface="宋体" panose="02010600030101010101" pitchFamily="2" charset="-122"/>
                  </a:rPr>
                  <a:t>2</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2307" name="Text Box 31"/>
              <p:cNvSpPr txBox="1">
                <a:spLocks noChangeArrowheads="1"/>
              </p:cNvSpPr>
              <p:nvPr/>
            </p:nvSpPr>
            <p:spPr bwMode="auto">
              <a:xfrm>
                <a:off x="884" y="935"/>
                <a:ext cx="25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i</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2308" name="Line 32"/>
              <p:cNvSpPr>
                <a:spLocks noChangeShapeType="1"/>
              </p:cNvSpPr>
              <p:nvPr/>
            </p:nvSpPr>
            <p:spPr bwMode="auto">
              <a:xfrm flipV="1">
                <a:off x="1656" y="931"/>
                <a:ext cx="0" cy="25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309" name="Line 33"/>
              <p:cNvSpPr>
                <a:spLocks noChangeShapeType="1"/>
              </p:cNvSpPr>
              <p:nvPr/>
            </p:nvSpPr>
            <p:spPr bwMode="auto">
              <a:xfrm flipH="1" flipV="1">
                <a:off x="1656" y="1528"/>
                <a:ext cx="0" cy="219"/>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310" name="Line 34"/>
              <p:cNvSpPr>
                <a:spLocks noChangeShapeType="1"/>
              </p:cNvSpPr>
              <p:nvPr/>
            </p:nvSpPr>
            <p:spPr bwMode="auto">
              <a:xfrm flipH="1" flipV="1">
                <a:off x="1928" y="1521"/>
                <a:ext cx="0" cy="226"/>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311" name="Line 35"/>
              <p:cNvSpPr>
                <a:spLocks noChangeShapeType="1"/>
              </p:cNvSpPr>
              <p:nvPr/>
            </p:nvSpPr>
            <p:spPr bwMode="auto">
              <a:xfrm flipH="1" flipV="1">
                <a:off x="1929" y="931"/>
                <a:ext cx="0" cy="227"/>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312" name="Line 36"/>
              <p:cNvSpPr>
                <a:spLocks noChangeShapeType="1"/>
              </p:cNvSpPr>
              <p:nvPr/>
            </p:nvSpPr>
            <p:spPr bwMode="auto">
              <a:xfrm>
                <a:off x="885" y="931"/>
                <a:ext cx="77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313" name="Line 37"/>
              <p:cNvSpPr>
                <a:spLocks noChangeShapeType="1"/>
              </p:cNvSpPr>
              <p:nvPr/>
            </p:nvSpPr>
            <p:spPr bwMode="auto">
              <a:xfrm flipV="1">
                <a:off x="885" y="1747"/>
                <a:ext cx="77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314" name="Line 38"/>
              <p:cNvSpPr>
                <a:spLocks noChangeShapeType="1"/>
              </p:cNvSpPr>
              <p:nvPr/>
            </p:nvSpPr>
            <p:spPr bwMode="auto">
              <a:xfrm>
                <a:off x="1909" y="931"/>
                <a:ext cx="92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315" name="Line 39"/>
              <p:cNvSpPr>
                <a:spLocks noChangeShapeType="1"/>
              </p:cNvSpPr>
              <p:nvPr/>
            </p:nvSpPr>
            <p:spPr bwMode="auto">
              <a:xfrm>
                <a:off x="1928" y="1747"/>
                <a:ext cx="907"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316" name="Text Box 40"/>
              <p:cNvSpPr txBox="1">
                <a:spLocks noChangeArrowheads="1"/>
              </p:cNvSpPr>
              <p:nvPr/>
            </p:nvSpPr>
            <p:spPr bwMode="auto">
              <a:xfrm>
                <a:off x="1929" y="931"/>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12317" name="Text Box 41"/>
              <p:cNvSpPr txBox="1">
                <a:spLocks noChangeArrowheads="1"/>
              </p:cNvSpPr>
              <p:nvPr/>
            </p:nvSpPr>
            <p:spPr bwMode="auto">
              <a:xfrm>
                <a:off x="1430" y="931"/>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12318" name="Text Box 42"/>
              <p:cNvSpPr txBox="1">
                <a:spLocks noChangeArrowheads="1"/>
              </p:cNvSpPr>
              <p:nvPr/>
            </p:nvSpPr>
            <p:spPr bwMode="auto">
              <a:xfrm>
                <a:off x="1339" y="1158"/>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L</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2319" name="Text Box 43"/>
              <p:cNvSpPr txBox="1">
                <a:spLocks noChangeArrowheads="1"/>
              </p:cNvSpPr>
              <p:nvPr/>
            </p:nvSpPr>
            <p:spPr bwMode="auto">
              <a:xfrm>
                <a:off x="1929" y="1158"/>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L</a:t>
                </a:r>
                <a:r>
                  <a:rPr kumimoji="1" lang="en-US" altLang="zh-CN" sz="2800" baseline="-25000">
                    <a:solidFill>
                      <a:schemeClr val="bg1"/>
                    </a:solidFill>
                    <a:latin typeface="Times New Roman" panose="02020603050405020304" pitchFamily="18" charset="0"/>
                    <a:ea typeface="宋体" panose="02010600030101010101" pitchFamily="2" charset="-122"/>
                  </a:rPr>
                  <a:t>2</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2320" name="Text Box 44"/>
              <p:cNvSpPr txBox="1">
                <a:spLocks noChangeArrowheads="1"/>
              </p:cNvSpPr>
              <p:nvPr/>
            </p:nvSpPr>
            <p:spPr bwMode="auto">
              <a:xfrm>
                <a:off x="522" y="886"/>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2321" name="Text Box 45"/>
              <p:cNvSpPr txBox="1">
                <a:spLocks noChangeArrowheads="1"/>
              </p:cNvSpPr>
              <p:nvPr/>
            </p:nvSpPr>
            <p:spPr bwMode="auto">
              <a:xfrm>
                <a:off x="520" y="1302"/>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_</a:t>
                </a:r>
              </a:p>
            </p:txBody>
          </p:sp>
          <p:sp>
            <p:nvSpPr>
              <p:cNvPr id="12322" name="Text Box 46"/>
              <p:cNvSpPr txBox="1">
                <a:spLocks noChangeArrowheads="1"/>
              </p:cNvSpPr>
              <p:nvPr/>
            </p:nvSpPr>
            <p:spPr bwMode="auto">
              <a:xfrm>
                <a:off x="431" y="1112"/>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2323" name="Text Box 47"/>
              <p:cNvSpPr txBox="1">
                <a:spLocks noChangeArrowheads="1"/>
              </p:cNvSpPr>
              <p:nvPr/>
            </p:nvSpPr>
            <p:spPr bwMode="auto">
              <a:xfrm>
                <a:off x="2746" y="914"/>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2324" name="Text Box 48"/>
              <p:cNvSpPr txBox="1">
                <a:spLocks noChangeArrowheads="1"/>
              </p:cNvSpPr>
              <p:nvPr/>
            </p:nvSpPr>
            <p:spPr bwMode="auto">
              <a:xfrm>
                <a:off x="2744" y="1326"/>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_</a:t>
                </a:r>
              </a:p>
            </p:txBody>
          </p:sp>
          <p:sp>
            <p:nvSpPr>
              <p:cNvPr id="12325" name="Text Box 49"/>
              <p:cNvSpPr txBox="1">
                <a:spLocks noChangeArrowheads="1"/>
              </p:cNvSpPr>
              <p:nvPr/>
            </p:nvSpPr>
            <p:spPr bwMode="auto">
              <a:xfrm>
                <a:off x="2758" y="1182"/>
                <a:ext cx="30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2</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2326" name="Oval 50"/>
              <p:cNvSpPr>
                <a:spLocks noChangeArrowheads="1"/>
              </p:cNvSpPr>
              <p:nvPr/>
            </p:nvSpPr>
            <p:spPr bwMode="auto">
              <a:xfrm>
                <a:off x="2835" y="1702"/>
                <a:ext cx="48" cy="4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2327" name="Oval 51"/>
              <p:cNvSpPr>
                <a:spLocks noChangeArrowheads="1"/>
              </p:cNvSpPr>
              <p:nvPr/>
            </p:nvSpPr>
            <p:spPr bwMode="auto">
              <a:xfrm>
                <a:off x="2822" y="893"/>
                <a:ext cx="48" cy="4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2328" name="Arc 52"/>
              <p:cNvSpPr>
                <a:spLocks/>
              </p:cNvSpPr>
              <p:nvPr/>
            </p:nvSpPr>
            <p:spPr bwMode="auto">
              <a:xfrm flipH="1">
                <a:off x="1549" y="817"/>
                <a:ext cx="148" cy="131"/>
              </a:xfrm>
              <a:custGeom>
                <a:avLst/>
                <a:gdLst>
                  <a:gd name="T0" fmla="*/ 0 w 22702"/>
                  <a:gd name="T1" fmla="*/ 0 h 21600"/>
                  <a:gd name="T2" fmla="*/ 148 w 22702"/>
                  <a:gd name="T3" fmla="*/ 105 h 21600"/>
                  <a:gd name="T4" fmla="*/ 10 w 22702"/>
                  <a:gd name="T5" fmla="*/ 131 h 21600"/>
                  <a:gd name="T6" fmla="*/ 0 60000 65536"/>
                  <a:gd name="T7" fmla="*/ 0 60000 65536"/>
                  <a:gd name="T8" fmla="*/ 0 60000 65536"/>
                  <a:gd name="T9" fmla="*/ 0 w 22702"/>
                  <a:gd name="T10" fmla="*/ 0 h 21600"/>
                  <a:gd name="T11" fmla="*/ 22702 w 22702"/>
                  <a:gd name="T12" fmla="*/ 21600 h 21600"/>
                </a:gdLst>
                <a:ahLst/>
                <a:cxnLst>
                  <a:cxn ang="T6">
                    <a:pos x="T0" y="T1"/>
                  </a:cxn>
                  <a:cxn ang="T7">
                    <a:pos x="T2" y="T3"/>
                  </a:cxn>
                  <a:cxn ang="T8">
                    <a:pos x="T4" y="T5"/>
                  </a:cxn>
                </a:cxnLst>
                <a:rect l="T9" t="T10" r="T11" b="T12"/>
                <a:pathLst>
                  <a:path w="22702" h="21600" fill="none" extrusionOk="0">
                    <a:moveTo>
                      <a:pt x="-1" y="54"/>
                    </a:moveTo>
                    <a:cubicBezTo>
                      <a:pt x="512" y="18"/>
                      <a:pt x="1025" y="-1"/>
                      <a:pt x="1539" y="0"/>
                    </a:cubicBezTo>
                    <a:cubicBezTo>
                      <a:pt x="11801" y="0"/>
                      <a:pt x="20647" y="7221"/>
                      <a:pt x="22701" y="17276"/>
                    </a:cubicBezTo>
                  </a:path>
                  <a:path w="22702" h="21600" stroke="0" extrusionOk="0">
                    <a:moveTo>
                      <a:pt x="-1" y="54"/>
                    </a:moveTo>
                    <a:cubicBezTo>
                      <a:pt x="512" y="18"/>
                      <a:pt x="1025" y="-1"/>
                      <a:pt x="1539" y="0"/>
                    </a:cubicBezTo>
                    <a:cubicBezTo>
                      <a:pt x="11801" y="0"/>
                      <a:pt x="20647" y="7221"/>
                      <a:pt x="22701" y="17276"/>
                    </a:cubicBezTo>
                    <a:lnTo>
                      <a:pt x="1539" y="21600"/>
                    </a:lnTo>
                    <a:close/>
                  </a:path>
                </a:pathLst>
              </a:custGeom>
              <a:noFill/>
              <a:ln w="28575">
                <a:solidFill>
                  <a:srgbClr val="FF33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2329" name="Arc 53"/>
              <p:cNvSpPr>
                <a:spLocks/>
              </p:cNvSpPr>
              <p:nvPr/>
            </p:nvSpPr>
            <p:spPr bwMode="auto">
              <a:xfrm>
                <a:off x="1855" y="825"/>
                <a:ext cx="148" cy="131"/>
              </a:xfrm>
              <a:custGeom>
                <a:avLst/>
                <a:gdLst>
                  <a:gd name="T0" fmla="*/ 0 w 22702"/>
                  <a:gd name="T1" fmla="*/ 0 h 21600"/>
                  <a:gd name="T2" fmla="*/ 148 w 22702"/>
                  <a:gd name="T3" fmla="*/ 105 h 21600"/>
                  <a:gd name="T4" fmla="*/ 10 w 22702"/>
                  <a:gd name="T5" fmla="*/ 131 h 21600"/>
                  <a:gd name="T6" fmla="*/ 0 60000 65536"/>
                  <a:gd name="T7" fmla="*/ 0 60000 65536"/>
                  <a:gd name="T8" fmla="*/ 0 60000 65536"/>
                  <a:gd name="T9" fmla="*/ 0 w 22702"/>
                  <a:gd name="T10" fmla="*/ 0 h 21600"/>
                  <a:gd name="T11" fmla="*/ 22702 w 22702"/>
                  <a:gd name="T12" fmla="*/ 21600 h 21600"/>
                </a:gdLst>
                <a:ahLst/>
                <a:cxnLst>
                  <a:cxn ang="T6">
                    <a:pos x="T0" y="T1"/>
                  </a:cxn>
                  <a:cxn ang="T7">
                    <a:pos x="T2" y="T3"/>
                  </a:cxn>
                  <a:cxn ang="T8">
                    <a:pos x="T4" y="T5"/>
                  </a:cxn>
                </a:cxnLst>
                <a:rect l="T9" t="T10" r="T11" b="T12"/>
                <a:pathLst>
                  <a:path w="22702" h="21600" fill="none" extrusionOk="0">
                    <a:moveTo>
                      <a:pt x="-1" y="54"/>
                    </a:moveTo>
                    <a:cubicBezTo>
                      <a:pt x="512" y="18"/>
                      <a:pt x="1025" y="-1"/>
                      <a:pt x="1539" y="0"/>
                    </a:cubicBezTo>
                    <a:cubicBezTo>
                      <a:pt x="11801" y="0"/>
                      <a:pt x="20647" y="7221"/>
                      <a:pt x="22701" y="17276"/>
                    </a:cubicBezTo>
                  </a:path>
                  <a:path w="22702" h="21600" stroke="0" extrusionOk="0">
                    <a:moveTo>
                      <a:pt x="-1" y="54"/>
                    </a:moveTo>
                    <a:cubicBezTo>
                      <a:pt x="512" y="18"/>
                      <a:pt x="1025" y="-1"/>
                      <a:pt x="1539" y="0"/>
                    </a:cubicBezTo>
                    <a:cubicBezTo>
                      <a:pt x="11801" y="0"/>
                      <a:pt x="20647" y="7221"/>
                      <a:pt x="22701" y="17276"/>
                    </a:cubicBezTo>
                    <a:lnTo>
                      <a:pt x="1539" y="21600"/>
                    </a:lnTo>
                    <a:close/>
                  </a:path>
                </a:pathLst>
              </a:custGeom>
              <a:noFill/>
              <a:ln w="28575">
                <a:solidFill>
                  <a:srgbClr val="FF33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nvGrpSpPr>
              <p:cNvPr id="12330" name="Group 54"/>
              <p:cNvGrpSpPr>
                <a:grpSpLocks/>
              </p:cNvGrpSpPr>
              <p:nvPr/>
            </p:nvGrpSpPr>
            <p:grpSpPr bwMode="auto">
              <a:xfrm rot="10800000">
                <a:off x="1838" y="1158"/>
                <a:ext cx="91" cy="363"/>
                <a:chOff x="2744" y="2931"/>
                <a:chExt cx="57" cy="283"/>
              </a:xfrm>
            </p:grpSpPr>
            <p:sp>
              <p:nvSpPr>
                <p:cNvPr id="12342" name="Arc 55"/>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2343" name="Arc 56"/>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2344" name="Arc 57"/>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12331" name="Group 58"/>
              <p:cNvGrpSpPr>
                <a:grpSpLocks/>
              </p:cNvGrpSpPr>
              <p:nvPr/>
            </p:nvGrpSpPr>
            <p:grpSpPr bwMode="auto">
              <a:xfrm>
                <a:off x="1656" y="1158"/>
                <a:ext cx="91" cy="363"/>
                <a:chOff x="2744" y="2931"/>
                <a:chExt cx="57" cy="283"/>
              </a:xfrm>
            </p:grpSpPr>
            <p:sp>
              <p:nvSpPr>
                <p:cNvPr id="12339" name="Arc 59"/>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2340" name="Arc 60"/>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2341" name="Arc 61"/>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sp>
            <p:nvSpPr>
              <p:cNvPr id="12332" name="Rectangle 62"/>
              <p:cNvSpPr>
                <a:spLocks noChangeArrowheads="1"/>
              </p:cNvSpPr>
              <p:nvPr/>
            </p:nvSpPr>
            <p:spPr bwMode="auto">
              <a:xfrm>
                <a:off x="1112" y="845"/>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2333" name="Rectangle 63"/>
              <p:cNvSpPr>
                <a:spLocks noChangeArrowheads="1"/>
              </p:cNvSpPr>
              <p:nvPr/>
            </p:nvSpPr>
            <p:spPr bwMode="auto">
              <a:xfrm>
                <a:off x="2246" y="840"/>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2334" name="Line 64"/>
              <p:cNvSpPr>
                <a:spLocks noChangeShapeType="1"/>
              </p:cNvSpPr>
              <p:nvPr/>
            </p:nvSpPr>
            <p:spPr bwMode="auto">
              <a:xfrm>
                <a:off x="885" y="931"/>
                <a:ext cx="0" cy="816"/>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335" name="Line 65"/>
              <p:cNvSpPr>
                <a:spLocks noChangeShapeType="1"/>
              </p:cNvSpPr>
              <p:nvPr/>
            </p:nvSpPr>
            <p:spPr bwMode="auto">
              <a:xfrm flipV="1">
                <a:off x="884" y="981"/>
                <a:ext cx="0" cy="317"/>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12336" name="Group 66"/>
              <p:cNvGrpSpPr>
                <a:grpSpLocks/>
              </p:cNvGrpSpPr>
              <p:nvPr/>
            </p:nvGrpSpPr>
            <p:grpSpPr bwMode="auto">
              <a:xfrm>
                <a:off x="703" y="1253"/>
                <a:ext cx="363" cy="363"/>
                <a:chOff x="703" y="1158"/>
                <a:chExt cx="363" cy="363"/>
              </a:xfrm>
            </p:grpSpPr>
            <p:sp>
              <p:nvSpPr>
                <p:cNvPr id="12337" name="Oval 67"/>
                <p:cNvSpPr>
                  <a:spLocks noChangeArrowheads="1"/>
                </p:cNvSpPr>
                <p:nvPr/>
              </p:nvSpPr>
              <p:spPr bwMode="auto">
                <a:xfrm>
                  <a:off x="703" y="115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12338" name="Line 68"/>
                <p:cNvSpPr>
                  <a:spLocks noChangeShapeType="1"/>
                </p:cNvSpPr>
                <p:nvPr/>
              </p:nvSpPr>
              <p:spPr bwMode="auto">
                <a:xfrm>
                  <a:off x="703" y="1339"/>
                  <a:ext cx="363"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grpSp>
      <p:grpSp>
        <p:nvGrpSpPr>
          <p:cNvPr id="12300" name="Group 69"/>
          <p:cNvGrpSpPr>
            <a:grpSpLocks/>
          </p:cNvGrpSpPr>
          <p:nvPr/>
        </p:nvGrpSpPr>
        <p:grpSpPr bwMode="auto">
          <a:xfrm>
            <a:off x="6588125" y="6446838"/>
            <a:ext cx="792163" cy="366712"/>
            <a:chOff x="4649" y="4020"/>
            <a:chExt cx="499" cy="231"/>
          </a:xfrm>
        </p:grpSpPr>
        <p:pic>
          <p:nvPicPr>
            <p:cNvPr id="12301" name="Picture 70"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2" name="Text Box 71">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448514"/>
                                        </p:tgtEl>
                                        <p:attrNameLst>
                                          <p:attrName>style.visibility</p:attrName>
                                        </p:attrNameLst>
                                      </p:cBhvr>
                                      <p:to>
                                        <p:strVal val="visible"/>
                                      </p:to>
                                    </p:set>
                                    <p:anim calcmode="lin" valueType="num">
                                      <p:cBhvr>
                                        <p:cTn id="7" dur="1000" fill="hold"/>
                                        <p:tgtEl>
                                          <p:spTgt spid="448514"/>
                                        </p:tgtEl>
                                        <p:attrNameLst>
                                          <p:attrName>ppt_w</p:attrName>
                                        </p:attrNameLst>
                                      </p:cBhvr>
                                      <p:tavLst>
                                        <p:tav tm="0">
                                          <p:val>
                                            <p:fltVal val="0"/>
                                          </p:val>
                                        </p:tav>
                                        <p:tav tm="100000">
                                          <p:val>
                                            <p:strVal val="#ppt_w"/>
                                          </p:val>
                                        </p:tav>
                                      </p:tavLst>
                                    </p:anim>
                                    <p:anim calcmode="lin" valueType="num">
                                      <p:cBhvr>
                                        <p:cTn id="8" dur="1000" fill="hold"/>
                                        <p:tgtEl>
                                          <p:spTgt spid="448514"/>
                                        </p:tgtEl>
                                        <p:attrNameLst>
                                          <p:attrName>ppt_h</p:attrName>
                                        </p:attrNameLst>
                                      </p:cBhvr>
                                      <p:tavLst>
                                        <p:tav tm="0">
                                          <p:val>
                                            <p:fltVal val="0"/>
                                          </p:val>
                                        </p:tav>
                                        <p:tav tm="100000">
                                          <p:val>
                                            <p:strVal val="#ppt_h"/>
                                          </p:val>
                                        </p:tav>
                                      </p:tavLst>
                                    </p:anim>
                                    <p:anim calcmode="lin" valueType="num">
                                      <p:cBhvr>
                                        <p:cTn id="9" dur="1000" fill="hold"/>
                                        <p:tgtEl>
                                          <p:spTgt spid="44851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48514"/>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linds(horizontal)">
                                      <p:cBhvr>
                                        <p:cTn id="14" dur="500"/>
                                        <p:tgtEl>
                                          <p:spTgt spid="5"/>
                                        </p:tgtEl>
                                      </p:cBhvr>
                                    </p:animEffect>
                                  </p:childTnLst>
                                </p:cTn>
                              </p:par>
                            </p:childTnLst>
                          </p:cTn>
                        </p:par>
                        <p:par>
                          <p:cTn id="15" fill="hold" nodeType="afterGroup">
                            <p:stCondLst>
                              <p:cond delay="1500"/>
                            </p:stCondLst>
                            <p:childTnLst>
                              <p:par>
                                <p:cTn id="16" presetID="22" presetClass="entr" presetSubtype="8" fill="hold" nodeType="afterEffect">
                                  <p:stCondLst>
                                    <p:cond delay="0"/>
                                  </p:stCondLst>
                                  <p:childTnLst>
                                    <p:set>
                                      <p:cBhvr>
                                        <p:cTn id="17" dur="1" fill="hold">
                                          <p:stCondLst>
                                            <p:cond delay="0"/>
                                          </p:stCondLst>
                                        </p:cTn>
                                        <p:tgtEl>
                                          <p:spTgt spid="448527"/>
                                        </p:tgtEl>
                                        <p:attrNameLst>
                                          <p:attrName>style.visibility</p:attrName>
                                        </p:attrNameLst>
                                      </p:cBhvr>
                                      <p:to>
                                        <p:strVal val="visible"/>
                                      </p:to>
                                    </p:set>
                                    <p:animEffect transition="in" filter="wipe(left)">
                                      <p:cBhvr>
                                        <p:cTn id="18" dur="2000"/>
                                        <p:tgtEl>
                                          <p:spTgt spid="448527"/>
                                        </p:tgtEl>
                                      </p:cBhvr>
                                    </p:animEffect>
                                  </p:childTnLst>
                                </p:cTn>
                              </p:par>
                            </p:childTnLst>
                          </p:cTn>
                        </p:par>
                        <p:par>
                          <p:cTn id="19" fill="hold" nodeType="afterGroup">
                            <p:stCondLst>
                              <p:cond delay="3500"/>
                            </p:stCondLst>
                            <p:childTnLst>
                              <p:par>
                                <p:cTn id="20" presetID="3" presetClass="entr" presetSubtype="1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linds(horizontal)">
                                      <p:cBhvr>
                                        <p:cTn id="22" dur="500"/>
                                        <p:tgtEl>
                                          <p:spTgt spid="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5" presetClass="entr" presetSubtype="0" fill="hold" grpId="0" nodeType="clickEffect">
                                  <p:stCondLst>
                                    <p:cond delay="0"/>
                                  </p:stCondLst>
                                  <p:childTnLst>
                                    <p:set>
                                      <p:cBhvr>
                                        <p:cTn id="26" dur="1" fill="hold">
                                          <p:stCondLst>
                                            <p:cond delay="0"/>
                                          </p:stCondLst>
                                        </p:cTn>
                                        <p:tgtEl>
                                          <p:spTgt spid="448529"/>
                                        </p:tgtEl>
                                        <p:attrNameLst>
                                          <p:attrName>style.visibility</p:attrName>
                                        </p:attrNameLst>
                                      </p:cBhvr>
                                      <p:to>
                                        <p:strVal val="visible"/>
                                      </p:to>
                                    </p:set>
                                    <p:anim calcmode="lin" valueType="num">
                                      <p:cBhvr>
                                        <p:cTn id="27" dur="1000" fill="hold"/>
                                        <p:tgtEl>
                                          <p:spTgt spid="448529"/>
                                        </p:tgtEl>
                                        <p:attrNameLst>
                                          <p:attrName>ppt_w</p:attrName>
                                        </p:attrNameLst>
                                      </p:cBhvr>
                                      <p:tavLst>
                                        <p:tav tm="0">
                                          <p:val>
                                            <p:fltVal val="0"/>
                                          </p:val>
                                        </p:tav>
                                        <p:tav tm="100000">
                                          <p:val>
                                            <p:strVal val="#ppt_w"/>
                                          </p:val>
                                        </p:tav>
                                      </p:tavLst>
                                    </p:anim>
                                    <p:anim calcmode="lin" valueType="num">
                                      <p:cBhvr>
                                        <p:cTn id="28" dur="1000" fill="hold"/>
                                        <p:tgtEl>
                                          <p:spTgt spid="448529"/>
                                        </p:tgtEl>
                                        <p:attrNameLst>
                                          <p:attrName>ppt_h</p:attrName>
                                        </p:attrNameLst>
                                      </p:cBhvr>
                                      <p:tavLst>
                                        <p:tav tm="0">
                                          <p:val>
                                            <p:fltVal val="0"/>
                                          </p:val>
                                        </p:tav>
                                        <p:tav tm="100000">
                                          <p:val>
                                            <p:strVal val="#ppt_h"/>
                                          </p:val>
                                        </p:tav>
                                      </p:tavLst>
                                    </p:anim>
                                    <p:anim calcmode="lin" valueType="num">
                                      <p:cBhvr>
                                        <p:cTn id="29" dur="1000" fill="hold"/>
                                        <p:tgtEl>
                                          <p:spTgt spid="448529"/>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44852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nodeType="clickEffect">
                                  <p:stCondLst>
                                    <p:cond delay="0"/>
                                  </p:stCondLst>
                                  <p:childTnLst>
                                    <p:set>
                                      <p:cBhvr>
                                        <p:cTn id="34" dur="1" fill="hold">
                                          <p:stCondLst>
                                            <p:cond delay="0"/>
                                          </p:stCondLst>
                                        </p:cTn>
                                        <p:tgtEl>
                                          <p:spTgt spid="448531"/>
                                        </p:tgtEl>
                                        <p:attrNameLst>
                                          <p:attrName>style.visibility</p:attrName>
                                        </p:attrNameLst>
                                      </p:cBhvr>
                                      <p:to>
                                        <p:strVal val="visible"/>
                                      </p:to>
                                    </p:set>
                                    <p:animEffect transition="in" filter="wipe(left)">
                                      <p:cBhvr>
                                        <p:cTn id="35" dur="2000"/>
                                        <p:tgtEl>
                                          <p:spTgt spid="448531"/>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8" fill="hold" nodeType="clickEffect">
                                  <p:stCondLst>
                                    <p:cond delay="0"/>
                                  </p:stCondLst>
                                  <p:childTnLst>
                                    <p:set>
                                      <p:cBhvr>
                                        <p:cTn id="39" dur="1" fill="hold">
                                          <p:stCondLst>
                                            <p:cond delay="0"/>
                                          </p:stCondLst>
                                        </p:cTn>
                                        <p:tgtEl>
                                          <p:spTgt spid="448528"/>
                                        </p:tgtEl>
                                        <p:attrNameLst>
                                          <p:attrName>style.visibility</p:attrName>
                                        </p:attrNameLst>
                                      </p:cBhvr>
                                      <p:to>
                                        <p:strVal val="visible"/>
                                      </p:to>
                                    </p:set>
                                    <p:animEffect transition="in" filter="wipe(left)">
                                      <p:cBhvr>
                                        <p:cTn id="40" dur="2000"/>
                                        <p:tgtEl>
                                          <p:spTgt spid="448528"/>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nodeType="clickEffect">
                                  <p:stCondLst>
                                    <p:cond delay="0"/>
                                  </p:stCondLst>
                                  <p:childTnLst>
                                    <p:set>
                                      <p:cBhvr>
                                        <p:cTn id="44" dur="1" fill="hold">
                                          <p:stCondLst>
                                            <p:cond delay="0"/>
                                          </p:stCondLst>
                                        </p:cTn>
                                        <p:tgtEl>
                                          <p:spTgt spid="448530"/>
                                        </p:tgtEl>
                                        <p:attrNameLst>
                                          <p:attrName>style.visibility</p:attrName>
                                        </p:attrNameLst>
                                      </p:cBhvr>
                                      <p:to>
                                        <p:strVal val="visible"/>
                                      </p:to>
                                    </p:set>
                                    <p:animEffect transition="in" filter="wipe(left)">
                                      <p:cBhvr>
                                        <p:cTn id="45" dur="2000"/>
                                        <p:tgtEl>
                                          <p:spTgt spid="448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514" grpId="0"/>
      <p:bldP spid="448529"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Text Box 2"/>
          <p:cNvSpPr txBox="1">
            <a:spLocks noChangeArrowheads="1"/>
          </p:cNvSpPr>
          <p:nvPr/>
        </p:nvSpPr>
        <p:spPr bwMode="auto">
          <a:xfrm>
            <a:off x="468313" y="404813"/>
            <a:ext cx="8496300" cy="762000"/>
          </a:xfrm>
          <a:prstGeom prst="rect">
            <a:avLst/>
          </a:prstGeom>
          <a:noFill/>
          <a:ln>
            <a:noFill/>
          </a:ln>
          <a:effectLst>
            <a:prstShdw prst="shdw17" dist="17961" dir="2700000">
              <a:srgbClr val="995C00"/>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4400" b="1">
                <a:solidFill>
                  <a:schemeClr val="bg1"/>
                </a:solidFill>
                <a:latin typeface="楷体_GB2312" pitchFamily="49" charset="-122"/>
                <a:ea typeface="楷体_GB2312" pitchFamily="49" charset="-122"/>
              </a:rPr>
              <a:t>12.2  </a:t>
            </a:r>
            <a:r>
              <a:rPr kumimoji="1" lang="zh-CN" altLang="en-US" sz="4400" b="1">
                <a:solidFill>
                  <a:schemeClr val="bg1"/>
                </a:solidFill>
                <a:latin typeface="楷体_GB2312" pitchFamily="49" charset="-122"/>
                <a:ea typeface="楷体_GB2312" pitchFamily="49" charset="-122"/>
              </a:rPr>
              <a:t>含有耦合电感电路的计算</a:t>
            </a:r>
          </a:p>
        </p:txBody>
      </p:sp>
      <p:sp>
        <p:nvSpPr>
          <p:cNvPr id="449539" name="Text Box 3"/>
          <p:cNvSpPr txBox="1">
            <a:spLocks noChangeArrowheads="1"/>
          </p:cNvSpPr>
          <p:nvPr/>
        </p:nvSpPr>
        <p:spPr bwMode="auto">
          <a:xfrm>
            <a:off x="611188" y="1268413"/>
            <a:ext cx="381635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3200" b="1">
                <a:solidFill>
                  <a:schemeClr val="bg1"/>
                </a:solidFill>
                <a:latin typeface="楷体_GB2312" pitchFamily="49" charset="-122"/>
                <a:ea typeface="楷体_GB2312" pitchFamily="49" charset="-122"/>
              </a:rPr>
              <a:t>1. </a:t>
            </a:r>
            <a:r>
              <a:rPr kumimoji="1" lang="zh-CN" altLang="en-US" sz="3200" b="1">
                <a:solidFill>
                  <a:schemeClr val="bg1"/>
                </a:solidFill>
                <a:latin typeface="楷体_GB2312" pitchFamily="49" charset="-122"/>
                <a:ea typeface="楷体_GB2312" pitchFamily="49" charset="-122"/>
              </a:rPr>
              <a:t>耦合电感的串联</a:t>
            </a:r>
          </a:p>
        </p:txBody>
      </p:sp>
      <p:sp>
        <p:nvSpPr>
          <p:cNvPr id="449540" name="Text Box 4"/>
          <p:cNvSpPr txBox="1">
            <a:spLocks noChangeArrowheads="1"/>
          </p:cNvSpPr>
          <p:nvPr/>
        </p:nvSpPr>
        <p:spPr bwMode="auto">
          <a:xfrm>
            <a:off x="611188" y="1989138"/>
            <a:ext cx="21590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AutoNum type="circleNumDbPlain"/>
            </a:pPr>
            <a:r>
              <a:rPr kumimoji="1" lang="zh-CN" altLang="en-US" sz="2800" b="1">
                <a:solidFill>
                  <a:srgbClr val="FF9900"/>
                </a:solidFill>
                <a:latin typeface="楷体_GB2312" pitchFamily="49" charset="-122"/>
                <a:ea typeface="楷体_GB2312" pitchFamily="49" charset="-122"/>
              </a:rPr>
              <a:t>顺接串联</a:t>
            </a:r>
          </a:p>
        </p:txBody>
      </p:sp>
      <p:graphicFrame>
        <p:nvGraphicFramePr>
          <p:cNvPr id="449541" name="Object 5"/>
          <p:cNvGraphicFramePr>
            <a:graphicFrameLocks noChangeAspect="1"/>
          </p:cNvGraphicFramePr>
          <p:nvPr/>
        </p:nvGraphicFramePr>
        <p:xfrm>
          <a:off x="539750" y="3213100"/>
          <a:ext cx="6600825" cy="817563"/>
        </p:xfrm>
        <a:graphic>
          <a:graphicData uri="http://schemas.openxmlformats.org/presentationml/2006/ole">
            <mc:AlternateContent xmlns:mc="http://schemas.openxmlformats.org/markup-compatibility/2006">
              <mc:Choice xmlns:v="urn:schemas-microsoft-com:vml" Requires="v">
                <p:oleObj spid="_x0000_s13397" name="公式" r:id="rId3" imgW="2971800" imgH="368280" progId="Equation.3">
                  <p:embed/>
                </p:oleObj>
              </mc:Choice>
              <mc:Fallback>
                <p:oleObj name="公式" r:id="rId3" imgW="2971800" imgH="36828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750" y="3213100"/>
                        <a:ext cx="6600825"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49542" name="Object 6"/>
          <p:cNvGraphicFramePr>
            <a:graphicFrameLocks noChangeAspect="1"/>
          </p:cNvGraphicFramePr>
          <p:nvPr/>
        </p:nvGraphicFramePr>
        <p:xfrm>
          <a:off x="539750" y="5734050"/>
          <a:ext cx="5357813" cy="552450"/>
        </p:xfrm>
        <a:graphic>
          <a:graphicData uri="http://schemas.openxmlformats.org/presentationml/2006/ole">
            <mc:AlternateContent xmlns:mc="http://schemas.openxmlformats.org/markup-compatibility/2006">
              <mc:Choice xmlns:v="urn:schemas-microsoft-com:vml" Requires="v">
                <p:oleObj spid="_x0000_s13398" name="公式" r:id="rId5" imgW="2323800" imgH="241200" progId="Equation.3">
                  <p:embed/>
                </p:oleObj>
              </mc:Choice>
              <mc:Fallback>
                <p:oleObj name="公式" r:id="rId5" imgW="2323800" imgH="241200"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750" y="5734050"/>
                        <a:ext cx="5357813" cy="552450"/>
                      </a:xfrm>
                      <a:prstGeom prst="rect">
                        <a:avLst/>
                      </a:prstGeom>
                      <a:gradFill rotWithShape="1">
                        <a:gsLst>
                          <a:gs pos="0">
                            <a:srgbClr val="3399FF"/>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49543" name="AutoShape 7"/>
          <p:cNvSpPr>
            <a:spLocks noChangeArrowheads="1"/>
          </p:cNvSpPr>
          <p:nvPr/>
        </p:nvSpPr>
        <p:spPr bwMode="auto">
          <a:xfrm rot="5400000">
            <a:off x="7451725" y="3357563"/>
            <a:ext cx="647700" cy="215900"/>
          </a:xfrm>
          <a:prstGeom prst="rightArrow">
            <a:avLst>
              <a:gd name="adj1" fmla="val 50000"/>
              <a:gd name="adj2" fmla="val 75000"/>
            </a:avLst>
          </a:prstGeom>
          <a:solidFill>
            <a:srgbClr val="3399FF"/>
          </a:solidFill>
          <a:ln w="19050">
            <a:solidFill>
              <a:srgbClr val="3399FF"/>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49544" name="AutoShape 8" descr="羊皮纸"/>
          <p:cNvSpPr>
            <a:spLocks noChangeArrowheads="1"/>
          </p:cNvSpPr>
          <p:nvPr/>
        </p:nvSpPr>
        <p:spPr bwMode="auto">
          <a:xfrm>
            <a:off x="3995738" y="4868863"/>
            <a:ext cx="2303462" cy="504825"/>
          </a:xfrm>
          <a:prstGeom prst="wedgeRoundRectCallout">
            <a:avLst>
              <a:gd name="adj1" fmla="val 84736"/>
              <a:gd name="adj2" fmla="val -44968"/>
              <a:gd name="adj3" fmla="val 16667"/>
            </a:avLst>
          </a:prstGeom>
          <a:blipFill dpi="0" rotWithShape="1">
            <a:blip r:embed="rId7"/>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sz="2400" b="1">
                <a:ea typeface="楷体_GB2312" pitchFamily="49" charset="-122"/>
              </a:rPr>
              <a:t>去耦等效电路</a:t>
            </a:r>
          </a:p>
        </p:txBody>
      </p:sp>
      <p:grpSp>
        <p:nvGrpSpPr>
          <p:cNvPr id="13323" name="Group 9"/>
          <p:cNvGrpSpPr>
            <a:grpSpLocks/>
          </p:cNvGrpSpPr>
          <p:nvPr/>
        </p:nvGrpSpPr>
        <p:grpSpPr bwMode="auto">
          <a:xfrm>
            <a:off x="8316913" y="6446838"/>
            <a:ext cx="792162" cy="366712"/>
            <a:chOff x="5193" y="4020"/>
            <a:chExt cx="499" cy="231"/>
          </a:xfrm>
        </p:grpSpPr>
        <p:pic>
          <p:nvPicPr>
            <p:cNvPr id="13387" name="Picture 10" descr="7890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88" name="Text Box 11">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13324" name="Group 12"/>
          <p:cNvGrpSpPr>
            <a:grpSpLocks/>
          </p:cNvGrpSpPr>
          <p:nvPr/>
        </p:nvGrpSpPr>
        <p:grpSpPr bwMode="auto">
          <a:xfrm>
            <a:off x="7453313" y="6446838"/>
            <a:ext cx="792162" cy="366712"/>
            <a:chOff x="4649" y="4020"/>
            <a:chExt cx="499" cy="231"/>
          </a:xfrm>
        </p:grpSpPr>
        <p:pic>
          <p:nvPicPr>
            <p:cNvPr id="13385" name="Picture 13" descr="7890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86" name="Text Box 14">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 name="Group 15"/>
          <p:cNvGrpSpPr>
            <a:grpSpLocks/>
          </p:cNvGrpSpPr>
          <p:nvPr/>
        </p:nvGrpSpPr>
        <p:grpSpPr bwMode="auto">
          <a:xfrm>
            <a:off x="3924300" y="1412875"/>
            <a:ext cx="5041900" cy="1887538"/>
            <a:chOff x="657" y="2024"/>
            <a:chExt cx="3176" cy="1189"/>
          </a:xfrm>
        </p:grpSpPr>
        <p:sp>
          <p:nvSpPr>
            <p:cNvPr id="13348" name="Text Box 16"/>
            <p:cNvSpPr txBox="1">
              <a:spLocks noChangeArrowheads="1"/>
            </p:cNvSpPr>
            <p:nvPr/>
          </p:nvSpPr>
          <p:spPr bwMode="auto">
            <a:xfrm>
              <a:off x="657" y="2432"/>
              <a:ext cx="17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i</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3349" name="Text Box 17"/>
            <p:cNvSpPr txBox="1">
              <a:spLocks noChangeArrowheads="1"/>
            </p:cNvSpPr>
            <p:nvPr/>
          </p:nvSpPr>
          <p:spPr bwMode="auto">
            <a:xfrm>
              <a:off x="2200" y="2024"/>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M</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3350" name="Line 18"/>
            <p:cNvSpPr>
              <a:spLocks noChangeShapeType="1"/>
            </p:cNvSpPr>
            <p:nvPr/>
          </p:nvSpPr>
          <p:spPr bwMode="auto">
            <a:xfrm>
              <a:off x="2925" y="2478"/>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51" name="Line 19"/>
            <p:cNvSpPr>
              <a:spLocks noChangeShapeType="1"/>
            </p:cNvSpPr>
            <p:nvPr/>
          </p:nvSpPr>
          <p:spPr bwMode="auto">
            <a:xfrm>
              <a:off x="998" y="2478"/>
              <a:ext cx="839" cy="0"/>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52" name="Line 20"/>
            <p:cNvSpPr>
              <a:spLocks noChangeShapeType="1"/>
            </p:cNvSpPr>
            <p:nvPr/>
          </p:nvSpPr>
          <p:spPr bwMode="auto">
            <a:xfrm flipV="1">
              <a:off x="930" y="2432"/>
              <a:ext cx="0" cy="363"/>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353" name="Text Box 21"/>
            <p:cNvSpPr txBox="1">
              <a:spLocks noChangeArrowheads="1"/>
            </p:cNvSpPr>
            <p:nvPr/>
          </p:nvSpPr>
          <p:spPr bwMode="auto">
            <a:xfrm>
              <a:off x="1701" y="2432"/>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13354" name="Text Box 22"/>
            <p:cNvSpPr txBox="1">
              <a:spLocks noChangeArrowheads="1"/>
            </p:cNvSpPr>
            <p:nvPr/>
          </p:nvSpPr>
          <p:spPr bwMode="auto">
            <a:xfrm>
              <a:off x="2381" y="2432"/>
              <a:ext cx="21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13355" name="Text Box 23"/>
            <p:cNvSpPr txBox="1">
              <a:spLocks noChangeArrowheads="1"/>
            </p:cNvSpPr>
            <p:nvPr/>
          </p:nvSpPr>
          <p:spPr bwMode="auto">
            <a:xfrm>
              <a:off x="2971" y="2491"/>
              <a:ext cx="30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2</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3356" name="Oval 24"/>
            <p:cNvSpPr>
              <a:spLocks noChangeArrowheads="1"/>
            </p:cNvSpPr>
            <p:nvPr/>
          </p:nvSpPr>
          <p:spPr bwMode="auto">
            <a:xfrm>
              <a:off x="975" y="2818"/>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3357" name="Oval 25"/>
            <p:cNvSpPr>
              <a:spLocks noChangeArrowheads="1"/>
            </p:cNvSpPr>
            <p:nvPr/>
          </p:nvSpPr>
          <p:spPr bwMode="auto">
            <a:xfrm>
              <a:off x="3560" y="2841"/>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3358" name="Arc 26"/>
            <p:cNvSpPr>
              <a:spLocks/>
            </p:cNvSpPr>
            <p:nvPr/>
          </p:nvSpPr>
          <p:spPr bwMode="auto">
            <a:xfrm rot="467013">
              <a:off x="2472" y="2206"/>
              <a:ext cx="324" cy="281"/>
            </a:xfrm>
            <a:custGeom>
              <a:avLst/>
              <a:gdLst>
                <a:gd name="T0" fmla="*/ 0 w 19335"/>
                <a:gd name="T1" fmla="*/ 0 h 21600"/>
                <a:gd name="T2" fmla="*/ 324 w 19335"/>
                <a:gd name="T3" fmla="*/ 156 h 21600"/>
                <a:gd name="T4" fmla="*/ 0 w 19335"/>
                <a:gd name="T5" fmla="*/ 281 h 21600"/>
                <a:gd name="T6" fmla="*/ 0 60000 65536"/>
                <a:gd name="T7" fmla="*/ 0 60000 65536"/>
                <a:gd name="T8" fmla="*/ 0 60000 65536"/>
                <a:gd name="T9" fmla="*/ 0 w 19335"/>
                <a:gd name="T10" fmla="*/ 0 h 21600"/>
                <a:gd name="T11" fmla="*/ 19335 w 19335"/>
                <a:gd name="T12" fmla="*/ 21600 h 21600"/>
              </a:gdLst>
              <a:ahLst/>
              <a:cxnLst>
                <a:cxn ang="T6">
                  <a:pos x="T0" y="T1"/>
                </a:cxn>
                <a:cxn ang="T7">
                  <a:pos x="T2" y="T3"/>
                </a:cxn>
                <a:cxn ang="T8">
                  <a:pos x="T4" y="T5"/>
                </a:cxn>
              </a:cxnLst>
              <a:rect l="T9" t="T10" r="T11" b="T12"/>
              <a:pathLst>
                <a:path w="19335" h="21600" fill="none" extrusionOk="0">
                  <a:moveTo>
                    <a:pt x="-1" y="0"/>
                  </a:moveTo>
                  <a:cubicBezTo>
                    <a:pt x="8193" y="0"/>
                    <a:pt x="15682" y="4636"/>
                    <a:pt x="19335" y="11970"/>
                  </a:cubicBezTo>
                </a:path>
                <a:path w="19335" h="21600" stroke="0" extrusionOk="0">
                  <a:moveTo>
                    <a:pt x="-1" y="0"/>
                  </a:moveTo>
                  <a:cubicBezTo>
                    <a:pt x="8193" y="0"/>
                    <a:pt x="15682" y="4636"/>
                    <a:pt x="19335" y="11970"/>
                  </a:cubicBezTo>
                  <a:lnTo>
                    <a:pt x="0" y="21600"/>
                  </a:lnTo>
                  <a:close/>
                </a:path>
              </a:pathLst>
            </a:custGeom>
            <a:noFill/>
            <a:ln w="28575">
              <a:solidFill>
                <a:srgbClr val="FF33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3359" name="Arc 27"/>
            <p:cNvSpPr>
              <a:spLocks/>
            </p:cNvSpPr>
            <p:nvPr/>
          </p:nvSpPr>
          <p:spPr bwMode="auto">
            <a:xfrm rot="220785" flipH="1">
              <a:off x="1943" y="2197"/>
              <a:ext cx="347" cy="281"/>
            </a:xfrm>
            <a:custGeom>
              <a:avLst/>
              <a:gdLst>
                <a:gd name="T0" fmla="*/ 77 w 20759"/>
                <a:gd name="T1" fmla="*/ 0 h 21109"/>
                <a:gd name="T2" fmla="*/ 347 w 20759"/>
                <a:gd name="T3" fmla="*/ 202 h 21109"/>
                <a:gd name="T4" fmla="*/ 0 w 20759"/>
                <a:gd name="T5" fmla="*/ 281 h 21109"/>
                <a:gd name="T6" fmla="*/ 0 60000 65536"/>
                <a:gd name="T7" fmla="*/ 0 60000 65536"/>
                <a:gd name="T8" fmla="*/ 0 60000 65536"/>
                <a:gd name="T9" fmla="*/ 0 w 20759"/>
                <a:gd name="T10" fmla="*/ 0 h 21109"/>
                <a:gd name="T11" fmla="*/ 20759 w 20759"/>
                <a:gd name="T12" fmla="*/ 21109 h 21109"/>
              </a:gdLst>
              <a:ahLst/>
              <a:cxnLst>
                <a:cxn ang="T6">
                  <a:pos x="T0" y="T1"/>
                </a:cxn>
                <a:cxn ang="T7">
                  <a:pos x="T2" y="T3"/>
                </a:cxn>
                <a:cxn ang="T8">
                  <a:pos x="T4" y="T5"/>
                </a:cxn>
              </a:cxnLst>
              <a:rect l="T9" t="T10" r="T11" b="T12"/>
              <a:pathLst>
                <a:path w="20759" h="21109" fill="none" extrusionOk="0">
                  <a:moveTo>
                    <a:pt x="4579" y="0"/>
                  </a:moveTo>
                  <a:cubicBezTo>
                    <a:pt x="12347" y="1685"/>
                    <a:pt x="18561" y="7500"/>
                    <a:pt x="20758" y="15139"/>
                  </a:cubicBezTo>
                </a:path>
                <a:path w="20759" h="21109" stroke="0" extrusionOk="0">
                  <a:moveTo>
                    <a:pt x="4579" y="0"/>
                  </a:moveTo>
                  <a:cubicBezTo>
                    <a:pt x="12347" y="1685"/>
                    <a:pt x="18561" y="7500"/>
                    <a:pt x="20758" y="15139"/>
                  </a:cubicBezTo>
                  <a:lnTo>
                    <a:pt x="0" y="21109"/>
                  </a:lnTo>
                  <a:close/>
                </a:path>
              </a:pathLst>
            </a:custGeom>
            <a:noFill/>
            <a:ln w="28575">
              <a:solidFill>
                <a:srgbClr val="FF33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3360" name="Text Box 28"/>
            <p:cNvSpPr txBox="1">
              <a:spLocks noChangeArrowheads="1"/>
            </p:cNvSpPr>
            <p:nvPr/>
          </p:nvSpPr>
          <p:spPr bwMode="auto">
            <a:xfrm>
              <a:off x="1020" y="2523"/>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3361" name="Text Box 29"/>
            <p:cNvSpPr txBox="1">
              <a:spLocks noChangeArrowheads="1"/>
            </p:cNvSpPr>
            <p:nvPr/>
          </p:nvSpPr>
          <p:spPr bwMode="auto">
            <a:xfrm>
              <a:off x="3379" y="2523"/>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3362" name="Text Box 30"/>
            <p:cNvSpPr txBox="1">
              <a:spLocks noChangeArrowheads="1"/>
            </p:cNvSpPr>
            <p:nvPr/>
          </p:nvSpPr>
          <p:spPr bwMode="auto">
            <a:xfrm>
              <a:off x="1111" y="2069"/>
              <a:ext cx="5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R</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3363" name="Text Box 31"/>
            <p:cNvSpPr txBox="1">
              <a:spLocks noChangeArrowheads="1"/>
            </p:cNvSpPr>
            <p:nvPr/>
          </p:nvSpPr>
          <p:spPr bwMode="auto">
            <a:xfrm>
              <a:off x="3198" y="2069"/>
              <a:ext cx="63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R</a:t>
              </a:r>
              <a:r>
                <a:rPr kumimoji="1" lang="en-US" altLang="zh-CN" sz="2800" baseline="-25000">
                  <a:solidFill>
                    <a:schemeClr val="bg1"/>
                  </a:solidFill>
                  <a:latin typeface="Times New Roman" panose="02020603050405020304" pitchFamily="18" charset="0"/>
                  <a:ea typeface="宋体" panose="02010600030101010101" pitchFamily="2" charset="-122"/>
                </a:rPr>
                <a:t>2</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3364" name="Text Box 32"/>
            <p:cNvSpPr txBox="1">
              <a:spLocks noChangeArrowheads="1"/>
            </p:cNvSpPr>
            <p:nvPr/>
          </p:nvSpPr>
          <p:spPr bwMode="auto">
            <a:xfrm>
              <a:off x="1519" y="2069"/>
              <a:ext cx="40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L</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3365" name="Text Box 33"/>
            <p:cNvSpPr txBox="1">
              <a:spLocks noChangeArrowheads="1"/>
            </p:cNvSpPr>
            <p:nvPr/>
          </p:nvSpPr>
          <p:spPr bwMode="auto">
            <a:xfrm>
              <a:off x="2835" y="2069"/>
              <a:ext cx="5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L</a:t>
              </a:r>
              <a:r>
                <a:rPr kumimoji="1" lang="en-US" altLang="zh-CN" sz="2800" baseline="-25000">
                  <a:solidFill>
                    <a:schemeClr val="bg1"/>
                  </a:solidFill>
                  <a:latin typeface="Times New Roman" panose="02020603050405020304" pitchFamily="18" charset="0"/>
                  <a:ea typeface="宋体" panose="02010600030101010101" pitchFamily="2" charset="-122"/>
                </a:rPr>
                <a:t>2</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3366" name="Text Box 34"/>
            <p:cNvSpPr txBox="1">
              <a:spLocks noChangeArrowheads="1"/>
            </p:cNvSpPr>
            <p:nvPr/>
          </p:nvSpPr>
          <p:spPr bwMode="auto">
            <a:xfrm>
              <a:off x="1429" y="2523"/>
              <a:ext cx="30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3367" name="Text Box 35"/>
            <p:cNvSpPr txBox="1">
              <a:spLocks noChangeArrowheads="1"/>
            </p:cNvSpPr>
            <p:nvPr/>
          </p:nvSpPr>
          <p:spPr bwMode="auto">
            <a:xfrm>
              <a:off x="2290" y="2523"/>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3368" name="Text Box 36"/>
            <p:cNvSpPr txBox="1">
              <a:spLocks noChangeArrowheads="1"/>
            </p:cNvSpPr>
            <p:nvPr/>
          </p:nvSpPr>
          <p:spPr bwMode="auto">
            <a:xfrm>
              <a:off x="2109" y="2523"/>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3369" name="Text Box 37"/>
            <p:cNvSpPr txBox="1">
              <a:spLocks noChangeArrowheads="1"/>
            </p:cNvSpPr>
            <p:nvPr/>
          </p:nvSpPr>
          <p:spPr bwMode="auto">
            <a:xfrm>
              <a:off x="2154" y="2886"/>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3370" name="Text Box 38"/>
            <p:cNvSpPr txBox="1">
              <a:spLocks noChangeArrowheads="1"/>
            </p:cNvSpPr>
            <p:nvPr/>
          </p:nvSpPr>
          <p:spPr bwMode="auto">
            <a:xfrm>
              <a:off x="1020" y="2795"/>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3371" name="Text Box 39"/>
            <p:cNvSpPr txBox="1">
              <a:spLocks noChangeArrowheads="1"/>
            </p:cNvSpPr>
            <p:nvPr/>
          </p:nvSpPr>
          <p:spPr bwMode="auto">
            <a:xfrm>
              <a:off x="3334" y="2840"/>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3372" name="Line 40"/>
            <p:cNvSpPr>
              <a:spLocks noChangeShapeType="1"/>
            </p:cNvSpPr>
            <p:nvPr/>
          </p:nvSpPr>
          <p:spPr bwMode="auto">
            <a:xfrm>
              <a:off x="2245" y="2478"/>
              <a:ext cx="272"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373" name="Line 41"/>
            <p:cNvSpPr>
              <a:spLocks noChangeShapeType="1"/>
            </p:cNvSpPr>
            <p:nvPr/>
          </p:nvSpPr>
          <p:spPr bwMode="auto">
            <a:xfrm>
              <a:off x="998" y="2478"/>
              <a:ext cx="0" cy="36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74" name="Line 42"/>
            <p:cNvSpPr>
              <a:spLocks noChangeShapeType="1"/>
            </p:cNvSpPr>
            <p:nvPr/>
          </p:nvSpPr>
          <p:spPr bwMode="auto">
            <a:xfrm>
              <a:off x="3606" y="2478"/>
              <a:ext cx="0" cy="36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75" name="Rectangle 43"/>
            <p:cNvSpPr>
              <a:spLocks noChangeArrowheads="1"/>
            </p:cNvSpPr>
            <p:nvPr/>
          </p:nvSpPr>
          <p:spPr bwMode="auto">
            <a:xfrm>
              <a:off x="3107" y="2387"/>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3376" name="Rectangle 44"/>
            <p:cNvSpPr>
              <a:spLocks noChangeArrowheads="1"/>
            </p:cNvSpPr>
            <p:nvPr/>
          </p:nvSpPr>
          <p:spPr bwMode="auto">
            <a:xfrm>
              <a:off x="1202" y="2387"/>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13377" name="Group 45"/>
            <p:cNvGrpSpPr>
              <a:grpSpLocks/>
            </p:cNvGrpSpPr>
            <p:nvPr/>
          </p:nvGrpSpPr>
          <p:grpSpPr bwMode="auto">
            <a:xfrm rot="-5400000">
              <a:off x="1996" y="2228"/>
              <a:ext cx="90" cy="408"/>
              <a:chOff x="2744" y="2931"/>
              <a:chExt cx="57" cy="283"/>
            </a:xfrm>
          </p:grpSpPr>
          <p:sp>
            <p:nvSpPr>
              <p:cNvPr id="13382" name="Arc 46"/>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3383" name="Arc 47"/>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3384" name="Arc 48"/>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13378" name="Group 49"/>
            <p:cNvGrpSpPr>
              <a:grpSpLocks/>
            </p:cNvGrpSpPr>
            <p:nvPr/>
          </p:nvGrpSpPr>
          <p:grpSpPr bwMode="auto">
            <a:xfrm rot="-5400000">
              <a:off x="2676" y="2228"/>
              <a:ext cx="90" cy="408"/>
              <a:chOff x="2744" y="2931"/>
              <a:chExt cx="57" cy="283"/>
            </a:xfrm>
          </p:grpSpPr>
          <p:sp>
            <p:nvSpPr>
              <p:cNvPr id="13379" name="Arc 50"/>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3380" name="Arc 51"/>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3381" name="Arc 52"/>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grpSp>
        <p:nvGrpSpPr>
          <p:cNvPr id="7" name="Group 53"/>
          <p:cNvGrpSpPr>
            <a:grpSpLocks/>
          </p:cNvGrpSpPr>
          <p:nvPr/>
        </p:nvGrpSpPr>
        <p:grpSpPr bwMode="auto">
          <a:xfrm>
            <a:off x="6948488" y="4005263"/>
            <a:ext cx="1512887" cy="2047875"/>
            <a:chOff x="1338" y="2208"/>
            <a:chExt cx="953" cy="1290"/>
          </a:xfrm>
        </p:grpSpPr>
        <p:sp>
          <p:nvSpPr>
            <p:cNvPr id="13330" name="Line 54"/>
            <p:cNvSpPr>
              <a:spLocks noChangeShapeType="1"/>
            </p:cNvSpPr>
            <p:nvPr/>
          </p:nvSpPr>
          <p:spPr bwMode="auto">
            <a:xfrm>
              <a:off x="1495" y="2244"/>
              <a:ext cx="713"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331" name="Line 55"/>
            <p:cNvSpPr>
              <a:spLocks noChangeShapeType="1"/>
            </p:cNvSpPr>
            <p:nvPr/>
          </p:nvSpPr>
          <p:spPr bwMode="auto">
            <a:xfrm>
              <a:off x="1610" y="2296"/>
              <a:ext cx="288"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332" name="Text Box 56"/>
            <p:cNvSpPr txBox="1">
              <a:spLocks noChangeArrowheads="1"/>
            </p:cNvSpPr>
            <p:nvPr/>
          </p:nvSpPr>
          <p:spPr bwMode="auto">
            <a:xfrm>
              <a:off x="1655" y="2296"/>
              <a:ext cx="17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i</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3333" name="Oval 57"/>
            <p:cNvSpPr>
              <a:spLocks noChangeArrowheads="1"/>
            </p:cNvSpPr>
            <p:nvPr/>
          </p:nvSpPr>
          <p:spPr bwMode="auto">
            <a:xfrm>
              <a:off x="1421" y="2208"/>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3334" name="Oval 58"/>
            <p:cNvSpPr>
              <a:spLocks noChangeArrowheads="1"/>
            </p:cNvSpPr>
            <p:nvPr/>
          </p:nvSpPr>
          <p:spPr bwMode="auto">
            <a:xfrm>
              <a:off x="1409" y="3430"/>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3335" name="Text Box 59"/>
            <p:cNvSpPr txBox="1">
              <a:spLocks noChangeArrowheads="1"/>
            </p:cNvSpPr>
            <p:nvPr/>
          </p:nvSpPr>
          <p:spPr bwMode="auto">
            <a:xfrm>
              <a:off x="1927" y="2387"/>
              <a:ext cx="31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R</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3336" name="Text Box 60"/>
            <p:cNvSpPr txBox="1">
              <a:spLocks noChangeArrowheads="1"/>
            </p:cNvSpPr>
            <p:nvPr/>
          </p:nvSpPr>
          <p:spPr bwMode="auto">
            <a:xfrm>
              <a:off x="1973" y="2931"/>
              <a:ext cx="31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L</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3337" name="Text Box 61"/>
            <p:cNvSpPr txBox="1">
              <a:spLocks noChangeArrowheads="1"/>
            </p:cNvSpPr>
            <p:nvPr/>
          </p:nvSpPr>
          <p:spPr bwMode="auto">
            <a:xfrm>
              <a:off x="1338" y="2725"/>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3338" name="Text Box 62"/>
            <p:cNvSpPr txBox="1">
              <a:spLocks noChangeArrowheads="1"/>
            </p:cNvSpPr>
            <p:nvPr/>
          </p:nvSpPr>
          <p:spPr bwMode="auto">
            <a:xfrm>
              <a:off x="1338" y="2256"/>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3339" name="Text Box 63"/>
            <p:cNvSpPr txBox="1">
              <a:spLocks noChangeArrowheads="1"/>
            </p:cNvSpPr>
            <p:nvPr/>
          </p:nvSpPr>
          <p:spPr bwMode="auto">
            <a:xfrm>
              <a:off x="1338" y="3113"/>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3340" name="Line 64"/>
            <p:cNvSpPr>
              <a:spLocks noChangeShapeType="1"/>
            </p:cNvSpPr>
            <p:nvPr/>
          </p:nvSpPr>
          <p:spPr bwMode="auto">
            <a:xfrm flipH="1">
              <a:off x="2200" y="2238"/>
              <a:ext cx="8" cy="69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341" name="Line 65"/>
            <p:cNvSpPr>
              <a:spLocks noChangeShapeType="1"/>
            </p:cNvSpPr>
            <p:nvPr/>
          </p:nvSpPr>
          <p:spPr bwMode="auto">
            <a:xfrm>
              <a:off x="2200" y="3294"/>
              <a:ext cx="0" cy="181"/>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342" name="Line 66"/>
            <p:cNvSpPr>
              <a:spLocks noChangeShapeType="1"/>
            </p:cNvSpPr>
            <p:nvPr/>
          </p:nvSpPr>
          <p:spPr bwMode="auto">
            <a:xfrm>
              <a:off x="1474" y="3475"/>
              <a:ext cx="722"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343" name="Rectangle 67"/>
            <p:cNvSpPr>
              <a:spLocks noChangeArrowheads="1"/>
            </p:cNvSpPr>
            <p:nvPr/>
          </p:nvSpPr>
          <p:spPr bwMode="auto">
            <a:xfrm>
              <a:off x="2154" y="2387"/>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13344" name="Group 68"/>
            <p:cNvGrpSpPr>
              <a:grpSpLocks/>
            </p:cNvGrpSpPr>
            <p:nvPr/>
          </p:nvGrpSpPr>
          <p:grpSpPr bwMode="auto">
            <a:xfrm>
              <a:off x="2200" y="2931"/>
              <a:ext cx="91" cy="363"/>
              <a:chOff x="2744" y="2931"/>
              <a:chExt cx="57" cy="283"/>
            </a:xfrm>
          </p:grpSpPr>
          <p:sp>
            <p:nvSpPr>
              <p:cNvPr id="13345" name="Arc 69"/>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3346" name="Arc 70"/>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3347" name="Arc 71"/>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graphicFrame>
        <p:nvGraphicFramePr>
          <p:cNvPr id="449608" name="Object 72"/>
          <p:cNvGraphicFramePr>
            <a:graphicFrameLocks noChangeAspect="1"/>
          </p:cNvGraphicFramePr>
          <p:nvPr/>
        </p:nvGraphicFramePr>
        <p:xfrm>
          <a:off x="755650" y="4797425"/>
          <a:ext cx="1917700" cy="817563"/>
        </p:xfrm>
        <a:graphic>
          <a:graphicData uri="http://schemas.openxmlformats.org/presentationml/2006/ole">
            <mc:AlternateContent xmlns:mc="http://schemas.openxmlformats.org/markup-compatibility/2006">
              <mc:Choice xmlns:v="urn:schemas-microsoft-com:vml" Requires="v">
                <p:oleObj spid="_x0000_s13399" name="公式" r:id="rId9" imgW="863280" imgH="368280" progId="Equation.3">
                  <p:embed/>
                </p:oleObj>
              </mc:Choice>
              <mc:Fallback>
                <p:oleObj name="公式" r:id="rId9" imgW="863280" imgH="368280" progId="Equation.3">
                  <p:embed/>
                  <p:pic>
                    <p:nvPicPr>
                      <p:cNvPr id="0" name="Object 7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55650" y="4797425"/>
                        <a:ext cx="1917700"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49609" name="Object 73"/>
          <p:cNvGraphicFramePr>
            <a:graphicFrameLocks noChangeAspect="1"/>
          </p:cNvGraphicFramePr>
          <p:nvPr/>
        </p:nvGraphicFramePr>
        <p:xfrm>
          <a:off x="684213" y="4005263"/>
          <a:ext cx="5078412" cy="817562"/>
        </p:xfrm>
        <a:graphic>
          <a:graphicData uri="http://schemas.openxmlformats.org/presentationml/2006/ole">
            <mc:AlternateContent xmlns:mc="http://schemas.openxmlformats.org/markup-compatibility/2006">
              <mc:Choice xmlns:v="urn:schemas-microsoft-com:vml" Requires="v">
                <p:oleObj spid="_x0000_s13400" name="公式" r:id="rId11" imgW="2286000" imgH="368280" progId="Equation.3">
                  <p:embed/>
                </p:oleObj>
              </mc:Choice>
              <mc:Fallback>
                <p:oleObj name="公式" r:id="rId11" imgW="2286000" imgH="368280" progId="Equation.3">
                  <p:embed/>
                  <p:pic>
                    <p:nvPicPr>
                      <p:cNvPr id="0" name="Object 7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4213" y="4005263"/>
                        <a:ext cx="5078412" cy="817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3327" name="Group 74"/>
          <p:cNvGrpSpPr>
            <a:grpSpLocks/>
          </p:cNvGrpSpPr>
          <p:nvPr/>
        </p:nvGrpSpPr>
        <p:grpSpPr bwMode="auto">
          <a:xfrm>
            <a:off x="6588125" y="6446838"/>
            <a:ext cx="792163" cy="366712"/>
            <a:chOff x="4649" y="4020"/>
            <a:chExt cx="499" cy="231"/>
          </a:xfrm>
        </p:grpSpPr>
        <p:pic>
          <p:nvPicPr>
            <p:cNvPr id="13328" name="Picture 75" descr="7890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9" name="Text Box 76">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withEffect">
                                  <p:stCondLst>
                                    <p:cond delay="0"/>
                                  </p:stCondLst>
                                  <p:childTnLst>
                                    <p:set>
                                      <p:cBhvr>
                                        <p:cTn id="6" dur="1" fill="hold">
                                          <p:stCondLst>
                                            <p:cond delay="0"/>
                                          </p:stCondLst>
                                        </p:cTn>
                                        <p:tgtEl>
                                          <p:spTgt spid="449538"/>
                                        </p:tgtEl>
                                        <p:attrNameLst>
                                          <p:attrName>style.visibility</p:attrName>
                                        </p:attrNameLst>
                                      </p:cBhvr>
                                      <p:to>
                                        <p:strVal val="visible"/>
                                      </p:to>
                                    </p:set>
                                    <p:anim calcmode="lin" valueType="num">
                                      <p:cBhvr additive="base">
                                        <p:cTn id="7" dur="500" fill="hold"/>
                                        <p:tgtEl>
                                          <p:spTgt spid="449538"/>
                                        </p:tgtEl>
                                        <p:attrNameLst>
                                          <p:attrName>ppt_x</p:attrName>
                                        </p:attrNameLst>
                                      </p:cBhvr>
                                      <p:tavLst>
                                        <p:tav tm="0">
                                          <p:val>
                                            <p:strVal val="0-#ppt_w/2"/>
                                          </p:val>
                                        </p:tav>
                                        <p:tav tm="100000">
                                          <p:val>
                                            <p:strVal val="#ppt_x"/>
                                          </p:val>
                                        </p:tav>
                                      </p:tavLst>
                                    </p:anim>
                                    <p:anim calcmode="lin" valueType="num">
                                      <p:cBhvr additive="base">
                                        <p:cTn id="8" dur="500" fill="hold"/>
                                        <p:tgtEl>
                                          <p:spTgt spid="449538"/>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49539"/>
                                        </p:tgtEl>
                                        <p:attrNameLst>
                                          <p:attrName>style.visibility</p:attrName>
                                        </p:attrNameLst>
                                      </p:cBhvr>
                                      <p:to>
                                        <p:strVal val="visible"/>
                                      </p:to>
                                    </p:set>
                                    <p:anim calcmode="lin" valueType="num">
                                      <p:cBhvr additive="base">
                                        <p:cTn id="13" dur="500" fill="hold"/>
                                        <p:tgtEl>
                                          <p:spTgt spid="449539"/>
                                        </p:tgtEl>
                                        <p:attrNameLst>
                                          <p:attrName>ppt_x</p:attrName>
                                        </p:attrNameLst>
                                      </p:cBhvr>
                                      <p:tavLst>
                                        <p:tav tm="0">
                                          <p:val>
                                            <p:strVal val="0-#ppt_w/2"/>
                                          </p:val>
                                        </p:tav>
                                        <p:tav tm="100000">
                                          <p:val>
                                            <p:strVal val="#ppt_x"/>
                                          </p:val>
                                        </p:tav>
                                      </p:tavLst>
                                    </p:anim>
                                    <p:anim calcmode="lin" valueType="num">
                                      <p:cBhvr additive="base">
                                        <p:cTn id="14" dur="500" fill="hold"/>
                                        <p:tgtEl>
                                          <p:spTgt spid="44953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49540"/>
                                        </p:tgtEl>
                                        <p:attrNameLst>
                                          <p:attrName>style.visibility</p:attrName>
                                        </p:attrNameLst>
                                      </p:cBhvr>
                                      <p:to>
                                        <p:strVal val="visible"/>
                                      </p:to>
                                    </p:set>
                                    <p:anim calcmode="lin" valueType="num">
                                      <p:cBhvr additive="base">
                                        <p:cTn id="19" dur="500" fill="hold"/>
                                        <p:tgtEl>
                                          <p:spTgt spid="449540"/>
                                        </p:tgtEl>
                                        <p:attrNameLst>
                                          <p:attrName>ppt_x</p:attrName>
                                        </p:attrNameLst>
                                      </p:cBhvr>
                                      <p:tavLst>
                                        <p:tav tm="0">
                                          <p:val>
                                            <p:strVal val="0-#ppt_w/2"/>
                                          </p:val>
                                        </p:tav>
                                        <p:tav tm="100000">
                                          <p:val>
                                            <p:strVal val="#ppt_x"/>
                                          </p:val>
                                        </p:tav>
                                      </p:tavLst>
                                    </p:anim>
                                    <p:anim calcmode="lin" valueType="num">
                                      <p:cBhvr additive="base">
                                        <p:cTn id="20" dur="500" fill="hold"/>
                                        <p:tgtEl>
                                          <p:spTgt spid="449540"/>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linds(horizontal)">
                                      <p:cBhvr>
                                        <p:cTn id="25" dur="500"/>
                                        <p:tgtEl>
                                          <p:spTgt spid="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6" fill="hold" nodeType="clickEffect">
                                  <p:stCondLst>
                                    <p:cond delay="0"/>
                                  </p:stCondLst>
                                  <p:childTnLst>
                                    <p:set>
                                      <p:cBhvr>
                                        <p:cTn id="29" dur="1" fill="hold">
                                          <p:stCondLst>
                                            <p:cond delay="0"/>
                                          </p:stCondLst>
                                        </p:cTn>
                                        <p:tgtEl>
                                          <p:spTgt spid="449541"/>
                                        </p:tgtEl>
                                        <p:attrNameLst>
                                          <p:attrName>style.visibility</p:attrName>
                                        </p:attrNameLst>
                                      </p:cBhvr>
                                      <p:to>
                                        <p:strVal val="visible"/>
                                      </p:to>
                                    </p:set>
                                    <p:animEffect transition="in" filter="strips(downRight)">
                                      <p:cBhvr>
                                        <p:cTn id="30" dur="2000"/>
                                        <p:tgtEl>
                                          <p:spTgt spid="449541"/>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8" presetClass="entr" presetSubtype="6" fill="hold" nodeType="clickEffect">
                                  <p:stCondLst>
                                    <p:cond delay="0"/>
                                  </p:stCondLst>
                                  <p:childTnLst>
                                    <p:set>
                                      <p:cBhvr>
                                        <p:cTn id="34" dur="1" fill="hold">
                                          <p:stCondLst>
                                            <p:cond delay="0"/>
                                          </p:stCondLst>
                                        </p:cTn>
                                        <p:tgtEl>
                                          <p:spTgt spid="449609"/>
                                        </p:tgtEl>
                                        <p:attrNameLst>
                                          <p:attrName>style.visibility</p:attrName>
                                        </p:attrNameLst>
                                      </p:cBhvr>
                                      <p:to>
                                        <p:strVal val="visible"/>
                                      </p:to>
                                    </p:set>
                                    <p:animEffect transition="in" filter="strips(downRight)">
                                      <p:cBhvr>
                                        <p:cTn id="35" dur="2000"/>
                                        <p:tgtEl>
                                          <p:spTgt spid="449609"/>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8" presetClass="entr" presetSubtype="6" fill="hold" nodeType="clickEffect">
                                  <p:stCondLst>
                                    <p:cond delay="0"/>
                                  </p:stCondLst>
                                  <p:childTnLst>
                                    <p:set>
                                      <p:cBhvr>
                                        <p:cTn id="39" dur="1" fill="hold">
                                          <p:stCondLst>
                                            <p:cond delay="0"/>
                                          </p:stCondLst>
                                        </p:cTn>
                                        <p:tgtEl>
                                          <p:spTgt spid="449608"/>
                                        </p:tgtEl>
                                        <p:attrNameLst>
                                          <p:attrName>style.visibility</p:attrName>
                                        </p:attrNameLst>
                                      </p:cBhvr>
                                      <p:to>
                                        <p:strVal val="visible"/>
                                      </p:to>
                                    </p:set>
                                    <p:animEffect transition="in" filter="strips(downRight)">
                                      <p:cBhvr>
                                        <p:cTn id="40" dur="2000"/>
                                        <p:tgtEl>
                                          <p:spTgt spid="449608"/>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nodeType="clickEffect">
                                  <p:stCondLst>
                                    <p:cond delay="0"/>
                                  </p:stCondLst>
                                  <p:childTnLst>
                                    <p:set>
                                      <p:cBhvr>
                                        <p:cTn id="44" dur="1" fill="hold">
                                          <p:stCondLst>
                                            <p:cond delay="0"/>
                                          </p:stCondLst>
                                        </p:cTn>
                                        <p:tgtEl>
                                          <p:spTgt spid="449542"/>
                                        </p:tgtEl>
                                        <p:attrNameLst>
                                          <p:attrName>style.visibility</p:attrName>
                                        </p:attrNameLst>
                                      </p:cBhvr>
                                      <p:to>
                                        <p:strVal val="visible"/>
                                      </p:to>
                                    </p:set>
                                    <p:animEffect transition="in" filter="wipe(left)">
                                      <p:cBhvr>
                                        <p:cTn id="45" dur="2000"/>
                                        <p:tgtEl>
                                          <p:spTgt spid="449542"/>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2" presetClass="entr" presetSubtype="1" fill="hold" grpId="0" nodeType="clickEffect">
                                  <p:stCondLst>
                                    <p:cond delay="0"/>
                                  </p:stCondLst>
                                  <p:childTnLst>
                                    <p:set>
                                      <p:cBhvr>
                                        <p:cTn id="49" dur="1" fill="hold">
                                          <p:stCondLst>
                                            <p:cond delay="0"/>
                                          </p:stCondLst>
                                        </p:cTn>
                                        <p:tgtEl>
                                          <p:spTgt spid="449543"/>
                                        </p:tgtEl>
                                        <p:attrNameLst>
                                          <p:attrName>style.visibility</p:attrName>
                                        </p:attrNameLst>
                                      </p:cBhvr>
                                      <p:to>
                                        <p:strVal val="visible"/>
                                      </p:to>
                                    </p:set>
                                    <p:animEffect transition="in" filter="slide(fromTop)">
                                      <p:cBhvr>
                                        <p:cTn id="50" dur="500"/>
                                        <p:tgtEl>
                                          <p:spTgt spid="449543"/>
                                        </p:tgtEl>
                                      </p:cBhvr>
                                    </p:animEffect>
                                  </p:childTnLst>
                                </p:cTn>
                              </p:par>
                            </p:childTnLst>
                          </p:cTn>
                        </p:par>
                        <p:par>
                          <p:cTn id="51" fill="hold" nodeType="afterGroup">
                            <p:stCondLst>
                              <p:cond delay="500"/>
                            </p:stCondLst>
                            <p:childTnLst>
                              <p:par>
                                <p:cTn id="52" presetID="3" presetClass="entr" presetSubtype="10" fill="hold" nodeType="after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blinds(horizontal)">
                                      <p:cBhvr>
                                        <p:cTn id="54" dur="500"/>
                                        <p:tgtEl>
                                          <p:spTgt spid="7"/>
                                        </p:tgtEl>
                                      </p:cBhvr>
                                    </p:animEffect>
                                  </p:childTnLst>
                                </p:cTn>
                              </p:par>
                            </p:childTnLst>
                          </p:cTn>
                        </p:par>
                        <p:par>
                          <p:cTn id="55" fill="hold" nodeType="afterGroup">
                            <p:stCondLst>
                              <p:cond delay="1000"/>
                            </p:stCondLst>
                            <p:childTnLst>
                              <p:par>
                                <p:cTn id="56" presetID="20" presetClass="entr" presetSubtype="0" fill="hold" grpId="0" nodeType="afterEffect">
                                  <p:stCondLst>
                                    <p:cond delay="0"/>
                                  </p:stCondLst>
                                  <p:childTnLst>
                                    <p:set>
                                      <p:cBhvr>
                                        <p:cTn id="57" dur="1" fill="hold">
                                          <p:stCondLst>
                                            <p:cond delay="0"/>
                                          </p:stCondLst>
                                        </p:cTn>
                                        <p:tgtEl>
                                          <p:spTgt spid="449544"/>
                                        </p:tgtEl>
                                        <p:attrNameLst>
                                          <p:attrName>style.visibility</p:attrName>
                                        </p:attrNameLst>
                                      </p:cBhvr>
                                      <p:to>
                                        <p:strVal val="visible"/>
                                      </p:to>
                                    </p:set>
                                    <p:animEffect transition="in" filter="wedge">
                                      <p:cBhvr>
                                        <p:cTn id="58" dur="2000"/>
                                        <p:tgtEl>
                                          <p:spTgt spid="4495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9538" grpId="0"/>
      <p:bldP spid="449539" grpId="0"/>
      <p:bldP spid="449540" grpId="0"/>
      <p:bldP spid="449543" grpId="0" animBg="1"/>
      <p:bldP spid="44954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Text Box 2"/>
          <p:cNvSpPr txBox="1">
            <a:spLocks noChangeArrowheads="1"/>
          </p:cNvSpPr>
          <p:nvPr/>
        </p:nvSpPr>
        <p:spPr bwMode="auto">
          <a:xfrm>
            <a:off x="611188" y="404813"/>
            <a:ext cx="21590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AutoNum type="circleNumDbPlain" startAt="2"/>
            </a:pPr>
            <a:r>
              <a:rPr kumimoji="1" lang="zh-CN" altLang="en-US" sz="2800" b="1">
                <a:solidFill>
                  <a:srgbClr val="FF9900"/>
                </a:solidFill>
                <a:latin typeface="楷体_GB2312" pitchFamily="49" charset="-122"/>
                <a:ea typeface="楷体_GB2312" pitchFamily="49" charset="-122"/>
              </a:rPr>
              <a:t>反接串联</a:t>
            </a:r>
          </a:p>
        </p:txBody>
      </p:sp>
      <p:graphicFrame>
        <p:nvGraphicFramePr>
          <p:cNvPr id="450563" name="Object 3"/>
          <p:cNvGraphicFramePr>
            <a:graphicFrameLocks noChangeAspect="1"/>
          </p:cNvGraphicFramePr>
          <p:nvPr/>
        </p:nvGraphicFramePr>
        <p:xfrm>
          <a:off x="1258888" y="4508500"/>
          <a:ext cx="5310187" cy="569913"/>
        </p:xfrm>
        <a:graphic>
          <a:graphicData uri="http://schemas.openxmlformats.org/presentationml/2006/ole">
            <mc:AlternateContent xmlns:mc="http://schemas.openxmlformats.org/markup-compatibility/2006">
              <mc:Choice xmlns:v="urn:schemas-microsoft-com:vml" Requires="v">
                <p:oleObj spid="_x0000_s14422" name="公式" r:id="rId3" imgW="2234880" imgH="241200" progId="Equation.3">
                  <p:embed/>
                </p:oleObj>
              </mc:Choice>
              <mc:Fallback>
                <p:oleObj name="公式" r:id="rId3" imgW="2234880" imgH="24120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888" y="4508500"/>
                        <a:ext cx="5310187" cy="569913"/>
                      </a:xfrm>
                      <a:prstGeom prst="rect">
                        <a:avLst/>
                      </a:prstGeom>
                      <a:gradFill rotWithShape="1">
                        <a:gsLst>
                          <a:gs pos="0">
                            <a:srgbClr val="3399FF"/>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50564" name="AutoShape 4"/>
          <p:cNvSpPr>
            <a:spLocks noChangeArrowheads="1"/>
          </p:cNvSpPr>
          <p:nvPr/>
        </p:nvSpPr>
        <p:spPr bwMode="auto">
          <a:xfrm>
            <a:off x="5435600" y="1412875"/>
            <a:ext cx="809625" cy="215900"/>
          </a:xfrm>
          <a:prstGeom prst="rightArrow">
            <a:avLst>
              <a:gd name="adj1" fmla="val 50000"/>
              <a:gd name="adj2" fmla="val 93750"/>
            </a:avLst>
          </a:prstGeom>
          <a:solidFill>
            <a:srgbClr val="3399FF"/>
          </a:solidFill>
          <a:ln w="19050">
            <a:solidFill>
              <a:srgbClr val="3399FF"/>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aphicFrame>
        <p:nvGraphicFramePr>
          <p:cNvPr id="450565" name="Object 5"/>
          <p:cNvGraphicFramePr>
            <a:graphicFrameLocks noChangeAspect="1"/>
          </p:cNvGraphicFramePr>
          <p:nvPr/>
        </p:nvGraphicFramePr>
        <p:xfrm>
          <a:off x="611188" y="2852738"/>
          <a:ext cx="7094537" cy="1616075"/>
        </p:xfrm>
        <a:graphic>
          <a:graphicData uri="http://schemas.openxmlformats.org/presentationml/2006/ole">
            <mc:AlternateContent xmlns:mc="http://schemas.openxmlformats.org/markup-compatibility/2006">
              <mc:Choice xmlns:v="urn:schemas-microsoft-com:vml" Requires="v">
                <p:oleObj spid="_x0000_s14423" name="公式" r:id="rId5" imgW="3174840" imgH="723600" progId="Equation.3">
                  <p:embed/>
                </p:oleObj>
              </mc:Choice>
              <mc:Fallback>
                <p:oleObj name="公式" r:id="rId5" imgW="3174840" imgH="72360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188" y="2852738"/>
                        <a:ext cx="7094537"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50566" name="Object 6"/>
          <p:cNvGraphicFramePr>
            <a:graphicFrameLocks noChangeAspect="1"/>
          </p:cNvGraphicFramePr>
          <p:nvPr/>
        </p:nvGraphicFramePr>
        <p:xfrm>
          <a:off x="6156325" y="5300663"/>
          <a:ext cx="2555875" cy="838200"/>
        </p:xfrm>
        <a:graphic>
          <a:graphicData uri="http://schemas.openxmlformats.org/presentationml/2006/ole">
            <mc:AlternateContent xmlns:mc="http://schemas.openxmlformats.org/markup-compatibility/2006">
              <mc:Choice xmlns:v="urn:schemas-microsoft-com:vml" Requires="v">
                <p:oleObj spid="_x0000_s14424" name="公式" r:id="rId7" imgW="1117440" imgH="368280" progId="Equation.3">
                  <p:embed/>
                </p:oleObj>
              </mc:Choice>
              <mc:Fallback>
                <p:oleObj name="公式" r:id="rId7" imgW="1117440" imgH="368280"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56325" y="5300663"/>
                        <a:ext cx="2555875"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50567" name="Object 7"/>
          <p:cNvGraphicFramePr>
            <a:graphicFrameLocks noChangeAspect="1"/>
          </p:cNvGraphicFramePr>
          <p:nvPr/>
        </p:nvGraphicFramePr>
        <p:xfrm>
          <a:off x="1979613" y="5445125"/>
          <a:ext cx="3287712" cy="509588"/>
        </p:xfrm>
        <a:graphic>
          <a:graphicData uri="http://schemas.openxmlformats.org/presentationml/2006/ole">
            <mc:AlternateContent xmlns:mc="http://schemas.openxmlformats.org/markup-compatibility/2006">
              <mc:Choice xmlns:v="urn:schemas-microsoft-com:vml" Requires="v">
                <p:oleObj spid="_x0000_s14425" name="公式" r:id="rId9" imgW="1536480" imgH="241200" progId="Equation.3">
                  <p:embed/>
                </p:oleObj>
              </mc:Choice>
              <mc:Fallback>
                <p:oleObj name="公式" r:id="rId9" imgW="1536480" imgH="241200"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79613" y="5445125"/>
                        <a:ext cx="3287712" cy="50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50568" name="Line 8"/>
          <p:cNvSpPr>
            <a:spLocks noChangeShapeType="1"/>
          </p:cNvSpPr>
          <p:nvPr/>
        </p:nvSpPr>
        <p:spPr bwMode="auto">
          <a:xfrm>
            <a:off x="5508625" y="5661025"/>
            <a:ext cx="576263"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14345" name="Group 9"/>
          <p:cNvGrpSpPr>
            <a:grpSpLocks/>
          </p:cNvGrpSpPr>
          <p:nvPr/>
        </p:nvGrpSpPr>
        <p:grpSpPr bwMode="auto">
          <a:xfrm>
            <a:off x="8316913" y="6446838"/>
            <a:ext cx="792162" cy="366712"/>
            <a:chOff x="5193" y="4020"/>
            <a:chExt cx="499" cy="231"/>
          </a:xfrm>
        </p:grpSpPr>
        <p:pic>
          <p:nvPicPr>
            <p:cNvPr id="14412" name="Picture 10"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13" name="Text Box 11">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14346" name="Group 12"/>
          <p:cNvGrpSpPr>
            <a:grpSpLocks/>
          </p:cNvGrpSpPr>
          <p:nvPr/>
        </p:nvGrpSpPr>
        <p:grpSpPr bwMode="auto">
          <a:xfrm>
            <a:off x="7453313" y="6446838"/>
            <a:ext cx="792162" cy="366712"/>
            <a:chOff x="4649" y="4020"/>
            <a:chExt cx="499" cy="231"/>
          </a:xfrm>
        </p:grpSpPr>
        <p:pic>
          <p:nvPicPr>
            <p:cNvPr id="14410" name="Picture 13"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11" name="Text Box 14">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 name="Group 15"/>
          <p:cNvGrpSpPr>
            <a:grpSpLocks/>
          </p:cNvGrpSpPr>
          <p:nvPr/>
        </p:nvGrpSpPr>
        <p:grpSpPr bwMode="auto">
          <a:xfrm>
            <a:off x="539750" y="1052513"/>
            <a:ext cx="5041900" cy="1887537"/>
            <a:chOff x="340" y="663"/>
            <a:chExt cx="3176" cy="1189"/>
          </a:xfrm>
        </p:grpSpPr>
        <p:sp>
          <p:nvSpPr>
            <p:cNvPr id="14373" name="Text Box 16"/>
            <p:cNvSpPr txBox="1">
              <a:spLocks noChangeArrowheads="1"/>
            </p:cNvSpPr>
            <p:nvPr/>
          </p:nvSpPr>
          <p:spPr bwMode="auto">
            <a:xfrm>
              <a:off x="340" y="1071"/>
              <a:ext cx="17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i</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4374" name="Text Box 17"/>
            <p:cNvSpPr txBox="1">
              <a:spLocks noChangeArrowheads="1"/>
            </p:cNvSpPr>
            <p:nvPr/>
          </p:nvSpPr>
          <p:spPr bwMode="auto">
            <a:xfrm>
              <a:off x="1883" y="663"/>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M</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4375" name="Line 18"/>
            <p:cNvSpPr>
              <a:spLocks noChangeShapeType="1"/>
            </p:cNvSpPr>
            <p:nvPr/>
          </p:nvSpPr>
          <p:spPr bwMode="auto">
            <a:xfrm>
              <a:off x="2608" y="1117"/>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376" name="Line 19"/>
            <p:cNvSpPr>
              <a:spLocks noChangeShapeType="1"/>
            </p:cNvSpPr>
            <p:nvPr/>
          </p:nvSpPr>
          <p:spPr bwMode="auto">
            <a:xfrm>
              <a:off x="681" y="1117"/>
              <a:ext cx="839"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377" name="Line 20"/>
            <p:cNvSpPr>
              <a:spLocks noChangeShapeType="1"/>
            </p:cNvSpPr>
            <p:nvPr/>
          </p:nvSpPr>
          <p:spPr bwMode="auto">
            <a:xfrm flipV="1">
              <a:off x="613" y="1071"/>
              <a:ext cx="0" cy="363"/>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378" name="Text Box 21"/>
            <p:cNvSpPr txBox="1">
              <a:spLocks noChangeArrowheads="1"/>
            </p:cNvSpPr>
            <p:nvPr/>
          </p:nvSpPr>
          <p:spPr bwMode="auto">
            <a:xfrm>
              <a:off x="1384" y="1071"/>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14379" name="Text Box 22"/>
            <p:cNvSpPr txBox="1">
              <a:spLocks noChangeArrowheads="1"/>
            </p:cNvSpPr>
            <p:nvPr/>
          </p:nvSpPr>
          <p:spPr bwMode="auto">
            <a:xfrm>
              <a:off x="2472" y="1071"/>
              <a:ext cx="21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14380" name="Text Box 23"/>
            <p:cNvSpPr txBox="1">
              <a:spLocks noChangeArrowheads="1"/>
            </p:cNvSpPr>
            <p:nvPr/>
          </p:nvSpPr>
          <p:spPr bwMode="auto">
            <a:xfrm>
              <a:off x="2654" y="1130"/>
              <a:ext cx="30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2</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4381" name="Oval 24"/>
            <p:cNvSpPr>
              <a:spLocks noChangeArrowheads="1"/>
            </p:cNvSpPr>
            <p:nvPr/>
          </p:nvSpPr>
          <p:spPr bwMode="auto">
            <a:xfrm>
              <a:off x="658" y="1457"/>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4382" name="Oval 25"/>
            <p:cNvSpPr>
              <a:spLocks noChangeArrowheads="1"/>
            </p:cNvSpPr>
            <p:nvPr/>
          </p:nvSpPr>
          <p:spPr bwMode="auto">
            <a:xfrm>
              <a:off x="3243" y="1480"/>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4383" name="Arc 26"/>
            <p:cNvSpPr>
              <a:spLocks/>
            </p:cNvSpPr>
            <p:nvPr/>
          </p:nvSpPr>
          <p:spPr bwMode="auto">
            <a:xfrm rot="467013">
              <a:off x="2155" y="845"/>
              <a:ext cx="324" cy="281"/>
            </a:xfrm>
            <a:custGeom>
              <a:avLst/>
              <a:gdLst>
                <a:gd name="T0" fmla="*/ 0 w 19335"/>
                <a:gd name="T1" fmla="*/ 0 h 21600"/>
                <a:gd name="T2" fmla="*/ 324 w 19335"/>
                <a:gd name="T3" fmla="*/ 156 h 21600"/>
                <a:gd name="T4" fmla="*/ 0 w 19335"/>
                <a:gd name="T5" fmla="*/ 281 h 21600"/>
                <a:gd name="T6" fmla="*/ 0 60000 65536"/>
                <a:gd name="T7" fmla="*/ 0 60000 65536"/>
                <a:gd name="T8" fmla="*/ 0 60000 65536"/>
                <a:gd name="T9" fmla="*/ 0 w 19335"/>
                <a:gd name="T10" fmla="*/ 0 h 21600"/>
                <a:gd name="T11" fmla="*/ 19335 w 19335"/>
                <a:gd name="T12" fmla="*/ 21600 h 21600"/>
              </a:gdLst>
              <a:ahLst/>
              <a:cxnLst>
                <a:cxn ang="T6">
                  <a:pos x="T0" y="T1"/>
                </a:cxn>
                <a:cxn ang="T7">
                  <a:pos x="T2" y="T3"/>
                </a:cxn>
                <a:cxn ang="T8">
                  <a:pos x="T4" y="T5"/>
                </a:cxn>
              </a:cxnLst>
              <a:rect l="T9" t="T10" r="T11" b="T12"/>
              <a:pathLst>
                <a:path w="19335" h="21600" fill="none" extrusionOk="0">
                  <a:moveTo>
                    <a:pt x="-1" y="0"/>
                  </a:moveTo>
                  <a:cubicBezTo>
                    <a:pt x="8193" y="0"/>
                    <a:pt x="15682" y="4636"/>
                    <a:pt x="19335" y="11970"/>
                  </a:cubicBezTo>
                </a:path>
                <a:path w="19335" h="21600" stroke="0" extrusionOk="0">
                  <a:moveTo>
                    <a:pt x="-1" y="0"/>
                  </a:moveTo>
                  <a:cubicBezTo>
                    <a:pt x="8193" y="0"/>
                    <a:pt x="15682" y="4636"/>
                    <a:pt x="19335" y="11970"/>
                  </a:cubicBezTo>
                  <a:lnTo>
                    <a:pt x="0" y="21600"/>
                  </a:lnTo>
                  <a:close/>
                </a:path>
              </a:pathLst>
            </a:custGeom>
            <a:noFill/>
            <a:ln w="28575">
              <a:solidFill>
                <a:srgbClr val="FF33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4384" name="Arc 27"/>
            <p:cNvSpPr>
              <a:spLocks/>
            </p:cNvSpPr>
            <p:nvPr/>
          </p:nvSpPr>
          <p:spPr bwMode="auto">
            <a:xfrm rot="220785" flipH="1">
              <a:off x="1626" y="836"/>
              <a:ext cx="347" cy="281"/>
            </a:xfrm>
            <a:custGeom>
              <a:avLst/>
              <a:gdLst>
                <a:gd name="T0" fmla="*/ 77 w 20759"/>
                <a:gd name="T1" fmla="*/ 0 h 21109"/>
                <a:gd name="T2" fmla="*/ 347 w 20759"/>
                <a:gd name="T3" fmla="*/ 202 h 21109"/>
                <a:gd name="T4" fmla="*/ 0 w 20759"/>
                <a:gd name="T5" fmla="*/ 281 h 21109"/>
                <a:gd name="T6" fmla="*/ 0 60000 65536"/>
                <a:gd name="T7" fmla="*/ 0 60000 65536"/>
                <a:gd name="T8" fmla="*/ 0 60000 65536"/>
                <a:gd name="T9" fmla="*/ 0 w 20759"/>
                <a:gd name="T10" fmla="*/ 0 h 21109"/>
                <a:gd name="T11" fmla="*/ 20759 w 20759"/>
                <a:gd name="T12" fmla="*/ 21109 h 21109"/>
              </a:gdLst>
              <a:ahLst/>
              <a:cxnLst>
                <a:cxn ang="T6">
                  <a:pos x="T0" y="T1"/>
                </a:cxn>
                <a:cxn ang="T7">
                  <a:pos x="T2" y="T3"/>
                </a:cxn>
                <a:cxn ang="T8">
                  <a:pos x="T4" y="T5"/>
                </a:cxn>
              </a:cxnLst>
              <a:rect l="T9" t="T10" r="T11" b="T12"/>
              <a:pathLst>
                <a:path w="20759" h="21109" fill="none" extrusionOk="0">
                  <a:moveTo>
                    <a:pt x="4579" y="0"/>
                  </a:moveTo>
                  <a:cubicBezTo>
                    <a:pt x="12347" y="1685"/>
                    <a:pt x="18561" y="7500"/>
                    <a:pt x="20758" y="15139"/>
                  </a:cubicBezTo>
                </a:path>
                <a:path w="20759" h="21109" stroke="0" extrusionOk="0">
                  <a:moveTo>
                    <a:pt x="4579" y="0"/>
                  </a:moveTo>
                  <a:cubicBezTo>
                    <a:pt x="12347" y="1685"/>
                    <a:pt x="18561" y="7500"/>
                    <a:pt x="20758" y="15139"/>
                  </a:cubicBezTo>
                  <a:lnTo>
                    <a:pt x="0" y="21109"/>
                  </a:lnTo>
                  <a:close/>
                </a:path>
              </a:pathLst>
            </a:custGeom>
            <a:noFill/>
            <a:ln w="28575">
              <a:solidFill>
                <a:srgbClr val="FF33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4385" name="Text Box 28"/>
            <p:cNvSpPr txBox="1">
              <a:spLocks noChangeArrowheads="1"/>
            </p:cNvSpPr>
            <p:nvPr/>
          </p:nvSpPr>
          <p:spPr bwMode="auto">
            <a:xfrm>
              <a:off x="703" y="1162"/>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4386" name="Text Box 29"/>
            <p:cNvSpPr txBox="1">
              <a:spLocks noChangeArrowheads="1"/>
            </p:cNvSpPr>
            <p:nvPr/>
          </p:nvSpPr>
          <p:spPr bwMode="auto">
            <a:xfrm>
              <a:off x="3062" y="1162"/>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4387" name="Text Box 30"/>
            <p:cNvSpPr txBox="1">
              <a:spLocks noChangeArrowheads="1"/>
            </p:cNvSpPr>
            <p:nvPr/>
          </p:nvSpPr>
          <p:spPr bwMode="auto">
            <a:xfrm>
              <a:off x="794" y="708"/>
              <a:ext cx="5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R</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4388" name="Text Box 31"/>
            <p:cNvSpPr txBox="1">
              <a:spLocks noChangeArrowheads="1"/>
            </p:cNvSpPr>
            <p:nvPr/>
          </p:nvSpPr>
          <p:spPr bwMode="auto">
            <a:xfrm>
              <a:off x="2881" y="708"/>
              <a:ext cx="63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R</a:t>
              </a:r>
              <a:r>
                <a:rPr kumimoji="1" lang="en-US" altLang="zh-CN" sz="2800" baseline="-25000">
                  <a:solidFill>
                    <a:schemeClr val="bg1"/>
                  </a:solidFill>
                  <a:latin typeface="Times New Roman" panose="02020603050405020304" pitchFamily="18" charset="0"/>
                  <a:ea typeface="宋体" panose="02010600030101010101" pitchFamily="2" charset="-122"/>
                </a:rPr>
                <a:t>2</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4389" name="Text Box 32"/>
            <p:cNvSpPr txBox="1">
              <a:spLocks noChangeArrowheads="1"/>
            </p:cNvSpPr>
            <p:nvPr/>
          </p:nvSpPr>
          <p:spPr bwMode="auto">
            <a:xfrm>
              <a:off x="1202" y="708"/>
              <a:ext cx="40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L</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4390" name="Text Box 33"/>
            <p:cNvSpPr txBox="1">
              <a:spLocks noChangeArrowheads="1"/>
            </p:cNvSpPr>
            <p:nvPr/>
          </p:nvSpPr>
          <p:spPr bwMode="auto">
            <a:xfrm>
              <a:off x="2518" y="708"/>
              <a:ext cx="5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L</a:t>
              </a:r>
              <a:r>
                <a:rPr kumimoji="1" lang="en-US" altLang="zh-CN" sz="2800" baseline="-25000">
                  <a:solidFill>
                    <a:schemeClr val="bg1"/>
                  </a:solidFill>
                  <a:latin typeface="Times New Roman" panose="02020603050405020304" pitchFamily="18" charset="0"/>
                  <a:ea typeface="宋体" panose="02010600030101010101" pitchFamily="2" charset="-122"/>
                </a:rPr>
                <a:t>2</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4391" name="Text Box 34"/>
            <p:cNvSpPr txBox="1">
              <a:spLocks noChangeArrowheads="1"/>
            </p:cNvSpPr>
            <p:nvPr/>
          </p:nvSpPr>
          <p:spPr bwMode="auto">
            <a:xfrm>
              <a:off x="1112" y="1162"/>
              <a:ext cx="30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4392" name="Text Box 35"/>
            <p:cNvSpPr txBox="1">
              <a:spLocks noChangeArrowheads="1"/>
            </p:cNvSpPr>
            <p:nvPr/>
          </p:nvSpPr>
          <p:spPr bwMode="auto">
            <a:xfrm>
              <a:off x="2064" y="1162"/>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4393" name="Text Box 36"/>
            <p:cNvSpPr txBox="1">
              <a:spLocks noChangeArrowheads="1"/>
            </p:cNvSpPr>
            <p:nvPr/>
          </p:nvSpPr>
          <p:spPr bwMode="auto">
            <a:xfrm>
              <a:off x="1792" y="1162"/>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4394" name="Text Box 37"/>
            <p:cNvSpPr txBox="1">
              <a:spLocks noChangeArrowheads="1"/>
            </p:cNvSpPr>
            <p:nvPr/>
          </p:nvSpPr>
          <p:spPr bwMode="auto">
            <a:xfrm>
              <a:off x="1837" y="1525"/>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4395" name="Text Box 38"/>
            <p:cNvSpPr txBox="1">
              <a:spLocks noChangeArrowheads="1"/>
            </p:cNvSpPr>
            <p:nvPr/>
          </p:nvSpPr>
          <p:spPr bwMode="auto">
            <a:xfrm>
              <a:off x="703" y="1434"/>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4396" name="Text Box 39"/>
            <p:cNvSpPr txBox="1">
              <a:spLocks noChangeArrowheads="1"/>
            </p:cNvSpPr>
            <p:nvPr/>
          </p:nvSpPr>
          <p:spPr bwMode="auto">
            <a:xfrm>
              <a:off x="3017" y="1479"/>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4397" name="Line 40"/>
            <p:cNvSpPr>
              <a:spLocks noChangeShapeType="1"/>
            </p:cNvSpPr>
            <p:nvPr/>
          </p:nvSpPr>
          <p:spPr bwMode="auto">
            <a:xfrm>
              <a:off x="1928" y="1117"/>
              <a:ext cx="272"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398" name="Line 41"/>
            <p:cNvSpPr>
              <a:spLocks noChangeShapeType="1"/>
            </p:cNvSpPr>
            <p:nvPr/>
          </p:nvSpPr>
          <p:spPr bwMode="auto">
            <a:xfrm>
              <a:off x="681" y="1117"/>
              <a:ext cx="0" cy="36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399" name="Line 42"/>
            <p:cNvSpPr>
              <a:spLocks noChangeShapeType="1"/>
            </p:cNvSpPr>
            <p:nvPr/>
          </p:nvSpPr>
          <p:spPr bwMode="auto">
            <a:xfrm>
              <a:off x="3289" y="1117"/>
              <a:ext cx="0" cy="36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400" name="Rectangle 43"/>
            <p:cNvSpPr>
              <a:spLocks noChangeArrowheads="1"/>
            </p:cNvSpPr>
            <p:nvPr/>
          </p:nvSpPr>
          <p:spPr bwMode="auto">
            <a:xfrm>
              <a:off x="2790" y="1026"/>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4401" name="Rectangle 44"/>
            <p:cNvSpPr>
              <a:spLocks noChangeArrowheads="1"/>
            </p:cNvSpPr>
            <p:nvPr/>
          </p:nvSpPr>
          <p:spPr bwMode="auto">
            <a:xfrm>
              <a:off x="885" y="1026"/>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14402" name="Group 45"/>
            <p:cNvGrpSpPr>
              <a:grpSpLocks/>
            </p:cNvGrpSpPr>
            <p:nvPr/>
          </p:nvGrpSpPr>
          <p:grpSpPr bwMode="auto">
            <a:xfrm rot="-5400000">
              <a:off x="1679" y="867"/>
              <a:ext cx="90" cy="408"/>
              <a:chOff x="2744" y="2931"/>
              <a:chExt cx="57" cy="283"/>
            </a:xfrm>
          </p:grpSpPr>
          <p:sp>
            <p:nvSpPr>
              <p:cNvPr id="14407" name="Arc 46"/>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4408" name="Arc 47"/>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4409" name="Arc 48"/>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14403" name="Group 49"/>
            <p:cNvGrpSpPr>
              <a:grpSpLocks/>
            </p:cNvGrpSpPr>
            <p:nvPr/>
          </p:nvGrpSpPr>
          <p:grpSpPr bwMode="auto">
            <a:xfrm rot="-5400000">
              <a:off x="2359" y="867"/>
              <a:ext cx="90" cy="408"/>
              <a:chOff x="2744" y="2931"/>
              <a:chExt cx="57" cy="283"/>
            </a:xfrm>
          </p:grpSpPr>
          <p:sp>
            <p:nvSpPr>
              <p:cNvPr id="14404" name="Arc 50"/>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4405" name="Arc 51"/>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4406" name="Arc 52"/>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grpSp>
        <p:nvGrpSpPr>
          <p:cNvPr id="7" name="Group 53"/>
          <p:cNvGrpSpPr>
            <a:grpSpLocks/>
          </p:cNvGrpSpPr>
          <p:nvPr/>
        </p:nvGrpSpPr>
        <p:grpSpPr bwMode="auto">
          <a:xfrm>
            <a:off x="6516688" y="620713"/>
            <a:ext cx="1512887" cy="2047875"/>
            <a:chOff x="1338" y="2208"/>
            <a:chExt cx="953" cy="1290"/>
          </a:xfrm>
        </p:grpSpPr>
        <p:sp>
          <p:nvSpPr>
            <p:cNvPr id="14355" name="Line 54"/>
            <p:cNvSpPr>
              <a:spLocks noChangeShapeType="1"/>
            </p:cNvSpPr>
            <p:nvPr/>
          </p:nvSpPr>
          <p:spPr bwMode="auto">
            <a:xfrm>
              <a:off x="1495" y="2244"/>
              <a:ext cx="713"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356" name="Line 55"/>
            <p:cNvSpPr>
              <a:spLocks noChangeShapeType="1"/>
            </p:cNvSpPr>
            <p:nvPr/>
          </p:nvSpPr>
          <p:spPr bwMode="auto">
            <a:xfrm>
              <a:off x="1610" y="2296"/>
              <a:ext cx="288"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357" name="Text Box 56"/>
            <p:cNvSpPr txBox="1">
              <a:spLocks noChangeArrowheads="1"/>
            </p:cNvSpPr>
            <p:nvPr/>
          </p:nvSpPr>
          <p:spPr bwMode="auto">
            <a:xfrm>
              <a:off x="1655" y="2296"/>
              <a:ext cx="17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i</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4358" name="Oval 57"/>
            <p:cNvSpPr>
              <a:spLocks noChangeArrowheads="1"/>
            </p:cNvSpPr>
            <p:nvPr/>
          </p:nvSpPr>
          <p:spPr bwMode="auto">
            <a:xfrm>
              <a:off x="1421" y="2208"/>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4359" name="Oval 58"/>
            <p:cNvSpPr>
              <a:spLocks noChangeArrowheads="1"/>
            </p:cNvSpPr>
            <p:nvPr/>
          </p:nvSpPr>
          <p:spPr bwMode="auto">
            <a:xfrm>
              <a:off x="1409" y="3430"/>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4360" name="Text Box 59"/>
            <p:cNvSpPr txBox="1">
              <a:spLocks noChangeArrowheads="1"/>
            </p:cNvSpPr>
            <p:nvPr/>
          </p:nvSpPr>
          <p:spPr bwMode="auto">
            <a:xfrm>
              <a:off x="1927" y="2387"/>
              <a:ext cx="31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R</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4361" name="Text Box 60"/>
            <p:cNvSpPr txBox="1">
              <a:spLocks noChangeArrowheads="1"/>
            </p:cNvSpPr>
            <p:nvPr/>
          </p:nvSpPr>
          <p:spPr bwMode="auto">
            <a:xfrm>
              <a:off x="1973" y="2931"/>
              <a:ext cx="31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L</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4362" name="Text Box 61"/>
            <p:cNvSpPr txBox="1">
              <a:spLocks noChangeArrowheads="1"/>
            </p:cNvSpPr>
            <p:nvPr/>
          </p:nvSpPr>
          <p:spPr bwMode="auto">
            <a:xfrm>
              <a:off x="1338" y="2725"/>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4363" name="Text Box 62"/>
            <p:cNvSpPr txBox="1">
              <a:spLocks noChangeArrowheads="1"/>
            </p:cNvSpPr>
            <p:nvPr/>
          </p:nvSpPr>
          <p:spPr bwMode="auto">
            <a:xfrm>
              <a:off x="1338" y="2256"/>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4364" name="Text Box 63"/>
            <p:cNvSpPr txBox="1">
              <a:spLocks noChangeArrowheads="1"/>
            </p:cNvSpPr>
            <p:nvPr/>
          </p:nvSpPr>
          <p:spPr bwMode="auto">
            <a:xfrm>
              <a:off x="1338" y="3113"/>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4365" name="Line 64"/>
            <p:cNvSpPr>
              <a:spLocks noChangeShapeType="1"/>
            </p:cNvSpPr>
            <p:nvPr/>
          </p:nvSpPr>
          <p:spPr bwMode="auto">
            <a:xfrm flipH="1">
              <a:off x="2200" y="2238"/>
              <a:ext cx="8" cy="69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366" name="Line 65"/>
            <p:cNvSpPr>
              <a:spLocks noChangeShapeType="1"/>
            </p:cNvSpPr>
            <p:nvPr/>
          </p:nvSpPr>
          <p:spPr bwMode="auto">
            <a:xfrm>
              <a:off x="2200" y="3294"/>
              <a:ext cx="0" cy="181"/>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367" name="Line 66"/>
            <p:cNvSpPr>
              <a:spLocks noChangeShapeType="1"/>
            </p:cNvSpPr>
            <p:nvPr/>
          </p:nvSpPr>
          <p:spPr bwMode="auto">
            <a:xfrm>
              <a:off x="1474" y="3475"/>
              <a:ext cx="722"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368" name="Rectangle 67"/>
            <p:cNvSpPr>
              <a:spLocks noChangeArrowheads="1"/>
            </p:cNvSpPr>
            <p:nvPr/>
          </p:nvSpPr>
          <p:spPr bwMode="auto">
            <a:xfrm>
              <a:off x="2154" y="2387"/>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14369" name="Group 68"/>
            <p:cNvGrpSpPr>
              <a:grpSpLocks/>
            </p:cNvGrpSpPr>
            <p:nvPr/>
          </p:nvGrpSpPr>
          <p:grpSpPr bwMode="auto">
            <a:xfrm>
              <a:off x="2200" y="2931"/>
              <a:ext cx="91" cy="363"/>
              <a:chOff x="2744" y="2931"/>
              <a:chExt cx="57" cy="283"/>
            </a:xfrm>
          </p:grpSpPr>
          <p:sp>
            <p:nvSpPr>
              <p:cNvPr id="14370" name="Arc 69"/>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4371" name="Arc 70"/>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4372" name="Arc 71"/>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grpSp>
        <p:nvGrpSpPr>
          <p:cNvPr id="9" name="Group 72"/>
          <p:cNvGrpSpPr>
            <a:grpSpLocks/>
          </p:cNvGrpSpPr>
          <p:nvPr/>
        </p:nvGrpSpPr>
        <p:grpSpPr bwMode="auto">
          <a:xfrm>
            <a:off x="323850" y="5157788"/>
            <a:ext cx="1847850" cy="850900"/>
            <a:chOff x="385" y="3022"/>
            <a:chExt cx="1164" cy="536"/>
          </a:xfrm>
        </p:grpSpPr>
        <p:pic>
          <p:nvPicPr>
            <p:cNvPr id="14353" name="Picture 73" descr="12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4" name="Text Box 74"/>
            <p:cNvSpPr txBox="1">
              <a:spLocks noChangeArrowheads="1"/>
            </p:cNvSpPr>
            <p:nvPr/>
          </p:nvSpPr>
          <p:spPr bwMode="auto">
            <a:xfrm>
              <a:off x="793" y="3116"/>
              <a:ext cx="756"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3200">
                  <a:solidFill>
                    <a:srgbClr val="FA7748"/>
                  </a:solidFill>
                  <a:latin typeface="Times New Roman" panose="02020603050405020304" pitchFamily="18" charset="0"/>
                  <a:ea typeface="华文行楷" panose="02010800040101010101" pitchFamily="2" charset="-122"/>
                </a:rPr>
                <a:t>注意  </a:t>
              </a:r>
            </a:p>
          </p:txBody>
        </p:sp>
      </p:grpSp>
      <p:grpSp>
        <p:nvGrpSpPr>
          <p:cNvPr id="14350" name="Group 75"/>
          <p:cNvGrpSpPr>
            <a:grpSpLocks/>
          </p:cNvGrpSpPr>
          <p:nvPr/>
        </p:nvGrpSpPr>
        <p:grpSpPr bwMode="auto">
          <a:xfrm>
            <a:off x="6588125" y="6446838"/>
            <a:ext cx="792163" cy="366712"/>
            <a:chOff x="4649" y="4020"/>
            <a:chExt cx="499" cy="231"/>
          </a:xfrm>
        </p:grpSpPr>
        <p:pic>
          <p:nvPicPr>
            <p:cNvPr id="14351" name="Picture 76"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2" name="Text Box 77">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withEffect">
                                  <p:stCondLst>
                                    <p:cond delay="0"/>
                                  </p:stCondLst>
                                  <p:childTnLst>
                                    <p:set>
                                      <p:cBhvr>
                                        <p:cTn id="6" dur="1" fill="hold">
                                          <p:stCondLst>
                                            <p:cond delay="0"/>
                                          </p:stCondLst>
                                        </p:cTn>
                                        <p:tgtEl>
                                          <p:spTgt spid="450562"/>
                                        </p:tgtEl>
                                        <p:attrNameLst>
                                          <p:attrName>style.visibility</p:attrName>
                                        </p:attrNameLst>
                                      </p:cBhvr>
                                      <p:to>
                                        <p:strVal val="visible"/>
                                      </p:to>
                                    </p:set>
                                    <p:anim calcmode="lin" valueType="num">
                                      <p:cBhvr additive="base">
                                        <p:cTn id="7" dur="500" fill="hold"/>
                                        <p:tgtEl>
                                          <p:spTgt spid="450562"/>
                                        </p:tgtEl>
                                        <p:attrNameLst>
                                          <p:attrName>ppt_x</p:attrName>
                                        </p:attrNameLst>
                                      </p:cBhvr>
                                      <p:tavLst>
                                        <p:tav tm="0">
                                          <p:val>
                                            <p:strVal val="#ppt_x"/>
                                          </p:val>
                                        </p:tav>
                                        <p:tav tm="100000">
                                          <p:val>
                                            <p:strVal val="#ppt_x"/>
                                          </p:val>
                                        </p:tav>
                                      </p:tavLst>
                                    </p:anim>
                                    <p:anim calcmode="lin" valueType="num">
                                      <p:cBhvr additive="base">
                                        <p:cTn id="8" dur="500" fill="hold"/>
                                        <p:tgtEl>
                                          <p:spTgt spid="450562"/>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7" presetClass="entr" presetSubtype="1" fill="hold" nodeType="clickEffect">
                                  <p:stCondLst>
                                    <p:cond delay="0"/>
                                  </p:stCondLst>
                                  <p:childTnLst>
                                    <p:set>
                                      <p:cBhvr>
                                        <p:cTn id="17" dur="1" fill="hold">
                                          <p:stCondLst>
                                            <p:cond delay="0"/>
                                          </p:stCondLst>
                                        </p:cTn>
                                        <p:tgtEl>
                                          <p:spTgt spid="450565"/>
                                        </p:tgtEl>
                                        <p:attrNameLst>
                                          <p:attrName>style.visibility</p:attrName>
                                        </p:attrNameLst>
                                      </p:cBhvr>
                                      <p:to>
                                        <p:strVal val="visible"/>
                                      </p:to>
                                    </p:set>
                                    <p:anim calcmode="lin" valueType="num">
                                      <p:cBhvr>
                                        <p:cTn id="18" dur="500" fill="hold"/>
                                        <p:tgtEl>
                                          <p:spTgt spid="450565"/>
                                        </p:tgtEl>
                                        <p:attrNameLst>
                                          <p:attrName>ppt_x</p:attrName>
                                        </p:attrNameLst>
                                      </p:cBhvr>
                                      <p:tavLst>
                                        <p:tav tm="0">
                                          <p:val>
                                            <p:strVal val="#ppt_x"/>
                                          </p:val>
                                        </p:tav>
                                        <p:tav tm="100000">
                                          <p:val>
                                            <p:strVal val="#ppt_x"/>
                                          </p:val>
                                        </p:tav>
                                      </p:tavLst>
                                    </p:anim>
                                    <p:anim calcmode="lin" valueType="num">
                                      <p:cBhvr>
                                        <p:cTn id="19" dur="500" fill="hold"/>
                                        <p:tgtEl>
                                          <p:spTgt spid="450565"/>
                                        </p:tgtEl>
                                        <p:attrNameLst>
                                          <p:attrName>ppt_y</p:attrName>
                                        </p:attrNameLst>
                                      </p:cBhvr>
                                      <p:tavLst>
                                        <p:tav tm="0">
                                          <p:val>
                                            <p:strVal val="#ppt_y-#ppt_h/2"/>
                                          </p:val>
                                        </p:tav>
                                        <p:tav tm="100000">
                                          <p:val>
                                            <p:strVal val="#ppt_y"/>
                                          </p:val>
                                        </p:tav>
                                      </p:tavLst>
                                    </p:anim>
                                    <p:anim calcmode="lin" valueType="num">
                                      <p:cBhvr>
                                        <p:cTn id="20" dur="500" fill="hold"/>
                                        <p:tgtEl>
                                          <p:spTgt spid="450565"/>
                                        </p:tgtEl>
                                        <p:attrNameLst>
                                          <p:attrName>ppt_w</p:attrName>
                                        </p:attrNameLst>
                                      </p:cBhvr>
                                      <p:tavLst>
                                        <p:tav tm="0">
                                          <p:val>
                                            <p:strVal val="#ppt_w"/>
                                          </p:val>
                                        </p:tav>
                                        <p:tav tm="100000">
                                          <p:val>
                                            <p:strVal val="#ppt_w"/>
                                          </p:val>
                                        </p:tav>
                                      </p:tavLst>
                                    </p:anim>
                                    <p:anim calcmode="lin" valueType="num">
                                      <p:cBhvr>
                                        <p:cTn id="21" dur="500" fill="hold"/>
                                        <p:tgtEl>
                                          <p:spTgt spid="450565"/>
                                        </p:tgtEl>
                                        <p:attrNameLst>
                                          <p:attrName>ppt_h</p:attrName>
                                        </p:attrNameLst>
                                      </p:cBhvr>
                                      <p:tavLst>
                                        <p:tav tm="0">
                                          <p:val>
                                            <p:fltVal val="0"/>
                                          </p:val>
                                        </p:tav>
                                        <p:tav tm="100000">
                                          <p:val>
                                            <p:strVal val="#ppt_h"/>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17" presetClass="entr" presetSubtype="1" fill="hold" nodeType="clickEffect">
                                  <p:stCondLst>
                                    <p:cond delay="0"/>
                                  </p:stCondLst>
                                  <p:childTnLst>
                                    <p:set>
                                      <p:cBhvr>
                                        <p:cTn id="25" dur="1" fill="hold">
                                          <p:stCondLst>
                                            <p:cond delay="0"/>
                                          </p:stCondLst>
                                        </p:cTn>
                                        <p:tgtEl>
                                          <p:spTgt spid="450563"/>
                                        </p:tgtEl>
                                        <p:attrNameLst>
                                          <p:attrName>style.visibility</p:attrName>
                                        </p:attrNameLst>
                                      </p:cBhvr>
                                      <p:to>
                                        <p:strVal val="visible"/>
                                      </p:to>
                                    </p:set>
                                    <p:anim calcmode="lin" valueType="num">
                                      <p:cBhvr>
                                        <p:cTn id="26" dur="500" fill="hold"/>
                                        <p:tgtEl>
                                          <p:spTgt spid="450563"/>
                                        </p:tgtEl>
                                        <p:attrNameLst>
                                          <p:attrName>ppt_x</p:attrName>
                                        </p:attrNameLst>
                                      </p:cBhvr>
                                      <p:tavLst>
                                        <p:tav tm="0">
                                          <p:val>
                                            <p:strVal val="#ppt_x"/>
                                          </p:val>
                                        </p:tav>
                                        <p:tav tm="100000">
                                          <p:val>
                                            <p:strVal val="#ppt_x"/>
                                          </p:val>
                                        </p:tav>
                                      </p:tavLst>
                                    </p:anim>
                                    <p:anim calcmode="lin" valueType="num">
                                      <p:cBhvr>
                                        <p:cTn id="27" dur="500" fill="hold"/>
                                        <p:tgtEl>
                                          <p:spTgt spid="450563"/>
                                        </p:tgtEl>
                                        <p:attrNameLst>
                                          <p:attrName>ppt_y</p:attrName>
                                        </p:attrNameLst>
                                      </p:cBhvr>
                                      <p:tavLst>
                                        <p:tav tm="0">
                                          <p:val>
                                            <p:strVal val="#ppt_y-#ppt_h/2"/>
                                          </p:val>
                                        </p:tav>
                                        <p:tav tm="100000">
                                          <p:val>
                                            <p:strVal val="#ppt_y"/>
                                          </p:val>
                                        </p:tav>
                                      </p:tavLst>
                                    </p:anim>
                                    <p:anim calcmode="lin" valueType="num">
                                      <p:cBhvr>
                                        <p:cTn id="28" dur="500" fill="hold"/>
                                        <p:tgtEl>
                                          <p:spTgt spid="450563"/>
                                        </p:tgtEl>
                                        <p:attrNameLst>
                                          <p:attrName>ppt_w</p:attrName>
                                        </p:attrNameLst>
                                      </p:cBhvr>
                                      <p:tavLst>
                                        <p:tav tm="0">
                                          <p:val>
                                            <p:strVal val="#ppt_w"/>
                                          </p:val>
                                        </p:tav>
                                        <p:tav tm="100000">
                                          <p:val>
                                            <p:strVal val="#ppt_w"/>
                                          </p:val>
                                        </p:tav>
                                      </p:tavLst>
                                    </p:anim>
                                    <p:anim calcmode="lin" valueType="num">
                                      <p:cBhvr>
                                        <p:cTn id="29" dur="500" fill="hold"/>
                                        <p:tgtEl>
                                          <p:spTgt spid="450563"/>
                                        </p:tgtEl>
                                        <p:attrNameLst>
                                          <p:attrName>ppt_h</p:attrName>
                                        </p:attrNameLst>
                                      </p:cBhvr>
                                      <p:tavLst>
                                        <p:tav tm="0">
                                          <p:val>
                                            <p:fltVal val="0"/>
                                          </p:val>
                                        </p:tav>
                                        <p:tav tm="100000">
                                          <p:val>
                                            <p:strVal val="#ppt_h"/>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3" presetClass="entr" presetSubtype="1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blinds(horizontal)">
                                      <p:cBhvr>
                                        <p:cTn id="34" dur="500"/>
                                        <p:tgtEl>
                                          <p:spTgt spid="9"/>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7" presetClass="entr" presetSubtype="10" fill="hold" nodeType="clickEffect">
                                  <p:stCondLst>
                                    <p:cond delay="0"/>
                                  </p:stCondLst>
                                  <p:childTnLst>
                                    <p:set>
                                      <p:cBhvr>
                                        <p:cTn id="38" dur="1" fill="hold">
                                          <p:stCondLst>
                                            <p:cond delay="0"/>
                                          </p:stCondLst>
                                        </p:cTn>
                                        <p:tgtEl>
                                          <p:spTgt spid="450567"/>
                                        </p:tgtEl>
                                        <p:attrNameLst>
                                          <p:attrName>style.visibility</p:attrName>
                                        </p:attrNameLst>
                                      </p:cBhvr>
                                      <p:to>
                                        <p:strVal val="visible"/>
                                      </p:to>
                                    </p:set>
                                    <p:anim calcmode="lin" valueType="num">
                                      <p:cBhvr>
                                        <p:cTn id="39" dur="500" fill="hold"/>
                                        <p:tgtEl>
                                          <p:spTgt spid="450567"/>
                                        </p:tgtEl>
                                        <p:attrNameLst>
                                          <p:attrName>ppt_w</p:attrName>
                                        </p:attrNameLst>
                                      </p:cBhvr>
                                      <p:tavLst>
                                        <p:tav tm="0">
                                          <p:val>
                                            <p:fltVal val="0"/>
                                          </p:val>
                                        </p:tav>
                                        <p:tav tm="100000">
                                          <p:val>
                                            <p:strVal val="#ppt_w"/>
                                          </p:val>
                                        </p:tav>
                                      </p:tavLst>
                                    </p:anim>
                                    <p:anim calcmode="lin" valueType="num">
                                      <p:cBhvr>
                                        <p:cTn id="40" dur="500" fill="hold"/>
                                        <p:tgtEl>
                                          <p:spTgt spid="450567"/>
                                        </p:tgtEl>
                                        <p:attrNameLst>
                                          <p:attrName>ppt_h</p:attrName>
                                        </p:attrNameLst>
                                      </p:cBhvr>
                                      <p:tavLst>
                                        <p:tav tm="0">
                                          <p:val>
                                            <p:strVal val="#ppt_h"/>
                                          </p:val>
                                        </p:tav>
                                        <p:tav tm="100000">
                                          <p:val>
                                            <p:strVal val="#ppt_h"/>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12" presetClass="entr" presetSubtype="8" fill="hold" nodeType="clickEffect">
                                  <p:stCondLst>
                                    <p:cond delay="0"/>
                                  </p:stCondLst>
                                  <p:childTnLst>
                                    <p:set>
                                      <p:cBhvr>
                                        <p:cTn id="44" dur="1" fill="hold">
                                          <p:stCondLst>
                                            <p:cond delay="0"/>
                                          </p:stCondLst>
                                        </p:cTn>
                                        <p:tgtEl>
                                          <p:spTgt spid="450568"/>
                                        </p:tgtEl>
                                        <p:attrNameLst>
                                          <p:attrName>style.visibility</p:attrName>
                                        </p:attrNameLst>
                                      </p:cBhvr>
                                      <p:to>
                                        <p:strVal val="visible"/>
                                      </p:to>
                                    </p:set>
                                    <p:animEffect transition="in" filter="slide(fromLeft)">
                                      <p:cBhvr>
                                        <p:cTn id="45" dur="500"/>
                                        <p:tgtEl>
                                          <p:spTgt spid="450568"/>
                                        </p:tgtEl>
                                      </p:cBhvr>
                                    </p:animEffect>
                                  </p:childTnLst>
                                </p:cTn>
                              </p:par>
                            </p:childTnLst>
                          </p:cTn>
                        </p:par>
                        <p:par>
                          <p:cTn id="46" fill="hold" nodeType="afterGroup">
                            <p:stCondLst>
                              <p:cond delay="500"/>
                            </p:stCondLst>
                            <p:childTnLst>
                              <p:par>
                                <p:cTn id="47" presetID="2" presetClass="entr" presetSubtype="2" fill="hold" nodeType="afterEffect">
                                  <p:stCondLst>
                                    <p:cond delay="0"/>
                                  </p:stCondLst>
                                  <p:childTnLst>
                                    <p:set>
                                      <p:cBhvr>
                                        <p:cTn id="48" dur="1" fill="hold">
                                          <p:stCondLst>
                                            <p:cond delay="0"/>
                                          </p:stCondLst>
                                        </p:cTn>
                                        <p:tgtEl>
                                          <p:spTgt spid="450566"/>
                                        </p:tgtEl>
                                        <p:attrNameLst>
                                          <p:attrName>style.visibility</p:attrName>
                                        </p:attrNameLst>
                                      </p:cBhvr>
                                      <p:to>
                                        <p:strVal val="visible"/>
                                      </p:to>
                                    </p:set>
                                    <p:anim calcmode="lin" valueType="num">
                                      <p:cBhvr additive="base">
                                        <p:cTn id="49" dur="500" fill="hold"/>
                                        <p:tgtEl>
                                          <p:spTgt spid="450566"/>
                                        </p:tgtEl>
                                        <p:attrNameLst>
                                          <p:attrName>ppt_x</p:attrName>
                                        </p:attrNameLst>
                                      </p:cBhvr>
                                      <p:tavLst>
                                        <p:tav tm="0">
                                          <p:val>
                                            <p:strVal val="1+#ppt_w/2"/>
                                          </p:val>
                                        </p:tav>
                                        <p:tav tm="100000">
                                          <p:val>
                                            <p:strVal val="#ppt_x"/>
                                          </p:val>
                                        </p:tav>
                                      </p:tavLst>
                                    </p:anim>
                                    <p:anim calcmode="lin" valueType="num">
                                      <p:cBhvr additive="base">
                                        <p:cTn id="50" dur="500" fill="hold"/>
                                        <p:tgtEl>
                                          <p:spTgt spid="450566"/>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12" presetClass="entr" presetSubtype="8" fill="hold" grpId="0" nodeType="clickEffect">
                                  <p:stCondLst>
                                    <p:cond delay="0"/>
                                  </p:stCondLst>
                                  <p:childTnLst>
                                    <p:set>
                                      <p:cBhvr>
                                        <p:cTn id="54" dur="1" fill="hold">
                                          <p:stCondLst>
                                            <p:cond delay="0"/>
                                          </p:stCondLst>
                                        </p:cTn>
                                        <p:tgtEl>
                                          <p:spTgt spid="450564"/>
                                        </p:tgtEl>
                                        <p:attrNameLst>
                                          <p:attrName>style.visibility</p:attrName>
                                        </p:attrNameLst>
                                      </p:cBhvr>
                                      <p:to>
                                        <p:strVal val="visible"/>
                                      </p:to>
                                    </p:set>
                                    <p:animEffect transition="in" filter="slide(fromLeft)">
                                      <p:cBhvr>
                                        <p:cTn id="55" dur="500"/>
                                        <p:tgtEl>
                                          <p:spTgt spid="450564"/>
                                        </p:tgtEl>
                                      </p:cBhvr>
                                    </p:animEffect>
                                  </p:childTnLst>
                                </p:cTn>
                              </p:par>
                            </p:childTnLst>
                          </p:cTn>
                        </p:par>
                        <p:par>
                          <p:cTn id="56" fill="hold" nodeType="afterGroup">
                            <p:stCondLst>
                              <p:cond delay="500"/>
                            </p:stCondLst>
                            <p:childTnLst>
                              <p:par>
                                <p:cTn id="57" presetID="3" presetClass="entr" presetSubtype="10"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blinds(horizontal)">
                                      <p:cBhvr>
                                        <p:cTn id="5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62" grpId="0"/>
      <p:bldP spid="45056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Text Box 2"/>
          <p:cNvSpPr txBox="1">
            <a:spLocks noChangeArrowheads="1"/>
          </p:cNvSpPr>
          <p:nvPr/>
        </p:nvSpPr>
        <p:spPr bwMode="auto">
          <a:xfrm>
            <a:off x="827088" y="1268413"/>
            <a:ext cx="76327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8000" rIns="198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楷体_GB2312" pitchFamily="49" charset="-122"/>
                <a:ea typeface="楷体_GB2312" pitchFamily="49" charset="-122"/>
              </a:rPr>
              <a:t>顺接一次，反接一次，就可以测出互感：</a:t>
            </a:r>
          </a:p>
        </p:txBody>
      </p:sp>
      <p:graphicFrame>
        <p:nvGraphicFramePr>
          <p:cNvPr id="451587" name="Object 3"/>
          <p:cNvGraphicFramePr>
            <a:graphicFrameLocks noChangeAspect="1"/>
          </p:cNvGraphicFramePr>
          <p:nvPr/>
        </p:nvGraphicFramePr>
        <p:xfrm>
          <a:off x="2555875" y="1916113"/>
          <a:ext cx="2652713" cy="1136650"/>
        </p:xfrm>
        <a:graphic>
          <a:graphicData uri="http://schemas.openxmlformats.org/presentationml/2006/ole">
            <mc:AlternateContent xmlns:mc="http://schemas.openxmlformats.org/markup-compatibility/2006">
              <mc:Choice xmlns:v="urn:schemas-microsoft-com:vml" Requires="v">
                <p:oleObj spid="_x0000_s15389" name="公式" r:id="rId3" imgW="1002960" imgH="431640" progId="Equation.3">
                  <p:embed/>
                </p:oleObj>
              </mc:Choice>
              <mc:Fallback>
                <p:oleObj name="公式" r:id="rId3" imgW="1002960" imgH="43164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875" y="1916113"/>
                        <a:ext cx="2652713" cy="1136650"/>
                      </a:xfrm>
                      <a:prstGeom prst="rect">
                        <a:avLst/>
                      </a:prstGeom>
                      <a:gradFill rotWithShape="1">
                        <a:gsLst>
                          <a:gs pos="0">
                            <a:srgbClr val="FFCCFF"/>
                          </a:gs>
                          <a:gs pos="100000">
                            <a:schemeClr val="bg1"/>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51588" name="Text Box 4"/>
          <p:cNvSpPr txBox="1">
            <a:spLocks noChangeArrowheads="1"/>
          </p:cNvSpPr>
          <p:nvPr/>
        </p:nvSpPr>
        <p:spPr bwMode="auto">
          <a:xfrm>
            <a:off x="755650" y="3284538"/>
            <a:ext cx="179228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楷体_GB2312" pitchFamily="49" charset="-122"/>
                <a:ea typeface="楷体_GB2312" pitchFamily="49" charset="-122"/>
              </a:rPr>
              <a:t>全耦合时</a:t>
            </a:r>
            <a:r>
              <a:rPr kumimoji="1" lang="zh-CN" altLang="en-US" sz="2800" b="1">
                <a:solidFill>
                  <a:schemeClr val="bg1"/>
                </a:solidFill>
                <a:latin typeface="楷体_GB2312" pitchFamily="49" charset="-122"/>
                <a:ea typeface="楷体_GB2312" pitchFamily="49" charset="-122"/>
              </a:rPr>
              <a:t> </a:t>
            </a:r>
          </a:p>
        </p:txBody>
      </p:sp>
      <p:graphicFrame>
        <p:nvGraphicFramePr>
          <p:cNvPr id="451589" name="Object 5"/>
          <p:cNvGraphicFramePr>
            <a:graphicFrameLocks noChangeAspect="1"/>
          </p:cNvGraphicFramePr>
          <p:nvPr/>
        </p:nvGraphicFramePr>
        <p:xfrm>
          <a:off x="2700338" y="3284538"/>
          <a:ext cx="1801812" cy="633412"/>
        </p:xfrm>
        <a:graphic>
          <a:graphicData uri="http://schemas.openxmlformats.org/presentationml/2006/ole">
            <mc:AlternateContent xmlns:mc="http://schemas.openxmlformats.org/markup-compatibility/2006">
              <mc:Choice xmlns:v="urn:schemas-microsoft-com:vml" Requires="v">
                <p:oleObj spid="_x0000_s15390" name="公式" r:id="rId5" imgW="825480" imgH="291960" progId="Equation.3">
                  <p:embed/>
                </p:oleObj>
              </mc:Choice>
              <mc:Fallback>
                <p:oleObj name="公式" r:id="rId5" imgW="825480" imgH="29196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00338" y="3284538"/>
                        <a:ext cx="1801812" cy="633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51590" name="Object 6"/>
          <p:cNvGraphicFramePr>
            <a:graphicFrameLocks noChangeAspect="1"/>
          </p:cNvGraphicFramePr>
          <p:nvPr/>
        </p:nvGraphicFramePr>
        <p:xfrm>
          <a:off x="827088" y="4005263"/>
          <a:ext cx="3632200" cy="2151062"/>
        </p:xfrm>
        <a:graphic>
          <a:graphicData uri="http://schemas.openxmlformats.org/presentationml/2006/ole">
            <mc:AlternateContent xmlns:mc="http://schemas.openxmlformats.org/markup-compatibility/2006">
              <mc:Choice xmlns:v="urn:schemas-microsoft-com:vml" Requires="v">
                <p:oleObj spid="_x0000_s15391" name="公式" r:id="rId7" imgW="1473120" imgH="876240" progId="Equation.3">
                  <p:embed/>
                </p:oleObj>
              </mc:Choice>
              <mc:Fallback>
                <p:oleObj name="公式" r:id="rId7" imgW="1473120" imgH="876240"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7088" y="4005263"/>
                        <a:ext cx="3632200" cy="2151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51591" name="Text Box 7"/>
          <p:cNvSpPr txBox="1">
            <a:spLocks noChangeArrowheads="1"/>
          </p:cNvSpPr>
          <p:nvPr/>
        </p:nvSpPr>
        <p:spPr bwMode="auto">
          <a:xfrm>
            <a:off x="5076825" y="3429000"/>
            <a:ext cx="35433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Times New Roman" panose="02020603050405020304" pitchFamily="18" charset="0"/>
                <a:ea typeface="楷体_GB2312" pitchFamily="49" charset="-122"/>
              </a:rPr>
              <a:t>当</a:t>
            </a:r>
            <a:r>
              <a:rPr kumimoji="1" lang="zh-CN" altLang="en-US" sz="2800" b="1">
                <a:solidFill>
                  <a:srgbClr val="FFFF00"/>
                </a:solidFill>
                <a:latin typeface="Times New Roman" panose="02020603050405020304" pitchFamily="18" charset="0"/>
                <a:ea typeface="宋体" panose="02010600030101010101" pitchFamily="2" charset="-122"/>
              </a:rPr>
              <a:t>    </a:t>
            </a:r>
            <a:r>
              <a:rPr kumimoji="1" lang="zh-CN" altLang="en-US" sz="2800">
                <a:solidFill>
                  <a:srgbClr val="FFFF00"/>
                </a:solidFill>
                <a:latin typeface="Times New Roman" panose="02020603050405020304" pitchFamily="18" charset="0"/>
                <a:ea typeface="宋体" panose="02010600030101010101" pitchFamily="2" charset="-122"/>
              </a:rPr>
              <a:t> </a:t>
            </a:r>
            <a:r>
              <a:rPr kumimoji="1" lang="en-US" altLang="zh-CN" sz="2800" i="1">
                <a:solidFill>
                  <a:schemeClr val="bg1"/>
                </a:solidFill>
                <a:latin typeface="Times New Roman" panose="02020603050405020304" pitchFamily="18" charset="0"/>
                <a:ea typeface="宋体" panose="02010600030101010101" pitchFamily="2" charset="-122"/>
              </a:rPr>
              <a:t>L</a:t>
            </a:r>
            <a:r>
              <a:rPr kumimoji="1" lang="en-US" altLang="zh-CN" sz="2800" baseline="-25000">
                <a:solidFill>
                  <a:schemeClr val="bg1"/>
                </a:solidFill>
                <a:latin typeface="Times New Roman" panose="02020603050405020304" pitchFamily="18" charset="0"/>
                <a:ea typeface="宋体" panose="02010600030101010101" pitchFamily="2" charset="-122"/>
              </a:rPr>
              <a:t>1</a:t>
            </a:r>
            <a:r>
              <a:rPr kumimoji="1" lang="en-US" altLang="zh-CN" sz="2800">
                <a:solidFill>
                  <a:schemeClr val="bg1"/>
                </a:solidFill>
                <a:latin typeface="Times New Roman" panose="02020603050405020304" pitchFamily="18" charset="0"/>
                <a:ea typeface="宋体" panose="02010600030101010101" pitchFamily="2" charset="-122"/>
              </a:rPr>
              <a:t>=</a:t>
            </a:r>
            <a:r>
              <a:rPr kumimoji="1" lang="en-US" altLang="zh-CN" sz="2800" i="1">
                <a:solidFill>
                  <a:schemeClr val="bg1"/>
                </a:solidFill>
                <a:latin typeface="Times New Roman" panose="02020603050405020304" pitchFamily="18" charset="0"/>
                <a:ea typeface="宋体" panose="02010600030101010101" pitchFamily="2" charset="-122"/>
              </a:rPr>
              <a:t>L</a:t>
            </a:r>
            <a:r>
              <a:rPr kumimoji="1" lang="en-US" altLang="zh-CN" sz="2800" baseline="-25000">
                <a:solidFill>
                  <a:schemeClr val="bg1"/>
                </a:solidFill>
                <a:latin typeface="Times New Roman" panose="02020603050405020304" pitchFamily="18" charset="0"/>
                <a:ea typeface="宋体" panose="02010600030101010101" pitchFamily="2" charset="-122"/>
              </a:rPr>
              <a:t>2 </a:t>
            </a:r>
            <a:r>
              <a:rPr kumimoji="1" lang="en-US" altLang="zh-CN" sz="2800" b="1" baseline="-25000">
                <a:solidFill>
                  <a:srgbClr val="FFFF00"/>
                </a:solidFill>
                <a:latin typeface="楷体_GB2312" pitchFamily="49" charset="-122"/>
                <a:ea typeface="楷体_GB2312" pitchFamily="49" charset="-122"/>
              </a:rPr>
              <a:t> </a:t>
            </a:r>
            <a:r>
              <a:rPr kumimoji="1" lang="zh-CN" altLang="en-US" sz="2800" b="1">
                <a:solidFill>
                  <a:srgbClr val="FFFF00"/>
                </a:solidFill>
                <a:latin typeface="楷体_GB2312" pitchFamily="49" charset="-122"/>
                <a:ea typeface="楷体_GB2312" pitchFamily="49" charset="-122"/>
              </a:rPr>
              <a:t>时</a:t>
            </a:r>
            <a:r>
              <a:rPr kumimoji="1" lang="zh-CN" altLang="en-US" sz="2800" b="1">
                <a:solidFill>
                  <a:schemeClr val="bg1"/>
                </a:solidFill>
                <a:latin typeface="Times New Roman" panose="02020603050405020304" pitchFamily="18" charset="0"/>
                <a:ea typeface="宋体" panose="02010600030101010101" pitchFamily="2" charset="-122"/>
              </a:rPr>
              <a:t>  </a:t>
            </a:r>
            <a:r>
              <a:rPr kumimoji="1" lang="en-US" altLang="zh-CN" sz="2800" b="1">
                <a:solidFill>
                  <a:schemeClr val="bg1"/>
                </a:solidFill>
                <a:latin typeface="Times New Roman" panose="02020603050405020304" pitchFamily="18" charset="0"/>
                <a:ea typeface="宋体" panose="02010600030101010101" pitchFamily="2" charset="-122"/>
              </a:rPr>
              <a:t>, </a:t>
            </a:r>
            <a:r>
              <a:rPr kumimoji="1" lang="en-US" altLang="zh-CN" sz="2800">
                <a:solidFill>
                  <a:schemeClr val="bg1"/>
                </a:solidFill>
                <a:latin typeface="Times New Roman" panose="02020603050405020304" pitchFamily="18" charset="0"/>
                <a:ea typeface="宋体" panose="02010600030101010101" pitchFamily="2" charset="-122"/>
              </a:rPr>
              <a:t> </a:t>
            </a:r>
            <a:r>
              <a:rPr kumimoji="1" lang="en-US" altLang="zh-CN" sz="2800" i="1">
                <a:solidFill>
                  <a:schemeClr val="bg1"/>
                </a:solidFill>
                <a:latin typeface="Times New Roman" panose="02020603050405020304" pitchFamily="18" charset="0"/>
                <a:ea typeface="宋体" panose="02010600030101010101" pitchFamily="2" charset="-122"/>
              </a:rPr>
              <a:t>M=L</a:t>
            </a:r>
            <a:endParaRPr kumimoji="1" lang="en-US" altLang="zh-CN" sz="2800">
              <a:solidFill>
                <a:schemeClr val="bg1"/>
              </a:solidFill>
              <a:latin typeface="Times New Roman" panose="02020603050405020304" pitchFamily="18" charset="0"/>
              <a:ea typeface="宋体" panose="02010600030101010101" pitchFamily="2" charset="-122"/>
            </a:endParaRPr>
          </a:p>
        </p:txBody>
      </p:sp>
      <p:grpSp>
        <p:nvGrpSpPr>
          <p:cNvPr id="2" name="Group 8"/>
          <p:cNvGrpSpPr>
            <a:grpSpLocks/>
          </p:cNvGrpSpPr>
          <p:nvPr/>
        </p:nvGrpSpPr>
        <p:grpSpPr bwMode="auto">
          <a:xfrm>
            <a:off x="5148263" y="4292600"/>
            <a:ext cx="3089275" cy="1233488"/>
            <a:chOff x="1519" y="3084"/>
            <a:chExt cx="1946" cy="777"/>
          </a:xfrm>
        </p:grpSpPr>
        <p:sp>
          <p:nvSpPr>
            <p:cNvPr id="15379" name="Rectangle 9"/>
            <p:cNvSpPr>
              <a:spLocks noChangeArrowheads="1"/>
            </p:cNvSpPr>
            <p:nvPr/>
          </p:nvSpPr>
          <p:spPr bwMode="auto">
            <a:xfrm>
              <a:off x="2200" y="3126"/>
              <a:ext cx="126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4</a:t>
              </a:r>
              <a:r>
                <a:rPr kumimoji="1" lang="en-US" altLang="zh-CN" sz="2800" i="1">
                  <a:solidFill>
                    <a:schemeClr val="bg1"/>
                  </a:solidFill>
                  <a:latin typeface="Times New Roman" panose="02020603050405020304" pitchFamily="18" charset="0"/>
                  <a:ea typeface="宋体" panose="02010600030101010101" pitchFamily="2" charset="-122"/>
                </a:rPr>
                <a:t>M  </a:t>
              </a:r>
              <a:r>
                <a:rPr kumimoji="1" lang="en-US" altLang="zh-CN" sz="2400" i="1">
                  <a:solidFill>
                    <a:schemeClr val="bg1"/>
                  </a:solidFill>
                  <a:latin typeface="Times New Roman" panose="02020603050405020304" pitchFamily="18" charset="0"/>
                  <a:ea typeface="宋体" panose="02010600030101010101" pitchFamily="2" charset="-122"/>
                </a:rPr>
                <a:t>      </a:t>
              </a:r>
              <a:r>
                <a:rPr kumimoji="1" lang="zh-CN" altLang="zh-CN" sz="2800" b="1">
                  <a:solidFill>
                    <a:srgbClr val="FFFF00"/>
                  </a:solidFill>
                  <a:latin typeface="Times New Roman" panose="02020603050405020304" pitchFamily="18" charset="0"/>
                  <a:ea typeface="楷体_GB2312" pitchFamily="49" charset="-122"/>
                </a:rPr>
                <a:t>顺接</a:t>
              </a:r>
              <a:endParaRPr kumimoji="1" lang="zh-CN" altLang="en-US" sz="2800" b="1">
                <a:solidFill>
                  <a:srgbClr val="FFFF00"/>
                </a:solidFill>
                <a:latin typeface="Times New Roman" panose="02020603050405020304" pitchFamily="18" charset="0"/>
                <a:ea typeface="楷体_GB2312" pitchFamily="49" charset="-122"/>
              </a:endParaRPr>
            </a:p>
          </p:txBody>
        </p:sp>
        <p:sp>
          <p:nvSpPr>
            <p:cNvPr id="15380" name="Text Box 10"/>
            <p:cNvSpPr txBox="1">
              <a:spLocks noChangeArrowheads="1"/>
            </p:cNvSpPr>
            <p:nvPr/>
          </p:nvSpPr>
          <p:spPr bwMode="auto">
            <a:xfrm>
              <a:off x="2245" y="3534"/>
              <a:ext cx="116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0 </a:t>
              </a:r>
              <a:r>
                <a:rPr kumimoji="1" lang="en-US" altLang="zh-CN" sz="2400">
                  <a:solidFill>
                    <a:schemeClr val="bg1"/>
                  </a:solidFill>
                  <a:latin typeface="Times New Roman" panose="02020603050405020304" pitchFamily="18" charset="0"/>
                  <a:ea typeface="宋体" panose="02010600030101010101" pitchFamily="2" charset="-122"/>
                </a:rPr>
                <a:t>         </a:t>
              </a:r>
              <a:r>
                <a:rPr kumimoji="1" lang="zh-CN" altLang="en-US" sz="2800" b="1">
                  <a:solidFill>
                    <a:srgbClr val="FFFF00"/>
                  </a:solidFill>
                  <a:latin typeface="Times New Roman" panose="02020603050405020304" pitchFamily="18" charset="0"/>
                  <a:ea typeface="楷体_GB2312" pitchFamily="49" charset="-122"/>
                </a:rPr>
                <a:t>反接</a:t>
              </a:r>
            </a:p>
          </p:txBody>
        </p:sp>
        <p:sp>
          <p:nvSpPr>
            <p:cNvPr id="15381" name="Text Box 11"/>
            <p:cNvSpPr txBox="1">
              <a:spLocks noChangeArrowheads="1"/>
            </p:cNvSpPr>
            <p:nvPr/>
          </p:nvSpPr>
          <p:spPr bwMode="auto">
            <a:xfrm>
              <a:off x="1519" y="3262"/>
              <a:ext cx="36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L</a:t>
              </a: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5382" name="AutoShape 12"/>
            <p:cNvSpPr>
              <a:spLocks/>
            </p:cNvSpPr>
            <p:nvPr/>
          </p:nvSpPr>
          <p:spPr bwMode="auto">
            <a:xfrm>
              <a:off x="2040" y="3084"/>
              <a:ext cx="114" cy="754"/>
            </a:xfrm>
            <a:prstGeom prst="leftBrace">
              <a:avLst>
                <a:gd name="adj1" fmla="val 55117"/>
                <a:gd name="adj2" fmla="val 50000"/>
              </a:avLst>
            </a:prstGeom>
            <a:noFill/>
            <a:ln w="3810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b="1">
                <a:solidFill>
                  <a:srgbClr val="FFFF00"/>
                </a:solidFill>
                <a:ea typeface="仿宋_GB2312" pitchFamily="49" charset="-122"/>
              </a:endParaRPr>
            </a:p>
          </p:txBody>
        </p:sp>
      </p:grpSp>
      <p:sp>
        <p:nvSpPr>
          <p:cNvPr id="451597" name="Text Box 13"/>
          <p:cNvSpPr txBox="1">
            <a:spLocks noChangeArrowheads="1"/>
          </p:cNvSpPr>
          <p:nvPr/>
        </p:nvSpPr>
        <p:spPr bwMode="auto">
          <a:xfrm>
            <a:off x="611188" y="476250"/>
            <a:ext cx="3168650" cy="519113"/>
          </a:xfrm>
          <a:prstGeom prst="rect">
            <a:avLst/>
          </a:prstGeom>
          <a:solidFill>
            <a:srgbClr val="008080"/>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chemeClr val="bg1"/>
                </a:solidFill>
                <a:latin typeface="Times New Roman" panose="02020603050405020304" pitchFamily="18" charset="0"/>
                <a:ea typeface="楷体_GB2312" pitchFamily="49" charset="-122"/>
              </a:rPr>
              <a:t>互感的测量方法：</a:t>
            </a:r>
          </a:p>
        </p:txBody>
      </p:sp>
      <p:grpSp>
        <p:nvGrpSpPr>
          <p:cNvPr id="15370" name="Group 14"/>
          <p:cNvGrpSpPr>
            <a:grpSpLocks/>
          </p:cNvGrpSpPr>
          <p:nvPr/>
        </p:nvGrpSpPr>
        <p:grpSpPr bwMode="auto">
          <a:xfrm>
            <a:off x="8316913" y="6446838"/>
            <a:ext cx="792162" cy="366712"/>
            <a:chOff x="5193" y="4020"/>
            <a:chExt cx="499" cy="231"/>
          </a:xfrm>
        </p:grpSpPr>
        <p:pic>
          <p:nvPicPr>
            <p:cNvPr id="15377" name="Picture 15"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8" name="Text Box 16">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15371" name="Group 17"/>
          <p:cNvGrpSpPr>
            <a:grpSpLocks/>
          </p:cNvGrpSpPr>
          <p:nvPr/>
        </p:nvGrpSpPr>
        <p:grpSpPr bwMode="auto">
          <a:xfrm>
            <a:off x="7453313" y="6446838"/>
            <a:ext cx="792162" cy="366712"/>
            <a:chOff x="4649" y="4020"/>
            <a:chExt cx="499" cy="231"/>
          </a:xfrm>
        </p:grpSpPr>
        <p:pic>
          <p:nvPicPr>
            <p:cNvPr id="15375" name="Picture 18"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6" name="Text Box 19">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15372" name="Group 20"/>
          <p:cNvGrpSpPr>
            <a:grpSpLocks/>
          </p:cNvGrpSpPr>
          <p:nvPr/>
        </p:nvGrpSpPr>
        <p:grpSpPr bwMode="auto">
          <a:xfrm>
            <a:off x="6588125" y="6446838"/>
            <a:ext cx="792163" cy="366712"/>
            <a:chOff x="4649" y="4020"/>
            <a:chExt cx="499" cy="231"/>
          </a:xfrm>
        </p:grpSpPr>
        <p:pic>
          <p:nvPicPr>
            <p:cNvPr id="15373" name="Picture 21"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4" name="Text Box 22">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451597"/>
                                        </p:tgtEl>
                                        <p:attrNameLst>
                                          <p:attrName>style.visibility</p:attrName>
                                        </p:attrNameLst>
                                      </p:cBhvr>
                                      <p:to>
                                        <p:strVal val="visible"/>
                                      </p:to>
                                    </p:set>
                                    <p:anim calcmode="lin" valueType="num">
                                      <p:cBhvr additive="base">
                                        <p:cTn id="7" dur="500" fill="hold"/>
                                        <p:tgtEl>
                                          <p:spTgt spid="451597"/>
                                        </p:tgtEl>
                                        <p:attrNameLst>
                                          <p:attrName>ppt_x</p:attrName>
                                        </p:attrNameLst>
                                      </p:cBhvr>
                                      <p:tavLst>
                                        <p:tav tm="0">
                                          <p:val>
                                            <p:strVal val="0-#ppt_w/2"/>
                                          </p:val>
                                        </p:tav>
                                        <p:tav tm="100000">
                                          <p:val>
                                            <p:strVal val="#ppt_x"/>
                                          </p:val>
                                        </p:tav>
                                      </p:tavLst>
                                    </p:anim>
                                    <p:anim calcmode="lin" valueType="num">
                                      <p:cBhvr additive="base">
                                        <p:cTn id="8" dur="500" fill="hold"/>
                                        <p:tgtEl>
                                          <p:spTgt spid="45159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51586"/>
                                        </p:tgtEl>
                                        <p:attrNameLst>
                                          <p:attrName>style.visibility</p:attrName>
                                        </p:attrNameLst>
                                      </p:cBhvr>
                                      <p:to>
                                        <p:strVal val="visible"/>
                                      </p:to>
                                    </p:set>
                                    <p:anim calcmode="lin" valueType="num">
                                      <p:cBhvr additive="base">
                                        <p:cTn id="13" dur="500" fill="hold"/>
                                        <p:tgtEl>
                                          <p:spTgt spid="451586"/>
                                        </p:tgtEl>
                                        <p:attrNameLst>
                                          <p:attrName>ppt_x</p:attrName>
                                        </p:attrNameLst>
                                      </p:cBhvr>
                                      <p:tavLst>
                                        <p:tav tm="0">
                                          <p:val>
                                            <p:strVal val="0-#ppt_w/2"/>
                                          </p:val>
                                        </p:tav>
                                        <p:tav tm="100000">
                                          <p:val>
                                            <p:strVal val="#ppt_x"/>
                                          </p:val>
                                        </p:tav>
                                      </p:tavLst>
                                    </p:anim>
                                    <p:anim calcmode="lin" valueType="num">
                                      <p:cBhvr additive="base">
                                        <p:cTn id="14" dur="500" fill="hold"/>
                                        <p:tgtEl>
                                          <p:spTgt spid="45158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9" presetClass="entr" presetSubtype="0" fill="hold" nodeType="clickEffect">
                                  <p:stCondLst>
                                    <p:cond delay="0"/>
                                  </p:stCondLst>
                                  <p:childTnLst>
                                    <p:set>
                                      <p:cBhvr>
                                        <p:cTn id="18" dur="1" fill="hold">
                                          <p:stCondLst>
                                            <p:cond delay="0"/>
                                          </p:stCondLst>
                                        </p:cTn>
                                        <p:tgtEl>
                                          <p:spTgt spid="451587"/>
                                        </p:tgtEl>
                                        <p:attrNameLst>
                                          <p:attrName>style.visibility</p:attrName>
                                        </p:attrNameLst>
                                      </p:cBhvr>
                                      <p:to>
                                        <p:strVal val="visible"/>
                                      </p:to>
                                    </p:set>
                                    <p:animEffect transition="in" filter="dissolve">
                                      <p:cBhvr>
                                        <p:cTn id="19" dur="500"/>
                                        <p:tgtEl>
                                          <p:spTgt spid="451587"/>
                                        </p:tgtEl>
                                      </p:cBhvr>
                                    </p:animEffect>
                                  </p:childTnLst>
                                </p:cTn>
                              </p:par>
                            </p:childTnLst>
                          </p:cTn>
                        </p:par>
                        <p:par>
                          <p:cTn id="20" fill="hold" nodeType="afterGroup">
                            <p:stCondLst>
                              <p:cond delay="500"/>
                            </p:stCondLst>
                            <p:childTnLst>
                              <p:par>
                                <p:cTn id="21" presetID="2" presetClass="entr" presetSubtype="8" fill="hold" grpId="0" nodeType="afterEffect">
                                  <p:stCondLst>
                                    <p:cond delay="0"/>
                                  </p:stCondLst>
                                  <p:childTnLst>
                                    <p:set>
                                      <p:cBhvr>
                                        <p:cTn id="22" dur="1" fill="hold">
                                          <p:stCondLst>
                                            <p:cond delay="0"/>
                                          </p:stCondLst>
                                        </p:cTn>
                                        <p:tgtEl>
                                          <p:spTgt spid="451588"/>
                                        </p:tgtEl>
                                        <p:attrNameLst>
                                          <p:attrName>style.visibility</p:attrName>
                                        </p:attrNameLst>
                                      </p:cBhvr>
                                      <p:to>
                                        <p:strVal val="visible"/>
                                      </p:to>
                                    </p:set>
                                    <p:anim calcmode="lin" valueType="num">
                                      <p:cBhvr additive="base">
                                        <p:cTn id="23" dur="500" fill="hold"/>
                                        <p:tgtEl>
                                          <p:spTgt spid="451588"/>
                                        </p:tgtEl>
                                        <p:attrNameLst>
                                          <p:attrName>ppt_x</p:attrName>
                                        </p:attrNameLst>
                                      </p:cBhvr>
                                      <p:tavLst>
                                        <p:tav tm="0">
                                          <p:val>
                                            <p:strVal val="0-#ppt_w/2"/>
                                          </p:val>
                                        </p:tav>
                                        <p:tav tm="100000">
                                          <p:val>
                                            <p:strVal val="#ppt_x"/>
                                          </p:val>
                                        </p:tav>
                                      </p:tavLst>
                                    </p:anim>
                                    <p:anim calcmode="lin" valueType="num">
                                      <p:cBhvr additive="base">
                                        <p:cTn id="24" dur="500" fill="hold"/>
                                        <p:tgtEl>
                                          <p:spTgt spid="451588"/>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2" fill="hold" nodeType="clickEffect">
                                  <p:stCondLst>
                                    <p:cond delay="0"/>
                                  </p:stCondLst>
                                  <p:childTnLst>
                                    <p:set>
                                      <p:cBhvr>
                                        <p:cTn id="28" dur="1" fill="hold">
                                          <p:stCondLst>
                                            <p:cond delay="0"/>
                                          </p:stCondLst>
                                        </p:cTn>
                                        <p:tgtEl>
                                          <p:spTgt spid="451589"/>
                                        </p:tgtEl>
                                        <p:attrNameLst>
                                          <p:attrName>style.visibility</p:attrName>
                                        </p:attrNameLst>
                                      </p:cBhvr>
                                      <p:to>
                                        <p:strVal val="visible"/>
                                      </p:to>
                                    </p:set>
                                    <p:anim calcmode="lin" valueType="num">
                                      <p:cBhvr additive="base">
                                        <p:cTn id="29" dur="500" fill="hold"/>
                                        <p:tgtEl>
                                          <p:spTgt spid="451589"/>
                                        </p:tgtEl>
                                        <p:attrNameLst>
                                          <p:attrName>ppt_x</p:attrName>
                                        </p:attrNameLst>
                                      </p:cBhvr>
                                      <p:tavLst>
                                        <p:tav tm="0">
                                          <p:val>
                                            <p:strVal val="1+#ppt_w/2"/>
                                          </p:val>
                                        </p:tav>
                                        <p:tav tm="100000">
                                          <p:val>
                                            <p:strVal val="#ppt_x"/>
                                          </p:val>
                                        </p:tav>
                                      </p:tavLst>
                                    </p:anim>
                                    <p:anim calcmode="lin" valueType="num">
                                      <p:cBhvr additive="base">
                                        <p:cTn id="30" dur="500" fill="hold"/>
                                        <p:tgtEl>
                                          <p:spTgt spid="451589"/>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451590"/>
                                        </p:tgtEl>
                                        <p:attrNameLst>
                                          <p:attrName>style.visibility</p:attrName>
                                        </p:attrNameLst>
                                      </p:cBhvr>
                                      <p:to>
                                        <p:strVal val="visible"/>
                                      </p:to>
                                    </p:set>
                                    <p:animEffect transition="in" filter="blinds(horizontal)">
                                      <p:cBhvr>
                                        <p:cTn id="35" dur="500"/>
                                        <p:tgtEl>
                                          <p:spTgt spid="45159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7" presetClass="entr" presetSubtype="10" fill="hold" grpId="0" nodeType="clickEffect">
                                  <p:stCondLst>
                                    <p:cond delay="0"/>
                                  </p:stCondLst>
                                  <p:childTnLst>
                                    <p:set>
                                      <p:cBhvr>
                                        <p:cTn id="39" dur="1" fill="hold">
                                          <p:stCondLst>
                                            <p:cond delay="0"/>
                                          </p:stCondLst>
                                        </p:cTn>
                                        <p:tgtEl>
                                          <p:spTgt spid="451591"/>
                                        </p:tgtEl>
                                        <p:attrNameLst>
                                          <p:attrName>style.visibility</p:attrName>
                                        </p:attrNameLst>
                                      </p:cBhvr>
                                      <p:to>
                                        <p:strVal val="visible"/>
                                      </p:to>
                                    </p:set>
                                    <p:anim calcmode="lin" valueType="num">
                                      <p:cBhvr>
                                        <p:cTn id="40" dur="500" fill="hold"/>
                                        <p:tgtEl>
                                          <p:spTgt spid="451591"/>
                                        </p:tgtEl>
                                        <p:attrNameLst>
                                          <p:attrName>ppt_w</p:attrName>
                                        </p:attrNameLst>
                                      </p:cBhvr>
                                      <p:tavLst>
                                        <p:tav tm="0">
                                          <p:val>
                                            <p:fltVal val="0"/>
                                          </p:val>
                                        </p:tav>
                                        <p:tav tm="100000">
                                          <p:val>
                                            <p:strVal val="#ppt_w"/>
                                          </p:val>
                                        </p:tav>
                                      </p:tavLst>
                                    </p:anim>
                                    <p:anim calcmode="lin" valueType="num">
                                      <p:cBhvr>
                                        <p:cTn id="41" dur="500" fill="hold"/>
                                        <p:tgtEl>
                                          <p:spTgt spid="451591"/>
                                        </p:tgtEl>
                                        <p:attrNameLst>
                                          <p:attrName>ppt_h</p:attrName>
                                        </p:attrNameLst>
                                      </p:cBhvr>
                                      <p:tavLst>
                                        <p:tav tm="0">
                                          <p:val>
                                            <p:strVal val="#ppt_h"/>
                                          </p:val>
                                        </p:tav>
                                        <p:tav tm="100000">
                                          <p:val>
                                            <p:strVal val="#ppt_h"/>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nodeType="click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wipe(left)">
                                      <p:cBhvr>
                                        <p:cTn id="4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1586" grpId="0" autoUpdateAnimBg="0"/>
      <p:bldP spid="451588" grpId="0" autoUpdateAnimBg="0"/>
      <p:bldP spid="451591" grpId="0" autoUpdateAnimBg="0"/>
      <p:bldP spid="451597" grpId="0"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Text Box 2"/>
          <p:cNvSpPr txBox="1">
            <a:spLocks noChangeArrowheads="1"/>
          </p:cNvSpPr>
          <p:nvPr/>
        </p:nvSpPr>
        <p:spPr bwMode="auto">
          <a:xfrm>
            <a:off x="755650" y="549275"/>
            <a:ext cx="3311525" cy="519113"/>
          </a:xfrm>
          <a:prstGeom prst="rect">
            <a:avLst/>
          </a:prstGeom>
          <a:solidFill>
            <a:srgbClr val="008080"/>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chemeClr val="bg1"/>
                </a:solidFill>
                <a:latin typeface="Times New Roman" panose="02020603050405020304" pitchFamily="18" charset="0"/>
                <a:ea typeface="楷体_GB2312" pitchFamily="49" charset="-122"/>
              </a:rPr>
              <a:t>在正弦激励下：</a:t>
            </a:r>
          </a:p>
        </p:txBody>
      </p:sp>
      <p:grpSp>
        <p:nvGrpSpPr>
          <p:cNvPr id="2" name="Group 3"/>
          <p:cNvGrpSpPr>
            <a:grpSpLocks/>
          </p:cNvGrpSpPr>
          <p:nvPr/>
        </p:nvGrpSpPr>
        <p:grpSpPr bwMode="auto">
          <a:xfrm>
            <a:off x="3276600" y="2205038"/>
            <a:ext cx="1395413" cy="579437"/>
            <a:chOff x="2064" y="1389"/>
            <a:chExt cx="879" cy="365"/>
          </a:xfrm>
        </p:grpSpPr>
        <p:sp>
          <p:nvSpPr>
            <p:cNvPr id="16437" name="Text Box 4"/>
            <p:cNvSpPr txBox="1">
              <a:spLocks noChangeArrowheads="1"/>
            </p:cNvSpPr>
            <p:nvPr/>
          </p:nvSpPr>
          <p:spPr bwMode="auto">
            <a:xfrm>
              <a:off x="2064" y="1389"/>
              <a:ext cx="227"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3200" b="1">
                  <a:solidFill>
                    <a:srgbClr val="66FF33"/>
                  </a:solidFill>
                  <a:latin typeface="Times New Roman" panose="02020603050405020304" pitchFamily="18" charset="0"/>
                  <a:ea typeface="宋体" panose="02010600030101010101" pitchFamily="2" charset="-122"/>
                </a:rPr>
                <a:t>*</a:t>
              </a:r>
            </a:p>
          </p:txBody>
        </p:sp>
        <p:sp>
          <p:nvSpPr>
            <p:cNvPr id="16438" name="Text Box 5"/>
            <p:cNvSpPr txBox="1">
              <a:spLocks noChangeArrowheads="1"/>
            </p:cNvSpPr>
            <p:nvPr/>
          </p:nvSpPr>
          <p:spPr bwMode="auto">
            <a:xfrm>
              <a:off x="2699" y="1389"/>
              <a:ext cx="244"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3200" b="1">
                  <a:solidFill>
                    <a:srgbClr val="66FF33"/>
                  </a:solidFill>
                  <a:latin typeface="Times New Roman" panose="02020603050405020304" pitchFamily="18" charset="0"/>
                  <a:ea typeface="宋体" panose="02010600030101010101" pitchFamily="2" charset="-122"/>
                </a:rPr>
                <a:t>*</a:t>
              </a:r>
            </a:p>
          </p:txBody>
        </p:sp>
      </p:grpSp>
      <p:grpSp>
        <p:nvGrpSpPr>
          <p:cNvPr id="3" name="Group 6"/>
          <p:cNvGrpSpPr>
            <a:grpSpLocks/>
          </p:cNvGrpSpPr>
          <p:nvPr/>
        </p:nvGrpSpPr>
        <p:grpSpPr bwMode="auto">
          <a:xfrm>
            <a:off x="3276600" y="2133600"/>
            <a:ext cx="2312988" cy="519113"/>
            <a:chOff x="2064" y="1344"/>
            <a:chExt cx="1457" cy="327"/>
          </a:xfrm>
        </p:grpSpPr>
        <p:sp>
          <p:nvSpPr>
            <p:cNvPr id="16435" name="Text Box 7"/>
            <p:cNvSpPr txBox="1">
              <a:spLocks noChangeArrowheads="1"/>
            </p:cNvSpPr>
            <p:nvPr/>
          </p:nvSpPr>
          <p:spPr bwMode="auto">
            <a:xfrm>
              <a:off x="3152" y="1344"/>
              <a:ext cx="36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Times New Roman" panose="02020603050405020304" pitchFamily="18" charset="0"/>
                  <a:ea typeface="宋体" panose="02010600030101010101" pitchFamily="2" charset="-122"/>
                  <a:sym typeface="Symbol" panose="05050102010706020507" pitchFamily="18" charset="2"/>
                </a:rPr>
                <a:t></a:t>
              </a:r>
              <a:endParaRPr kumimoji="1" lang="zh-CN" altLang="en-US" sz="2800" b="1">
                <a:solidFill>
                  <a:srgbClr val="FFFF00"/>
                </a:solidFill>
                <a:latin typeface="Times New Roman" panose="02020603050405020304" pitchFamily="18" charset="0"/>
                <a:ea typeface="宋体" panose="02010600030101010101" pitchFamily="2" charset="-122"/>
              </a:endParaRPr>
            </a:p>
          </p:txBody>
        </p:sp>
        <p:sp>
          <p:nvSpPr>
            <p:cNvPr id="16436" name="Text Box 8"/>
            <p:cNvSpPr txBox="1">
              <a:spLocks noChangeArrowheads="1"/>
            </p:cNvSpPr>
            <p:nvPr/>
          </p:nvSpPr>
          <p:spPr bwMode="auto">
            <a:xfrm>
              <a:off x="2064" y="1344"/>
              <a:ext cx="39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Times New Roman" panose="02020603050405020304" pitchFamily="18" charset="0"/>
                  <a:ea typeface="宋体" panose="02010600030101010101" pitchFamily="2" charset="-122"/>
                  <a:sym typeface="Symbol" panose="05050102010706020507" pitchFamily="18" charset="2"/>
                </a:rPr>
                <a:t></a:t>
              </a:r>
              <a:endParaRPr kumimoji="1" lang="zh-CN" altLang="en-US" sz="2800" b="1">
                <a:solidFill>
                  <a:srgbClr val="FFFF00"/>
                </a:solidFill>
                <a:latin typeface="Times New Roman" panose="02020603050405020304" pitchFamily="18" charset="0"/>
                <a:ea typeface="宋体" panose="02010600030101010101" pitchFamily="2" charset="-122"/>
              </a:endParaRPr>
            </a:p>
          </p:txBody>
        </p:sp>
      </p:grpSp>
      <p:graphicFrame>
        <p:nvGraphicFramePr>
          <p:cNvPr id="452617" name="Object 9"/>
          <p:cNvGraphicFramePr>
            <a:graphicFrameLocks noChangeAspect="1"/>
          </p:cNvGraphicFramePr>
          <p:nvPr/>
        </p:nvGraphicFramePr>
        <p:xfrm>
          <a:off x="1116013" y="3429000"/>
          <a:ext cx="6677025" cy="966788"/>
        </p:xfrm>
        <a:graphic>
          <a:graphicData uri="http://schemas.openxmlformats.org/presentationml/2006/ole">
            <mc:AlternateContent xmlns:mc="http://schemas.openxmlformats.org/markup-compatibility/2006">
              <mc:Choice xmlns:v="urn:schemas-microsoft-com:vml" Requires="v">
                <p:oleObj spid="_x0000_s16449" name="公式" r:id="rId3" imgW="2527200" imgH="368280" progId="Equation.3">
                  <p:embed/>
                </p:oleObj>
              </mc:Choice>
              <mc:Fallback>
                <p:oleObj name="公式" r:id="rId3" imgW="2527200" imgH="368280" progId="Equation.3">
                  <p:embed/>
                  <p:pic>
                    <p:nvPicPr>
                      <p:cNvPr id="0"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6013" y="3429000"/>
                        <a:ext cx="6677025" cy="966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52618" name="Text Box 10"/>
          <p:cNvSpPr txBox="1">
            <a:spLocks noChangeArrowheads="1"/>
          </p:cNvSpPr>
          <p:nvPr/>
        </p:nvSpPr>
        <p:spPr bwMode="auto">
          <a:xfrm>
            <a:off x="6156325" y="3716338"/>
            <a:ext cx="431800" cy="641350"/>
          </a:xfrm>
          <a:prstGeom prst="rect">
            <a:avLst/>
          </a:prstGeom>
          <a:solidFill>
            <a:schemeClr val="bg1"/>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3600" b="1">
                <a:solidFill>
                  <a:srgbClr val="FF3300"/>
                </a:solidFill>
                <a:latin typeface="Times New Roman" panose="02020603050405020304" pitchFamily="18" charset="0"/>
                <a:ea typeface="宋体" panose="02010600030101010101" pitchFamily="2" charset="-122"/>
              </a:rPr>
              <a:t>–</a:t>
            </a:r>
          </a:p>
        </p:txBody>
      </p:sp>
      <p:grpSp>
        <p:nvGrpSpPr>
          <p:cNvPr id="16395" name="Group 11"/>
          <p:cNvGrpSpPr>
            <a:grpSpLocks/>
          </p:cNvGrpSpPr>
          <p:nvPr/>
        </p:nvGrpSpPr>
        <p:grpSpPr bwMode="auto">
          <a:xfrm>
            <a:off x="8316913" y="6446838"/>
            <a:ext cx="792162" cy="366712"/>
            <a:chOff x="5193" y="4020"/>
            <a:chExt cx="499" cy="231"/>
          </a:xfrm>
        </p:grpSpPr>
        <p:pic>
          <p:nvPicPr>
            <p:cNvPr id="16433" name="Picture 12"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34" name="Text Box 13">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16396" name="Group 14"/>
          <p:cNvGrpSpPr>
            <a:grpSpLocks/>
          </p:cNvGrpSpPr>
          <p:nvPr/>
        </p:nvGrpSpPr>
        <p:grpSpPr bwMode="auto">
          <a:xfrm>
            <a:off x="7453313" y="6446838"/>
            <a:ext cx="792162" cy="366712"/>
            <a:chOff x="4649" y="4020"/>
            <a:chExt cx="499" cy="231"/>
          </a:xfrm>
        </p:grpSpPr>
        <p:pic>
          <p:nvPicPr>
            <p:cNvPr id="16431" name="Picture 15"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32" name="Text Box 16">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6" name="Group 17"/>
          <p:cNvGrpSpPr>
            <a:grpSpLocks/>
          </p:cNvGrpSpPr>
          <p:nvPr/>
        </p:nvGrpSpPr>
        <p:grpSpPr bwMode="auto">
          <a:xfrm>
            <a:off x="1763713" y="1268413"/>
            <a:ext cx="4573587" cy="2101850"/>
            <a:chOff x="1210" y="799"/>
            <a:chExt cx="2881" cy="1324"/>
          </a:xfrm>
        </p:grpSpPr>
        <p:graphicFrame>
          <p:nvGraphicFramePr>
            <p:cNvPr id="16387" name="Object 18"/>
            <p:cNvGraphicFramePr>
              <a:graphicFrameLocks noChangeAspect="1"/>
            </p:cNvGraphicFramePr>
            <p:nvPr/>
          </p:nvGraphicFramePr>
          <p:xfrm>
            <a:off x="1891" y="1343"/>
            <a:ext cx="277" cy="426"/>
          </p:xfrm>
          <a:graphic>
            <a:graphicData uri="http://schemas.openxmlformats.org/presentationml/2006/ole">
              <mc:AlternateContent xmlns:mc="http://schemas.openxmlformats.org/markup-compatibility/2006">
                <mc:Choice xmlns:v="urn:schemas-microsoft-com:vml" Requires="v">
                  <p:oleObj spid="_x0000_s16450" name="公式" r:id="rId6" imgW="215640" imgH="330120" progId="Equation.3">
                    <p:embed/>
                  </p:oleObj>
                </mc:Choice>
                <mc:Fallback>
                  <p:oleObj name="公式" r:id="rId6" imgW="215640" imgH="330120" progId="Equation.3">
                    <p:embed/>
                    <p:pic>
                      <p:nvPicPr>
                        <p:cNvPr id="0" name="Object 1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91" y="1343"/>
                          <a:ext cx="277" cy="4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99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401" name="Text Box 19"/>
            <p:cNvSpPr txBox="1">
              <a:spLocks noChangeArrowheads="1"/>
            </p:cNvSpPr>
            <p:nvPr/>
          </p:nvSpPr>
          <p:spPr bwMode="auto">
            <a:xfrm>
              <a:off x="1846" y="1025"/>
              <a:ext cx="64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j</a:t>
              </a:r>
              <a:r>
                <a:rPr kumimoji="1" lang="en-US" altLang="zh-CN" sz="2800" i="1">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2800" i="1">
                  <a:solidFill>
                    <a:schemeClr val="bg1"/>
                  </a:solidFill>
                  <a:latin typeface="Times New Roman" panose="02020603050405020304" pitchFamily="18" charset="0"/>
                  <a:ea typeface="宋体" panose="02010600030101010101" pitchFamily="2" charset="-122"/>
                </a:rPr>
                <a:t>L</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6402" name="Text Box 20"/>
            <p:cNvSpPr txBox="1">
              <a:spLocks noChangeArrowheads="1"/>
            </p:cNvSpPr>
            <p:nvPr/>
          </p:nvSpPr>
          <p:spPr bwMode="auto">
            <a:xfrm>
              <a:off x="3244" y="1025"/>
              <a:ext cx="6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j</a:t>
              </a:r>
              <a:r>
                <a:rPr kumimoji="1" lang="en-US" altLang="zh-CN" sz="2800" i="1">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2800" i="1">
                  <a:solidFill>
                    <a:schemeClr val="bg1"/>
                  </a:solidFill>
                  <a:latin typeface="Times New Roman" panose="02020603050405020304" pitchFamily="18" charset="0"/>
                  <a:ea typeface="宋体" panose="02010600030101010101" pitchFamily="2" charset="-122"/>
                </a:rPr>
                <a:t>L</a:t>
              </a:r>
              <a:r>
                <a:rPr kumimoji="1" lang="en-US" altLang="zh-CN" sz="2800" baseline="-25000">
                  <a:solidFill>
                    <a:schemeClr val="bg1"/>
                  </a:solidFill>
                  <a:latin typeface="Times New Roman" panose="02020603050405020304" pitchFamily="18" charset="0"/>
                  <a:ea typeface="宋体" panose="02010600030101010101" pitchFamily="2" charset="-122"/>
                </a:rPr>
                <a:t>2</a:t>
              </a:r>
              <a:endParaRPr kumimoji="1" lang="en-US" altLang="zh-CN" sz="2800">
                <a:solidFill>
                  <a:schemeClr val="bg1"/>
                </a:solidFill>
                <a:latin typeface="Times New Roman" panose="02020603050405020304" pitchFamily="18" charset="0"/>
                <a:ea typeface="宋体" panose="02010600030101010101" pitchFamily="2" charset="-122"/>
              </a:endParaRPr>
            </a:p>
          </p:txBody>
        </p:sp>
        <p:graphicFrame>
          <p:nvGraphicFramePr>
            <p:cNvPr id="16388" name="Object 21"/>
            <p:cNvGraphicFramePr>
              <a:graphicFrameLocks noChangeAspect="1"/>
            </p:cNvGraphicFramePr>
            <p:nvPr/>
          </p:nvGraphicFramePr>
          <p:xfrm>
            <a:off x="3388" y="1343"/>
            <a:ext cx="312" cy="426"/>
          </p:xfrm>
          <a:graphic>
            <a:graphicData uri="http://schemas.openxmlformats.org/presentationml/2006/ole">
              <mc:AlternateContent xmlns:mc="http://schemas.openxmlformats.org/markup-compatibility/2006">
                <mc:Choice xmlns:v="urn:schemas-microsoft-com:vml" Requires="v">
                  <p:oleObj spid="_x0000_s16451" name="公式" r:id="rId8" imgW="241200" imgH="330120" progId="Equation.3">
                    <p:embed/>
                  </p:oleObj>
                </mc:Choice>
                <mc:Fallback>
                  <p:oleObj name="公式" r:id="rId8" imgW="241200" imgH="330120" progId="Equation.3">
                    <p:embed/>
                    <p:pic>
                      <p:nvPicPr>
                        <p:cNvPr id="0" name="Object 2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88" y="1343"/>
                          <a:ext cx="312" cy="4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99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403" name="Text Box 22"/>
            <p:cNvSpPr txBox="1">
              <a:spLocks noChangeArrowheads="1"/>
            </p:cNvSpPr>
            <p:nvPr/>
          </p:nvSpPr>
          <p:spPr bwMode="auto">
            <a:xfrm>
              <a:off x="2526" y="799"/>
              <a:ext cx="64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j</a:t>
              </a:r>
              <a:r>
                <a:rPr kumimoji="1" lang="en-US" altLang="zh-CN" sz="2800" i="1">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2800" i="1">
                  <a:solidFill>
                    <a:schemeClr val="bg1"/>
                  </a:solidFill>
                  <a:latin typeface="Times New Roman" panose="02020603050405020304" pitchFamily="18" charset="0"/>
                  <a:ea typeface="宋体" panose="02010600030101010101" pitchFamily="2" charset="-122"/>
                </a:rPr>
                <a:t>M</a:t>
              </a:r>
              <a:endParaRPr kumimoji="1" lang="en-US" altLang="zh-CN" sz="2800">
                <a:solidFill>
                  <a:schemeClr val="bg1"/>
                </a:solidFill>
                <a:latin typeface="Times New Roman" panose="02020603050405020304" pitchFamily="18" charset="0"/>
                <a:ea typeface="宋体" panose="02010600030101010101" pitchFamily="2" charset="-122"/>
              </a:endParaRPr>
            </a:p>
          </p:txBody>
        </p:sp>
        <p:graphicFrame>
          <p:nvGraphicFramePr>
            <p:cNvPr id="16389" name="Object 23"/>
            <p:cNvGraphicFramePr>
              <a:graphicFrameLocks noChangeAspect="1"/>
            </p:cNvGraphicFramePr>
            <p:nvPr/>
          </p:nvGraphicFramePr>
          <p:xfrm>
            <a:off x="2662" y="1660"/>
            <a:ext cx="227" cy="426"/>
          </p:xfrm>
          <a:graphic>
            <a:graphicData uri="http://schemas.openxmlformats.org/presentationml/2006/ole">
              <mc:AlternateContent xmlns:mc="http://schemas.openxmlformats.org/markup-compatibility/2006">
                <mc:Choice xmlns:v="urn:schemas-microsoft-com:vml" Requires="v">
                  <p:oleObj spid="_x0000_s16452" name="公式" r:id="rId10" imgW="177480" imgH="330120" progId="Equation.3">
                    <p:embed/>
                  </p:oleObj>
                </mc:Choice>
                <mc:Fallback>
                  <p:oleObj name="公式" r:id="rId10" imgW="177480" imgH="330120" progId="Equation.3">
                    <p:embed/>
                    <p:pic>
                      <p:nvPicPr>
                        <p:cNvPr id="0" name="Object 2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62" y="1660"/>
                          <a:ext cx="227" cy="4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99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390" name="Object 24"/>
            <p:cNvGraphicFramePr>
              <a:graphicFrameLocks noChangeAspect="1"/>
            </p:cNvGraphicFramePr>
            <p:nvPr/>
          </p:nvGraphicFramePr>
          <p:xfrm>
            <a:off x="1210" y="1297"/>
            <a:ext cx="162" cy="407"/>
          </p:xfrm>
          <a:graphic>
            <a:graphicData uri="http://schemas.openxmlformats.org/presentationml/2006/ole">
              <mc:AlternateContent xmlns:mc="http://schemas.openxmlformats.org/markup-compatibility/2006">
                <mc:Choice xmlns:v="urn:schemas-microsoft-com:vml" Requires="v">
                  <p:oleObj spid="_x0000_s16453" name="公式" r:id="rId12" imgW="126720" imgH="317160" progId="Equation.3">
                    <p:embed/>
                  </p:oleObj>
                </mc:Choice>
                <mc:Fallback>
                  <p:oleObj name="公式" r:id="rId12" imgW="126720" imgH="317160" progId="Equation.3">
                    <p:embed/>
                    <p:pic>
                      <p:nvPicPr>
                        <p:cNvPr id="0" name="Object 2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10" y="1297"/>
                          <a:ext cx="162" cy="4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99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404" name="Line 25"/>
            <p:cNvSpPr>
              <a:spLocks noChangeShapeType="1"/>
            </p:cNvSpPr>
            <p:nvPr/>
          </p:nvSpPr>
          <p:spPr bwMode="auto">
            <a:xfrm>
              <a:off x="3388" y="1434"/>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05" name="Line 26"/>
            <p:cNvSpPr>
              <a:spLocks noChangeShapeType="1"/>
            </p:cNvSpPr>
            <p:nvPr/>
          </p:nvSpPr>
          <p:spPr bwMode="auto">
            <a:xfrm>
              <a:off x="1461" y="1434"/>
              <a:ext cx="839" cy="0"/>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06" name="Line 27"/>
            <p:cNvSpPr>
              <a:spLocks noChangeShapeType="1"/>
            </p:cNvSpPr>
            <p:nvPr/>
          </p:nvSpPr>
          <p:spPr bwMode="auto">
            <a:xfrm flipV="1">
              <a:off x="1393" y="1388"/>
              <a:ext cx="0" cy="363"/>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6407" name="Oval 28"/>
            <p:cNvSpPr>
              <a:spLocks noChangeArrowheads="1"/>
            </p:cNvSpPr>
            <p:nvPr/>
          </p:nvSpPr>
          <p:spPr bwMode="auto">
            <a:xfrm>
              <a:off x="1438" y="1774"/>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6408" name="Oval 29"/>
            <p:cNvSpPr>
              <a:spLocks noChangeArrowheads="1"/>
            </p:cNvSpPr>
            <p:nvPr/>
          </p:nvSpPr>
          <p:spPr bwMode="auto">
            <a:xfrm>
              <a:off x="4023" y="1797"/>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6409" name="Arc 30"/>
            <p:cNvSpPr>
              <a:spLocks/>
            </p:cNvSpPr>
            <p:nvPr/>
          </p:nvSpPr>
          <p:spPr bwMode="auto">
            <a:xfrm rot="467013">
              <a:off x="2935" y="1162"/>
              <a:ext cx="324" cy="281"/>
            </a:xfrm>
            <a:custGeom>
              <a:avLst/>
              <a:gdLst>
                <a:gd name="T0" fmla="*/ 0 w 19335"/>
                <a:gd name="T1" fmla="*/ 0 h 21600"/>
                <a:gd name="T2" fmla="*/ 324 w 19335"/>
                <a:gd name="T3" fmla="*/ 156 h 21600"/>
                <a:gd name="T4" fmla="*/ 0 w 19335"/>
                <a:gd name="T5" fmla="*/ 281 h 21600"/>
                <a:gd name="T6" fmla="*/ 0 60000 65536"/>
                <a:gd name="T7" fmla="*/ 0 60000 65536"/>
                <a:gd name="T8" fmla="*/ 0 60000 65536"/>
                <a:gd name="T9" fmla="*/ 0 w 19335"/>
                <a:gd name="T10" fmla="*/ 0 h 21600"/>
                <a:gd name="T11" fmla="*/ 19335 w 19335"/>
                <a:gd name="T12" fmla="*/ 21600 h 21600"/>
              </a:gdLst>
              <a:ahLst/>
              <a:cxnLst>
                <a:cxn ang="T6">
                  <a:pos x="T0" y="T1"/>
                </a:cxn>
                <a:cxn ang="T7">
                  <a:pos x="T2" y="T3"/>
                </a:cxn>
                <a:cxn ang="T8">
                  <a:pos x="T4" y="T5"/>
                </a:cxn>
              </a:cxnLst>
              <a:rect l="T9" t="T10" r="T11" b="T12"/>
              <a:pathLst>
                <a:path w="19335" h="21600" fill="none" extrusionOk="0">
                  <a:moveTo>
                    <a:pt x="-1" y="0"/>
                  </a:moveTo>
                  <a:cubicBezTo>
                    <a:pt x="8193" y="0"/>
                    <a:pt x="15682" y="4636"/>
                    <a:pt x="19335" y="11970"/>
                  </a:cubicBezTo>
                </a:path>
                <a:path w="19335" h="21600" stroke="0" extrusionOk="0">
                  <a:moveTo>
                    <a:pt x="-1" y="0"/>
                  </a:moveTo>
                  <a:cubicBezTo>
                    <a:pt x="8193" y="0"/>
                    <a:pt x="15682" y="4636"/>
                    <a:pt x="19335" y="11970"/>
                  </a:cubicBezTo>
                  <a:lnTo>
                    <a:pt x="0" y="21600"/>
                  </a:lnTo>
                  <a:close/>
                </a:path>
              </a:pathLst>
            </a:custGeom>
            <a:noFill/>
            <a:ln w="28575">
              <a:solidFill>
                <a:srgbClr val="FF33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6410" name="Arc 31"/>
            <p:cNvSpPr>
              <a:spLocks/>
            </p:cNvSpPr>
            <p:nvPr/>
          </p:nvSpPr>
          <p:spPr bwMode="auto">
            <a:xfrm rot="220785" flipH="1">
              <a:off x="2406" y="1153"/>
              <a:ext cx="347" cy="281"/>
            </a:xfrm>
            <a:custGeom>
              <a:avLst/>
              <a:gdLst>
                <a:gd name="T0" fmla="*/ 77 w 20759"/>
                <a:gd name="T1" fmla="*/ 0 h 21109"/>
                <a:gd name="T2" fmla="*/ 347 w 20759"/>
                <a:gd name="T3" fmla="*/ 202 h 21109"/>
                <a:gd name="T4" fmla="*/ 0 w 20759"/>
                <a:gd name="T5" fmla="*/ 281 h 21109"/>
                <a:gd name="T6" fmla="*/ 0 60000 65536"/>
                <a:gd name="T7" fmla="*/ 0 60000 65536"/>
                <a:gd name="T8" fmla="*/ 0 60000 65536"/>
                <a:gd name="T9" fmla="*/ 0 w 20759"/>
                <a:gd name="T10" fmla="*/ 0 h 21109"/>
                <a:gd name="T11" fmla="*/ 20759 w 20759"/>
                <a:gd name="T12" fmla="*/ 21109 h 21109"/>
              </a:gdLst>
              <a:ahLst/>
              <a:cxnLst>
                <a:cxn ang="T6">
                  <a:pos x="T0" y="T1"/>
                </a:cxn>
                <a:cxn ang="T7">
                  <a:pos x="T2" y="T3"/>
                </a:cxn>
                <a:cxn ang="T8">
                  <a:pos x="T4" y="T5"/>
                </a:cxn>
              </a:cxnLst>
              <a:rect l="T9" t="T10" r="T11" b="T12"/>
              <a:pathLst>
                <a:path w="20759" h="21109" fill="none" extrusionOk="0">
                  <a:moveTo>
                    <a:pt x="4579" y="0"/>
                  </a:moveTo>
                  <a:cubicBezTo>
                    <a:pt x="12347" y="1685"/>
                    <a:pt x="18561" y="7500"/>
                    <a:pt x="20758" y="15139"/>
                  </a:cubicBezTo>
                </a:path>
                <a:path w="20759" h="21109" stroke="0" extrusionOk="0">
                  <a:moveTo>
                    <a:pt x="4579" y="0"/>
                  </a:moveTo>
                  <a:cubicBezTo>
                    <a:pt x="12347" y="1685"/>
                    <a:pt x="18561" y="7500"/>
                    <a:pt x="20758" y="15139"/>
                  </a:cubicBezTo>
                  <a:lnTo>
                    <a:pt x="0" y="21109"/>
                  </a:lnTo>
                  <a:close/>
                </a:path>
              </a:pathLst>
            </a:custGeom>
            <a:noFill/>
            <a:ln w="28575">
              <a:solidFill>
                <a:srgbClr val="FF33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6411" name="Text Box 32"/>
            <p:cNvSpPr txBox="1">
              <a:spLocks noChangeArrowheads="1"/>
            </p:cNvSpPr>
            <p:nvPr/>
          </p:nvSpPr>
          <p:spPr bwMode="auto">
            <a:xfrm>
              <a:off x="1483" y="1479"/>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6412" name="Text Box 33"/>
            <p:cNvSpPr txBox="1">
              <a:spLocks noChangeArrowheads="1"/>
            </p:cNvSpPr>
            <p:nvPr/>
          </p:nvSpPr>
          <p:spPr bwMode="auto">
            <a:xfrm>
              <a:off x="3842" y="1479"/>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6413" name="Text Box 34"/>
            <p:cNvSpPr txBox="1">
              <a:spLocks noChangeArrowheads="1"/>
            </p:cNvSpPr>
            <p:nvPr/>
          </p:nvSpPr>
          <p:spPr bwMode="auto">
            <a:xfrm>
              <a:off x="1574" y="1025"/>
              <a:ext cx="5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R</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6414" name="Text Box 35"/>
            <p:cNvSpPr txBox="1">
              <a:spLocks noChangeArrowheads="1"/>
            </p:cNvSpPr>
            <p:nvPr/>
          </p:nvSpPr>
          <p:spPr bwMode="auto">
            <a:xfrm>
              <a:off x="2889" y="1479"/>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6415" name="Text Box 36"/>
            <p:cNvSpPr txBox="1">
              <a:spLocks noChangeArrowheads="1"/>
            </p:cNvSpPr>
            <p:nvPr/>
          </p:nvSpPr>
          <p:spPr bwMode="auto">
            <a:xfrm>
              <a:off x="2572" y="1479"/>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6416" name="Text Box 37"/>
            <p:cNvSpPr txBox="1">
              <a:spLocks noChangeArrowheads="1"/>
            </p:cNvSpPr>
            <p:nvPr/>
          </p:nvSpPr>
          <p:spPr bwMode="auto">
            <a:xfrm>
              <a:off x="1483" y="1751"/>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6417" name="Text Box 38"/>
            <p:cNvSpPr txBox="1">
              <a:spLocks noChangeArrowheads="1"/>
            </p:cNvSpPr>
            <p:nvPr/>
          </p:nvSpPr>
          <p:spPr bwMode="auto">
            <a:xfrm>
              <a:off x="3797" y="1796"/>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6418" name="Line 39"/>
            <p:cNvSpPr>
              <a:spLocks noChangeShapeType="1"/>
            </p:cNvSpPr>
            <p:nvPr/>
          </p:nvSpPr>
          <p:spPr bwMode="auto">
            <a:xfrm>
              <a:off x="2708" y="1434"/>
              <a:ext cx="272"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6419" name="Line 40"/>
            <p:cNvSpPr>
              <a:spLocks noChangeShapeType="1"/>
            </p:cNvSpPr>
            <p:nvPr/>
          </p:nvSpPr>
          <p:spPr bwMode="auto">
            <a:xfrm>
              <a:off x="1461" y="1434"/>
              <a:ext cx="0" cy="36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20" name="Line 41"/>
            <p:cNvSpPr>
              <a:spLocks noChangeShapeType="1"/>
            </p:cNvSpPr>
            <p:nvPr/>
          </p:nvSpPr>
          <p:spPr bwMode="auto">
            <a:xfrm>
              <a:off x="4069" y="1434"/>
              <a:ext cx="0" cy="36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21" name="Rectangle 42"/>
            <p:cNvSpPr>
              <a:spLocks noChangeArrowheads="1"/>
            </p:cNvSpPr>
            <p:nvPr/>
          </p:nvSpPr>
          <p:spPr bwMode="auto">
            <a:xfrm>
              <a:off x="3570" y="1343"/>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6422" name="Rectangle 43"/>
            <p:cNvSpPr>
              <a:spLocks noChangeArrowheads="1"/>
            </p:cNvSpPr>
            <p:nvPr/>
          </p:nvSpPr>
          <p:spPr bwMode="auto">
            <a:xfrm>
              <a:off x="1665" y="1343"/>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16423" name="Group 44"/>
            <p:cNvGrpSpPr>
              <a:grpSpLocks/>
            </p:cNvGrpSpPr>
            <p:nvPr/>
          </p:nvGrpSpPr>
          <p:grpSpPr bwMode="auto">
            <a:xfrm rot="-5400000">
              <a:off x="2459" y="1184"/>
              <a:ext cx="90" cy="408"/>
              <a:chOff x="2744" y="2931"/>
              <a:chExt cx="57" cy="283"/>
            </a:xfrm>
          </p:grpSpPr>
          <p:sp>
            <p:nvSpPr>
              <p:cNvPr id="16428" name="Arc 45"/>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6429" name="Arc 46"/>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6430" name="Arc 47"/>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16424" name="Group 48"/>
            <p:cNvGrpSpPr>
              <a:grpSpLocks/>
            </p:cNvGrpSpPr>
            <p:nvPr/>
          </p:nvGrpSpPr>
          <p:grpSpPr bwMode="auto">
            <a:xfrm rot="-5400000">
              <a:off x="3139" y="1184"/>
              <a:ext cx="90" cy="408"/>
              <a:chOff x="2744" y="2931"/>
              <a:chExt cx="57" cy="283"/>
            </a:xfrm>
          </p:grpSpPr>
          <p:sp>
            <p:nvSpPr>
              <p:cNvPr id="16425" name="Arc 49"/>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6426" name="Arc 50"/>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6427" name="Arc 51"/>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grpSp>
        <p:nvGrpSpPr>
          <p:cNvPr id="16398" name="Group 52"/>
          <p:cNvGrpSpPr>
            <a:grpSpLocks/>
          </p:cNvGrpSpPr>
          <p:nvPr/>
        </p:nvGrpSpPr>
        <p:grpSpPr bwMode="auto">
          <a:xfrm>
            <a:off x="6588125" y="6446838"/>
            <a:ext cx="792163" cy="366712"/>
            <a:chOff x="4649" y="4020"/>
            <a:chExt cx="499" cy="231"/>
          </a:xfrm>
        </p:grpSpPr>
        <p:pic>
          <p:nvPicPr>
            <p:cNvPr id="16399" name="Picture 53"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0" name="Text Box 54">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452610"/>
                                        </p:tgtEl>
                                        <p:attrNameLst>
                                          <p:attrName>style.visibility</p:attrName>
                                        </p:attrNameLst>
                                      </p:cBhvr>
                                      <p:to>
                                        <p:strVal val="visible"/>
                                      </p:to>
                                    </p:set>
                                    <p:anim calcmode="lin" valueType="num">
                                      <p:cBhvr additive="base">
                                        <p:cTn id="7" dur="500" fill="hold"/>
                                        <p:tgtEl>
                                          <p:spTgt spid="452610"/>
                                        </p:tgtEl>
                                        <p:attrNameLst>
                                          <p:attrName>ppt_x</p:attrName>
                                        </p:attrNameLst>
                                      </p:cBhvr>
                                      <p:tavLst>
                                        <p:tav tm="0">
                                          <p:val>
                                            <p:strVal val="0-#ppt_w/2"/>
                                          </p:val>
                                        </p:tav>
                                        <p:tav tm="100000">
                                          <p:val>
                                            <p:strVal val="#ppt_x"/>
                                          </p:val>
                                        </p:tav>
                                      </p:tavLst>
                                    </p:anim>
                                    <p:anim calcmode="lin" valueType="num">
                                      <p:cBhvr additive="base">
                                        <p:cTn id="8" dur="500" fill="hold"/>
                                        <p:tgtEl>
                                          <p:spTgt spid="45261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3" presetClass="entr" presetSubtype="32"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1000" fill="hold"/>
                                        <p:tgtEl>
                                          <p:spTgt spid="2"/>
                                        </p:tgtEl>
                                        <p:attrNameLst>
                                          <p:attrName>ppt_w</p:attrName>
                                        </p:attrNameLst>
                                      </p:cBhvr>
                                      <p:tavLst>
                                        <p:tav tm="0">
                                          <p:val>
                                            <p:strVal val="4*#ppt_w"/>
                                          </p:val>
                                        </p:tav>
                                        <p:tav tm="100000">
                                          <p:val>
                                            <p:strVal val="#ppt_w"/>
                                          </p:val>
                                        </p:tav>
                                      </p:tavLst>
                                    </p:anim>
                                    <p:anim calcmode="lin" valueType="num">
                                      <p:cBhvr>
                                        <p:cTn id="19" dur="1000" fill="hold"/>
                                        <p:tgtEl>
                                          <p:spTgt spid="2"/>
                                        </p:tgtEl>
                                        <p:attrNameLst>
                                          <p:attrName>ppt_h</p:attrName>
                                        </p:attrNameLst>
                                      </p:cBhvr>
                                      <p:tavLst>
                                        <p:tav tm="0">
                                          <p:val>
                                            <p:strVal val="4*#ppt_h"/>
                                          </p:val>
                                        </p:tav>
                                        <p:tav tm="100000">
                                          <p:val>
                                            <p:strVal val="#ppt_h"/>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nodeType="clickEffect">
                                  <p:stCondLst>
                                    <p:cond delay="0"/>
                                  </p:stCondLst>
                                  <p:childTnLst>
                                    <p:set>
                                      <p:cBhvr>
                                        <p:cTn id="23" dur="1" fill="hold">
                                          <p:stCondLst>
                                            <p:cond delay="0"/>
                                          </p:stCondLst>
                                        </p:cTn>
                                        <p:tgtEl>
                                          <p:spTgt spid="452617"/>
                                        </p:tgtEl>
                                        <p:attrNameLst>
                                          <p:attrName>style.visibility</p:attrName>
                                        </p:attrNameLst>
                                      </p:cBhvr>
                                      <p:to>
                                        <p:strVal val="visible"/>
                                      </p:to>
                                    </p:set>
                                    <p:animEffect transition="in" filter="wipe(left)">
                                      <p:cBhvr>
                                        <p:cTn id="24" dur="2000"/>
                                        <p:tgtEl>
                                          <p:spTgt spid="452617"/>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3" presetClass="entr" presetSubtype="32"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1000" fill="hold"/>
                                        <p:tgtEl>
                                          <p:spTgt spid="3"/>
                                        </p:tgtEl>
                                        <p:attrNameLst>
                                          <p:attrName>ppt_w</p:attrName>
                                        </p:attrNameLst>
                                      </p:cBhvr>
                                      <p:tavLst>
                                        <p:tav tm="0">
                                          <p:val>
                                            <p:strVal val="4*#ppt_w"/>
                                          </p:val>
                                        </p:tav>
                                        <p:tav tm="100000">
                                          <p:val>
                                            <p:strVal val="#ppt_w"/>
                                          </p:val>
                                        </p:tav>
                                      </p:tavLst>
                                    </p:anim>
                                    <p:anim calcmode="lin" valueType="num">
                                      <p:cBhvr>
                                        <p:cTn id="30" dur="1000" fill="hold"/>
                                        <p:tgtEl>
                                          <p:spTgt spid="3"/>
                                        </p:tgtEl>
                                        <p:attrNameLst>
                                          <p:attrName>ppt_h</p:attrName>
                                        </p:attrNameLst>
                                      </p:cBhvr>
                                      <p:tavLst>
                                        <p:tav tm="0">
                                          <p:val>
                                            <p:strVal val="4*#ppt_h"/>
                                          </p:val>
                                        </p:tav>
                                        <p:tav tm="100000">
                                          <p:val>
                                            <p:strVal val="#ppt_h"/>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3" presetClass="entr" presetSubtype="32" fill="hold" grpId="0" nodeType="clickEffect">
                                  <p:stCondLst>
                                    <p:cond delay="0"/>
                                  </p:stCondLst>
                                  <p:childTnLst>
                                    <p:set>
                                      <p:cBhvr>
                                        <p:cTn id="34" dur="1" fill="hold">
                                          <p:stCondLst>
                                            <p:cond delay="0"/>
                                          </p:stCondLst>
                                        </p:cTn>
                                        <p:tgtEl>
                                          <p:spTgt spid="452618"/>
                                        </p:tgtEl>
                                        <p:attrNameLst>
                                          <p:attrName>style.visibility</p:attrName>
                                        </p:attrNameLst>
                                      </p:cBhvr>
                                      <p:to>
                                        <p:strVal val="visible"/>
                                      </p:to>
                                    </p:set>
                                    <p:anim calcmode="lin" valueType="num">
                                      <p:cBhvr>
                                        <p:cTn id="35" dur="1000" fill="hold"/>
                                        <p:tgtEl>
                                          <p:spTgt spid="452618"/>
                                        </p:tgtEl>
                                        <p:attrNameLst>
                                          <p:attrName>ppt_w</p:attrName>
                                        </p:attrNameLst>
                                      </p:cBhvr>
                                      <p:tavLst>
                                        <p:tav tm="0">
                                          <p:val>
                                            <p:strVal val="4*#ppt_w"/>
                                          </p:val>
                                        </p:tav>
                                        <p:tav tm="100000">
                                          <p:val>
                                            <p:strVal val="#ppt_w"/>
                                          </p:val>
                                        </p:tav>
                                      </p:tavLst>
                                    </p:anim>
                                    <p:anim calcmode="lin" valueType="num">
                                      <p:cBhvr>
                                        <p:cTn id="36" dur="1000" fill="hold"/>
                                        <p:tgtEl>
                                          <p:spTgt spid="452618"/>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2610" grpId="0" animBg="1" autoUpdateAnimBg="0"/>
      <p:bldP spid="452618" grpId="0" animBg="1"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Text Box 2"/>
          <p:cNvSpPr txBox="1">
            <a:spLocks noChangeArrowheads="1"/>
          </p:cNvSpPr>
          <p:nvPr/>
        </p:nvSpPr>
        <p:spPr bwMode="auto">
          <a:xfrm>
            <a:off x="755650" y="1268413"/>
            <a:ext cx="27368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AutoNum type="circleNumDbPlain"/>
            </a:pPr>
            <a:r>
              <a:rPr kumimoji="1" lang="zh-CN" altLang="en-US" sz="2800" b="1">
                <a:solidFill>
                  <a:srgbClr val="FF9900"/>
                </a:solidFill>
                <a:latin typeface="Times New Roman" panose="02020603050405020304" pitchFamily="18" charset="0"/>
                <a:ea typeface="楷体_GB2312" pitchFamily="49" charset="-122"/>
              </a:rPr>
              <a:t>同侧并联</a:t>
            </a:r>
          </a:p>
        </p:txBody>
      </p:sp>
      <p:graphicFrame>
        <p:nvGraphicFramePr>
          <p:cNvPr id="455683" name="Object 3"/>
          <p:cNvGraphicFramePr>
            <a:graphicFrameLocks noChangeAspect="1"/>
          </p:cNvGraphicFramePr>
          <p:nvPr/>
        </p:nvGraphicFramePr>
        <p:xfrm>
          <a:off x="1258888" y="1989138"/>
          <a:ext cx="2968625" cy="984250"/>
        </p:xfrm>
        <a:graphic>
          <a:graphicData uri="http://schemas.openxmlformats.org/presentationml/2006/ole">
            <mc:AlternateContent xmlns:mc="http://schemas.openxmlformats.org/markup-compatibility/2006">
              <mc:Choice xmlns:v="urn:schemas-microsoft-com:vml" Requires="v">
                <p:oleObj spid="_x0000_s17466" name="公式" r:id="rId3" imgW="1257120" imgH="419040" progId="Equation.3">
                  <p:embed/>
                </p:oleObj>
              </mc:Choice>
              <mc:Fallback>
                <p:oleObj name="公式" r:id="rId3" imgW="1257120" imgH="41904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888" y="1989138"/>
                        <a:ext cx="2968625" cy="984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55684" name="AutoShape 4"/>
          <p:cNvSpPr>
            <a:spLocks/>
          </p:cNvSpPr>
          <p:nvPr/>
        </p:nvSpPr>
        <p:spPr bwMode="auto">
          <a:xfrm>
            <a:off x="960438" y="2162175"/>
            <a:ext cx="227012" cy="2346325"/>
          </a:xfrm>
          <a:prstGeom prst="leftBrace">
            <a:avLst>
              <a:gd name="adj1" fmla="val 86131"/>
              <a:gd name="adj2" fmla="val 50000"/>
            </a:avLst>
          </a:prstGeom>
          <a:noFill/>
          <a:ln w="28575">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aphicFrame>
        <p:nvGraphicFramePr>
          <p:cNvPr id="455685" name="Object 5"/>
          <p:cNvGraphicFramePr>
            <a:graphicFrameLocks noChangeAspect="1"/>
          </p:cNvGraphicFramePr>
          <p:nvPr/>
        </p:nvGraphicFramePr>
        <p:xfrm>
          <a:off x="3708400" y="4652963"/>
          <a:ext cx="3616325" cy="1211262"/>
        </p:xfrm>
        <a:graphic>
          <a:graphicData uri="http://schemas.openxmlformats.org/presentationml/2006/ole">
            <mc:AlternateContent xmlns:mc="http://schemas.openxmlformats.org/markup-compatibility/2006">
              <mc:Choice xmlns:v="urn:schemas-microsoft-com:vml" Requires="v">
                <p:oleObj spid="_x0000_s17467" name="公式" r:id="rId5" imgW="1434960" imgH="482400" progId="Equation.3">
                  <p:embed/>
                </p:oleObj>
              </mc:Choice>
              <mc:Fallback>
                <p:oleObj name="公式" r:id="rId5" imgW="1434960" imgH="48240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08400" y="4652963"/>
                        <a:ext cx="3616325" cy="1211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55686" name="Text Box 6"/>
          <p:cNvSpPr txBox="1">
            <a:spLocks noChangeArrowheads="1"/>
          </p:cNvSpPr>
          <p:nvPr/>
        </p:nvSpPr>
        <p:spPr bwMode="auto">
          <a:xfrm>
            <a:off x="1258888" y="4076700"/>
            <a:ext cx="161766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3200" i="1">
                <a:solidFill>
                  <a:schemeClr val="bg1"/>
                </a:solidFill>
                <a:latin typeface="Times New Roman" panose="02020603050405020304" pitchFamily="18" charset="0"/>
                <a:ea typeface="宋体" panose="02010600030101010101" pitchFamily="2" charset="-122"/>
              </a:rPr>
              <a:t>i</a:t>
            </a:r>
            <a:r>
              <a:rPr kumimoji="1" lang="en-US" altLang="zh-CN" sz="3200">
                <a:solidFill>
                  <a:schemeClr val="bg1"/>
                </a:solidFill>
                <a:latin typeface="Times New Roman" panose="02020603050405020304" pitchFamily="18" charset="0"/>
                <a:ea typeface="宋体" panose="02010600030101010101" pitchFamily="2" charset="-122"/>
              </a:rPr>
              <a:t> = </a:t>
            </a:r>
            <a:r>
              <a:rPr kumimoji="1" lang="en-US" altLang="zh-CN" sz="3200" i="1">
                <a:solidFill>
                  <a:schemeClr val="bg1"/>
                </a:solidFill>
                <a:latin typeface="Times New Roman" panose="02020603050405020304" pitchFamily="18" charset="0"/>
                <a:ea typeface="宋体" panose="02010600030101010101" pitchFamily="2" charset="-122"/>
              </a:rPr>
              <a:t>i</a:t>
            </a:r>
            <a:r>
              <a:rPr kumimoji="1" lang="en-US" altLang="zh-CN" sz="3200" baseline="-25000">
                <a:solidFill>
                  <a:schemeClr val="bg1"/>
                </a:solidFill>
                <a:latin typeface="Times New Roman" panose="02020603050405020304" pitchFamily="18" charset="0"/>
                <a:ea typeface="宋体" panose="02010600030101010101" pitchFamily="2" charset="-122"/>
              </a:rPr>
              <a:t>1</a:t>
            </a:r>
            <a:r>
              <a:rPr kumimoji="1" lang="en-US" altLang="zh-CN" sz="3200">
                <a:solidFill>
                  <a:schemeClr val="bg1"/>
                </a:solidFill>
                <a:latin typeface="Times New Roman" panose="02020603050405020304" pitchFamily="18" charset="0"/>
                <a:ea typeface="宋体" panose="02010600030101010101" pitchFamily="2" charset="-122"/>
              </a:rPr>
              <a:t> +</a:t>
            </a:r>
            <a:r>
              <a:rPr kumimoji="1" lang="en-US" altLang="zh-CN" sz="3200" i="1">
                <a:solidFill>
                  <a:schemeClr val="bg1"/>
                </a:solidFill>
                <a:latin typeface="Times New Roman" panose="02020603050405020304" pitchFamily="18" charset="0"/>
                <a:ea typeface="宋体" panose="02010600030101010101" pitchFamily="2" charset="-122"/>
              </a:rPr>
              <a:t>i</a:t>
            </a:r>
            <a:r>
              <a:rPr kumimoji="1" lang="en-US" altLang="zh-CN" sz="3200" baseline="-25000">
                <a:solidFill>
                  <a:schemeClr val="bg1"/>
                </a:solidFill>
                <a:latin typeface="Times New Roman" panose="02020603050405020304" pitchFamily="18" charset="0"/>
                <a:ea typeface="宋体" panose="02010600030101010101" pitchFamily="2" charset="-122"/>
              </a:rPr>
              <a:t>2 </a:t>
            </a:r>
            <a:endParaRPr kumimoji="1" lang="en-US" altLang="zh-CN" sz="3200">
              <a:solidFill>
                <a:schemeClr val="bg1"/>
              </a:solidFill>
              <a:latin typeface="Times New Roman" panose="02020603050405020304" pitchFamily="18" charset="0"/>
              <a:ea typeface="宋体" panose="02010600030101010101" pitchFamily="2" charset="-122"/>
            </a:endParaRPr>
          </a:p>
        </p:txBody>
      </p:sp>
      <p:sp>
        <p:nvSpPr>
          <p:cNvPr id="455687" name="Text Box 7"/>
          <p:cNvSpPr txBox="1">
            <a:spLocks noChangeArrowheads="1"/>
          </p:cNvSpPr>
          <p:nvPr/>
        </p:nvSpPr>
        <p:spPr bwMode="auto">
          <a:xfrm>
            <a:off x="323850" y="5084763"/>
            <a:ext cx="367188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62000" rIns="162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楷体_GB2312" pitchFamily="49" charset="-122"/>
                <a:ea typeface="楷体_GB2312" pitchFamily="49" charset="-122"/>
              </a:rPr>
              <a:t>解得</a:t>
            </a:r>
            <a:r>
              <a:rPr kumimoji="1" lang="en-US" altLang="zh-CN" sz="2800" i="1">
                <a:solidFill>
                  <a:schemeClr val="bg1"/>
                </a:solidFill>
                <a:latin typeface="Times New Roman" panose="02020603050405020304" pitchFamily="18" charset="0"/>
                <a:ea typeface="楷体_GB2312" pitchFamily="49" charset="-122"/>
              </a:rPr>
              <a:t>u</a:t>
            </a:r>
            <a:r>
              <a:rPr kumimoji="1" lang="en-US" altLang="zh-CN" sz="2800">
                <a:solidFill>
                  <a:schemeClr val="bg1"/>
                </a:solidFill>
                <a:latin typeface="Times New Roman" panose="02020603050405020304" pitchFamily="18" charset="0"/>
                <a:ea typeface="楷体_GB2312" pitchFamily="49" charset="-122"/>
              </a:rPr>
              <a:t>, </a:t>
            </a:r>
            <a:r>
              <a:rPr kumimoji="1" lang="en-US" altLang="zh-CN" sz="2800" i="1">
                <a:solidFill>
                  <a:schemeClr val="bg1"/>
                </a:solidFill>
                <a:latin typeface="Times New Roman" panose="02020603050405020304" pitchFamily="18" charset="0"/>
                <a:ea typeface="楷体_GB2312" pitchFamily="49" charset="-122"/>
              </a:rPr>
              <a:t>i</a:t>
            </a:r>
            <a:r>
              <a:rPr kumimoji="1" lang="en-US" altLang="zh-CN" sz="2800" b="1" i="1">
                <a:solidFill>
                  <a:srgbClr val="FFFF00"/>
                </a:solidFill>
                <a:latin typeface="楷体_GB2312" pitchFamily="49" charset="-122"/>
                <a:ea typeface="楷体_GB2312" pitchFamily="49" charset="-122"/>
              </a:rPr>
              <a:t> </a:t>
            </a:r>
            <a:r>
              <a:rPr kumimoji="1" lang="zh-CN" altLang="en-US" sz="2800" b="1">
                <a:solidFill>
                  <a:srgbClr val="FFFF00"/>
                </a:solidFill>
                <a:latin typeface="楷体_GB2312" pitchFamily="49" charset="-122"/>
                <a:ea typeface="楷体_GB2312" pitchFamily="49" charset="-122"/>
              </a:rPr>
              <a:t>的关系：</a:t>
            </a:r>
          </a:p>
        </p:txBody>
      </p:sp>
      <p:sp>
        <p:nvSpPr>
          <p:cNvPr id="455688" name="Text Box 8"/>
          <p:cNvSpPr txBox="1">
            <a:spLocks noChangeArrowheads="1"/>
          </p:cNvSpPr>
          <p:nvPr/>
        </p:nvSpPr>
        <p:spPr bwMode="auto">
          <a:xfrm>
            <a:off x="539750" y="476250"/>
            <a:ext cx="410368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3200" b="1">
                <a:solidFill>
                  <a:schemeClr val="bg1"/>
                </a:solidFill>
                <a:latin typeface="楷体_GB2312" pitchFamily="49" charset="-122"/>
                <a:ea typeface="楷体_GB2312" pitchFamily="49" charset="-122"/>
              </a:rPr>
              <a:t>2. </a:t>
            </a:r>
            <a:r>
              <a:rPr kumimoji="1" lang="zh-CN" altLang="en-US" sz="3200" b="1">
                <a:solidFill>
                  <a:schemeClr val="bg1"/>
                </a:solidFill>
                <a:latin typeface="楷体_GB2312" pitchFamily="49" charset="-122"/>
                <a:ea typeface="楷体_GB2312" pitchFamily="49" charset="-122"/>
              </a:rPr>
              <a:t>耦合电感的并联</a:t>
            </a:r>
          </a:p>
        </p:txBody>
      </p:sp>
      <p:graphicFrame>
        <p:nvGraphicFramePr>
          <p:cNvPr id="455689" name="Object 9"/>
          <p:cNvGraphicFramePr>
            <a:graphicFrameLocks noChangeAspect="1"/>
          </p:cNvGraphicFramePr>
          <p:nvPr/>
        </p:nvGraphicFramePr>
        <p:xfrm>
          <a:off x="1258888" y="2997200"/>
          <a:ext cx="3128962" cy="1019175"/>
        </p:xfrm>
        <a:graphic>
          <a:graphicData uri="http://schemas.openxmlformats.org/presentationml/2006/ole">
            <mc:AlternateContent xmlns:mc="http://schemas.openxmlformats.org/markup-compatibility/2006">
              <mc:Choice xmlns:v="urn:schemas-microsoft-com:vml" Requires="v">
                <p:oleObj spid="_x0000_s17468" name="公式" r:id="rId7" imgW="1282680" imgH="419040" progId="Equation.3">
                  <p:embed/>
                </p:oleObj>
              </mc:Choice>
              <mc:Fallback>
                <p:oleObj name="公式" r:id="rId7" imgW="1282680" imgH="419040" progId="Equation.3">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58888" y="2997200"/>
                        <a:ext cx="3128962" cy="101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7418" name="Group 10"/>
          <p:cNvGrpSpPr>
            <a:grpSpLocks/>
          </p:cNvGrpSpPr>
          <p:nvPr/>
        </p:nvGrpSpPr>
        <p:grpSpPr bwMode="auto">
          <a:xfrm>
            <a:off x="8316913" y="6446838"/>
            <a:ext cx="792162" cy="366712"/>
            <a:chOff x="5193" y="4020"/>
            <a:chExt cx="499" cy="231"/>
          </a:xfrm>
        </p:grpSpPr>
        <p:pic>
          <p:nvPicPr>
            <p:cNvPr id="17458" name="Picture 11"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59" name="Text Box 12">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17419" name="Group 13"/>
          <p:cNvGrpSpPr>
            <a:grpSpLocks/>
          </p:cNvGrpSpPr>
          <p:nvPr/>
        </p:nvGrpSpPr>
        <p:grpSpPr bwMode="auto">
          <a:xfrm>
            <a:off x="7453313" y="6446838"/>
            <a:ext cx="792162" cy="366712"/>
            <a:chOff x="4649" y="4020"/>
            <a:chExt cx="499" cy="231"/>
          </a:xfrm>
        </p:grpSpPr>
        <p:pic>
          <p:nvPicPr>
            <p:cNvPr id="17456" name="Picture 14"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57" name="Text Box 15">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 name="Group 16"/>
          <p:cNvGrpSpPr>
            <a:grpSpLocks/>
          </p:cNvGrpSpPr>
          <p:nvPr/>
        </p:nvGrpSpPr>
        <p:grpSpPr bwMode="auto">
          <a:xfrm>
            <a:off x="4932363" y="404813"/>
            <a:ext cx="3454400" cy="2524125"/>
            <a:chOff x="930" y="1480"/>
            <a:chExt cx="2176" cy="1590"/>
          </a:xfrm>
        </p:grpSpPr>
        <p:sp>
          <p:nvSpPr>
            <p:cNvPr id="17424" name="Line 17"/>
            <p:cNvSpPr>
              <a:spLocks noChangeShapeType="1"/>
            </p:cNvSpPr>
            <p:nvPr/>
          </p:nvSpPr>
          <p:spPr bwMode="auto">
            <a:xfrm>
              <a:off x="2154" y="2614"/>
              <a:ext cx="0" cy="453"/>
            </a:xfrm>
            <a:prstGeom prst="line">
              <a:avLst/>
            </a:prstGeom>
            <a:noFill/>
            <a:ln w="28575">
              <a:solidFill>
                <a:srgbClr val="FFCC00"/>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7425" name="Line 18"/>
            <p:cNvSpPr>
              <a:spLocks noChangeShapeType="1"/>
            </p:cNvSpPr>
            <p:nvPr/>
          </p:nvSpPr>
          <p:spPr bwMode="auto">
            <a:xfrm flipH="1">
              <a:off x="2154" y="1933"/>
              <a:ext cx="5" cy="318"/>
            </a:xfrm>
            <a:prstGeom prst="line">
              <a:avLst/>
            </a:prstGeom>
            <a:noFill/>
            <a:ln w="28575">
              <a:solidFill>
                <a:srgbClr val="FFCC00"/>
              </a:solidFill>
              <a:round/>
              <a:headEnd type="oval" w="med" len="me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7426" name="Line 19"/>
            <p:cNvSpPr>
              <a:spLocks noChangeShapeType="1"/>
            </p:cNvSpPr>
            <p:nvPr/>
          </p:nvSpPr>
          <p:spPr bwMode="auto">
            <a:xfrm>
              <a:off x="2653" y="2614"/>
              <a:ext cx="0" cy="45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7427" name="Line 20"/>
            <p:cNvSpPr>
              <a:spLocks noChangeShapeType="1"/>
            </p:cNvSpPr>
            <p:nvPr/>
          </p:nvSpPr>
          <p:spPr bwMode="auto">
            <a:xfrm flipH="1">
              <a:off x="2653" y="1933"/>
              <a:ext cx="0" cy="31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7428" name="Line 21"/>
            <p:cNvSpPr>
              <a:spLocks noChangeShapeType="1"/>
            </p:cNvSpPr>
            <p:nvPr/>
          </p:nvSpPr>
          <p:spPr bwMode="auto">
            <a:xfrm flipV="1">
              <a:off x="1020" y="1933"/>
              <a:ext cx="1633"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7429" name="Line 22"/>
            <p:cNvSpPr>
              <a:spLocks noChangeShapeType="1"/>
            </p:cNvSpPr>
            <p:nvPr/>
          </p:nvSpPr>
          <p:spPr bwMode="auto">
            <a:xfrm>
              <a:off x="1065" y="3067"/>
              <a:ext cx="1588"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7430" name="Line 23"/>
            <p:cNvSpPr>
              <a:spLocks noChangeShapeType="1"/>
            </p:cNvSpPr>
            <p:nvPr/>
          </p:nvSpPr>
          <p:spPr bwMode="auto">
            <a:xfrm>
              <a:off x="2064" y="2024"/>
              <a:ext cx="0" cy="240"/>
            </a:xfrm>
            <a:prstGeom prst="line">
              <a:avLst/>
            </a:prstGeom>
            <a:noFill/>
            <a:ln w="38100">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7431" name="Line 24"/>
            <p:cNvSpPr>
              <a:spLocks noChangeShapeType="1"/>
            </p:cNvSpPr>
            <p:nvPr/>
          </p:nvSpPr>
          <p:spPr bwMode="auto">
            <a:xfrm>
              <a:off x="2744" y="1979"/>
              <a:ext cx="0" cy="24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7432" name="Text Box 25"/>
            <p:cNvSpPr txBox="1">
              <a:spLocks noChangeArrowheads="1"/>
            </p:cNvSpPr>
            <p:nvPr/>
          </p:nvSpPr>
          <p:spPr bwMode="auto">
            <a:xfrm>
              <a:off x="2109" y="2024"/>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17433" name="Text Box 26"/>
            <p:cNvSpPr txBox="1">
              <a:spLocks noChangeArrowheads="1"/>
            </p:cNvSpPr>
            <p:nvPr/>
          </p:nvSpPr>
          <p:spPr bwMode="auto">
            <a:xfrm>
              <a:off x="2426" y="2024"/>
              <a:ext cx="21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17434" name="Text Box 27"/>
            <p:cNvSpPr txBox="1">
              <a:spLocks noChangeArrowheads="1"/>
            </p:cNvSpPr>
            <p:nvPr/>
          </p:nvSpPr>
          <p:spPr bwMode="auto">
            <a:xfrm>
              <a:off x="2290" y="1525"/>
              <a:ext cx="30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M</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7435" name="Text Box 28"/>
            <p:cNvSpPr txBox="1">
              <a:spLocks noChangeArrowheads="1"/>
            </p:cNvSpPr>
            <p:nvPr/>
          </p:nvSpPr>
          <p:spPr bwMode="auto">
            <a:xfrm>
              <a:off x="2789" y="1933"/>
              <a:ext cx="25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i</a:t>
              </a:r>
              <a:r>
                <a:rPr kumimoji="1" lang="en-US" altLang="zh-CN" sz="2800" baseline="-25000">
                  <a:solidFill>
                    <a:schemeClr val="bg1"/>
                  </a:solidFill>
                  <a:latin typeface="Times New Roman" panose="02020603050405020304" pitchFamily="18" charset="0"/>
                  <a:ea typeface="宋体" panose="02010600030101010101" pitchFamily="2" charset="-122"/>
                </a:rPr>
                <a:t>2</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7436" name="Text Box 29"/>
            <p:cNvSpPr txBox="1">
              <a:spLocks noChangeArrowheads="1"/>
            </p:cNvSpPr>
            <p:nvPr/>
          </p:nvSpPr>
          <p:spPr bwMode="auto">
            <a:xfrm>
              <a:off x="1791" y="1933"/>
              <a:ext cx="25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i</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7437" name="Text Box 30"/>
            <p:cNvSpPr txBox="1">
              <a:spLocks noChangeArrowheads="1"/>
            </p:cNvSpPr>
            <p:nvPr/>
          </p:nvSpPr>
          <p:spPr bwMode="auto">
            <a:xfrm>
              <a:off x="1791" y="2296"/>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L</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7438" name="Text Box 31"/>
            <p:cNvSpPr txBox="1">
              <a:spLocks noChangeArrowheads="1"/>
            </p:cNvSpPr>
            <p:nvPr/>
          </p:nvSpPr>
          <p:spPr bwMode="auto">
            <a:xfrm>
              <a:off x="2789" y="2341"/>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L</a:t>
              </a:r>
              <a:r>
                <a:rPr kumimoji="1" lang="en-US" altLang="zh-CN" sz="2800" baseline="-25000">
                  <a:solidFill>
                    <a:schemeClr val="bg1"/>
                  </a:solidFill>
                  <a:latin typeface="Times New Roman" panose="02020603050405020304" pitchFamily="18" charset="0"/>
                  <a:ea typeface="宋体" panose="02010600030101010101" pitchFamily="2" charset="-122"/>
                </a:rPr>
                <a:t>2</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7439" name="Text Box 32"/>
            <p:cNvSpPr txBox="1">
              <a:spLocks noChangeArrowheads="1"/>
            </p:cNvSpPr>
            <p:nvPr/>
          </p:nvSpPr>
          <p:spPr bwMode="auto">
            <a:xfrm>
              <a:off x="930" y="2341"/>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p>
          </p:txBody>
        </p:sp>
        <p:sp>
          <p:nvSpPr>
            <p:cNvPr id="17440" name="Text Box 33"/>
            <p:cNvSpPr txBox="1">
              <a:spLocks noChangeArrowheads="1"/>
            </p:cNvSpPr>
            <p:nvPr/>
          </p:nvSpPr>
          <p:spPr bwMode="auto">
            <a:xfrm>
              <a:off x="1111" y="1480"/>
              <a:ext cx="17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i</a:t>
              </a:r>
            </a:p>
          </p:txBody>
        </p:sp>
        <p:sp>
          <p:nvSpPr>
            <p:cNvPr id="17441" name="Line 34"/>
            <p:cNvSpPr>
              <a:spLocks noChangeShapeType="1"/>
            </p:cNvSpPr>
            <p:nvPr/>
          </p:nvSpPr>
          <p:spPr bwMode="auto">
            <a:xfrm>
              <a:off x="1066" y="1842"/>
              <a:ext cx="336"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7442" name="Oval 35"/>
            <p:cNvSpPr>
              <a:spLocks noChangeArrowheads="1"/>
            </p:cNvSpPr>
            <p:nvPr/>
          </p:nvSpPr>
          <p:spPr bwMode="auto">
            <a:xfrm>
              <a:off x="975" y="1931"/>
              <a:ext cx="48" cy="4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7443" name="Arc 36"/>
            <p:cNvSpPr>
              <a:spLocks/>
            </p:cNvSpPr>
            <p:nvPr/>
          </p:nvSpPr>
          <p:spPr bwMode="auto">
            <a:xfrm rot="10800000" flipV="1">
              <a:off x="2189" y="1729"/>
              <a:ext cx="195" cy="205"/>
            </a:xfrm>
            <a:custGeom>
              <a:avLst/>
              <a:gdLst>
                <a:gd name="T0" fmla="*/ 43 w 20759"/>
                <a:gd name="T1" fmla="*/ 0 h 21109"/>
                <a:gd name="T2" fmla="*/ 195 w 20759"/>
                <a:gd name="T3" fmla="*/ 147 h 21109"/>
                <a:gd name="T4" fmla="*/ 0 w 20759"/>
                <a:gd name="T5" fmla="*/ 205 h 21109"/>
                <a:gd name="T6" fmla="*/ 0 60000 65536"/>
                <a:gd name="T7" fmla="*/ 0 60000 65536"/>
                <a:gd name="T8" fmla="*/ 0 60000 65536"/>
                <a:gd name="T9" fmla="*/ 0 w 20759"/>
                <a:gd name="T10" fmla="*/ 0 h 21109"/>
                <a:gd name="T11" fmla="*/ 20759 w 20759"/>
                <a:gd name="T12" fmla="*/ 21109 h 21109"/>
              </a:gdLst>
              <a:ahLst/>
              <a:cxnLst>
                <a:cxn ang="T6">
                  <a:pos x="T0" y="T1"/>
                </a:cxn>
                <a:cxn ang="T7">
                  <a:pos x="T2" y="T3"/>
                </a:cxn>
                <a:cxn ang="T8">
                  <a:pos x="T4" y="T5"/>
                </a:cxn>
              </a:cxnLst>
              <a:rect l="T9" t="T10" r="T11" b="T12"/>
              <a:pathLst>
                <a:path w="20759" h="21109" fill="none" extrusionOk="0">
                  <a:moveTo>
                    <a:pt x="4579" y="0"/>
                  </a:moveTo>
                  <a:cubicBezTo>
                    <a:pt x="12347" y="1685"/>
                    <a:pt x="18561" y="7500"/>
                    <a:pt x="20758" y="15139"/>
                  </a:cubicBezTo>
                </a:path>
                <a:path w="20759" h="21109" stroke="0" extrusionOk="0">
                  <a:moveTo>
                    <a:pt x="4579" y="0"/>
                  </a:moveTo>
                  <a:cubicBezTo>
                    <a:pt x="12347" y="1685"/>
                    <a:pt x="18561" y="7500"/>
                    <a:pt x="20758" y="15139"/>
                  </a:cubicBezTo>
                  <a:lnTo>
                    <a:pt x="0" y="21109"/>
                  </a:lnTo>
                  <a:close/>
                </a:path>
              </a:pathLst>
            </a:custGeom>
            <a:noFill/>
            <a:ln w="28575">
              <a:solidFill>
                <a:srgbClr val="FF33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7444" name="Text Box 37"/>
            <p:cNvSpPr txBox="1">
              <a:spLocks noChangeArrowheads="1"/>
            </p:cNvSpPr>
            <p:nvPr/>
          </p:nvSpPr>
          <p:spPr bwMode="auto">
            <a:xfrm>
              <a:off x="930" y="1979"/>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7445" name="Text Box 38"/>
            <p:cNvSpPr txBox="1">
              <a:spLocks noChangeArrowheads="1"/>
            </p:cNvSpPr>
            <p:nvPr/>
          </p:nvSpPr>
          <p:spPr bwMode="auto">
            <a:xfrm>
              <a:off x="930" y="2659"/>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7446" name="Arc 39"/>
            <p:cNvSpPr>
              <a:spLocks/>
            </p:cNvSpPr>
            <p:nvPr/>
          </p:nvSpPr>
          <p:spPr bwMode="auto">
            <a:xfrm rot="10800000" flipH="1" flipV="1">
              <a:off x="2482" y="1732"/>
              <a:ext cx="195" cy="205"/>
            </a:xfrm>
            <a:custGeom>
              <a:avLst/>
              <a:gdLst>
                <a:gd name="T0" fmla="*/ 43 w 20759"/>
                <a:gd name="T1" fmla="*/ 0 h 21109"/>
                <a:gd name="T2" fmla="*/ 195 w 20759"/>
                <a:gd name="T3" fmla="*/ 147 h 21109"/>
                <a:gd name="T4" fmla="*/ 0 w 20759"/>
                <a:gd name="T5" fmla="*/ 205 h 21109"/>
                <a:gd name="T6" fmla="*/ 0 60000 65536"/>
                <a:gd name="T7" fmla="*/ 0 60000 65536"/>
                <a:gd name="T8" fmla="*/ 0 60000 65536"/>
                <a:gd name="T9" fmla="*/ 0 w 20759"/>
                <a:gd name="T10" fmla="*/ 0 h 21109"/>
                <a:gd name="T11" fmla="*/ 20759 w 20759"/>
                <a:gd name="T12" fmla="*/ 21109 h 21109"/>
              </a:gdLst>
              <a:ahLst/>
              <a:cxnLst>
                <a:cxn ang="T6">
                  <a:pos x="T0" y="T1"/>
                </a:cxn>
                <a:cxn ang="T7">
                  <a:pos x="T2" y="T3"/>
                </a:cxn>
                <a:cxn ang="T8">
                  <a:pos x="T4" y="T5"/>
                </a:cxn>
              </a:cxnLst>
              <a:rect l="T9" t="T10" r="T11" b="T12"/>
              <a:pathLst>
                <a:path w="20759" h="21109" fill="none" extrusionOk="0">
                  <a:moveTo>
                    <a:pt x="4579" y="0"/>
                  </a:moveTo>
                  <a:cubicBezTo>
                    <a:pt x="12347" y="1685"/>
                    <a:pt x="18561" y="7500"/>
                    <a:pt x="20758" y="15139"/>
                  </a:cubicBezTo>
                </a:path>
                <a:path w="20759" h="21109" stroke="0" extrusionOk="0">
                  <a:moveTo>
                    <a:pt x="4579" y="0"/>
                  </a:moveTo>
                  <a:cubicBezTo>
                    <a:pt x="12347" y="1685"/>
                    <a:pt x="18561" y="7500"/>
                    <a:pt x="20758" y="15139"/>
                  </a:cubicBezTo>
                  <a:lnTo>
                    <a:pt x="0" y="21109"/>
                  </a:lnTo>
                  <a:close/>
                </a:path>
              </a:pathLst>
            </a:custGeom>
            <a:noFill/>
            <a:ln w="28575">
              <a:solidFill>
                <a:srgbClr val="FF33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7447" name="Oval 40"/>
            <p:cNvSpPr>
              <a:spLocks noChangeArrowheads="1"/>
            </p:cNvSpPr>
            <p:nvPr/>
          </p:nvSpPr>
          <p:spPr bwMode="auto">
            <a:xfrm>
              <a:off x="1020" y="3022"/>
              <a:ext cx="48" cy="4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17448" name="Group 41"/>
            <p:cNvGrpSpPr>
              <a:grpSpLocks/>
            </p:cNvGrpSpPr>
            <p:nvPr/>
          </p:nvGrpSpPr>
          <p:grpSpPr bwMode="auto">
            <a:xfrm>
              <a:off x="2653" y="2251"/>
              <a:ext cx="91" cy="363"/>
              <a:chOff x="2744" y="2931"/>
              <a:chExt cx="57" cy="283"/>
            </a:xfrm>
          </p:grpSpPr>
          <p:sp>
            <p:nvSpPr>
              <p:cNvPr id="17453" name="Arc 42"/>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7454" name="Arc 43"/>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7455" name="Arc 44"/>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17449" name="Group 45"/>
            <p:cNvGrpSpPr>
              <a:grpSpLocks/>
            </p:cNvGrpSpPr>
            <p:nvPr/>
          </p:nvGrpSpPr>
          <p:grpSpPr bwMode="auto">
            <a:xfrm>
              <a:off x="2154" y="2251"/>
              <a:ext cx="91" cy="363"/>
              <a:chOff x="2744" y="2931"/>
              <a:chExt cx="57" cy="283"/>
            </a:xfrm>
          </p:grpSpPr>
          <p:sp>
            <p:nvSpPr>
              <p:cNvPr id="17450" name="Arc 46"/>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7451" name="Arc 47"/>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7452" name="Arc 48"/>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grpSp>
        <p:nvGrpSpPr>
          <p:cNvPr id="17421" name="Group 49"/>
          <p:cNvGrpSpPr>
            <a:grpSpLocks/>
          </p:cNvGrpSpPr>
          <p:nvPr/>
        </p:nvGrpSpPr>
        <p:grpSpPr bwMode="auto">
          <a:xfrm>
            <a:off x="6588125" y="6446838"/>
            <a:ext cx="792163" cy="366712"/>
            <a:chOff x="4649" y="4020"/>
            <a:chExt cx="499" cy="231"/>
          </a:xfrm>
        </p:grpSpPr>
        <p:pic>
          <p:nvPicPr>
            <p:cNvPr id="17422" name="Picture 50"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3" name="Text Box 51">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455688"/>
                                        </p:tgtEl>
                                        <p:attrNameLst>
                                          <p:attrName>style.visibility</p:attrName>
                                        </p:attrNameLst>
                                      </p:cBhvr>
                                      <p:to>
                                        <p:strVal val="visible"/>
                                      </p:to>
                                    </p:set>
                                    <p:anim calcmode="lin" valueType="num">
                                      <p:cBhvr additive="base">
                                        <p:cTn id="7" dur="500" fill="hold"/>
                                        <p:tgtEl>
                                          <p:spTgt spid="455688"/>
                                        </p:tgtEl>
                                        <p:attrNameLst>
                                          <p:attrName>ppt_x</p:attrName>
                                        </p:attrNameLst>
                                      </p:cBhvr>
                                      <p:tavLst>
                                        <p:tav tm="0">
                                          <p:val>
                                            <p:strVal val="0-#ppt_w/2"/>
                                          </p:val>
                                        </p:tav>
                                        <p:tav tm="100000">
                                          <p:val>
                                            <p:strVal val="#ppt_x"/>
                                          </p:val>
                                        </p:tav>
                                      </p:tavLst>
                                    </p:anim>
                                    <p:anim calcmode="lin" valueType="num">
                                      <p:cBhvr additive="base">
                                        <p:cTn id="8" dur="500" fill="hold"/>
                                        <p:tgtEl>
                                          <p:spTgt spid="45568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55682"/>
                                        </p:tgtEl>
                                        <p:attrNameLst>
                                          <p:attrName>style.visibility</p:attrName>
                                        </p:attrNameLst>
                                      </p:cBhvr>
                                      <p:to>
                                        <p:strVal val="visible"/>
                                      </p:to>
                                    </p:set>
                                    <p:anim calcmode="lin" valueType="num">
                                      <p:cBhvr additive="base">
                                        <p:cTn id="13" dur="500" fill="hold"/>
                                        <p:tgtEl>
                                          <p:spTgt spid="455682"/>
                                        </p:tgtEl>
                                        <p:attrNameLst>
                                          <p:attrName>ppt_x</p:attrName>
                                        </p:attrNameLst>
                                      </p:cBhvr>
                                      <p:tavLst>
                                        <p:tav tm="0">
                                          <p:val>
                                            <p:strVal val="0-#ppt_w/2"/>
                                          </p:val>
                                        </p:tav>
                                        <p:tav tm="100000">
                                          <p:val>
                                            <p:strVal val="#ppt_x"/>
                                          </p:val>
                                        </p:tav>
                                      </p:tavLst>
                                    </p:anim>
                                    <p:anim calcmode="lin" valueType="num">
                                      <p:cBhvr additive="base">
                                        <p:cTn id="14" dur="500" fill="hold"/>
                                        <p:tgtEl>
                                          <p:spTgt spid="455682"/>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linds(horizontal)">
                                      <p:cBhvr>
                                        <p:cTn id="19" dur="500"/>
                                        <p:tgtEl>
                                          <p:spTgt spid="4"/>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nodeType="clickEffect">
                                  <p:stCondLst>
                                    <p:cond delay="0"/>
                                  </p:stCondLst>
                                  <p:childTnLst>
                                    <p:set>
                                      <p:cBhvr>
                                        <p:cTn id="23" dur="1" fill="hold">
                                          <p:stCondLst>
                                            <p:cond delay="0"/>
                                          </p:stCondLst>
                                        </p:cTn>
                                        <p:tgtEl>
                                          <p:spTgt spid="455683"/>
                                        </p:tgtEl>
                                        <p:attrNameLst>
                                          <p:attrName>style.visibility</p:attrName>
                                        </p:attrNameLst>
                                      </p:cBhvr>
                                      <p:to>
                                        <p:strVal val="visible"/>
                                      </p:to>
                                    </p:set>
                                    <p:animEffect transition="in" filter="wipe(left)">
                                      <p:cBhvr>
                                        <p:cTn id="24" dur="2000"/>
                                        <p:tgtEl>
                                          <p:spTgt spid="455683"/>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nodeType="clickEffect">
                                  <p:stCondLst>
                                    <p:cond delay="0"/>
                                  </p:stCondLst>
                                  <p:childTnLst>
                                    <p:set>
                                      <p:cBhvr>
                                        <p:cTn id="28" dur="1" fill="hold">
                                          <p:stCondLst>
                                            <p:cond delay="0"/>
                                          </p:stCondLst>
                                        </p:cTn>
                                        <p:tgtEl>
                                          <p:spTgt spid="455689"/>
                                        </p:tgtEl>
                                        <p:attrNameLst>
                                          <p:attrName>style.visibility</p:attrName>
                                        </p:attrNameLst>
                                      </p:cBhvr>
                                      <p:to>
                                        <p:strVal val="visible"/>
                                      </p:to>
                                    </p:set>
                                    <p:animEffect transition="in" filter="wipe(left)">
                                      <p:cBhvr>
                                        <p:cTn id="29" dur="2000"/>
                                        <p:tgtEl>
                                          <p:spTgt spid="455689"/>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455686"/>
                                        </p:tgtEl>
                                        <p:attrNameLst>
                                          <p:attrName>style.visibility</p:attrName>
                                        </p:attrNameLst>
                                      </p:cBhvr>
                                      <p:to>
                                        <p:strVal val="visible"/>
                                      </p:to>
                                    </p:set>
                                    <p:animEffect transition="in" filter="wipe(left)">
                                      <p:cBhvr>
                                        <p:cTn id="34" dur="2000"/>
                                        <p:tgtEl>
                                          <p:spTgt spid="455686"/>
                                        </p:tgtEl>
                                      </p:cBhvr>
                                    </p:animEffect>
                                  </p:childTnLst>
                                </p:cTn>
                              </p:par>
                            </p:childTnLst>
                          </p:cTn>
                        </p:par>
                        <p:par>
                          <p:cTn id="35" fill="hold" nodeType="afterGroup">
                            <p:stCondLst>
                              <p:cond delay="2000"/>
                            </p:stCondLst>
                            <p:childTnLst>
                              <p:par>
                                <p:cTn id="36" presetID="1" presetClass="entr" presetSubtype="0" fill="hold" grpId="0" nodeType="afterEffect">
                                  <p:stCondLst>
                                    <p:cond delay="0"/>
                                  </p:stCondLst>
                                  <p:childTnLst>
                                    <p:set>
                                      <p:cBhvr>
                                        <p:cTn id="37" dur="1" fill="hold">
                                          <p:stCondLst>
                                            <p:cond delay="499"/>
                                          </p:stCondLst>
                                        </p:cTn>
                                        <p:tgtEl>
                                          <p:spTgt spid="455684"/>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455687"/>
                                        </p:tgtEl>
                                        <p:attrNameLst>
                                          <p:attrName>style.visibility</p:attrName>
                                        </p:attrNameLst>
                                      </p:cBhvr>
                                      <p:to>
                                        <p:strVal val="visible"/>
                                      </p:to>
                                    </p:set>
                                    <p:anim calcmode="lin" valueType="num">
                                      <p:cBhvr additive="base">
                                        <p:cTn id="42" dur="500" fill="hold"/>
                                        <p:tgtEl>
                                          <p:spTgt spid="455687"/>
                                        </p:tgtEl>
                                        <p:attrNameLst>
                                          <p:attrName>ppt_x</p:attrName>
                                        </p:attrNameLst>
                                      </p:cBhvr>
                                      <p:tavLst>
                                        <p:tav tm="0">
                                          <p:val>
                                            <p:strVal val="0-#ppt_w/2"/>
                                          </p:val>
                                        </p:tav>
                                        <p:tav tm="100000">
                                          <p:val>
                                            <p:strVal val="#ppt_x"/>
                                          </p:val>
                                        </p:tav>
                                      </p:tavLst>
                                    </p:anim>
                                    <p:anim calcmode="lin" valueType="num">
                                      <p:cBhvr additive="base">
                                        <p:cTn id="43" dur="500" fill="hold"/>
                                        <p:tgtEl>
                                          <p:spTgt spid="455687"/>
                                        </p:tgtEl>
                                        <p:attrNameLst>
                                          <p:attrName>ppt_y</p:attrName>
                                        </p:attrNameLst>
                                      </p:cBhvr>
                                      <p:tavLst>
                                        <p:tav tm="0">
                                          <p:val>
                                            <p:strVal val="#ppt_y"/>
                                          </p:val>
                                        </p:tav>
                                        <p:tav tm="100000">
                                          <p:val>
                                            <p:strVal val="#ppt_y"/>
                                          </p:val>
                                        </p:tav>
                                      </p:tavLst>
                                    </p:anim>
                                  </p:childTnLst>
                                </p:cTn>
                              </p:par>
                            </p:childTnLst>
                          </p:cTn>
                        </p:par>
                        <p:par>
                          <p:cTn id="44" fill="hold" nodeType="afterGroup">
                            <p:stCondLst>
                              <p:cond delay="500"/>
                            </p:stCondLst>
                            <p:childTnLst>
                              <p:par>
                                <p:cTn id="45" presetID="18" presetClass="entr" presetSubtype="6" fill="hold" nodeType="afterEffect">
                                  <p:stCondLst>
                                    <p:cond delay="0"/>
                                  </p:stCondLst>
                                  <p:childTnLst>
                                    <p:set>
                                      <p:cBhvr>
                                        <p:cTn id="46" dur="1" fill="hold">
                                          <p:stCondLst>
                                            <p:cond delay="0"/>
                                          </p:stCondLst>
                                        </p:cTn>
                                        <p:tgtEl>
                                          <p:spTgt spid="455685"/>
                                        </p:tgtEl>
                                        <p:attrNameLst>
                                          <p:attrName>style.visibility</p:attrName>
                                        </p:attrNameLst>
                                      </p:cBhvr>
                                      <p:to>
                                        <p:strVal val="visible"/>
                                      </p:to>
                                    </p:set>
                                    <p:animEffect transition="in" filter="strips(downRight)">
                                      <p:cBhvr>
                                        <p:cTn id="47" dur="2000"/>
                                        <p:tgtEl>
                                          <p:spTgt spid="4556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5682" grpId="0"/>
      <p:bldP spid="455684" grpId="0" animBg="1"/>
      <p:bldP spid="455686" grpId="0" autoUpdateAnimBg="0"/>
      <p:bldP spid="455687" grpId="0" autoUpdateAnimBg="0"/>
      <p:bldP spid="45568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Text Box 2"/>
          <p:cNvSpPr txBox="1">
            <a:spLocks noChangeArrowheads="1"/>
          </p:cNvSpPr>
          <p:nvPr/>
        </p:nvSpPr>
        <p:spPr bwMode="auto">
          <a:xfrm>
            <a:off x="755650" y="3500438"/>
            <a:ext cx="3816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楷体_GB2312" pitchFamily="49" charset="-122"/>
                <a:ea typeface="楷体_GB2312" pitchFamily="49" charset="-122"/>
              </a:rPr>
              <a:t>如全耦合：</a:t>
            </a:r>
            <a:r>
              <a:rPr kumimoji="1" lang="en-US" altLang="zh-CN" sz="3600" i="1">
                <a:solidFill>
                  <a:schemeClr val="bg1"/>
                </a:solidFill>
                <a:latin typeface="Times New Roman" panose="02020603050405020304" pitchFamily="18" charset="0"/>
                <a:ea typeface="楷体_GB2312" pitchFamily="49" charset="-122"/>
              </a:rPr>
              <a:t>L</a:t>
            </a:r>
            <a:r>
              <a:rPr kumimoji="1" lang="en-US" altLang="zh-CN" sz="3600" baseline="-25000">
                <a:solidFill>
                  <a:schemeClr val="bg1"/>
                </a:solidFill>
                <a:latin typeface="Times New Roman" panose="02020603050405020304" pitchFamily="18" charset="0"/>
                <a:ea typeface="楷体_GB2312" pitchFamily="49" charset="-122"/>
              </a:rPr>
              <a:t>1</a:t>
            </a:r>
            <a:r>
              <a:rPr kumimoji="1" lang="en-US" altLang="zh-CN" sz="3600" i="1">
                <a:solidFill>
                  <a:schemeClr val="bg1"/>
                </a:solidFill>
                <a:latin typeface="Times New Roman" panose="02020603050405020304" pitchFamily="18" charset="0"/>
                <a:ea typeface="楷体_GB2312" pitchFamily="49" charset="-122"/>
              </a:rPr>
              <a:t>L</a:t>
            </a:r>
            <a:r>
              <a:rPr kumimoji="1" lang="en-US" altLang="zh-CN" sz="3600" baseline="-25000">
                <a:solidFill>
                  <a:schemeClr val="bg1"/>
                </a:solidFill>
                <a:latin typeface="Times New Roman" panose="02020603050405020304" pitchFamily="18" charset="0"/>
                <a:ea typeface="楷体_GB2312" pitchFamily="49" charset="-122"/>
              </a:rPr>
              <a:t>2</a:t>
            </a:r>
            <a:r>
              <a:rPr kumimoji="1" lang="en-US" altLang="zh-CN" sz="3600">
                <a:solidFill>
                  <a:schemeClr val="bg1"/>
                </a:solidFill>
                <a:latin typeface="Times New Roman" panose="02020603050405020304" pitchFamily="18" charset="0"/>
                <a:ea typeface="楷体_GB2312" pitchFamily="49" charset="-122"/>
              </a:rPr>
              <a:t>=</a:t>
            </a:r>
            <a:r>
              <a:rPr kumimoji="1" lang="en-US" altLang="zh-CN" sz="3600" i="1">
                <a:solidFill>
                  <a:schemeClr val="bg1"/>
                </a:solidFill>
                <a:latin typeface="Times New Roman" panose="02020603050405020304" pitchFamily="18" charset="0"/>
                <a:ea typeface="楷体_GB2312" pitchFamily="49" charset="-122"/>
              </a:rPr>
              <a:t>M</a:t>
            </a:r>
            <a:r>
              <a:rPr kumimoji="1" lang="en-US" altLang="zh-CN" sz="3600" baseline="30000">
                <a:solidFill>
                  <a:schemeClr val="bg1"/>
                </a:solidFill>
                <a:latin typeface="Times New Roman" panose="02020603050405020304" pitchFamily="18" charset="0"/>
                <a:ea typeface="楷体_GB2312" pitchFamily="49" charset="-122"/>
              </a:rPr>
              <a:t>2</a:t>
            </a:r>
            <a:endParaRPr kumimoji="1" lang="en-US" altLang="zh-CN" sz="3600">
              <a:solidFill>
                <a:schemeClr val="bg1"/>
              </a:solidFill>
              <a:latin typeface="Times New Roman" panose="02020603050405020304" pitchFamily="18" charset="0"/>
              <a:ea typeface="楷体_GB2312" pitchFamily="49" charset="-122"/>
            </a:endParaRPr>
          </a:p>
        </p:txBody>
      </p:sp>
      <p:sp>
        <p:nvSpPr>
          <p:cNvPr id="456707" name="Text Box 3"/>
          <p:cNvSpPr txBox="1">
            <a:spLocks noChangeArrowheads="1"/>
          </p:cNvSpPr>
          <p:nvPr/>
        </p:nvSpPr>
        <p:spPr bwMode="auto">
          <a:xfrm>
            <a:off x="827088" y="4316413"/>
            <a:ext cx="44227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Times New Roman" panose="02020603050405020304" pitchFamily="18" charset="0"/>
                <a:ea typeface="楷体_GB2312" pitchFamily="49" charset="-122"/>
              </a:rPr>
              <a:t>当</a:t>
            </a:r>
            <a:r>
              <a:rPr kumimoji="1" lang="zh-CN" altLang="en-US" sz="2800" b="1">
                <a:solidFill>
                  <a:srgbClr val="FFFF00"/>
                </a:solidFill>
                <a:latin typeface="Times New Roman" panose="02020603050405020304" pitchFamily="18" charset="0"/>
                <a:ea typeface="宋体" panose="02010600030101010101" pitchFamily="2" charset="-122"/>
              </a:rPr>
              <a:t>  </a:t>
            </a:r>
            <a:r>
              <a:rPr kumimoji="1" lang="en-US" altLang="zh-CN" sz="3200" i="1">
                <a:solidFill>
                  <a:schemeClr val="bg1"/>
                </a:solidFill>
                <a:latin typeface="Times New Roman" panose="02020603050405020304" pitchFamily="18" charset="0"/>
                <a:ea typeface="宋体" panose="02010600030101010101" pitchFamily="2" charset="-122"/>
              </a:rPr>
              <a:t>L</a:t>
            </a:r>
            <a:r>
              <a:rPr kumimoji="1" lang="en-US" altLang="zh-CN" sz="3200" baseline="-25000">
                <a:solidFill>
                  <a:schemeClr val="bg1"/>
                </a:solidFill>
                <a:latin typeface="Times New Roman" panose="02020603050405020304" pitchFamily="18" charset="0"/>
                <a:ea typeface="宋体" panose="02010600030101010101" pitchFamily="2" charset="-122"/>
              </a:rPr>
              <a:t>1</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3200" i="1">
                <a:solidFill>
                  <a:schemeClr val="bg1"/>
                </a:solidFill>
                <a:latin typeface="Times New Roman" panose="02020603050405020304" pitchFamily="18" charset="0"/>
                <a:ea typeface="宋体" panose="02010600030101010101" pitchFamily="2" charset="-122"/>
              </a:rPr>
              <a:t>L</a:t>
            </a:r>
            <a:r>
              <a:rPr kumimoji="1" lang="en-US" altLang="zh-CN" sz="3200" baseline="-25000">
                <a:solidFill>
                  <a:schemeClr val="bg1"/>
                </a:solidFill>
                <a:latin typeface="Times New Roman" panose="02020603050405020304" pitchFamily="18" charset="0"/>
                <a:ea typeface="宋体" panose="02010600030101010101" pitchFamily="2" charset="-122"/>
              </a:rPr>
              <a:t>2</a:t>
            </a:r>
            <a:r>
              <a:rPr kumimoji="1" lang="en-US" altLang="zh-CN" sz="3200">
                <a:solidFill>
                  <a:schemeClr val="bg1"/>
                </a:solidFill>
                <a:latin typeface="Times New Roman" panose="02020603050405020304" pitchFamily="18" charset="0"/>
                <a:ea typeface="宋体" panose="02010600030101010101" pitchFamily="2" charset="-122"/>
              </a:rPr>
              <a:t>  </a:t>
            </a:r>
            <a:r>
              <a:rPr kumimoji="1" lang="zh-CN" altLang="en-US" sz="3200">
                <a:solidFill>
                  <a:schemeClr val="bg1"/>
                </a:solidFill>
                <a:latin typeface="Times New Roman" panose="02020603050405020304" pitchFamily="18" charset="0"/>
                <a:ea typeface="宋体" panose="02010600030101010101" pitchFamily="2" charset="-122"/>
              </a:rPr>
              <a:t>，</a:t>
            </a:r>
            <a:r>
              <a:rPr kumimoji="1" lang="en-US" altLang="zh-CN" sz="3200" i="1">
                <a:solidFill>
                  <a:schemeClr val="bg1"/>
                </a:solidFill>
                <a:latin typeface="Times New Roman" panose="02020603050405020304" pitchFamily="18" charset="0"/>
                <a:ea typeface="宋体" panose="02010600030101010101" pitchFamily="2" charset="-122"/>
              </a:rPr>
              <a:t>L</a:t>
            </a:r>
            <a:r>
              <a:rPr kumimoji="1" lang="en-US" altLang="zh-CN" sz="3200" baseline="-25000">
                <a:solidFill>
                  <a:schemeClr val="bg1"/>
                </a:solidFill>
                <a:latin typeface="Times New Roman" panose="02020603050405020304" pitchFamily="18" charset="0"/>
                <a:ea typeface="宋体" panose="02010600030101010101" pitchFamily="2" charset="-122"/>
              </a:rPr>
              <a:t>eq</a:t>
            </a:r>
            <a:r>
              <a:rPr kumimoji="1" lang="en-US" altLang="zh-CN" sz="3200">
                <a:solidFill>
                  <a:schemeClr val="bg1"/>
                </a:solidFill>
                <a:latin typeface="Times New Roman" panose="02020603050405020304" pitchFamily="18" charset="0"/>
                <a:ea typeface="宋体" panose="02010600030101010101" pitchFamily="2" charset="-122"/>
              </a:rPr>
              <a:t>=0</a:t>
            </a:r>
            <a:r>
              <a:rPr kumimoji="1" lang="en-US" altLang="zh-CN" sz="2800" b="1">
                <a:solidFill>
                  <a:srgbClr val="FFFF00"/>
                </a:solidFill>
                <a:latin typeface="Times New Roman" panose="02020603050405020304" pitchFamily="18" charset="0"/>
                <a:ea typeface="宋体" panose="02010600030101010101" pitchFamily="2" charset="-122"/>
              </a:rPr>
              <a:t>  </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短路</a:t>
            </a:r>
            <a:r>
              <a:rPr kumimoji="1" lang="en-US" altLang="zh-CN" sz="2800" b="1">
                <a:solidFill>
                  <a:srgbClr val="FFFF00"/>
                </a:solidFill>
                <a:latin typeface="仿宋_GB2312" pitchFamily="49" charset="-122"/>
                <a:ea typeface="仿宋_GB2312" pitchFamily="49" charset="-122"/>
              </a:rPr>
              <a:t>)</a:t>
            </a:r>
          </a:p>
        </p:txBody>
      </p:sp>
      <p:sp>
        <p:nvSpPr>
          <p:cNvPr id="456708" name="Text Box 4"/>
          <p:cNvSpPr txBox="1">
            <a:spLocks noChangeArrowheads="1"/>
          </p:cNvSpPr>
          <p:nvPr/>
        </p:nvSpPr>
        <p:spPr bwMode="auto">
          <a:xfrm>
            <a:off x="179388" y="5084763"/>
            <a:ext cx="86868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Times New Roman" panose="02020603050405020304" pitchFamily="18" charset="0"/>
                <a:ea typeface="楷体_GB2312" pitchFamily="49" charset="-122"/>
              </a:rPr>
              <a:t>当  </a:t>
            </a:r>
            <a:r>
              <a:rPr kumimoji="1" lang="en-US" altLang="zh-CN" sz="3200" i="1">
                <a:solidFill>
                  <a:schemeClr val="bg1"/>
                </a:solidFill>
                <a:latin typeface="Times New Roman" panose="02020603050405020304" pitchFamily="18" charset="0"/>
                <a:ea typeface="宋体" panose="02010600030101010101" pitchFamily="2" charset="-122"/>
              </a:rPr>
              <a:t>L</a:t>
            </a:r>
            <a:r>
              <a:rPr kumimoji="1" lang="en-US" altLang="zh-CN" sz="3200" baseline="-25000">
                <a:solidFill>
                  <a:schemeClr val="bg1"/>
                </a:solidFill>
                <a:latin typeface="Times New Roman" panose="02020603050405020304" pitchFamily="18" charset="0"/>
                <a:ea typeface="宋体" panose="02010600030101010101" pitchFamily="2" charset="-122"/>
              </a:rPr>
              <a:t>1</a:t>
            </a:r>
            <a:r>
              <a:rPr kumimoji="1" lang="en-US" altLang="zh-CN" sz="3200">
                <a:solidFill>
                  <a:schemeClr val="bg1"/>
                </a:solidFill>
                <a:latin typeface="Times New Roman" panose="02020603050405020304" pitchFamily="18" charset="0"/>
                <a:ea typeface="宋体" panose="02010600030101010101" pitchFamily="2" charset="-122"/>
              </a:rPr>
              <a:t>=</a:t>
            </a:r>
            <a:r>
              <a:rPr kumimoji="1" lang="en-US" altLang="zh-CN" sz="3200" i="1">
                <a:solidFill>
                  <a:schemeClr val="bg1"/>
                </a:solidFill>
                <a:latin typeface="Times New Roman" panose="02020603050405020304" pitchFamily="18" charset="0"/>
                <a:ea typeface="宋体" panose="02010600030101010101" pitchFamily="2" charset="-122"/>
              </a:rPr>
              <a:t>L</a:t>
            </a:r>
            <a:r>
              <a:rPr kumimoji="1" lang="en-US" altLang="zh-CN" sz="3200" baseline="-25000">
                <a:solidFill>
                  <a:schemeClr val="bg1"/>
                </a:solidFill>
                <a:latin typeface="Times New Roman" panose="02020603050405020304" pitchFamily="18" charset="0"/>
                <a:ea typeface="宋体" panose="02010600030101010101" pitchFamily="2" charset="-122"/>
              </a:rPr>
              <a:t>2</a:t>
            </a:r>
            <a:r>
              <a:rPr kumimoji="1" lang="en-US" altLang="zh-CN" sz="3200">
                <a:solidFill>
                  <a:schemeClr val="bg1"/>
                </a:solidFill>
                <a:latin typeface="Times New Roman" panose="02020603050405020304" pitchFamily="18" charset="0"/>
                <a:ea typeface="宋体" panose="02010600030101010101" pitchFamily="2" charset="-122"/>
              </a:rPr>
              <a:t> =</a:t>
            </a:r>
            <a:r>
              <a:rPr kumimoji="1" lang="en-US" altLang="zh-CN" sz="3200" i="1">
                <a:solidFill>
                  <a:schemeClr val="bg1"/>
                </a:solidFill>
                <a:latin typeface="Times New Roman" panose="02020603050405020304" pitchFamily="18" charset="0"/>
                <a:ea typeface="宋体" panose="02010600030101010101" pitchFamily="2" charset="-122"/>
              </a:rPr>
              <a:t>L</a:t>
            </a:r>
            <a:r>
              <a:rPr kumimoji="1" lang="en-US" altLang="zh-CN" sz="3200">
                <a:solidFill>
                  <a:schemeClr val="bg1"/>
                </a:solidFill>
                <a:latin typeface="Times New Roman" panose="02020603050405020304" pitchFamily="18" charset="0"/>
                <a:ea typeface="宋体" panose="02010600030101010101" pitchFamily="2" charset="-122"/>
              </a:rPr>
              <a:t> </a:t>
            </a:r>
            <a:r>
              <a:rPr kumimoji="1" lang="zh-CN" altLang="en-US" sz="3200">
                <a:solidFill>
                  <a:schemeClr val="bg1"/>
                </a:solidFill>
                <a:latin typeface="Times New Roman" panose="02020603050405020304" pitchFamily="18" charset="0"/>
                <a:ea typeface="宋体" panose="02010600030101010101" pitchFamily="2" charset="-122"/>
              </a:rPr>
              <a:t>，  </a:t>
            </a:r>
            <a:r>
              <a:rPr kumimoji="1" lang="en-US" altLang="zh-CN" sz="3200" i="1">
                <a:solidFill>
                  <a:schemeClr val="bg1"/>
                </a:solidFill>
                <a:latin typeface="Times New Roman" panose="02020603050405020304" pitchFamily="18" charset="0"/>
                <a:ea typeface="宋体" panose="02010600030101010101" pitchFamily="2" charset="-122"/>
              </a:rPr>
              <a:t>L</a:t>
            </a:r>
            <a:r>
              <a:rPr kumimoji="1" lang="en-US" altLang="zh-CN" sz="3200" baseline="-25000">
                <a:solidFill>
                  <a:schemeClr val="bg1"/>
                </a:solidFill>
                <a:latin typeface="Times New Roman" panose="02020603050405020304" pitchFamily="18" charset="0"/>
                <a:ea typeface="宋体" panose="02010600030101010101" pitchFamily="2" charset="-122"/>
              </a:rPr>
              <a:t>eq</a:t>
            </a:r>
            <a:r>
              <a:rPr kumimoji="1" lang="en-US" altLang="zh-CN" sz="3200">
                <a:solidFill>
                  <a:schemeClr val="bg1"/>
                </a:solidFill>
                <a:latin typeface="Times New Roman" panose="02020603050405020304" pitchFamily="18" charset="0"/>
                <a:ea typeface="宋体" panose="02010600030101010101" pitchFamily="2" charset="-122"/>
              </a:rPr>
              <a:t>=</a:t>
            </a:r>
            <a:r>
              <a:rPr kumimoji="1" lang="en-US" altLang="zh-CN" sz="3200" i="1">
                <a:solidFill>
                  <a:schemeClr val="bg1"/>
                </a:solidFill>
                <a:latin typeface="Times New Roman" panose="02020603050405020304" pitchFamily="18" charset="0"/>
                <a:ea typeface="宋体" panose="02010600030101010101" pitchFamily="2" charset="-122"/>
              </a:rPr>
              <a:t>L</a:t>
            </a:r>
            <a:r>
              <a:rPr kumimoji="1" lang="en-US" altLang="zh-CN" sz="2800" b="1" i="1">
                <a:solidFill>
                  <a:srgbClr val="FFFF00"/>
                </a:solidFill>
                <a:latin typeface="Times New Roman" panose="02020603050405020304" pitchFamily="18" charset="0"/>
                <a:ea typeface="宋体" panose="02010600030101010101" pitchFamily="2" charset="-122"/>
              </a:rPr>
              <a:t> </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相当于导线加粗，电感不变</a:t>
            </a:r>
            <a:r>
              <a:rPr kumimoji="1" lang="en-US" altLang="zh-CN" sz="2800" b="1">
                <a:solidFill>
                  <a:srgbClr val="FFFF00"/>
                </a:solidFill>
                <a:latin typeface="楷体_GB2312" pitchFamily="49" charset="-122"/>
                <a:ea typeface="楷体_GB2312" pitchFamily="49" charset="-122"/>
              </a:rPr>
              <a:t>)</a:t>
            </a:r>
            <a:r>
              <a:rPr kumimoji="1" lang="en-US" altLang="zh-CN" sz="2800" b="1">
                <a:solidFill>
                  <a:srgbClr val="FFFF00"/>
                </a:solidFill>
                <a:latin typeface="Times New Roman" panose="02020603050405020304" pitchFamily="18" charset="0"/>
                <a:ea typeface="宋体" panose="02010600030101010101" pitchFamily="2" charset="-122"/>
              </a:rPr>
              <a:t> </a:t>
            </a:r>
          </a:p>
        </p:txBody>
      </p:sp>
      <p:sp>
        <p:nvSpPr>
          <p:cNvPr id="456709" name="Text Box 5"/>
          <p:cNvSpPr txBox="1">
            <a:spLocks noChangeArrowheads="1"/>
          </p:cNvSpPr>
          <p:nvPr/>
        </p:nvSpPr>
        <p:spPr bwMode="auto">
          <a:xfrm>
            <a:off x="611188" y="836613"/>
            <a:ext cx="23050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FFFF00"/>
                </a:solidFill>
                <a:ea typeface="楷体_GB2312" pitchFamily="49" charset="-122"/>
              </a:rPr>
              <a:t>等效电感：</a:t>
            </a:r>
          </a:p>
        </p:txBody>
      </p:sp>
      <p:graphicFrame>
        <p:nvGraphicFramePr>
          <p:cNvPr id="456710" name="Object 6"/>
          <p:cNvGraphicFramePr>
            <a:graphicFrameLocks noChangeAspect="1"/>
          </p:cNvGraphicFramePr>
          <p:nvPr/>
        </p:nvGraphicFramePr>
        <p:xfrm>
          <a:off x="2916238" y="549275"/>
          <a:ext cx="4824412" cy="1376363"/>
        </p:xfrm>
        <a:graphic>
          <a:graphicData uri="http://schemas.openxmlformats.org/presentationml/2006/ole">
            <mc:AlternateContent xmlns:mc="http://schemas.openxmlformats.org/markup-compatibility/2006">
              <mc:Choice xmlns:v="urn:schemas-microsoft-com:vml" Requires="v">
                <p:oleObj spid="_x0000_s18468" name="公式" r:id="rId3" imgW="1688760" imgH="482400" progId="Equation.3">
                  <p:embed/>
                </p:oleObj>
              </mc:Choice>
              <mc:Fallback>
                <p:oleObj name="公式" r:id="rId3" imgW="1688760" imgH="482400"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6238" y="549275"/>
                        <a:ext cx="4824412" cy="1376363"/>
                      </a:xfrm>
                      <a:prstGeom prst="rect">
                        <a:avLst/>
                      </a:prstGeom>
                      <a:gradFill rotWithShape="1">
                        <a:gsLst>
                          <a:gs pos="0">
                            <a:srgbClr val="3399FF"/>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56711" name="AutoShape 7" descr="羊皮纸"/>
          <p:cNvSpPr>
            <a:spLocks noChangeArrowheads="1"/>
          </p:cNvSpPr>
          <p:nvPr/>
        </p:nvSpPr>
        <p:spPr bwMode="auto">
          <a:xfrm flipH="1">
            <a:off x="1979613" y="2420938"/>
            <a:ext cx="2663825" cy="647700"/>
          </a:xfrm>
          <a:prstGeom prst="wedgeRoundRectCallout">
            <a:avLst>
              <a:gd name="adj1" fmla="val -82898"/>
              <a:gd name="adj2" fmla="val 19852"/>
              <a:gd name="adj3" fmla="val 16667"/>
            </a:avLst>
          </a:prstGeom>
          <a:blipFill dpi="0" rotWithShape="1">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sz="2800" b="1">
                <a:ea typeface="楷体_GB2312" pitchFamily="49" charset="-122"/>
              </a:rPr>
              <a:t>去耦等效电路</a:t>
            </a:r>
          </a:p>
        </p:txBody>
      </p:sp>
      <p:grpSp>
        <p:nvGrpSpPr>
          <p:cNvPr id="18440" name="Group 8"/>
          <p:cNvGrpSpPr>
            <a:grpSpLocks/>
          </p:cNvGrpSpPr>
          <p:nvPr/>
        </p:nvGrpSpPr>
        <p:grpSpPr bwMode="auto">
          <a:xfrm>
            <a:off x="8316913" y="6446838"/>
            <a:ext cx="792162" cy="366712"/>
            <a:chOff x="5193" y="4020"/>
            <a:chExt cx="499" cy="231"/>
          </a:xfrm>
        </p:grpSpPr>
        <p:pic>
          <p:nvPicPr>
            <p:cNvPr id="18464" name="Picture 9" descr="789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65" name="Text Box 10">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18441" name="Group 11"/>
          <p:cNvGrpSpPr>
            <a:grpSpLocks/>
          </p:cNvGrpSpPr>
          <p:nvPr/>
        </p:nvGrpSpPr>
        <p:grpSpPr bwMode="auto">
          <a:xfrm>
            <a:off x="7453313" y="6446838"/>
            <a:ext cx="792162" cy="366712"/>
            <a:chOff x="4649" y="4020"/>
            <a:chExt cx="499" cy="231"/>
          </a:xfrm>
        </p:grpSpPr>
        <p:pic>
          <p:nvPicPr>
            <p:cNvPr id="18462" name="Picture 12" descr="789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63" name="Text Box 13">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 name="Group 14"/>
          <p:cNvGrpSpPr>
            <a:grpSpLocks/>
          </p:cNvGrpSpPr>
          <p:nvPr/>
        </p:nvGrpSpPr>
        <p:grpSpPr bwMode="auto">
          <a:xfrm>
            <a:off x="5580063" y="1916113"/>
            <a:ext cx="2305050" cy="1938337"/>
            <a:chOff x="1610" y="1842"/>
            <a:chExt cx="1452" cy="1221"/>
          </a:xfrm>
        </p:grpSpPr>
        <p:sp>
          <p:nvSpPr>
            <p:cNvPr id="18446" name="Line 15"/>
            <p:cNvSpPr>
              <a:spLocks noChangeShapeType="1"/>
            </p:cNvSpPr>
            <p:nvPr/>
          </p:nvSpPr>
          <p:spPr bwMode="auto">
            <a:xfrm>
              <a:off x="2971" y="2750"/>
              <a:ext cx="0" cy="27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8447" name="Line 16"/>
            <p:cNvSpPr>
              <a:spLocks noChangeShapeType="1"/>
            </p:cNvSpPr>
            <p:nvPr/>
          </p:nvSpPr>
          <p:spPr bwMode="auto">
            <a:xfrm>
              <a:off x="2971" y="2205"/>
              <a:ext cx="0" cy="18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8448" name="Line 17"/>
            <p:cNvSpPr>
              <a:spLocks noChangeShapeType="1"/>
            </p:cNvSpPr>
            <p:nvPr/>
          </p:nvSpPr>
          <p:spPr bwMode="auto">
            <a:xfrm>
              <a:off x="1746" y="2205"/>
              <a:ext cx="1225"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8449" name="Line 18"/>
            <p:cNvSpPr>
              <a:spLocks noChangeShapeType="1"/>
            </p:cNvSpPr>
            <p:nvPr/>
          </p:nvSpPr>
          <p:spPr bwMode="auto">
            <a:xfrm flipV="1">
              <a:off x="1754" y="3022"/>
              <a:ext cx="1217" cy="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8450" name="Text Box 19"/>
            <p:cNvSpPr txBox="1">
              <a:spLocks noChangeArrowheads="1"/>
            </p:cNvSpPr>
            <p:nvPr/>
          </p:nvSpPr>
          <p:spPr bwMode="auto">
            <a:xfrm>
              <a:off x="2608" y="2432"/>
              <a:ext cx="45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L</a:t>
              </a:r>
              <a:r>
                <a:rPr kumimoji="1" lang="en-US" altLang="zh-CN" sz="2800" baseline="-25000">
                  <a:solidFill>
                    <a:schemeClr val="bg1"/>
                  </a:solidFill>
                  <a:latin typeface="Times New Roman" panose="02020603050405020304" pitchFamily="18" charset="0"/>
                  <a:ea typeface="宋体" panose="02010600030101010101" pitchFamily="2" charset="-122"/>
                </a:rPr>
                <a:t>eq</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8451" name="Text Box 20"/>
            <p:cNvSpPr txBox="1">
              <a:spLocks noChangeArrowheads="1"/>
            </p:cNvSpPr>
            <p:nvPr/>
          </p:nvSpPr>
          <p:spPr bwMode="auto">
            <a:xfrm>
              <a:off x="1610" y="2442"/>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p>
          </p:txBody>
        </p:sp>
        <p:sp>
          <p:nvSpPr>
            <p:cNvPr id="18452" name="Text Box 21"/>
            <p:cNvSpPr txBox="1">
              <a:spLocks noChangeArrowheads="1"/>
            </p:cNvSpPr>
            <p:nvPr/>
          </p:nvSpPr>
          <p:spPr bwMode="auto">
            <a:xfrm>
              <a:off x="1927" y="1842"/>
              <a:ext cx="17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i</a:t>
              </a:r>
            </a:p>
          </p:txBody>
        </p:sp>
        <p:sp>
          <p:nvSpPr>
            <p:cNvPr id="18453" name="Line 22"/>
            <p:cNvSpPr>
              <a:spLocks noChangeShapeType="1"/>
            </p:cNvSpPr>
            <p:nvPr/>
          </p:nvSpPr>
          <p:spPr bwMode="auto">
            <a:xfrm>
              <a:off x="1837" y="2296"/>
              <a:ext cx="336"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8454" name="Oval 23"/>
            <p:cNvSpPr>
              <a:spLocks noChangeArrowheads="1"/>
            </p:cNvSpPr>
            <p:nvPr/>
          </p:nvSpPr>
          <p:spPr bwMode="auto">
            <a:xfrm>
              <a:off x="1698" y="2171"/>
              <a:ext cx="48" cy="4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8455" name="Text Box 24"/>
            <p:cNvSpPr txBox="1">
              <a:spLocks noChangeArrowheads="1"/>
            </p:cNvSpPr>
            <p:nvPr/>
          </p:nvSpPr>
          <p:spPr bwMode="auto">
            <a:xfrm>
              <a:off x="1610" y="2196"/>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8456" name="Text Box 25"/>
            <p:cNvSpPr txBox="1">
              <a:spLocks noChangeArrowheads="1"/>
            </p:cNvSpPr>
            <p:nvPr/>
          </p:nvSpPr>
          <p:spPr bwMode="auto">
            <a:xfrm>
              <a:off x="1622" y="2736"/>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8457" name="Oval 26"/>
            <p:cNvSpPr>
              <a:spLocks noChangeArrowheads="1"/>
            </p:cNvSpPr>
            <p:nvPr/>
          </p:nvSpPr>
          <p:spPr bwMode="auto">
            <a:xfrm>
              <a:off x="1698" y="2994"/>
              <a:ext cx="48" cy="4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18458" name="Group 27"/>
            <p:cNvGrpSpPr>
              <a:grpSpLocks/>
            </p:cNvGrpSpPr>
            <p:nvPr/>
          </p:nvGrpSpPr>
          <p:grpSpPr bwMode="auto">
            <a:xfrm>
              <a:off x="2971" y="2387"/>
              <a:ext cx="91" cy="363"/>
              <a:chOff x="2744" y="2931"/>
              <a:chExt cx="57" cy="283"/>
            </a:xfrm>
          </p:grpSpPr>
          <p:sp>
            <p:nvSpPr>
              <p:cNvPr id="18459" name="Arc 28"/>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8460" name="Arc 29"/>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8461" name="Arc 30"/>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grpSp>
        <p:nvGrpSpPr>
          <p:cNvPr id="18443" name="Group 31"/>
          <p:cNvGrpSpPr>
            <a:grpSpLocks/>
          </p:cNvGrpSpPr>
          <p:nvPr/>
        </p:nvGrpSpPr>
        <p:grpSpPr bwMode="auto">
          <a:xfrm>
            <a:off x="6588125" y="6446838"/>
            <a:ext cx="792163" cy="366712"/>
            <a:chOff x="4649" y="4020"/>
            <a:chExt cx="499" cy="231"/>
          </a:xfrm>
        </p:grpSpPr>
        <p:pic>
          <p:nvPicPr>
            <p:cNvPr id="18444" name="Picture 32" descr="789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5" name="Text Box 33">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withEffect">
                                  <p:stCondLst>
                                    <p:cond delay="0"/>
                                  </p:stCondLst>
                                  <p:childTnLst>
                                    <p:set>
                                      <p:cBhvr>
                                        <p:cTn id="6" dur="1" fill="hold">
                                          <p:stCondLst>
                                            <p:cond delay="0"/>
                                          </p:stCondLst>
                                        </p:cTn>
                                        <p:tgtEl>
                                          <p:spTgt spid="456709"/>
                                        </p:tgtEl>
                                        <p:attrNameLst>
                                          <p:attrName>style.visibility</p:attrName>
                                        </p:attrNameLst>
                                      </p:cBhvr>
                                      <p:to>
                                        <p:strVal val="visible"/>
                                      </p:to>
                                    </p:set>
                                    <p:animEffect transition="in" filter="slide(fromLeft)">
                                      <p:cBhvr>
                                        <p:cTn id="7" dur="500"/>
                                        <p:tgtEl>
                                          <p:spTgt spid="456709"/>
                                        </p:tgtEl>
                                      </p:cBhvr>
                                    </p:animEffect>
                                  </p:childTnLst>
                                </p:cTn>
                              </p:par>
                            </p:childTnLst>
                          </p:cTn>
                        </p:par>
                        <p:par>
                          <p:cTn id="8" fill="hold" nodeType="afterGroup">
                            <p:stCondLst>
                              <p:cond delay="500"/>
                            </p:stCondLst>
                            <p:childTnLst>
                              <p:par>
                                <p:cTn id="9" presetID="18" presetClass="entr" presetSubtype="6" fill="hold" nodeType="afterEffect">
                                  <p:stCondLst>
                                    <p:cond delay="0"/>
                                  </p:stCondLst>
                                  <p:childTnLst>
                                    <p:set>
                                      <p:cBhvr>
                                        <p:cTn id="10" dur="1" fill="hold">
                                          <p:stCondLst>
                                            <p:cond delay="0"/>
                                          </p:stCondLst>
                                        </p:cTn>
                                        <p:tgtEl>
                                          <p:spTgt spid="456710"/>
                                        </p:tgtEl>
                                        <p:attrNameLst>
                                          <p:attrName>style.visibility</p:attrName>
                                        </p:attrNameLst>
                                      </p:cBhvr>
                                      <p:to>
                                        <p:strVal val="visible"/>
                                      </p:to>
                                    </p:set>
                                    <p:animEffect transition="in" filter="strips(downRight)">
                                      <p:cBhvr>
                                        <p:cTn id="11" dur="2000"/>
                                        <p:tgtEl>
                                          <p:spTgt spid="45671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linds(horizontal)">
                                      <p:cBhvr>
                                        <p:cTn id="16" dur="500"/>
                                        <p:tgtEl>
                                          <p:spTgt spid="4"/>
                                        </p:tgtEl>
                                      </p:cBhvr>
                                    </p:animEffect>
                                  </p:childTnLst>
                                </p:cTn>
                              </p:par>
                            </p:childTnLst>
                          </p:cTn>
                        </p:par>
                        <p:par>
                          <p:cTn id="17" fill="hold" nodeType="afterGroup">
                            <p:stCondLst>
                              <p:cond delay="500"/>
                            </p:stCondLst>
                            <p:childTnLst>
                              <p:par>
                                <p:cTn id="18" presetID="20" presetClass="entr" presetSubtype="0" fill="hold" grpId="0" nodeType="afterEffect">
                                  <p:stCondLst>
                                    <p:cond delay="0"/>
                                  </p:stCondLst>
                                  <p:childTnLst>
                                    <p:set>
                                      <p:cBhvr>
                                        <p:cTn id="19" dur="1" fill="hold">
                                          <p:stCondLst>
                                            <p:cond delay="0"/>
                                          </p:stCondLst>
                                        </p:cTn>
                                        <p:tgtEl>
                                          <p:spTgt spid="456711"/>
                                        </p:tgtEl>
                                        <p:attrNameLst>
                                          <p:attrName>style.visibility</p:attrName>
                                        </p:attrNameLst>
                                      </p:cBhvr>
                                      <p:to>
                                        <p:strVal val="visible"/>
                                      </p:to>
                                    </p:set>
                                    <p:animEffect transition="in" filter="wedge">
                                      <p:cBhvr>
                                        <p:cTn id="20" dur="2000"/>
                                        <p:tgtEl>
                                          <p:spTgt spid="45671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56706"/>
                                        </p:tgtEl>
                                        <p:attrNameLst>
                                          <p:attrName>style.visibility</p:attrName>
                                        </p:attrNameLst>
                                      </p:cBhvr>
                                      <p:to>
                                        <p:strVal val="visible"/>
                                      </p:to>
                                    </p:set>
                                    <p:animEffect transition="in" filter="wipe(left)">
                                      <p:cBhvr>
                                        <p:cTn id="25" dur="2000"/>
                                        <p:tgtEl>
                                          <p:spTgt spid="456706"/>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456707"/>
                                        </p:tgtEl>
                                        <p:attrNameLst>
                                          <p:attrName>style.visibility</p:attrName>
                                        </p:attrNameLst>
                                      </p:cBhvr>
                                      <p:to>
                                        <p:strVal val="visible"/>
                                      </p:to>
                                    </p:set>
                                    <p:animEffect transition="in" filter="wipe(left)">
                                      <p:cBhvr>
                                        <p:cTn id="30" dur="2000"/>
                                        <p:tgtEl>
                                          <p:spTgt spid="456707"/>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456708"/>
                                        </p:tgtEl>
                                        <p:attrNameLst>
                                          <p:attrName>style.visibility</p:attrName>
                                        </p:attrNameLst>
                                      </p:cBhvr>
                                      <p:to>
                                        <p:strVal val="visible"/>
                                      </p:to>
                                    </p:set>
                                    <p:animEffect transition="in" filter="wipe(left)">
                                      <p:cBhvr>
                                        <p:cTn id="35" dur="2000"/>
                                        <p:tgtEl>
                                          <p:spTgt spid="4567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6706" grpId="0" autoUpdateAnimBg="0"/>
      <p:bldP spid="456707" grpId="0" autoUpdateAnimBg="0"/>
      <p:bldP spid="456708" grpId="0" autoUpdateAnimBg="0"/>
      <p:bldP spid="456709" grpId="0"/>
      <p:bldP spid="4567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Text Box 2"/>
          <p:cNvSpPr txBox="1">
            <a:spLocks noChangeArrowheads="1"/>
          </p:cNvSpPr>
          <p:nvPr/>
        </p:nvSpPr>
        <p:spPr bwMode="auto">
          <a:xfrm>
            <a:off x="755650" y="620713"/>
            <a:ext cx="259238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AutoNum type="circleNumDbPlain" startAt="2"/>
            </a:pPr>
            <a:r>
              <a:rPr kumimoji="1" lang="zh-CN" altLang="en-US" sz="2800" b="1">
                <a:solidFill>
                  <a:srgbClr val="FF9900"/>
                </a:solidFill>
                <a:latin typeface="楷体_GB2312" pitchFamily="49" charset="-122"/>
                <a:ea typeface="楷体_GB2312" pitchFamily="49" charset="-122"/>
              </a:rPr>
              <a:t> 异侧并联</a:t>
            </a:r>
          </a:p>
        </p:txBody>
      </p:sp>
      <p:graphicFrame>
        <p:nvGraphicFramePr>
          <p:cNvPr id="457731" name="Object 3"/>
          <p:cNvGraphicFramePr>
            <a:graphicFrameLocks noChangeAspect="1"/>
          </p:cNvGraphicFramePr>
          <p:nvPr/>
        </p:nvGraphicFramePr>
        <p:xfrm>
          <a:off x="1331913" y="1341438"/>
          <a:ext cx="2881312" cy="954087"/>
        </p:xfrm>
        <a:graphic>
          <a:graphicData uri="http://schemas.openxmlformats.org/presentationml/2006/ole">
            <mc:AlternateContent xmlns:mc="http://schemas.openxmlformats.org/markup-compatibility/2006">
              <mc:Choice xmlns:v="urn:schemas-microsoft-com:vml" Requires="v">
                <p:oleObj spid="_x0000_s19517" name="公式" r:id="rId3" imgW="1257120" imgH="419040" progId="Equation.3">
                  <p:embed/>
                </p:oleObj>
              </mc:Choice>
              <mc:Fallback>
                <p:oleObj name="公式" r:id="rId3" imgW="1257120" imgH="41904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1341438"/>
                        <a:ext cx="2881312" cy="954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57732" name="AutoShape 4"/>
          <p:cNvSpPr>
            <a:spLocks/>
          </p:cNvSpPr>
          <p:nvPr/>
        </p:nvSpPr>
        <p:spPr bwMode="auto">
          <a:xfrm>
            <a:off x="1042988" y="1628775"/>
            <a:ext cx="215900" cy="2089150"/>
          </a:xfrm>
          <a:prstGeom prst="leftBrace">
            <a:avLst>
              <a:gd name="adj1" fmla="val 80637"/>
              <a:gd name="adj2" fmla="val 50000"/>
            </a:avLst>
          </a:prstGeom>
          <a:noFill/>
          <a:ln w="28575">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57733" name="Text Box 5"/>
          <p:cNvSpPr txBox="1">
            <a:spLocks noChangeArrowheads="1"/>
          </p:cNvSpPr>
          <p:nvPr/>
        </p:nvSpPr>
        <p:spPr bwMode="auto">
          <a:xfrm>
            <a:off x="1331913" y="3284538"/>
            <a:ext cx="1617662"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3200" i="1">
                <a:solidFill>
                  <a:schemeClr val="bg1"/>
                </a:solidFill>
                <a:latin typeface="Times New Roman" panose="02020603050405020304" pitchFamily="18" charset="0"/>
                <a:ea typeface="宋体" panose="02010600030101010101" pitchFamily="2" charset="-122"/>
              </a:rPr>
              <a:t>i</a:t>
            </a:r>
            <a:r>
              <a:rPr kumimoji="1" lang="en-US" altLang="zh-CN" sz="3200">
                <a:solidFill>
                  <a:schemeClr val="bg1"/>
                </a:solidFill>
                <a:latin typeface="Times New Roman" panose="02020603050405020304" pitchFamily="18" charset="0"/>
                <a:ea typeface="宋体" panose="02010600030101010101" pitchFamily="2" charset="-122"/>
              </a:rPr>
              <a:t> = </a:t>
            </a:r>
            <a:r>
              <a:rPr kumimoji="1" lang="en-US" altLang="zh-CN" sz="3200" i="1">
                <a:solidFill>
                  <a:schemeClr val="bg1"/>
                </a:solidFill>
                <a:latin typeface="Times New Roman" panose="02020603050405020304" pitchFamily="18" charset="0"/>
                <a:ea typeface="宋体" panose="02010600030101010101" pitchFamily="2" charset="-122"/>
              </a:rPr>
              <a:t>i</a:t>
            </a:r>
            <a:r>
              <a:rPr kumimoji="1" lang="en-US" altLang="zh-CN" sz="3200" baseline="-25000">
                <a:solidFill>
                  <a:schemeClr val="bg1"/>
                </a:solidFill>
                <a:latin typeface="Times New Roman" panose="02020603050405020304" pitchFamily="18" charset="0"/>
                <a:ea typeface="宋体" panose="02010600030101010101" pitchFamily="2" charset="-122"/>
              </a:rPr>
              <a:t>1</a:t>
            </a:r>
            <a:r>
              <a:rPr kumimoji="1" lang="en-US" altLang="zh-CN" sz="3200">
                <a:solidFill>
                  <a:schemeClr val="bg1"/>
                </a:solidFill>
                <a:latin typeface="Times New Roman" panose="02020603050405020304" pitchFamily="18" charset="0"/>
                <a:ea typeface="宋体" panose="02010600030101010101" pitchFamily="2" charset="-122"/>
              </a:rPr>
              <a:t> +</a:t>
            </a:r>
            <a:r>
              <a:rPr kumimoji="1" lang="en-US" altLang="zh-CN" sz="3200" i="1">
                <a:solidFill>
                  <a:schemeClr val="bg1"/>
                </a:solidFill>
                <a:latin typeface="Times New Roman" panose="02020603050405020304" pitchFamily="18" charset="0"/>
                <a:ea typeface="宋体" panose="02010600030101010101" pitchFamily="2" charset="-122"/>
              </a:rPr>
              <a:t>i</a:t>
            </a:r>
            <a:r>
              <a:rPr kumimoji="1" lang="en-US" altLang="zh-CN" sz="3200" baseline="-25000">
                <a:solidFill>
                  <a:schemeClr val="bg1"/>
                </a:solidFill>
                <a:latin typeface="Times New Roman" panose="02020603050405020304" pitchFamily="18" charset="0"/>
                <a:ea typeface="宋体" panose="02010600030101010101" pitchFamily="2" charset="-122"/>
              </a:rPr>
              <a:t>2 </a:t>
            </a:r>
            <a:endParaRPr kumimoji="1" lang="en-US" altLang="zh-CN" sz="3200">
              <a:solidFill>
                <a:schemeClr val="bg1"/>
              </a:solidFill>
              <a:latin typeface="Times New Roman" panose="02020603050405020304" pitchFamily="18" charset="0"/>
              <a:ea typeface="宋体" panose="02010600030101010101" pitchFamily="2" charset="-122"/>
            </a:endParaRPr>
          </a:p>
        </p:txBody>
      </p:sp>
      <p:graphicFrame>
        <p:nvGraphicFramePr>
          <p:cNvPr id="457734" name="Object 6"/>
          <p:cNvGraphicFramePr>
            <a:graphicFrameLocks noChangeAspect="1"/>
          </p:cNvGraphicFramePr>
          <p:nvPr/>
        </p:nvGraphicFramePr>
        <p:xfrm>
          <a:off x="1258888" y="2276475"/>
          <a:ext cx="2955925" cy="971550"/>
        </p:xfrm>
        <a:graphic>
          <a:graphicData uri="http://schemas.openxmlformats.org/presentationml/2006/ole">
            <mc:AlternateContent xmlns:mc="http://schemas.openxmlformats.org/markup-compatibility/2006">
              <mc:Choice xmlns:v="urn:schemas-microsoft-com:vml" Requires="v">
                <p:oleObj spid="_x0000_s19518" name="公式" r:id="rId5" imgW="1269720" imgH="419040" progId="Equation.3">
                  <p:embed/>
                </p:oleObj>
              </mc:Choice>
              <mc:Fallback>
                <p:oleObj name="公式" r:id="rId5" imgW="1269720" imgH="419040"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58888" y="2276475"/>
                        <a:ext cx="2955925" cy="97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57735" name="Object 7"/>
          <p:cNvGraphicFramePr>
            <a:graphicFrameLocks noChangeAspect="1"/>
          </p:cNvGraphicFramePr>
          <p:nvPr/>
        </p:nvGraphicFramePr>
        <p:xfrm>
          <a:off x="3779838" y="3716338"/>
          <a:ext cx="3389312" cy="1136650"/>
        </p:xfrm>
        <a:graphic>
          <a:graphicData uri="http://schemas.openxmlformats.org/presentationml/2006/ole">
            <mc:AlternateContent xmlns:mc="http://schemas.openxmlformats.org/markup-compatibility/2006">
              <mc:Choice xmlns:v="urn:schemas-microsoft-com:vml" Requires="v">
                <p:oleObj spid="_x0000_s19519" name="公式" r:id="rId7" imgW="1434960" imgH="482400" progId="Equation.3">
                  <p:embed/>
                </p:oleObj>
              </mc:Choice>
              <mc:Fallback>
                <p:oleObj name="公式" r:id="rId7" imgW="1434960" imgH="482400"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79838" y="3716338"/>
                        <a:ext cx="3389312" cy="1136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57736" name="Text Box 8"/>
          <p:cNvSpPr txBox="1">
            <a:spLocks noChangeArrowheads="1"/>
          </p:cNvSpPr>
          <p:nvPr/>
        </p:nvSpPr>
        <p:spPr bwMode="auto">
          <a:xfrm>
            <a:off x="611188" y="4076700"/>
            <a:ext cx="296068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楷体_GB2312" pitchFamily="49" charset="-122"/>
                <a:ea typeface="楷体_GB2312" pitchFamily="49" charset="-122"/>
              </a:rPr>
              <a:t>解得</a:t>
            </a:r>
            <a:r>
              <a:rPr kumimoji="1" lang="en-US" altLang="zh-CN" sz="2800" i="1">
                <a:solidFill>
                  <a:schemeClr val="bg1"/>
                </a:solidFill>
                <a:latin typeface="Times New Roman" panose="02020603050405020304" pitchFamily="18" charset="0"/>
                <a:ea typeface="楷体_GB2312" pitchFamily="49" charset="-122"/>
              </a:rPr>
              <a:t>u</a:t>
            </a:r>
            <a:r>
              <a:rPr kumimoji="1" lang="en-US" altLang="zh-CN" sz="2800">
                <a:solidFill>
                  <a:schemeClr val="bg1"/>
                </a:solidFill>
                <a:latin typeface="Times New Roman" panose="02020603050405020304" pitchFamily="18" charset="0"/>
                <a:ea typeface="楷体_GB2312" pitchFamily="49" charset="-122"/>
              </a:rPr>
              <a:t>, </a:t>
            </a:r>
            <a:r>
              <a:rPr kumimoji="1" lang="en-US" altLang="zh-CN" sz="2800" i="1">
                <a:solidFill>
                  <a:schemeClr val="bg1"/>
                </a:solidFill>
                <a:latin typeface="Times New Roman" panose="02020603050405020304" pitchFamily="18" charset="0"/>
                <a:ea typeface="楷体_GB2312" pitchFamily="49" charset="-122"/>
              </a:rPr>
              <a:t>i</a:t>
            </a:r>
            <a:r>
              <a:rPr kumimoji="1" lang="en-US" altLang="zh-CN" sz="2800" b="1" i="1">
                <a:solidFill>
                  <a:srgbClr val="FFFF00"/>
                </a:solidFill>
                <a:latin typeface="楷体_GB2312" pitchFamily="49" charset="-122"/>
                <a:ea typeface="楷体_GB2312" pitchFamily="49" charset="-122"/>
              </a:rPr>
              <a:t> </a:t>
            </a:r>
            <a:r>
              <a:rPr kumimoji="1" lang="zh-CN" altLang="en-US" sz="2800" b="1">
                <a:solidFill>
                  <a:srgbClr val="FFFF00"/>
                </a:solidFill>
                <a:latin typeface="楷体_GB2312" pitchFamily="49" charset="-122"/>
                <a:ea typeface="楷体_GB2312" pitchFamily="49" charset="-122"/>
              </a:rPr>
              <a:t>的关系：</a:t>
            </a:r>
          </a:p>
        </p:txBody>
      </p:sp>
      <p:sp>
        <p:nvSpPr>
          <p:cNvPr id="457737" name="Text Box 9"/>
          <p:cNvSpPr txBox="1">
            <a:spLocks noChangeArrowheads="1"/>
          </p:cNvSpPr>
          <p:nvPr/>
        </p:nvSpPr>
        <p:spPr bwMode="auto">
          <a:xfrm>
            <a:off x="539750" y="5157788"/>
            <a:ext cx="23050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FFFF00"/>
                </a:solidFill>
                <a:ea typeface="楷体_GB2312" pitchFamily="49" charset="-122"/>
              </a:rPr>
              <a:t>等效电感：</a:t>
            </a:r>
          </a:p>
        </p:txBody>
      </p:sp>
      <p:graphicFrame>
        <p:nvGraphicFramePr>
          <p:cNvPr id="457738" name="Object 10"/>
          <p:cNvGraphicFramePr>
            <a:graphicFrameLocks noChangeAspect="1"/>
          </p:cNvGraphicFramePr>
          <p:nvPr/>
        </p:nvGraphicFramePr>
        <p:xfrm>
          <a:off x="2700338" y="5013325"/>
          <a:ext cx="4608512" cy="1304925"/>
        </p:xfrm>
        <a:graphic>
          <a:graphicData uri="http://schemas.openxmlformats.org/presentationml/2006/ole">
            <mc:AlternateContent xmlns:mc="http://schemas.openxmlformats.org/markup-compatibility/2006">
              <mc:Choice xmlns:v="urn:schemas-microsoft-com:vml" Requires="v">
                <p:oleObj spid="_x0000_s19520" name="公式" r:id="rId9" imgW="1701720" imgH="482400" progId="Equation.3">
                  <p:embed/>
                </p:oleObj>
              </mc:Choice>
              <mc:Fallback>
                <p:oleObj name="公式" r:id="rId9" imgW="1701720" imgH="482400" progId="Equation.3">
                  <p:embed/>
                  <p:pic>
                    <p:nvPicPr>
                      <p:cNvPr id="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00338" y="5013325"/>
                        <a:ext cx="4608512" cy="1304925"/>
                      </a:xfrm>
                      <a:prstGeom prst="rect">
                        <a:avLst/>
                      </a:prstGeom>
                      <a:gradFill rotWithShape="1">
                        <a:gsLst>
                          <a:gs pos="0">
                            <a:srgbClr val="3399FF"/>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9467" name="Group 11"/>
          <p:cNvGrpSpPr>
            <a:grpSpLocks/>
          </p:cNvGrpSpPr>
          <p:nvPr/>
        </p:nvGrpSpPr>
        <p:grpSpPr bwMode="auto">
          <a:xfrm>
            <a:off x="8316913" y="6446838"/>
            <a:ext cx="792162" cy="366712"/>
            <a:chOff x="5193" y="4020"/>
            <a:chExt cx="499" cy="231"/>
          </a:xfrm>
        </p:grpSpPr>
        <p:pic>
          <p:nvPicPr>
            <p:cNvPr id="19507" name="Picture 12"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08" name="Text Box 13">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19468" name="Group 14"/>
          <p:cNvGrpSpPr>
            <a:grpSpLocks/>
          </p:cNvGrpSpPr>
          <p:nvPr/>
        </p:nvGrpSpPr>
        <p:grpSpPr bwMode="auto">
          <a:xfrm>
            <a:off x="7453313" y="6446838"/>
            <a:ext cx="792162" cy="366712"/>
            <a:chOff x="4649" y="4020"/>
            <a:chExt cx="499" cy="231"/>
          </a:xfrm>
        </p:grpSpPr>
        <p:pic>
          <p:nvPicPr>
            <p:cNvPr id="19505" name="Picture 15"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06" name="Text Box 16">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 name="Group 17"/>
          <p:cNvGrpSpPr>
            <a:grpSpLocks/>
          </p:cNvGrpSpPr>
          <p:nvPr/>
        </p:nvGrpSpPr>
        <p:grpSpPr bwMode="auto">
          <a:xfrm>
            <a:off x="5148263" y="476250"/>
            <a:ext cx="3454400" cy="2524125"/>
            <a:chOff x="3243" y="164"/>
            <a:chExt cx="2176" cy="1590"/>
          </a:xfrm>
        </p:grpSpPr>
        <p:sp>
          <p:nvSpPr>
            <p:cNvPr id="19473" name="Line 18"/>
            <p:cNvSpPr>
              <a:spLocks noChangeShapeType="1"/>
            </p:cNvSpPr>
            <p:nvPr/>
          </p:nvSpPr>
          <p:spPr bwMode="auto">
            <a:xfrm>
              <a:off x="4467" y="1298"/>
              <a:ext cx="0" cy="453"/>
            </a:xfrm>
            <a:prstGeom prst="line">
              <a:avLst/>
            </a:prstGeom>
            <a:noFill/>
            <a:ln w="28575">
              <a:solidFill>
                <a:srgbClr val="FFCC00"/>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74" name="Line 19"/>
            <p:cNvSpPr>
              <a:spLocks noChangeShapeType="1"/>
            </p:cNvSpPr>
            <p:nvPr/>
          </p:nvSpPr>
          <p:spPr bwMode="auto">
            <a:xfrm flipH="1">
              <a:off x="4467" y="617"/>
              <a:ext cx="5" cy="318"/>
            </a:xfrm>
            <a:prstGeom prst="line">
              <a:avLst/>
            </a:prstGeom>
            <a:noFill/>
            <a:ln w="28575">
              <a:solidFill>
                <a:srgbClr val="FFCC00"/>
              </a:solidFill>
              <a:round/>
              <a:headEnd type="oval" w="med" len="me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75" name="Line 20"/>
            <p:cNvSpPr>
              <a:spLocks noChangeShapeType="1"/>
            </p:cNvSpPr>
            <p:nvPr/>
          </p:nvSpPr>
          <p:spPr bwMode="auto">
            <a:xfrm>
              <a:off x="4966" y="1298"/>
              <a:ext cx="0" cy="45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76" name="Line 21"/>
            <p:cNvSpPr>
              <a:spLocks noChangeShapeType="1"/>
            </p:cNvSpPr>
            <p:nvPr/>
          </p:nvSpPr>
          <p:spPr bwMode="auto">
            <a:xfrm flipH="1">
              <a:off x="4966" y="617"/>
              <a:ext cx="0" cy="31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77" name="Line 22"/>
            <p:cNvSpPr>
              <a:spLocks noChangeShapeType="1"/>
            </p:cNvSpPr>
            <p:nvPr/>
          </p:nvSpPr>
          <p:spPr bwMode="auto">
            <a:xfrm flipV="1">
              <a:off x="3333" y="617"/>
              <a:ext cx="1633"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78" name="Line 23"/>
            <p:cNvSpPr>
              <a:spLocks noChangeShapeType="1"/>
            </p:cNvSpPr>
            <p:nvPr/>
          </p:nvSpPr>
          <p:spPr bwMode="auto">
            <a:xfrm>
              <a:off x="3378" y="1751"/>
              <a:ext cx="1588"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79" name="Line 24"/>
            <p:cNvSpPr>
              <a:spLocks noChangeShapeType="1"/>
            </p:cNvSpPr>
            <p:nvPr/>
          </p:nvSpPr>
          <p:spPr bwMode="auto">
            <a:xfrm>
              <a:off x="4377" y="708"/>
              <a:ext cx="0" cy="240"/>
            </a:xfrm>
            <a:prstGeom prst="line">
              <a:avLst/>
            </a:prstGeom>
            <a:noFill/>
            <a:ln w="38100">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80" name="Line 25"/>
            <p:cNvSpPr>
              <a:spLocks noChangeShapeType="1"/>
            </p:cNvSpPr>
            <p:nvPr/>
          </p:nvSpPr>
          <p:spPr bwMode="auto">
            <a:xfrm>
              <a:off x="5057" y="663"/>
              <a:ext cx="0" cy="24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81" name="Text Box 26"/>
            <p:cNvSpPr txBox="1">
              <a:spLocks noChangeArrowheads="1"/>
            </p:cNvSpPr>
            <p:nvPr/>
          </p:nvSpPr>
          <p:spPr bwMode="auto">
            <a:xfrm>
              <a:off x="4422" y="708"/>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19482" name="Text Box 27"/>
            <p:cNvSpPr txBox="1">
              <a:spLocks noChangeArrowheads="1"/>
            </p:cNvSpPr>
            <p:nvPr/>
          </p:nvSpPr>
          <p:spPr bwMode="auto">
            <a:xfrm>
              <a:off x="4694" y="1162"/>
              <a:ext cx="21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19483" name="Text Box 28"/>
            <p:cNvSpPr txBox="1">
              <a:spLocks noChangeArrowheads="1"/>
            </p:cNvSpPr>
            <p:nvPr/>
          </p:nvSpPr>
          <p:spPr bwMode="auto">
            <a:xfrm>
              <a:off x="4603" y="209"/>
              <a:ext cx="30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M</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9484" name="Text Box 29"/>
            <p:cNvSpPr txBox="1">
              <a:spLocks noChangeArrowheads="1"/>
            </p:cNvSpPr>
            <p:nvPr/>
          </p:nvSpPr>
          <p:spPr bwMode="auto">
            <a:xfrm>
              <a:off x="5102" y="617"/>
              <a:ext cx="25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i</a:t>
              </a:r>
              <a:r>
                <a:rPr kumimoji="1" lang="en-US" altLang="zh-CN" sz="2800" baseline="-25000">
                  <a:solidFill>
                    <a:schemeClr val="bg1"/>
                  </a:solidFill>
                  <a:latin typeface="Times New Roman" panose="02020603050405020304" pitchFamily="18" charset="0"/>
                  <a:ea typeface="宋体" panose="02010600030101010101" pitchFamily="2" charset="-122"/>
                </a:rPr>
                <a:t>2</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9485" name="Text Box 30"/>
            <p:cNvSpPr txBox="1">
              <a:spLocks noChangeArrowheads="1"/>
            </p:cNvSpPr>
            <p:nvPr/>
          </p:nvSpPr>
          <p:spPr bwMode="auto">
            <a:xfrm>
              <a:off x="4104" y="617"/>
              <a:ext cx="25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i</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9486" name="Text Box 31"/>
            <p:cNvSpPr txBox="1">
              <a:spLocks noChangeArrowheads="1"/>
            </p:cNvSpPr>
            <p:nvPr/>
          </p:nvSpPr>
          <p:spPr bwMode="auto">
            <a:xfrm>
              <a:off x="4104" y="980"/>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L</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9487" name="Text Box 32"/>
            <p:cNvSpPr txBox="1">
              <a:spLocks noChangeArrowheads="1"/>
            </p:cNvSpPr>
            <p:nvPr/>
          </p:nvSpPr>
          <p:spPr bwMode="auto">
            <a:xfrm>
              <a:off x="5102" y="1025"/>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L</a:t>
              </a:r>
              <a:r>
                <a:rPr kumimoji="1" lang="en-US" altLang="zh-CN" sz="2800" baseline="-25000">
                  <a:solidFill>
                    <a:schemeClr val="bg1"/>
                  </a:solidFill>
                  <a:latin typeface="Times New Roman" panose="02020603050405020304" pitchFamily="18" charset="0"/>
                  <a:ea typeface="宋体" panose="02010600030101010101" pitchFamily="2" charset="-122"/>
                </a:rPr>
                <a:t>2</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9488" name="Text Box 33"/>
            <p:cNvSpPr txBox="1">
              <a:spLocks noChangeArrowheads="1"/>
            </p:cNvSpPr>
            <p:nvPr/>
          </p:nvSpPr>
          <p:spPr bwMode="auto">
            <a:xfrm>
              <a:off x="3243" y="1025"/>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p>
          </p:txBody>
        </p:sp>
        <p:sp>
          <p:nvSpPr>
            <p:cNvPr id="19489" name="Text Box 34"/>
            <p:cNvSpPr txBox="1">
              <a:spLocks noChangeArrowheads="1"/>
            </p:cNvSpPr>
            <p:nvPr/>
          </p:nvSpPr>
          <p:spPr bwMode="auto">
            <a:xfrm>
              <a:off x="3424" y="164"/>
              <a:ext cx="17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i</a:t>
              </a:r>
            </a:p>
          </p:txBody>
        </p:sp>
        <p:sp>
          <p:nvSpPr>
            <p:cNvPr id="19490" name="Line 35"/>
            <p:cNvSpPr>
              <a:spLocks noChangeShapeType="1"/>
            </p:cNvSpPr>
            <p:nvPr/>
          </p:nvSpPr>
          <p:spPr bwMode="auto">
            <a:xfrm>
              <a:off x="3379" y="526"/>
              <a:ext cx="336"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91" name="Oval 36"/>
            <p:cNvSpPr>
              <a:spLocks noChangeArrowheads="1"/>
            </p:cNvSpPr>
            <p:nvPr/>
          </p:nvSpPr>
          <p:spPr bwMode="auto">
            <a:xfrm>
              <a:off x="3288" y="615"/>
              <a:ext cx="48" cy="4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9492" name="Arc 37"/>
            <p:cNvSpPr>
              <a:spLocks/>
            </p:cNvSpPr>
            <p:nvPr/>
          </p:nvSpPr>
          <p:spPr bwMode="auto">
            <a:xfrm rot="10800000" flipV="1">
              <a:off x="4502" y="413"/>
              <a:ext cx="195" cy="205"/>
            </a:xfrm>
            <a:custGeom>
              <a:avLst/>
              <a:gdLst>
                <a:gd name="T0" fmla="*/ 43 w 20759"/>
                <a:gd name="T1" fmla="*/ 0 h 21109"/>
                <a:gd name="T2" fmla="*/ 195 w 20759"/>
                <a:gd name="T3" fmla="*/ 147 h 21109"/>
                <a:gd name="T4" fmla="*/ 0 w 20759"/>
                <a:gd name="T5" fmla="*/ 205 h 21109"/>
                <a:gd name="T6" fmla="*/ 0 60000 65536"/>
                <a:gd name="T7" fmla="*/ 0 60000 65536"/>
                <a:gd name="T8" fmla="*/ 0 60000 65536"/>
                <a:gd name="T9" fmla="*/ 0 w 20759"/>
                <a:gd name="T10" fmla="*/ 0 h 21109"/>
                <a:gd name="T11" fmla="*/ 20759 w 20759"/>
                <a:gd name="T12" fmla="*/ 21109 h 21109"/>
              </a:gdLst>
              <a:ahLst/>
              <a:cxnLst>
                <a:cxn ang="T6">
                  <a:pos x="T0" y="T1"/>
                </a:cxn>
                <a:cxn ang="T7">
                  <a:pos x="T2" y="T3"/>
                </a:cxn>
                <a:cxn ang="T8">
                  <a:pos x="T4" y="T5"/>
                </a:cxn>
              </a:cxnLst>
              <a:rect l="T9" t="T10" r="T11" b="T12"/>
              <a:pathLst>
                <a:path w="20759" h="21109" fill="none" extrusionOk="0">
                  <a:moveTo>
                    <a:pt x="4579" y="0"/>
                  </a:moveTo>
                  <a:cubicBezTo>
                    <a:pt x="12347" y="1685"/>
                    <a:pt x="18561" y="7500"/>
                    <a:pt x="20758" y="15139"/>
                  </a:cubicBezTo>
                </a:path>
                <a:path w="20759" h="21109" stroke="0" extrusionOk="0">
                  <a:moveTo>
                    <a:pt x="4579" y="0"/>
                  </a:moveTo>
                  <a:cubicBezTo>
                    <a:pt x="12347" y="1685"/>
                    <a:pt x="18561" y="7500"/>
                    <a:pt x="20758" y="15139"/>
                  </a:cubicBezTo>
                  <a:lnTo>
                    <a:pt x="0" y="21109"/>
                  </a:lnTo>
                  <a:close/>
                </a:path>
              </a:pathLst>
            </a:custGeom>
            <a:noFill/>
            <a:ln w="28575">
              <a:solidFill>
                <a:srgbClr val="FF33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9493" name="Text Box 38"/>
            <p:cNvSpPr txBox="1">
              <a:spLocks noChangeArrowheads="1"/>
            </p:cNvSpPr>
            <p:nvPr/>
          </p:nvSpPr>
          <p:spPr bwMode="auto">
            <a:xfrm>
              <a:off x="3243" y="663"/>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9494" name="Text Box 39"/>
            <p:cNvSpPr txBox="1">
              <a:spLocks noChangeArrowheads="1"/>
            </p:cNvSpPr>
            <p:nvPr/>
          </p:nvSpPr>
          <p:spPr bwMode="auto">
            <a:xfrm>
              <a:off x="3243" y="1343"/>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9495" name="Arc 40"/>
            <p:cNvSpPr>
              <a:spLocks/>
            </p:cNvSpPr>
            <p:nvPr/>
          </p:nvSpPr>
          <p:spPr bwMode="auto">
            <a:xfrm rot="10800000" flipH="1" flipV="1">
              <a:off x="4795" y="416"/>
              <a:ext cx="195" cy="205"/>
            </a:xfrm>
            <a:custGeom>
              <a:avLst/>
              <a:gdLst>
                <a:gd name="T0" fmla="*/ 43 w 20759"/>
                <a:gd name="T1" fmla="*/ 0 h 21109"/>
                <a:gd name="T2" fmla="*/ 195 w 20759"/>
                <a:gd name="T3" fmla="*/ 147 h 21109"/>
                <a:gd name="T4" fmla="*/ 0 w 20759"/>
                <a:gd name="T5" fmla="*/ 205 h 21109"/>
                <a:gd name="T6" fmla="*/ 0 60000 65536"/>
                <a:gd name="T7" fmla="*/ 0 60000 65536"/>
                <a:gd name="T8" fmla="*/ 0 60000 65536"/>
                <a:gd name="T9" fmla="*/ 0 w 20759"/>
                <a:gd name="T10" fmla="*/ 0 h 21109"/>
                <a:gd name="T11" fmla="*/ 20759 w 20759"/>
                <a:gd name="T12" fmla="*/ 21109 h 21109"/>
              </a:gdLst>
              <a:ahLst/>
              <a:cxnLst>
                <a:cxn ang="T6">
                  <a:pos x="T0" y="T1"/>
                </a:cxn>
                <a:cxn ang="T7">
                  <a:pos x="T2" y="T3"/>
                </a:cxn>
                <a:cxn ang="T8">
                  <a:pos x="T4" y="T5"/>
                </a:cxn>
              </a:cxnLst>
              <a:rect l="T9" t="T10" r="T11" b="T12"/>
              <a:pathLst>
                <a:path w="20759" h="21109" fill="none" extrusionOk="0">
                  <a:moveTo>
                    <a:pt x="4579" y="0"/>
                  </a:moveTo>
                  <a:cubicBezTo>
                    <a:pt x="12347" y="1685"/>
                    <a:pt x="18561" y="7500"/>
                    <a:pt x="20758" y="15139"/>
                  </a:cubicBezTo>
                </a:path>
                <a:path w="20759" h="21109" stroke="0" extrusionOk="0">
                  <a:moveTo>
                    <a:pt x="4579" y="0"/>
                  </a:moveTo>
                  <a:cubicBezTo>
                    <a:pt x="12347" y="1685"/>
                    <a:pt x="18561" y="7500"/>
                    <a:pt x="20758" y="15139"/>
                  </a:cubicBezTo>
                  <a:lnTo>
                    <a:pt x="0" y="21109"/>
                  </a:lnTo>
                  <a:close/>
                </a:path>
              </a:pathLst>
            </a:custGeom>
            <a:noFill/>
            <a:ln w="28575">
              <a:solidFill>
                <a:srgbClr val="FF33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9496" name="Oval 41"/>
            <p:cNvSpPr>
              <a:spLocks noChangeArrowheads="1"/>
            </p:cNvSpPr>
            <p:nvPr/>
          </p:nvSpPr>
          <p:spPr bwMode="auto">
            <a:xfrm>
              <a:off x="3333" y="1706"/>
              <a:ext cx="48" cy="4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19497" name="Group 42"/>
            <p:cNvGrpSpPr>
              <a:grpSpLocks/>
            </p:cNvGrpSpPr>
            <p:nvPr/>
          </p:nvGrpSpPr>
          <p:grpSpPr bwMode="auto">
            <a:xfrm>
              <a:off x="4966" y="935"/>
              <a:ext cx="91" cy="363"/>
              <a:chOff x="2744" y="2931"/>
              <a:chExt cx="57" cy="283"/>
            </a:xfrm>
          </p:grpSpPr>
          <p:sp>
            <p:nvSpPr>
              <p:cNvPr id="19502" name="Arc 43"/>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9503" name="Arc 44"/>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9504" name="Arc 45"/>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19498" name="Group 46"/>
            <p:cNvGrpSpPr>
              <a:grpSpLocks/>
            </p:cNvGrpSpPr>
            <p:nvPr/>
          </p:nvGrpSpPr>
          <p:grpSpPr bwMode="auto">
            <a:xfrm>
              <a:off x="4467" y="935"/>
              <a:ext cx="91" cy="363"/>
              <a:chOff x="2744" y="2931"/>
              <a:chExt cx="57" cy="283"/>
            </a:xfrm>
          </p:grpSpPr>
          <p:sp>
            <p:nvSpPr>
              <p:cNvPr id="19499" name="Arc 47"/>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9500" name="Arc 48"/>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9501" name="Arc 49"/>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grpSp>
        <p:nvGrpSpPr>
          <p:cNvPr id="19470" name="Group 50"/>
          <p:cNvGrpSpPr>
            <a:grpSpLocks/>
          </p:cNvGrpSpPr>
          <p:nvPr/>
        </p:nvGrpSpPr>
        <p:grpSpPr bwMode="auto">
          <a:xfrm>
            <a:off x="6588125" y="6446838"/>
            <a:ext cx="792163" cy="366712"/>
            <a:chOff x="4649" y="4020"/>
            <a:chExt cx="499" cy="231"/>
          </a:xfrm>
        </p:grpSpPr>
        <p:pic>
          <p:nvPicPr>
            <p:cNvPr id="19471" name="Picture 51"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2" name="Text Box 52">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457730"/>
                                        </p:tgtEl>
                                        <p:attrNameLst>
                                          <p:attrName>style.visibility</p:attrName>
                                        </p:attrNameLst>
                                      </p:cBhvr>
                                      <p:to>
                                        <p:strVal val="visible"/>
                                      </p:to>
                                    </p:set>
                                    <p:anim calcmode="lin" valueType="num">
                                      <p:cBhvr additive="base">
                                        <p:cTn id="7" dur="500" fill="hold"/>
                                        <p:tgtEl>
                                          <p:spTgt spid="457730"/>
                                        </p:tgtEl>
                                        <p:attrNameLst>
                                          <p:attrName>ppt_x</p:attrName>
                                        </p:attrNameLst>
                                      </p:cBhvr>
                                      <p:tavLst>
                                        <p:tav tm="0">
                                          <p:val>
                                            <p:strVal val="0-#ppt_w/2"/>
                                          </p:val>
                                        </p:tav>
                                        <p:tav tm="100000">
                                          <p:val>
                                            <p:strVal val="#ppt_x"/>
                                          </p:val>
                                        </p:tav>
                                      </p:tavLst>
                                    </p:anim>
                                    <p:anim calcmode="lin" valueType="num">
                                      <p:cBhvr additive="base">
                                        <p:cTn id="8" dur="500" fill="hold"/>
                                        <p:tgtEl>
                                          <p:spTgt spid="45773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nodeType="clickEffect">
                                  <p:stCondLst>
                                    <p:cond delay="0"/>
                                  </p:stCondLst>
                                  <p:childTnLst>
                                    <p:set>
                                      <p:cBhvr>
                                        <p:cTn id="17" dur="1" fill="hold">
                                          <p:stCondLst>
                                            <p:cond delay="0"/>
                                          </p:stCondLst>
                                        </p:cTn>
                                        <p:tgtEl>
                                          <p:spTgt spid="457731"/>
                                        </p:tgtEl>
                                        <p:attrNameLst>
                                          <p:attrName>style.visibility</p:attrName>
                                        </p:attrNameLst>
                                      </p:cBhvr>
                                      <p:to>
                                        <p:strVal val="visible"/>
                                      </p:to>
                                    </p:set>
                                    <p:animEffect transition="in" filter="wipe(left)">
                                      <p:cBhvr>
                                        <p:cTn id="18" dur="2000"/>
                                        <p:tgtEl>
                                          <p:spTgt spid="45773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457734"/>
                                        </p:tgtEl>
                                        <p:attrNameLst>
                                          <p:attrName>style.visibility</p:attrName>
                                        </p:attrNameLst>
                                      </p:cBhvr>
                                      <p:to>
                                        <p:strVal val="visible"/>
                                      </p:to>
                                    </p:set>
                                    <p:animEffect transition="in" filter="wipe(left)">
                                      <p:cBhvr>
                                        <p:cTn id="23" dur="2000"/>
                                        <p:tgtEl>
                                          <p:spTgt spid="457734"/>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457733"/>
                                        </p:tgtEl>
                                        <p:attrNameLst>
                                          <p:attrName>style.visibility</p:attrName>
                                        </p:attrNameLst>
                                      </p:cBhvr>
                                      <p:to>
                                        <p:strVal val="visible"/>
                                      </p:to>
                                    </p:set>
                                    <p:animEffect transition="in" filter="wipe(left)">
                                      <p:cBhvr>
                                        <p:cTn id="28" dur="2000"/>
                                        <p:tgtEl>
                                          <p:spTgt spid="457733"/>
                                        </p:tgtEl>
                                      </p:cBhvr>
                                    </p:animEffect>
                                  </p:childTnLst>
                                </p:cTn>
                              </p:par>
                            </p:childTnLst>
                          </p:cTn>
                        </p:par>
                        <p:par>
                          <p:cTn id="29" fill="hold" nodeType="afterGroup">
                            <p:stCondLst>
                              <p:cond delay="2000"/>
                            </p:stCondLst>
                            <p:childTnLst>
                              <p:par>
                                <p:cTn id="30" presetID="1" presetClass="entr" presetSubtype="0" fill="hold" grpId="0" nodeType="afterEffect">
                                  <p:stCondLst>
                                    <p:cond delay="0"/>
                                  </p:stCondLst>
                                  <p:childTnLst>
                                    <p:set>
                                      <p:cBhvr>
                                        <p:cTn id="31" dur="1" fill="hold">
                                          <p:stCondLst>
                                            <p:cond delay="499"/>
                                          </p:stCondLst>
                                        </p:cTn>
                                        <p:tgtEl>
                                          <p:spTgt spid="457732"/>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457736"/>
                                        </p:tgtEl>
                                        <p:attrNameLst>
                                          <p:attrName>style.visibility</p:attrName>
                                        </p:attrNameLst>
                                      </p:cBhvr>
                                      <p:to>
                                        <p:strVal val="visible"/>
                                      </p:to>
                                    </p:set>
                                    <p:anim calcmode="lin" valueType="num">
                                      <p:cBhvr additive="base">
                                        <p:cTn id="36" dur="500" fill="hold"/>
                                        <p:tgtEl>
                                          <p:spTgt spid="457736"/>
                                        </p:tgtEl>
                                        <p:attrNameLst>
                                          <p:attrName>ppt_x</p:attrName>
                                        </p:attrNameLst>
                                      </p:cBhvr>
                                      <p:tavLst>
                                        <p:tav tm="0">
                                          <p:val>
                                            <p:strVal val="0-#ppt_w/2"/>
                                          </p:val>
                                        </p:tav>
                                        <p:tav tm="100000">
                                          <p:val>
                                            <p:strVal val="#ppt_x"/>
                                          </p:val>
                                        </p:tav>
                                      </p:tavLst>
                                    </p:anim>
                                    <p:anim calcmode="lin" valueType="num">
                                      <p:cBhvr additive="base">
                                        <p:cTn id="37" dur="500" fill="hold"/>
                                        <p:tgtEl>
                                          <p:spTgt spid="457736"/>
                                        </p:tgtEl>
                                        <p:attrNameLst>
                                          <p:attrName>ppt_y</p:attrName>
                                        </p:attrNameLst>
                                      </p:cBhvr>
                                      <p:tavLst>
                                        <p:tav tm="0">
                                          <p:val>
                                            <p:strVal val="#ppt_y"/>
                                          </p:val>
                                        </p:tav>
                                        <p:tav tm="100000">
                                          <p:val>
                                            <p:strVal val="#ppt_y"/>
                                          </p:val>
                                        </p:tav>
                                      </p:tavLst>
                                    </p:anim>
                                  </p:childTnLst>
                                </p:cTn>
                              </p:par>
                            </p:childTnLst>
                          </p:cTn>
                        </p:par>
                        <p:par>
                          <p:cTn id="38" fill="hold" nodeType="afterGroup">
                            <p:stCondLst>
                              <p:cond delay="500"/>
                            </p:stCondLst>
                            <p:childTnLst>
                              <p:par>
                                <p:cTn id="39" presetID="18" presetClass="entr" presetSubtype="6" fill="hold" nodeType="afterEffect">
                                  <p:stCondLst>
                                    <p:cond delay="0"/>
                                  </p:stCondLst>
                                  <p:childTnLst>
                                    <p:set>
                                      <p:cBhvr>
                                        <p:cTn id="40" dur="1" fill="hold">
                                          <p:stCondLst>
                                            <p:cond delay="0"/>
                                          </p:stCondLst>
                                        </p:cTn>
                                        <p:tgtEl>
                                          <p:spTgt spid="457735"/>
                                        </p:tgtEl>
                                        <p:attrNameLst>
                                          <p:attrName>style.visibility</p:attrName>
                                        </p:attrNameLst>
                                      </p:cBhvr>
                                      <p:to>
                                        <p:strVal val="visible"/>
                                      </p:to>
                                    </p:set>
                                    <p:animEffect transition="in" filter="strips(downRight)">
                                      <p:cBhvr>
                                        <p:cTn id="41" dur="2000"/>
                                        <p:tgtEl>
                                          <p:spTgt spid="457735"/>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2" presetClass="entr" presetSubtype="8" fill="hold" grpId="0" nodeType="clickEffect">
                                  <p:stCondLst>
                                    <p:cond delay="0"/>
                                  </p:stCondLst>
                                  <p:childTnLst>
                                    <p:set>
                                      <p:cBhvr>
                                        <p:cTn id="45" dur="1" fill="hold">
                                          <p:stCondLst>
                                            <p:cond delay="0"/>
                                          </p:stCondLst>
                                        </p:cTn>
                                        <p:tgtEl>
                                          <p:spTgt spid="457737"/>
                                        </p:tgtEl>
                                        <p:attrNameLst>
                                          <p:attrName>style.visibility</p:attrName>
                                        </p:attrNameLst>
                                      </p:cBhvr>
                                      <p:to>
                                        <p:strVal val="visible"/>
                                      </p:to>
                                    </p:set>
                                    <p:animEffect transition="in" filter="slide(fromLeft)">
                                      <p:cBhvr>
                                        <p:cTn id="46" dur="500"/>
                                        <p:tgtEl>
                                          <p:spTgt spid="457737"/>
                                        </p:tgtEl>
                                      </p:cBhvr>
                                    </p:animEffect>
                                  </p:childTnLst>
                                </p:cTn>
                              </p:par>
                            </p:childTnLst>
                          </p:cTn>
                        </p:par>
                        <p:par>
                          <p:cTn id="47" fill="hold" nodeType="afterGroup">
                            <p:stCondLst>
                              <p:cond delay="500"/>
                            </p:stCondLst>
                            <p:childTnLst>
                              <p:par>
                                <p:cTn id="48" presetID="18" presetClass="entr" presetSubtype="6" fill="hold" nodeType="afterEffect">
                                  <p:stCondLst>
                                    <p:cond delay="0"/>
                                  </p:stCondLst>
                                  <p:childTnLst>
                                    <p:set>
                                      <p:cBhvr>
                                        <p:cTn id="49" dur="1" fill="hold">
                                          <p:stCondLst>
                                            <p:cond delay="0"/>
                                          </p:stCondLst>
                                        </p:cTn>
                                        <p:tgtEl>
                                          <p:spTgt spid="457738"/>
                                        </p:tgtEl>
                                        <p:attrNameLst>
                                          <p:attrName>style.visibility</p:attrName>
                                        </p:attrNameLst>
                                      </p:cBhvr>
                                      <p:to>
                                        <p:strVal val="visible"/>
                                      </p:to>
                                    </p:set>
                                    <p:animEffect transition="in" filter="strips(downRight)">
                                      <p:cBhvr>
                                        <p:cTn id="50" dur="2000"/>
                                        <p:tgtEl>
                                          <p:spTgt spid="4577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7730" grpId="0"/>
      <p:bldP spid="457732" grpId="0" animBg="1"/>
      <p:bldP spid="457733" grpId="0" autoUpdateAnimBg="0"/>
      <p:bldP spid="457736" grpId="0" autoUpdateAnimBg="0"/>
      <p:bldP spid="45773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Text Box 2"/>
          <p:cNvSpPr txBox="1">
            <a:spLocks noChangeArrowheads="1"/>
          </p:cNvSpPr>
          <p:nvPr/>
        </p:nvSpPr>
        <p:spPr bwMode="auto">
          <a:xfrm>
            <a:off x="1763713" y="333375"/>
            <a:ext cx="4824412" cy="762000"/>
          </a:xfrm>
          <a:prstGeom prst="rect">
            <a:avLst/>
          </a:prstGeom>
          <a:noFill/>
          <a:ln>
            <a:noFill/>
          </a:ln>
          <a:effectLst>
            <a:prstShdw prst="shdw17" dist="17961" dir="2700000">
              <a:srgbClr val="995C00"/>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4400" b="1">
                <a:solidFill>
                  <a:schemeClr val="bg1"/>
                </a:solidFill>
                <a:latin typeface="楷体_GB2312" pitchFamily="49" charset="-122"/>
                <a:ea typeface="楷体_GB2312" pitchFamily="49" charset="-122"/>
              </a:rPr>
              <a:t>12.4  </a:t>
            </a:r>
            <a:r>
              <a:rPr kumimoji="1" lang="zh-CN" altLang="en-US" sz="4400" b="1">
                <a:solidFill>
                  <a:schemeClr val="bg1"/>
                </a:solidFill>
                <a:latin typeface="楷体_GB2312" pitchFamily="49" charset="-122"/>
                <a:ea typeface="楷体_GB2312" pitchFamily="49" charset="-122"/>
              </a:rPr>
              <a:t>变压器原理</a:t>
            </a:r>
          </a:p>
        </p:txBody>
      </p:sp>
      <p:sp>
        <p:nvSpPr>
          <p:cNvPr id="476163" name="Text Box 3"/>
          <p:cNvSpPr txBox="1">
            <a:spLocks noChangeArrowheads="1"/>
          </p:cNvSpPr>
          <p:nvPr/>
        </p:nvSpPr>
        <p:spPr bwMode="auto">
          <a:xfrm>
            <a:off x="539750" y="981075"/>
            <a:ext cx="8208963" cy="244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10000"/>
              </a:lnSpc>
              <a:spcBef>
                <a:spcPct val="50000"/>
              </a:spcBef>
            </a:pPr>
            <a:r>
              <a:rPr lang="zh-CN" altLang="en-US" sz="2800" b="1">
                <a:solidFill>
                  <a:srgbClr val="FFFF00"/>
                </a:solidFill>
                <a:latin typeface="楷体_GB2312" pitchFamily="49" charset="-122"/>
                <a:ea typeface="楷体_GB2312" pitchFamily="49" charset="-122"/>
              </a:rPr>
              <a:t>    变压器由两个具有互感的线圈构成，一个线圈接向电源，另一线圈接向负载，变压器是利用互感来实现从一个电路向另一个电路传输能量或信号的器件。当变压器线圈的芯子为非铁磁材料时，称空心变压器。</a:t>
            </a:r>
          </a:p>
        </p:txBody>
      </p:sp>
      <p:sp>
        <p:nvSpPr>
          <p:cNvPr id="476164" name="Text Box 4"/>
          <p:cNvSpPr txBox="1">
            <a:spLocks noChangeArrowheads="1"/>
          </p:cNvSpPr>
          <p:nvPr/>
        </p:nvSpPr>
        <p:spPr bwMode="auto">
          <a:xfrm>
            <a:off x="468313" y="3500438"/>
            <a:ext cx="6119812" cy="579437"/>
          </a:xfrm>
          <a:prstGeom prst="rect">
            <a:avLst/>
          </a:prstGeom>
          <a:noFill/>
          <a:ln>
            <a:noFill/>
          </a:ln>
          <a:effectLst>
            <a:prstShdw prst="shdw17" dist="17961" dir="2700000">
              <a:srgbClr val="991F00"/>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3200" b="1">
                <a:solidFill>
                  <a:schemeClr val="bg1"/>
                </a:solidFill>
                <a:latin typeface="楷体_GB2312" pitchFamily="49" charset="-122"/>
                <a:ea typeface="楷体_GB2312" pitchFamily="49" charset="-122"/>
              </a:rPr>
              <a:t>1.</a:t>
            </a:r>
            <a:r>
              <a:rPr kumimoji="1" lang="zh-CN" altLang="en-US" sz="3200" b="1">
                <a:solidFill>
                  <a:schemeClr val="bg1"/>
                </a:solidFill>
                <a:latin typeface="楷体_GB2312" pitchFamily="49" charset="-122"/>
                <a:ea typeface="楷体_GB2312" pitchFamily="49" charset="-122"/>
              </a:rPr>
              <a:t>变压器电路（工作在线性段）</a:t>
            </a:r>
          </a:p>
        </p:txBody>
      </p:sp>
      <p:sp>
        <p:nvSpPr>
          <p:cNvPr id="476165" name="AutoShape 5" descr="羊皮纸"/>
          <p:cNvSpPr>
            <a:spLocks noChangeArrowheads="1"/>
          </p:cNvSpPr>
          <p:nvPr/>
        </p:nvSpPr>
        <p:spPr bwMode="auto">
          <a:xfrm>
            <a:off x="611188" y="6165850"/>
            <a:ext cx="2089150" cy="504825"/>
          </a:xfrm>
          <a:prstGeom prst="wedgeEllipseCallout">
            <a:avLst>
              <a:gd name="adj1" fmla="val 33815"/>
              <a:gd name="adj2" fmla="val -155032"/>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sz="2400" b="1">
                <a:ea typeface="楷体_GB2312" pitchFamily="49" charset="-122"/>
              </a:rPr>
              <a:t>原边回路</a:t>
            </a:r>
          </a:p>
        </p:txBody>
      </p:sp>
      <p:sp>
        <p:nvSpPr>
          <p:cNvPr id="476166" name="AutoShape 6" descr="羊皮纸"/>
          <p:cNvSpPr>
            <a:spLocks noChangeArrowheads="1"/>
          </p:cNvSpPr>
          <p:nvPr/>
        </p:nvSpPr>
        <p:spPr bwMode="auto">
          <a:xfrm>
            <a:off x="6227763" y="3357563"/>
            <a:ext cx="2232025" cy="576262"/>
          </a:xfrm>
          <a:prstGeom prst="wedgeEllipseCallout">
            <a:avLst>
              <a:gd name="adj1" fmla="val -53843"/>
              <a:gd name="adj2" fmla="val 194630"/>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sz="2400" b="1">
                <a:ea typeface="楷体_GB2312" pitchFamily="49" charset="-122"/>
              </a:rPr>
              <a:t>副边回路</a:t>
            </a:r>
          </a:p>
        </p:txBody>
      </p:sp>
      <p:grpSp>
        <p:nvGrpSpPr>
          <p:cNvPr id="39946" name="Group 7"/>
          <p:cNvGrpSpPr>
            <a:grpSpLocks/>
          </p:cNvGrpSpPr>
          <p:nvPr/>
        </p:nvGrpSpPr>
        <p:grpSpPr bwMode="auto">
          <a:xfrm>
            <a:off x="8316913" y="6446838"/>
            <a:ext cx="792162" cy="366712"/>
            <a:chOff x="5193" y="4020"/>
            <a:chExt cx="499" cy="231"/>
          </a:xfrm>
        </p:grpSpPr>
        <p:pic>
          <p:nvPicPr>
            <p:cNvPr id="39990" name="Picture 8" descr="789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91" name="Text Box 9">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39947" name="Group 10"/>
          <p:cNvGrpSpPr>
            <a:grpSpLocks/>
          </p:cNvGrpSpPr>
          <p:nvPr/>
        </p:nvGrpSpPr>
        <p:grpSpPr bwMode="auto">
          <a:xfrm>
            <a:off x="7453313" y="6446838"/>
            <a:ext cx="792162" cy="366712"/>
            <a:chOff x="4649" y="4020"/>
            <a:chExt cx="499" cy="231"/>
          </a:xfrm>
        </p:grpSpPr>
        <p:pic>
          <p:nvPicPr>
            <p:cNvPr id="39988" name="Picture 11" descr="789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89" name="Text Box 12">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 name="Group 13"/>
          <p:cNvGrpSpPr>
            <a:grpSpLocks/>
          </p:cNvGrpSpPr>
          <p:nvPr/>
        </p:nvGrpSpPr>
        <p:grpSpPr bwMode="auto">
          <a:xfrm>
            <a:off x="971550" y="3933825"/>
            <a:ext cx="7431088" cy="2089150"/>
            <a:chOff x="295" y="1933"/>
            <a:chExt cx="4681" cy="1316"/>
          </a:xfrm>
        </p:grpSpPr>
        <p:sp>
          <p:nvSpPr>
            <p:cNvPr id="39952" name="Oval 14"/>
            <p:cNvSpPr>
              <a:spLocks noChangeArrowheads="1"/>
            </p:cNvSpPr>
            <p:nvPr/>
          </p:nvSpPr>
          <p:spPr bwMode="auto">
            <a:xfrm>
              <a:off x="612" y="256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39953" name="Line 15"/>
            <p:cNvSpPr>
              <a:spLocks noChangeShapeType="1"/>
            </p:cNvSpPr>
            <p:nvPr/>
          </p:nvSpPr>
          <p:spPr bwMode="auto">
            <a:xfrm flipH="1">
              <a:off x="2064" y="2931"/>
              <a:ext cx="0" cy="31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9954" name="Line 16"/>
            <p:cNvSpPr>
              <a:spLocks noChangeShapeType="1"/>
            </p:cNvSpPr>
            <p:nvPr/>
          </p:nvSpPr>
          <p:spPr bwMode="auto">
            <a:xfrm>
              <a:off x="2064" y="2296"/>
              <a:ext cx="0" cy="27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9955" name="Line 17"/>
            <p:cNvSpPr>
              <a:spLocks noChangeShapeType="1"/>
            </p:cNvSpPr>
            <p:nvPr/>
          </p:nvSpPr>
          <p:spPr bwMode="auto">
            <a:xfrm>
              <a:off x="2562" y="2931"/>
              <a:ext cx="0" cy="31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9956" name="Line 18"/>
            <p:cNvSpPr>
              <a:spLocks noChangeShapeType="1"/>
            </p:cNvSpPr>
            <p:nvPr/>
          </p:nvSpPr>
          <p:spPr bwMode="auto">
            <a:xfrm>
              <a:off x="2562" y="2296"/>
              <a:ext cx="0" cy="29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9957" name="Line 19"/>
            <p:cNvSpPr>
              <a:spLocks noChangeShapeType="1"/>
            </p:cNvSpPr>
            <p:nvPr/>
          </p:nvSpPr>
          <p:spPr bwMode="auto">
            <a:xfrm flipV="1">
              <a:off x="2562" y="3249"/>
              <a:ext cx="1407"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9958" name="Line 20"/>
            <p:cNvSpPr>
              <a:spLocks noChangeShapeType="1"/>
            </p:cNvSpPr>
            <p:nvPr/>
          </p:nvSpPr>
          <p:spPr bwMode="auto">
            <a:xfrm>
              <a:off x="3878" y="2296"/>
              <a:ext cx="0" cy="326"/>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9959" name="Text Box 21"/>
            <p:cNvSpPr txBox="1">
              <a:spLocks noChangeArrowheads="1"/>
            </p:cNvSpPr>
            <p:nvPr/>
          </p:nvSpPr>
          <p:spPr bwMode="auto">
            <a:xfrm>
              <a:off x="2062" y="2341"/>
              <a:ext cx="228"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39960" name="Text Box 22"/>
            <p:cNvSpPr txBox="1">
              <a:spLocks noChangeArrowheads="1"/>
            </p:cNvSpPr>
            <p:nvPr/>
          </p:nvSpPr>
          <p:spPr bwMode="auto">
            <a:xfrm>
              <a:off x="2336" y="2341"/>
              <a:ext cx="214"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39961" name="Text Box 23"/>
            <p:cNvSpPr txBox="1">
              <a:spLocks noChangeArrowheads="1"/>
            </p:cNvSpPr>
            <p:nvPr/>
          </p:nvSpPr>
          <p:spPr bwMode="auto">
            <a:xfrm>
              <a:off x="1474" y="2659"/>
              <a:ext cx="58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j</a:t>
              </a:r>
              <a:r>
                <a:rPr kumimoji="1" lang="en-US" altLang="zh-CN" sz="2800" i="1">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2800" i="1">
                  <a:solidFill>
                    <a:schemeClr val="bg1"/>
                  </a:solidFill>
                  <a:latin typeface="Times New Roman" panose="02020603050405020304" pitchFamily="18" charset="0"/>
                  <a:ea typeface="宋体" panose="02010600030101010101" pitchFamily="2" charset="-122"/>
                </a:rPr>
                <a:t>L</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39962" name="Line 24"/>
            <p:cNvSpPr>
              <a:spLocks noChangeShapeType="1"/>
            </p:cNvSpPr>
            <p:nvPr/>
          </p:nvSpPr>
          <p:spPr bwMode="auto">
            <a:xfrm>
              <a:off x="884" y="2341"/>
              <a:ext cx="272" cy="0"/>
            </a:xfrm>
            <a:prstGeom prst="line">
              <a:avLst/>
            </a:prstGeom>
            <a:noFill/>
            <a:ln w="38100">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9963" name="Arc 25"/>
            <p:cNvSpPr>
              <a:spLocks/>
            </p:cNvSpPr>
            <p:nvPr/>
          </p:nvSpPr>
          <p:spPr bwMode="auto">
            <a:xfrm rot="10800000" flipV="1">
              <a:off x="1927" y="2115"/>
              <a:ext cx="196" cy="216"/>
            </a:xfrm>
            <a:custGeom>
              <a:avLst/>
              <a:gdLst>
                <a:gd name="T0" fmla="*/ 43 w 20759"/>
                <a:gd name="T1" fmla="*/ 0 h 21109"/>
                <a:gd name="T2" fmla="*/ 196 w 20759"/>
                <a:gd name="T3" fmla="*/ 155 h 21109"/>
                <a:gd name="T4" fmla="*/ 0 w 20759"/>
                <a:gd name="T5" fmla="*/ 216 h 21109"/>
                <a:gd name="T6" fmla="*/ 0 60000 65536"/>
                <a:gd name="T7" fmla="*/ 0 60000 65536"/>
                <a:gd name="T8" fmla="*/ 0 60000 65536"/>
                <a:gd name="T9" fmla="*/ 0 w 20759"/>
                <a:gd name="T10" fmla="*/ 0 h 21109"/>
                <a:gd name="T11" fmla="*/ 20759 w 20759"/>
                <a:gd name="T12" fmla="*/ 21109 h 21109"/>
              </a:gdLst>
              <a:ahLst/>
              <a:cxnLst>
                <a:cxn ang="T6">
                  <a:pos x="T0" y="T1"/>
                </a:cxn>
                <a:cxn ang="T7">
                  <a:pos x="T2" y="T3"/>
                </a:cxn>
                <a:cxn ang="T8">
                  <a:pos x="T4" y="T5"/>
                </a:cxn>
              </a:cxnLst>
              <a:rect l="T9" t="T10" r="T11" b="T12"/>
              <a:pathLst>
                <a:path w="20759" h="21109" fill="none" extrusionOk="0">
                  <a:moveTo>
                    <a:pt x="4579" y="0"/>
                  </a:moveTo>
                  <a:cubicBezTo>
                    <a:pt x="12347" y="1685"/>
                    <a:pt x="18561" y="7500"/>
                    <a:pt x="20758" y="15139"/>
                  </a:cubicBezTo>
                </a:path>
                <a:path w="20759" h="21109" stroke="0" extrusionOk="0">
                  <a:moveTo>
                    <a:pt x="4579" y="0"/>
                  </a:moveTo>
                  <a:cubicBezTo>
                    <a:pt x="12347" y="1685"/>
                    <a:pt x="18561" y="7500"/>
                    <a:pt x="20758" y="15139"/>
                  </a:cubicBezTo>
                  <a:lnTo>
                    <a:pt x="0" y="21109"/>
                  </a:lnTo>
                  <a:close/>
                </a:path>
              </a:pathLst>
            </a:custGeom>
            <a:noFill/>
            <a:ln w="28575">
              <a:solidFill>
                <a:srgbClr val="FF33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9964" name="Arc 26"/>
            <p:cNvSpPr>
              <a:spLocks/>
            </p:cNvSpPr>
            <p:nvPr/>
          </p:nvSpPr>
          <p:spPr bwMode="auto">
            <a:xfrm rot="10800000" flipH="1" flipV="1">
              <a:off x="2562" y="2115"/>
              <a:ext cx="198" cy="215"/>
            </a:xfrm>
            <a:custGeom>
              <a:avLst/>
              <a:gdLst>
                <a:gd name="T0" fmla="*/ 44 w 20759"/>
                <a:gd name="T1" fmla="*/ 0 h 21109"/>
                <a:gd name="T2" fmla="*/ 198 w 20759"/>
                <a:gd name="T3" fmla="*/ 154 h 21109"/>
                <a:gd name="T4" fmla="*/ 0 w 20759"/>
                <a:gd name="T5" fmla="*/ 215 h 21109"/>
                <a:gd name="T6" fmla="*/ 0 60000 65536"/>
                <a:gd name="T7" fmla="*/ 0 60000 65536"/>
                <a:gd name="T8" fmla="*/ 0 60000 65536"/>
                <a:gd name="T9" fmla="*/ 0 w 20759"/>
                <a:gd name="T10" fmla="*/ 0 h 21109"/>
                <a:gd name="T11" fmla="*/ 20759 w 20759"/>
                <a:gd name="T12" fmla="*/ 21109 h 21109"/>
              </a:gdLst>
              <a:ahLst/>
              <a:cxnLst>
                <a:cxn ang="T6">
                  <a:pos x="T0" y="T1"/>
                </a:cxn>
                <a:cxn ang="T7">
                  <a:pos x="T2" y="T3"/>
                </a:cxn>
                <a:cxn ang="T8">
                  <a:pos x="T4" y="T5"/>
                </a:cxn>
              </a:cxnLst>
              <a:rect l="T9" t="T10" r="T11" b="T12"/>
              <a:pathLst>
                <a:path w="20759" h="21109" fill="none" extrusionOk="0">
                  <a:moveTo>
                    <a:pt x="4579" y="0"/>
                  </a:moveTo>
                  <a:cubicBezTo>
                    <a:pt x="12347" y="1685"/>
                    <a:pt x="18561" y="7500"/>
                    <a:pt x="20758" y="15139"/>
                  </a:cubicBezTo>
                </a:path>
                <a:path w="20759" h="21109" stroke="0" extrusionOk="0">
                  <a:moveTo>
                    <a:pt x="4579" y="0"/>
                  </a:moveTo>
                  <a:cubicBezTo>
                    <a:pt x="12347" y="1685"/>
                    <a:pt x="18561" y="7500"/>
                    <a:pt x="20758" y="15139"/>
                  </a:cubicBezTo>
                  <a:lnTo>
                    <a:pt x="0" y="21109"/>
                  </a:lnTo>
                  <a:close/>
                </a:path>
              </a:pathLst>
            </a:custGeom>
            <a:noFill/>
            <a:ln w="28575">
              <a:solidFill>
                <a:srgbClr val="FF33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aphicFrame>
          <p:nvGraphicFramePr>
            <p:cNvPr id="39938" name="Object 27"/>
            <p:cNvGraphicFramePr>
              <a:graphicFrameLocks noChangeAspect="1"/>
            </p:cNvGraphicFramePr>
            <p:nvPr/>
          </p:nvGraphicFramePr>
          <p:xfrm>
            <a:off x="930" y="2205"/>
            <a:ext cx="211" cy="490"/>
          </p:xfrm>
          <a:graphic>
            <a:graphicData uri="http://schemas.openxmlformats.org/presentationml/2006/ole">
              <mc:AlternateContent xmlns:mc="http://schemas.openxmlformats.org/markup-compatibility/2006">
                <mc:Choice xmlns:v="urn:schemas-microsoft-com:vml" Requires="v">
                  <p:oleObj spid="_x0000_s39998" name="公式" r:id="rId5" imgW="164880" imgH="330120" progId="Equation.3">
                    <p:embed/>
                  </p:oleObj>
                </mc:Choice>
                <mc:Fallback>
                  <p:oleObj name="公式" r:id="rId5" imgW="164880" imgH="330120" progId="Equation.3">
                    <p:embed/>
                    <p:pic>
                      <p:nvPicPr>
                        <p:cNvPr id="0" name="Object 2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0" y="2205"/>
                          <a:ext cx="211" cy="4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99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9939" name="Object 28"/>
            <p:cNvGraphicFramePr>
              <a:graphicFrameLocks noChangeAspect="1"/>
            </p:cNvGraphicFramePr>
            <p:nvPr/>
          </p:nvGraphicFramePr>
          <p:xfrm>
            <a:off x="4014" y="2251"/>
            <a:ext cx="247" cy="408"/>
          </p:xfrm>
          <a:graphic>
            <a:graphicData uri="http://schemas.openxmlformats.org/presentationml/2006/ole">
              <mc:AlternateContent xmlns:mc="http://schemas.openxmlformats.org/markup-compatibility/2006">
                <mc:Choice xmlns:v="urn:schemas-microsoft-com:vml" Requires="v">
                  <p:oleObj spid="_x0000_s39999" name="公式" r:id="rId7" imgW="190440" imgH="304560" progId="Equation.3">
                    <p:embed/>
                  </p:oleObj>
                </mc:Choice>
                <mc:Fallback>
                  <p:oleObj name="公式" r:id="rId7" imgW="190440" imgH="304560" progId="Equation.3">
                    <p:embed/>
                    <p:pic>
                      <p:nvPicPr>
                        <p:cNvPr id="0" name="Object 2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14" y="2251"/>
                          <a:ext cx="247" cy="4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99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9965" name="Text Box 29"/>
            <p:cNvSpPr txBox="1">
              <a:spLocks noChangeArrowheads="1"/>
            </p:cNvSpPr>
            <p:nvPr/>
          </p:nvSpPr>
          <p:spPr bwMode="auto">
            <a:xfrm>
              <a:off x="2562" y="2659"/>
              <a:ext cx="80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j</a:t>
              </a:r>
              <a:r>
                <a:rPr kumimoji="1" lang="en-US" altLang="zh-CN" sz="2800" i="1">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2800" i="1">
                  <a:solidFill>
                    <a:schemeClr val="bg1"/>
                  </a:solidFill>
                  <a:latin typeface="Times New Roman" panose="02020603050405020304" pitchFamily="18" charset="0"/>
                  <a:ea typeface="宋体" panose="02010600030101010101" pitchFamily="2" charset="-122"/>
                </a:rPr>
                <a:t>L</a:t>
              </a:r>
              <a:r>
                <a:rPr kumimoji="1" lang="en-US" altLang="zh-CN" sz="2800" baseline="-25000">
                  <a:solidFill>
                    <a:schemeClr val="bg1"/>
                  </a:solidFill>
                  <a:latin typeface="Times New Roman" panose="02020603050405020304" pitchFamily="18" charset="0"/>
                  <a:ea typeface="宋体" panose="02010600030101010101" pitchFamily="2" charset="-122"/>
                </a:rPr>
                <a:t>2</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39966" name="Text Box 30"/>
            <p:cNvSpPr txBox="1">
              <a:spLocks noChangeArrowheads="1"/>
            </p:cNvSpPr>
            <p:nvPr/>
          </p:nvSpPr>
          <p:spPr bwMode="auto">
            <a:xfrm>
              <a:off x="2064" y="1933"/>
              <a:ext cx="57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j</a:t>
              </a:r>
              <a:r>
                <a:rPr kumimoji="1" lang="en-US" altLang="zh-CN" sz="2800" i="1">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2800" i="1">
                  <a:solidFill>
                    <a:schemeClr val="bg1"/>
                  </a:solidFill>
                  <a:latin typeface="Times New Roman" panose="02020603050405020304" pitchFamily="18" charset="0"/>
                  <a:ea typeface="宋体" panose="02010600030101010101" pitchFamily="2" charset="-122"/>
                </a:rPr>
                <a:t>M</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39967" name="Line 31"/>
            <p:cNvSpPr>
              <a:spLocks noChangeShapeType="1"/>
            </p:cNvSpPr>
            <p:nvPr/>
          </p:nvSpPr>
          <p:spPr bwMode="auto">
            <a:xfrm flipH="1">
              <a:off x="793" y="3249"/>
              <a:ext cx="127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9968" name="Text Box 32"/>
            <p:cNvSpPr txBox="1">
              <a:spLocks noChangeArrowheads="1"/>
            </p:cNvSpPr>
            <p:nvPr/>
          </p:nvSpPr>
          <p:spPr bwMode="auto">
            <a:xfrm>
              <a:off x="574" y="2263"/>
              <a:ext cx="29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39969" name="Text Box 33"/>
            <p:cNvSpPr txBox="1">
              <a:spLocks noChangeArrowheads="1"/>
            </p:cNvSpPr>
            <p:nvPr/>
          </p:nvSpPr>
          <p:spPr bwMode="auto">
            <a:xfrm>
              <a:off x="521" y="2886"/>
              <a:ext cx="29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graphicFrame>
          <p:nvGraphicFramePr>
            <p:cNvPr id="39940" name="Object 34"/>
            <p:cNvGraphicFramePr>
              <a:graphicFrameLocks noChangeAspect="1"/>
            </p:cNvGraphicFramePr>
            <p:nvPr/>
          </p:nvGraphicFramePr>
          <p:xfrm>
            <a:off x="295" y="2478"/>
            <a:ext cx="274" cy="483"/>
          </p:xfrm>
          <a:graphic>
            <a:graphicData uri="http://schemas.openxmlformats.org/presentationml/2006/ole">
              <mc:AlternateContent xmlns:mc="http://schemas.openxmlformats.org/markup-compatibility/2006">
                <mc:Choice xmlns:v="urn:schemas-microsoft-com:vml" Requires="v">
                  <p:oleObj spid="_x0000_s40000" name="公式" r:id="rId9" imgW="228600" imgH="330120" progId="Equation.3">
                    <p:embed/>
                  </p:oleObj>
                </mc:Choice>
                <mc:Fallback>
                  <p:oleObj name="公式" r:id="rId9" imgW="228600" imgH="330120" progId="Equation.3">
                    <p:embed/>
                    <p:pic>
                      <p:nvPicPr>
                        <p:cNvPr id="0" name="Object 3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5" y="2478"/>
                          <a:ext cx="274" cy="4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99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9970" name="Line 35"/>
            <p:cNvSpPr>
              <a:spLocks noChangeShapeType="1"/>
            </p:cNvSpPr>
            <p:nvPr/>
          </p:nvSpPr>
          <p:spPr bwMode="auto">
            <a:xfrm>
              <a:off x="791" y="2286"/>
              <a:ext cx="2" cy="96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9971" name="Line 36"/>
            <p:cNvSpPr>
              <a:spLocks noChangeShapeType="1"/>
            </p:cNvSpPr>
            <p:nvPr/>
          </p:nvSpPr>
          <p:spPr bwMode="auto">
            <a:xfrm flipH="1" flipV="1">
              <a:off x="793" y="2296"/>
              <a:ext cx="127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9972" name="Line 37"/>
            <p:cNvSpPr>
              <a:spLocks noChangeShapeType="1"/>
            </p:cNvSpPr>
            <p:nvPr/>
          </p:nvSpPr>
          <p:spPr bwMode="auto">
            <a:xfrm flipV="1">
              <a:off x="3969" y="2296"/>
              <a:ext cx="7" cy="95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9973" name="Line 38"/>
            <p:cNvSpPr>
              <a:spLocks noChangeShapeType="1"/>
            </p:cNvSpPr>
            <p:nvPr/>
          </p:nvSpPr>
          <p:spPr bwMode="auto">
            <a:xfrm flipV="1">
              <a:off x="2562" y="2296"/>
              <a:ext cx="1407"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9974" name="Text Box 39"/>
            <p:cNvSpPr txBox="1">
              <a:spLocks noChangeArrowheads="1"/>
            </p:cNvSpPr>
            <p:nvPr/>
          </p:nvSpPr>
          <p:spPr bwMode="auto">
            <a:xfrm>
              <a:off x="1338" y="2341"/>
              <a:ext cx="51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R</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39975" name="Text Box 40"/>
            <p:cNvSpPr txBox="1">
              <a:spLocks noChangeArrowheads="1"/>
            </p:cNvSpPr>
            <p:nvPr/>
          </p:nvSpPr>
          <p:spPr bwMode="auto">
            <a:xfrm>
              <a:off x="3198" y="2341"/>
              <a:ext cx="5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R</a:t>
              </a:r>
              <a:r>
                <a:rPr kumimoji="1" lang="en-US" altLang="zh-CN" sz="2800" baseline="-25000">
                  <a:solidFill>
                    <a:schemeClr val="bg1"/>
                  </a:solidFill>
                  <a:latin typeface="Times New Roman" panose="02020603050405020304" pitchFamily="18" charset="0"/>
                  <a:ea typeface="宋体" panose="02010600030101010101" pitchFamily="2" charset="-122"/>
                </a:rPr>
                <a:t>2</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39976" name="Text Box 41"/>
            <p:cNvSpPr txBox="1">
              <a:spLocks noChangeArrowheads="1"/>
            </p:cNvSpPr>
            <p:nvPr/>
          </p:nvSpPr>
          <p:spPr bwMode="auto">
            <a:xfrm>
              <a:off x="4014" y="2659"/>
              <a:ext cx="962"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Z=R+</a:t>
              </a:r>
              <a:r>
                <a:rPr kumimoji="1" lang="en-US" altLang="zh-CN" sz="2800">
                  <a:solidFill>
                    <a:schemeClr val="bg1"/>
                  </a:solidFill>
                  <a:latin typeface="Times New Roman" panose="02020603050405020304" pitchFamily="18" charset="0"/>
                  <a:ea typeface="宋体" panose="02010600030101010101" pitchFamily="2" charset="-122"/>
                </a:rPr>
                <a:t>j</a:t>
              </a:r>
              <a:r>
                <a:rPr kumimoji="1" lang="en-US" altLang="zh-CN" sz="2800" i="1">
                  <a:solidFill>
                    <a:schemeClr val="bg1"/>
                  </a:solidFill>
                  <a:latin typeface="Times New Roman" panose="02020603050405020304" pitchFamily="18" charset="0"/>
                  <a:ea typeface="宋体" panose="02010600030101010101" pitchFamily="2" charset="-122"/>
                </a:rPr>
                <a:t>X</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39977" name="Rectangle 42"/>
            <p:cNvSpPr>
              <a:spLocks noChangeArrowheads="1"/>
            </p:cNvSpPr>
            <p:nvPr/>
          </p:nvSpPr>
          <p:spPr bwMode="auto">
            <a:xfrm>
              <a:off x="3923" y="2704"/>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39978" name="Rectangle 43"/>
            <p:cNvSpPr>
              <a:spLocks noChangeArrowheads="1"/>
            </p:cNvSpPr>
            <p:nvPr/>
          </p:nvSpPr>
          <p:spPr bwMode="auto">
            <a:xfrm>
              <a:off x="3152" y="2251"/>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39979" name="Group 44"/>
            <p:cNvGrpSpPr>
              <a:grpSpLocks/>
            </p:cNvGrpSpPr>
            <p:nvPr/>
          </p:nvGrpSpPr>
          <p:grpSpPr bwMode="auto">
            <a:xfrm rot="10800000">
              <a:off x="2472" y="2568"/>
              <a:ext cx="91" cy="363"/>
              <a:chOff x="2744" y="2931"/>
              <a:chExt cx="57" cy="283"/>
            </a:xfrm>
          </p:grpSpPr>
          <p:sp>
            <p:nvSpPr>
              <p:cNvPr id="39985" name="Arc 45"/>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9986" name="Arc 46"/>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9987" name="Arc 47"/>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39980" name="Group 48"/>
            <p:cNvGrpSpPr>
              <a:grpSpLocks/>
            </p:cNvGrpSpPr>
            <p:nvPr/>
          </p:nvGrpSpPr>
          <p:grpSpPr bwMode="auto">
            <a:xfrm>
              <a:off x="2064" y="2568"/>
              <a:ext cx="91" cy="363"/>
              <a:chOff x="2744" y="2931"/>
              <a:chExt cx="57" cy="283"/>
            </a:xfrm>
          </p:grpSpPr>
          <p:sp>
            <p:nvSpPr>
              <p:cNvPr id="39982" name="Arc 49"/>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9983" name="Arc 50"/>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9984" name="Arc 51"/>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sp>
          <p:nvSpPr>
            <p:cNvPr id="39981" name="Rectangle 52"/>
            <p:cNvSpPr>
              <a:spLocks noChangeArrowheads="1"/>
            </p:cNvSpPr>
            <p:nvPr/>
          </p:nvSpPr>
          <p:spPr bwMode="auto">
            <a:xfrm>
              <a:off x="1383" y="2251"/>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39949" name="Group 53"/>
          <p:cNvGrpSpPr>
            <a:grpSpLocks/>
          </p:cNvGrpSpPr>
          <p:nvPr/>
        </p:nvGrpSpPr>
        <p:grpSpPr bwMode="auto">
          <a:xfrm>
            <a:off x="6588125" y="6446838"/>
            <a:ext cx="792163" cy="366712"/>
            <a:chOff x="4649" y="4020"/>
            <a:chExt cx="499" cy="231"/>
          </a:xfrm>
        </p:grpSpPr>
        <p:pic>
          <p:nvPicPr>
            <p:cNvPr id="39950" name="Picture 54" descr="789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51" name="Text Box 55">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withEffect">
                                  <p:stCondLst>
                                    <p:cond delay="0"/>
                                  </p:stCondLst>
                                  <p:childTnLst>
                                    <p:set>
                                      <p:cBhvr>
                                        <p:cTn id="6" dur="1" fill="hold">
                                          <p:stCondLst>
                                            <p:cond delay="0"/>
                                          </p:stCondLst>
                                        </p:cTn>
                                        <p:tgtEl>
                                          <p:spTgt spid="476162"/>
                                        </p:tgtEl>
                                        <p:attrNameLst>
                                          <p:attrName>style.visibility</p:attrName>
                                        </p:attrNameLst>
                                      </p:cBhvr>
                                      <p:to>
                                        <p:strVal val="visible"/>
                                      </p:to>
                                    </p:set>
                                    <p:anim calcmode="lin" valueType="num">
                                      <p:cBhvr additive="base">
                                        <p:cTn id="7" dur="500" fill="hold"/>
                                        <p:tgtEl>
                                          <p:spTgt spid="476162"/>
                                        </p:tgtEl>
                                        <p:attrNameLst>
                                          <p:attrName>ppt_x</p:attrName>
                                        </p:attrNameLst>
                                      </p:cBhvr>
                                      <p:tavLst>
                                        <p:tav tm="0">
                                          <p:val>
                                            <p:strVal val="0-#ppt_w/2"/>
                                          </p:val>
                                        </p:tav>
                                        <p:tav tm="100000">
                                          <p:val>
                                            <p:strVal val="#ppt_x"/>
                                          </p:val>
                                        </p:tav>
                                      </p:tavLst>
                                    </p:anim>
                                    <p:anim calcmode="lin" valueType="num">
                                      <p:cBhvr additive="base">
                                        <p:cTn id="8" dur="500" fill="hold"/>
                                        <p:tgtEl>
                                          <p:spTgt spid="476162"/>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iterate type="lt">
                                    <p:tmPct val="100000"/>
                                  </p:iterate>
                                  <p:childTnLst>
                                    <p:set>
                                      <p:cBhvr>
                                        <p:cTn id="12" dur="1" fill="hold">
                                          <p:stCondLst>
                                            <p:cond delay="0"/>
                                          </p:stCondLst>
                                        </p:cTn>
                                        <p:tgtEl>
                                          <p:spTgt spid="476163"/>
                                        </p:tgtEl>
                                        <p:attrNameLst>
                                          <p:attrName>style.visibility</p:attrName>
                                        </p:attrNameLst>
                                      </p:cBhvr>
                                      <p:to>
                                        <p:strVal val="visible"/>
                                      </p:to>
                                    </p:set>
                                    <p:animEffect transition="in" filter="wipe(left)">
                                      <p:cBhvr>
                                        <p:cTn id="13" dur="100"/>
                                        <p:tgtEl>
                                          <p:spTgt spid="47616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476164"/>
                                        </p:tgtEl>
                                        <p:attrNameLst>
                                          <p:attrName>style.visibility</p:attrName>
                                        </p:attrNameLst>
                                      </p:cBhvr>
                                      <p:to>
                                        <p:strVal val="visible"/>
                                      </p:to>
                                    </p:set>
                                    <p:anim calcmode="lin" valueType="num">
                                      <p:cBhvr additive="base">
                                        <p:cTn id="18" dur="500" fill="hold"/>
                                        <p:tgtEl>
                                          <p:spTgt spid="476164"/>
                                        </p:tgtEl>
                                        <p:attrNameLst>
                                          <p:attrName>ppt_x</p:attrName>
                                        </p:attrNameLst>
                                      </p:cBhvr>
                                      <p:tavLst>
                                        <p:tav tm="0">
                                          <p:val>
                                            <p:strVal val="0-#ppt_w/2"/>
                                          </p:val>
                                        </p:tav>
                                        <p:tav tm="100000">
                                          <p:val>
                                            <p:strVal val="#ppt_x"/>
                                          </p:val>
                                        </p:tav>
                                      </p:tavLst>
                                    </p:anim>
                                    <p:anim calcmode="lin" valueType="num">
                                      <p:cBhvr additive="base">
                                        <p:cTn id="19" dur="500" fill="hold"/>
                                        <p:tgtEl>
                                          <p:spTgt spid="476164"/>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blinds(horizontal)">
                                      <p:cBhvr>
                                        <p:cTn id="24" dur="500"/>
                                        <p:tgtEl>
                                          <p:spTgt spid="4"/>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0" presetClass="entr" presetSubtype="0" fill="hold" grpId="0" nodeType="clickEffect">
                                  <p:stCondLst>
                                    <p:cond delay="0"/>
                                  </p:stCondLst>
                                  <p:childTnLst>
                                    <p:set>
                                      <p:cBhvr>
                                        <p:cTn id="28" dur="1" fill="hold">
                                          <p:stCondLst>
                                            <p:cond delay="0"/>
                                          </p:stCondLst>
                                        </p:cTn>
                                        <p:tgtEl>
                                          <p:spTgt spid="476165"/>
                                        </p:tgtEl>
                                        <p:attrNameLst>
                                          <p:attrName>style.visibility</p:attrName>
                                        </p:attrNameLst>
                                      </p:cBhvr>
                                      <p:to>
                                        <p:strVal val="visible"/>
                                      </p:to>
                                    </p:set>
                                    <p:animEffect transition="in" filter="wedge">
                                      <p:cBhvr>
                                        <p:cTn id="29" dur="2000"/>
                                        <p:tgtEl>
                                          <p:spTgt spid="476165"/>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0" presetClass="entr" presetSubtype="0" fill="hold" grpId="0" nodeType="clickEffect">
                                  <p:stCondLst>
                                    <p:cond delay="0"/>
                                  </p:stCondLst>
                                  <p:childTnLst>
                                    <p:set>
                                      <p:cBhvr>
                                        <p:cTn id="33" dur="1" fill="hold">
                                          <p:stCondLst>
                                            <p:cond delay="0"/>
                                          </p:stCondLst>
                                        </p:cTn>
                                        <p:tgtEl>
                                          <p:spTgt spid="476166"/>
                                        </p:tgtEl>
                                        <p:attrNameLst>
                                          <p:attrName>style.visibility</p:attrName>
                                        </p:attrNameLst>
                                      </p:cBhvr>
                                      <p:to>
                                        <p:strVal val="visible"/>
                                      </p:to>
                                    </p:set>
                                    <p:animEffect transition="in" filter="wedge">
                                      <p:cBhvr>
                                        <p:cTn id="34" dur="2000"/>
                                        <p:tgtEl>
                                          <p:spTgt spid="476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6162" grpId="0"/>
      <p:bldP spid="476163" grpId="0"/>
      <p:bldP spid="476164" grpId="0"/>
      <p:bldP spid="476165" grpId="0" animBg="1"/>
      <p:bldP spid="47616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6" name="Text Box 2"/>
          <p:cNvSpPr txBox="1">
            <a:spLocks noChangeArrowheads="1"/>
          </p:cNvSpPr>
          <p:nvPr/>
        </p:nvSpPr>
        <p:spPr bwMode="auto">
          <a:xfrm>
            <a:off x="468313" y="476250"/>
            <a:ext cx="2520950" cy="579438"/>
          </a:xfrm>
          <a:prstGeom prst="rect">
            <a:avLst/>
          </a:prstGeom>
          <a:noFill/>
          <a:ln>
            <a:noFill/>
          </a:ln>
          <a:effectLst>
            <a:prstShdw prst="shdw17" dist="17961" dir="2700000">
              <a:srgbClr val="991F00"/>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3200" b="1">
                <a:solidFill>
                  <a:schemeClr val="bg1"/>
                </a:solidFill>
                <a:latin typeface="楷体_GB2312" pitchFamily="49" charset="-122"/>
                <a:ea typeface="楷体_GB2312" pitchFamily="49" charset="-122"/>
              </a:rPr>
              <a:t>2. </a:t>
            </a:r>
            <a:r>
              <a:rPr kumimoji="1" lang="zh-CN" altLang="en-US" sz="3200" b="1">
                <a:solidFill>
                  <a:schemeClr val="bg1"/>
                </a:solidFill>
                <a:latin typeface="楷体_GB2312" pitchFamily="49" charset="-122"/>
                <a:ea typeface="楷体_GB2312" pitchFamily="49" charset="-122"/>
              </a:rPr>
              <a:t>分析方法</a:t>
            </a:r>
          </a:p>
        </p:txBody>
      </p:sp>
      <p:sp>
        <p:nvSpPr>
          <p:cNvPr id="477187" name="Text Box 3"/>
          <p:cNvSpPr txBox="1">
            <a:spLocks noChangeArrowheads="1"/>
          </p:cNvSpPr>
          <p:nvPr/>
        </p:nvSpPr>
        <p:spPr bwMode="auto">
          <a:xfrm>
            <a:off x="539750" y="1196975"/>
            <a:ext cx="2881313" cy="519113"/>
          </a:xfrm>
          <a:prstGeom prst="rect">
            <a:avLst/>
          </a:prstGeom>
          <a:noFill/>
          <a:ln w="9525">
            <a:noFill/>
            <a:miter lim="800000"/>
            <a:headEnd/>
            <a:tailEnd/>
          </a:ln>
          <a:effectLst>
            <a:prstShdw prst="shdw17" dist="17961" dir="2700000">
              <a:schemeClr val="hlink">
                <a:gamma/>
                <a:shade val="60000"/>
                <a:invGamma/>
              </a:schemeClr>
            </a:prstShdw>
          </a:effectLst>
        </p:spPr>
        <p:txBody>
          <a:bodyPr>
            <a:spAutoFit/>
          </a:bodyPr>
          <a:lstStyle/>
          <a:p>
            <a:pPr marL="342900" indent="-342900" eaLnBrk="1" hangingPunct="1">
              <a:buFontTx/>
              <a:buAutoNum type="circleNumDbPlain"/>
              <a:defRPr/>
            </a:pPr>
            <a:r>
              <a:rPr kumimoji="1" lang="zh-CN" altLang="en-US" sz="2800" b="1">
                <a:solidFill>
                  <a:srgbClr val="FF9900"/>
                </a:solidFill>
                <a:latin typeface="楷体_GB2312" pitchFamily="49" charset="-122"/>
                <a:ea typeface="楷体_GB2312" pitchFamily="49" charset="-122"/>
              </a:rPr>
              <a:t>方程法分析</a:t>
            </a:r>
          </a:p>
        </p:txBody>
      </p:sp>
      <p:graphicFrame>
        <p:nvGraphicFramePr>
          <p:cNvPr id="477188" name="Object 4"/>
          <p:cNvGraphicFramePr>
            <a:graphicFrameLocks noChangeAspect="1"/>
          </p:cNvGraphicFramePr>
          <p:nvPr/>
        </p:nvGraphicFramePr>
        <p:xfrm>
          <a:off x="1069975" y="2852738"/>
          <a:ext cx="4989513" cy="742950"/>
        </p:xfrm>
        <a:graphic>
          <a:graphicData uri="http://schemas.openxmlformats.org/presentationml/2006/ole">
            <mc:AlternateContent xmlns:mc="http://schemas.openxmlformats.org/markup-compatibility/2006">
              <mc:Choice xmlns:v="urn:schemas-microsoft-com:vml" Requires="v">
                <p:oleObj spid="_x0000_s41036" name="公式" r:id="rId3" imgW="2044440" imgH="342720" progId="Equation.3">
                  <p:embed/>
                </p:oleObj>
              </mc:Choice>
              <mc:Fallback>
                <p:oleObj name="公式" r:id="rId3" imgW="2044440" imgH="34272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975" y="2852738"/>
                        <a:ext cx="4989513" cy="742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77189" name="Object 5"/>
          <p:cNvGraphicFramePr>
            <a:graphicFrameLocks noChangeAspect="1"/>
          </p:cNvGraphicFramePr>
          <p:nvPr/>
        </p:nvGraphicFramePr>
        <p:xfrm>
          <a:off x="971550" y="3573463"/>
          <a:ext cx="5545138" cy="762000"/>
        </p:xfrm>
        <a:graphic>
          <a:graphicData uri="http://schemas.openxmlformats.org/presentationml/2006/ole">
            <mc:AlternateContent xmlns:mc="http://schemas.openxmlformats.org/markup-compatibility/2006">
              <mc:Choice xmlns:v="urn:schemas-microsoft-com:vml" Requires="v">
                <p:oleObj spid="_x0000_s41037" name="公式" r:id="rId5" imgW="2361960" imgH="342720" progId="Equation.3">
                  <p:embed/>
                </p:oleObj>
              </mc:Choice>
              <mc:Fallback>
                <p:oleObj name="公式" r:id="rId5" imgW="2361960" imgH="34272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1550" y="3573463"/>
                        <a:ext cx="5545138" cy="76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77190" name="AutoShape 6"/>
          <p:cNvSpPr>
            <a:spLocks/>
          </p:cNvSpPr>
          <p:nvPr/>
        </p:nvSpPr>
        <p:spPr bwMode="auto">
          <a:xfrm>
            <a:off x="684213" y="3213100"/>
            <a:ext cx="133350" cy="1009650"/>
          </a:xfrm>
          <a:prstGeom prst="leftBrace">
            <a:avLst>
              <a:gd name="adj1" fmla="val 63095"/>
              <a:gd name="adj2" fmla="val 50000"/>
            </a:avLst>
          </a:pr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77191" name="Text Box 7"/>
          <p:cNvSpPr txBox="1">
            <a:spLocks noChangeArrowheads="1"/>
          </p:cNvSpPr>
          <p:nvPr/>
        </p:nvSpPr>
        <p:spPr bwMode="auto">
          <a:xfrm>
            <a:off x="539750" y="4437063"/>
            <a:ext cx="78486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楷体_GB2312" pitchFamily="49" charset="-122"/>
                <a:ea typeface="楷体_GB2312" pitchFamily="49" charset="-122"/>
              </a:rPr>
              <a:t>令</a:t>
            </a:r>
            <a:r>
              <a:rPr kumimoji="1" lang="zh-CN" altLang="en-US" sz="2800" b="1">
                <a:solidFill>
                  <a:srgbClr val="FFFF00"/>
                </a:solidFill>
                <a:latin typeface="宋体" panose="02010600030101010101" pitchFamily="2" charset="-122"/>
                <a:ea typeface="宋体" panose="02010600030101010101" pitchFamily="2" charset="-122"/>
              </a:rPr>
              <a:t> </a:t>
            </a:r>
            <a:r>
              <a:rPr kumimoji="1" lang="zh-CN" altLang="en-US" sz="2800" b="1" i="1">
                <a:solidFill>
                  <a:schemeClr val="bg1"/>
                </a:solidFill>
                <a:latin typeface="Times New Roman" panose="02020603050405020304" pitchFamily="18" charset="0"/>
                <a:ea typeface="宋体" panose="02010600030101010101" pitchFamily="2" charset="-122"/>
              </a:rPr>
              <a:t>    </a:t>
            </a:r>
            <a:r>
              <a:rPr kumimoji="1" lang="en-US" altLang="zh-CN" sz="3200" i="1">
                <a:solidFill>
                  <a:schemeClr val="bg1"/>
                </a:solidFill>
                <a:latin typeface="Times New Roman" panose="02020603050405020304" pitchFamily="18" charset="0"/>
                <a:ea typeface="宋体" panose="02010600030101010101" pitchFamily="2" charset="-122"/>
              </a:rPr>
              <a:t>Z</a:t>
            </a:r>
            <a:r>
              <a:rPr kumimoji="1" lang="en-US" altLang="zh-CN" sz="3200" baseline="-25000">
                <a:solidFill>
                  <a:schemeClr val="bg1"/>
                </a:solidFill>
                <a:latin typeface="Times New Roman" panose="02020603050405020304" pitchFamily="18" charset="0"/>
                <a:ea typeface="宋体" panose="02010600030101010101" pitchFamily="2" charset="-122"/>
              </a:rPr>
              <a:t>11</a:t>
            </a:r>
            <a:r>
              <a:rPr kumimoji="1" lang="en-US" altLang="zh-CN" sz="3200">
                <a:solidFill>
                  <a:schemeClr val="bg1"/>
                </a:solidFill>
                <a:latin typeface="Times New Roman" panose="02020603050405020304" pitchFamily="18" charset="0"/>
                <a:ea typeface="宋体" panose="02010600030101010101" pitchFamily="2" charset="-122"/>
              </a:rPr>
              <a:t>=</a:t>
            </a:r>
            <a:r>
              <a:rPr kumimoji="1" lang="en-US" altLang="zh-CN" sz="3200" i="1">
                <a:solidFill>
                  <a:schemeClr val="bg1"/>
                </a:solidFill>
                <a:latin typeface="Times New Roman" panose="02020603050405020304" pitchFamily="18" charset="0"/>
                <a:ea typeface="宋体" panose="02010600030101010101" pitchFamily="2" charset="-122"/>
              </a:rPr>
              <a:t>R</a:t>
            </a:r>
            <a:r>
              <a:rPr kumimoji="1" lang="en-US" altLang="zh-CN" sz="3200" baseline="-25000">
                <a:solidFill>
                  <a:schemeClr val="bg1"/>
                </a:solidFill>
                <a:latin typeface="Times New Roman" panose="02020603050405020304" pitchFamily="18" charset="0"/>
                <a:ea typeface="宋体" panose="02010600030101010101" pitchFamily="2" charset="-122"/>
              </a:rPr>
              <a:t>1</a:t>
            </a:r>
            <a:r>
              <a:rPr kumimoji="1" lang="en-US" altLang="zh-CN" sz="3200">
                <a:solidFill>
                  <a:schemeClr val="bg1"/>
                </a:solidFill>
                <a:latin typeface="Times New Roman" panose="02020603050405020304" pitchFamily="18" charset="0"/>
                <a:ea typeface="宋体" panose="02010600030101010101" pitchFamily="2" charset="-122"/>
              </a:rPr>
              <a:t>+j</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 L</a:t>
            </a:r>
            <a:r>
              <a:rPr kumimoji="1" lang="en-US" altLang="zh-CN" sz="3200" baseline="-25000">
                <a:solidFill>
                  <a:schemeClr val="bg1"/>
                </a:solidFill>
                <a:latin typeface="Times New Roman" panose="02020603050405020304" pitchFamily="18" charset="0"/>
                <a:ea typeface="宋体" panose="02010600030101010101" pitchFamily="2" charset="-122"/>
                <a:sym typeface="Symbol" panose="05050102010706020507" pitchFamily="18" charset="2"/>
              </a:rPr>
              <a:t>1</a:t>
            </a:r>
            <a:r>
              <a:rPr kumimoji="1" lang="zh-CN" altLang="en-US" sz="3200">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3200" i="1">
                <a:solidFill>
                  <a:schemeClr val="bg1"/>
                </a:solidFill>
                <a:latin typeface="Times New Roman" panose="02020603050405020304" pitchFamily="18" charset="0"/>
                <a:ea typeface="宋体" panose="02010600030101010101" pitchFamily="2" charset="-122"/>
              </a:rPr>
              <a:t>Z</a:t>
            </a:r>
            <a:r>
              <a:rPr kumimoji="1" lang="en-US" altLang="zh-CN" sz="3200" baseline="-25000">
                <a:solidFill>
                  <a:schemeClr val="bg1"/>
                </a:solidFill>
                <a:latin typeface="Times New Roman" panose="02020603050405020304" pitchFamily="18" charset="0"/>
                <a:ea typeface="宋体" panose="02010600030101010101" pitchFamily="2" charset="-122"/>
              </a:rPr>
              <a:t>22</a:t>
            </a:r>
            <a:r>
              <a:rPr kumimoji="1" lang="en-US" altLang="zh-CN" sz="3200">
                <a:solidFill>
                  <a:schemeClr val="bg1"/>
                </a:solidFill>
                <a:latin typeface="Times New Roman" panose="02020603050405020304" pitchFamily="18" charset="0"/>
                <a:ea typeface="宋体" panose="02010600030101010101" pitchFamily="2" charset="-122"/>
              </a:rPr>
              <a:t>=(</a:t>
            </a:r>
            <a:r>
              <a:rPr kumimoji="1" lang="en-US" altLang="zh-CN" sz="3200" i="1">
                <a:solidFill>
                  <a:schemeClr val="bg1"/>
                </a:solidFill>
                <a:latin typeface="Times New Roman" panose="02020603050405020304" pitchFamily="18" charset="0"/>
                <a:ea typeface="宋体" panose="02010600030101010101" pitchFamily="2" charset="-122"/>
              </a:rPr>
              <a:t>R</a:t>
            </a:r>
            <a:r>
              <a:rPr kumimoji="1" lang="en-US" altLang="zh-CN" sz="3200" baseline="-25000">
                <a:solidFill>
                  <a:schemeClr val="bg1"/>
                </a:solidFill>
                <a:latin typeface="Times New Roman" panose="02020603050405020304" pitchFamily="18" charset="0"/>
                <a:ea typeface="宋体" panose="02010600030101010101" pitchFamily="2" charset="-122"/>
              </a:rPr>
              <a:t>2</a:t>
            </a:r>
            <a:r>
              <a:rPr kumimoji="1" lang="en-US" altLang="zh-CN" sz="3200">
                <a:solidFill>
                  <a:schemeClr val="bg1"/>
                </a:solidFill>
                <a:latin typeface="Times New Roman" panose="02020603050405020304" pitchFamily="18" charset="0"/>
                <a:ea typeface="宋体" panose="02010600030101010101" pitchFamily="2" charset="-122"/>
              </a:rPr>
              <a:t>+</a:t>
            </a:r>
            <a:r>
              <a:rPr kumimoji="1" lang="en-US" altLang="zh-CN" sz="3200" i="1">
                <a:solidFill>
                  <a:schemeClr val="bg1"/>
                </a:solidFill>
                <a:latin typeface="Times New Roman" panose="02020603050405020304" pitchFamily="18" charset="0"/>
                <a:ea typeface="宋体" panose="02010600030101010101" pitchFamily="2" charset="-122"/>
              </a:rPr>
              <a:t>R</a:t>
            </a:r>
            <a:r>
              <a:rPr kumimoji="1" lang="en-US" altLang="zh-CN" sz="3200">
                <a:solidFill>
                  <a:schemeClr val="bg1"/>
                </a:solidFill>
                <a:latin typeface="Times New Roman" panose="02020603050405020304" pitchFamily="18" charset="0"/>
                <a:ea typeface="宋体" panose="02010600030101010101" pitchFamily="2" charset="-122"/>
              </a:rPr>
              <a:t>)+j(</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 L</a:t>
            </a:r>
            <a:r>
              <a:rPr kumimoji="1" lang="en-US" altLang="zh-CN" sz="3200" baseline="-25000">
                <a:solidFill>
                  <a:schemeClr val="bg1"/>
                </a:solidFill>
                <a:latin typeface="Times New Roman" panose="02020603050405020304" pitchFamily="18" charset="0"/>
                <a:ea typeface="宋体" panose="02010600030101010101" pitchFamily="2" charset="-122"/>
                <a:sym typeface="Symbol" panose="05050102010706020507" pitchFamily="18" charset="2"/>
              </a:rPr>
              <a:t>2</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X</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a:t>
            </a:r>
            <a:endParaRPr kumimoji="1" lang="en-US" altLang="zh-CN" sz="3200" baseline="-25000">
              <a:solidFill>
                <a:schemeClr val="bg1"/>
              </a:solidFill>
              <a:latin typeface="Times New Roman" panose="02020603050405020304" pitchFamily="18" charset="0"/>
              <a:ea typeface="宋体" panose="02010600030101010101" pitchFamily="2" charset="-122"/>
              <a:sym typeface="Symbol" panose="05050102010706020507" pitchFamily="18" charset="2"/>
            </a:endParaRPr>
          </a:p>
        </p:txBody>
      </p:sp>
      <p:sp>
        <p:nvSpPr>
          <p:cNvPr id="477192" name="Text Box 8"/>
          <p:cNvSpPr txBox="1">
            <a:spLocks noChangeArrowheads="1"/>
          </p:cNvSpPr>
          <p:nvPr/>
        </p:nvSpPr>
        <p:spPr bwMode="auto">
          <a:xfrm>
            <a:off x="755650" y="1989138"/>
            <a:ext cx="25209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FFFF00"/>
                </a:solidFill>
                <a:ea typeface="楷体_GB2312" pitchFamily="49" charset="-122"/>
              </a:rPr>
              <a:t>回路方程：</a:t>
            </a:r>
          </a:p>
        </p:txBody>
      </p:sp>
      <p:graphicFrame>
        <p:nvGraphicFramePr>
          <p:cNvPr id="477193" name="Object 9"/>
          <p:cNvGraphicFramePr>
            <a:graphicFrameLocks noChangeAspect="1"/>
          </p:cNvGraphicFramePr>
          <p:nvPr/>
        </p:nvGraphicFramePr>
        <p:xfrm>
          <a:off x="1217613" y="5013325"/>
          <a:ext cx="3181350" cy="758825"/>
        </p:xfrm>
        <a:graphic>
          <a:graphicData uri="http://schemas.openxmlformats.org/presentationml/2006/ole">
            <mc:AlternateContent xmlns:mc="http://schemas.openxmlformats.org/markup-compatibility/2006">
              <mc:Choice xmlns:v="urn:schemas-microsoft-com:vml" Requires="v">
                <p:oleObj spid="_x0000_s41038" name="公式" r:id="rId7" imgW="1434960" imgH="342720" progId="Equation.3">
                  <p:embed/>
                </p:oleObj>
              </mc:Choice>
              <mc:Fallback>
                <p:oleObj name="公式" r:id="rId7" imgW="1434960" imgH="342720" progId="Equation.3">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17613" y="5013325"/>
                        <a:ext cx="318135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77194" name="Object 10"/>
          <p:cNvGraphicFramePr>
            <a:graphicFrameLocks noChangeAspect="1"/>
          </p:cNvGraphicFramePr>
          <p:nvPr/>
        </p:nvGraphicFramePr>
        <p:xfrm>
          <a:off x="1042988" y="5734050"/>
          <a:ext cx="3313112" cy="763588"/>
        </p:xfrm>
        <a:graphic>
          <a:graphicData uri="http://schemas.openxmlformats.org/presentationml/2006/ole">
            <mc:AlternateContent xmlns:mc="http://schemas.openxmlformats.org/markup-compatibility/2006">
              <mc:Choice xmlns:v="urn:schemas-microsoft-com:vml" Requires="v">
                <p:oleObj spid="_x0000_s41039" name="公式" r:id="rId9" imgW="1485720" imgH="342720" progId="Equation.3">
                  <p:embed/>
                </p:oleObj>
              </mc:Choice>
              <mc:Fallback>
                <p:oleObj name="公式" r:id="rId9" imgW="1485720" imgH="342720" progId="Equation.3">
                  <p:embed/>
                  <p:pic>
                    <p:nvPicPr>
                      <p:cNvPr id="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2988" y="5734050"/>
                        <a:ext cx="3313112" cy="763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77195" name="AutoShape 11"/>
          <p:cNvSpPr>
            <a:spLocks/>
          </p:cNvSpPr>
          <p:nvPr/>
        </p:nvSpPr>
        <p:spPr bwMode="auto">
          <a:xfrm>
            <a:off x="900113" y="5300663"/>
            <a:ext cx="133350" cy="1009650"/>
          </a:xfrm>
          <a:prstGeom prst="leftBrace">
            <a:avLst>
              <a:gd name="adj1" fmla="val 63095"/>
              <a:gd name="adj2" fmla="val 50000"/>
            </a:avLst>
          </a:pr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40975" name="Group 12"/>
          <p:cNvGrpSpPr>
            <a:grpSpLocks/>
          </p:cNvGrpSpPr>
          <p:nvPr/>
        </p:nvGrpSpPr>
        <p:grpSpPr bwMode="auto">
          <a:xfrm>
            <a:off x="8316913" y="6446838"/>
            <a:ext cx="792162" cy="366712"/>
            <a:chOff x="5193" y="4020"/>
            <a:chExt cx="499" cy="231"/>
          </a:xfrm>
        </p:grpSpPr>
        <p:pic>
          <p:nvPicPr>
            <p:cNvPr id="41020" name="Picture 13"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1" name="Text Box 14">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40976" name="Group 15"/>
          <p:cNvGrpSpPr>
            <a:grpSpLocks/>
          </p:cNvGrpSpPr>
          <p:nvPr/>
        </p:nvGrpSpPr>
        <p:grpSpPr bwMode="auto">
          <a:xfrm>
            <a:off x="7453313" y="6446838"/>
            <a:ext cx="792162" cy="366712"/>
            <a:chOff x="4649" y="4020"/>
            <a:chExt cx="499" cy="231"/>
          </a:xfrm>
        </p:grpSpPr>
        <p:pic>
          <p:nvPicPr>
            <p:cNvPr id="41018" name="Picture 16"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9" name="Text Box 17">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 name="Group 18"/>
          <p:cNvGrpSpPr>
            <a:grpSpLocks/>
          </p:cNvGrpSpPr>
          <p:nvPr/>
        </p:nvGrpSpPr>
        <p:grpSpPr bwMode="auto">
          <a:xfrm>
            <a:off x="3492500" y="404813"/>
            <a:ext cx="5273675" cy="2363787"/>
            <a:chOff x="2290" y="0"/>
            <a:chExt cx="3322" cy="1489"/>
          </a:xfrm>
        </p:grpSpPr>
        <p:graphicFrame>
          <p:nvGraphicFramePr>
            <p:cNvPr id="40966" name="Object 19"/>
            <p:cNvGraphicFramePr>
              <a:graphicFrameLocks noChangeAspect="1"/>
            </p:cNvGraphicFramePr>
            <p:nvPr/>
          </p:nvGraphicFramePr>
          <p:xfrm>
            <a:off x="2880" y="0"/>
            <a:ext cx="211" cy="490"/>
          </p:xfrm>
          <a:graphic>
            <a:graphicData uri="http://schemas.openxmlformats.org/presentationml/2006/ole">
              <mc:AlternateContent xmlns:mc="http://schemas.openxmlformats.org/markup-compatibility/2006">
                <mc:Choice xmlns:v="urn:schemas-microsoft-com:vml" Requires="v">
                  <p:oleObj spid="_x0000_s41040" name="公式" r:id="rId12" imgW="164880" imgH="330120" progId="Equation.3">
                    <p:embed/>
                  </p:oleObj>
                </mc:Choice>
                <mc:Fallback>
                  <p:oleObj name="公式" r:id="rId12" imgW="164880" imgH="330120" progId="Equation.3">
                    <p:embed/>
                    <p:pic>
                      <p:nvPicPr>
                        <p:cNvPr id="0" name="Object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80" y="0"/>
                          <a:ext cx="211" cy="4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99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0967" name="Object 20"/>
            <p:cNvGraphicFramePr>
              <a:graphicFrameLocks noChangeAspect="1"/>
            </p:cNvGraphicFramePr>
            <p:nvPr/>
          </p:nvGraphicFramePr>
          <p:xfrm>
            <a:off x="4967" y="73"/>
            <a:ext cx="247" cy="442"/>
          </p:xfrm>
          <a:graphic>
            <a:graphicData uri="http://schemas.openxmlformats.org/presentationml/2006/ole">
              <mc:AlternateContent xmlns:mc="http://schemas.openxmlformats.org/markup-compatibility/2006">
                <mc:Choice xmlns:v="urn:schemas-microsoft-com:vml" Requires="v">
                  <p:oleObj spid="_x0000_s41041" name="公式" r:id="rId14" imgW="190440" imgH="330120" progId="Equation.3">
                    <p:embed/>
                  </p:oleObj>
                </mc:Choice>
                <mc:Fallback>
                  <p:oleObj name="公式" r:id="rId14" imgW="190440" imgH="330120" progId="Equation.3">
                    <p:embed/>
                    <p:pic>
                      <p:nvPicPr>
                        <p:cNvPr id="0" name="Object 2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967" y="73"/>
                          <a:ext cx="247" cy="4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99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0981" name="Group 21"/>
            <p:cNvGrpSpPr>
              <a:grpSpLocks/>
            </p:cNvGrpSpPr>
            <p:nvPr/>
          </p:nvGrpSpPr>
          <p:grpSpPr bwMode="auto">
            <a:xfrm>
              <a:off x="2290" y="137"/>
              <a:ext cx="3322" cy="1352"/>
              <a:chOff x="2290" y="137"/>
              <a:chExt cx="3322" cy="1352"/>
            </a:xfrm>
          </p:grpSpPr>
          <p:sp>
            <p:nvSpPr>
              <p:cNvPr id="40982" name="Oval 22"/>
              <p:cNvSpPr>
                <a:spLocks noChangeArrowheads="1"/>
              </p:cNvSpPr>
              <p:nvPr/>
            </p:nvSpPr>
            <p:spPr bwMode="auto">
              <a:xfrm>
                <a:off x="2562" y="772"/>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40983" name="Line 23"/>
              <p:cNvSpPr>
                <a:spLocks noChangeShapeType="1"/>
              </p:cNvSpPr>
              <p:nvPr/>
            </p:nvSpPr>
            <p:spPr bwMode="auto">
              <a:xfrm flipH="1">
                <a:off x="3832" y="1135"/>
                <a:ext cx="0" cy="31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0984" name="Line 24"/>
              <p:cNvSpPr>
                <a:spLocks noChangeShapeType="1"/>
              </p:cNvSpPr>
              <p:nvPr/>
            </p:nvSpPr>
            <p:spPr bwMode="auto">
              <a:xfrm>
                <a:off x="3832" y="500"/>
                <a:ext cx="0" cy="27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0985" name="Line 25"/>
              <p:cNvSpPr>
                <a:spLocks noChangeShapeType="1"/>
              </p:cNvSpPr>
              <p:nvPr/>
            </p:nvSpPr>
            <p:spPr bwMode="auto">
              <a:xfrm>
                <a:off x="4330" y="1135"/>
                <a:ext cx="0" cy="31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0986" name="Line 26"/>
              <p:cNvSpPr>
                <a:spLocks noChangeShapeType="1"/>
              </p:cNvSpPr>
              <p:nvPr/>
            </p:nvSpPr>
            <p:spPr bwMode="auto">
              <a:xfrm>
                <a:off x="4330" y="500"/>
                <a:ext cx="0" cy="29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0987" name="Line 27"/>
              <p:cNvSpPr>
                <a:spLocks noChangeShapeType="1"/>
              </p:cNvSpPr>
              <p:nvPr/>
            </p:nvSpPr>
            <p:spPr bwMode="auto">
              <a:xfrm flipV="1">
                <a:off x="4330" y="1452"/>
                <a:ext cx="908" cy="1"/>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0988" name="Line 28"/>
              <p:cNvSpPr>
                <a:spLocks noChangeShapeType="1"/>
              </p:cNvSpPr>
              <p:nvPr/>
            </p:nvSpPr>
            <p:spPr bwMode="auto">
              <a:xfrm flipV="1">
                <a:off x="4921" y="572"/>
                <a:ext cx="318"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0989" name="Text Box 29"/>
              <p:cNvSpPr txBox="1">
                <a:spLocks noChangeArrowheads="1"/>
              </p:cNvSpPr>
              <p:nvPr/>
            </p:nvSpPr>
            <p:spPr bwMode="auto">
              <a:xfrm>
                <a:off x="3830" y="545"/>
                <a:ext cx="228"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40990" name="Text Box 30"/>
              <p:cNvSpPr txBox="1">
                <a:spLocks noChangeArrowheads="1"/>
              </p:cNvSpPr>
              <p:nvPr/>
            </p:nvSpPr>
            <p:spPr bwMode="auto">
              <a:xfrm>
                <a:off x="4104" y="545"/>
                <a:ext cx="214"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40991" name="Text Box 31"/>
              <p:cNvSpPr txBox="1">
                <a:spLocks noChangeArrowheads="1"/>
              </p:cNvSpPr>
              <p:nvPr/>
            </p:nvSpPr>
            <p:spPr bwMode="auto">
              <a:xfrm>
                <a:off x="3242" y="863"/>
                <a:ext cx="53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j</a:t>
                </a:r>
                <a:r>
                  <a:rPr kumimoji="1" lang="en-US" altLang="zh-CN" sz="2800" i="1">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2800" i="1">
                    <a:solidFill>
                      <a:schemeClr val="bg1"/>
                    </a:solidFill>
                    <a:latin typeface="Times New Roman" panose="02020603050405020304" pitchFamily="18" charset="0"/>
                    <a:ea typeface="宋体" panose="02010600030101010101" pitchFamily="2" charset="-122"/>
                  </a:rPr>
                  <a:t>L</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40992" name="Line 32"/>
              <p:cNvSpPr>
                <a:spLocks noChangeShapeType="1"/>
              </p:cNvSpPr>
              <p:nvPr/>
            </p:nvSpPr>
            <p:spPr bwMode="auto">
              <a:xfrm>
                <a:off x="2789" y="545"/>
                <a:ext cx="272"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0993" name="Arc 33"/>
              <p:cNvSpPr>
                <a:spLocks/>
              </p:cNvSpPr>
              <p:nvPr/>
            </p:nvSpPr>
            <p:spPr bwMode="auto">
              <a:xfrm rot="10800000" flipV="1">
                <a:off x="3695" y="319"/>
                <a:ext cx="196" cy="216"/>
              </a:xfrm>
              <a:custGeom>
                <a:avLst/>
                <a:gdLst>
                  <a:gd name="T0" fmla="*/ 43 w 20759"/>
                  <a:gd name="T1" fmla="*/ 0 h 21109"/>
                  <a:gd name="T2" fmla="*/ 196 w 20759"/>
                  <a:gd name="T3" fmla="*/ 155 h 21109"/>
                  <a:gd name="T4" fmla="*/ 0 w 20759"/>
                  <a:gd name="T5" fmla="*/ 216 h 21109"/>
                  <a:gd name="T6" fmla="*/ 0 60000 65536"/>
                  <a:gd name="T7" fmla="*/ 0 60000 65536"/>
                  <a:gd name="T8" fmla="*/ 0 60000 65536"/>
                  <a:gd name="T9" fmla="*/ 0 w 20759"/>
                  <a:gd name="T10" fmla="*/ 0 h 21109"/>
                  <a:gd name="T11" fmla="*/ 20759 w 20759"/>
                  <a:gd name="T12" fmla="*/ 21109 h 21109"/>
                </a:gdLst>
                <a:ahLst/>
                <a:cxnLst>
                  <a:cxn ang="T6">
                    <a:pos x="T0" y="T1"/>
                  </a:cxn>
                  <a:cxn ang="T7">
                    <a:pos x="T2" y="T3"/>
                  </a:cxn>
                  <a:cxn ang="T8">
                    <a:pos x="T4" y="T5"/>
                  </a:cxn>
                </a:cxnLst>
                <a:rect l="T9" t="T10" r="T11" b="T12"/>
                <a:pathLst>
                  <a:path w="20759" h="21109" fill="none" extrusionOk="0">
                    <a:moveTo>
                      <a:pt x="4579" y="0"/>
                    </a:moveTo>
                    <a:cubicBezTo>
                      <a:pt x="12347" y="1685"/>
                      <a:pt x="18561" y="7500"/>
                      <a:pt x="20758" y="15139"/>
                    </a:cubicBezTo>
                  </a:path>
                  <a:path w="20759" h="21109" stroke="0" extrusionOk="0">
                    <a:moveTo>
                      <a:pt x="4579" y="0"/>
                    </a:moveTo>
                    <a:cubicBezTo>
                      <a:pt x="12347" y="1685"/>
                      <a:pt x="18561" y="7500"/>
                      <a:pt x="20758" y="15139"/>
                    </a:cubicBezTo>
                    <a:lnTo>
                      <a:pt x="0" y="21109"/>
                    </a:lnTo>
                    <a:close/>
                  </a:path>
                </a:pathLst>
              </a:custGeom>
              <a:noFill/>
              <a:ln w="28575">
                <a:solidFill>
                  <a:srgbClr val="FF33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0994" name="Arc 34"/>
              <p:cNvSpPr>
                <a:spLocks/>
              </p:cNvSpPr>
              <p:nvPr/>
            </p:nvSpPr>
            <p:spPr bwMode="auto">
              <a:xfrm rot="10800000" flipH="1" flipV="1">
                <a:off x="4330" y="319"/>
                <a:ext cx="198" cy="215"/>
              </a:xfrm>
              <a:custGeom>
                <a:avLst/>
                <a:gdLst>
                  <a:gd name="T0" fmla="*/ 44 w 20759"/>
                  <a:gd name="T1" fmla="*/ 0 h 21109"/>
                  <a:gd name="T2" fmla="*/ 198 w 20759"/>
                  <a:gd name="T3" fmla="*/ 154 h 21109"/>
                  <a:gd name="T4" fmla="*/ 0 w 20759"/>
                  <a:gd name="T5" fmla="*/ 215 h 21109"/>
                  <a:gd name="T6" fmla="*/ 0 60000 65536"/>
                  <a:gd name="T7" fmla="*/ 0 60000 65536"/>
                  <a:gd name="T8" fmla="*/ 0 60000 65536"/>
                  <a:gd name="T9" fmla="*/ 0 w 20759"/>
                  <a:gd name="T10" fmla="*/ 0 h 21109"/>
                  <a:gd name="T11" fmla="*/ 20759 w 20759"/>
                  <a:gd name="T12" fmla="*/ 21109 h 21109"/>
                </a:gdLst>
                <a:ahLst/>
                <a:cxnLst>
                  <a:cxn ang="T6">
                    <a:pos x="T0" y="T1"/>
                  </a:cxn>
                  <a:cxn ang="T7">
                    <a:pos x="T2" y="T3"/>
                  </a:cxn>
                  <a:cxn ang="T8">
                    <a:pos x="T4" y="T5"/>
                  </a:cxn>
                </a:cxnLst>
                <a:rect l="T9" t="T10" r="T11" b="T12"/>
                <a:pathLst>
                  <a:path w="20759" h="21109" fill="none" extrusionOk="0">
                    <a:moveTo>
                      <a:pt x="4579" y="0"/>
                    </a:moveTo>
                    <a:cubicBezTo>
                      <a:pt x="12347" y="1685"/>
                      <a:pt x="18561" y="7500"/>
                      <a:pt x="20758" y="15139"/>
                    </a:cubicBezTo>
                  </a:path>
                  <a:path w="20759" h="21109" stroke="0" extrusionOk="0">
                    <a:moveTo>
                      <a:pt x="4579" y="0"/>
                    </a:moveTo>
                    <a:cubicBezTo>
                      <a:pt x="12347" y="1685"/>
                      <a:pt x="18561" y="7500"/>
                      <a:pt x="20758" y="15139"/>
                    </a:cubicBezTo>
                    <a:lnTo>
                      <a:pt x="0" y="21109"/>
                    </a:lnTo>
                    <a:close/>
                  </a:path>
                </a:pathLst>
              </a:custGeom>
              <a:noFill/>
              <a:ln w="28575">
                <a:solidFill>
                  <a:srgbClr val="FF33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0995" name="Text Box 35"/>
              <p:cNvSpPr txBox="1">
                <a:spLocks noChangeArrowheads="1"/>
              </p:cNvSpPr>
              <p:nvPr/>
            </p:nvSpPr>
            <p:spPr bwMode="auto">
              <a:xfrm>
                <a:off x="4330" y="863"/>
                <a:ext cx="80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j</a:t>
                </a:r>
                <a:r>
                  <a:rPr kumimoji="1" lang="en-US" altLang="zh-CN" sz="2800" i="1">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2800" i="1">
                    <a:solidFill>
                      <a:schemeClr val="bg1"/>
                    </a:solidFill>
                    <a:latin typeface="Times New Roman" panose="02020603050405020304" pitchFamily="18" charset="0"/>
                    <a:ea typeface="宋体" panose="02010600030101010101" pitchFamily="2" charset="-122"/>
                  </a:rPr>
                  <a:t>L</a:t>
                </a:r>
                <a:r>
                  <a:rPr kumimoji="1" lang="en-US" altLang="zh-CN" sz="2800" baseline="-25000">
                    <a:solidFill>
                      <a:schemeClr val="bg1"/>
                    </a:solidFill>
                    <a:latin typeface="Times New Roman" panose="02020603050405020304" pitchFamily="18" charset="0"/>
                    <a:ea typeface="宋体" panose="02010600030101010101" pitchFamily="2" charset="-122"/>
                  </a:rPr>
                  <a:t>2</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40996" name="Text Box 36"/>
              <p:cNvSpPr txBox="1">
                <a:spLocks noChangeArrowheads="1"/>
              </p:cNvSpPr>
              <p:nvPr/>
            </p:nvSpPr>
            <p:spPr bwMode="auto">
              <a:xfrm>
                <a:off x="3832" y="137"/>
                <a:ext cx="57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j</a:t>
                </a:r>
                <a:r>
                  <a:rPr kumimoji="1" lang="en-US" altLang="zh-CN" sz="2800" i="1">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2800" i="1">
                    <a:solidFill>
                      <a:schemeClr val="bg1"/>
                    </a:solidFill>
                    <a:latin typeface="Times New Roman" panose="02020603050405020304" pitchFamily="18" charset="0"/>
                    <a:ea typeface="宋体" panose="02010600030101010101" pitchFamily="2" charset="-122"/>
                  </a:rPr>
                  <a:t>M</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40997" name="Line 37"/>
              <p:cNvSpPr>
                <a:spLocks noChangeShapeType="1"/>
              </p:cNvSpPr>
              <p:nvPr/>
            </p:nvSpPr>
            <p:spPr bwMode="auto">
              <a:xfrm flipH="1" flipV="1">
                <a:off x="2743" y="1452"/>
                <a:ext cx="1089" cy="1"/>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0998" name="Text Box 38"/>
              <p:cNvSpPr txBox="1">
                <a:spLocks noChangeArrowheads="1"/>
              </p:cNvSpPr>
              <p:nvPr/>
            </p:nvSpPr>
            <p:spPr bwMode="auto">
              <a:xfrm>
                <a:off x="2524" y="467"/>
                <a:ext cx="29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0999" name="Text Box 39"/>
              <p:cNvSpPr txBox="1">
                <a:spLocks noChangeArrowheads="1"/>
              </p:cNvSpPr>
              <p:nvPr/>
            </p:nvSpPr>
            <p:spPr bwMode="auto">
              <a:xfrm>
                <a:off x="2471" y="1090"/>
                <a:ext cx="29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graphicFrame>
            <p:nvGraphicFramePr>
              <p:cNvPr id="40968" name="Object 40"/>
              <p:cNvGraphicFramePr>
                <a:graphicFrameLocks noChangeAspect="1"/>
              </p:cNvGraphicFramePr>
              <p:nvPr/>
            </p:nvGraphicFramePr>
            <p:xfrm>
              <a:off x="2290" y="635"/>
              <a:ext cx="257" cy="453"/>
            </p:xfrm>
            <a:graphic>
              <a:graphicData uri="http://schemas.openxmlformats.org/presentationml/2006/ole">
                <mc:AlternateContent xmlns:mc="http://schemas.openxmlformats.org/markup-compatibility/2006">
                  <mc:Choice xmlns:v="urn:schemas-microsoft-com:vml" Requires="v">
                    <p:oleObj spid="_x0000_s41042" name="公式" r:id="rId16" imgW="228600" imgH="330120" progId="Equation.3">
                      <p:embed/>
                    </p:oleObj>
                  </mc:Choice>
                  <mc:Fallback>
                    <p:oleObj name="公式" r:id="rId16" imgW="228600" imgH="330120" progId="Equation.3">
                      <p:embed/>
                      <p:pic>
                        <p:nvPicPr>
                          <p:cNvPr id="0" name="Object 4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90" y="635"/>
                            <a:ext cx="257" cy="4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99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000" name="Line 41"/>
              <p:cNvSpPr>
                <a:spLocks noChangeShapeType="1"/>
              </p:cNvSpPr>
              <p:nvPr/>
            </p:nvSpPr>
            <p:spPr bwMode="auto">
              <a:xfrm>
                <a:off x="2741" y="490"/>
                <a:ext cx="2" cy="96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001" name="Line 42"/>
              <p:cNvSpPr>
                <a:spLocks noChangeShapeType="1"/>
              </p:cNvSpPr>
              <p:nvPr/>
            </p:nvSpPr>
            <p:spPr bwMode="auto">
              <a:xfrm flipH="1" flipV="1">
                <a:off x="2743" y="499"/>
                <a:ext cx="1089" cy="1"/>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002" name="Line 43"/>
              <p:cNvSpPr>
                <a:spLocks noChangeShapeType="1"/>
              </p:cNvSpPr>
              <p:nvPr/>
            </p:nvSpPr>
            <p:spPr bwMode="auto">
              <a:xfrm flipV="1">
                <a:off x="5238" y="500"/>
                <a:ext cx="7" cy="95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003" name="Line 44"/>
              <p:cNvSpPr>
                <a:spLocks noChangeShapeType="1"/>
              </p:cNvSpPr>
              <p:nvPr/>
            </p:nvSpPr>
            <p:spPr bwMode="auto">
              <a:xfrm flipV="1">
                <a:off x="4330" y="499"/>
                <a:ext cx="908" cy="1"/>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004" name="Text Box 45"/>
              <p:cNvSpPr txBox="1">
                <a:spLocks noChangeArrowheads="1"/>
              </p:cNvSpPr>
              <p:nvPr/>
            </p:nvSpPr>
            <p:spPr bwMode="auto">
              <a:xfrm>
                <a:off x="3242" y="545"/>
                <a:ext cx="51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R</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41005" name="Text Box 46"/>
              <p:cNvSpPr txBox="1">
                <a:spLocks noChangeArrowheads="1"/>
              </p:cNvSpPr>
              <p:nvPr/>
            </p:nvSpPr>
            <p:spPr bwMode="auto">
              <a:xfrm>
                <a:off x="4558" y="527"/>
                <a:ext cx="5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R</a:t>
                </a:r>
                <a:r>
                  <a:rPr kumimoji="1" lang="en-US" altLang="zh-CN" sz="2800" baseline="-25000">
                    <a:solidFill>
                      <a:schemeClr val="bg1"/>
                    </a:solidFill>
                    <a:latin typeface="Times New Roman" panose="02020603050405020304" pitchFamily="18" charset="0"/>
                    <a:ea typeface="宋体" panose="02010600030101010101" pitchFamily="2" charset="-122"/>
                  </a:rPr>
                  <a:t>2</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41006" name="Text Box 47"/>
              <p:cNvSpPr txBox="1">
                <a:spLocks noChangeArrowheads="1"/>
              </p:cNvSpPr>
              <p:nvPr/>
            </p:nvSpPr>
            <p:spPr bwMode="auto">
              <a:xfrm rot="5400000">
                <a:off x="4967" y="844"/>
                <a:ext cx="962"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Z=R+</a:t>
                </a:r>
                <a:r>
                  <a:rPr kumimoji="1" lang="en-US" altLang="zh-CN" sz="2800">
                    <a:solidFill>
                      <a:schemeClr val="bg1"/>
                    </a:solidFill>
                    <a:latin typeface="Times New Roman" panose="02020603050405020304" pitchFamily="18" charset="0"/>
                    <a:ea typeface="宋体" panose="02010600030101010101" pitchFamily="2" charset="-122"/>
                  </a:rPr>
                  <a:t>j</a:t>
                </a:r>
                <a:r>
                  <a:rPr kumimoji="1" lang="en-US" altLang="zh-CN" sz="2800" i="1">
                    <a:solidFill>
                      <a:schemeClr val="bg1"/>
                    </a:solidFill>
                    <a:latin typeface="Times New Roman" panose="02020603050405020304" pitchFamily="18" charset="0"/>
                    <a:ea typeface="宋体" panose="02010600030101010101" pitchFamily="2" charset="-122"/>
                  </a:rPr>
                  <a:t>X</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41007" name="Rectangle 48"/>
              <p:cNvSpPr>
                <a:spLocks noChangeArrowheads="1"/>
              </p:cNvSpPr>
              <p:nvPr/>
            </p:nvSpPr>
            <p:spPr bwMode="auto">
              <a:xfrm>
                <a:off x="5193" y="754"/>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1008" name="Rectangle 49"/>
              <p:cNvSpPr>
                <a:spLocks noChangeArrowheads="1"/>
              </p:cNvSpPr>
              <p:nvPr/>
            </p:nvSpPr>
            <p:spPr bwMode="auto">
              <a:xfrm>
                <a:off x="4558" y="436"/>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41009" name="Group 50"/>
              <p:cNvGrpSpPr>
                <a:grpSpLocks/>
              </p:cNvGrpSpPr>
              <p:nvPr/>
            </p:nvGrpSpPr>
            <p:grpSpPr bwMode="auto">
              <a:xfrm rot="10800000">
                <a:off x="4240" y="772"/>
                <a:ext cx="91" cy="363"/>
                <a:chOff x="2744" y="2931"/>
                <a:chExt cx="57" cy="283"/>
              </a:xfrm>
            </p:grpSpPr>
            <p:sp>
              <p:nvSpPr>
                <p:cNvPr id="41015" name="Arc 51"/>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1016" name="Arc 52"/>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1017" name="Arc 53"/>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41010" name="Group 54"/>
              <p:cNvGrpSpPr>
                <a:grpSpLocks/>
              </p:cNvGrpSpPr>
              <p:nvPr/>
            </p:nvGrpSpPr>
            <p:grpSpPr bwMode="auto">
              <a:xfrm>
                <a:off x="3832" y="772"/>
                <a:ext cx="91" cy="363"/>
                <a:chOff x="2744" y="2931"/>
                <a:chExt cx="57" cy="283"/>
              </a:xfrm>
            </p:grpSpPr>
            <p:sp>
              <p:nvSpPr>
                <p:cNvPr id="41012" name="Arc 55"/>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1013" name="Arc 56"/>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1014" name="Arc 57"/>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sp>
            <p:nvSpPr>
              <p:cNvPr id="41011" name="Rectangle 58"/>
              <p:cNvSpPr>
                <a:spLocks noChangeArrowheads="1"/>
              </p:cNvSpPr>
              <p:nvPr/>
            </p:nvSpPr>
            <p:spPr bwMode="auto">
              <a:xfrm>
                <a:off x="3242" y="454"/>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grpSp>
        <p:nvGrpSpPr>
          <p:cNvPr id="40978" name="Group 59"/>
          <p:cNvGrpSpPr>
            <a:grpSpLocks/>
          </p:cNvGrpSpPr>
          <p:nvPr/>
        </p:nvGrpSpPr>
        <p:grpSpPr bwMode="auto">
          <a:xfrm>
            <a:off x="6588125" y="6446838"/>
            <a:ext cx="792163" cy="366712"/>
            <a:chOff x="4649" y="4020"/>
            <a:chExt cx="499" cy="231"/>
          </a:xfrm>
        </p:grpSpPr>
        <p:pic>
          <p:nvPicPr>
            <p:cNvPr id="40979" name="Picture 60"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0" name="Text Box 61">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477186"/>
                                        </p:tgtEl>
                                        <p:attrNameLst>
                                          <p:attrName>style.visibility</p:attrName>
                                        </p:attrNameLst>
                                      </p:cBhvr>
                                      <p:to>
                                        <p:strVal val="visible"/>
                                      </p:to>
                                    </p:set>
                                    <p:anim calcmode="lin" valueType="num">
                                      <p:cBhvr additive="base">
                                        <p:cTn id="7" dur="500" fill="hold"/>
                                        <p:tgtEl>
                                          <p:spTgt spid="477186"/>
                                        </p:tgtEl>
                                        <p:attrNameLst>
                                          <p:attrName>ppt_x</p:attrName>
                                        </p:attrNameLst>
                                      </p:cBhvr>
                                      <p:tavLst>
                                        <p:tav tm="0">
                                          <p:val>
                                            <p:strVal val="0-#ppt_w/2"/>
                                          </p:val>
                                        </p:tav>
                                        <p:tav tm="100000">
                                          <p:val>
                                            <p:strVal val="#ppt_x"/>
                                          </p:val>
                                        </p:tav>
                                      </p:tavLst>
                                    </p:anim>
                                    <p:anim calcmode="lin" valueType="num">
                                      <p:cBhvr additive="base">
                                        <p:cTn id="8" dur="500" fill="hold"/>
                                        <p:tgtEl>
                                          <p:spTgt spid="47718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477187"/>
                                        </p:tgtEl>
                                        <p:attrNameLst>
                                          <p:attrName>style.visibility</p:attrName>
                                        </p:attrNameLst>
                                      </p:cBhvr>
                                      <p:to>
                                        <p:strVal val="visible"/>
                                      </p:to>
                                    </p:set>
                                    <p:anim calcmode="lin" valueType="num">
                                      <p:cBhvr additive="base">
                                        <p:cTn id="18" dur="500" fill="hold"/>
                                        <p:tgtEl>
                                          <p:spTgt spid="477187"/>
                                        </p:tgtEl>
                                        <p:attrNameLst>
                                          <p:attrName>ppt_x</p:attrName>
                                        </p:attrNameLst>
                                      </p:cBhvr>
                                      <p:tavLst>
                                        <p:tav tm="0">
                                          <p:val>
                                            <p:strVal val="0-#ppt_w/2"/>
                                          </p:val>
                                        </p:tav>
                                        <p:tav tm="100000">
                                          <p:val>
                                            <p:strVal val="#ppt_x"/>
                                          </p:val>
                                        </p:tav>
                                      </p:tavLst>
                                    </p:anim>
                                    <p:anim calcmode="lin" valueType="num">
                                      <p:cBhvr additive="base">
                                        <p:cTn id="19" dur="500" fill="hold"/>
                                        <p:tgtEl>
                                          <p:spTgt spid="477187"/>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12" presetClass="entr" presetSubtype="8" fill="hold" grpId="0" nodeType="clickEffect">
                                  <p:stCondLst>
                                    <p:cond delay="0"/>
                                  </p:stCondLst>
                                  <p:childTnLst>
                                    <p:set>
                                      <p:cBhvr>
                                        <p:cTn id="23" dur="1" fill="hold">
                                          <p:stCondLst>
                                            <p:cond delay="0"/>
                                          </p:stCondLst>
                                        </p:cTn>
                                        <p:tgtEl>
                                          <p:spTgt spid="477192"/>
                                        </p:tgtEl>
                                        <p:attrNameLst>
                                          <p:attrName>style.visibility</p:attrName>
                                        </p:attrNameLst>
                                      </p:cBhvr>
                                      <p:to>
                                        <p:strVal val="visible"/>
                                      </p:to>
                                    </p:set>
                                    <p:animEffect transition="in" filter="slide(fromLeft)">
                                      <p:cBhvr>
                                        <p:cTn id="24" dur="500"/>
                                        <p:tgtEl>
                                          <p:spTgt spid="47719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nodeType="clickEffect">
                                  <p:stCondLst>
                                    <p:cond delay="0"/>
                                  </p:stCondLst>
                                  <p:childTnLst>
                                    <p:set>
                                      <p:cBhvr>
                                        <p:cTn id="28" dur="1" fill="hold">
                                          <p:stCondLst>
                                            <p:cond delay="0"/>
                                          </p:stCondLst>
                                        </p:cTn>
                                        <p:tgtEl>
                                          <p:spTgt spid="477188"/>
                                        </p:tgtEl>
                                        <p:attrNameLst>
                                          <p:attrName>style.visibility</p:attrName>
                                        </p:attrNameLst>
                                      </p:cBhvr>
                                      <p:to>
                                        <p:strVal val="visible"/>
                                      </p:to>
                                    </p:set>
                                    <p:animEffect transition="in" filter="wipe(left)">
                                      <p:cBhvr>
                                        <p:cTn id="29" dur="2000"/>
                                        <p:tgtEl>
                                          <p:spTgt spid="477188"/>
                                        </p:tgtEl>
                                      </p:cBhvr>
                                    </p:animEffect>
                                  </p:childTnLst>
                                </p:cTn>
                              </p:par>
                            </p:childTnLst>
                          </p:cTn>
                        </p:par>
                        <p:par>
                          <p:cTn id="30" fill="hold" nodeType="afterGroup">
                            <p:stCondLst>
                              <p:cond delay="2000"/>
                            </p:stCondLst>
                            <p:childTnLst>
                              <p:par>
                                <p:cTn id="31" presetID="1" presetClass="entr" presetSubtype="0" fill="hold" grpId="0" nodeType="afterEffect">
                                  <p:stCondLst>
                                    <p:cond delay="0"/>
                                  </p:stCondLst>
                                  <p:childTnLst>
                                    <p:set>
                                      <p:cBhvr>
                                        <p:cTn id="32" dur="1" fill="hold">
                                          <p:stCondLst>
                                            <p:cond delay="499"/>
                                          </p:stCondLst>
                                        </p:cTn>
                                        <p:tgtEl>
                                          <p:spTgt spid="477190"/>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477189"/>
                                        </p:tgtEl>
                                        <p:attrNameLst>
                                          <p:attrName>style.visibility</p:attrName>
                                        </p:attrNameLst>
                                      </p:cBhvr>
                                      <p:to>
                                        <p:strVal val="visible"/>
                                      </p:to>
                                    </p:set>
                                    <p:animEffect transition="in" filter="wipe(left)">
                                      <p:cBhvr>
                                        <p:cTn id="37" dur="2000"/>
                                        <p:tgtEl>
                                          <p:spTgt spid="47718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477191"/>
                                        </p:tgtEl>
                                        <p:attrNameLst>
                                          <p:attrName>style.visibility</p:attrName>
                                        </p:attrNameLst>
                                      </p:cBhvr>
                                      <p:to>
                                        <p:strVal val="visible"/>
                                      </p:to>
                                    </p:set>
                                    <p:animEffect transition="in" filter="wipe(left)">
                                      <p:cBhvr>
                                        <p:cTn id="42" dur="2000"/>
                                        <p:tgtEl>
                                          <p:spTgt spid="477191"/>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nodeType="clickEffect">
                                  <p:stCondLst>
                                    <p:cond delay="0"/>
                                  </p:stCondLst>
                                  <p:childTnLst>
                                    <p:set>
                                      <p:cBhvr>
                                        <p:cTn id="46" dur="1" fill="hold">
                                          <p:stCondLst>
                                            <p:cond delay="0"/>
                                          </p:stCondLst>
                                        </p:cTn>
                                        <p:tgtEl>
                                          <p:spTgt spid="477193"/>
                                        </p:tgtEl>
                                        <p:attrNameLst>
                                          <p:attrName>style.visibility</p:attrName>
                                        </p:attrNameLst>
                                      </p:cBhvr>
                                      <p:to>
                                        <p:strVal val="visible"/>
                                      </p:to>
                                    </p:set>
                                    <p:animEffect transition="in" filter="wipe(left)">
                                      <p:cBhvr>
                                        <p:cTn id="47" dur="2000"/>
                                        <p:tgtEl>
                                          <p:spTgt spid="477193"/>
                                        </p:tgtEl>
                                      </p:cBhvr>
                                    </p:animEffect>
                                  </p:childTnLst>
                                </p:cTn>
                              </p:par>
                            </p:childTnLst>
                          </p:cTn>
                        </p:par>
                        <p:par>
                          <p:cTn id="48" fill="hold" nodeType="afterGroup">
                            <p:stCondLst>
                              <p:cond delay="2000"/>
                            </p:stCondLst>
                            <p:childTnLst>
                              <p:par>
                                <p:cTn id="49" presetID="1" presetClass="entr" presetSubtype="0" fill="hold" grpId="0" nodeType="afterEffect">
                                  <p:stCondLst>
                                    <p:cond delay="0"/>
                                  </p:stCondLst>
                                  <p:childTnLst>
                                    <p:set>
                                      <p:cBhvr>
                                        <p:cTn id="50" dur="1" fill="hold">
                                          <p:stCondLst>
                                            <p:cond delay="499"/>
                                          </p:stCondLst>
                                        </p:cTn>
                                        <p:tgtEl>
                                          <p:spTgt spid="477195"/>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nodeType="clickEffect">
                                  <p:stCondLst>
                                    <p:cond delay="0"/>
                                  </p:stCondLst>
                                  <p:childTnLst>
                                    <p:set>
                                      <p:cBhvr>
                                        <p:cTn id="54" dur="1" fill="hold">
                                          <p:stCondLst>
                                            <p:cond delay="0"/>
                                          </p:stCondLst>
                                        </p:cTn>
                                        <p:tgtEl>
                                          <p:spTgt spid="477194"/>
                                        </p:tgtEl>
                                        <p:attrNameLst>
                                          <p:attrName>style.visibility</p:attrName>
                                        </p:attrNameLst>
                                      </p:cBhvr>
                                      <p:to>
                                        <p:strVal val="visible"/>
                                      </p:to>
                                    </p:set>
                                    <p:animEffect transition="in" filter="wipe(left)">
                                      <p:cBhvr>
                                        <p:cTn id="55" dur="2000"/>
                                        <p:tgtEl>
                                          <p:spTgt spid="477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7186" grpId="0"/>
      <p:bldP spid="477187" grpId="0"/>
      <p:bldP spid="477190" grpId="0" animBg="1"/>
      <p:bldP spid="477191" grpId="0" autoUpdateAnimBg="0"/>
      <p:bldP spid="477192" grpId="0"/>
      <p:bldP spid="47719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8210" name="Object 2"/>
          <p:cNvGraphicFramePr>
            <a:graphicFrameLocks noChangeAspect="1"/>
          </p:cNvGraphicFramePr>
          <p:nvPr/>
        </p:nvGraphicFramePr>
        <p:xfrm>
          <a:off x="684213" y="139700"/>
          <a:ext cx="3444875" cy="1776413"/>
        </p:xfrm>
        <a:graphic>
          <a:graphicData uri="http://schemas.openxmlformats.org/presentationml/2006/ole">
            <mc:AlternateContent xmlns:mc="http://schemas.openxmlformats.org/markup-compatibility/2006">
              <mc:Choice xmlns:v="urn:schemas-microsoft-com:vml" Requires="v">
                <p:oleObj spid="_x0000_s42044" name="公式" r:id="rId3" imgW="1650960" imgH="850680" progId="Equation.3">
                  <p:embed/>
                </p:oleObj>
              </mc:Choice>
              <mc:Fallback>
                <p:oleObj name="公式" r:id="rId3" imgW="1650960" imgH="85068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139700"/>
                        <a:ext cx="3444875" cy="1776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78211" name="Object 3"/>
          <p:cNvGraphicFramePr>
            <a:graphicFrameLocks noChangeAspect="1"/>
          </p:cNvGraphicFramePr>
          <p:nvPr/>
        </p:nvGraphicFramePr>
        <p:xfrm>
          <a:off x="3708400" y="188913"/>
          <a:ext cx="3630613" cy="1379537"/>
        </p:xfrm>
        <a:graphic>
          <a:graphicData uri="http://schemas.openxmlformats.org/presentationml/2006/ole">
            <mc:AlternateContent xmlns:mc="http://schemas.openxmlformats.org/markup-compatibility/2006">
              <mc:Choice xmlns:v="urn:schemas-microsoft-com:vml" Requires="v">
                <p:oleObj spid="_x0000_s42045" name="公式" r:id="rId5" imgW="1739880" imgH="660240" progId="Equation.3">
                  <p:embed/>
                </p:oleObj>
              </mc:Choice>
              <mc:Fallback>
                <p:oleObj name="公式" r:id="rId5" imgW="1739880" imgH="66024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08400" y="188913"/>
                        <a:ext cx="3630613" cy="1379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78212" name="Object 4"/>
          <p:cNvGraphicFramePr>
            <a:graphicFrameLocks noChangeAspect="1"/>
          </p:cNvGraphicFramePr>
          <p:nvPr/>
        </p:nvGraphicFramePr>
        <p:xfrm>
          <a:off x="755650" y="1700213"/>
          <a:ext cx="3916363" cy="3281362"/>
        </p:xfrm>
        <a:graphic>
          <a:graphicData uri="http://schemas.openxmlformats.org/presentationml/2006/ole">
            <mc:AlternateContent xmlns:mc="http://schemas.openxmlformats.org/markup-compatibility/2006">
              <mc:Choice xmlns:v="urn:schemas-microsoft-com:vml" Requires="v">
                <p:oleObj spid="_x0000_s42046" name="公式" r:id="rId7" imgW="2019240" imgH="1688760" progId="Equation.3">
                  <p:embed/>
                </p:oleObj>
              </mc:Choice>
              <mc:Fallback>
                <p:oleObj name="公式" r:id="rId7" imgW="2019240" imgH="168876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5650" y="1700213"/>
                        <a:ext cx="3916363" cy="3281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78213" name="Text Box 5"/>
          <p:cNvSpPr txBox="1">
            <a:spLocks noChangeArrowheads="1"/>
          </p:cNvSpPr>
          <p:nvPr/>
        </p:nvSpPr>
        <p:spPr bwMode="auto">
          <a:xfrm>
            <a:off x="611188" y="4868863"/>
            <a:ext cx="3455987" cy="519112"/>
          </a:xfrm>
          <a:prstGeom prst="rect">
            <a:avLst/>
          </a:prstGeom>
          <a:noFill/>
          <a:ln w="9525">
            <a:noFill/>
            <a:miter lim="800000"/>
            <a:headEnd/>
            <a:tailEnd/>
          </a:ln>
          <a:effectLst>
            <a:prstShdw prst="shdw17" dist="17961" dir="2700000">
              <a:schemeClr val="hlink">
                <a:gamma/>
                <a:shade val="60000"/>
                <a:invGamma/>
              </a:schemeClr>
            </a:prstShdw>
          </a:effectLst>
        </p:spPr>
        <p:txBody>
          <a:bodyPr>
            <a:spAutoFit/>
          </a:bodyPr>
          <a:lstStyle/>
          <a:p>
            <a:pPr marL="342900" indent="-342900" eaLnBrk="1" hangingPunct="1">
              <a:buFontTx/>
              <a:buAutoNum type="circleNumDbPlain" startAt="2"/>
              <a:defRPr/>
            </a:pPr>
            <a:r>
              <a:rPr kumimoji="1" lang="zh-CN" altLang="en-US" sz="2800" b="1">
                <a:solidFill>
                  <a:srgbClr val="FF9900"/>
                </a:solidFill>
                <a:latin typeface="楷体_GB2312" pitchFamily="49" charset="-122"/>
                <a:ea typeface="楷体_GB2312" pitchFamily="49" charset="-122"/>
              </a:rPr>
              <a:t>等效电路法分析</a:t>
            </a:r>
          </a:p>
        </p:txBody>
      </p:sp>
      <p:grpSp>
        <p:nvGrpSpPr>
          <p:cNvPr id="41996" name="Group 6"/>
          <p:cNvGrpSpPr>
            <a:grpSpLocks/>
          </p:cNvGrpSpPr>
          <p:nvPr/>
        </p:nvGrpSpPr>
        <p:grpSpPr bwMode="auto">
          <a:xfrm>
            <a:off x="8316913" y="6446838"/>
            <a:ext cx="792162" cy="366712"/>
            <a:chOff x="5193" y="4020"/>
            <a:chExt cx="499" cy="231"/>
          </a:xfrm>
        </p:grpSpPr>
        <p:pic>
          <p:nvPicPr>
            <p:cNvPr id="42024" name="Picture 7"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25" name="Text Box 8">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41997" name="Group 9"/>
          <p:cNvGrpSpPr>
            <a:grpSpLocks/>
          </p:cNvGrpSpPr>
          <p:nvPr/>
        </p:nvGrpSpPr>
        <p:grpSpPr bwMode="auto">
          <a:xfrm>
            <a:off x="7453313" y="6446838"/>
            <a:ext cx="792162" cy="366712"/>
            <a:chOff x="4649" y="4020"/>
            <a:chExt cx="499" cy="231"/>
          </a:xfrm>
        </p:grpSpPr>
        <p:pic>
          <p:nvPicPr>
            <p:cNvPr id="42022" name="Picture 10"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23" name="Text Box 11">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 name="Group 12"/>
          <p:cNvGrpSpPr>
            <a:grpSpLocks/>
          </p:cNvGrpSpPr>
          <p:nvPr/>
        </p:nvGrpSpPr>
        <p:grpSpPr bwMode="auto">
          <a:xfrm>
            <a:off x="4643438" y="1700213"/>
            <a:ext cx="3503612" cy="1728787"/>
            <a:chOff x="2971" y="2432"/>
            <a:chExt cx="2207" cy="1089"/>
          </a:xfrm>
        </p:grpSpPr>
        <p:sp>
          <p:nvSpPr>
            <p:cNvPr id="42014" name="Oval 13"/>
            <p:cNvSpPr>
              <a:spLocks noChangeArrowheads="1"/>
            </p:cNvSpPr>
            <p:nvPr/>
          </p:nvSpPr>
          <p:spPr bwMode="auto">
            <a:xfrm>
              <a:off x="3243" y="2840"/>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42015" name="Rectangle 14"/>
            <p:cNvSpPr>
              <a:spLocks noChangeArrowheads="1"/>
            </p:cNvSpPr>
            <p:nvPr/>
          </p:nvSpPr>
          <p:spPr bwMode="auto">
            <a:xfrm>
              <a:off x="3424" y="2568"/>
              <a:ext cx="1089" cy="953"/>
            </a:xfrm>
            <a:prstGeom prst="rect">
              <a:avLst/>
            </a:prstGeom>
            <a:noFill/>
            <a:ln w="28575">
              <a:solidFill>
                <a:srgbClr val="FFCC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2016" name="Line 15"/>
            <p:cNvSpPr>
              <a:spLocks noChangeShapeType="1"/>
            </p:cNvSpPr>
            <p:nvPr/>
          </p:nvSpPr>
          <p:spPr bwMode="auto">
            <a:xfrm>
              <a:off x="3424" y="2523"/>
              <a:ext cx="230" cy="0"/>
            </a:xfrm>
            <a:prstGeom prst="line">
              <a:avLst/>
            </a:prstGeom>
            <a:noFill/>
            <a:ln w="38100">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41992" name="Object 16"/>
            <p:cNvGraphicFramePr>
              <a:graphicFrameLocks noChangeAspect="1"/>
            </p:cNvGraphicFramePr>
            <p:nvPr/>
          </p:nvGraphicFramePr>
          <p:xfrm>
            <a:off x="3470" y="2432"/>
            <a:ext cx="208" cy="387"/>
          </p:xfrm>
          <a:graphic>
            <a:graphicData uri="http://schemas.openxmlformats.org/presentationml/2006/ole">
              <mc:AlternateContent xmlns:mc="http://schemas.openxmlformats.org/markup-compatibility/2006">
                <mc:Choice xmlns:v="urn:schemas-microsoft-com:vml" Requires="v">
                  <p:oleObj spid="_x0000_s42047" name="公式" r:id="rId10" imgW="164880" imgH="330120" progId="Equation.3">
                    <p:embed/>
                  </p:oleObj>
                </mc:Choice>
                <mc:Fallback>
                  <p:oleObj name="公式" r:id="rId10" imgW="164880" imgH="330120" progId="Equation.3">
                    <p:embed/>
                    <p:pic>
                      <p:nvPicPr>
                        <p:cNvPr id="0" name="Object 1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70" y="2432"/>
                          <a:ext cx="208" cy="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2017" name="Text Box 17"/>
            <p:cNvSpPr txBox="1">
              <a:spLocks noChangeArrowheads="1"/>
            </p:cNvSpPr>
            <p:nvPr/>
          </p:nvSpPr>
          <p:spPr bwMode="auto">
            <a:xfrm>
              <a:off x="3107" y="2568"/>
              <a:ext cx="24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2018" name="Text Box 18"/>
            <p:cNvSpPr txBox="1">
              <a:spLocks noChangeArrowheads="1"/>
            </p:cNvSpPr>
            <p:nvPr/>
          </p:nvSpPr>
          <p:spPr bwMode="auto">
            <a:xfrm>
              <a:off x="3152" y="3158"/>
              <a:ext cx="24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graphicFrame>
          <p:nvGraphicFramePr>
            <p:cNvPr id="41993" name="Object 19"/>
            <p:cNvGraphicFramePr>
              <a:graphicFrameLocks noChangeAspect="1"/>
            </p:cNvGraphicFramePr>
            <p:nvPr/>
          </p:nvGraphicFramePr>
          <p:xfrm>
            <a:off x="2971" y="2840"/>
            <a:ext cx="253" cy="399"/>
          </p:xfrm>
          <a:graphic>
            <a:graphicData uri="http://schemas.openxmlformats.org/presentationml/2006/ole">
              <mc:AlternateContent xmlns:mc="http://schemas.openxmlformats.org/markup-compatibility/2006">
                <mc:Choice xmlns:v="urn:schemas-microsoft-com:vml" Requires="v">
                  <p:oleObj spid="_x0000_s42048" name="公式" r:id="rId12" imgW="228600" imgH="330120" progId="Equation.3">
                    <p:embed/>
                  </p:oleObj>
                </mc:Choice>
                <mc:Fallback>
                  <p:oleObj name="公式" r:id="rId12" imgW="228600" imgH="330120" progId="Equation.3">
                    <p:embed/>
                    <p:pic>
                      <p:nvPicPr>
                        <p:cNvPr id="0" name="Object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71" y="2840"/>
                          <a:ext cx="253" cy="3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2019" name="Text Box 20"/>
            <p:cNvSpPr txBox="1">
              <a:spLocks noChangeArrowheads="1"/>
            </p:cNvSpPr>
            <p:nvPr/>
          </p:nvSpPr>
          <p:spPr bwMode="auto">
            <a:xfrm>
              <a:off x="3787" y="2659"/>
              <a:ext cx="39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baseline="-25000">
                  <a:solidFill>
                    <a:schemeClr val="bg1"/>
                  </a:solidFill>
                  <a:latin typeface="Times New Roman" panose="02020603050405020304" pitchFamily="18" charset="0"/>
                  <a:ea typeface="宋体" panose="02010600030101010101" pitchFamily="2" charset="-122"/>
                </a:rPr>
                <a:t>11</a:t>
              </a:r>
              <a:endParaRPr kumimoji="1" lang="en-US" altLang="zh-CN" sz="2800">
                <a:solidFill>
                  <a:schemeClr val="bg1"/>
                </a:solidFill>
                <a:latin typeface="Times New Roman" panose="02020603050405020304" pitchFamily="18" charset="0"/>
                <a:ea typeface="宋体" panose="02010600030101010101" pitchFamily="2" charset="-122"/>
              </a:endParaRPr>
            </a:p>
          </p:txBody>
        </p:sp>
        <p:graphicFrame>
          <p:nvGraphicFramePr>
            <p:cNvPr id="41994" name="Object 21"/>
            <p:cNvGraphicFramePr>
              <a:graphicFrameLocks noChangeAspect="1"/>
            </p:cNvGraphicFramePr>
            <p:nvPr/>
          </p:nvGraphicFramePr>
          <p:xfrm>
            <a:off x="4558" y="2750"/>
            <a:ext cx="620" cy="566"/>
          </p:xfrm>
          <a:graphic>
            <a:graphicData uri="http://schemas.openxmlformats.org/presentationml/2006/ole">
              <mc:AlternateContent xmlns:mc="http://schemas.openxmlformats.org/markup-compatibility/2006">
                <mc:Choice xmlns:v="urn:schemas-microsoft-com:vml" Requires="v">
                  <p:oleObj spid="_x0000_s42049" name="公式" r:id="rId14" imgW="558720" imgH="507960" progId="Equation.3">
                    <p:embed/>
                  </p:oleObj>
                </mc:Choice>
                <mc:Fallback>
                  <p:oleObj name="公式" r:id="rId14" imgW="558720" imgH="507960" progId="Equation.3">
                    <p:embed/>
                    <p:pic>
                      <p:nvPicPr>
                        <p:cNvPr id="0" name="Object 2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558" y="2750"/>
                          <a:ext cx="620" cy="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2020" name="Rectangle 22"/>
            <p:cNvSpPr>
              <a:spLocks noChangeArrowheads="1"/>
            </p:cNvSpPr>
            <p:nvPr/>
          </p:nvSpPr>
          <p:spPr bwMode="auto">
            <a:xfrm>
              <a:off x="4431" y="2840"/>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2021" name="Rectangle 23"/>
            <p:cNvSpPr>
              <a:spLocks noChangeArrowheads="1"/>
            </p:cNvSpPr>
            <p:nvPr/>
          </p:nvSpPr>
          <p:spPr bwMode="auto">
            <a:xfrm>
              <a:off x="3833" y="2523"/>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5" name="Group 24"/>
          <p:cNvGrpSpPr>
            <a:grpSpLocks/>
          </p:cNvGrpSpPr>
          <p:nvPr/>
        </p:nvGrpSpPr>
        <p:grpSpPr bwMode="auto">
          <a:xfrm>
            <a:off x="4932363" y="3573463"/>
            <a:ext cx="3262312" cy="2593975"/>
            <a:chOff x="1537" y="1933"/>
            <a:chExt cx="2055" cy="1634"/>
          </a:xfrm>
        </p:grpSpPr>
        <p:sp>
          <p:nvSpPr>
            <p:cNvPr id="42006" name="Oval 25"/>
            <p:cNvSpPr>
              <a:spLocks noChangeArrowheads="1"/>
            </p:cNvSpPr>
            <p:nvPr/>
          </p:nvSpPr>
          <p:spPr bwMode="auto">
            <a:xfrm>
              <a:off x="1837" y="288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42007" name="Rectangle 26"/>
            <p:cNvSpPr>
              <a:spLocks noChangeArrowheads="1"/>
            </p:cNvSpPr>
            <p:nvPr/>
          </p:nvSpPr>
          <p:spPr bwMode="auto">
            <a:xfrm>
              <a:off x="2018" y="2614"/>
              <a:ext cx="1089" cy="953"/>
            </a:xfrm>
            <a:prstGeom prst="rect">
              <a:avLst/>
            </a:prstGeom>
            <a:noFill/>
            <a:ln w="28575">
              <a:solidFill>
                <a:srgbClr val="FFCC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2008" name="Text Box 27"/>
            <p:cNvSpPr txBox="1">
              <a:spLocks noChangeArrowheads="1"/>
            </p:cNvSpPr>
            <p:nvPr/>
          </p:nvSpPr>
          <p:spPr bwMode="auto">
            <a:xfrm>
              <a:off x="1701" y="2614"/>
              <a:ext cx="24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2009" name="Text Box 28"/>
            <p:cNvSpPr txBox="1">
              <a:spLocks noChangeArrowheads="1"/>
            </p:cNvSpPr>
            <p:nvPr/>
          </p:nvSpPr>
          <p:spPr bwMode="auto">
            <a:xfrm>
              <a:off x="1746" y="3204"/>
              <a:ext cx="24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graphicFrame>
          <p:nvGraphicFramePr>
            <p:cNvPr id="41989" name="Object 29"/>
            <p:cNvGraphicFramePr>
              <a:graphicFrameLocks noChangeAspect="1"/>
            </p:cNvGraphicFramePr>
            <p:nvPr/>
          </p:nvGraphicFramePr>
          <p:xfrm>
            <a:off x="1537" y="2886"/>
            <a:ext cx="309" cy="399"/>
          </p:xfrm>
          <a:graphic>
            <a:graphicData uri="http://schemas.openxmlformats.org/presentationml/2006/ole">
              <mc:AlternateContent xmlns:mc="http://schemas.openxmlformats.org/markup-compatibility/2006">
                <mc:Choice xmlns:v="urn:schemas-microsoft-com:vml" Requires="v">
                  <p:oleObj spid="_x0000_s42050" name="公式" r:id="rId16" imgW="279360" imgH="330120" progId="Equation.3">
                    <p:embed/>
                  </p:oleObj>
                </mc:Choice>
                <mc:Fallback>
                  <p:oleObj name="公式" r:id="rId16" imgW="279360" imgH="330120" progId="Equation.3">
                    <p:embed/>
                    <p:pic>
                      <p:nvPicPr>
                        <p:cNvPr id="0" name="Object 2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537" y="2886"/>
                          <a:ext cx="309" cy="3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2010" name="Rectangle 30"/>
            <p:cNvSpPr>
              <a:spLocks noChangeArrowheads="1"/>
            </p:cNvSpPr>
            <p:nvPr/>
          </p:nvSpPr>
          <p:spPr bwMode="auto">
            <a:xfrm>
              <a:off x="3025" y="2886"/>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2011" name="Rectangle 31"/>
            <p:cNvSpPr>
              <a:spLocks noChangeArrowheads="1"/>
            </p:cNvSpPr>
            <p:nvPr/>
          </p:nvSpPr>
          <p:spPr bwMode="auto">
            <a:xfrm>
              <a:off x="2427" y="2569"/>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2012" name="Line 32"/>
            <p:cNvSpPr>
              <a:spLocks noChangeShapeType="1"/>
            </p:cNvSpPr>
            <p:nvPr/>
          </p:nvSpPr>
          <p:spPr bwMode="auto">
            <a:xfrm rot="5400000">
              <a:off x="3083" y="2729"/>
              <a:ext cx="230"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41990" name="Object 33"/>
            <p:cNvGraphicFramePr>
              <a:graphicFrameLocks noChangeAspect="1"/>
            </p:cNvGraphicFramePr>
            <p:nvPr/>
          </p:nvGraphicFramePr>
          <p:xfrm>
            <a:off x="3218" y="2478"/>
            <a:ext cx="252" cy="405"/>
          </p:xfrm>
          <a:graphic>
            <a:graphicData uri="http://schemas.openxmlformats.org/presentationml/2006/ole">
              <mc:AlternateContent xmlns:mc="http://schemas.openxmlformats.org/markup-compatibility/2006">
                <mc:Choice xmlns:v="urn:schemas-microsoft-com:vml" Requires="v">
                  <p:oleObj spid="_x0000_s42051" name="公式" r:id="rId18" imgW="190440" imgH="330120" progId="Equation.3">
                    <p:embed/>
                  </p:oleObj>
                </mc:Choice>
                <mc:Fallback>
                  <p:oleObj name="公式" r:id="rId18" imgW="190440" imgH="330120" progId="Equation.3">
                    <p:embed/>
                    <p:pic>
                      <p:nvPicPr>
                        <p:cNvPr id="0" name="Object 3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218" y="2478"/>
                          <a:ext cx="252" cy="4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2013" name="Text Box 34"/>
            <p:cNvSpPr txBox="1">
              <a:spLocks noChangeArrowheads="1"/>
            </p:cNvSpPr>
            <p:nvPr/>
          </p:nvSpPr>
          <p:spPr bwMode="auto">
            <a:xfrm>
              <a:off x="3198" y="2886"/>
              <a:ext cx="39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400" i="1">
                  <a:solidFill>
                    <a:schemeClr val="bg1"/>
                  </a:solidFill>
                  <a:latin typeface="Times New Roman" panose="02020603050405020304" pitchFamily="18" charset="0"/>
                  <a:ea typeface="宋体" panose="02010600030101010101" pitchFamily="2" charset="-122"/>
                </a:rPr>
                <a:t>Z</a:t>
              </a:r>
              <a:r>
                <a:rPr kumimoji="1" lang="en-US" altLang="zh-CN" sz="2400" baseline="-25000">
                  <a:solidFill>
                    <a:schemeClr val="bg1"/>
                  </a:solidFill>
                  <a:latin typeface="Times New Roman" panose="02020603050405020304" pitchFamily="18" charset="0"/>
                  <a:ea typeface="宋体" panose="02010600030101010101" pitchFamily="2" charset="-122"/>
                </a:rPr>
                <a:t>22</a:t>
              </a:r>
              <a:endParaRPr kumimoji="1" lang="en-US" altLang="zh-CN" sz="2400">
                <a:solidFill>
                  <a:schemeClr val="bg1"/>
                </a:solidFill>
                <a:latin typeface="Times New Roman" panose="02020603050405020304" pitchFamily="18" charset="0"/>
                <a:ea typeface="宋体" panose="02010600030101010101" pitchFamily="2" charset="-122"/>
              </a:endParaRPr>
            </a:p>
          </p:txBody>
        </p:sp>
        <p:graphicFrame>
          <p:nvGraphicFramePr>
            <p:cNvPr id="41991" name="Object 35"/>
            <p:cNvGraphicFramePr>
              <a:graphicFrameLocks noChangeAspect="1"/>
            </p:cNvGraphicFramePr>
            <p:nvPr/>
          </p:nvGraphicFramePr>
          <p:xfrm>
            <a:off x="2290" y="1933"/>
            <a:ext cx="726" cy="594"/>
          </p:xfrm>
          <a:graphic>
            <a:graphicData uri="http://schemas.openxmlformats.org/presentationml/2006/ole">
              <mc:AlternateContent xmlns:mc="http://schemas.openxmlformats.org/markup-compatibility/2006">
                <mc:Choice xmlns:v="urn:schemas-microsoft-com:vml" Requires="v">
                  <p:oleObj spid="_x0000_s42052" name="公式" r:id="rId20" imgW="545760" imgH="507960" progId="Equation.3">
                    <p:embed/>
                  </p:oleObj>
                </mc:Choice>
                <mc:Fallback>
                  <p:oleObj name="公式" r:id="rId20" imgW="545760" imgH="507960" progId="Equation.3">
                    <p:embed/>
                    <p:pic>
                      <p:nvPicPr>
                        <p:cNvPr id="0" name="Object 35"/>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290" y="1933"/>
                          <a:ext cx="726" cy="5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478244" name="AutoShape 36" descr="羊皮纸"/>
          <p:cNvSpPr>
            <a:spLocks noChangeArrowheads="1"/>
          </p:cNvSpPr>
          <p:nvPr/>
        </p:nvSpPr>
        <p:spPr bwMode="auto">
          <a:xfrm>
            <a:off x="7596188" y="476250"/>
            <a:ext cx="1079500" cy="1584325"/>
          </a:xfrm>
          <a:prstGeom prst="wedgeRoundRectCallout">
            <a:avLst>
              <a:gd name="adj1" fmla="val -136028"/>
              <a:gd name="adj2" fmla="val 58616"/>
              <a:gd name="adj3" fmla="val 16667"/>
            </a:avLst>
          </a:prstGeom>
          <a:blipFill dpi="0" rotWithShape="1">
            <a:blip r:embed="rId22"/>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zh-CN" altLang="en-US" sz="2800" b="1">
                <a:ea typeface="楷体_GB2312" pitchFamily="49" charset="-122"/>
              </a:rPr>
              <a:t>原边等效电路</a:t>
            </a:r>
          </a:p>
        </p:txBody>
      </p:sp>
      <p:sp>
        <p:nvSpPr>
          <p:cNvPr id="478245" name="AutoShape 37" descr="羊皮纸"/>
          <p:cNvSpPr>
            <a:spLocks noChangeArrowheads="1"/>
          </p:cNvSpPr>
          <p:nvPr/>
        </p:nvSpPr>
        <p:spPr bwMode="auto">
          <a:xfrm>
            <a:off x="7812088" y="3140075"/>
            <a:ext cx="1079500" cy="1584325"/>
          </a:xfrm>
          <a:prstGeom prst="wedgeRoundRectCallout">
            <a:avLst>
              <a:gd name="adj1" fmla="val -114560"/>
              <a:gd name="adj2" fmla="val 49898"/>
              <a:gd name="adj3" fmla="val 16667"/>
            </a:avLst>
          </a:prstGeom>
          <a:blipFill dpi="0" rotWithShape="1">
            <a:blip r:embed="rId22"/>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zh-CN" altLang="en-US" sz="2800" b="1">
                <a:ea typeface="楷体_GB2312" pitchFamily="49" charset="-122"/>
              </a:rPr>
              <a:t>副边等效电路</a:t>
            </a:r>
          </a:p>
        </p:txBody>
      </p:sp>
      <p:grpSp>
        <p:nvGrpSpPr>
          <p:cNvPr id="42002" name="Group 38"/>
          <p:cNvGrpSpPr>
            <a:grpSpLocks/>
          </p:cNvGrpSpPr>
          <p:nvPr/>
        </p:nvGrpSpPr>
        <p:grpSpPr bwMode="auto">
          <a:xfrm>
            <a:off x="6588125" y="6446838"/>
            <a:ext cx="792163" cy="366712"/>
            <a:chOff x="4649" y="4020"/>
            <a:chExt cx="499" cy="231"/>
          </a:xfrm>
        </p:grpSpPr>
        <p:pic>
          <p:nvPicPr>
            <p:cNvPr id="42004" name="Picture 39"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05" name="Text Box 40">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
        <p:nvSpPr>
          <p:cNvPr id="478249" name="Text Box 41"/>
          <p:cNvSpPr txBox="1">
            <a:spLocks noChangeArrowheads="1"/>
          </p:cNvSpPr>
          <p:nvPr/>
        </p:nvSpPr>
        <p:spPr bwMode="auto">
          <a:xfrm>
            <a:off x="466725" y="5516563"/>
            <a:ext cx="51847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Times New Roman" panose="02020603050405020304" pitchFamily="18" charset="0"/>
                <a:ea typeface="楷体_GB2312" pitchFamily="49" charset="-122"/>
              </a:rPr>
              <a:t>根据以上表示式得等效电路。</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withEffect">
                                  <p:stCondLst>
                                    <p:cond delay="0"/>
                                  </p:stCondLst>
                                  <p:childTnLst>
                                    <p:set>
                                      <p:cBhvr>
                                        <p:cTn id="6" dur="1" fill="hold">
                                          <p:stCondLst>
                                            <p:cond delay="0"/>
                                          </p:stCondLst>
                                        </p:cTn>
                                        <p:tgtEl>
                                          <p:spTgt spid="478210"/>
                                        </p:tgtEl>
                                        <p:attrNameLst>
                                          <p:attrName>style.visibility</p:attrName>
                                        </p:attrNameLst>
                                      </p:cBhvr>
                                      <p:to>
                                        <p:strVal val="visible"/>
                                      </p:to>
                                    </p:set>
                                    <p:animEffect transition="in" filter="strips(downRight)">
                                      <p:cBhvr>
                                        <p:cTn id="7" dur="2000"/>
                                        <p:tgtEl>
                                          <p:spTgt spid="4782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478211"/>
                                        </p:tgtEl>
                                        <p:attrNameLst>
                                          <p:attrName>style.visibility</p:attrName>
                                        </p:attrNameLst>
                                      </p:cBhvr>
                                      <p:to>
                                        <p:strVal val="visible"/>
                                      </p:to>
                                    </p:set>
                                    <p:animEffect transition="in" filter="strips(downRight)">
                                      <p:cBhvr>
                                        <p:cTn id="12" dur="2000"/>
                                        <p:tgtEl>
                                          <p:spTgt spid="4782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78212"/>
                                        </p:tgtEl>
                                        <p:attrNameLst>
                                          <p:attrName>style.visibility</p:attrName>
                                        </p:attrNameLst>
                                      </p:cBhvr>
                                      <p:to>
                                        <p:strVal val="visible"/>
                                      </p:to>
                                    </p:set>
                                    <p:animEffect transition="in" filter="wipe(left)">
                                      <p:cBhvr>
                                        <p:cTn id="17" dur="2000"/>
                                        <p:tgtEl>
                                          <p:spTgt spid="4782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478213"/>
                                        </p:tgtEl>
                                        <p:attrNameLst>
                                          <p:attrName>style.visibility</p:attrName>
                                        </p:attrNameLst>
                                      </p:cBhvr>
                                      <p:to>
                                        <p:strVal val="visible"/>
                                      </p:to>
                                    </p:set>
                                    <p:anim calcmode="lin" valueType="num">
                                      <p:cBhvr additive="base">
                                        <p:cTn id="22" dur="500" fill="hold"/>
                                        <p:tgtEl>
                                          <p:spTgt spid="478213"/>
                                        </p:tgtEl>
                                        <p:attrNameLst>
                                          <p:attrName>ppt_x</p:attrName>
                                        </p:attrNameLst>
                                      </p:cBhvr>
                                      <p:tavLst>
                                        <p:tav tm="0">
                                          <p:val>
                                            <p:strVal val="0-#ppt_w/2"/>
                                          </p:val>
                                        </p:tav>
                                        <p:tav tm="100000">
                                          <p:val>
                                            <p:strVal val="#ppt_x"/>
                                          </p:val>
                                        </p:tav>
                                      </p:tavLst>
                                    </p:anim>
                                    <p:anim calcmode="lin" valueType="num">
                                      <p:cBhvr additive="base">
                                        <p:cTn id="23" dur="500" fill="hold"/>
                                        <p:tgtEl>
                                          <p:spTgt spid="478213"/>
                                        </p:tgtEl>
                                        <p:attrNameLst>
                                          <p:attrName>ppt_y</p:attrName>
                                        </p:attrNameLst>
                                      </p:cBhvr>
                                      <p:tavLst>
                                        <p:tav tm="0">
                                          <p:val>
                                            <p:strVal val="#ppt_y"/>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478249"/>
                                        </p:tgtEl>
                                        <p:attrNameLst>
                                          <p:attrName>style.visibility</p:attrName>
                                        </p:attrNameLst>
                                      </p:cBhvr>
                                      <p:to>
                                        <p:strVal val="visible"/>
                                      </p:to>
                                    </p:set>
                                    <p:animEffect transition="in" filter="wipe(left)">
                                      <p:cBhvr>
                                        <p:cTn id="28" dur="500"/>
                                        <p:tgtEl>
                                          <p:spTgt spid="478249"/>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blinds(horizontal)">
                                      <p:cBhvr>
                                        <p:cTn id="33" dur="500"/>
                                        <p:tgtEl>
                                          <p:spTgt spid="4"/>
                                        </p:tgtEl>
                                      </p:cBhvr>
                                    </p:animEffect>
                                  </p:childTnLst>
                                </p:cTn>
                              </p:par>
                            </p:childTnLst>
                          </p:cTn>
                        </p:par>
                        <p:par>
                          <p:cTn id="34" fill="hold" nodeType="afterGroup">
                            <p:stCondLst>
                              <p:cond delay="500"/>
                            </p:stCondLst>
                            <p:childTnLst>
                              <p:par>
                                <p:cTn id="35" presetID="20" presetClass="entr" presetSubtype="0" fill="hold" grpId="0" nodeType="afterEffect">
                                  <p:stCondLst>
                                    <p:cond delay="0"/>
                                  </p:stCondLst>
                                  <p:childTnLst>
                                    <p:set>
                                      <p:cBhvr>
                                        <p:cTn id="36" dur="1" fill="hold">
                                          <p:stCondLst>
                                            <p:cond delay="0"/>
                                          </p:stCondLst>
                                        </p:cTn>
                                        <p:tgtEl>
                                          <p:spTgt spid="478244"/>
                                        </p:tgtEl>
                                        <p:attrNameLst>
                                          <p:attrName>style.visibility</p:attrName>
                                        </p:attrNameLst>
                                      </p:cBhvr>
                                      <p:to>
                                        <p:strVal val="visible"/>
                                      </p:to>
                                    </p:set>
                                    <p:animEffect transition="in" filter="wedge">
                                      <p:cBhvr>
                                        <p:cTn id="37" dur="2000"/>
                                        <p:tgtEl>
                                          <p:spTgt spid="47824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blinds(horizontal)">
                                      <p:cBhvr>
                                        <p:cTn id="42" dur="500"/>
                                        <p:tgtEl>
                                          <p:spTgt spid="5"/>
                                        </p:tgtEl>
                                      </p:cBhvr>
                                    </p:animEffect>
                                  </p:childTnLst>
                                </p:cTn>
                              </p:par>
                            </p:childTnLst>
                          </p:cTn>
                        </p:par>
                        <p:par>
                          <p:cTn id="43" fill="hold" nodeType="afterGroup">
                            <p:stCondLst>
                              <p:cond delay="500"/>
                            </p:stCondLst>
                            <p:childTnLst>
                              <p:par>
                                <p:cTn id="44" presetID="20" presetClass="entr" presetSubtype="0" fill="hold" grpId="0" nodeType="afterEffect">
                                  <p:stCondLst>
                                    <p:cond delay="0"/>
                                  </p:stCondLst>
                                  <p:childTnLst>
                                    <p:set>
                                      <p:cBhvr>
                                        <p:cTn id="45" dur="1" fill="hold">
                                          <p:stCondLst>
                                            <p:cond delay="0"/>
                                          </p:stCondLst>
                                        </p:cTn>
                                        <p:tgtEl>
                                          <p:spTgt spid="478245"/>
                                        </p:tgtEl>
                                        <p:attrNameLst>
                                          <p:attrName>style.visibility</p:attrName>
                                        </p:attrNameLst>
                                      </p:cBhvr>
                                      <p:to>
                                        <p:strVal val="visible"/>
                                      </p:to>
                                    </p:set>
                                    <p:animEffect transition="in" filter="wedge">
                                      <p:cBhvr>
                                        <p:cTn id="46" dur="2000"/>
                                        <p:tgtEl>
                                          <p:spTgt spid="478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8213" grpId="0"/>
      <p:bldP spid="478244" grpId="0" animBg="1"/>
      <p:bldP spid="478245" grpId="0" animBg="1"/>
      <p:bldP spid="47824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9234" name="Object 2"/>
          <p:cNvGraphicFramePr>
            <a:graphicFrameLocks noChangeAspect="1"/>
          </p:cNvGraphicFramePr>
          <p:nvPr/>
        </p:nvGraphicFramePr>
        <p:xfrm>
          <a:off x="684213" y="476250"/>
          <a:ext cx="5391150" cy="2132013"/>
        </p:xfrm>
        <a:graphic>
          <a:graphicData uri="http://schemas.openxmlformats.org/presentationml/2006/ole">
            <mc:AlternateContent xmlns:mc="http://schemas.openxmlformats.org/markup-compatibility/2006">
              <mc:Choice xmlns:v="urn:schemas-microsoft-com:vml" Requires="v">
                <p:oleObj spid="_x0000_s43063" name="公式" r:id="rId3" imgW="2539800" imgH="1002960" progId="Equation.3">
                  <p:embed/>
                </p:oleObj>
              </mc:Choice>
              <mc:Fallback>
                <p:oleObj name="公式" r:id="rId3" imgW="2539800" imgH="100296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476250"/>
                        <a:ext cx="5391150" cy="2132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79235" name="Object 3"/>
          <p:cNvGraphicFramePr>
            <a:graphicFrameLocks noChangeAspect="1"/>
          </p:cNvGraphicFramePr>
          <p:nvPr/>
        </p:nvGraphicFramePr>
        <p:xfrm>
          <a:off x="755650" y="3571875"/>
          <a:ext cx="400050" cy="504825"/>
        </p:xfrm>
        <a:graphic>
          <a:graphicData uri="http://schemas.openxmlformats.org/presentationml/2006/ole">
            <mc:AlternateContent xmlns:mc="http://schemas.openxmlformats.org/markup-compatibility/2006">
              <mc:Choice xmlns:v="urn:schemas-microsoft-com:vml" Requires="v">
                <p:oleObj spid="_x0000_s43064" name="公式" r:id="rId5" imgW="190440" imgH="241200" progId="Equation.3">
                  <p:embed/>
                </p:oleObj>
              </mc:Choice>
              <mc:Fallback>
                <p:oleObj name="公式" r:id="rId5" imgW="190440" imgH="2412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650" y="3571875"/>
                        <a:ext cx="400050"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79236" name="Object 4"/>
          <p:cNvGraphicFramePr>
            <a:graphicFrameLocks noChangeAspect="1"/>
          </p:cNvGraphicFramePr>
          <p:nvPr/>
        </p:nvGraphicFramePr>
        <p:xfrm>
          <a:off x="755650" y="4581525"/>
          <a:ext cx="449263" cy="501650"/>
        </p:xfrm>
        <a:graphic>
          <a:graphicData uri="http://schemas.openxmlformats.org/presentationml/2006/ole">
            <mc:AlternateContent xmlns:mc="http://schemas.openxmlformats.org/markup-compatibility/2006">
              <mc:Choice xmlns:v="urn:schemas-microsoft-com:vml" Requires="v">
                <p:oleObj spid="_x0000_s43065" name="公式" r:id="rId7" imgW="215640" imgH="241200" progId="Equation.3">
                  <p:embed/>
                </p:oleObj>
              </mc:Choice>
              <mc:Fallback>
                <p:oleObj name="公式" r:id="rId7" imgW="215640" imgH="24120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5650" y="4581525"/>
                        <a:ext cx="449263" cy="50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79237" name="Object 5"/>
          <p:cNvGraphicFramePr>
            <a:graphicFrameLocks noChangeAspect="1"/>
          </p:cNvGraphicFramePr>
          <p:nvPr/>
        </p:nvGraphicFramePr>
        <p:xfrm>
          <a:off x="2411413" y="5734050"/>
          <a:ext cx="3529012" cy="557213"/>
        </p:xfrm>
        <a:graphic>
          <a:graphicData uri="http://schemas.openxmlformats.org/presentationml/2006/ole">
            <mc:AlternateContent xmlns:mc="http://schemas.openxmlformats.org/markup-compatibility/2006">
              <mc:Choice xmlns:v="urn:schemas-microsoft-com:vml" Requires="v">
                <p:oleObj spid="_x0000_s43066" name="公式" r:id="rId9" imgW="1612800" imgH="253800" progId="Equation.3">
                  <p:embed/>
                </p:oleObj>
              </mc:Choice>
              <mc:Fallback>
                <p:oleObj name="公式" r:id="rId9" imgW="1612800" imgH="253800" progId="Equation.3">
                  <p:embed/>
                  <p:pic>
                    <p:nvPicPr>
                      <p:cNvPr id="0"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11413" y="5734050"/>
                        <a:ext cx="3529012" cy="557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79238" name="Text Box 6"/>
          <p:cNvSpPr txBox="1">
            <a:spLocks noChangeArrowheads="1"/>
          </p:cNvSpPr>
          <p:nvPr/>
        </p:nvSpPr>
        <p:spPr bwMode="auto">
          <a:xfrm>
            <a:off x="2051050" y="2924175"/>
            <a:ext cx="5257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Times New Roman" panose="02020603050405020304" pitchFamily="18" charset="0"/>
                <a:ea typeface="楷体_GB2312" pitchFamily="49" charset="-122"/>
              </a:rPr>
              <a:t>副边对原边的引入阻抗。</a:t>
            </a:r>
            <a:endParaRPr kumimoji="1" lang="zh-CN" altLang="en-US" sz="2800" b="1" i="1" baseline="-25000">
              <a:solidFill>
                <a:srgbClr val="FFFF00"/>
              </a:solidFill>
              <a:latin typeface="Times New Roman" panose="02020603050405020304" pitchFamily="18" charset="0"/>
              <a:ea typeface="楷体_GB2312" pitchFamily="49" charset="-122"/>
            </a:endParaRPr>
          </a:p>
        </p:txBody>
      </p:sp>
      <p:sp>
        <p:nvSpPr>
          <p:cNvPr id="479239" name="Line 7"/>
          <p:cNvSpPr>
            <a:spLocks noChangeShapeType="1"/>
          </p:cNvSpPr>
          <p:nvPr/>
        </p:nvSpPr>
        <p:spPr bwMode="auto">
          <a:xfrm flipV="1">
            <a:off x="1331913" y="3213100"/>
            <a:ext cx="647700"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79240" name="Text Box 8"/>
          <p:cNvSpPr txBox="1">
            <a:spLocks noChangeArrowheads="1"/>
          </p:cNvSpPr>
          <p:nvPr/>
        </p:nvSpPr>
        <p:spPr bwMode="auto">
          <a:xfrm>
            <a:off x="2051050" y="3429000"/>
            <a:ext cx="65532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spcBef>
                <a:spcPct val="50000"/>
              </a:spcBef>
            </a:pPr>
            <a:r>
              <a:rPr kumimoji="1" lang="zh-CN" altLang="en-US" sz="2800" b="1">
                <a:solidFill>
                  <a:srgbClr val="FFFF00"/>
                </a:solidFill>
                <a:latin typeface="楷体_GB2312" pitchFamily="49" charset="-122"/>
                <a:ea typeface="楷体_GB2312" pitchFamily="49" charset="-122"/>
              </a:rPr>
              <a:t>引入电阻。恒为正 </a:t>
            </a:r>
            <a:r>
              <a:rPr kumimoji="1" lang="en-US" altLang="zh-CN" sz="2800" b="1">
                <a:solidFill>
                  <a:srgbClr val="FFFF00"/>
                </a:solidFill>
                <a:latin typeface="楷体_GB2312" pitchFamily="49" charset="-122"/>
                <a:ea typeface="楷体_GB2312" pitchFamily="49" charset="-122"/>
              </a:rPr>
              <a:t>, </a:t>
            </a:r>
            <a:r>
              <a:rPr kumimoji="1" lang="zh-CN" altLang="en-US" sz="2800" b="1">
                <a:solidFill>
                  <a:srgbClr val="FFFF00"/>
                </a:solidFill>
                <a:latin typeface="楷体_GB2312" pitchFamily="49" charset="-122"/>
                <a:ea typeface="楷体_GB2312" pitchFamily="49" charset="-122"/>
              </a:rPr>
              <a:t>表示副边回路吸收的功率是靠原边供给的。</a:t>
            </a:r>
            <a:endParaRPr kumimoji="1" lang="zh-CN" altLang="en-US" sz="2800" b="1" i="1" baseline="-25000">
              <a:solidFill>
                <a:srgbClr val="FFFF00"/>
              </a:solidFill>
              <a:latin typeface="楷体_GB2312" pitchFamily="49" charset="-122"/>
              <a:ea typeface="楷体_GB2312" pitchFamily="49" charset="-122"/>
            </a:endParaRPr>
          </a:p>
        </p:txBody>
      </p:sp>
      <p:sp>
        <p:nvSpPr>
          <p:cNvPr id="479241" name="Line 9"/>
          <p:cNvSpPr>
            <a:spLocks noChangeShapeType="1"/>
          </p:cNvSpPr>
          <p:nvPr/>
        </p:nvSpPr>
        <p:spPr bwMode="auto">
          <a:xfrm flipV="1">
            <a:off x="1331913" y="3789363"/>
            <a:ext cx="649287"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79242" name="Text Box 10"/>
          <p:cNvSpPr txBox="1">
            <a:spLocks noChangeArrowheads="1"/>
          </p:cNvSpPr>
          <p:nvPr/>
        </p:nvSpPr>
        <p:spPr bwMode="auto">
          <a:xfrm>
            <a:off x="1979613" y="4508500"/>
            <a:ext cx="6480175"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pPr>
            <a:r>
              <a:rPr kumimoji="1" lang="zh-CN" altLang="en-US" sz="2800" b="1">
                <a:solidFill>
                  <a:srgbClr val="FFFF00"/>
                </a:solidFill>
                <a:latin typeface="Times New Roman" panose="02020603050405020304" pitchFamily="18" charset="0"/>
                <a:ea typeface="楷体_GB2312" pitchFamily="49" charset="-122"/>
              </a:rPr>
              <a:t>引入电抗。</a:t>
            </a:r>
            <a:r>
              <a:rPr kumimoji="1" lang="zh-CN" altLang="en-US" sz="2800" b="1">
                <a:solidFill>
                  <a:srgbClr val="FFFF00"/>
                </a:solidFill>
                <a:ea typeface="楷体_GB2312" pitchFamily="49" charset="-122"/>
              </a:rPr>
              <a:t>负号反映了引入电抗与付边电抗的性质相反。</a:t>
            </a:r>
            <a:endParaRPr kumimoji="1" lang="zh-CN" altLang="en-US" sz="2800" b="1" i="1" baseline="-25000">
              <a:solidFill>
                <a:srgbClr val="FFFF00"/>
              </a:solidFill>
              <a:latin typeface="Times New Roman" panose="02020603050405020304" pitchFamily="18" charset="0"/>
              <a:ea typeface="楷体_GB2312" pitchFamily="49" charset="-122"/>
            </a:endParaRPr>
          </a:p>
        </p:txBody>
      </p:sp>
      <p:sp>
        <p:nvSpPr>
          <p:cNvPr id="479243" name="Line 11"/>
          <p:cNvSpPr>
            <a:spLocks noChangeShapeType="1"/>
          </p:cNvSpPr>
          <p:nvPr/>
        </p:nvSpPr>
        <p:spPr bwMode="auto">
          <a:xfrm flipV="1">
            <a:off x="1331913" y="4868863"/>
            <a:ext cx="576262"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43024" name="Group 12"/>
          <p:cNvGrpSpPr>
            <a:grpSpLocks/>
          </p:cNvGrpSpPr>
          <p:nvPr/>
        </p:nvGrpSpPr>
        <p:grpSpPr bwMode="auto">
          <a:xfrm>
            <a:off x="8316913" y="6446838"/>
            <a:ext cx="792162" cy="366712"/>
            <a:chOff x="5193" y="4020"/>
            <a:chExt cx="499" cy="231"/>
          </a:xfrm>
        </p:grpSpPr>
        <p:pic>
          <p:nvPicPr>
            <p:cNvPr id="43045" name="Picture 13"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46" name="Text Box 14">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43025" name="Group 15"/>
          <p:cNvGrpSpPr>
            <a:grpSpLocks/>
          </p:cNvGrpSpPr>
          <p:nvPr/>
        </p:nvGrpSpPr>
        <p:grpSpPr bwMode="auto">
          <a:xfrm>
            <a:off x="7453313" y="6446838"/>
            <a:ext cx="792162" cy="366712"/>
            <a:chOff x="4649" y="4020"/>
            <a:chExt cx="499" cy="231"/>
          </a:xfrm>
        </p:grpSpPr>
        <p:pic>
          <p:nvPicPr>
            <p:cNvPr id="43043" name="Picture 16"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44" name="Text Box 17">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aphicFrame>
        <p:nvGraphicFramePr>
          <p:cNvPr id="479250" name="Object 18"/>
          <p:cNvGraphicFramePr>
            <a:graphicFrameLocks noChangeAspect="1"/>
          </p:cNvGraphicFramePr>
          <p:nvPr/>
        </p:nvGraphicFramePr>
        <p:xfrm>
          <a:off x="755650" y="2924175"/>
          <a:ext cx="403225" cy="512763"/>
        </p:xfrm>
        <a:graphic>
          <a:graphicData uri="http://schemas.openxmlformats.org/presentationml/2006/ole">
            <mc:AlternateContent xmlns:mc="http://schemas.openxmlformats.org/markup-compatibility/2006">
              <mc:Choice xmlns:v="urn:schemas-microsoft-com:vml" Requires="v">
                <p:oleObj spid="_x0000_s43067" name="公式" r:id="rId12" imgW="190440" imgH="241200" progId="Equation.3">
                  <p:embed/>
                </p:oleObj>
              </mc:Choice>
              <mc:Fallback>
                <p:oleObj name="公式" r:id="rId12" imgW="190440" imgH="241200" progId="Equation.3">
                  <p:embed/>
                  <p:pic>
                    <p:nvPicPr>
                      <p:cNvPr id="0" name="Object 1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5650" y="2924175"/>
                        <a:ext cx="403225" cy="512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 name="Group 19"/>
          <p:cNvGrpSpPr>
            <a:grpSpLocks/>
          </p:cNvGrpSpPr>
          <p:nvPr/>
        </p:nvGrpSpPr>
        <p:grpSpPr bwMode="auto">
          <a:xfrm>
            <a:off x="6011863" y="260350"/>
            <a:ext cx="2916237" cy="2824163"/>
            <a:chOff x="3787" y="164"/>
            <a:chExt cx="1837" cy="1779"/>
          </a:xfrm>
        </p:grpSpPr>
        <p:grpSp>
          <p:nvGrpSpPr>
            <p:cNvPr id="43033" name="Group 20"/>
            <p:cNvGrpSpPr>
              <a:grpSpLocks/>
            </p:cNvGrpSpPr>
            <p:nvPr/>
          </p:nvGrpSpPr>
          <p:grpSpPr bwMode="auto">
            <a:xfrm>
              <a:off x="3787" y="164"/>
              <a:ext cx="1587" cy="1362"/>
              <a:chOff x="3424" y="436"/>
              <a:chExt cx="1587" cy="1362"/>
            </a:xfrm>
          </p:grpSpPr>
          <p:sp>
            <p:nvSpPr>
              <p:cNvPr id="43035" name="Oval 21"/>
              <p:cNvSpPr>
                <a:spLocks noChangeArrowheads="1"/>
              </p:cNvSpPr>
              <p:nvPr/>
            </p:nvSpPr>
            <p:spPr bwMode="auto">
              <a:xfrm>
                <a:off x="3696" y="1117"/>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43036" name="Rectangle 22"/>
              <p:cNvSpPr>
                <a:spLocks noChangeArrowheads="1"/>
              </p:cNvSpPr>
              <p:nvPr/>
            </p:nvSpPr>
            <p:spPr bwMode="auto">
              <a:xfrm>
                <a:off x="3878" y="845"/>
                <a:ext cx="1089" cy="953"/>
              </a:xfrm>
              <a:prstGeom prst="rect">
                <a:avLst/>
              </a:prstGeom>
              <a:noFill/>
              <a:ln w="28575">
                <a:solidFill>
                  <a:srgbClr val="FFCC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3037" name="Line 23"/>
              <p:cNvSpPr>
                <a:spLocks noChangeShapeType="1"/>
              </p:cNvSpPr>
              <p:nvPr/>
            </p:nvSpPr>
            <p:spPr bwMode="auto">
              <a:xfrm>
                <a:off x="3877" y="800"/>
                <a:ext cx="230" cy="0"/>
              </a:xfrm>
              <a:prstGeom prst="line">
                <a:avLst/>
              </a:prstGeom>
              <a:noFill/>
              <a:ln w="38100">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43015" name="Object 24"/>
              <p:cNvGraphicFramePr>
                <a:graphicFrameLocks noChangeAspect="1"/>
              </p:cNvGraphicFramePr>
              <p:nvPr/>
            </p:nvGraphicFramePr>
            <p:xfrm>
              <a:off x="3923" y="709"/>
              <a:ext cx="208" cy="387"/>
            </p:xfrm>
            <a:graphic>
              <a:graphicData uri="http://schemas.openxmlformats.org/presentationml/2006/ole">
                <mc:AlternateContent xmlns:mc="http://schemas.openxmlformats.org/markup-compatibility/2006">
                  <mc:Choice xmlns:v="urn:schemas-microsoft-com:vml" Requires="v">
                    <p:oleObj spid="_x0000_s43068" name="公式" r:id="rId14" imgW="164880" imgH="330120" progId="Equation.3">
                      <p:embed/>
                    </p:oleObj>
                  </mc:Choice>
                  <mc:Fallback>
                    <p:oleObj name="公式" r:id="rId14" imgW="164880" imgH="330120" progId="Equation.3">
                      <p:embed/>
                      <p:pic>
                        <p:nvPicPr>
                          <p:cNvPr id="0" name="Object 2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923" y="709"/>
                            <a:ext cx="208" cy="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3038" name="Text Box 25"/>
              <p:cNvSpPr txBox="1">
                <a:spLocks noChangeArrowheads="1"/>
              </p:cNvSpPr>
              <p:nvPr/>
            </p:nvSpPr>
            <p:spPr bwMode="auto">
              <a:xfrm>
                <a:off x="3560" y="845"/>
                <a:ext cx="24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3039" name="Text Box 26"/>
              <p:cNvSpPr txBox="1">
                <a:spLocks noChangeArrowheads="1"/>
              </p:cNvSpPr>
              <p:nvPr/>
            </p:nvSpPr>
            <p:spPr bwMode="auto">
              <a:xfrm>
                <a:off x="3605" y="1435"/>
                <a:ext cx="24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graphicFrame>
            <p:nvGraphicFramePr>
              <p:cNvPr id="43016" name="Object 27"/>
              <p:cNvGraphicFramePr>
                <a:graphicFrameLocks noChangeAspect="1"/>
              </p:cNvGraphicFramePr>
              <p:nvPr/>
            </p:nvGraphicFramePr>
            <p:xfrm>
              <a:off x="3424" y="1117"/>
              <a:ext cx="253" cy="399"/>
            </p:xfrm>
            <a:graphic>
              <a:graphicData uri="http://schemas.openxmlformats.org/presentationml/2006/ole">
                <mc:AlternateContent xmlns:mc="http://schemas.openxmlformats.org/markup-compatibility/2006">
                  <mc:Choice xmlns:v="urn:schemas-microsoft-com:vml" Requires="v">
                    <p:oleObj spid="_x0000_s43069" name="公式" r:id="rId16" imgW="228600" imgH="330120" progId="Equation.3">
                      <p:embed/>
                    </p:oleObj>
                  </mc:Choice>
                  <mc:Fallback>
                    <p:oleObj name="公式" r:id="rId16" imgW="228600" imgH="330120" progId="Equation.3">
                      <p:embed/>
                      <p:pic>
                        <p:nvPicPr>
                          <p:cNvPr id="0" name="Object 27"/>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424" y="1117"/>
                            <a:ext cx="253" cy="3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3040" name="Text Box 28"/>
              <p:cNvSpPr txBox="1">
                <a:spLocks noChangeArrowheads="1"/>
              </p:cNvSpPr>
              <p:nvPr/>
            </p:nvSpPr>
            <p:spPr bwMode="auto">
              <a:xfrm>
                <a:off x="4241" y="436"/>
                <a:ext cx="39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baseline="-25000">
                    <a:solidFill>
                      <a:schemeClr val="bg1"/>
                    </a:solidFill>
                    <a:latin typeface="Times New Roman" panose="02020603050405020304" pitchFamily="18" charset="0"/>
                    <a:ea typeface="宋体" panose="02010600030101010101" pitchFamily="2" charset="-122"/>
                  </a:rPr>
                  <a:t>11</a:t>
                </a:r>
                <a:endParaRPr kumimoji="1" lang="en-US" altLang="zh-CN" sz="2800">
                  <a:solidFill>
                    <a:schemeClr val="bg1"/>
                  </a:solidFill>
                  <a:latin typeface="Times New Roman" panose="02020603050405020304" pitchFamily="18" charset="0"/>
                  <a:ea typeface="宋体" panose="02010600030101010101" pitchFamily="2" charset="-122"/>
                </a:endParaRPr>
              </a:p>
            </p:txBody>
          </p:sp>
          <p:graphicFrame>
            <p:nvGraphicFramePr>
              <p:cNvPr id="43017" name="Object 29"/>
              <p:cNvGraphicFramePr>
                <a:graphicFrameLocks noChangeAspect="1"/>
              </p:cNvGraphicFramePr>
              <p:nvPr/>
            </p:nvGraphicFramePr>
            <p:xfrm>
              <a:off x="4241" y="1026"/>
              <a:ext cx="620" cy="566"/>
            </p:xfrm>
            <a:graphic>
              <a:graphicData uri="http://schemas.openxmlformats.org/presentationml/2006/ole">
                <mc:AlternateContent xmlns:mc="http://schemas.openxmlformats.org/markup-compatibility/2006">
                  <mc:Choice xmlns:v="urn:schemas-microsoft-com:vml" Requires="v">
                    <p:oleObj spid="_x0000_s43070" name="公式" r:id="rId18" imgW="558720" imgH="507960" progId="Equation.3">
                      <p:embed/>
                    </p:oleObj>
                  </mc:Choice>
                  <mc:Fallback>
                    <p:oleObj name="公式" r:id="rId18" imgW="558720" imgH="507960" progId="Equation.3">
                      <p:embed/>
                      <p:pic>
                        <p:nvPicPr>
                          <p:cNvPr id="0" name="Object 2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241" y="1026"/>
                            <a:ext cx="620" cy="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3041" name="Rectangle 30"/>
              <p:cNvSpPr>
                <a:spLocks noChangeArrowheads="1"/>
              </p:cNvSpPr>
              <p:nvPr/>
            </p:nvSpPr>
            <p:spPr bwMode="auto">
              <a:xfrm>
                <a:off x="4884" y="1117"/>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3042" name="Rectangle 31"/>
              <p:cNvSpPr>
                <a:spLocks noChangeArrowheads="1"/>
              </p:cNvSpPr>
              <p:nvPr/>
            </p:nvSpPr>
            <p:spPr bwMode="auto">
              <a:xfrm>
                <a:off x="4286" y="800"/>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sp>
          <p:nvSpPr>
            <p:cNvPr id="43034" name="Text Box 32" descr="羊皮纸"/>
            <p:cNvSpPr txBox="1">
              <a:spLocks noChangeArrowheads="1"/>
            </p:cNvSpPr>
            <p:nvPr/>
          </p:nvSpPr>
          <p:spPr bwMode="auto">
            <a:xfrm>
              <a:off x="4014" y="1616"/>
              <a:ext cx="1610" cy="327"/>
            </a:xfrm>
            <a:prstGeom prst="rect">
              <a:avLst/>
            </a:prstGeom>
            <a:blipFill dpi="0" rotWithShape="1">
              <a:blip r:embed="rId20"/>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ea typeface="楷体_GB2312" pitchFamily="49" charset="-122"/>
                </a:rPr>
                <a:t>原边等效电路</a:t>
              </a:r>
            </a:p>
          </p:txBody>
        </p:sp>
      </p:grpSp>
      <p:grpSp>
        <p:nvGrpSpPr>
          <p:cNvPr id="6" name="Group 33"/>
          <p:cNvGrpSpPr>
            <a:grpSpLocks/>
          </p:cNvGrpSpPr>
          <p:nvPr/>
        </p:nvGrpSpPr>
        <p:grpSpPr bwMode="auto">
          <a:xfrm>
            <a:off x="611188" y="5516563"/>
            <a:ext cx="1847850" cy="850900"/>
            <a:chOff x="385" y="3022"/>
            <a:chExt cx="1164" cy="536"/>
          </a:xfrm>
        </p:grpSpPr>
        <p:pic>
          <p:nvPicPr>
            <p:cNvPr id="43031" name="Picture 34" descr="123"/>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32" name="Text Box 35"/>
            <p:cNvSpPr txBox="1">
              <a:spLocks noChangeArrowheads="1"/>
            </p:cNvSpPr>
            <p:nvPr/>
          </p:nvSpPr>
          <p:spPr bwMode="auto">
            <a:xfrm>
              <a:off x="793" y="3116"/>
              <a:ext cx="756"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3200">
                  <a:solidFill>
                    <a:srgbClr val="FA7748"/>
                  </a:solidFill>
                  <a:latin typeface="Times New Roman" panose="02020603050405020304" pitchFamily="18" charset="0"/>
                  <a:ea typeface="华文行楷" panose="02010800040101010101" pitchFamily="2" charset="-122"/>
                </a:rPr>
                <a:t>注意  </a:t>
              </a:r>
            </a:p>
          </p:txBody>
        </p:sp>
      </p:grpSp>
      <p:grpSp>
        <p:nvGrpSpPr>
          <p:cNvPr id="43028" name="Group 36"/>
          <p:cNvGrpSpPr>
            <a:grpSpLocks/>
          </p:cNvGrpSpPr>
          <p:nvPr/>
        </p:nvGrpSpPr>
        <p:grpSpPr bwMode="auto">
          <a:xfrm>
            <a:off x="6588125" y="6446838"/>
            <a:ext cx="792163" cy="366712"/>
            <a:chOff x="4649" y="4020"/>
            <a:chExt cx="499" cy="231"/>
          </a:xfrm>
        </p:grpSpPr>
        <p:pic>
          <p:nvPicPr>
            <p:cNvPr id="43029" name="Picture 37"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30" name="Text Box 38">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479234"/>
                                        </p:tgtEl>
                                        <p:attrNameLst>
                                          <p:attrName>style.visibility</p:attrName>
                                        </p:attrNameLst>
                                      </p:cBhvr>
                                      <p:to>
                                        <p:strVal val="visible"/>
                                      </p:to>
                                    </p:set>
                                    <p:animEffect transition="in" filter="strips(downRight)">
                                      <p:cBhvr>
                                        <p:cTn id="12" dur="2000"/>
                                        <p:tgtEl>
                                          <p:spTgt spid="47923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479250"/>
                                        </p:tgtEl>
                                        <p:attrNameLst>
                                          <p:attrName>style.visibility</p:attrName>
                                        </p:attrNameLst>
                                      </p:cBhvr>
                                      <p:to>
                                        <p:strVal val="visible"/>
                                      </p:to>
                                    </p:set>
                                    <p:animEffect transition="in" filter="strips(downRight)">
                                      <p:cBhvr>
                                        <p:cTn id="17" dur="1000"/>
                                        <p:tgtEl>
                                          <p:spTgt spid="479250"/>
                                        </p:tgtEl>
                                      </p:cBhvr>
                                    </p:animEffect>
                                  </p:childTnLst>
                                </p:cTn>
                              </p:par>
                            </p:childTnLst>
                          </p:cTn>
                        </p:par>
                        <p:par>
                          <p:cTn id="18" fill="hold" nodeType="afterGroup">
                            <p:stCondLst>
                              <p:cond delay="1000"/>
                            </p:stCondLst>
                            <p:childTnLst>
                              <p:par>
                                <p:cTn id="19" presetID="12" presetClass="entr" presetSubtype="8" fill="hold" nodeType="afterEffect">
                                  <p:stCondLst>
                                    <p:cond delay="0"/>
                                  </p:stCondLst>
                                  <p:childTnLst>
                                    <p:set>
                                      <p:cBhvr>
                                        <p:cTn id="20" dur="1" fill="hold">
                                          <p:stCondLst>
                                            <p:cond delay="0"/>
                                          </p:stCondLst>
                                        </p:cTn>
                                        <p:tgtEl>
                                          <p:spTgt spid="479239"/>
                                        </p:tgtEl>
                                        <p:attrNameLst>
                                          <p:attrName>style.visibility</p:attrName>
                                        </p:attrNameLst>
                                      </p:cBhvr>
                                      <p:to>
                                        <p:strVal val="visible"/>
                                      </p:to>
                                    </p:set>
                                    <p:animEffect transition="in" filter="slide(fromLeft)">
                                      <p:cBhvr>
                                        <p:cTn id="21" dur="500"/>
                                        <p:tgtEl>
                                          <p:spTgt spid="479239"/>
                                        </p:tgtEl>
                                      </p:cBhvr>
                                    </p:animEffect>
                                  </p:childTnLst>
                                </p:cTn>
                              </p:par>
                            </p:childTnLst>
                          </p:cTn>
                        </p:par>
                        <p:par>
                          <p:cTn id="22" fill="hold" nodeType="afterGroup">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479238"/>
                                        </p:tgtEl>
                                        <p:attrNameLst>
                                          <p:attrName>style.visibility</p:attrName>
                                        </p:attrNameLst>
                                      </p:cBhvr>
                                      <p:to>
                                        <p:strVal val="visible"/>
                                      </p:to>
                                    </p:set>
                                    <p:animEffect transition="in" filter="wipe(left)">
                                      <p:cBhvr>
                                        <p:cTn id="25" dur="2000"/>
                                        <p:tgtEl>
                                          <p:spTgt spid="479238"/>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6" fill="hold" nodeType="clickEffect">
                                  <p:stCondLst>
                                    <p:cond delay="0"/>
                                  </p:stCondLst>
                                  <p:childTnLst>
                                    <p:set>
                                      <p:cBhvr>
                                        <p:cTn id="29" dur="1" fill="hold">
                                          <p:stCondLst>
                                            <p:cond delay="0"/>
                                          </p:stCondLst>
                                        </p:cTn>
                                        <p:tgtEl>
                                          <p:spTgt spid="479235"/>
                                        </p:tgtEl>
                                        <p:attrNameLst>
                                          <p:attrName>style.visibility</p:attrName>
                                        </p:attrNameLst>
                                      </p:cBhvr>
                                      <p:to>
                                        <p:strVal val="visible"/>
                                      </p:to>
                                    </p:set>
                                    <p:animEffect transition="in" filter="strips(downRight)">
                                      <p:cBhvr>
                                        <p:cTn id="30" dur="1000"/>
                                        <p:tgtEl>
                                          <p:spTgt spid="479235"/>
                                        </p:tgtEl>
                                      </p:cBhvr>
                                    </p:animEffect>
                                  </p:childTnLst>
                                </p:cTn>
                              </p:par>
                            </p:childTnLst>
                          </p:cTn>
                        </p:par>
                        <p:par>
                          <p:cTn id="31" fill="hold" nodeType="afterGroup">
                            <p:stCondLst>
                              <p:cond delay="1000"/>
                            </p:stCondLst>
                            <p:childTnLst>
                              <p:par>
                                <p:cTn id="32" presetID="12" presetClass="entr" presetSubtype="8" fill="hold" nodeType="afterEffect">
                                  <p:stCondLst>
                                    <p:cond delay="0"/>
                                  </p:stCondLst>
                                  <p:childTnLst>
                                    <p:set>
                                      <p:cBhvr>
                                        <p:cTn id="33" dur="1" fill="hold">
                                          <p:stCondLst>
                                            <p:cond delay="0"/>
                                          </p:stCondLst>
                                        </p:cTn>
                                        <p:tgtEl>
                                          <p:spTgt spid="479241"/>
                                        </p:tgtEl>
                                        <p:attrNameLst>
                                          <p:attrName>style.visibility</p:attrName>
                                        </p:attrNameLst>
                                      </p:cBhvr>
                                      <p:to>
                                        <p:strVal val="visible"/>
                                      </p:to>
                                    </p:set>
                                    <p:animEffect transition="in" filter="slide(fromLeft)">
                                      <p:cBhvr>
                                        <p:cTn id="34" dur="500"/>
                                        <p:tgtEl>
                                          <p:spTgt spid="479241"/>
                                        </p:tgtEl>
                                      </p:cBhvr>
                                    </p:animEffect>
                                  </p:childTnLst>
                                </p:cTn>
                              </p:par>
                            </p:childTnLst>
                          </p:cTn>
                        </p:par>
                        <p:par>
                          <p:cTn id="35" fill="hold" nodeType="afterGroup">
                            <p:stCondLst>
                              <p:cond delay="1500"/>
                            </p:stCondLst>
                            <p:childTnLst>
                              <p:par>
                                <p:cTn id="36" presetID="22" presetClass="entr" presetSubtype="8" fill="hold" grpId="0" nodeType="afterEffect">
                                  <p:stCondLst>
                                    <p:cond delay="0"/>
                                  </p:stCondLst>
                                  <p:childTnLst>
                                    <p:set>
                                      <p:cBhvr>
                                        <p:cTn id="37" dur="1" fill="hold">
                                          <p:stCondLst>
                                            <p:cond delay="0"/>
                                          </p:stCondLst>
                                        </p:cTn>
                                        <p:tgtEl>
                                          <p:spTgt spid="479240"/>
                                        </p:tgtEl>
                                        <p:attrNameLst>
                                          <p:attrName>style.visibility</p:attrName>
                                        </p:attrNameLst>
                                      </p:cBhvr>
                                      <p:to>
                                        <p:strVal val="visible"/>
                                      </p:to>
                                    </p:set>
                                    <p:animEffect transition="in" filter="wipe(left)">
                                      <p:cBhvr>
                                        <p:cTn id="38" dur="2000"/>
                                        <p:tgtEl>
                                          <p:spTgt spid="479240"/>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8" presetClass="entr" presetSubtype="6" fill="hold" nodeType="clickEffect">
                                  <p:stCondLst>
                                    <p:cond delay="0"/>
                                  </p:stCondLst>
                                  <p:childTnLst>
                                    <p:set>
                                      <p:cBhvr>
                                        <p:cTn id="42" dur="1" fill="hold">
                                          <p:stCondLst>
                                            <p:cond delay="0"/>
                                          </p:stCondLst>
                                        </p:cTn>
                                        <p:tgtEl>
                                          <p:spTgt spid="479236"/>
                                        </p:tgtEl>
                                        <p:attrNameLst>
                                          <p:attrName>style.visibility</p:attrName>
                                        </p:attrNameLst>
                                      </p:cBhvr>
                                      <p:to>
                                        <p:strVal val="visible"/>
                                      </p:to>
                                    </p:set>
                                    <p:animEffect transition="in" filter="strips(downRight)">
                                      <p:cBhvr>
                                        <p:cTn id="43" dur="1000"/>
                                        <p:tgtEl>
                                          <p:spTgt spid="479236"/>
                                        </p:tgtEl>
                                      </p:cBhvr>
                                    </p:animEffect>
                                  </p:childTnLst>
                                </p:cTn>
                              </p:par>
                            </p:childTnLst>
                          </p:cTn>
                        </p:par>
                        <p:par>
                          <p:cTn id="44" fill="hold" nodeType="afterGroup">
                            <p:stCondLst>
                              <p:cond delay="1000"/>
                            </p:stCondLst>
                            <p:childTnLst>
                              <p:par>
                                <p:cTn id="45" presetID="12" presetClass="entr" presetSubtype="8" fill="hold" nodeType="afterEffect">
                                  <p:stCondLst>
                                    <p:cond delay="0"/>
                                  </p:stCondLst>
                                  <p:childTnLst>
                                    <p:set>
                                      <p:cBhvr>
                                        <p:cTn id="46" dur="1" fill="hold">
                                          <p:stCondLst>
                                            <p:cond delay="0"/>
                                          </p:stCondLst>
                                        </p:cTn>
                                        <p:tgtEl>
                                          <p:spTgt spid="479243"/>
                                        </p:tgtEl>
                                        <p:attrNameLst>
                                          <p:attrName>style.visibility</p:attrName>
                                        </p:attrNameLst>
                                      </p:cBhvr>
                                      <p:to>
                                        <p:strVal val="visible"/>
                                      </p:to>
                                    </p:set>
                                    <p:animEffect transition="in" filter="slide(fromLeft)">
                                      <p:cBhvr>
                                        <p:cTn id="47" dur="500"/>
                                        <p:tgtEl>
                                          <p:spTgt spid="479243"/>
                                        </p:tgtEl>
                                      </p:cBhvr>
                                    </p:animEffect>
                                  </p:childTnLst>
                                </p:cTn>
                              </p:par>
                            </p:childTnLst>
                          </p:cTn>
                        </p:par>
                        <p:par>
                          <p:cTn id="48" fill="hold" nodeType="afterGroup">
                            <p:stCondLst>
                              <p:cond delay="1500"/>
                            </p:stCondLst>
                            <p:childTnLst>
                              <p:par>
                                <p:cTn id="49" presetID="22" presetClass="entr" presetSubtype="8" fill="hold" grpId="0" nodeType="afterEffect">
                                  <p:stCondLst>
                                    <p:cond delay="0"/>
                                  </p:stCondLst>
                                  <p:iterate type="lt">
                                    <p:tmPct val="100000"/>
                                  </p:iterate>
                                  <p:childTnLst>
                                    <p:set>
                                      <p:cBhvr>
                                        <p:cTn id="50" dur="1" fill="hold">
                                          <p:stCondLst>
                                            <p:cond delay="0"/>
                                          </p:stCondLst>
                                        </p:cTn>
                                        <p:tgtEl>
                                          <p:spTgt spid="479242"/>
                                        </p:tgtEl>
                                        <p:attrNameLst>
                                          <p:attrName>style.visibility</p:attrName>
                                        </p:attrNameLst>
                                      </p:cBhvr>
                                      <p:to>
                                        <p:strVal val="visible"/>
                                      </p:to>
                                    </p:set>
                                    <p:animEffect transition="in" filter="wipe(left)">
                                      <p:cBhvr>
                                        <p:cTn id="51" dur="100"/>
                                        <p:tgtEl>
                                          <p:spTgt spid="479242"/>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3" presetClass="entr" presetSubtype="10" fill="hold" nodeType="click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blinds(horizontal)">
                                      <p:cBhvr>
                                        <p:cTn id="56" dur="500"/>
                                        <p:tgtEl>
                                          <p:spTgt spid="6"/>
                                        </p:tgtEl>
                                      </p:cBhvr>
                                    </p:animEffect>
                                  </p:childTnLst>
                                </p:cTn>
                              </p:par>
                            </p:childTnLst>
                          </p:cTn>
                        </p:par>
                        <p:par>
                          <p:cTn id="57" fill="hold" nodeType="afterGroup">
                            <p:stCondLst>
                              <p:cond delay="500"/>
                            </p:stCondLst>
                            <p:childTnLst>
                              <p:par>
                                <p:cTn id="58" presetID="22" presetClass="entr" presetSubtype="8" fill="hold" nodeType="afterEffect">
                                  <p:stCondLst>
                                    <p:cond delay="0"/>
                                  </p:stCondLst>
                                  <p:childTnLst>
                                    <p:set>
                                      <p:cBhvr>
                                        <p:cTn id="59" dur="1" fill="hold">
                                          <p:stCondLst>
                                            <p:cond delay="0"/>
                                          </p:stCondLst>
                                        </p:cTn>
                                        <p:tgtEl>
                                          <p:spTgt spid="479237"/>
                                        </p:tgtEl>
                                        <p:attrNameLst>
                                          <p:attrName>style.visibility</p:attrName>
                                        </p:attrNameLst>
                                      </p:cBhvr>
                                      <p:to>
                                        <p:strVal val="visible"/>
                                      </p:to>
                                    </p:set>
                                    <p:animEffect transition="in" filter="wipe(left)">
                                      <p:cBhvr>
                                        <p:cTn id="60" dur="2000"/>
                                        <p:tgtEl>
                                          <p:spTgt spid="479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9238" grpId="0" autoUpdateAnimBg="0"/>
      <p:bldP spid="479240" grpId="0" autoUpdateAnimBg="0"/>
      <p:bldP spid="479242"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Text Box 2"/>
          <p:cNvSpPr txBox="1">
            <a:spLocks noChangeArrowheads="1"/>
          </p:cNvSpPr>
          <p:nvPr/>
        </p:nvSpPr>
        <p:spPr bwMode="auto">
          <a:xfrm>
            <a:off x="611188" y="404813"/>
            <a:ext cx="8207375"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5715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20000"/>
              </a:lnSpc>
            </a:pPr>
            <a:r>
              <a:rPr kumimoji="1" lang="zh-CN" altLang="en-US" sz="2800" b="1">
                <a:solidFill>
                  <a:srgbClr val="FFFF00"/>
                </a:solidFill>
                <a:latin typeface="Times New Roman" panose="02020603050405020304" pitchFamily="18" charset="0"/>
                <a:ea typeface="楷体_GB2312" pitchFamily="49" charset="-122"/>
              </a:rPr>
              <a:t>引入阻抗反映了副边回路对原边回路的影响。原副边虽然没有电的联接，但互感的作用使副边产生电流，这个电流又影响原边电流电压。</a:t>
            </a:r>
          </a:p>
        </p:txBody>
      </p:sp>
      <p:sp>
        <p:nvSpPr>
          <p:cNvPr id="480259" name="Text Box 3"/>
          <p:cNvSpPr txBox="1">
            <a:spLocks noChangeArrowheads="1"/>
          </p:cNvSpPr>
          <p:nvPr/>
        </p:nvSpPr>
        <p:spPr bwMode="auto">
          <a:xfrm>
            <a:off x="611188" y="2205038"/>
            <a:ext cx="1612900" cy="51911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chemeClr val="bg1"/>
                </a:solidFill>
                <a:latin typeface="楷体_GB2312" pitchFamily="49" charset="-122"/>
                <a:ea typeface="楷体_GB2312" pitchFamily="49" charset="-122"/>
              </a:rPr>
              <a:t>能量分析</a:t>
            </a:r>
          </a:p>
        </p:txBody>
      </p:sp>
      <p:sp>
        <p:nvSpPr>
          <p:cNvPr id="480260" name="Text Box 4"/>
          <p:cNvSpPr txBox="1">
            <a:spLocks noChangeArrowheads="1"/>
          </p:cNvSpPr>
          <p:nvPr/>
        </p:nvSpPr>
        <p:spPr bwMode="auto">
          <a:xfrm>
            <a:off x="2700338" y="2205038"/>
            <a:ext cx="619283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Times New Roman" panose="02020603050405020304" pitchFamily="18" charset="0"/>
                <a:ea typeface="楷体_GB2312" pitchFamily="49" charset="-122"/>
              </a:rPr>
              <a:t>电源发出有功</a:t>
            </a:r>
            <a:r>
              <a:rPr kumimoji="1" lang="zh-CN" altLang="en-US" sz="2800" b="1">
                <a:solidFill>
                  <a:srgbClr val="FFFF00"/>
                </a:solidFill>
                <a:latin typeface="Times New Roman" panose="02020603050405020304" pitchFamily="18" charset="0"/>
                <a:ea typeface="宋体" panose="02010600030101010101" pitchFamily="2" charset="-122"/>
              </a:rPr>
              <a:t>     </a:t>
            </a:r>
            <a:r>
              <a:rPr kumimoji="1" lang="en-US" altLang="zh-CN" sz="3200" i="1">
                <a:solidFill>
                  <a:schemeClr val="bg1"/>
                </a:solidFill>
                <a:latin typeface="Times New Roman" panose="02020603050405020304" pitchFamily="18" charset="0"/>
                <a:ea typeface="宋体" panose="02010600030101010101" pitchFamily="2" charset="-122"/>
              </a:rPr>
              <a:t>P</a:t>
            </a:r>
            <a:r>
              <a:rPr kumimoji="1" lang="en-US" altLang="zh-CN" sz="3200">
                <a:solidFill>
                  <a:schemeClr val="bg1"/>
                </a:solidFill>
                <a:latin typeface="Times New Roman" panose="02020603050405020304" pitchFamily="18" charset="0"/>
                <a:ea typeface="宋体" panose="02010600030101010101" pitchFamily="2" charset="-122"/>
              </a:rPr>
              <a:t>= </a:t>
            </a:r>
            <a:r>
              <a:rPr kumimoji="1" lang="en-US" altLang="zh-CN" sz="3200" i="1">
                <a:solidFill>
                  <a:schemeClr val="bg1"/>
                </a:solidFill>
                <a:latin typeface="Times New Roman" panose="02020603050405020304" pitchFamily="18" charset="0"/>
                <a:ea typeface="宋体" panose="02010600030101010101" pitchFamily="2" charset="-122"/>
              </a:rPr>
              <a:t>I</a:t>
            </a:r>
            <a:r>
              <a:rPr kumimoji="1" lang="en-US" altLang="zh-CN" sz="3200" baseline="-25000">
                <a:solidFill>
                  <a:schemeClr val="bg1"/>
                </a:solidFill>
                <a:latin typeface="Times New Roman" panose="02020603050405020304" pitchFamily="18" charset="0"/>
                <a:ea typeface="宋体" panose="02010600030101010101" pitchFamily="2" charset="-122"/>
              </a:rPr>
              <a:t>1</a:t>
            </a:r>
            <a:r>
              <a:rPr kumimoji="1" lang="en-US" altLang="zh-CN" sz="3200" baseline="40000">
                <a:solidFill>
                  <a:schemeClr val="bg1"/>
                </a:solidFill>
                <a:latin typeface="Times New Roman" panose="02020603050405020304" pitchFamily="18" charset="0"/>
                <a:ea typeface="宋体" panose="02010600030101010101" pitchFamily="2" charset="-122"/>
              </a:rPr>
              <a:t>2</a:t>
            </a:r>
            <a:r>
              <a:rPr kumimoji="1" lang="en-US" altLang="zh-CN" sz="3200">
                <a:solidFill>
                  <a:schemeClr val="bg1"/>
                </a:solidFill>
                <a:latin typeface="Times New Roman" panose="02020603050405020304" pitchFamily="18" charset="0"/>
                <a:ea typeface="宋体" panose="02010600030101010101" pitchFamily="2" charset="-122"/>
              </a:rPr>
              <a:t>(</a:t>
            </a:r>
            <a:r>
              <a:rPr kumimoji="1" lang="en-US" altLang="zh-CN" sz="3200" i="1">
                <a:solidFill>
                  <a:schemeClr val="bg1"/>
                </a:solidFill>
                <a:latin typeface="Times New Roman" panose="02020603050405020304" pitchFamily="18" charset="0"/>
                <a:ea typeface="宋体" panose="02010600030101010101" pitchFamily="2" charset="-122"/>
              </a:rPr>
              <a:t>R</a:t>
            </a:r>
            <a:r>
              <a:rPr kumimoji="1" lang="en-US" altLang="zh-CN" sz="3200" baseline="-25000">
                <a:solidFill>
                  <a:schemeClr val="bg1"/>
                </a:solidFill>
                <a:latin typeface="Times New Roman" panose="02020603050405020304" pitchFamily="18" charset="0"/>
                <a:ea typeface="宋体" panose="02010600030101010101" pitchFamily="2" charset="-122"/>
              </a:rPr>
              <a:t>1</a:t>
            </a:r>
            <a:r>
              <a:rPr kumimoji="1" lang="en-US" altLang="zh-CN" sz="3200">
                <a:solidFill>
                  <a:schemeClr val="bg1"/>
                </a:solidFill>
                <a:latin typeface="Times New Roman" panose="02020603050405020304" pitchFamily="18" charset="0"/>
                <a:ea typeface="宋体" panose="02010600030101010101" pitchFamily="2" charset="-122"/>
              </a:rPr>
              <a:t>+</a:t>
            </a:r>
            <a:r>
              <a:rPr kumimoji="1" lang="en-US" altLang="zh-CN" sz="3200" i="1">
                <a:solidFill>
                  <a:schemeClr val="bg1"/>
                </a:solidFill>
                <a:latin typeface="Times New Roman" panose="02020603050405020304" pitchFamily="18" charset="0"/>
                <a:ea typeface="宋体" panose="02010600030101010101" pitchFamily="2" charset="-122"/>
              </a:rPr>
              <a:t>R</a:t>
            </a:r>
            <a:r>
              <a:rPr kumimoji="1" lang="en-US" altLang="zh-CN" sz="3200" i="1" baseline="-25000">
                <a:solidFill>
                  <a:schemeClr val="bg1"/>
                </a:solidFill>
                <a:latin typeface="Times New Roman" panose="02020603050405020304" pitchFamily="18" charset="0"/>
                <a:ea typeface="宋体" panose="02010600030101010101" pitchFamily="2" charset="-122"/>
              </a:rPr>
              <a:t>l</a:t>
            </a:r>
            <a:r>
              <a:rPr kumimoji="1" lang="en-US" altLang="zh-CN" sz="3200">
                <a:solidFill>
                  <a:schemeClr val="bg1"/>
                </a:solidFill>
                <a:latin typeface="Times New Roman" panose="02020603050405020304" pitchFamily="18" charset="0"/>
                <a:ea typeface="宋体" panose="02010600030101010101" pitchFamily="2" charset="-122"/>
              </a:rPr>
              <a:t>)</a:t>
            </a:r>
          </a:p>
        </p:txBody>
      </p:sp>
      <p:sp>
        <p:nvSpPr>
          <p:cNvPr id="480261" name="Rectangle 5"/>
          <p:cNvSpPr>
            <a:spLocks noChangeArrowheads="1"/>
          </p:cNvSpPr>
          <p:nvPr/>
        </p:nvSpPr>
        <p:spPr bwMode="auto">
          <a:xfrm>
            <a:off x="684213" y="2997200"/>
            <a:ext cx="431958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8000" rIns="198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I</a:t>
            </a:r>
            <a:r>
              <a:rPr kumimoji="1" lang="en-US" altLang="zh-CN" sz="2800" baseline="-25000">
                <a:solidFill>
                  <a:schemeClr val="bg1"/>
                </a:solidFill>
                <a:latin typeface="Times New Roman" panose="02020603050405020304" pitchFamily="18" charset="0"/>
                <a:ea typeface="宋体" panose="02010600030101010101" pitchFamily="2" charset="-122"/>
              </a:rPr>
              <a:t>1</a:t>
            </a:r>
            <a:r>
              <a:rPr kumimoji="1" lang="en-US" altLang="zh-CN" sz="2800" baseline="40000">
                <a:solidFill>
                  <a:schemeClr val="bg1"/>
                </a:solidFill>
                <a:latin typeface="Times New Roman" panose="02020603050405020304" pitchFamily="18" charset="0"/>
                <a:ea typeface="宋体" panose="02010600030101010101" pitchFamily="2" charset="-122"/>
              </a:rPr>
              <a:t>2</a:t>
            </a:r>
            <a:r>
              <a:rPr kumimoji="1" lang="en-US" altLang="zh-CN" sz="2800" i="1">
                <a:solidFill>
                  <a:schemeClr val="bg1"/>
                </a:solidFill>
                <a:latin typeface="Times New Roman" panose="02020603050405020304" pitchFamily="18" charset="0"/>
                <a:ea typeface="宋体" panose="02010600030101010101" pitchFamily="2" charset="-122"/>
              </a:rPr>
              <a:t>R</a:t>
            </a:r>
            <a:r>
              <a:rPr kumimoji="1" lang="en-US" altLang="zh-CN" sz="2800" baseline="-25000">
                <a:solidFill>
                  <a:schemeClr val="bg1"/>
                </a:solidFill>
                <a:latin typeface="Times New Roman" panose="02020603050405020304" pitchFamily="18" charset="0"/>
                <a:ea typeface="宋体" panose="02010600030101010101" pitchFamily="2" charset="-122"/>
              </a:rPr>
              <a:t>1</a:t>
            </a:r>
            <a:r>
              <a:rPr kumimoji="1" lang="en-US" altLang="zh-CN" sz="2800" baseline="-25000">
                <a:solidFill>
                  <a:srgbClr val="FFFF00"/>
                </a:solidFill>
                <a:latin typeface="Times New Roman" panose="02020603050405020304" pitchFamily="18" charset="0"/>
                <a:ea typeface="宋体" panose="02010600030101010101" pitchFamily="2" charset="-122"/>
              </a:rPr>
              <a:t> </a:t>
            </a:r>
            <a:r>
              <a:rPr kumimoji="1" lang="en-US" altLang="zh-CN" sz="2800" b="1" baseline="-25000">
                <a:solidFill>
                  <a:srgbClr val="FFFF00"/>
                </a:solidFill>
                <a:latin typeface="Times New Roman" panose="02020603050405020304" pitchFamily="18" charset="0"/>
                <a:ea typeface="宋体" panose="02010600030101010101" pitchFamily="2" charset="-122"/>
              </a:rPr>
              <a:t>  </a:t>
            </a:r>
            <a:r>
              <a:rPr kumimoji="1" lang="zh-CN" altLang="en-US" sz="2800" b="1">
                <a:solidFill>
                  <a:srgbClr val="FFFF00"/>
                </a:solidFill>
                <a:latin typeface="Times New Roman" panose="02020603050405020304" pitchFamily="18" charset="0"/>
                <a:ea typeface="楷体_GB2312" pitchFamily="49" charset="-122"/>
              </a:rPr>
              <a:t>消耗在原边；</a:t>
            </a:r>
            <a:endParaRPr kumimoji="1" lang="zh-CN" altLang="en-US" sz="2800" b="1" baseline="-25000">
              <a:solidFill>
                <a:srgbClr val="FFFF00"/>
              </a:solidFill>
              <a:latin typeface="Times New Roman" panose="02020603050405020304" pitchFamily="18" charset="0"/>
              <a:ea typeface="楷体_GB2312" pitchFamily="49" charset="-122"/>
            </a:endParaRPr>
          </a:p>
        </p:txBody>
      </p:sp>
      <p:sp>
        <p:nvSpPr>
          <p:cNvPr id="480262" name="Rectangle 6"/>
          <p:cNvSpPr>
            <a:spLocks noChangeArrowheads="1"/>
          </p:cNvSpPr>
          <p:nvPr/>
        </p:nvSpPr>
        <p:spPr bwMode="auto">
          <a:xfrm>
            <a:off x="4356100" y="2997200"/>
            <a:ext cx="36004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I</a:t>
            </a:r>
            <a:r>
              <a:rPr kumimoji="1" lang="en-US" altLang="zh-CN" sz="2800" baseline="-25000">
                <a:solidFill>
                  <a:schemeClr val="bg1"/>
                </a:solidFill>
                <a:latin typeface="Times New Roman" panose="02020603050405020304" pitchFamily="18" charset="0"/>
                <a:ea typeface="宋体" panose="02010600030101010101" pitchFamily="2" charset="-122"/>
              </a:rPr>
              <a:t>1</a:t>
            </a:r>
            <a:r>
              <a:rPr kumimoji="1" lang="en-US" altLang="zh-CN" sz="2800" baseline="40000">
                <a:solidFill>
                  <a:schemeClr val="bg1"/>
                </a:solidFill>
                <a:latin typeface="Times New Roman" panose="02020603050405020304" pitchFamily="18" charset="0"/>
                <a:ea typeface="宋体" panose="02010600030101010101" pitchFamily="2" charset="-122"/>
              </a:rPr>
              <a:t>2</a:t>
            </a:r>
            <a:r>
              <a:rPr kumimoji="1" lang="en-US" altLang="zh-CN" sz="2800" i="1">
                <a:solidFill>
                  <a:schemeClr val="bg1"/>
                </a:solidFill>
                <a:latin typeface="Times New Roman" panose="02020603050405020304" pitchFamily="18" charset="0"/>
                <a:ea typeface="宋体" panose="02010600030101010101" pitchFamily="2" charset="-122"/>
              </a:rPr>
              <a:t>R</a:t>
            </a:r>
            <a:r>
              <a:rPr kumimoji="1" lang="en-US" altLang="zh-CN" sz="2800" i="1" baseline="-25000">
                <a:solidFill>
                  <a:schemeClr val="bg1"/>
                </a:solidFill>
                <a:latin typeface="Times New Roman" panose="02020603050405020304" pitchFamily="18" charset="0"/>
                <a:ea typeface="宋体" panose="02010600030101010101" pitchFamily="2" charset="-122"/>
              </a:rPr>
              <a:t>l</a:t>
            </a:r>
            <a:r>
              <a:rPr kumimoji="1" lang="en-US" altLang="zh-CN" sz="2800" baseline="-25000">
                <a:solidFill>
                  <a:schemeClr val="bg1"/>
                </a:solidFill>
                <a:latin typeface="Times New Roman" panose="02020603050405020304" pitchFamily="18" charset="0"/>
                <a:ea typeface="宋体" panose="02010600030101010101" pitchFamily="2" charset="-122"/>
              </a:rPr>
              <a:t> </a:t>
            </a:r>
            <a:r>
              <a:rPr kumimoji="1" lang="en-US" altLang="zh-CN" sz="2800" b="1" baseline="-25000">
                <a:solidFill>
                  <a:schemeClr val="bg1"/>
                </a:solidFill>
                <a:latin typeface="Times New Roman" panose="02020603050405020304" pitchFamily="18" charset="0"/>
                <a:ea typeface="宋体" panose="02010600030101010101" pitchFamily="2" charset="-122"/>
              </a:rPr>
              <a:t>  </a:t>
            </a:r>
            <a:r>
              <a:rPr kumimoji="1" lang="zh-CN" altLang="en-US" sz="2800" b="1">
                <a:solidFill>
                  <a:srgbClr val="FFFF00"/>
                </a:solidFill>
                <a:latin typeface="Times New Roman" panose="02020603050405020304" pitchFamily="18" charset="0"/>
                <a:ea typeface="楷体_GB2312" pitchFamily="49" charset="-122"/>
              </a:rPr>
              <a:t>消耗在付边</a:t>
            </a:r>
          </a:p>
        </p:txBody>
      </p:sp>
      <p:graphicFrame>
        <p:nvGraphicFramePr>
          <p:cNvPr id="480263" name="Object 7"/>
          <p:cNvGraphicFramePr>
            <a:graphicFrameLocks noChangeAspect="1"/>
          </p:cNvGraphicFramePr>
          <p:nvPr/>
        </p:nvGraphicFramePr>
        <p:xfrm>
          <a:off x="1258888" y="3716338"/>
          <a:ext cx="2698750" cy="871537"/>
        </p:xfrm>
        <a:graphic>
          <a:graphicData uri="http://schemas.openxmlformats.org/presentationml/2006/ole">
            <mc:AlternateContent xmlns:mc="http://schemas.openxmlformats.org/markup-compatibility/2006">
              <mc:Choice xmlns:v="urn:schemas-microsoft-com:vml" Requires="v">
                <p:oleObj spid="_x0000_s44060" name="公式" r:id="rId3" imgW="1104840" imgH="368280" progId="Equation.3">
                  <p:embed/>
                </p:oleObj>
              </mc:Choice>
              <mc:Fallback>
                <p:oleObj name="公式" r:id="rId3" imgW="1104840" imgH="368280" progId="Equation.3">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888" y="3716338"/>
                        <a:ext cx="2698750" cy="871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80264" name="Text Box 8"/>
          <p:cNvSpPr txBox="1">
            <a:spLocks noChangeArrowheads="1"/>
          </p:cNvSpPr>
          <p:nvPr/>
        </p:nvSpPr>
        <p:spPr bwMode="auto">
          <a:xfrm>
            <a:off x="468313" y="3644900"/>
            <a:ext cx="504825" cy="1066800"/>
          </a:xfrm>
          <a:prstGeom prst="rect">
            <a:avLst/>
          </a:prstGeom>
          <a:solidFill>
            <a:srgbClr val="99003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3200" b="1">
                <a:solidFill>
                  <a:schemeClr val="bg1"/>
                </a:solidFill>
                <a:ea typeface="宋体" panose="02010600030101010101" pitchFamily="2" charset="-122"/>
              </a:rPr>
              <a:t>证明</a:t>
            </a:r>
          </a:p>
        </p:txBody>
      </p:sp>
      <p:sp>
        <p:nvSpPr>
          <p:cNvPr id="480265" name="Line 9"/>
          <p:cNvSpPr>
            <a:spLocks noChangeShapeType="1"/>
          </p:cNvSpPr>
          <p:nvPr/>
        </p:nvSpPr>
        <p:spPr bwMode="auto">
          <a:xfrm>
            <a:off x="4067175" y="4292600"/>
            <a:ext cx="503238"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480266" name="Object 10"/>
          <p:cNvGraphicFramePr>
            <a:graphicFrameLocks noChangeAspect="1"/>
          </p:cNvGraphicFramePr>
          <p:nvPr/>
        </p:nvGraphicFramePr>
        <p:xfrm>
          <a:off x="4643438" y="3949700"/>
          <a:ext cx="4281487" cy="619125"/>
        </p:xfrm>
        <a:graphic>
          <a:graphicData uri="http://schemas.openxmlformats.org/presentationml/2006/ole">
            <mc:AlternateContent xmlns:mc="http://schemas.openxmlformats.org/markup-compatibility/2006">
              <mc:Choice xmlns:v="urn:schemas-microsoft-com:vml" Requires="v">
                <p:oleObj spid="_x0000_s44061" name="公式" r:id="rId5" imgW="1752480" imgH="253800" progId="Equation.3">
                  <p:embed/>
                </p:oleObj>
              </mc:Choice>
              <mc:Fallback>
                <p:oleObj name="公式" r:id="rId5" imgW="1752480" imgH="253800" progId="Equation.3">
                  <p:embed/>
                  <p:pic>
                    <p:nvPicPr>
                      <p:cNvPr id="0"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438" y="3949700"/>
                        <a:ext cx="4281487" cy="619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80267" name="Line 11"/>
          <p:cNvSpPr>
            <a:spLocks noChangeShapeType="1"/>
          </p:cNvSpPr>
          <p:nvPr/>
        </p:nvSpPr>
        <p:spPr bwMode="auto">
          <a:xfrm>
            <a:off x="1187450" y="5373688"/>
            <a:ext cx="504825"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480268" name="Object 12"/>
          <p:cNvGraphicFramePr>
            <a:graphicFrameLocks noChangeAspect="1"/>
          </p:cNvGraphicFramePr>
          <p:nvPr/>
        </p:nvGraphicFramePr>
        <p:xfrm>
          <a:off x="1908175" y="4797425"/>
          <a:ext cx="4344988" cy="1238250"/>
        </p:xfrm>
        <a:graphic>
          <a:graphicData uri="http://schemas.openxmlformats.org/presentationml/2006/ole">
            <mc:AlternateContent xmlns:mc="http://schemas.openxmlformats.org/markup-compatibility/2006">
              <mc:Choice xmlns:v="urn:schemas-microsoft-com:vml" Requires="v">
                <p:oleObj spid="_x0000_s44062" name="公式" r:id="rId7" imgW="1777680" imgH="507960" progId="Equation.3">
                  <p:embed/>
                </p:oleObj>
              </mc:Choice>
              <mc:Fallback>
                <p:oleObj name="公式" r:id="rId7" imgW="1777680" imgH="507960" progId="Equation.3">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08175" y="4797425"/>
                        <a:ext cx="4344988" cy="1238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4045" name="Group 13"/>
          <p:cNvGrpSpPr>
            <a:grpSpLocks/>
          </p:cNvGrpSpPr>
          <p:nvPr/>
        </p:nvGrpSpPr>
        <p:grpSpPr bwMode="auto">
          <a:xfrm>
            <a:off x="8316913" y="6446838"/>
            <a:ext cx="792162" cy="366712"/>
            <a:chOff x="5193" y="4020"/>
            <a:chExt cx="499" cy="231"/>
          </a:xfrm>
        </p:grpSpPr>
        <p:pic>
          <p:nvPicPr>
            <p:cNvPr id="44052" name="Picture 14"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53" name="Text Box 15">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44046" name="Group 16"/>
          <p:cNvGrpSpPr>
            <a:grpSpLocks/>
          </p:cNvGrpSpPr>
          <p:nvPr/>
        </p:nvGrpSpPr>
        <p:grpSpPr bwMode="auto">
          <a:xfrm>
            <a:off x="7453313" y="6446838"/>
            <a:ext cx="792162" cy="366712"/>
            <a:chOff x="4649" y="4020"/>
            <a:chExt cx="499" cy="231"/>
          </a:xfrm>
        </p:grpSpPr>
        <p:pic>
          <p:nvPicPr>
            <p:cNvPr id="44050" name="Picture 17"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51" name="Text Box 18">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4047" name="Group 19"/>
          <p:cNvGrpSpPr>
            <a:grpSpLocks/>
          </p:cNvGrpSpPr>
          <p:nvPr/>
        </p:nvGrpSpPr>
        <p:grpSpPr bwMode="auto">
          <a:xfrm>
            <a:off x="6588125" y="6446838"/>
            <a:ext cx="792163" cy="366712"/>
            <a:chOff x="4649" y="4020"/>
            <a:chExt cx="499" cy="231"/>
          </a:xfrm>
        </p:grpSpPr>
        <p:pic>
          <p:nvPicPr>
            <p:cNvPr id="44048" name="Picture 20"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9" name="Text Box 21">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iterate type="lt">
                                    <p:tmPct val="100000"/>
                                  </p:iterate>
                                  <p:childTnLst>
                                    <p:set>
                                      <p:cBhvr>
                                        <p:cTn id="6" dur="1" fill="hold">
                                          <p:stCondLst>
                                            <p:cond delay="0"/>
                                          </p:stCondLst>
                                        </p:cTn>
                                        <p:tgtEl>
                                          <p:spTgt spid="480258"/>
                                        </p:tgtEl>
                                        <p:attrNameLst>
                                          <p:attrName>style.visibility</p:attrName>
                                        </p:attrNameLst>
                                      </p:cBhvr>
                                      <p:to>
                                        <p:strVal val="visible"/>
                                      </p:to>
                                    </p:set>
                                    <p:animEffect transition="in" filter="wipe(left)">
                                      <p:cBhvr>
                                        <p:cTn id="7" dur="100"/>
                                        <p:tgtEl>
                                          <p:spTgt spid="4802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480259"/>
                                        </p:tgtEl>
                                        <p:attrNameLst>
                                          <p:attrName>style.visibility</p:attrName>
                                        </p:attrNameLst>
                                      </p:cBhvr>
                                      <p:to>
                                        <p:strVal val="visible"/>
                                      </p:to>
                                    </p:set>
                                    <p:anim calcmode="lin" valueType="num">
                                      <p:cBhvr additive="base">
                                        <p:cTn id="12" dur="500" fill="hold"/>
                                        <p:tgtEl>
                                          <p:spTgt spid="480259"/>
                                        </p:tgtEl>
                                        <p:attrNameLst>
                                          <p:attrName>ppt_x</p:attrName>
                                        </p:attrNameLst>
                                      </p:cBhvr>
                                      <p:tavLst>
                                        <p:tav tm="0">
                                          <p:val>
                                            <p:strVal val="0-#ppt_w/2"/>
                                          </p:val>
                                        </p:tav>
                                        <p:tav tm="100000">
                                          <p:val>
                                            <p:strVal val="#ppt_x"/>
                                          </p:val>
                                        </p:tav>
                                      </p:tavLst>
                                    </p:anim>
                                    <p:anim calcmode="lin" valueType="num">
                                      <p:cBhvr additive="base">
                                        <p:cTn id="13" dur="500" fill="hold"/>
                                        <p:tgtEl>
                                          <p:spTgt spid="480259"/>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480260"/>
                                        </p:tgtEl>
                                        <p:attrNameLst>
                                          <p:attrName>style.visibility</p:attrName>
                                        </p:attrNameLst>
                                      </p:cBhvr>
                                      <p:to>
                                        <p:strVal val="visible"/>
                                      </p:to>
                                    </p:set>
                                    <p:animEffect transition="in" filter="wipe(left)">
                                      <p:cBhvr>
                                        <p:cTn id="18" dur="2000"/>
                                        <p:tgtEl>
                                          <p:spTgt spid="48026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480261"/>
                                        </p:tgtEl>
                                        <p:attrNameLst>
                                          <p:attrName>style.visibility</p:attrName>
                                        </p:attrNameLst>
                                      </p:cBhvr>
                                      <p:to>
                                        <p:strVal val="visible"/>
                                      </p:to>
                                    </p:set>
                                    <p:animEffect transition="in" filter="wipe(left)">
                                      <p:cBhvr>
                                        <p:cTn id="23" dur="2000"/>
                                        <p:tgtEl>
                                          <p:spTgt spid="48026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480262"/>
                                        </p:tgtEl>
                                        <p:attrNameLst>
                                          <p:attrName>style.visibility</p:attrName>
                                        </p:attrNameLst>
                                      </p:cBhvr>
                                      <p:to>
                                        <p:strVal val="visible"/>
                                      </p:to>
                                    </p:set>
                                    <p:animEffect transition="in" filter="wipe(left)">
                                      <p:cBhvr>
                                        <p:cTn id="28" dur="2000"/>
                                        <p:tgtEl>
                                          <p:spTgt spid="480262"/>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5" presetClass="entr" presetSubtype="0" fill="hold" grpId="0" nodeType="clickEffect">
                                  <p:stCondLst>
                                    <p:cond delay="0"/>
                                  </p:stCondLst>
                                  <p:childTnLst>
                                    <p:set>
                                      <p:cBhvr>
                                        <p:cTn id="32" dur="1" fill="hold">
                                          <p:stCondLst>
                                            <p:cond delay="0"/>
                                          </p:stCondLst>
                                        </p:cTn>
                                        <p:tgtEl>
                                          <p:spTgt spid="480264"/>
                                        </p:tgtEl>
                                        <p:attrNameLst>
                                          <p:attrName>style.visibility</p:attrName>
                                        </p:attrNameLst>
                                      </p:cBhvr>
                                      <p:to>
                                        <p:strVal val="visible"/>
                                      </p:to>
                                    </p:set>
                                    <p:anim calcmode="lin" valueType="num">
                                      <p:cBhvr>
                                        <p:cTn id="33" dur="1000" fill="hold"/>
                                        <p:tgtEl>
                                          <p:spTgt spid="480264"/>
                                        </p:tgtEl>
                                        <p:attrNameLst>
                                          <p:attrName>ppt_w</p:attrName>
                                        </p:attrNameLst>
                                      </p:cBhvr>
                                      <p:tavLst>
                                        <p:tav tm="0">
                                          <p:val>
                                            <p:fltVal val="0"/>
                                          </p:val>
                                        </p:tav>
                                        <p:tav tm="100000">
                                          <p:val>
                                            <p:strVal val="#ppt_w"/>
                                          </p:val>
                                        </p:tav>
                                      </p:tavLst>
                                    </p:anim>
                                    <p:anim calcmode="lin" valueType="num">
                                      <p:cBhvr>
                                        <p:cTn id="34" dur="1000" fill="hold"/>
                                        <p:tgtEl>
                                          <p:spTgt spid="480264"/>
                                        </p:tgtEl>
                                        <p:attrNameLst>
                                          <p:attrName>ppt_h</p:attrName>
                                        </p:attrNameLst>
                                      </p:cBhvr>
                                      <p:tavLst>
                                        <p:tav tm="0">
                                          <p:val>
                                            <p:fltVal val="0"/>
                                          </p:val>
                                        </p:tav>
                                        <p:tav tm="100000">
                                          <p:val>
                                            <p:strVal val="#ppt_h"/>
                                          </p:val>
                                        </p:tav>
                                      </p:tavLst>
                                    </p:anim>
                                    <p:anim calcmode="lin" valueType="num">
                                      <p:cBhvr>
                                        <p:cTn id="35" dur="1000" fill="hold"/>
                                        <p:tgtEl>
                                          <p:spTgt spid="480264"/>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48026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nodeType="clickEffect">
                                  <p:stCondLst>
                                    <p:cond delay="0"/>
                                  </p:stCondLst>
                                  <p:childTnLst>
                                    <p:set>
                                      <p:cBhvr>
                                        <p:cTn id="40" dur="1" fill="hold">
                                          <p:stCondLst>
                                            <p:cond delay="0"/>
                                          </p:stCondLst>
                                        </p:cTn>
                                        <p:tgtEl>
                                          <p:spTgt spid="480263"/>
                                        </p:tgtEl>
                                        <p:attrNameLst>
                                          <p:attrName>style.visibility</p:attrName>
                                        </p:attrNameLst>
                                      </p:cBhvr>
                                      <p:to>
                                        <p:strVal val="visible"/>
                                      </p:to>
                                    </p:set>
                                    <p:animEffect transition="in" filter="wipe(left)">
                                      <p:cBhvr>
                                        <p:cTn id="41" dur="2000"/>
                                        <p:tgtEl>
                                          <p:spTgt spid="480263"/>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2" presetClass="entr" presetSubtype="8" fill="hold" nodeType="clickEffect">
                                  <p:stCondLst>
                                    <p:cond delay="0"/>
                                  </p:stCondLst>
                                  <p:childTnLst>
                                    <p:set>
                                      <p:cBhvr>
                                        <p:cTn id="45" dur="1" fill="hold">
                                          <p:stCondLst>
                                            <p:cond delay="0"/>
                                          </p:stCondLst>
                                        </p:cTn>
                                        <p:tgtEl>
                                          <p:spTgt spid="480265"/>
                                        </p:tgtEl>
                                        <p:attrNameLst>
                                          <p:attrName>style.visibility</p:attrName>
                                        </p:attrNameLst>
                                      </p:cBhvr>
                                      <p:to>
                                        <p:strVal val="visible"/>
                                      </p:to>
                                    </p:set>
                                    <p:animEffect transition="in" filter="slide(fromLeft)">
                                      <p:cBhvr>
                                        <p:cTn id="46" dur="500"/>
                                        <p:tgtEl>
                                          <p:spTgt spid="480265"/>
                                        </p:tgtEl>
                                      </p:cBhvr>
                                    </p:animEffect>
                                  </p:childTnLst>
                                </p:cTn>
                              </p:par>
                            </p:childTnLst>
                          </p:cTn>
                        </p:par>
                        <p:par>
                          <p:cTn id="47" fill="hold" nodeType="afterGroup">
                            <p:stCondLst>
                              <p:cond delay="500"/>
                            </p:stCondLst>
                            <p:childTnLst>
                              <p:par>
                                <p:cTn id="48" presetID="22" presetClass="entr" presetSubtype="8" fill="hold" nodeType="afterEffect">
                                  <p:stCondLst>
                                    <p:cond delay="0"/>
                                  </p:stCondLst>
                                  <p:childTnLst>
                                    <p:set>
                                      <p:cBhvr>
                                        <p:cTn id="49" dur="1" fill="hold">
                                          <p:stCondLst>
                                            <p:cond delay="0"/>
                                          </p:stCondLst>
                                        </p:cTn>
                                        <p:tgtEl>
                                          <p:spTgt spid="480266"/>
                                        </p:tgtEl>
                                        <p:attrNameLst>
                                          <p:attrName>style.visibility</p:attrName>
                                        </p:attrNameLst>
                                      </p:cBhvr>
                                      <p:to>
                                        <p:strVal val="visible"/>
                                      </p:to>
                                    </p:set>
                                    <p:animEffect transition="in" filter="wipe(left)">
                                      <p:cBhvr>
                                        <p:cTn id="50" dur="2000"/>
                                        <p:tgtEl>
                                          <p:spTgt spid="480266"/>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2" presetClass="entr" presetSubtype="8" fill="hold" nodeType="clickEffect">
                                  <p:stCondLst>
                                    <p:cond delay="0"/>
                                  </p:stCondLst>
                                  <p:childTnLst>
                                    <p:set>
                                      <p:cBhvr>
                                        <p:cTn id="54" dur="1" fill="hold">
                                          <p:stCondLst>
                                            <p:cond delay="0"/>
                                          </p:stCondLst>
                                        </p:cTn>
                                        <p:tgtEl>
                                          <p:spTgt spid="480267"/>
                                        </p:tgtEl>
                                        <p:attrNameLst>
                                          <p:attrName>style.visibility</p:attrName>
                                        </p:attrNameLst>
                                      </p:cBhvr>
                                      <p:to>
                                        <p:strVal val="visible"/>
                                      </p:to>
                                    </p:set>
                                    <p:animEffect transition="in" filter="slide(fromLeft)">
                                      <p:cBhvr>
                                        <p:cTn id="55" dur="500"/>
                                        <p:tgtEl>
                                          <p:spTgt spid="480267"/>
                                        </p:tgtEl>
                                      </p:cBhvr>
                                    </p:animEffect>
                                  </p:childTnLst>
                                </p:cTn>
                              </p:par>
                            </p:childTnLst>
                          </p:cTn>
                        </p:par>
                        <p:par>
                          <p:cTn id="56" fill="hold" nodeType="afterGroup">
                            <p:stCondLst>
                              <p:cond delay="500"/>
                            </p:stCondLst>
                            <p:childTnLst>
                              <p:par>
                                <p:cTn id="57" presetID="22" presetClass="entr" presetSubtype="8" fill="hold" nodeType="afterEffect">
                                  <p:stCondLst>
                                    <p:cond delay="0"/>
                                  </p:stCondLst>
                                  <p:childTnLst>
                                    <p:set>
                                      <p:cBhvr>
                                        <p:cTn id="58" dur="1" fill="hold">
                                          <p:stCondLst>
                                            <p:cond delay="0"/>
                                          </p:stCondLst>
                                        </p:cTn>
                                        <p:tgtEl>
                                          <p:spTgt spid="480268"/>
                                        </p:tgtEl>
                                        <p:attrNameLst>
                                          <p:attrName>style.visibility</p:attrName>
                                        </p:attrNameLst>
                                      </p:cBhvr>
                                      <p:to>
                                        <p:strVal val="visible"/>
                                      </p:to>
                                    </p:set>
                                    <p:animEffect transition="in" filter="wipe(left)">
                                      <p:cBhvr>
                                        <p:cTn id="59" dur="2000"/>
                                        <p:tgtEl>
                                          <p:spTgt spid="480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0258" grpId="0" autoUpdateAnimBg="0"/>
      <p:bldP spid="480259" grpId="0" animBg="1" autoUpdateAnimBg="0"/>
      <p:bldP spid="480260" grpId="0" autoUpdateAnimBg="0"/>
      <p:bldP spid="480261" grpId="0" autoUpdateAnimBg="0"/>
      <p:bldP spid="480262" grpId="0" autoUpdateAnimBg="0"/>
      <p:bldP spid="48026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282" name="Object 2"/>
          <p:cNvGraphicFramePr>
            <a:graphicFrameLocks noChangeAspect="1"/>
          </p:cNvGraphicFramePr>
          <p:nvPr/>
        </p:nvGraphicFramePr>
        <p:xfrm>
          <a:off x="539750" y="333375"/>
          <a:ext cx="3349625" cy="1206500"/>
        </p:xfrm>
        <a:graphic>
          <a:graphicData uri="http://schemas.openxmlformats.org/presentationml/2006/ole">
            <mc:AlternateContent xmlns:mc="http://schemas.openxmlformats.org/markup-compatibility/2006">
              <mc:Choice xmlns:v="urn:schemas-microsoft-com:vml" Requires="v">
                <p:oleObj spid="_x0000_s45102" name="公式" r:id="rId3" imgW="1726920" imgH="622080" progId="Equation.3">
                  <p:embed/>
                </p:oleObj>
              </mc:Choice>
              <mc:Fallback>
                <p:oleObj name="公式" r:id="rId3" imgW="1726920" imgH="62208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750" y="333375"/>
                        <a:ext cx="3349625" cy="1206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81283" name="Object 3"/>
          <p:cNvGraphicFramePr>
            <a:graphicFrameLocks noChangeAspect="1"/>
          </p:cNvGraphicFramePr>
          <p:nvPr/>
        </p:nvGraphicFramePr>
        <p:xfrm>
          <a:off x="684213" y="2636838"/>
          <a:ext cx="1152525" cy="1079500"/>
        </p:xfrm>
        <a:graphic>
          <a:graphicData uri="http://schemas.openxmlformats.org/presentationml/2006/ole">
            <mc:AlternateContent xmlns:mc="http://schemas.openxmlformats.org/markup-compatibility/2006">
              <mc:Choice xmlns:v="urn:schemas-microsoft-com:vml" Requires="v">
                <p:oleObj spid="_x0000_s45103" name="公式" r:id="rId5" imgW="545760" imgH="507960" progId="Equation.3">
                  <p:embed/>
                </p:oleObj>
              </mc:Choice>
              <mc:Fallback>
                <p:oleObj name="公式" r:id="rId5" imgW="545760" imgH="50796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4213" y="2636838"/>
                        <a:ext cx="1152525" cy="1079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81284" name="Text Box 4"/>
          <p:cNvSpPr txBox="1">
            <a:spLocks noChangeArrowheads="1"/>
          </p:cNvSpPr>
          <p:nvPr/>
        </p:nvSpPr>
        <p:spPr bwMode="auto">
          <a:xfrm>
            <a:off x="2771775" y="2924175"/>
            <a:ext cx="4248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Times New Roman" panose="02020603050405020304" pitchFamily="18" charset="0"/>
                <a:ea typeface="楷体_GB2312" pitchFamily="49" charset="-122"/>
              </a:rPr>
              <a:t>原边对副边的引入阻抗。</a:t>
            </a:r>
          </a:p>
        </p:txBody>
      </p:sp>
      <p:sp>
        <p:nvSpPr>
          <p:cNvPr id="481285" name="Text Box 5"/>
          <p:cNvSpPr txBox="1">
            <a:spLocks noChangeArrowheads="1"/>
          </p:cNvSpPr>
          <p:nvPr/>
        </p:nvSpPr>
        <p:spPr bwMode="auto">
          <a:xfrm>
            <a:off x="755650" y="3789363"/>
            <a:ext cx="7777163"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8000" rIns="198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pPr>
            <a:r>
              <a:rPr kumimoji="1" lang="zh-CN" altLang="en-US" sz="2800" b="1">
                <a:solidFill>
                  <a:srgbClr val="FFFF00"/>
                </a:solidFill>
                <a:latin typeface="楷体_GB2312" pitchFamily="49" charset="-122"/>
                <a:ea typeface="楷体_GB2312" pitchFamily="49" charset="-122"/>
              </a:rPr>
              <a:t>        利用戴维宁定理可以求得变压器副边的等效电路 。</a:t>
            </a:r>
          </a:p>
        </p:txBody>
      </p:sp>
      <p:sp>
        <p:nvSpPr>
          <p:cNvPr id="481286" name="Text Box 6"/>
          <p:cNvSpPr txBox="1">
            <a:spLocks noChangeArrowheads="1"/>
          </p:cNvSpPr>
          <p:nvPr/>
        </p:nvSpPr>
        <p:spPr bwMode="auto">
          <a:xfrm>
            <a:off x="539750" y="1412875"/>
            <a:ext cx="489585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pPr>
            <a:r>
              <a:rPr kumimoji="1" lang="zh-CN" altLang="en-US" sz="2800" b="1">
                <a:solidFill>
                  <a:srgbClr val="FFFF00"/>
                </a:solidFill>
                <a:latin typeface="楷体_GB2312" pitchFamily="49" charset="-122"/>
                <a:ea typeface="楷体_GB2312" pitchFamily="49" charset="-122"/>
              </a:rPr>
              <a:t>副边开路时，原边电流在副边产生的互感电压。</a:t>
            </a:r>
          </a:p>
        </p:txBody>
      </p:sp>
      <p:sp>
        <p:nvSpPr>
          <p:cNvPr id="481287" name="Text Box 7" descr="羊皮纸"/>
          <p:cNvSpPr txBox="1">
            <a:spLocks noChangeArrowheads="1"/>
          </p:cNvSpPr>
          <p:nvPr/>
        </p:nvSpPr>
        <p:spPr bwMode="auto">
          <a:xfrm>
            <a:off x="5940425" y="2349500"/>
            <a:ext cx="2592388" cy="519113"/>
          </a:xfrm>
          <a:prstGeom prst="rect">
            <a:avLst/>
          </a:prstGeom>
          <a:blipFill dpi="0" rotWithShape="1">
            <a:blip r:embed="rId7"/>
            <a:srcRect/>
            <a:tile tx="0" ty="0" sx="100000" sy="100000" flip="none" algn="tl"/>
          </a:blipFill>
          <a:ln>
            <a:noFill/>
          </a:ln>
          <a:extLst>
            <a:ext uri="{91240B29-F687-4F45-9708-019B960494DF}">
              <a14:hiddenLine xmlns:a14="http://schemas.microsoft.com/office/drawing/2010/main" w="19050">
                <a:solidFill>
                  <a:srgbClr val="000000"/>
                </a:solidFill>
                <a:miter lim="800000"/>
                <a:headEnd/>
                <a:tailEnd/>
              </a14:hiddenLine>
            </a:ext>
          </a:extLst>
        </p:spPr>
        <p:txBody>
          <a:bodyPr lIns="198000" rIns="198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latin typeface="Times New Roman" panose="02020603050405020304" pitchFamily="18" charset="0"/>
                <a:ea typeface="楷体_GB2312" pitchFamily="49" charset="-122"/>
              </a:rPr>
              <a:t>副边等效电路</a:t>
            </a:r>
          </a:p>
        </p:txBody>
      </p:sp>
      <p:sp>
        <p:nvSpPr>
          <p:cNvPr id="481288" name="Line 8"/>
          <p:cNvSpPr>
            <a:spLocks noChangeShapeType="1"/>
          </p:cNvSpPr>
          <p:nvPr/>
        </p:nvSpPr>
        <p:spPr bwMode="auto">
          <a:xfrm>
            <a:off x="4067175" y="1052513"/>
            <a:ext cx="576263"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81289" name="Line 9"/>
          <p:cNvSpPr>
            <a:spLocks noChangeShapeType="1"/>
          </p:cNvSpPr>
          <p:nvPr/>
        </p:nvSpPr>
        <p:spPr bwMode="auto">
          <a:xfrm>
            <a:off x="2051050" y="3213100"/>
            <a:ext cx="576263"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45069" name="Group 10"/>
          <p:cNvGrpSpPr>
            <a:grpSpLocks/>
          </p:cNvGrpSpPr>
          <p:nvPr/>
        </p:nvGrpSpPr>
        <p:grpSpPr bwMode="auto">
          <a:xfrm>
            <a:off x="8316913" y="6446838"/>
            <a:ext cx="792162" cy="366712"/>
            <a:chOff x="5193" y="4020"/>
            <a:chExt cx="499" cy="231"/>
          </a:xfrm>
        </p:grpSpPr>
        <p:pic>
          <p:nvPicPr>
            <p:cNvPr id="45090" name="Picture 11" descr="7890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91" name="Text Box 12">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45070" name="Group 13"/>
          <p:cNvGrpSpPr>
            <a:grpSpLocks/>
          </p:cNvGrpSpPr>
          <p:nvPr/>
        </p:nvGrpSpPr>
        <p:grpSpPr bwMode="auto">
          <a:xfrm>
            <a:off x="7453313" y="6446838"/>
            <a:ext cx="792162" cy="366712"/>
            <a:chOff x="4649" y="4020"/>
            <a:chExt cx="499" cy="231"/>
          </a:xfrm>
        </p:grpSpPr>
        <p:pic>
          <p:nvPicPr>
            <p:cNvPr id="45088" name="Picture 14" descr="7890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89" name="Text Box 15">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 name="Group 16"/>
          <p:cNvGrpSpPr>
            <a:grpSpLocks/>
          </p:cNvGrpSpPr>
          <p:nvPr/>
        </p:nvGrpSpPr>
        <p:grpSpPr bwMode="auto">
          <a:xfrm>
            <a:off x="5508625" y="476250"/>
            <a:ext cx="3262313" cy="1728788"/>
            <a:chOff x="158" y="664"/>
            <a:chExt cx="2055" cy="1089"/>
          </a:xfrm>
        </p:grpSpPr>
        <p:sp>
          <p:nvSpPr>
            <p:cNvPr id="45080" name="Oval 17"/>
            <p:cNvSpPr>
              <a:spLocks noChangeArrowheads="1"/>
            </p:cNvSpPr>
            <p:nvPr/>
          </p:nvSpPr>
          <p:spPr bwMode="auto">
            <a:xfrm>
              <a:off x="458" y="1072"/>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45081" name="Rectangle 18"/>
            <p:cNvSpPr>
              <a:spLocks noChangeArrowheads="1"/>
            </p:cNvSpPr>
            <p:nvPr/>
          </p:nvSpPr>
          <p:spPr bwMode="auto">
            <a:xfrm>
              <a:off x="639" y="800"/>
              <a:ext cx="1089" cy="953"/>
            </a:xfrm>
            <a:prstGeom prst="rect">
              <a:avLst/>
            </a:prstGeom>
            <a:noFill/>
            <a:ln w="28575">
              <a:solidFill>
                <a:srgbClr val="FFCC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5082" name="Text Box 19"/>
            <p:cNvSpPr txBox="1">
              <a:spLocks noChangeArrowheads="1"/>
            </p:cNvSpPr>
            <p:nvPr/>
          </p:nvSpPr>
          <p:spPr bwMode="auto">
            <a:xfrm>
              <a:off x="322" y="800"/>
              <a:ext cx="24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5083" name="Text Box 20"/>
            <p:cNvSpPr txBox="1">
              <a:spLocks noChangeArrowheads="1"/>
            </p:cNvSpPr>
            <p:nvPr/>
          </p:nvSpPr>
          <p:spPr bwMode="auto">
            <a:xfrm>
              <a:off x="367" y="1390"/>
              <a:ext cx="24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graphicFrame>
          <p:nvGraphicFramePr>
            <p:cNvPr id="45060" name="Object 21"/>
            <p:cNvGraphicFramePr>
              <a:graphicFrameLocks noChangeAspect="1"/>
            </p:cNvGraphicFramePr>
            <p:nvPr/>
          </p:nvGraphicFramePr>
          <p:xfrm>
            <a:off x="158" y="1072"/>
            <a:ext cx="309" cy="399"/>
          </p:xfrm>
          <a:graphic>
            <a:graphicData uri="http://schemas.openxmlformats.org/presentationml/2006/ole">
              <mc:AlternateContent xmlns:mc="http://schemas.openxmlformats.org/markup-compatibility/2006">
                <mc:Choice xmlns:v="urn:schemas-microsoft-com:vml" Requires="v">
                  <p:oleObj spid="_x0000_s45104" name="公式" r:id="rId9" imgW="279360" imgH="330120" progId="Equation.3">
                    <p:embed/>
                  </p:oleObj>
                </mc:Choice>
                <mc:Fallback>
                  <p:oleObj name="公式" r:id="rId9" imgW="279360" imgH="330120" progId="Equation.3">
                    <p:embed/>
                    <p:pic>
                      <p:nvPicPr>
                        <p:cNvPr id="0" name="Object 2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 y="1072"/>
                          <a:ext cx="309" cy="3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5084" name="Rectangle 22"/>
            <p:cNvSpPr>
              <a:spLocks noChangeArrowheads="1"/>
            </p:cNvSpPr>
            <p:nvPr/>
          </p:nvSpPr>
          <p:spPr bwMode="auto">
            <a:xfrm>
              <a:off x="1646" y="1072"/>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5085" name="Rectangle 23"/>
            <p:cNvSpPr>
              <a:spLocks noChangeArrowheads="1"/>
            </p:cNvSpPr>
            <p:nvPr/>
          </p:nvSpPr>
          <p:spPr bwMode="auto">
            <a:xfrm>
              <a:off x="1048" y="755"/>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5086" name="Line 24"/>
            <p:cNvSpPr>
              <a:spLocks noChangeShapeType="1"/>
            </p:cNvSpPr>
            <p:nvPr/>
          </p:nvSpPr>
          <p:spPr bwMode="auto">
            <a:xfrm rot="5400000">
              <a:off x="1704" y="915"/>
              <a:ext cx="230"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45061" name="Object 25"/>
            <p:cNvGraphicFramePr>
              <a:graphicFrameLocks noChangeAspect="1"/>
            </p:cNvGraphicFramePr>
            <p:nvPr/>
          </p:nvGraphicFramePr>
          <p:xfrm>
            <a:off x="1839" y="664"/>
            <a:ext cx="252" cy="405"/>
          </p:xfrm>
          <a:graphic>
            <a:graphicData uri="http://schemas.openxmlformats.org/presentationml/2006/ole">
              <mc:AlternateContent xmlns:mc="http://schemas.openxmlformats.org/markup-compatibility/2006">
                <mc:Choice xmlns:v="urn:schemas-microsoft-com:vml" Requires="v">
                  <p:oleObj spid="_x0000_s45105" name="公式" r:id="rId11" imgW="190440" imgH="330120" progId="Equation.3">
                    <p:embed/>
                  </p:oleObj>
                </mc:Choice>
                <mc:Fallback>
                  <p:oleObj name="公式" r:id="rId11" imgW="190440" imgH="330120" progId="Equation.3">
                    <p:embed/>
                    <p:pic>
                      <p:nvPicPr>
                        <p:cNvPr id="0" name="Object 2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839" y="664"/>
                          <a:ext cx="252" cy="4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5087" name="Text Box 26"/>
            <p:cNvSpPr txBox="1">
              <a:spLocks noChangeArrowheads="1"/>
            </p:cNvSpPr>
            <p:nvPr/>
          </p:nvSpPr>
          <p:spPr bwMode="auto">
            <a:xfrm>
              <a:off x="1819" y="1072"/>
              <a:ext cx="39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400" i="1">
                  <a:solidFill>
                    <a:schemeClr val="bg1"/>
                  </a:solidFill>
                  <a:latin typeface="Times New Roman" panose="02020603050405020304" pitchFamily="18" charset="0"/>
                  <a:ea typeface="宋体" panose="02010600030101010101" pitchFamily="2" charset="-122"/>
                </a:rPr>
                <a:t>Z</a:t>
              </a:r>
              <a:r>
                <a:rPr kumimoji="1" lang="en-US" altLang="zh-CN" sz="2400" baseline="-25000">
                  <a:solidFill>
                    <a:schemeClr val="bg1"/>
                  </a:solidFill>
                  <a:latin typeface="Times New Roman" panose="02020603050405020304" pitchFamily="18" charset="0"/>
                  <a:ea typeface="宋体" panose="02010600030101010101" pitchFamily="2" charset="-122"/>
                </a:rPr>
                <a:t>22</a:t>
              </a:r>
              <a:endParaRPr kumimoji="1" lang="en-US" altLang="zh-CN" sz="2400">
                <a:solidFill>
                  <a:schemeClr val="bg1"/>
                </a:solidFill>
                <a:latin typeface="Times New Roman" panose="02020603050405020304" pitchFamily="18" charset="0"/>
                <a:ea typeface="宋体" panose="02010600030101010101" pitchFamily="2" charset="-122"/>
              </a:endParaRPr>
            </a:p>
          </p:txBody>
        </p:sp>
        <p:graphicFrame>
          <p:nvGraphicFramePr>
            <p:cNvPr id="45062" name="Object 27"/>
            <p:cNvGraphicFramePr>
              <a:graphicFrameLocks noChangeAspect="1"/>
            </p:cNvGraphicFramePr>
            <p:nvPr/>
          </p:nvGraphicFramePr>
          <p:xfrm>
            <a:off x="839" y="890"/>
            <a:ext cx="726" cy="594"/>
          </p:xfrm>
          <a:graphic>
            <a:graphicData uri="http://schemas.openxmlformats.org/presentationml/2006/ole">
              <mc:AlternateContent xmlns:mc="http://schemas.openxmlformats.org/markup-compatibility/2006">
                <mc:Choice xmlns:v="urn:schemas-microsoft-com:vml" Requires="v">
                  <p:oleObj spid="_x0000_s45106" name="公式" r:id="rId13" imgW="545760" imgH="507960" progId="Equation.3">
                    <p:embed/>
                  </p:oleObj>
                </mc:Choice>
                <mc:Fallback>
                  <p:oleObj name="公式" r:id="rId13" imgW="545760" imgH="507960" progId="Equation.3">
                    <p:embed/>
                    <p:pic>
                      <p:nvPicPr>
                        <p:cNvPr id="0" name="Object 2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39" y="890"/>
                          <a:ext cx="726" cy="5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 name="Group 28"/>
          <p:cNvGrpSpPr>
            <a:grpSpLocks/>
          </p:cNvGrpSpPr>
          <p:nvPr/>
        </p:nvGrpSpPr>
        <p:grpSpPr bwMode="auto">
          <a:xfrm>
            <a:off x="539750" y="3716338"/>
            <a:ext cx="1847850" cy="850900"/>
            <a:chOff x="385" y="3022"/>
            <a:chExt cx="1164" cy="536"/>
          </a:xfrm>
        </p:grpSpPr>
        <p:pic>
          <p:nvPicPr>
            <p:cNvPr id="45078" name="Picture 29" descr="12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79" name="Text Box 30"/>
            <p:cNvSpPr txBox="1">
              <a:spLocks noChangeArrowheads="1"/>
            </p:cNvSpPr>
            <p:nvPr/>
          </p:nvSpPr>
          <p:spPr bwMode="auto">
            <a:xfrm>
              <a:off x="793" y="3116"/>
              <a:ext cx="756"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3200">
                  <a:solidFill>
                    <a:srgbClr val="FA7748"/>
                  </a:solidFill>
                  <a:latin typeface="Times New Roman" panose="02020603050405020304" pitchFamily="18" charset="0"/>
                  <a:ea typeface="华文行楷" panose="02010800040101010101" pitchFamily="2" charset="-122"/>
                </a:rPr>
                <a:t>注意  </a:t>
              </a:r>
            </a:p>
          </p:txBody>
        </p:sp>
      </p:grpSp>
      <p:sp>
        <p:nvSpPr>
          <p:cNvPr id="481311" name="Text Box 31"/>
          <p:cNvSpPr txBox="1">
            <a:spLocks noChangeArrowheads="1"/>
          </p:cNvSpPr>
          <p:nvPr/>
        </p:nvSpPr>
        <p:spPr bwMode="auto">
          <a:xfrm>
            <a:off x="611188" y="4941888"/>
            <a:ext cx="3600450" cy="519112"/>
          </a:xfrm>
          <a:prstGeom prst="rect">
            <a:avLst/>
          </a:prstGeom>
          <a:noFill/>
          <a:ln w="9525">
            <a:noFill/>
            <a:miter lim="800000"/>
            <a:headEnd/>
            <a:tailEnd/>
          </a:ln>
          <a:effectLst>
            <a:prstShdw prst="shdw17" dist="17961" dir="2700000">
              <a:schemeClr val="hlink">
                <a:gamma/>
                <a:shade val="60000"/>
                <a:invGamma/>
              </a:schemeClr>
            </a:prstShdw>
          </a:effectLst>
        </p:spPr>
        <p:txBody>
          <a:bodyPr>
            <a:spAutoFit/>
          </a:bodyPr>
          <a:lstStyle/>
          <a:p>
            <a:pPr marL="342900" indent="-342900" eaLnBrk="1" hangingPunct="1">
              <a:buFontTx/>
              <a:buAutoNum type="circleNumDbPlain" startAt="3"/>
              <a:defRPr/>
            </a:pPr>
            <a:r>
              <a:rPr kumimoji="1" lang="zh-CN" altLang="en-US" sz="2800" b="1">
                <a:solidFill>
                  <a:srgbClr val="FF9900"/>
                </a:solidFill>
                <a:latin typeface="楷体_GB2312" pitchFamily="49" charset="-122"/>
                <a:ea typeface="楷体_GB2312" pitchFamily="49" charset="-122"/>
              </a:rPr>
              <a:t>去耦等效法分析</a:t>
            </a:r>
          </a:p>
        </p:txBody>
      </p:sp>
      <p:sp>
        <p:nvSpPr>
          <p:cNvPr id="481312" name="Text Box 32"/>
          <p:cNvSpPr txBox="1">
            <a:spLocks noChangeArrowheads="1"/>
          </p:cNvSpPr>
          <p:nvPr/>
        </p:nvSpPr>
        <p:spPr bwMode="auto">
          <a:xfrm>
            <a:off x="539750" y="5516563"/>
            <a:ext cx="7777163"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spcBef>
                <a:spcPct val="50000"/>
              </a:spcBef>
            </a:pPr>
            <a:r>
              <a:rPr lang="zh-CN" altLang="en-US" sz="2800" b="1">
                <a:solidFill>
                  <a:srgbClr val="FFFF00"/>
                </a:solidFill>
                <a:latin typeface="楷体_GB2312" pitchFamily="49" charset="-122"/>
                <a:ea typeface="楷体_GB2312" pitchFamily="49" charset="-122"/>
              </a:rPr>
              <a:t> 对含互感的电路进行去耦等效，再进行分析。</a:t>
            </a:r>
          </a:p>
        </p:txBody>
      </p:sp>
      <p:grpSp>
        <p:nvGrpSpPr>
          <p:cNvPr id="45075" name="Group 33"/>
          <p:cNvGrpSpPr>
            <a:grpSpLocks/>
          </p:cNvGrpSpPr>
          <p:nvPr/>
        </p:nvGrpSpPr>
        <p:grpSpPr bwMode="auto">
          <a:xfrm>
            <a:off x="6588125" y="6446838"/>
            <a:ext cx="792163" cy="366712"/>
            <a:chOff x="4649" y="4020"/>
            <a:chExt cx="499" cy="231"/>
          </a:xfrm>
        </p:grpSpPr>
        <p:pic>
          <p:nvPicPr>
            <p:cNvPr id="45076" name="Picture 34" descr="7890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77" name="Text Box 35">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481287"/>
                                        </p:tgtEl>
                                        <p:attrNameLst>
                                          <p:attrName>style.visibility</p:attrName>
                                        </p:attrNameLst>
                                      </p:cBhvr>
                                      <p:to>
                                        <p:strVal val="visible"/>
                                      </p:to>
                                    </p:set>
                                    <p:animEffect transition="in" filter="dissolve">
                                      <p:cBhvr>
                                        <p:cTn id="11" dur="500"/>
                                        <p:tgtEl>
                                          <p:spTgt spid="48128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8" presetClass="entr" presetSubtype="6" fill="hold" nodeType="clickEffect">
                                  <p:stCondLst>
                                    <p:cond delay="0"/>
                                  </p:stCondLst>
                                  <p:childTnLst>
                                    <p:set>
                                      <p:cBhvr>
                                        <p:cTn id="15" dur="1" fill="hold">
                                          <p:stCondLst>
                                            <p:cond delay="0"/>
                                          </p:stCondLst>
                                        </p:cTn>
                                        <p:tgtEl>
                                          <p:spTgt spid="481282"/>
                                        </p:tgtEl>
                                        <p:attrNameLst>
                                          <p:attrName>style.visibility</p:attrName>
                                        </p:attrNameLst>
                                      </p:cBhvr>
                                      <p:to>
                                        <p:strVal val="visible"/>
                                      </p:to>
                                    </p:set>
                                    <p:animEffect transition="in" filter="strips(downRight)">
                                      <p:cBhvr>
                                        <p:cTn id="16" dur="2000"/>
                                        <p:tgtEl>
                                          <p:spTgt spid="48128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2" presetClass="entr" presetSubtype="8" fill="hold" nodeType="clickEffect">
                                  <p:stCondLst>
                                    <p:cond delay="0"/>
                                  </p:stCondLst>
                                  <p:childTnLst>
                                    <p:set>
                                      <p:cBhvr>
                                        <p:cTn id="20" dur="1" fill="hold">
                                          <p:stCondLst>
                                            <p:cond delay="0"/>
                                          </p:stCondLst>
                                        </p:cTn>
                                        <p:tgtEl>
                                          <p:spTgt spid="481288"/>
                                        </p:tgtEl>
                                        <p:attrNameLst>
                                          <p:attrName>style.visibility</p:attrName>
                                        </p:attrNameLst>
                                      </p:cBhvr>
                                      <p:to>
                                        <p:strVal val="visible"/>
                                      </p:to>
                                    </p:set>
                                    <p:animEffect transition="in" filter="slide(fromLeft)">
                                      <p:cBhvr>
                                        <p:cTn id="21" dur="500"/>
                                        <p:tgtEl>
                                          <p:spTgt spid="481288"/>
                                        </p:tgtEl>
                                      </p:cBhvr>
                                    </p:animEffect>
                                  </p:childTnLst>
                                </p:cTn>
                              </p:par>
                            </p:childTnLst>
                          </p:cTn>
                        </p:par>
                        <p:par>
                          <p:cTn id="22" fill="hold" nodeType="afterGroup">
                            <p:stCondLst>
                              <p:cond delay="500"/>
                            </p:stCondLst>
                            <p:childTnLst>
                              <p:par>
                                <p:cTn id="23" presetID="12" presetClass="entr" presetSubtype="4" fill="hold" grpId="0" nodeType="afterEffect">
                                  <p:stCondLst>
                                    <p:cond delay="0"/>
                                  </p:stCondLst>
                                  <p:childTnLst>
                                    <p:set>
                                      <p:cBhvr>
                                        <p:cTn id="24" dur="1" fill="hold">
                                          <p:stCondLst>
                                            <p:cond delay="0"/>
                                          </p:stCondLst>
                                        </p:cTn>
                                        <p:tgtEl>
                                          <p:spTgt spid="481286"/>
                                        </p:tgtEl>
                                        <p:attrNameLst>
                                          <p:attrName>style.visibility</p:attrName>
                                        </p:attrNameLst>
                                      </p:cBhvr>
                                      <p:to>
                                        <p:strVal val="visible"/>
                                      </p:to>
                                    </p:set>
                                    <p:animEffect transition="in" filter="slide(fromBottom)">
                                      <p:cBhvr>
                                        <p:cTn id="25" dur="2000"/>
                                        <p:tgtEl>
                                          <p:spTgt spid="481286"/>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6" fill="hold" nodeType="clickEffect">
                                  <p:stCondLst>
                                    <p:cond delay="0"/>
                                  </p:stCondLst>
                                  <p:childTnLst>
                                    <p:set>
                                      <p:cBhvr>
                                        <p:cTn id="29" dur="1" fill="hold">
                                          <p:stCondLst>
                                            <p:cond delay="0"/>
                                          </p:stCondLst>
                                        </p:cTn>
                                        <p:tgtEl>
                                          <p:spTgt spid="481283"/>
                                        </p:tgtEl>
                                        <p:attrNameLst>
                                          <p:attrName>style.visibility</p:attrName>
                                        </p:attrNameLst>
                                      </p:cBhvr>
                                      <p:to>
                                        <p:strVal val="visible"/>
                                      </p:to>
                                    </p:set>
                                    <p:animEffect transition="in" filter="strips(downRight)">
                                      <p:cBhvr>
                                        <p:cTn id="30" dur="2000"/>
                                        <p:tgtEl>
                                          <p:spTgt spid="481283"/>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2" presetClass="entr" presetSubtype="8" fill="hold" nodeType="clickEffect">
                                  <p:stCondLst>
                                    <p:cond delay="0"/>
                                  </p:stCondLst>
                                  <p:childTnLst>
                                    <p:set>
                                      <p:cBhvr>
                                        <p:cTn id="34" dur="1" fill="hold">
                                          <p:stCondLst>
                                            <p:cond delay="0"/>
                                          </p:stCondLst>
                                        </p:cTn>
                                        <p:tgtEl>
                                          <p:spTgt spid="481289"/>
                                        </p:tgtEl>
                                        <p:attrNameLst>
                                          <p:attrName>style.visibility</p:attrName>
                                        </p:attrNameLst>
                                      </p:cBhvr>
                                      <p:to>
                                        <p:strVal val="visible"/>
                                      </p:to>
                                    </p:set>
                                    <p:animEffect transition="in" filter="slide(fromLeft)">
                                      <p:cBhvr>
                                        <p:cTn id="35" dur="500"/>
                                        <p:tgtEl>
                                          <p:spTgt spid="481289"/>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481284"/>
                                        </p:tgtEl>
                                        <p:attrNameLst>
                                          <p:attrName>style.visibility</p:attrName>
                                        </p:attrNameLst>
                                      </p:cBhvr>
                                      <p:to>
                                        <p:strVal val="visible"/>
                                      </p:to>
                                    </p:set>
                                    <p:animEffect transition="in" filter="wipe(left)">
                                      <p:cBhvr>
                                        <p:cTn id="39" dur="2000"/>
                                        <p:tgtEl>
                                          <p:spTgt spid="481284"/>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3" presetClass="entr" presetSubtype="10" fill="hold" nodeType="click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blinds(horizontal)">
                                      <p:cBhvr>
                                        <p:cTn id="44" dur="500"/>
                                        <p:tgtEl>
                                          <p:spTgt spid="5"/>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481285"/>
                                        </p:tgtEl>
                                        <p:attrNameLst>
                                          <p:attrName>style.visibility</p:attrName>
                                        </p:attrNameLst>
                                      </p:cBhvr>
                                      <p:to>
                                        <p:strVal val="visible"/>
                                      </p:to>
                                    </p:set>
                                    <p:animEffect transition="in" filter="wipe(left)">
                                      <p:cBhvr>
                                        <p:cTn id="49" dur="2000"/>
                                        <p:tgtEl>
                                          <p:spTgt spid="481285"/>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481311"/>
                                        </p:tgtEl>
                                        <p:attrNameLst>
                                          <p:attrName>style.visibility</p:attrName>
                                        </p:attrNameLst>
                                      </p:cBhvr>
                                      <p:to>
                                        <p:strVal val="visible"/>
                                      </p:to>
                                    </p:set>
                                    <p:anim calcmode="lin" valueType="num">
                                      <p:cBhvr additive="base">
                                        <p:cTn id="54" dur="500" fill="hold"/>
                                        <p:tgtEl>
                                          <p:spTgt spid="481311"/>
                                        </p:tgtEl>
                                        <p:attrNameLst>
                                          <p:attrName>ppt_x</p:attrName>
                                        </p:attrNameLst>
                                      </p:cBhvr>
                                      <p:tavLst>
                                        <p:tav tm="0">
                                          <p:val>
                                            <p:strVal val="0-#ppt_w/2"/>
                                          </p:val>
                                        </p:tav>
                                        <p:tav tm="100000">
                                          <p:val>
                                            <p:strVal val="#ppt_x"/>
                                          </p:val>
                                        </p:tav>
                                      </p:tavLst>
                                    </p:anim>
                                    <p:anim calcmode="lin" valueType="num">
                                      <p:cBhvr additive="base">
                                        <p:cTn id="55" dur="500" fill="hold"/>
                                        <p:tgtEl>
                                          <p:spTgt spid="481311"/>
                                        </p:tgtEl>
                                        <p:attrNameLst>
                                          <p:attrName>ppt_y</p:attrName>
                                        </p:attrNameLst>
                                      </p:cBhvr>
                                      <p:tavLst>
                                        <p:tav tm="0">
                                          <p:val>
                                            <p:strVal val="#ppt_y"/>
                                          </p:val>
                                        </p:tav>
                                        <p:tav tm="100000">
                                          <p:val>
                                            <p:strVal val="#ppt_y"/>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12" presetClass="entr" presetSubtype="4" fill="hold" grpId="0" nodeType="clickEffect">
                                  <p:stCondLst>
                                    <p:cond delay="0"/>
                                  </p:stCondLst>
                                  <p:childTnLst>
                                    <p:set>
                                      <p:cBhvr>
                                        <p:cTn id="59" dur="1" fill="hold">
                                          <p:stCondLst>
                                            <p:cond delay="0"/>
                                          </p:stCondLst>
                                        </p:cTn>
                                        <p:tgtEl>
                                          <p:spTgt spid="481312"/>
                                        </p:tgtEl>
                                        <p:attrNameLst>
                                          <p:attrName>style.visibility</p:attrName>
                                        </p:attrNameLst>
                                      </p:cBhvr>
                                      <p:to>
                                        <p:strVal val="visible"/>
                                      </p:to>
                                    </p:set>
                                    <p:animEffect transition="in" filter="slide(fromBottom)">
                                      <p:cBhvr>
                                        <p:cTn id="60" dur="2000"/>
                                        <p:tgtEl>
                                          <p:spTgt spid="4813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284" grpId="0" autoUpdateAnimBg="0"/>
      <p:bldP spid="481285" grpId="0" autoUpdateAnimBg="0"/>
      <p:bldP spid="481286" grpId="0" autoUpdateAnimBg="0"/>
      <p:bldP spid="481287" grpId="0" animBg="1" autoUpdateAnimBg="0"/>
      <p:bldP spid="481311" grpId="0"/>
      <p:bldP spid="48131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0" name="Text Box 2"/>
          <p:cNvSpPr txBox="1">
            <a:spLocks noChangeArrowheads="1"/>
          </p:cNvSpPr>
          <p:nvPr/>
        </p:nvSpPr>
        <p:spPr bwMode="auto">
          <a:xfrm>
            <a:off x="2195513" y="333375"/>
            <a:ext cx="4478337" cy="701675"/>
          </a:xfrm>
          <a:prstGeom prst="rect">
            <a:avLst/>
          </a:prstGeom>
          <a:noFill/>
          <a:ln>
            <a:noFill/>
          </a:ln>
          <a:effectLst>
            <a:prstShdw prst="shdw17" dist="17961" dir="2700000">
              <a:srgbClr val="7A8E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98000" rIns="198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4000" b="1">
                <a:solidFill>
                  <a:schemeClr val="bg1"/>
                </a:solidFill>
                <a:latin typeface="楷体_GB2312" pitchFamily="49" charset="-122"/>
                <a:ea typeface="楷体_GB2312" pitchFamily="49" charset="-122"/>
              </a:rPr>
              <a:t>12.5  </a:t>
            </a:r>
            <a:r>
              <a:rPr kumimoji="1" lang="zh-CN" altLang="en-US" sz="4000" b="1">
                <a:solidFill>
                  <a:schemeClr val="bg1"/>
                </a:solidFill>
                <a:latin typeface="楷体_GB2312" pitchFamily="49" charset="-122"/>
                <a:ea typeface="楷体_GB2312" pitchFamily="49" charset="-122"/>
              </a:rPr>
              <a:t>理想变压器</a:t>
            </a:r>
          </a:p>
        </p:txBody>
      </p:sp>
      <p:graphicFrame>
        <p:nvGraphicFramePr>
          <p:cNvPr id="493571" name="Object 3"/>
          <p:cNvGraphicFramePr>
            <a:graphicFrameLocks noChangeAspect="1"/>
          </p:cNvGraphicFramePr>
          <p:nvPr/>
        </p:nvGraphicFramePr>
        <p:xfrm>
          <a:off x="3132138" y="4221163"/>
          <a:ext cx="2763837" cy="649287"/>
        </p:xfrm>
        <a:graphic>
          <a:graphicData uri="http://schemas.openxmlformats.org/presentationml/2006/ole">
            <mc:AlternateContent xmlns:mc="http://schemas.openxmlformats.org/markup-compatibility/2006">
              <mc:Choice xmlns:v="urn:schemas-microsoft-com:vml" Requires="v">
                <p:oleObj spid="_x0000_s57371" name="公式" r:id="rId3" imgW="1434960" imgH="291960" progId="Equation.3">
                  <p:embed/>
                </p:oleObj>
              </mc:Choice>
              <mc:Fallback>
                <p:oleObj name="公式" r:id="rId3" imgW="1434960" imgH="29196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2138" y="4221163"/>
                        <a:ext cx="2763837" cy="649287"/>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7961" dir="2700000" algn="ctr" rotWithShape="0">
                                <a:srgbClr val="FFFF99">
                                  <a:gamma/>
                                  <a:shade val="60000"/>
                                  <a:invGamma/>
                                </a:srgbClr>
                              </a:outerShdw>
                            </a:effectLst>
                          </a14:hiddenEffects>
                        </a:ext>
                      </a:extLst>
                    </p:spPr>
                  </p:pic>
                </p:oleObj>
              </mc:Fallback>
            </mc:AlternateContent>
          </a:graphicData>
        </a:graphic>
      </p:graphicFrame>
      <p:sp>
        <p:nvSpPr>
          <p:cNvPr id="493572" name="Text Box 4"/>
          <p:cNvSpPr txBox="1">
            <a:spLocks noChangeArrowheads="1"/>
          </p:cNvSpPr>
          <p:nvPr/>
        </p:nvSpPr>
        <p:spPr bwMode="auto">
          <a:xfrm>
            <a:off x="468313" y="2276475"/>
            <a:ext cx="66960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3200" b="1">
                <a:solidFill>
                  <a:schemeClr val="bg1"/>
                </a:solidFill>
                <a:latin typeface="楷体_GB2312" pitchFamily="49" charset="-122"/>
                <a:ea typeface="楷体_GB2312" pitchFamily="49" charset="-122"/>
              </a:rPr>
              <a:t>1.</a:t>
            </a:r>
            <a:r>
              <a:rPr kumimoji="1" lang="zh-CN" altLang="en-US" sz="3200" b="1">
                <a:solidFill>
                  <a:schemeClr val="bg1"/>
                </a:solidFill>
                <a:latin typeface="楷体_GB2312" pitchFamily="49" charset="-122"/>
                <a:ea typeface="楷体_GB2312" pitchFamily="49" charset="-122"/>
              </a:rPr>
              <a:t>理想变压器的三个理想化条件</a:t>
            </a:r>
          </a:p>
        </p:txBody>
      </p:sp>
      <p:sp>
        <p:nvSpPr>
          <p:cNvPr id="493573" name="Text Box 5"/>
          <p:cNvSpPr txBox="1">
            <a:spLocks noChangeArrowheads="1"/>
          </p:cNvSpPr>
          <p:nvPr/>
        </p:nvSpPr>
        <p:spPr bwMode="auto">
          <a:xfrm>
            <a:off x="395288" y="908050"/>
            <a:ext cx="8496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spcBef>
                <a:spcPct val="50000"/>
              </a:spcBef>
            </a:pPr>
            <a:r>
              <a:rPr lang="zh-CN" altLang="en-US" sz="2800" b="1">
                <a:solidFill>
                  <a:srgbClr val="FFFF00"/>
                </a:solidFill>
                <a:latin typeface="楷体_GB2312" pitchFamily="49" charset="-122"/>
                <a:ea typeface="楷体_GB2312" pitchFamily="49" charset="-122"/>
              </a:rPr>
              <a:t>    理想变压器是实际变压器的理想化模型，是对互感元件的理想科学抽象，是极限情况下的耦合电感。</a:t>
            </a:r>
          </a:p>
        </p:txBody>
      </p:sp>
      <p:sp>
        <p:nvSpPr>
          <p:cNvPr id="493574" name="Text Box 6"/>
          <p:cNvSpPr txBox="1">
            <a:spLocks noChangeArrowheads="1"/>
          </p:cNvSpPr>
          <p:nvPr/>
        </p:nvSpPr>
        <p:spPr bwMode="auto">
          <a:xfrm>
            <a:off x="611188" y="4205288"/>
            <a:ext cx="22320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AutoNum type="circleNumDbPlain" startAt="2"/>
            </a:pPr>
            <a:r>
              <a:rPr lang="zh-CN" altLang="en-US" sz="2800" b="1">
                <a:solidFill>
                  <a:srgbClr val="FF9900"/>
                </a:solidFill>
                <a:latin typeface="楷体_GB2312" pitchFamily="49" charset="-122"/>
                <a:ea typeface="楷体_GB2312" pitchFamily="49" charset="-122"/>
              </a:rPr>
              <a:t>全耦合</a:t>
            </a:r>
          </a:p>
        </p:txBody>
      </p:sp>
      <p:sp>
        <p:nvSpPr>
          <p:cNvPr id="493575" name="Text Box 7"/>
          <p:cNvSpPr txBox="1">
            <a:spLocks noChangeArrowheads="1"/>
          </p:cNvSpPr>
          <p:nvPr/>
        </p:nvSpPr>
        <p:spPr bwMode="auto">
          <a:xfrm>
            <a:off x="611188" y="3100388"/>
            <a:ext cx="22320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AutoNum type="circleNumDbPlain"/>
            </a:pPr>
            <a:r>
              <a:rPr lang="zh-CN" altLang="en-US" sz="2800" b="1">
                <a:solidFill>
                  <a:srgbClr val="FF9900"/>
                </a:solidFill>
                <a:latin typeface="楷体_GB2312" pitchFamily="49" charset="-122"/>
                <a:ea typeface="楷体_GB2312" pitchFamily="49" charset="-122"/>
              </a:rPr>
              <a:t>无损耗</a:t>
            </a:r>
          </a:p>
        </p:txBody>
      </p:sp>
      <p:sp>
        <p:nvSpPr>
          <p:cNvPr id="493576" name="Text Box 8"/>
          <p:cNvSpPr txBox="1">
            <a:spLocks noChangeArrowheads="1"/>
          </p:cNvSpPr>
          <p:nvPr/>
        </p:nvSpPr>
        <p:spPr bwMode="auto">
          <a:xfrm>
            <a:off x="2987675" y="2957513"/>
            <a:ext cx="5545138"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spcBef>
                <a:spcPct val="50000"/>
              </a:spcBef>
            </a:pPr>
            <a:r>
              <a:rPr lang="zh-CN" altLang="en-US" sz="2800" b="1">
                <a:solidFill>
                  <a:srgbClr val="FFFF00"/>
                </a:solidFill>
                <a:ea typeface="楷体_GB2312" pitchFamily="49" charset="-122"/>
              </a:rPr>
              <a:t>线圈导线无电阻，做芯子的铁磁材料的磁导率无限大。</a:t>
            </a:r>
          </a:p>
        </p:txBody>
      </p:sp>
      <p:sp>
        <p:nvSpPr>
          <p:cNvPr id="493577" name="Line 9"/>
          <p:cNvSpPr>
            <a:spLocks noChangeShapeType="1"/>
          </p:cNvSpPr>
          <p:nvPr/>
        </p:nvSpPr>
        <p:spPr bwMode="auto">
          <a:xfrm>
            <a:off x="2411413" y="3389313"/>
            <a:ext cx="504825"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93578" name="Line 10"/>
          <p:cNvSpPr>
            <a:spLocks noChangeShapeType="1"/>
          </p:cNvSpPr>
          <p:nvPr/>
        </p:nvSpPr>
        <p:spPr bwMode="auto">
          <a:xfrm>
            <a:off x="2339975" y="4492625"/>
            <a:ext cx="504825"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93579" name="Text Box 11"/>
          <p:cNvSpPr txBox="1">
            <a:spLocks noChangeArrowheads="1"/>
          </p:cNvSpPr>
          <p:nvPr/>
        </p:nvSpPr>
        <p:spPr bwMode="auto">
          <a:xfrm>
            <a:off x="611188" y="5084763"/>
            <a:ext cx="29527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AutoNum type="circleNumDbPlain" startAt="3"/>
            </a:pPr>
            <a:r>
              <a:rPr lang="zh-CN" altLang="en-US" sz="2800" b="1">
                <a:solidFill>
                  <a:srgbClr val="FF9900"/>
                </a:solidFill>
                <a:latin typeface="楷体_GB2312" pitchFamily="49" charset="-122"/>
                <a:ea typeface="楷体_GB2312" pitchFamily="49" charset="-122"/>
              </a:rPr>
              <a:t>参数无限大</a:t>
            </a:r>
          </a:p>
        </p:txBody>
      </p:sp>
      <p:graphicFrame>
        <p:nvGraphicFramePr>
          <p:cNvPr id="493580" name="Object 12"/>
          <p:cNvGraphicFramePr>
            <a:graphicFrameLocks noChangeAspect="1"/>
          </p:cNvGraphicFramePr>
          <p:nvPr/>
        </p:nvGraphicFramePr>
        <p:xfrm>
          <a:off x="3779838" y="4797425"/>
          <a:ext cx="4279900" cy="1192213"/>
        </p:xfrm>
        <a:graphic>
          <a:graphicData uri="http://schemas.openxmlformats.org/presentationml/2006/ole">
            <mc:AlternateContent xmlns:mc="http://schemas.openxmlformats.org/markup-compatibility/2006">
              <mc:Choice xmlns:v="urn:schemas-microsoft-com:vml" Requires="v">
                <p:oleObj spid="_x0000_s57372" name="公式" r:id="rId5" imgW="2222280" imgH="533160" progId="Equation.3">
                  <p:embed/>
                </p:oleObj>
              </mc:Choice>
              <mc:Fallback>
                <p:oleObj name="公式" r:id="rId5" imgW="2222280" imgH="533160" progId="Equation.3">
                  <p:embed/>
                  <p:pic>
                    <p:nvPicPr>
                      <p:cNvPr id="0" name="Object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9838" y="4797425"/>
                        <a:ext cx="4279900" cy="1192213"/>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7961" dir="2700000" algn="ctr" rotWithShape="0">
                                <a:srgbClr val="FFFF99">
                                  <a:gamma/>
                                  <a:shade val="60000"/>
                                  <a:invGamma/>
                                </a:srgbClr>
                              </a:outerShdw>
                            </a:effectLst>
                          </a14:hiddenEffects>
                        </a:ext>
                      </a:extLst>
                    </p:spPr>
                  </p:pic>
                </p:oleObj>
              </mc:Fallback>
            </mc:AlternateContent>
          </a:graphicData>
        </a:graphic>
      </p:graphicFrame>
      <p:sp>
        <p:nvSpPr>
          <p:cNvPr id="493581" name="Line 13"/>
          <p:cNvSpPr>
            <a:spLocks noChangeShapeType="1"/>
          </p:cNvSpPr>
          <p:nvPr/>
        </p:nvSpPr>
        <p:spPr bwMode="auto">
          <a:xfrm>
            <a:off x="3059113" y="5373688"/>
            <a:ext cx="649287"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57358" name="Group 14"/>
          <p:cNvGrpSpPr>
            <a:grpSpLocks/>
          </p:cNvGrpSpPr>
          <p:nvPr/>
        </p:nvGrpSpPr>
        <p:grpSpPr bwMode="auto">
          <a:xfrm>
            <a:off x="8316913" y="6446838"/>
            <a:ext cx="792162" cy="366712"/>
            <a:chOff x="5193" y="4020"/>
            <a:chExt cx="499" cy="231"/>
          </a:xfrm>
        </p:grpSpPr>
        <p:pic>
          <p:nvPicPr>
            <p:cNvPr id="57365" name="Picture 15" descr="789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66" name="Text Box 16">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57359" name="Group 17"/>
          <p:cNvGrpSpPr>
            <a:grpSpLocks/>
          </p:cNvGrpSpPr>
          <p:nvPr/>
        </p:nvGrpSpPr>
        <p:grpSpPr bwMode="auto">
          <a:xfrm>
            <a:off x="7453313" y="6446838"/>
            <a:ext cx="792162" cy="366712"/>
            <a:chOff x="4649" y="4020"/>
            <a:chExt cx="499" cy="231"/>
          </a:xfrm>
        </p:grpSpPr>
        <p:pic>
          <p:nvPicPr>
            <p:cNvPr id="57363" name="Picture 18" descr="789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64" name="Text Box 19">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57360" name="Group 20"/>
          <p:cNvGrpSpPr>
            <a:grpSpLocks/>
          </p:cNvGrpSpPr>
          <p:nvPr/>
        </p:nvGrpSpPr>
        <p:grpSpPr bwMode="auto">
          <a:xfrm>
            <a:off x="6588125" y="6446838"/>
            <a:ext cx="792163" cy="366712"/>
            <a:chOff x="4649" y="4020"/>
            <a:chExt cx="499" cy="231"/>
          </a:xfrm>
        </p:grpSpPr>
        <p:pic>
          <p:nvPicPr>
            <p:cNvPr id="57361" name="Picture 21" descr="789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62" name="Text Box 22">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withEffect">
                                  <p:stCondLst>
                                    <p:cond delay="0"/>
                                  </p:stCondLst>
                                  <p:childTnLst>
                                    <p:set>
                                      <p:cBhvr>
                                        <p:cTn id="6" dur="1" fill="hold">
                                          <p:stCondLst>
                                            <p:cond delay="0"/>
                                          </p:stCondLst>
                                        </p:cTn>
                                        <p:tgtEl>
                                          <p:spTgt spid="493570"/>
                                        </p:tgtEl>
                                        <p:attrNameLst>
                                          <p:attrName>style.visibility</p:attrName>
                                        </p:attrNameLst>
                                      </p:cBhvr>
                                      <p:to>
                                        <p:strVal val="visible"/>
                                      </p:to>
                                    </p:set>
                                    <p:anim calcmode="lin" valueType="num">
                                      <p:cBhvr additive="base">
                                        <p:cTn id="7" dur="500" fill="hold"/>
                                        <p:tgtEl>
                                          <p:spTgt spid="493570"/>
                                        </p:tgtEl>
                                        <p:attrNameLst>
                                          <p:attrName>ppt_x</p:attrName>
                                        </p:attrNameLst>
                                      </p:cBhvr>
                                      <p:tavLst>
                                        <p:tav tm="0">
                                          <p:val>
                                            <p:strVal val="0-#ppt_w/2"/>
                                          </p:val>
                                        </p:tav>
                                        <p:tav tm="100000">
                                          <p:val>
                                            <p:strVal val="#ppt_x"/>
                                          </p:val>
                                        </p:tav>
                                      </p:tavLst>
                                    </p:anim>
                                    <p:anim calcmode="lin" valueType="num">
                                      <p:cBhvr additive="base">
                                        <p:cTn id="8" dur="500" fill="hold"/>
                                        <p:tgtEl>
                                          <p:spTgt spid="493570"/>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493573"/>
                                        </p:tgtEl>
                                        <p:attrNameLst>
                                          <p:attrName>style.visibility</p:attrName>
                                        </p:attrNameLst>
                                      </p:cBhvr>
                                      <p:to>
                                        <p:strVal val="visible"/>
                                      </p:to>
                                    </p:set>
                                    <p:animEffect transition="in" filter="slide(fromBottom)">
                                      <p:cBhvr>
                                        <p:cTn id="13" dur="2000"/>
                                        <p:tgtEl>
                                          <p:spTgt spid="49357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493572"/>
                                        </p:tgtEl>
                                        <p:attrNameLst>
                                          <p:attrName>style.visibility</p:attrName>
                                        </p:attrNameLst>
                                      </p:cBhvr>
                                      <p:to>
                                        <p:strVal val="visible"/>
                                      </p:to>
                                    </p:set>
                                    <p:anim calcmode="lin" valueType="num">
                                      <p:cBhvr additive="base">
                                        <p:cTn id="18" dur="500" fill="hold"/>
                                        <p:tgtEl>
                                          <p:spTgt spid="493572"/>
                                        </p:tgtEl>
                                        <p:attrNameLst>
                                          <p:attrName>ppt_x</p:attrName>
                                        </p:attrNameLst>
                                      </p:cBhvr>
                                      <p:tavLst>
                                        <p:tav tm="0">
                                          <p:val>
                                            <p:strVal val="0-#ppt_w/2"/>
                                          </p:val>
                                        </p:tav>
                                        <p:tav tm="100000">
                                          <p:val>
                                            <p:strVal val="#ppt_x"/>
                                          </p:val>
                                        </p:tav>
                                      </p:tavLst>
                                    </p:anim>
                                    <p:anim calcmode="lin" valueType="num">
                                      <p:cBhvr additive="base">
                                        <p:cTn id="19" dur="500" fill="hold"/>
                                        <p:tgtEl>
                                          <p:spTgt spid="493572"/>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493575"/>
                                        </p:tgtEl>
                                        <p:attrNameLst>
                                          <p:attrName>style.visibility</p:attrName>
                                        </p:attrNameLst>
                                      </p:cBhvr>
                                      <p:to>
                                        <p:strVal val="visible"/>
                                      </p:to>
                                    </p:set>
                                    <p:anim calcmode="lin" valueType="num">
                                      <p:cBhvr additive="base">
                                        <p:cTn id="24" dur="500" fill="hold"/>
                                        <p:tgtEl>
                                          <p:spTgt spid="493575"/>
                                        </p:tgtEl>
                                        <p:attrNameLst>
                                          <p:attrName>ppt_x</p:attrName>
                                        </p:attrNameLst>
                                      </p:cBhvr>
                                      <p:tavLst>
                                        <p:tav tm="0">
                                          <p:val>
                                            <p:strVal val="0-#ppt_w/2"/>
                                          </p:val>
                                        </p:tav>
                                        <p:tav tm="100000">
                                          <p:val>
                                            <p:strVal val="#ppt_x"/>
                                          </p:val>
                                        </p:tav>
                                      </p:tavLst>
                                    </p:anim>
                                    <p:anim calcmode="lin" valueType="num">
                                      <p:cBhvr additive="base">
                                        <p:cTn id="25" dur="500" fill="hold"/>
                                        <p:tgtEl>
                                          <p:spTgt spid="493575"/>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12" presetClass="entr" presetSubtype="8" fill="hold" nodeType="clickEffect">
                                  <p:stCondLst>
                                    <p:cond delay="0"/>
                                  </p:stCondLst>
                                  <p:childTnLst>
                                    <p:set>
                                      <p:cBhvr>
                                        <p:cTn id="29" dur="1" fill="hold">
                                          <p:stCondLst>
                                            <p:cond delay="0"/>
                                          </p:stCondLst>
                                        </p:cTn>
                                        <p:tgtEl>
                                          <p:spTgt spid="493577"/>
                                        </p:tgtEl>
                                        <p:attrNameLst>
                                          <p:attrName>style.visibility</p:attrName>
                                        </p:attrNameLst>
                                      </p:cBhvr>
                                      <p:to>
                                        <p:strVal val="visible"/>
                                      </p:to>
                                    </p:set>
                                    <p:animEffect transition="in" filter="slide(fromLeft)">
                                      <p:cBhvr>
                                        <p:cTn id="30" dur="500"/>
                                        <p:tgtEl>
                                          <p:spTgt spid="493577"/>
                                        </p:tgtEl>
                                      </p:cBhvr>
                                    </p:animEffect>
                                  </p:childTnLst>
                                </p:cTn>
                              </p:par>
                            </p:childTnLst>
                          </p:cTn>
                        </p:par>
                        <p:par>
                          <p:cTn id="31" fill="hold" nodeType="afterGroup">
                            <p:stCondLst>
                              <p:cond delay="500"/>
                            </p:stCondLst>
                            <p:childTnLst>
                              <p:par>
                                <p:cTn id="32" presetID="22" presetClass="entr" presetSubtype="8" fill="hold" grpId="0" nodeType="afterEffect">
                                  <p:stCondLst>
                                    <p:cond delay="0"/>
                                  </p:stCondLst>
                                  <p:iterate type="lt">
                                    <p:tmPct val="100000"/>
                                  </p:iterate>
                                  <p:childTnLst>
                                    <p:set>
                                      <p:cBhvr>
                                        <p:cTn id="33" dur="1" fill="hold">
                                          <p:stCondLst>
                                            <p:cond delay="0"/>
                                          </p:stCondLst>
                                        </p:cTn>
                                        <p:tgtEl>
                                          <p:spTgt spid="493576"/>
                                        </p:tgtEl>
                                        <p:attrNameLst>
                                          <p:attrName>style.visibility</p:attrName>
                                        </p:attrNameLst>
                                      </p:cBhvr>
                                      <p:to>
                                        <p:strVal val="visible"/>
                                      </p:to>
                                    </p:set>
                                    <p:animEffect transition="in" filter="wipe(left)">
                                      <p:cBhvr>
                                        <p:cTn id="34" dur="100"/>
                                        <p:tgtEl>
                                          <p:spTgt spid="493576"/>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493574"/>
                                        </p:tgtEl>
                                        <p:attrNameLst>
                                          <p:attrName>style.visibility</p:attrName>
                                        </p:attrNameLst>
                                      </p:cBhvr>
                                      <p:to>
                                        <p:strVal val="visible"/>
                                      </p:to>
                                    </p:set>
                                    <p:anim calcmode="lin" valueType="num">
                                      <p:cBhvr additive="base">
                                        <p:cTn id="39" dur="500" fill="hold"/>
                                        <p:tgtEl>
                                          <p:spTgt spid="493574"/>
                                        </p:tgtEl>
                                        <p:attrNameLst>
                                          <p:attrName>ppt_x</p:attrName>
                                        </p:attrNameLst>
                                      </p:cBhvr>
                                      <p:tavLst>
                                        <p:tav tm="0">
                                          <p:val>
                                            <p:strVal val="0-#ppt_w/2"/>
                                          </p:val>
                                        </p:tav>
                                        <p:tav tm="100000">
                                          <p:val>
                                            <p:strVal val="#ppt_x"/>
                                          </p:val>
                                        </p:tav>
                                      </p:tavLst>
                                    </p:anim>
                                    <p:anim calcmode="lin" valueType="num">
                                      <p:cBhvr additive="base">
                                        <p:cTn id="40" dur="500" fill="hold"/>
                                        <p:tgtEl>
                                          <p:spTgt spid="493574"/>
                                        </p:tgtEl>
                                        <p:attrNameLst>
                                          <p:attrName>ppt_y</p:attrName>
                                        </p:attrNameLst>
                                      </p:cBhvr>
                                      <p:tavLst>
                                        <p:tav tm="0">
                                          <p:val>
                                            <p:strVal val="#ppt_y"/>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12" presetClass="entr" presetSubtype="8" fill="hold" nodeType="clickEffect">
                                  <p:stCondLst>
                                    <p:cond delay="0"/>
                                  </p:stCondLst>
                                  <p:childTnLst>
                                    <p:set>
                                      <p:cBhvr>
                                        <p:cTn id="44" dur="1" fill="hold">
                                          <p:stCondLst>
                                            <p:cond delay="0"/>
                                          </p:stCondLst>
                                        </p:cTn>
                                        <p:tgtEl>
                                          <p:spTgt spid="493578"/>
                                        </p:tgtEl>
                                        <p:attrNameLst>
                                          <p:attrName>style.visibility</p:attrName>
                                        </p:attrNameLst>
                                      </p:cBhvr>
                                      <p:to>
                                        <p:strVal val="visible"/>
                                      </p:to>
                                    </p:set>
                                    <p:animEffect transition="in" filter="slide(fromLeft)">
                                      <p:cBhvr>
                                        <p:cTn id="45" dur="500"/>
                                        <p:tgtEl>
                                          <p:spTgt spid="493578"/>
                                        </p:tgtEl>
                                      </p:cBhvr>
                                    </p:animEffect>
                                  </p:childTnLst>
                                </p:cTn>
                              </p:par>
                            </p:childTnLst>
                          </p:cTn>
                        </p:par>
                        <p:par>
                          <p:cTn id="46" fill="hold" nodeType="afterGroup">
                            <p:stCondLst>
                              <p:cond delay="500"/>
                            </p:stCondLst>
                            <p:childTnLst>
                              <p:par>
                                <p:cTn id="47" presetID="22" presetClass="entr" presetSubtype="8" fill="hold" nodeType="afterEffect">
                                  <p:stCondLst>
                                    <p:cond delay="0"/>
                                  </p:stCondLst>
                                  <p:childTnLst>
                                    <p:set>
                                      <p:cBhvr>
                                        <p:cTn id="48" dur="1" fill="hold">
                                          <p:stCondLst>
                                            <p:cond delay="0"/>
                                          </p:stCondLst>
                                        </p:cTn>
                                        <p:tgtEl>
                                          <p:spTgt spid="493571"/>
                                        </p:tgtEl>
                                        <p:attrNameLst>
                                          <p:attrName>style.visibility</p:attrName>
                                        </p:attrNameLst>
                                      </p:cBhvr>
                                      <p:to>
                                        <p:strVal val="visible"/>
                                      </p:to>
                                    </p:set>
                                    <p:animEffect transition="in" filter="wipe(left)">
                                      <p:cBhvr>
                                        <p:cTn id="49" dur="2000"/>
                                        <p:tgtEl>
                                          <p:spTgt spid="493571"/>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493579"/>
                                        </p:tgtEl>
                                        <p:attrNameLst>
                                          <p:attrName>style.visibility</p:attrName>
                                        </p:attrNameLst>
                                      </p:cBhvr>
                                      <p:to>
                                        <p:strVal val="visible"/>
                                      </p:to>
                                    </p:set>
                                    <p:anim calcmode="lin" valueType="num">
                                      <p:cBhvr additive="base">
                                        <p:cTn id="54" dur="500" fill="hold"/>
                                        <p:tgtEl>
                                          <p:spTgt spid="493579"/>
                                        </p:tgtEl>
                                        <p:attrNameLst>
                                          <p:attrName>ppt_x</p:attrName>
                                        </p:attrNameLst>
                                      </p:cBhvr>
                                      <p:tavLst>
                                        <p:tav tm="0">
                                          <p:val>
                                            <p:strVal val="0-#ppt_w/2"/>
                                          </p:val>
                                        </p:tav>
                                        <p:tav tm="100000">
                                          <p:val>
                                            <p:strVal val="#ppt_x"/>
                                          </p:val>
                                        </p:tav>
                                      </p:tavLst>
                                    </p:anim>
                                    <p:anim calcmode="lin" valueType="num">
                                      <p:cBhvr additive="base">
                                        <p:cTn id="55" dur="500" fill="hold"/>
                                        <p:tgtEl>
                                          <p:spTgt spid="493579"/>
                                        </p:tgtEl>
                                        <p:attrNameLst>
                                          <p:attrName>ppt_y</p:attrName>
                                        </p:attrNameLst>
                                      </p:cBhvr>
                                      <p:tavLst>
                                        <p:tav tm="0">
                                          <p:val>
                                            <p:strVal val="#ppt_y"/>
                                          </p:val>
                                        </p:tav>
                                        <p:tav tm="100000">
                                          <p:val>
                                            <p:strVal val="#ppt_y"/>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12" presetClass="entr" presetSubtype="8" fill="hold" nodeType="clickEffect">
                                  <p:stCondLst>
                                    <p:cond delay="0"/>
                                  </p:stCondLst>
                                  <p:childTnLst>
                                    <p:set>
                                      <p:cBhvr>
                                        <p:cTn id="59" dur="1" fill="hold">
                                          <p:stCondLst>
                                            <p:cond delay="0"/>
                                          </p:stCondLst>
                                        </p:cTn>
                                        <p:tgtEl>
                                          <p:spTgt spid="493581"/>
                                        </p:tgtEl>
                                        <p:attrNameLst>
                                          <p:attrName>style.visibility</p:attrName>
                                        </p:attrNameLst>
                                      </p:cBhvr>
                                      <p:to>
                                        <p:strVal val="visible"/>
                                      </p:to>
                                    </p:set>
                                    <p:animEffect transition="in" filter="slide(fromLeft)">
                                      <p:cBhvr>
                                        <p:cTn id="60" dur="500"/>
                                        <p:tgtEl>
                                          <p:spTgt spid="493581"/>
                                        </p:tgtEl>
                                      </p:cBhvr>
                                    </p:animEffect>
                                  </p:childTnLst>
                                </p:cTn>
                              </p:par>
                            </p:childTnLst>
                          </p:cTn>
                        </p:par>
                        <p:par>
                          <p:cTn id="61" fill="hold" nodeType="afterGroup">
                            <p:stCondLst>
                              <p:cond delay="500"/>
                            </p:stCondLst>
                            <p:childTnLst>
                              <p:par>
                                <p:cTn id="62" presetID="22" presetClass="entr" presetSubtype="1" fill="hold" nodeType="afterEffect">
                                  <p:stCondLst>
                                    <p:cond delay="0"/>
                                  </p:stCondLst>
                                  <p:childTnLst>
                                    <p:set>
                                      <p:cBhvr>
                                        <p:cTn id="63" dur="1" fill="hold">
                                          <p:stCondLst>
                                            <p:cond delay="0"/>
                                          </p:stCondLst>
                                        </p:cTn>
                                        <p:tgtEl>
                                          <p:spTgt spid="493580"/>
                                        </p:tgtEl>
                                        <p:attrNameLst>
                                          <p:attrName>style.visibility</p:attrName>
                                        </p:attrNameLst>
                                      </p:cBhvr>
                                      <p:to>
                                        <p:strVal val="visible"/>
                                      </p:to>
                                    </p:set>
                                    <p:animEffect transition="in" filter="wipe(up)">
                                      <p:cBhvr>
                                        <p:cTn id="64" dur="2000"/>
                                        <p:tgtEl>
                                          <p:spTgt spid="4935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3570" grpId="0"/>
      <p:bldP spid="493572" grpId="0"/>
      <p:bldP spid="493573" grpId="0"/>
      <p:bldP spid="493574" grpId="0"/>
      <p:bldP spid="493575" grpId="0"/>
      <p:bldP spid="493576" grpId="0"/>
      <p:bldP spid="49357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4" name="Text Box 2"/>
          <p:cNvSpPr txBox="1">
            <a:spLocks noChangeArrowheads="1"/>
          </p:cNvSpPr>
          <p:nvPr/>
        </p:nvSpPr>
        <p:spPr bwMode="auto">
          <a:xfrm>
            <a:off x="755650" y="549275"/>
            <a:ext cx="8064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spcBef>
                <a:spcPct val="50000"/>
              </a:spcBef>
            </a:pPr>
            <a:r>
              <a:rPr lang="zh-CN" altLang="en-US" sz="2800" b="1">
                <a:solidFill>
                  <a:srgbClr val="FFFF00"/>
                </a:solidFill>
                <a:latin typeface="楷体_GB2312" pitchFamily="49" charset="-122"/>
                <a:ea typeface="楷体_GB2312" pitchFamily="49" charset="-122"/>
              </a:rPr>
              <a:t>         以上三个条件在工程实际中不可能满足，但在一些实际工程概算中，在误差允许的范围内，把实际变压器当理想变压器对待，可使计算过程简化。</a:t>
            </a:r>
          </a:p>
        </p:txBody>
      </p:sp>
      <p:grpSp>
        <p:nvGrpSpPr>
          <p:cNvPr id="58375" name="Group 3"/>
          <p:cNvGrpSpPr>
            <a:grpSpLocks/>
          </p:cNvGrpSpPr>
          <p:nvPr/>
        </p:nvGrpSpPr>
        <p:grpSpPr bwMode="auto">
          <a:xfrm>
            <a:off x="8316913" y="6446838"/>
            <a:ext cx="792162" cy="366712"/>
            <a:chOff x="5193" y="4020"/>
            <a:chExt cx="499" cy="231"/>
          </a:xfrm>
        </p:grpSpPr>
        <p:pic>
          <p:nvPicPr>
            <p:cNvPr id="58421" name="Picture 4"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422" name="Text Box 5">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58376" name="Group 6"/>
          <p:cNvGrpSpPr>
            <a:grpSpLocks/>
          </p:cNvGrpSpPr>
          <p:nvPr/>
        </p:nvGrpSpPr>
        <p:grpSpPr bwMode="auto">
          <a:xfrm>
            <a:off x="7453313" y="6446838"/>
            <a:ext cx="792162" cy="366712"/>
            <a:chOff x="4649" y="4020"/>
            <a:chExt cx="499" cy="231"/>
          </a:xfrm>
        </p:grpSpPr>
        <p:pic>
          <p:nvPicPr>
            <p:cNvPr id="58419" name="Picture 7"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420" name="Text Box 8">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 name="Group 9"/>
          <p:cNvGrpSpPr>
            <a:grpSpLocks/>
          </p:cNvGrpSpPr>
          <p:nvPr/>
        </p:nvGrpSpPr>
        <p:grpSpPr bwMode="auto">
          <a:xfrm>
            <a:off x="684213" y="476250"/>
            <a:ext cx="1949450" cy="850900"/>
            <a:chOff x="385" y="3022"/>
            <a:chExt cx="1228" cy="536"/>
          </a:xfrm>
        </p:grpSpPr>
        <p:pic>
          <p:nvPicPr>
            <p:cNvPr id="58417" name="Picture 10" descr="1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418" name="Text Box 11"/>
            <p:cNvSpPr txBox="1">
              <a:spLocks noChangeArrowheads="1"/>
            </p:cNvSpPr>
            <p:nvPr/>
          </p:nvSpPr>
          <p:spPr bwMode="auto">
            <a:xfrm>
              <a:off x="793" y="3116"/>
              <a:ext cx="820"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3200">
                  <a:solidFill>
                    <a:srgbClr val="FA7748"/>
                  </a:solidFill>
                  <a:latin typeface="Times New Roman" panose="02020603050405020304" pitchFamily="18" charset="0"/>
                  <a:ea typeface="华文行楷" panose="02010800040101010101" pitchFamily="2" charset="-122"/>
                </a:rPr>
                <a:t>注意   </a:t>
              </a:r>
            </a:p>
          </p:txBody>
        </p:sp>
      </p:grpSp>
      <p:sp>
        <p:nvSpPr>
          <p:cNvPr id="494604" name="Text Box 12"/>
          <p:cNvSpPr txBox="1">
            <a:spLocks noChangeArrowheads="1"/>
          </p:cNvSpPr>
          <p:nvPr/>
        </p:nvSpPr>
        <p:spPr bwMode="auto">
          <a:xfrm>
            <a:off x="468313" y="2781300"/>
            <a:ext cx="4751387"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3200" b="1">
                <a:solidFill>
                  <a:schemeClr val="bg1"/>
                </a:solidFill>
                <a:latin typeface="楷体_GB2312" pitchFamily="49" charset="-122"/>
                <a:ea typeface="楷体_GB2312" pitchFamily="49" charset="-122"/>
              </a:rPr>
              <a:t>2.</a:t>
            </a:r>
            <a:r>
              <a:rPr kumimoji="1" lang="zh-CN" altLang="en-US" sz="3200" b="1">
                <a:solidFill>
                  <a:schemeClr val="bg1"/>
                </a:solidFill>
                <a:latin typeface="楷体_GB2312" pitchFamily="49" charset="-122"/>
                <a:ea typeface="楷体_GB2312" pitchFamily="49" charset="-122"/>
              </a:rPr>
              <a:t>理想变压器的主要性能</a:t>
            </a:r>
          </a:p>
        </p:txBody>
      </p:sp>
      <p:grpSp>
        <p:nvGrpSpPr>
          <p:cNvPr id="5" name="Group 13"/>
          <p:cNvGrpSpPr>
            <a:grpSpLocks/>
          </p:cNvGrpSpPr>
          <p:nvPr/>
        </p:nvGrpSpPr>
        <p:grpSpPr bwMode="auto">
          <a:xfrm>
            <a:off x="5580063" y="2349500"/>
            <a:ext cx="3144837" cy="1887538"/>
            <a:chOff x="340" y="1797"/>
            <a:chExt cx="1981" cy="1189"/>
          </a:xfrm>
        </p:grpSpPr>
        <p:grpSp>
          <p:nvGrpSpPr>
            <p:cNvPr id="58385" name="Group 14"/>
            <p:cNvGrpSpPr>
              <a:grpSpLocks/>
            </p:cNvGrpSpPr>
            <p:nvPr/>
          </p:nvGrpSpPr>
          <p:grpSpPr bwMode="auto">
            <a:xfrm>
              <a:off x="340" y="1797"/>
              <a:ext cx="1981" cy="1079"/>
              <a:chOff x="748" y="1480"/>
              <a:chExt cx="1981" cy="1079"/>
            </a:xfrm>
          </p:grpSpPr>
          <p:sp>
            <p:nvSpPr>
              <p:cNvPr id="58388" name="Rectangle 15"/>
              <p:cNvSpPr>
                <a:spLocks noChangeArrowheads="1"/>
              </p:cNvSpPr>
              <p:nvPr/>
            </p:nvSpPr>
            <p:spPr bwMode="auto">
              <a:xfrm>
                <a:off x="1211" y="1626"/>
                <a:ext cx="876" cy="933"/>
              </a:xfrm>
              <a:prstGeom prst="rect">
                <a:avLst/>
              </a:prstGeom>
              <a:noFill/>
              <a:ln w="28575">
                <a:solidFill>
                  <a:srgbClr val="FF99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8389" name="Rectangle 16"/>
              <p:cNvSpPr>
                <a:spLocks noChangeArrowheads="1"/>
              </p:cNvSpPr>
              <p:nvPr/>
            </p:nvSpPr>
            <p:spPr bwMode="auto">
              <a:xfrm>
                <a:off x="1390" y="1792"/>
                <a:ext cx="482" cy="589"/>
              </a:xfrm>
              <a:prstGeom prst="rect">
                <a:avLst/>
              </a:prstGeom>
              <a:noFill/>
              <a:ln w="28575">
                <a:solidFill>
                  <a:srgbClr val="FF99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8390" name="AutoShape 17"/>
              <p:cNvSpPr>
                <a:spLocks noChangeArrowheads="1"/>
              </p:cNvSpPr>
              <p:nvPr/>
            </p:nvSpPr>
            <p:spPr bwMode="auto">
              <a:xfrm>
                <a:off x="1283" y="1713"/>
                <a:ext cx="696" cy="742"/>
              </a:xfrm>
              <a:prstGeom prst="roundRect">
                <a:avLst>
                  <a:gd name="adj" fmla="val 16667"/>
                </a:avLst>
              </a:prstGeom>
              <a:noFill/>
              <a:ln w="28575">
                <a:solidFill>
                  <a:srgbClr val="FF33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8391" name="Line 18"/>
              <p:cNvSpPr>
                <a:spLocks noChangeShapeType="1"/>
              </p:cNvSpPr>
              <p:nvPr/>
            </p:nvSpPr>
            <p:spPr bwMode="auto">
              <a:xfrm>
                <a:off x="1979" y="2068"/>
                <a:ext cx="0" cy="63"/>
              </a:xfrm>
              <a:prstGeom prst="line">
                <a:avLst/>
              </a:prstGeom>
              <a:noFill/>
              <a:ln w="28575">
                <a:solidFill>
                  <a:srgbClr val="FFCC00"/>
                </a:solidFill>
                <a:round/>
                <a:headEnd/>
                <a:tailEnd type="stealth" w="sm" len="med"/>
              </a:ln>
              <a:extLst>
                <a:ext uri="{909E8E84-426E-40DD-AFC4-6F175D3DCCD1}">
                  <a14:hiddenFill xmlns:a14="http://schemas.microsoft.com/office/drawing/2010/main">
                    <a:noFill/>
                  </a14:hiddenFill>
                </a:ext>
              </a:extLst>
            </p:spPr>
            <p:txBody>
              <a:bodyPr/>
              <a:lstStyle/>
              <a:p>
                <a:endParaRPr lang="zh-CN" altLang="en-US"/>
              </a:p>
            </p:txBody>
          </p:sp>
          <p:grpSp>
            <p:nvGrpSpPr>
              <p:cNvPr id="58392" name="Group 19"/>
              <p:cNvGrpSpPr>
                <a:grpSpLocks/>
              </p:cNvGrpSpPr>
              <p:nvPr/>
            </p:nvGrpSpPr>
            <p:grpSpPr bwMode="auto">
              <a:xfrm>
                <a:off x="960" y="1842"/>
                <a:ext cx="472" cy="457"/>
                <a:chOff x="862" y="2612"/>
                <a:chExt cx="423" cy="450"/>
              </a:xfrm>
            </p:grpSpPr>
            <p:sp>
              <p:nvSpPr>
                <p:cNvPr id="58409" name="Freeform 20"/>
                <p:cNvSpPr>
                  <a:spLocks/>
                </p:cNvSpPr>
                <p:nvPr/>
              </p:nvSpPr>
              <p:spPr bwMode="auto">
                <a:xfrm>
                  <a:off x="892" y="2626"/>
                  <a:ext cx="348" cy="1"/>
                </a:xfrm>
                <a:custGeom>
                  <a:avLst/>
                  <a:gdLst>
                    <a:gd name="T0" fmla="*/ 0 w 739"/>
                    <a:gd name="T1" fmla="*/ 0 h 1"/>
                    <a:gd name="T2" fmla="*/ 739 w 739"/>
                    <a:gd name="T3" fmla="*/ 0 h 1"/>
                    <a:gd name="T4" fmla="*/ 0 60000 65536"/>
                    <a:gd name="T5" fmla="*/ 0 60000 65536"/>
                    <a:gd name="T6" fmla="*/ 0 w 739"/>
                    <a:gd name="T7" fmla="*/ 0 h 1"/>
                    <a:gd name="T8" fmla="*/ 739 w 739"/>
                    <a:gd name="T9" fmla="*/ 1 h 1"/>
                  </a:gdLst>
                  <a:ahLst/>
                  <a:cxnLst>
                    <a:cxn ang="T4">
                      <a:pos x="T0" y="T1"/>
                    </a:cxn>
                    <a:cxn ang="T5">
                      <a:pos x="T2" y="T3"/>
                    </a:cxn>
                  </a:cxnLst>
                  <a:rect l="T6" t="T7" r="T8" b="T9"/>
                  <a:pathLst>
                    <a:path w="739" h="1">
                      <a:moveTo>
                        <a:pt x="0" y="0"/>
                      </a:moveTo>
                      <a:lnTo>
                        <a:pt x="739" y="0"/>
                      </a:lnTo>
                    </a:path>
                  </a:pathLst>
                </a:custGeom>
                <a:noFill/>
                <a:ln w="28575" cap="flat" cmpd="sng">
                  <a:solidFill>
                    <a:srgbClr val="00FF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8410" name="Line 21"/>
                <p:cNvSpPr>
                  <a:spLocks noChangeShapeType="1"/>
                </p:cNvSpPr>
                <p:nvPr/>
              </p:nvSpPr>
              <p:spPr bwMode="auto">
                <a:xfrm>
                  <a:off x="888" y="3036"/>
                  <a:ext cx="204" cy="3"/>
                </a:xfrm>
                <a:prstGeom prst="line">
                  <a:avLst/>
                </a:prstGeom>
                <a:noFill/>
                <a:ln w="28575">
                  <a:solidFill>
                    <a:srgbClr val="00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11" name="Freeform 22"/>
                <p:cNvSpPr>
                  <a:spLocks/>
                </p:cNvSpPr>
                <p:nvPr/>
              </p:nvSpPr>
              <p:spPr bwMode="auto">
                <a:xfrm>
                  <a:off x="1239" y="2624"/>
                  <a:ext cx="45" cy="36"/>
                </a:xfrm>
                <a:custGeom>
                  <a:avLst/>
                  <a:gdLst>
                    <a:gd name="T0" fmla="*/ 0 w 95"/>
                    <a:gd name="T1" fmla="*/ 0 h 60"/>
                    <a:gd name="T2" fmla="*/ 90 w 95"/>
                    <a:gd name="T3" fmla="*/ 18 h 60"/>
                    <a:gd name="T4" fmla="*/ 30 w 95"/>
                    <a:gd name="T5" fmla="*/ 60 h 60"/>
                    <a:gd name="T6" fmla="*/ 0 60000 65536"/>
                    <a:gd name="T7" fmla="*/ 0 60000 65536"/>
                    <a:gd name="T8" fmla="*/ 0 60000 65536"/>
                    <a:gd name="T9" fmla="*/ 0 w 95"/>
                    <a:gd name="T10" fmla="*/ 0 h 60"/>
                    <a:gd name="T11" fmla="*/ 95 w 95"/>
                    <a:gd name="T12" fmla="*/ 60 h 60"/>
                  </a:gdLst>
                  <a:ahLst/>
                  <a:cxnLst>
                    <a:cxn ang="T6">
                      <a:pos x="T0" y="T1"/>
                    </a:cxn>
                    <a:cxn ang="T7">
                      <a:pos x="T2" y="T3"/>
                    </a:cxn>
                    <a:cxn ang="T8">
                      <a:pos x="T4" y="T5"/>
                    </a:cxn>
                  </a:cxnLst>
                  <a:rect l="T9" t="T10" r="T11" b="T12"/>
                  <a:pathLst>
                    <a:path w="95" h="60">
                      <a:moveTo>
                        <a:pt x="0" y="0"/>
                      </a:moveTo>
                      <a:cubicBezTo>
                        <a:pt x="15" y="3"/>
                        <a:pt x="85" y="8"/>
                        <a:pt x="90" y="18"/>
                      </a:cubicBezTo>
                      <a:cubicBezTo>
                        <a:pt x="95" y="28"/>
                        <a:pt x="42" y="51"/>
                        <a:pt x="30" y="60"/>
                      </a:cubicBezTo>
                    </a:path>
                  </a:pathLst>
                </a:custGeom>
                <a:noFill/>
                <a:ln w="28575" cap="flat" cmpd="sng">
                  <a:solidFill>
                    <a:srgbClr val="00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8412" name="Freeform 23"/>
                <p:cNvSpPr>
                  <a:spLocks/>
                </p:cNvSpPr>
                <p:nvPr/>
              </p:nvSpPr>
              <p:spPr bwMode="auto">
                <a:xfrm>
                  <a:off x="1061" y="2697"/>
                  <a:ext cx="223" cy="75"/>
                </a:xfrm>
                <a:custGeom>
                  <a:avLst/>
                  <a:gdLst>
                    <a:gd name="T0" fmla="*/ 62 w 474"/>
                    <a:gd name="T1" fmla="*/ 0 h 126"/>
                    <a:gd name="T2" fmla="*/ 2 w 474"/>
                    <a:gd name="T3" fmla="*/ 14 h 126"/>
                    <a:gd name="T4" fmla="*/ 73 w 474"/>
                    <a:gd name="T5" fmla="*/ 57 h 126"/>
                    <a:gd name="T6" fmla="*/ 416 w 474"/>
                    <a:gd name="T7" fmla="*/ 82 h 126"/>
                    <a:gd name="T8" fmla="*/ 422 w 474"/>
                    <a:gd name="T9" fmla="*/ 126 h 126"/>
                    <a:gd name="T10" fmla="*/ 0 60000 65536"/>
                    <a:gd name="T11" fmla="*/ 0 60000 65536"/>
                    <a:gd name="T12" fmla="*/ 0 60000 65536"/>
                    <a:gd name="T13" fmla="*/ 0 60000 65536"/>
                    <a:gd name="T14" fmla="*/ 0 60000 65536"/>
                    <a:gd name="T15" fmla="*/ 0 w 474"/>
                    <a:gd name="T16" fmla="*/ 0 h 126"/>
                    <a:gd name="T17" fmla="*/ 474 w 474"/>
                    <a:gd name="T18" fmla="*/ 126 h 126"/>
                  </a:gdLst>
                  <a:ahLst/>
                  <a:cxnLst>
                    <a:cxn ang="T10">
                      <a:pos x="T0" y="T1"/>
                    </a:cxn>
                    <a:cxn ang="T11">
                      <a:pos x="T2" y="T3"/>
                    </a:cxn>
                    <a:cxn ang="T12">
                      <a:pos x="T4" y="T5"/>
                    </a:cxn>
                    <a:cxn ang="T13">
                      <a:pos x="T6" y="T7"/>
                    </a:cxn>
                    <a:cxn ang="T14">
                      <a:pos x="T8" y="T9"/>
                    </a:cxn>
                  </a:cxnLst>
                  <a:rect l="T15" t="T16" r="T17" b="T18"/>
                  <a:pathLst>
                    <a:path w="474" h="126">
                      <a:moveTo>
                        <a:pt x="62" y="0"/>
                      </a:moveTo>
                      <a:cubicBezTo>
                        <a:pt x="34" y="2"/>
                        <a:pt x="0" y="5"/>
                        <a:pt x="2" y="14"/>
                      </a:cubicBezTo>
                      <a:cubicBezTo>
                        <a:pt x="4" y="23"/>
                        <a:pt x="4" y="46"/>
                        <a:pt x="73" y="57"/>
                      </a:cubicBezTo>
                      <a:cubicBezTo>
                        <a:pt x="142" y="68"/>
                        <a:pt x="358" y="71"/>
                        <a:pt x="416" y="82"/>
                      </a:cubicBezTo>
                      <a:cubicBezTo>
                        <a:pt x="474" y="93"/>
                        <a:pt x="451" y="109"/>
                        <a:pt x="422" y="126"/>
                      </a:cubicBezTo>
                    </a:path>
                  </a:pathLst>
                </a:custGeom>
                <a:noFill/>
                <a:ln w="28575" cap="flat" cmpd="sng">
                  <a:solidFill>
                    <a:srgbClr val="00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8413" name="Freeform 24"/>
                <p:cNvSpPr>
                  <a:spLocks/>
                </p:cNvSpPr>
                <p:nvPr/>
              </p:nvSpPr>
              <p:spPr bwMode="auto">
                <a:xfrm>
                  <a:off x="1061" y="2801"/>
                  <a:ext cx="223" cy="75"/>
                </a:xfrm>
                <a:custGeom>
                  <a:avLst/>
                  <a:gdLst>
                    <a:gd name="T0" fmla="*/ 61 w 474"/>
                    <a:gd name="T1" fmla="*/ 0 h 126"/>
                    <a:gd name="T2" fmla="*/ 1 w 474"/>
                    <a:gd name="T3" fmla="*/ 14 h 126"/>
                    <a:gd name="T4" fmla="*/ 69 w 474"/>
                    <a:gd name="T5" fmla="*/ 57 h 126"/>
                    <a:gd name="T6" fmla="*/ 415 w 474"/>
                    <a:gd name="T7" fmla="*/ 82 h 126"/>
                    <a:gd name="T8" fmla="*/ 421 w 474"/>
                    <a:gd name="T9" fmla="*/ 126 h 126"/>
                    <a:gd name="T10" fmla="*/ 0 60000 65536"/>
                    <a:gd name="T11" fmla="*/ 0 60000 65536"/>
                    <a:gd name="T12" fmla="*/ 0 60000 65536"/>
                    <a:gd name="T13" fmla="*/ 0 60000 65536"/>
                    <a:gd name="T14" fmla="*/ 0 60000 65536"/>
                    <a:gd name="T15" fmla="*/ 0 w 474"/>
                    <a:gd name="T16" fmla="*/ 0 h 126"/>
                    <a:gd name="T17" fmla="*/ 474 w 474"/>
                    <a:gd name="T18" fmla="*/ 126 h 126"/>
                  </a:gdLst>
                  <a:ahLst/>
                  <a:cxnLst>
                    <a:cxn ang="T10">
                      <a:pos x="T0" y="T1"/>
                    </a:cxn>
                    <a:cxn ang="T11">
                      <a:pos x="T2" y="T3"/>
                    </a:cxn>
                    <a:cxn ang="T12">
                      <a:pos x="T4" y="T5"/>
                    </a:cxn>
                    <a:cxn ang="T13">
                      <a:pos x="T6" y="T7"/>
                    </a:cxn>
                    <a:cxn ang="T14">
                      <a:pos x="T8" y="T9"/>
                    </a:cxn>
                  </a:cxnLst>
                  <a:rect l="T15" t="T16" r="T17" b="T18"/>
                  <a:pathLst>
                    <a:path w="474" h="126">
                      <a:moveTo>
                        <a:pt x="61" y="0"/>
                      </a:moveTo>
                      <a:cubicBezTo>
                        <a:pt x="33" y="2"/>
                        <a:pt x="0" y="5"/>
                        <a:pt x="1" y="14"/>
                      </a:cubicBezTo>
                      <a:cubicBezTo>
                        <a:pt x="2" y="23"/>
                        <a:pt x="0" y="46"/>
                        <a:pt x="69" y="57"/>
                      </a:cubicBezTo>
                      <a:cubicBezTo>
                        <a:pt x="138" y="68"/>
                        <a:pt x="356" y="71"/>
                        <a:pt x="415" y="82"/>
                      </a:cubicBezTo>
                      <a:cubicBezTo>
                        <a:pt x="474" y="93"/>
                        <a:pt x="450" y="109"/>
                        <a:pt x="421" y="126"/>
                      </a:cubicBezTo>
                    </a:path>
                  </a:pathLst>
                </a:custGeom>
                <a:noFill/>
                <a:ln w="28575" cap="flat" cmpd="sng">
                  <a:solidFill>
                    <a:srgbClr val="00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8414" name="Freeform 25"/>
                <p:cNvSpPr>
                  <a:spLocks/>
                </p:cNvSpPr>
                <p:nvPr/>
              </p:nvSpPr>
              <p:spPr bwMode="auto">
                <a:xfrm>
                  <a:off x="1055" y="2913"/>
                  <a:ext cx="230" cy="86"/>
                </a:xfrm>
                <a:custGeom>
                  <a:avLst/>
                  <a:gdLst>
                    <a:gd name="T0" fmla="*/ 51 w 487"/>
                    <a:gd name="T1" fmla="*/ 0 h 144"/>
                    <a:gd name="T2" fmla="*/ 12 w 487"/>
                    <a:gd name="T3" fmla="*/ 21 h 144"/>
                    <a:gd name="T4" fmla="*/ 69 w 487"/>
                    <a:gd name="T5" fmla="*/ 54 h 144"/>
                    <a:gd name="T6" fmla="*/ 427 w 487"/>
                    <a:gd name="T7" fmla="*/ 81 h 144"/>
                    <a:gd name="T8" fmla="*/ 429 w 487"/>
                    <a:gd name="T9" fmla="*/ 144 h 144"/>
                    <a:gd name="T10" fmla="*/ 0 60000 65536"/>
                    <a:gd name="T11" fmla="*/ 0 60000 65536"/>
                    <a:gd name="T12" fmla="*/ 0 60000 65536"/>
                    <a:gd name="T13" fmla="*/ 0 60000 65536"/>
                    <a:gd name="T14" fmla="*/ 0 60000 65536"/>
                    <a:gd name="T15" fmla="*/ 0 w 487"/>
                    <a:gd name="T16" fmla="*/ 0 h 144"/>
                    <a:gd name="T17" fmla="*/ 487 w 487"/>
                    <a:gd name="T18" fmla="*/ 144 h 144"/>
                  </a:gdLst>
                  <a:ahLst/>
                  <a:cxnLst>
                    <a:cxn ang="T10">
                      <a:pos x="T0" y="T1"/>
                    </a:cxn>
                    <a:cxn ang="T11">
                      <a:pos x="T2" y="T3"/>
                    </a:cxn>
                    <a:cxn ang="T12">
                      <a:pos x="T4" y="T5"/>
                    </a:cxn>
                    <a:cxn ang="T13">
                      <a:pos x="T6" y="T7"/>
                    </a:cxn>
                    <a:cxn ang="T14">
                      <a:pos x="T8" y="T9"/>
                    </a:cxn>
                  </a:cxnLst>
                  <a:rect l="T15" t="T16" r="T17" b="T18"/>
                  <a:pathLst>
                    <a:path w="487" h="144">
                      <a:moveTo>
                        <a:pt x="51" y="0"/>
                      </a:moveTo>
                      <a:cubicBezTo>
                        <a:pt x="45" y="3"/>
                        <a:pt x="9" y="12"/>
                        <a:pt x="12" y="21"/>
                      </a:cubicBezTo>
                      <a:cubicBezTo>
                        <a:pt x="15" y="30"/>
                        <a:pt x="0" y="44"/>
                        <a:pt x="69" y="54"/>
                      </a:cubicBezTo>
                      <a:cubicBezTo>
                        <a:pt x="138" y="64"/>
                        <a:pt x="367" y="66"/>
                        <a:pt x="427" y="81"/>
                      </a:cubicBezTo>
                      <a:cubicBezTo>
                        <a:pt x="487" y="96"/>
                        <a:pt x="429" y="131"/>
                        <a:pt x="429" y="144"/>
                      </a:cubicBezTo>
                    </a:path>
                  </a:pathLst>
                </a:custGeom>
                <a:noFill/>
                <a:ln w="28575" cap="flat" cmpd="sng">
                  <a:solidFill>
                    <a:srgbClr val="00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8415" name="Oval 26"/>
                <p:cNvSpPr>
                  <a:spLocks noChangeArrowheads="1"/>
                </p:cNvSpPr>
                <p:nvPr/>
              </p:nvSpPr>
              <p:spPr bwMode="auto">
                <a:xfrm>
                  <a:off x="862" y="2612"/>
                  <a:ext cx="29" cy="40"/>
                </a:xfrm>
                <a:prstGeom prst="ellipse">
                  <a:avLst/>
                </a:prstGeom>
                <a:noFill/>
                <a:ln w="28575">
                  <a:solidFill>
                    <a:srgbClr val="00FFFF"/>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8416" name="Oval 27"/>
                <p:cNvSpPr>
                  <a:spLocks noChangeArrowheads="1"/>
                </p:cNvSpPr>
                <p:nvPr/>
              </p:nvSpPr>
              <p:spPr bwMode="auto">
                <a:xfrm>
                  <a:off x="866" y="3022"/>
                  <a:ext cx="28" cy="40"/>
                </a:xfrm>
                <a:prstGeom prst="ellipse">
                  <a:avLst/>
                </a:prstGeom>
                <a:noFill/>
                <a:ln w="28575">
                  <a:solidFill>
                    <a:srgbClr val="00FFFF"/>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sp>
            <p:nvSpPr>
              <p:cNvPr id="58393" name="Line 28"/>
              <p:cNvSpPr>
                <a:spLocks noChangeShapeType="1"/>
              </p:cNvSpPr>
              <p:nvPr/>
            </p:nvSpPr>
            <p:spPr bwMode="auto">
              <a:xfrm>
                <a:off x="959" y="1773"/>
                <a:ext cx="186"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8394" name="Text Box 29"/>
              <p:cNvSpPr txBox="1">
                <a:spLocks noChangeArrowheads="1"/>
              </p:cNvSpPr>
              <p:nvPr/>
            </p:nvSpPr>
            <p:spPr bwMode="auto">
              <a:xfrm>
                <a:off x="1444" y="1544"/>
                <a:ext cx="375"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kumimoji="1" lang="zh-CN" altLang="en-US" sz="2800" i="1">
                    <a:solidFill>
                      <a:schemeClr val="bg1"/>
                    </a:solidFill>
                    <a:latin typeface="Times New Roman" panose="02020603050405020304" pitchFamily="18" charset="0"/>
                    <a:ea typeface="宋体" panose="02010600030101010101" pitchFamily="2" charset="-122"/>
                    <a:sym typeface="Symbol" panose="05050102010706020507" pitchFamily="18" charset="2"/>
                  </a:rPr>
                  <a:t></a:t>
                </a:r>
                <a:endParaRPr kumimoji="1" lang="zh-CN" altLang="en-US" sz="2800">
                  <a:solidFill>
                    <a:schemeClr val="bg1"/>
                  </a:solidFill>
                  <a:latin typeface="Times New Roman" panose="02020603050405020304" pitchFamily="18" charset="0"/>
                  <a:ea typeface="宋体" panose="02010600030101010101" pitchFamily="2" charset="-122"/>
                </a:endParaRPr>
              </a:p>
            </p:txBody>
          </p:sp>
          <p:sp>
            <p:nvSpPr>
              <p:cNvPr id="58395" name="Text Box 30"/>
              <p:cNvSpPr txBox="1">
                <a:spLocks noChangeArrowheads="1"/>
              </p:cNvSpPr>
              <p:nvPr/>
            </p:nvSpPr>
            <p:spPr bwMode="auto">
              <a:xfrm>
                <a:off x="937" y="1480"/>
                <a:ext cx="339"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kumimoji="1" lang="en-US" altLang="zh-CN" sz="2800" i="1">
                    <a:solidFill>
                      <a:schemeClr val="bg1"/>
                    </a:solidFill>
                    <a:latin typeface="Times New Roman" panose="02020603050405020304" pitchFamily="18" charset="0"/>
                    <a:ea typeface="宋体" panose="02010600030101010101" pitchFamily="2" charset="-122"/>
                  </a:rPr>
                  <a:t>i</a:t>
                </a:r>
                <a:endParaRPr kumimoji="1" lang="en-US" altLang="zh-CN" sz="2800">
                  <a:solidFill>
                    <a:schemeClr val="bg1"/>
                  </a:solidFill>
                  <a:latin typeface="Times New Roman" panose="02020603050405020304" pitchFamily="18" charset="0"/>
                  <a:ea typeface="宋体" panose="02010600030101010101" pitchFamily="2" charset="-122"/>
                </a:endParaRPr>
              </a:p>
            </p:txBody>
          </p:sp>
          <p:grpSp>
            <p:nvGrpSpPr>
              <p:cNvPr id="58396" name="Group 31"/>
              <p:cNvGrpSpPr>
                <a:grpSpLocks/>
              </p:cNvGrpSpPr>
              <p:nvPr/>
            </p:nvGrpSpPr>
            <p:grpSpPr bwMode="auto">
              <a:xfrm flipH="1">
                <a:off x="1819" y="1870"/>
                <a:ext cx="589" cy="439"/>
                <a:chOff x="862" y="2612"/>
                <a:chExt cx="423" cy="450"/>
              </a:xfrm>
            </p:grpSpPr>
            <p:sp>
              <p:nvSpPr>
                <p:cNvPr id="58401" name="Freeform 32"/>
                <p:cNvSpPr>
                  <a:spLocks/>
                </p:cNvSpPr>
                <p:nvPr/>
              </p:nvSpPr>
              <p:spPr bwMode="auto">
                <a:xfrm>
                  <a:off x="892" y="2626"/>
                  <a:ext cx="348" cy="1"/>
                </a:xfrm>
                <a:custGeom>
                  <a:avLst/>
                  <a:gdLst>
                    <a:gd name="T0" fmla="*/ 0 w 739"/>
                    <a:gd name="T1" fmla="*/ 0 h 1"/>
                    <a:gd name="T2" fmla="*/ 739 w 739"/>
                    <a:gd name="T3" fmla="*/ 0 h 1"/>
                    <a:gd name="T4" fmla="*/ 0 60000 65536"/>
                    <a:gd name="T5" fmla="*/ 0 60000 65536"/>
                    <a:gd name="T6" fmla="*/ 0 w 739"/>
                    <a:gd name="T7" fmla="*/ 0 h 1"/>
                    <a:gd name="T8" fmla="*/ 739 w 739"/>
                    <a:gd name="T9" fmla="*/ 1 h 1"/>
                  </a:gdLst>
                  <a:ahLst/>
                  <a:cxnLst>
                    <a:cxn ang="T4">
                      <a:pos x="T0" y="T1"/>
                    </a:cxn>
                    <a:cxn ang="T5">
                      <a:pos x="T2" y="T3"/>
                    </a:cxn>
                  </a:cxnLst>
                  <a:rect l="T6" t="T7" r="T8" b="T9"/>
                  <a:pathLst>
                    <a:path w="739" h="1">
                      <a:moveTo>
                        <a:pt x="0" y="0"/>
                      </a:moveTo>
                      <a:lnTo>
                        <a:pt x="739" y="0"/>
                      </a:lnTo>
                    </a:path>
                  </a:pathLst>
                </a:custGeom>
                <a:noFill/>
                <a:ln w="28575" cap="flat" cmpd="sng">
                  <a:solidFill>
                    <a:srgbClr val="00FF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8402" name="Line 33"/>
                <p:cNvSpPr>
                  <a:spLocks noChangeShapeType="1"/>
                </p:cNvSpPr>
                <p:nvPr/>
              </p:nvSpPr>
              <p:spPr bwMode="auto">
                <a:xfrm>
                  <a:off x="888" y="3036"/>
                  <a:ext cx="204" cy="3"/>
                </a:xfrm>
                <a:prstGeom prst="line">
                  <a:avLst/>
                </a:prstGeom>
                <a:noFill/>
                <a:ln w="28575">
                  <a:solidFill>
                    <a:srgbClr val="00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03" name="Freeform 34"/>
                <p:cNvSpPr>
                  <a:spLocks/>
                </p:cNvSpPr>
                <p:nvPr/>
              </p:nvSpPr>
              <p:spPr bwMode="auto">
                <a:xfrm>
                  <a:off x="1239" y="2624"/>
                  <a:ext cx="45" cy="36"/>
                </a:xfrm>
                <a:custGeom>
                  <a:avLst/>
                  <a:gdLst>
                    <a:gd name="T0" fmla="*/ 0 w 95"/>
                    <a:gd name="T1" fmla="*/ 0 h 60"/>
                    <a:gd name="T2" fmla="*/ 90 w 95"/>
                    <a:gd name="T3" fmla="*/ 18 h 60"/>
                    <a:gd name="T4" fmla="*/ 30 w 95"/>
                    <a:gd name="T5" fmla="*/ 60 h 60"/>
                    <a:gd name="T6" fmla="*/ 0 60000 65536"/>
                    <a:gd name="T7" fmla="*/ 0 60000 65536"/>
                    <a:gd name="T8" fmla="*/ 0 60000 65536"/>
                    <a:gd name="T9" fmla="*/ 0 w 95"/>
                    <a:gd name="T10" fmla="*/ 0 h 60"/>
                    <a:gd name="T11" fmla="*/ 95 w 95"/>
                    <a:gd name="T12" fmla="*/ 60 h 60"/>
                  </a:gdLst>
                  <a:ahLst/>
                  <a:cxnLst>
                    <a:cxn ang="T6">
                      <a:pos x="T0" y="T1"/>
                    </a:cxn>
                    <a:cxn ang="T7">
                      <a:pos x="T2" y="T3"/>
                    </a:cxn>
                    <a:cxn ang="T8">
                      <a:pos x="T4" y="T5"/>
                    </a:cxn>
                  </a:cxnLst>
                  <a:rect l="T9" t="T10" r="T11" b="T12"/>
                  <a:pathLst>
                    <a:path w="95" h="60">
                      <a:moveTo>
                        <a:pt x="0" y="0"/>
                      </a:moveTo>
                      <a:cubicBezTo>
                        <a:pt x="15" y="3"/>
                        <a:pt x="85" y="8"/>
                        <a:pt x="90" y="18"/>
                      </a:cubicBezTo>
                      <a:cubicBezTo>
                        <a:pt x="95" y="28"/>
                        <a:pt x="42" y="51"/>
                        <a:pt x="30" y="60"/>
                      </a:cubicBezTo>
                    </a:path>
                  </a:pathLst>
                </a:custGeom>
                <a:noFill/>
                <a:ln w="28575" cap="flat" cmpd="sng">
                  <a:solidFill>
                    <a:srgbClr val="00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8404" name="Freeform 35"/>
                <p:cNvSpPr>
                  <a:spLocks/>
                </p:cNvSpPr>
                <p:nvPr/>
              </p:nvSpPr>
              <p:spPr bwMode="auto">
                <a:xfrm>
                  <a:off x="1061" y="2697"/>
                  <a:ext cx="223" cy="75"/>
                </a:xfrm>
                <a:custGeom>
                  <a:avLst/>
                  <a:gdLst>
                    <a:gd name="T0" fmla="*/ 62 w 474"/>
                    <a:gd name="T1" fmla="*/ 0 h 126"/>
                    <a:gd name="T2" fmla="*/ 2 w 474"/>
                    <a:gd name="T3" fmla="*/ 14 h 126"/>
                    <a:gd name="T4" fmla="*/ 73 w 474"/>
                    <a:gd name="T5" fmla="*/ 57 h 126"/>
                    <a:gd name="T6" fmla="*/ 416 w 474"/>
                    <a:gd name="T7" fmla="*/ 82 h 126"/>
                    <a:gd name="T8" fmla="*/ 422 w 474"/>
                    <a:gd name="T9" fmla="*/ 126 h 126"/>
                    <a:gd name="T10" fmla="*/ 0 60000 65536"/>
                    <a:gd name="T11" fmla="*/ 0 60000 65536"/>
                    <a:gd name="T12" fmla="*/ 0 60000 65536"/>
                    <a:gd name="T13" fmla="*/ 0 60000 65536"/>
                    <a:gd name="T14" fmla="*/ 0 60000 65536"/>
                    <a:gd name="T15" fmla="*/ 0 w 474"/>
                    <a:gd name="T16" fmla="*/ 0 h 126"/>
                    <a:gd name="T17" fmla="*/ 474 w 474"/>
                    <a:gd name="T18" fmla="*/ 126 h 126"/>
                  </a:gdLst>
                  <a:ahLst/>
                  <a:cxnLst>
                    <a:cxn ang="T10">
                      <a:pos x="T0" y="T1"/>
                    </a:cxn>
                    <a:cxn ang="T11">
                      <a:pos x="T2" y="T3"/>
                    </a:cxn>
                    <a:cxn ang="T12">
                      <a:pos x="T4" y="T5"/>
                    </a:cxn>
                    <a:cxn ang="T13">
                      <a:pos x="T6" y="T7"/>
                    </a:cxn>
                    <a:cxn ang="T14">
                      <a:pos x="T8" y="T9"/>
                    </a:cxn>
                  </a:cxnLst>
                  <a:rect l="T15" t="T16" r="T17" b="T18"/>
                  <a:pathLst>
                    <a:path w="474" h="126">
                      <a:moveTo>
                        <a:pt x="62" y="0"/>
                      </a:moveTo>
                      <a:cubicBezTo>
                        <a:pt x="34" y="2"/>
                        <a:pt x="0" y="5"/>
                        <a:pt x="2" y="14"/>
                      </a:cubicBezTo>
                      <a:cubicBezTo>
                        <a:pt x="4" y="23"/>
                        <a:pt x="4" y="46"/>
                        <a:pt x="73" y="57"/>
                      </a:cubicBezTo>
                      <a:cubicBezTo>
                        <a:pt x="142" y="68"/>
                        <a:pt x="358" y="71"/>
                        <a:pt x="416" y="82"/>
                      </a:cubicBezTo>
                      <a:cubicBezTo>
                        <a:pt x="474" y="93"/>
                        <a:pt x="451" y="109"/>
                        <a:pt x="422" y="126"/>
                      </a:cubicBezTo>
                    </a:path>
                  </a:pathLst>
                </a:custGeom>
                <a:noFill/>
                <a:ln w="28575" cap="flat" cmpd="sng">
                  <a:solidFill>
                    <a:srgbClr val="00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8405" name="Freeform 36"/>
                <p:cNvSpPr>
                  <a:spLocks/>
                </p:cNvSpPr>
                <p:nvPr/>
              </p:nvSpPr>
              <p:spPr bwMode="auto">
                <a:xfrm>
                  <a:off x="1061" y="2801"/>
                  <a:ext cx="223" cy="75"/>
                </a:xfrm>
                <a:custGeom>
                  <a:avLst/>
                  <a:gdLst>
                    <a:gd name="T0" fmla="*/ 61 w 474"/>
                    <a:gd name="T1" fmla="*/ 0 h 126"/>
                    <a:gd name="T2" fmla="*/ 1 w 474"/>
                    <a:gd name="T3" fmla="*/ 14 h 126"/>
                    <a:gd name="T4" fmla="*/ 69 w 474"/>
                    <a:gd name="T5" fmla="*/ 57 h 126"/>
                    <a:gd name="T6" fmla="*/ 415 w 474"/>
                    <a:gd name="T7" fmla="*/ 82 h 126"/>
                    <a:gd name="T8" fmla="*/ 421 w 474"/>
                    <a:gd name="T9" fmla="*/ 126 h 126"/>
                    <a:gd name="T10" fmla="*/ 0 60000 65536"/>
                    <a:gd name="T11" fmla="*/ 0 60000 65536"/>
                    <a:gd name="T12" fmla="*/ 0 60000 65536"/>
                    <a:gd name="T13" fmla="*/ 0 60000 65536"/>
                    <a:gd name="T14" fmla="*/ 0 60000 65536"/>
                    <a:gd name="T15" fmla="*/ 0 w 474"/>
                    <a:gd name="T16" fmla="*/ 0 h 126"/>
                    <a:gd name="T17" fmla="*/ 474 w 474"/>
                    <a:gd name="T18" fmla="*/ 126 h 126"/>
                  </a:gdLst>
                  <a:ahLst/>
                  <a:cxnLst>
                    <a:cxn ang="T10">
                      <a:pos x="T0" y="T1"/>
                    </a:cxn>
                    <a:cxn ang="T11">
                      <a:pos x="T2" y="T3"/>
                    </a:cxn>
                    <a:cxn ang="T12">
                      <a:pos x="T4" y="T5"/>
                    </a:cxn>
                    <a:cxn ang="T13">
                      <a:pos x="T6" y="T7"/>
                    </a:cxn>
                    <a:cxn ang="T14">
                      <a:pos x="T8" y="T9"/>
                    </a:cxn>
                  </a:cxnLst>
                  <a:rect l="T15" t="T16" r="T17" b="T18"/>
                  <a:pathLst>
                    <a:path w="474" h="126">
                      <a:moveTo>
                        <a:pt x="61" y="0"/>
                      </a:moveTo>
                      <a:cubicBezTo>
                        <a:pt x="33" y="2"/>
                        <a:pt x="0" y="5"/>
                        <a:pt x="1" y="14"/>
                      </a:cubicBezTo>
                      <a:cubicBezTo>
                        <a:pt x="2" y="23"/>
                        <a:pt x="0" y="46"/>
                        <a:pt x="69" y="57"/>
                      </a:cubicBezTo>
                      <a:cubicBezTo>
                        <a:pt x="138" y="68"/>
                        <a:pt x="356" y="71"/>
                        <a:pt x="415" y="82"/>
                      </a:cubicBezTo>
                      <a:cubicBezTo>
                        <a:pt x="474" y="93"/>
                        <a:pt x="450" y="109"/>
                        <a:pt x="421" y="126"/>
                      </a:cubicBezTo>
                    </a:path>
                  </a:pathLst>
                </a:custGeom>
                <a:noFill/>
                <a:ln w="28575" cap="flat" cmpd="sng">
                  <a:solidFill>
                    <a:srgbClr val="00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8406" name="Freeform 37"/>
                <p:cNvSpPr>
                  <a:spLocks/>
                </p:cNvSpPr>
                <p:nvPr/>
              </p:nvSpPr>
              <p:spPr bwMode="auto">
                <a:xfrm>
                  <a:off x="1055" y="2913"/>
                  <a:ext cx="230" cy="86"/>
                </a:xfrm>
                <a:custGeom>
                  <a:avLst/>
                  <a:gdLst>
                    <a:gd name="T0" fmla="*/ 51 w 487"/>
                    <a:gd name="T1" fmla="*/ 0 h 144"/>
                    <a:gd name="T2" fmla="*/ 12 w 487"/>
                    <a:gd name="T3" fmla="*/ 21 h 144"/>
                    <a:gd name="T4" fmla="*/ 69 w 487"/>
                    <a:gd name="T5" fmla="*/ 54 h 144"/>
                    <a:gd name="T6" fmla="*/ 427 w 487"/>
                    <a:gd name="T7" fmla="*/ 81 h 144"/>
                    <a:gd name="T8" fmla="*/ 429 w 487"/>
                    <a:gd name="T9" fmla="*/ 144 h 144"/>
                    <a:gd name="T10" fmla="*/ 0 60000 65536"/>
                    <a:gd name="T11" fmla="*/ 0 60000 65536"/>
                    <a:gd name="T12" fmla="*/ 0 60000 65536"/>
                    <a:gd name="T13" fmla="*/ 0 60000 65536"/>
                    <a:gd name="T14" fmla="*/ 0 60000 65536"/>
                    <a:gd name="T15" fmla="*/ 0 w 487"/>
                    <a:gd name="T16" fmla="*/ 0 h 144"/>
                    <a:gd name="T17" fmla="*/ 487 w 487"/>
                    <a:gd name="T18" fmla="*/ 144 h 144"/>
                  </a:gdLst>
                  <a:ahLst/>
                  <a:cxnLst>
                    <a:cxn ang="T10">
                      <a:pos x="T0" y="T1"/>
                    </a:cxn>
                    <a:cxn ang="T11">
                      <a:pos x="T2" y="T3"/>
                    </a:cxn>
                    <a:cxn ang="T12">
                      <a:pos x="T4" y="T5"/>
                    </a:cxn>
                    <a:cxn ang="T13">
                      <a:pos x="T6" y="T7"/>
                    </a:cxn>
                    <a:cxn ang="T14">
                      <a:pos x="T8" y="T9"/>
                    </a:cxn>
                  </a:cxnLst>
                  <a:rect l="T15" t="T16" r="T17" b="T18"/>
                  <a:pathLst>
                    <a:path w="487" h="144">
                      <a:moveTo>
                        <a:pt x="51" y="0"/>
                      </a:moveTo>
                      <a:cubicBezTo>
                        <a:pt x="45" y="3"/>
                        <a:pt x="9" y="12"/>
                        <a:pt x="12" y="21"/>
                      </a:cubicBezTo>
                      <a:cubicBezTo>
                        <a:pt x="15" y="30"/>
                        <a:pt x="0" y="44"/>
                        <a:pt x="69" y="54"/>
                      </a:cubicBezTo>
                      <a:cubicBezTo>
                        <a:pt x="138" y="64"/>
                        <a:pt x="367" y="66"/>
                        <a:pt x="427" y="81"/>
                      </a:cubicBezTo>
                      <a:cubicBezTo>
                        <a:pt x="487" y="96"/>
                        <a:pt x="429" y="131"/>
                        <a:pt x="429" y="144"/>
                      </a:cubicBezTo>
                    </a:path>
                  </a:pathLst>
                </a:custGeom>
                <a:noFill/>
                <a:ln w="28575" cap="flat" cmpd="sng">
                  <a:solidFill>
                    <a:srgbClr val="00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8407" name="Oval 38"/>
                <p:cNvSpPr>
                  <a:spLocks noChangeArrowheads="1"/>
                </p:cNvSpPr>
                <p:nvPr/>
              </p:nvSpPr>
              <p:spPr bwMode="auto">
                <a:xfrm>
                  <a:off x="862" y="2612"/>
                  <a:ext cx="29" cy="40"/>
                </a:xfrm>
                <a:prstGeom prst="ellipse">
                  <a:avLst/>
                </a:prstGeom>
                <a:noFill/>
                <a:ln w="28575">
                  <a:solidFill>
                    <a:srgbClr val="00FFFF"/>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8408" name="Oval 39"/>
                <p:cNvSpPr>
                  <a:spLocks noChangeArrowheads="1"/>
                </p:cNvSpPr>
                <p:nvPr/>
              </p:nvSpPr>
              <p:spPr bwMode="auto">
                <a:xfrm>
                  <a:off x="866" y="3022"/>
                  <a:ext cx="28" cy="40"/>
                </a:xfrm>
                <a:prstGeom prst="ellipse">
                  <a:avLst/>
                </a:prstGeom>
                <a:noFill/>
                <a:ln w="28575">
                  <a:solidFill>
                    <a:srgbClr val="00FFFF"/>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sp>
            <p:nvSpPr>
              <p:cNvPr id="58397" name="Text Box 40"/>
              <p:cNvSpPr txBox="1">
                <a:spLocks noChangeArrowheads="1"/>
              </p:cNvSpPr>
              <p:nvPr/>
            </p:nvSpPr>
            <p:spPr bwMode="auto">
              <a:xfrm>
                <a:off x="748" y="1724"/>
                <a:ext cx="21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1</a:t>
                </a:r>
              </a:p>
            </p:txBody>
          </p:sp>
          <p:sp>
            <p:nvSpPr>
              <p:cNvPr id="58398" name="Text Box 41"/>
              <p:cNvSpPr txBox="1">
                <a:spLocks noChangeArrowheads="1"/>
              </p:cNvSpPr>
              <p:nvPr/>
            </p:nvSpPr>
            <p:spPr bwMode="auto">
              <a:xfrm>
                <a:off x="748" y="2114"/>
                <a:ext cx="32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1'</a:t>
                </a:r>
              </a:p>
            </p:txBody>
          </p:sp>
          <p:sp>
            <p:nvSpPr>
              <p:cNvPr id="58399" name="Text Box 42"/>
              <p:cNvSpPr txBox="1">
                <a:spLocks noChangeArrowheads="1"/>
              </p:cNvSpPr>
              <p:nvPr/>
            </p:nvSpPr>
            <p:spPr bwMode="auto">
              <a:xfrm>
                <a:off x="2408" y="1724"/>
                <a:ext cx="32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2</a:t>
                </a:r>
              </a:p>
            </p:txBody>
          </p:sp>
          <p:sp>
            <p:nvSpPr>
              <p:cNvPr id="58400" name="Text Box 43"/>
              <p:cNvSpPr txBox="1">
                <a:spLocks noChangeArrowheads="1"/>
              </p:cNvSpPr>
              <p:nvPr/>
            </p:nvSpPr>
            <p:spPr bwMode="auto">
              <a:xfrm>
                <a:off x="2408" y="2114"/>
                <a:ext cx="32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2'</a:t>
                </a:r>
              </a:p>
            </p:txBody>
          </p:sp>
        </p:grpSp>
        <p:sp>
          <p:nvSpPr>
            <p:cNvPr id="58386" name="Text Box 44"/>
            <p:cNvSpPr txBox="1">
              <a:spLocks noChangeArrowheads="1"/>
            </p:cNvSpPr>
            <p:nvPr/>
          </p:nvSpPr>
          <p:spPr bwMode="auto">
            <a:xfrm>
              <a:off x="476" y="2659"/>
              <a:ext cx="45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i="1">
                  <a:solidFill>
                    <a:schemeClr val="bg1"/>
                  </a:solidFill>
                  <a:latin typeface="Times New Roman" panose="02020603050405020304" pitchFamily="18" charset="0"/>
                  <a:ea typeface="仿宋_GB2312" pitchFamily="49" charset="-122"/>
                </a:rPr>
                <a:t>N</a:t>
              </a:r>
              <a:r>
                <a:rPr lang="en-US" altLang="zh-CN" sz="2800" baseline="-25000">
                  <a:solidFill>
                    <a:schemeClr val="bg1"/>
                  </a:solidFill>
                  <a:latin typeface="Times New Roman" panose="02020603050405020304" pitchFamily="18" charset="0"/>
                  <a:ea typeface="仿宋_GB2312" pitchFamily="49" charset="-122"/>
                </a:rPr>
                <a:t>1</a:t>
              </a:r>
            </a:p>
          </p:txBody>
        </p:sp>
        <p:sp>
          <p:nvSpPr>
            <p:cNvPr id="58387" name="Text Box 45"/>
            <p:cNvSpPr txBox="1">
              <a:spLocks noChangeArrowheads="1"/>
            </p:cNvSpPr>
            <p:nvPr/>
          </p:nvSpPr>
          <p:spPr bwMode="auto">
            <a:xfrm>
              <a:off x="1655" y="2659"/>
              <a:ext cx="45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i="1">
                  <a:solidFill>
                    <a:schemeClr val="bg1"/>
                  </a:solidFill>
                  <a:latin typeface="Times New Roman" panose="02020603050405020304" pitchFamily="18" charset="0"/>
                  <a:ea typeface="仿宋_GB2312" pitchFamily="49" charset="-122"/>
                </a:rPr>
                <a:t>N</a:t>
              </a:r>
              <a:r>
                <a:rPr lang="en-US" altLang="zh-CN" sz="2800" baseline="-25000">
                  <a:solidFill>
                    <a:schemeClr val="bg1"/>
                  </a:solidFill>
                  <a:latin typeface="Times New Roman" panose="02020603050405020304" pitchFamily="18" charset="0"/>
                  <a:ea typeface="仿宋_GB2312" pitchFamily="49" charset="-122"/>
                </a:rPr>
                <a:t>2</a:t>
              </a:r>
            </a:p>
          </p:txBody>
        </p:sp>
      </p:grpSp>
      <p:sp>
        <p:nvSpPr>
          <p:cNvPr id="494638" name="Text Box 46"/>
          <p:cNvSpPr txBox="1">
            <a:spLocks noChangeArrowheads="1"/>
          </p:cNvSpPr>
          <p:nvPr/>
        </p:nvSpPr>
        <p:spPr bwMode="auto">
          <a:xfrm>
            <a:off x="684213" y="3500438"/>
            <a:ext cx="25209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AutoNum type="circleNumDbPlain"/>
            </a:pPr>
            <a:r>
              <a:rPr lang="zh-CN" altLang="en-US" sz="2800" b="1">
                <a:solidFill>
                  <a:srgbClr val="FF9900"/>
                </a:solidFill>
                <a:ea typeface="楷体_GB2312" pitchFamily="49" charset="-122"/>
              </a:rPr>
              <a:t>变压关系</a:t>
            </a:r>
          </a:p>
        </p:txBody>
      </p:sp>
      <p:graphicFrame>
        <p:nvGraphicFramePr>
          <p:cNvPr id="494639" name="Object 47"/>
          <p:cNvGraphicFramePr>
            <a:graphicFrameLocks noChangeAspect="1"/>
          </p:cNvGraphicFramePr>
          <p:nvPr/>
        </p:nvGraphicFramePr>
        <p:xfrm>
          <a:off x="2627313" y="4221163"/>
          <a:ext cx="3600450" cy="593725"/>
        </p:xfrm>
        <a:graphic>
          <a:graphicData uri="http://schemas.openxmlformats.org/presentationml/2006/ole">
            <mc:AlternateContent xmlns:mc="http://schemas.openxmlformats.org/markup-compatibility/2006">
              <mc:Choice xmlns:v="urn:schemas-microsoft-com:vml" Requires="v">
                <p:oleObj spid="_x0000_s58431" name="公式" r:id="rId5" imgW="1447560" imgH="241200" progId="Equation.3">
                  <p:embed/>
                </p:oleObj>
              </mc:Choice>
              <mc:Fallback>
                <p:oleObj name="公式" r:id="rId5" imgW="1447560" imgH="241200" progId="Equation.3">
                  <p:embed/>
                  <p:pic>
                    <p:nvPicPr>
                      <p:cNvPr id="0" name="Object 4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27313" y="4221163"/>
                        <a:ext cx="3600450" cy="593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94640" name="Object 48"/>
          <p:cNvGraphicFramePr>
            <a:graphicFrameLocks noChangeAspect="1"/>
          </p:cNvGraphicFramePr>
          <p:nvPr/>
        </p:nvGraphicFramePr>
        <p:xfrm>
          <a:off x="755650" y="4292600"/>
          <a:ext cx="792163" cy="473075"/>
        </p:xfrm>
        <a:graphic>
          <a:graphicData uri="http://schemas.openxmlformats.org/presentationml/2006/ole">
            <mc:AlternateContent xmlns:mc="http://schemas.openxmlformats.org/markup-compatibility/2006">
              <mc:Choice xmlns:v="urn:schemas-microsoft-com:vml" Requires="v">
                <p:oleObj spid="_x0000_s58432" name="公式" r:id="rId7" imgW="368280" imgH="190440" progId="Equation.3">
                  <p:embed/>
                </p:oleObj>
              </mc:Choice>
              <mc:Fallback>
                <p:oleObj name="公式" r:id="rId7" imgW="368280" imgH="190440" progId="Equation.3">
                  <p:embed/>
                  <p:pic>
                    <p:nvPicPr>
                      <p:cNvPr id="0" name="Object 4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5650" y="4292600"/>
                        <a:ext cx="792163" cy="473075"/>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7961" dir="2700000" algn="ctr" rotWithShape="0">
                                <a:srgbClr val="FFFF99">
                                  <a:gamma/>
                                  <a:shade val="60000"/>
                                  <a:invGamma/>
                                </a:srgbClr>
                              </a:outerShdw>
                            </a:effectLst>
                          </a14:hiddenEffects>
                        </a:ext>
                      </a:extLst>
                    </p:spPr>
                  </p:pic>
                </p:oleObj>
              </mc:Fallback>
            </mc:AlternateContent>
          </a:graphicData>
        </a:graphic>
      </p:graphicFrame>
      <p:sp>
        <p:nvSpPr>
          <p:cNvPr id="494641" name="Line 49"/>
          <p:cNvSpPr>
            <a:spLocks noChangeShapeType="1"/>
          </p:cNvSpPr>
          <p:nvPr/>
        </p:nvSpPr>
        <p:spPr bwMode="auto">
          <a:xfrm>
            <a:off x="1763713" y="4508500"/>
            <a:ext cx="577850"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494642" name="Object 50"/>
          <p:cNvGraphicFramePr>
            <a:graphicFrameLocks noChangeAspect="1"/>
          </p:cNvGraphicFramePr>
          <p:nvPr/>
        </p:nvGraphicFramePr>
        <p:xfrm>
          <a:off x="827088" y="4941888"/>
          <a:ext cx="2663825" cy="965200"/>
        </p:xfrm>
        <a:graphic>
          <a:graphicData uri="http://schemas.openxmlformats.org/presentationml/2006/ole">
            <mc:AlternateContent xmlns:mc="http://schemas.openxmlformats.org/markup-compatibility/2006">
              <mc:Choice xmlns:v="urn:schemas-microsoft-com:vml" Requires="v">
                <p:oleObj spid="_x0000_s58433" name="公式" r:id="rId9" imgW="1257120" imgH="457200" progId="Equation.3">
                  <p:embed/>
                </p:oleObj>
              </mc:Choice>
              <mc:Fallback>
                <p:oleObj name="公式" r:id="rId9" imgW="1257120" imgH="457200" progId="Equation.3">
                  <p:embed/>
                  <p:pic>
                    <p:nvPicPr>
                      <p:cNvPr id="0" name="Object 5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27088" y="4941888"/>
                        <a:ext cx="2663825" cy="965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94643" name="Object 51"/>
          <p:cNvGraphicFramePr>
            <a:graphicFrameLocks noChangeAspect="1"/>
          </p:cNvGraphicFramePr>
          <p:nvPr/>
        </p:nvGraphicFramePr>
        <p:xfrm>
          <a:off x="4067175" y="4941888"/>
          <a:ext cx="2952750" cy="1030287"/>
        </p:xfrm>
        <a:graphic>
          <a:graphicData uri="http://schemas.openxmlformats.org/presentationml/2006/ole">
            <mc:AlternateContent xmlns:mc="http://schemas.openxmlformats.org/markup-compatibility/2006">
              <mc:Choice xmlns:v="urn:schemas-microsoft-com:vml" Requires="v">
                <p:oleObj spid="_x0000_s58434" name="公式" r:id="rId11" imgW="1307880" imgH="457200" progId="Equation.3">
                  <p:embed/>
                </p:oleObj>
              </mc:Choice>
              <mc:Fallback>
                <p:oleObj name="公式" r:id="rId11" imgW="1307880" imgH="457200" progId="Equation.3">
                  <p:embed/>
                  <p:pic>
                    <p:nvPicPr>
                      <p:cNvPr id="0" name="Object 5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67175" y="4941888"/>
                        <a:ext cx="2952750" cy="1030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8382" name="Group 52"/>
          <p:cNvGrpSpPr>
            <a:grpSpLocks/>
          </p:cNvGrpSpPr>
          <p:nvPr/>
        </p:nvGrpSpPr>
        <p:grpSpPr bwMode="auto">
          <a:xfrm>
            <a:off x="6588125" y="6446838"/>
            <a:ext cx="792163" cy="366712"/>
            <a:chOff x="4649" y="4020"/>
            <a:chExt cx="499" cy="231"/>
          </a:xfrm>
        </p:grpSpPr>
        <p:pic>
          <p:nvPicPr>
            <p:cNvPr id="58383" name="Picture 53"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84" name="Text Box 54">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494594"/>
                                        </p:tgtEl>
                                        <p:attrNameLst>
                                          <p:attrName>style.visibility</p:attrName>
                                        </p:attrNameLst>
                                      </p:cBhvr>
                                      <p:to>
                                        <p:strVal val="visible"/>
                                      </p:to>
                                    </p:set>
                                    <p:anim calcmode="lin" valueType="num">
                                      <p:cBhvr>
                                        <p:cTn id="12" dur="1000" fill="hold"/>
                                        <p:tgtEl>
                                          <p:spTgt spid="494594"/>
                                        </p:tgtEl>
                                        <p:attrNameLst>
                                          <p:attrName>ppt_w</p:attrName>
                                        </p:attrNameLst>
                                      </p:cBhvr>
                                      <p:tavLst>
                                        <p:tav tm="0">
                                          <p:val>
                                            <p:strVal val="#ppt_w*0.70"/>
                                          </p:val>
                                        </p:tav>
                                        <p:tav tm="100000">
                                          <p:val>
                                            <p:strVal val="#ppt_w"/>
                                          </p:val>
                                        </p:tav>
                                      </p:tavLst>
                                    </p:anim>
                                    <p:anim calcmode="lin" valueType="num">
                                      <p:cBhvr>
                                        <p:cTn id="13" dur="1000" fill="hold"/>
                                        <p:tgtEl>
                                          <p:spTgt spid="494594"/>
                                        </p:tgtEl>
                                        <p:attrNameLst>
                                          <p:attrName>ppt_h</p:attrName>
                                        </p:attrNameLst>
                                      </p:cBhvr>
                                      <p:tavLst>
                                        <p:tav tm="0">
                                          <p:val>
                                            <p:strVal val="#ppt_h"/>
                                          </p:val>
                                        </p:tav>
                                        <p:tav tm="100000">
                                          <p:val>
                                            <p:strVal val="#ppt_h"/>
                                          </p:val>
                                        </p:tav>
                                      </p:tavLst>
                                    </p:anim>
                                    <p:animEffect transition="in" filter="fade">
                                      <p:cBhvr>
                                        <p:cTn id="14" dur="1000"/>
                                        <p:tgtEl>
                                          <p:spTgt spid="494594"/>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94604"/>
                                        </p:tgtEl>
                                        <p:attrNameLst>
                                          <p:attrName>style.visibility</p:attrName>
                                        </p:attrNameLst>
                                      </p:cBhvr>
                                      <p:to>
                                        <p:strVal val="visible"/>
                                      </p:to>
                                    </p:set>
                                    <p:anim calcmode="lin" valueType="num">
                                      <p:cBhvr additive="base">
                                        <p:cTn id="19" dur="500" fill="hold"/>
                                        <p:tgtEl>
                                          <p:spTgt spid="494604"/>
                                        </p:tgtEl>
                                        <p:attrNameLst>
                                          <p:attrName>ppt_x</p:attrName>
                                        </p:attrNameLst>
                                      </p:cBhvr>
                                      <p:tavLst>
                                        <p:tav tm="0">
                                          <p:val>
                                            <p:strVal val="0-#ppt_w/2"/>
                                          </p:val>
                                        </p:tav>
                                        <p:tav tm="100000">
                                          <p:val>
                                            <p:strVal val="#ppt_x"/>
                                          </p:val>
                                        </p:tav>
                                      </p:tavLst>
                                    </p:anim>
                                    <p:anim calcmode="lin" valueType="num">
                                      <p:cBhvr additive="base">
                                        <p:cTn id="20" dur="500" fill="hold"/>
                                        <p:tgtEl>
                                          <p:spTgt spid="49460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0"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edge">
                                      <p:cBhvr>
                                        <p:cTn id="25" dur="2000"/>
                                        <p:tgtEl>
                                          <p:spTgt spid="5"/>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494638"/>
                                        </p:tgtEl>
                                        <p:attrNameLst>
                                          <p:attrName>style.visibility</p:attrName>
                                        </p:attrNameLst>
                                      </p:cBhvr>
                                      <p:to>
                                        <p:strVal val="visible"/>
                                      </p:to>
                                    </p:set>
                                    <p:anim calcmode="lin" valueType="num">
                                      <p:cBhvr additive="base">
                                        <p:cTn id="30" dur="500" fill="hold"/>
                                        <p:tgtEl>
                                          <p:spTgt spid="494638"/>
                                        </p:tgtEl>
                                        <p:attrNameLst>
                                          <p:attrName>ppt_x</p:attrName>
                                        </p:attrNameLst>
                                      </p:cBhvr>
                                      <p:tavLst>
                                        <p:tav tm="0">
                                          <p:val>
                                            <p:strVal val="0-#ppt_w/2"/>
                                          </p:val>
                                        </p:tav>
                                        <p:tav tm="100000">
                                          <p:val>
                                            <p:strVal val="#ppt_x"/>
                                          </p:val>
                                        </p:tav>
                                      </p:tavLst>
                                    </p:anim>
                                    <p:anim calcmode="lin" valueType="num">
                                      <p:cBhvr additive="base">
                                        <p:cTn id="31" dur="500" fill="hold"/>
                                        <p:tgtEl>
                                          <p:spTgt spid="494638"/>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494640"/>
                                        </p:tgtEl>
                                        <p:attrNameLst>
                                          <p:attrName>style.visibility</p:attrName>
                                        </p:attrNameLst>
                                      </p:cBhvr>
                                      <p:to>
                                        <p:strVal val="visible"/>
                                      </p:to>
                                    </p:set>
                                    <p:animEffect transition="in" filter="wipe(left)">
                                      <p:cBhvr>
                                        <p:cTn id="36" dur="2000"/>
                                        <p:tgtEl>
                                          <p:spTgt spid="494640"/>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2" presetClass="entr" presetSubtype="8" fill="hold" nodeType="clickEffect">
                                  <p:stCondLst>
                                    <p:cond delay="0"/>
                                  </p:stCondLst>
                                  <p:childTnLst>
                                    <p:set>
                                      <p:cBhvr>
                                        <p:cTn id="40" dur="1" fill="hold">
                                          <p:stCondLst>
                                            <p:cond delay="0"/>
                                          </p:stCondLst>
                                        </p:cTn>
                                        <p:tgtEl>
                                          <p:spTgt spid="494641"/>
                                        </p:tgtEl>
                                        <p:attrNameLst>
                                          <p:attrName>style.visibility</p:attrName>
                                        </p:attrNameLst>
                                      </p:cBhvr>
                                      <p:to>
                                        <p:strVal val="visible"/>
                                      </p:to>
                                    </p:set>
                                    <p:animEffect transition="in" filter="slide(fromLeft)">
                                      <p:cBhvr>
                                        <p:cTn id="41" dur="500"/>
                                        <p:tgtEl>
                                          <p:spTgt spid="494641"/>
                                        </p:tgtEl>
                                      </p:cBhvr>
                                    </p:animEffect>
                                  </p:childTnLst>
                                </p:cTn>
                              </p:par>
                            </p:childTnLst>
                          </p:cTn>
                        </p:par>
                        <p:par>
                          <p:cTn id="42" fill="hold" nodeType="afterGroup">
                            <p:stCondLst>
                              <p:cond delay="500"/>
                            </p:stCondLst>
                            <p:childTnLst>
                              <p:par>
                                <p:cTn id="43" presetID="22" presetClass="entr" presetSubtype="8" fill="hold" nodeType="afterEffect">
                                  <p:stCondLst>
                                    <p:cond delay="0"/>
                                  </p:stCondLst>
                                  <p:childTnLst>
                                    <p:set>
                                      <p:cBhvr>
                                        <p:cTn id="44" dur="1" fill="hold">
                                          <p:stCondLst>
                                            <p:cond delay="0"/>
                                          </p:stCondLst>
                                        </p:cTn>
                                        <p:tgtEl>
                                          <p:spTgt spid="494639"/>
                                        </p:tgtEl>
                                        <p:attrNameLst>
                                          <p:attrName>style.visibility</p:attrName>
                                        </p:attrNameLst>
                                      </p:cBhvr>
                                      <p:to>
                                        <p:strVal val="visible"/>
                                      </p:to>
                                    </p:set>
                                    <p:animEffect transition="in" filter="wipe(left)">
                                      <p:cBhvr>
                                        <p:cTn id="45" dur="2000"/>
                                        <p:tgtEl>
                                          <p:spTgt spid="494639"/>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8" presetClass="entr" presetSubtype="6" fill="hold" nodeType="clickEffect">
                                  <p:stCondLst>
                                    <p:cond delay="0"/>
                                  </p:stCondLst>
                                  <p:childTnLst>
                                    <p:set>
                                      <p:cBhvr>
                                        <p:cTn id="49" dur="1" fill="hold">
                                          <p:stCondLst>
                                            <p:cond delay="0"/>
                                          </p:stCondLst>
                                        </p:cTn>
                                        <p:tgtEl>
                                          <p:spTgt spid="494642"/>
                                        </p:tgtEl>
                                        <p:attrNameLst>
                                          <p:attrName>style.visibility</p:attrName>
                                        </p:attrNameLst>
                                      </p:cBhvr>
                                      <p:to>
                                        <p:strVal val="visible"/>
                                      </p:to>
                                    </p:set>
                                    <p:animEffect transition="in" filter="strips(downRight)">
                                      <p:cBhvr>
                                        <p:cTn id="50" dur="2000"/>
                                        <p:tgtEl>
                                          <p:spTgt spid="494642"/>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8" presetClass="entr" presetSubtype="6" fill="hold" nodeType="clickEffect">
                                  <p:stCondLst>
                                    <p:cond delay="0"/>
                                  </p:stCondLst>
                                  <p:childTnLst>
                                    <p:set>
                                      <p:cBhvr>
                                        <p:cTn id="54" dur="1" fill="hold">
                                          <p:stCondLst>
                                            <p:cond delay="0"/>
                                          </p:stCondLst>
                                        </p:cTn>
                                        <p:tgtEl>
                                          <p:spTgt spid="494643"/>
                                        </p:tgtEl>
                                        <p:attrNameLst>
                                          <p:attrName>style.visibility</p:attrName>
                                        </p:attrNameLst>
                                      </p:cBhvr>
                                      <p:to>
                                        <p:strVal val="visible"/>
                                      </p:to>
                                    </p:set>
                                    <p:animEffect transition="in" filter="strips(downRight)">
                                      <p:cBhvr>
                                        <p:cTn id="55" dur="2000"/>
                                        <p:tgtEl>
                                          <p:spTgt spid="494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4594" grpId="0"/>
      <p:bldP spid="494604" grpId="0"/>
      <p:bldP spid="49463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95618" name="Object 2"/>
          <p:cNvGraphicFramePr>
            <a:graphicFrameLocks noChangeAspect="1"/>
          </p:cNvGraphicFramePr>
          <p:nvPr/>
        </p:nvGraphicFramePr>
        <p:xfrm>
          <a:off x="1042988" y="715963"/>
          <a:ext cx="2663825" cy="1560512"/>
        </p:xfrm>
        <a:graphic>
          <a:graphicData uri="http://schemas.openxmlformats.org/presentationml/2006/ole">
            <mc:AlternateContent xmlns:mc="http://schemas.openxmlformats.org/markup-compatibility/2006">
              <mc:Choice xmlns:v="urn:schemas-microsoft-com:vml" Requires="v">
                <p:oleObj spid="_x0000_s59476" name="公式" r:id="rId3" imgW="888840" imgH="495000" progId="Equation.3">
                  <p:embed/>
                </p:oleObj>
              </mc:Choice>
              <mc:Fallback>
                <p:oleObj name="公式" r:id="rId3" imgW="888840" imgH="4950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715963"/>
                        <a:ext cx="2663825" cy="1560512"/>
                      </a:xfrm>
                      <a:prstGeom prst="rect">
                        <a:avLst/>
                      </a:prstGeom>
                      <a:gradFill rotWithShape="1">
                        <a:gsLst>
                          <a:gs pos="0">
                            <a:srgbClr val="3399FF"/>
                          </a:gs>
                          <a:gs pos="100000">
                            <a:schemeClr val="bg1"/>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95619" name="Text Box 3"/>
          <p:cNvSpPr txBox="1">
            <a:spLocks noChangeArrowheads="1"/>
          </p:cNvSpPr>
          <p:nvPr/>
        </p:nvSpPr>
        <p:spPr bwMode="auto">
          <a:xfrm>
            <a:off x="2124075" y="2732088"/>
            <a:ext cx="431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FFFF00"/>
                </a:solidFill>
                <a:ea typeface="楷体_GB2312" pitchFamily="49" charset="-122"/>
              </a:rPr>
              <a:t>若</a:t>
            </a:r>
          </a:p>
        </p:txBody>
      </p:sp>
      <p:sp>
        <p:nvSpPr>
          <p:cNvPr id="495620" name="Line 4"/>
          <p:cNvSpPr>
            <a:spLocks noChangeShapeType="1"/>
          </p:cNvSpPr>
          <p:nvPr/>
        </p:nvSpPr>
        <p:spPr bwMode="auto">
          <a:xfrm>
            <a:off x="4284663" y="4605338"/>
            <a:ext cx="792162"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59398" name="Group 5"/>
          <p:cNvGrpSpPr>
            <a:grpSpLocks/>
          </p:cNvGrpSpPr>
          <p:nvPr/>
        </p:nvGrpSpPr>
        <p:grpSpPr bwMode="auto">
          <a:xfrm>
            <a:off x="8316913" y="6446838"/>
            <a:ext cx="792162" cy="366712"/>
            <a:chOff x="5193" y="4020"/>
            <a:chExt cx="499" cy="231"/>
          </a:xfrm>
        </p:grpSpPr>
        <p:pic>
          <p:nvPicPr>
            <p:cNvPr id="59470" name="Picture 6"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71" name="Text Box 7">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59399" name="Group 8"/>
          <p:cNvGrpSpPr>
            <a:grpSpLocks/>
          </p:cNvGrpSpPr>
          <p:nvPr/>
        </p:nvGrpSpPr>
        <p:grpSpPr bwMode="auto">
          <a:xfrm>
            <a:off x="7453313" y="6446838"/>
            <a:ext cx="792162" cy="366712"/>
            <a:chOff x="4649" y="4020"/>
            <a:chExt cx="499" cy="231"/>
          </a:xfrm>
        </p:grpSpPr>
        <p:pic>
          <p:nvPicPr>
            <p:cNvPr id="59468" name="Picture 9"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69" name="Text Box 10">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 name="Group 11"/>
          <p:cNvGrpSpPr>
            <a:grpSpLocks/>
          </p:cNvGrpSpPr>
          <p:nvPr/>
        </p:nvGrpSpPr>
        <p:grpSpPr bwMode="auto">
          <a:xfrm>
            <a:off x="4859338" y="573088"/>
            <a:ext cx="3362325" cy="2390775"/>
            <a:chOff x="3061" y="210"/>
            <a:chExt cx="2118" cy="1506"/>
          </a:xfrm>
        </p:grpSpPr>
        <p:sp>
          <p:nvSpPr>
            <p:cNvPr id="59437" name="Rectangle 12" descr="羊皮纸"/>
            <p:cNvSpPr>
              <a:spLocks noChangeArrowheads="1"/>
            </p:cNvSpPr>
            <p:nvPr/>
          </p:nvSpPr>
          <p:spPr bwMode="auto">
            <a:xfrm>
              <a:off x="3243" y="1389"/>
              <a:ext cx="1818" cy="327"/>
            </a:xfrm>
            <a:prstGeom prst="rect">
              <a:avLst/>
            </a:prstGeom>
            <a:blipFill dpi="0" rotWithShape="1">
              <a:blip r:embed="rId6"/>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98000" rIns="198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ea typeface="楷体_GB2312" pitchFamily="49" charset="-122"/>
                </a:rPr>
                <a:t>理想变压器模型</a:t>
              </a:r>
            </a:p>
          </p:txBody>
        </p:sp>
        <p:grpSp>
          <p:nvGrpSpPr>
            <p:cNvPr id="59438" name="Group 13"/>
            <p:cNvGrpSpPr>
              <a:grpSpLocks/>
            </p:cNvGrpSpPr>
            <p:nvPr/>
          </p:nvGrpSpPr>
          <p:grpSpPr bwMode="auto">
            <a:xfrm>
              <a:off x="3061" y="210"/>
              <a:ext cx="2118" cy="1089"/>
              <a:chOff x="1837" y="1933"/>
              <a:chExt cx="2118" cy="1089"/>
            </a:xfrm>
          </p:grpSpPr>
          <p:sp>
            <p:nvSpPr>
              <p:cNvPr id="59439" name="Line 14"/>
              <p:cNvSpPr>
                <a:spLocks noChangeShapeType="1"/>
              </p:cNvSpPr>
              <p:nvPr/>
            </p:nvSpPr>
            <p:spPr bwMode="auto">
              <a:xfrm flipV="1">
                <a:off x="2699" y="2160"/>
                <a:ext cx="0" cy="28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40" name="Line 15"/>
              <p:cNvSpPr>
                <a:spLocks noChangeShapeType="1"/>
              </p:cNvSpPr>
              <p:nvPr/>
            </p:nvSpPr>
            <p:spPr bwMode="auto">
              <a:xfrm flipH="1" flipV="1">
                <a:off x="2699" y="2795"/>
                <a:ext cx="0" cy="19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41" name="Line 16"/>
              <p:cNvSpPr>
                <a:spLocks noChangeShapeType="1"/>
              </p:cNvSpPr>
              <p:nvPr/>
            </p:nvSpPr>
            <p:spPr bwMode="auto">
              <a:xfrm>
                <a:off x="2018" y="2976"/>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42" name="Text Box 17"/>
              <p:cNvSpPr txBox="1">
                <a:spLocks noChangeArrowheads="1"/>
              </p:cNvSpPr>
              <p:nvPr/>
            </p:nvSpPr>
            <p:spPr bwMode="auto">
              <a:xfrm>
                <a:off x="2472" y="2205"/>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59443" name="Text Box 18"/>
              <p:cNvSpPr txBox="1">
                <a:spLocks noChangeArrowheads="1"/>
              </p:cNvSpPr>
              <p:nvPr/>
            </p:nvSpPr>
            <p:spPr bwMode="auto">
              <a:xfrm>
                <a:off x="3061" y="2241"/>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59444" name="Text Box 19"/>
              <p:cNvSpPr txBox="1">
                <a:spLocks noChangeArrowheads="1"/>
              </p:cNvSpPr>
              <p:nvPr/>
            </p:nvSpPr>
            <p:spPr bwMode="auto">
              <a:xfrm>
                <a:off x="2699" y="1933"/>
                <a:ext cx="40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n:1</a:t>
                </a:r>
              </a:p>
            </p:txBody>
          </p:sp>
          <p:sp>
            <p:nvSpPr>
              <p:cNvPr id="59445" name="Text Box 20"/>
              <p:cNvSpPr txBox="1">
                <a:spLocks noChangeArrowheads="1"/>
              </p:cNvSpPr>
              <p:nvPr/>
            </p:nvSpPr>
            <p:spPr bwMode="auto">
              <a:xfrm>
                <a:off x="1837" y="2205"/>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9446" name="Text Box 21"/>
              <p:cNvSpPr txBox="1">
                <a:spLocks noChangeArrowheads="1"/>
              </p:cNvSpPr>
              <p:nvPr/>
            </p:nvSpPr>
            <p:spPr bwMode="auto">
              <a:xfrm>
                <a:off x="1837" y="2523"/>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_</a:t>
                </a:r>
              </a:p>
            </p:txBody>
          </p:sp>
          <p:sp>
            <p:nvSpPr>
              <p:cNvPr id="59447" name="Text Box 22"/>
              <p:cNvSpPr txBox="1">
                <a:spLocks noChangeArrowheads="1"/>
              </p:cNvSpPr>
              <p:nvPr/>
            </p:nvSpPr>
            <p:spPr bwMode="auto">
              <a:xfrm>
                <a:off x="1837" y="2387"/>
                <a:ext cx="30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59448" name="Text Box 23"/>
              <p:cNvSpPr txBox="1">
                <a:spLocks noChangeArrowheads="1"/>
              </p:cNvSpPr>
              <p:nvPr/>
            </p:nvSpPr>
            <p:spPr bwMode="auto">
              <a:xfrm>
                <a:off x="3651" y="2160"/>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9449" name="Text Box 24"/>
              <p:cNvSpPr txBox="1">
                <a:spLocks noChangeArrowheads="1"/>
              </p:cNvSpPr>
              <p:nvPr/>
            </p:nvSpPr>
            <p:spPr bwMode="auto">
              <a:xfrm>
                <a:off x="3651" y="2568"/>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_</a:t>
                </a:r>
              </a:p>
            </p:txBody>
          </p:sp>
          <p:sp>
            <p:nvSpPr>
              <p:cNvPr id="59450" name="Text Box 25"/>
              <p:cNvSpPr txBox="1">
                <a:spLocks noChangeArrowheads="1"/>
              </p:cNvSpPr>
              <p:nvPr/>
            </p:nvSpPr>
            <p:spPr bwMode="auto">
              <a:xfrm>
                <a:off x="3651" y="2387"/>
                <a:ext cx="30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2</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59451" name="Oval 26"/>
              <p:cNvSpPr>
                <a:spLocks noChangeArrowheads="1"/>
              </p:cNvSpPr>
              <p:nvPr/>
            </p:nvSpPr>
            <p:spPr bwMode="auto">
              <a:xfrm>
                <a:off x="1927" y="2931"/>
                <a:ext cx="94"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9452" name="Line 27"/>
              <p:cNvSpPr>
                <a:spLocks noChangeShapeType="1"/>
              </p:cNvSpPr>
              <p:nvPr/>
            </p:nvSpPr>
            <p:spPr bwMode="auto">
              <a:xfrm>
                <a:off x="3061" y="2976"/>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53" name="Oval 28"/>
              <p:cNvSpPr>
                <a:spLocks noChangeArrowheads="1"/>
              </p:cNvSpPr>
              <p:nvPr/>
            </p:nvSpPr>
            <p:spPr bwMode="auto">
              <a:xfrm>
                <a:off x="3741" y="2931"/>
                <a:ext cx="94"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9454" name="Line 29"/>
              <p:cNvSpPr>
                <a:spLocks noChangeShapeType="1"/>
              </p:cNvSpPr>
              <p:nvPr/>
            </p:nvSpPr>
            <p:spPr bwMode="auto">
              <a:xfrm>
                <a:off x="3061" y="2160"/>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55" name="Oval 30"/>
              <p:cNvSpPr>
                <a:spLocks noChangeArrowheads="1"/>
              </p:cNvSpPr>
              <p:nvPr/>
            </p:nvSpPr>
            <p:spPr bwMode="auto">
              <a:xfrm>
                <a:off x="3741" y="2115"/>
                <a:ext cx="94"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9456" name="Line 31"/>
              <p:cNvSpPr>
                <a:spLocks noChangeShapeType="1"/>
              </p:cNvSpPr>
              <p:nvPr/>
            </p:nvSpPr>
            <p:spPr bwMode="auto">
              <a:xfrm>
                <a:off x="1973" y="2160"/>
                <a:ext cx="72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57" name="Oval 32"/>
              <p:cNvSpPr>
                <a:spLocks noChangeArrowheads="1"/>
              </p:cNvSpPr>
              <p:nvPr/>
            </p:nvSpPr>
            <p:spPr bwMode="auto">
              <a:xfrm>
                <a:off x="1882" y="2115"/>
                <a:ext cx="94"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59458" name="Group 33"/>
              <p:cNvGrpSpPr>
                <a:grpSpLocks/>
              </p:cNvGrpSpPr>
              <p:nvPr/>
            </p:nvGrpSpPr>
            <p:grpSpPr bwMode="auto">
              <a:xfrm>
                <a:off x="2699" y="2432"/>
                <a:ext cx="91" cy="363"/>
                <a:chOff x="2744" y="2931"/>
                <a:chExt cx="57" cy="283"/>
              </a:xfrm>
            </p:grpSpPr>
            <p:sp>
              <p:nvSpPr>
                <p:cNvPr id="59465" name="Arc 34"/>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9466" name="Arc 35"/>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9467" name="Arc 36"/>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59459" name="Group 37"/>
              <p:cNvGrpSpPr>
                <a:grpSpLocks/>
              </p:cNvGrpSpPr>
              <p:nvPr/>
            </p:nvGrpSpPr>
            <p:grpSpPr bwMode="auto">
              <a:xfrm rot="10800000">
                <a:off x="2971" y="2433"/>
                <a:ext cx="90" cy="362"/>
                <a:chOff x="2744" y="2931"/>
                <a:chExt cx="57" cy="283"/>
              </a:xfrm>
            </p:grpSpPr>
            <p:sp>
              <p:nvSpPr>
                <p:cNvPr id="59462" name="Arc 38"/>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9463" name="Arc 39"/>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9464" name="Arc 40"/>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sp>
            <p:nvSpPr>
              <p:cNvPr id="59460" name="Line 41"/>
              <p:cNvSpPr>
                <a:spLocks noChangeShapeType="1"/>
              </p:cNvSpPr>
              <p:nvPr/>
            </p:nvSpPr>
            <p:spPr bwMode="auto">
              <a:xfrm flipH="1" flipV="1">
                <a:off x="3061" y="2795"/>
                <a:ext cx="0" cy="19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61" name="Line 42"/>
              <p:cNvSpPr>
                <a:spLocks noChangeShapeType="1"/>
              </p:cNvSpPr>
              <p:nvPr/>
            </p:nvSpPr>
            <p:spPr bwMode="auto">
              <a:xfrm flipH="1" flipV="1">
                <a:off x="3061" y="2160"/>
                <a:ext cx="0" cy="28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grpSp>
      <p:grpSp>
        <p:nvGrpSpPr>
          <p:cNvPr id="8" name="Group 43"/>
          <p:cNvGrpSpPr>
            <a:grpSpLocks/>
          </p:cNvGrpSpPr>
          <p:nvPr/>
        </p:nvGrpSpPr>
        <p:grpSpPr bwMode="auto">
          <a:xfrm>
            <a:off x="395288" y="2516188"/>
            <a:ext cx="1949450" cy="850900"/>
            <a:chOff x="385" y="3022"/>
            <a:chExt cx="1228" cy="536"/>
          </a:xfrm>
        </p:grpSpPr>
        <p:pic>
          <p:nvPicPr>
            <p:cNvPr id="59435" name="Picture 44" descr="1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36" name="Text Box 45"/>
            <p:cNvSpPr txBox="1">
              <a:spLocks noChangeArrowheads="1"/>
            </p:cNvSpPr>
            <p:nvPr/>
          </p:nvSpPr>
          <p:spPr bwMode="auto">
            <a:xfrm>
              <a:off x="793" y="3116"/>
              <a:ext cx="820"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3200">
                  <a:solidFill>
                    <a:srgbClr val="FA7748"/>
                  </a:solidFill>
                  <a:latin typeface="Times New Roman" panose="02020603050405020304" pitchFamily="18" charset="0"/>
                  <a:ea typeface="华文行楷" panose="02010800040101010101" pitchFamily="2" charset="-122"/>
                </a:rPr>
                <a:t>注意   </a:t>
              </a:r>
            </a:p>
          </p:txBody>
        </p:sp>
      </p:grpSp>
      <p:graphicFrame>
        <p:nvGraphicFramePr>
          <p:cNvPr id="495662" name="Object 46"/>
          <p:cNvGraphicFramePr>
            <a:graphicFrameLocks noChangeAspect="1"/>
          </p:cNvGraphicFramePr>
          <p:nvPr/>
        </p:nvGraphicFramePr>
        <p:xfrm>
          <a:off x="5292725" y="3740150"/>
          <a:ext cx="3005138" cy="1560513"/>
        </p:xfrm>
        <a:graphic>
          <a:graphicData uri="http://schemas.openxmlformats.org/presentationml/2006/ole">
            <mc:AlternateContent xmlns:mc="http://schemas.openxmlformats.org/markup-compatibility/2006">
              <mc:Choice xmlns:v="urn:schemas-microsoft-com:vml" Requires="v">
                <p:oleObj spid="_x0000_s59477" name="公式" r:id="rId8" imgW="1002960" imgH="495000" progId="Equation.3">
                  <p:embed/>
                </p:oleObj>
              </mc:Choice>
              <mc:Fallback>
                <p:oleObj name="公式" r:id="rId8" imgW="1002960" imgH="495000" progId="Equation.3">
                  <p:embed/>
                  <p:pic>
                    <p:nvPicPr>
                      <p:cNvPr id="0" name="Object 4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92725" y="3740150"/>
                        <a:ext cx="3005138" cy="1560513"/>
                      </a:xfrm>
                      <a:prstGeom prst="rect">
                        <a:avLst/>
                      </a:prstGeom>
                      <a:gradFill rotWithShape="1">
                        <a:gsLst>
                          <a:gs pos="0">
                            <a:srgbClr val="3399FF"/>
                          </a:gs>
                          <a:gs pos="100000">
                            <a:schemeClr val="bg1"/>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9" name="Group 47"/>
          <p:cNvGrpSpPr>
            <a:grpSpLocks/>
          </p:cNvGrpSpPr>
          <p:nvPr/>
        </p:nvGrpSpPr>
        <p:grpSpPr bwMode="auto">
          <a:xfrm>
            <a:off x="684213" y="3381375"/>
            <a:ext cx="3362325" cy="1728788"/>
            <a:chOff x="1837" y="1933"/>
            <a:chExt cx="2118" cy="1089"/>
          </a:xfrm>
        </p:grpSpPr>
        <p:sp>
          <p:nvSpPr>
            <p:cNvPr id="59406" name="Line 48"/>
            <p:cNvSpPr>
              <a:spLocks noChangeShapeType="1"/>
            </p:cNvSpPr>
            <p:nvPr/>
          </p:nvSpPr>
          <p:spPr bwMode="auto">
            <a:xfrm flipV="1">
              <a:off x="2699" y="2160"/>
              <a:ext cx="0" cy="28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07" name="Line 49"/>
            <p:cNvSpPr>
              <a:spLocks noChangeShapeType="1"/>
            </p:cNvSpPr>
            <p:nvPr/>
          </p:nvSpPr>
          <p:spPr bwMode="auto">
            <a:xfrm flipH="1" flipV="1">
              <a:off x="2699" y="2795"/>
              <a:ext cx="0" cy="19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08" name="Line 50"/>
            <p:cNvSpPr>
              <a:spLocks noChangeShapeType="1"/>
            </p:cNvSpPr>
            <p:nvPr/>
          </p:nvSpPr>
          <p:spPr bwMode="auto">
            <a:xfrm>
              <a:off x="2018" y="2976"/>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09" name="Text Box 51"/>
            <p:cNvSpPr txBox="1">
              <a:spLocks noChangeArrowheads="1"/>
            </p:cNvSpPr>
            <p:nvPr/>
          </p:nvSpPr>
          <p:spPr bwMode="auto">
            <a:xfrm>
              <a:off x="2472" y="2205"/>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59410" name="Text Box 52"/>
            <p:cNvSpPr txBox="1">
              <a:spLocks noChangeArrowheads="1"/>
            </p:cNvSpPr>
            <p:nvPr/>
          </p:nvSpPr>
          <p:spPr bwMode="auto">
            <a:xfrm>
              <a:off x="3061" y="2695"/>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59411" name="Text Box 53"/>
            <p:cNvSpPr txBox="1">
              <a:spLocks noChangeArrowheads="1"/>
            </p:cNvSpPr>
            <p:nvPr/>
          </p:nvSpPr>
          <p:spPr bwMode="auto">
            <a:xfrm>
              <a:off x="2699" y="1933"/>
              <a:ext cx="40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n:1</a:t>
              </a:r>
            </a:p>
          </p:txBody>
        </p:sp>
        <p:sp>
          <p:nvSpPr>
            <p:cNvPr id="59412" name="Text Box 54"/>
            <p:cNvSpPr txBox="1">
              <a:spLocks noChangeArrowheads="1"/>
            </p:cNvSpPr>
            <p:nvPr/>
          </p:nvSpPr>
          <p:spPr bwMode="auto">
            <a:xfrm>
              <a:off x="1837" y="2205"/>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9413" name="Text Box 55"/>
            <p:cNvSpPr txBox="1">
              <a:spLocks noChangeArrowheads="1"/>
            </p:cNvSpPr>
            <p:nvPr/>
          </p:nvSpPr>
          <p:spPr bwMode="auto">
            <a:xfrm>
              <a:off x="1837" y="2523"/>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_</a:t>
              </a:r>
            </a:p>
          </p:txBody>
        </p:sp>
        <p:sp>
          <p:nvSpPr>
            <p:cNvPr id="59414" name="Text Box 56"/>
            <p:cNvSpPr txBox="1">
              <a:spLocks noChangeArrowheads="1"/>
            </p:cNvSpPr>
            <p:nvPr/>
          </p:nvSpPr>
          <p:spPr bwMode="auto">
            <a:xfrm>
              <a:off x="1837" y="2387"/>
              <a:ext cx="30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59415" name="Text Box 57"/>
            <p:cNvSpPr txBox="1">
              <a:spLocks noChangeArrowheads="1"/>
            </p:cNvSpPr>
            <p:nvPr/>
          </p:nvSpPr>
          <p:spPr bwMode="auto">
            <a:xfrm>
              <a:off x="3651" y="2160"/>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9416" name="Text Box 58"/>
            <p:cNvSpPr txBox="1">
              <a:spLocks noChangeArrowheads="1"/>
            </p:cNvSpPr>
            <p:nvPr/>
          </p:nvSpPr>
          <p:spPr bwMode="auto">
            <a:xfrm>
              <a:off x="3651" y="2568"/>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_</a:t>
              </a:r>
            </a:p>
          </p:txBody>
        </p:sp>
        <p:sp>
          <p:nvSpPr>
            <p:cNvPr id="59417" name="Text Box 59"/>
            <p:cNvSpPr txBox="1">
              <a:spLocks noChangeArrowheads="1"/>
            </p:cNvSpPr>
            <p:nvPr/>
          </p:nvSpPr>
          <p:spPr bwMode="auto">
            <a:xfrm>
              <a:off x="3651" y="2387"/>
              <a:ext cx="30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2</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59418" name="Oval 60"/>
            <p:cNvSpPr>
              <a:spLocks noChangeArrowheads="1"/>
            </p:cNvSpPr>
            <p:nvPr/>
          </p:nvSpPr>
          <p:spPr bwMode="auto">
            <a:xfrm>
              <a:off x="1927" y="2931"/>
              <a:ext cx="94"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9419" name="Line 61"/>
            <p:cNvSpPr>
              <a:spLocks noChangeShapeType="1"/>
            </p:cNvSpPr>
            <p:nvPr/>
          </p:nvSpPr>
          <p:spPr bwMode="auto">
            <a:xfrm>
              <a:off x="3061" y="2976"/>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20" name="Oval 62"/>
            <p:cNvSpPr>
              <a:spLocks noChangeArrowheads="1"/>
            </p:cNvSpPr>
            <p:nvPr/>
          </p:nvSpPr>
          <p:spPr bwMode="auto">
            <a:xfrm>
              <a:off x="3741" y="2931"/>
              <a:ext cx="94"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9421" name="Line 63"/>
            <p:cNvSpPr>
              <a:spLocks noChangeShapeType="1"/>
            </p:cNvSpPr>
            <p:nvPr/>
          </p:nvSpPr>
          <p:spPr bwMode="auto">
            <a:xfrm>
              <a:off x="3061" y="2160"/>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22" name="Oval 64"/>
            <p:cNvSpPr>
              <a:spLocks noChangeArrowheads="1"/>
            </p:cNvSpPr>
            <p:nvPr/>
          </p:nvSpPr>
          <p:spPr bwMode="auto">
            <a:xfrm>
              <a:off x="3741" y="2115"/>
              <a:ext cx="94"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9423" name="Line 65"/>
            <p:cNvSpPr>
              <a:spLocks noChangeShapeType="1"/>
            </p:cNvSpPr>
            <p:nvPr/>
          </p:nvSpPr>
          <p:spPr bwMode="auto">
            <a:xfrm>
              <a:off x="1973" y="2160"/>
              <a:ext cx="72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24" name="Oval 66"/>
            <p:cNvSpPr>
              <a:spLocks noChangeArrowheads="1"/>
            </p:cNvSpPr>
            <p:nvPr/>
          </p:nvSpPr>
          <p:spPr bwMode="auto">
            <a:xfrm>
              <a:off x="1882" y="2115"/>
              <a:ext cx="94"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59425" name="Group 67"/>
            <p:cNvGrpSpPr>
              <a:grpSpLocks/>
            </p:cNvGrpSpPr>
            <p:nvPr/>
          </p:nvGrpSpPr>
          <p:grpSpPr bwMode="auto">
            <a:xfrm>
              <a:off x="2699" y="2432"/>
              <a:ext cx="91" cy="363"/>
              <a:chOff x="2744" y="2931"/>
              <a:chExt cx="57" cy="283"/>
            </a:xfrm>
          </p:grpSpPr>
          <p:sp>
            <p:nvSpPr>
              <p:cNvPr id="59432" name="Arc 68"/>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9433" name="Arc 69"/>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9434" name="Arc 70"/>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59426" name="Group 71"/>
            <p:cNvGrpSpPr>
              <a:grpSpLocks/>
            </p:cNvGrpSpPr>
            <p:nvPr/>
          </p:nvGrpSpPr>
          <p:grpSpPr bwMode="auto">
            <a:xfrm rot="10800000">
              <a:off x="2971" y="2433"/>
              <a:ext cx="90" cy="362"/>
              <a:chOff x="2744" y="2931"/>
              <a:chExt cx="57" cy="283"/>
            </a:xfrm>
          </p:grpSpPr>
          <p:sp>
            <p:nvSpPr>
              <p:cNvPr id="59429" name="Arc 72"/>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9430" name="Arc 73"/>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9431" name="Arc 74"/>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sp>
          <p:nvSpPr>
            <p:cNvPr id="59427" name="Line 75"/>
            <p:cNvSpPr>
              <a:spLocks noChangeShapeType="1"/>
            </p:cNvSpPr>
            <p:nvPr/>
          </p:nvSpPr>
          <p:spPr bwMode="auto">
            <a:xfrm flipH="1" flipV="1">
              <a:off x="3061" y="2795"/>
              <a:ext cx="0" cy="19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28" name="Line 76"/>
            <p:cNvSpPr>
              <a:spLocks noChangeShapeType="1"/>
            </p:cNvSpPr>
            <p:nvPr/>
          </p:nvSpPr>
          <p:spPr bwMode="auto">
            <a:xfrm flipH="1" flipV="1">
              <a:off x="3061" y="2160"/>
              <a:ext cx="0" cy="28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59403" name="Group 77"/>
          <p:cNvGrpSpPr>
            <a:grpSpLocks/>
          </p:cNvGrpSpPr>
          <p:nvPr/>
        </p:nvGrpSpPr>
        <p:grpSpPr bwMode="auto">
          <a:xfrm>
            <a:off x="6588125" y="6446838"/>
            <a:ext cx="792163" cy="366712"/>
            <a:chOff x="4649" y="4020"/>
            <a:chExt cx="499" cy="231"/>
          </a:xfrm>
        </p:grpSpPr>
        <p:pic>
          <p:nvPicPr>
            <p:cNvPr id="59404" name="Picture 78"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5" name="Text Box 79">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495618"/>
                                        </p:tgtEl>
                                        <p:attrNameLst>
                                          <p:attrName>style.visibility</p:attrName>
                                        </p:attrNameLst>
                                      </p:cBhvr>
                                      <p:to>
                                        <p:strVal val="visible"/>
                                      </p:to>
                                    </p:set>
                                    <p:anim calcmode="lin" valueType="num">
                                      <p:cBhvr additive="base">
                                        <p:cTn id="7" dur="500" fill="hold"/>
                                        <p:tgtEl>
                                          <p:spTgt spid="495618"/>
                                        </p:tgtEl>
                                        <p:attrNameLst>
                                          <p:attrName>ppt_x</p:attrName>
                                        </p:attrNameLst>
                                      </p:cBhvr>
                                      <p:tavLst>
                                        <p:tav tm="0">
                                          <p:val>
                                            <p:strVal val="0-#ppt_w/2"/>
                                          </p:val>
                                        </p:tav>
                                        <p:tav tm="100000">
                                          <p:val>
                                            <p:strVal val="#ppt_x"/>
                                          </p:val>
                                        </p:tav>
                                      </p:tavLst>
                                    </p:anim>
                                    <p:anim calcmode="lin" valueType="num">
                                      <p:cBhvr additive="base">
                                        <p:cTn id="8" dur="500" fill="hold"/>
                                        <p:tgtEl>
                                          <p:spTgt spid="49561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linds(horizontal)">
                                      <p:cBhvr>
                                        <p:cTn id="18" dur="500"/>
                                        <p:tgtEl>
                                          <p:spTgt spid="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2" presetClass="entr" presetSubtype="8" fill="hold" grpId="0" nodeType="clickEffect">
                                  <p:stCondLst>
                                    <p:cond delay="0"/>
                                  </p:stCondLst>
                                  <p:childTnLst>
                                    <p:set>
                                      <p:cBhvr>
                                        <p:cTn id="22" dur="1" fill="hold">
                                          <p:stCondLst>
                                            <p:cond delay="0"/>
                                          </p:stCondLst>
                                        </p:cTn>
                                        <p:tgtEl>
                                          <p:spTgt spid="495619"/>
                                        </p:tgtEl>
                                        <p:attrNameLst>
                                          <p:attrName>style.visibility</p:attrName>
                                        </p:attrNameLst>
                                      </p:cBhvr>
                                      <p:to>
                                        <p:strVal val="visible"/>
                                      </p:to>
                                    </p:set>
                                    <p:animEffect transition="in" filter="slide(fromLeft)">
                                      <p:cBhvr>
                                        <p:cTn id="23" dur="500"/>
                                        <p:tgtEl>
                                          <p:spTgt spid="495619"/>
                                        </p:tgtEl>
                                      </p:cBhvr>
                                    </p:animEffect>
                                  </p:childTnLst>
                                </p:cTn>
                              </p:par>
                            </p:childTnLst>
                          </p:cTn>
                        </p:par>
                        <p:par>
                          <p:cTn id="24" fill="hold" nodeType="afterGroup">
                            <p:stCondLst>
                              <p:cond delay="500"/>
                            </p:stCondLst>
                            <p:childTnLst>
                              <p:par>
                                <p:cTn id="25" presetID="3" presetClass="entr" presetSubtype="1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8" fill="hold" nodeType="clickEffect">
                                  <p:stCondLst>
                                    <p:cond delay="0"/>
                                  </p:stCondLst>
                                  <p:childTnLst>
                                    <p:set>
                                      <p:cBhvr>
                                        <p:cTn id="31" dur="1" fill="hold">
                                          <p:stCondLst>
                                            <p:cond delay="0"/>
                                          </p:stCondLst>
                                        </p:cTn>
                                        <p:tgtEl>
                                          <p:spTgt spid="495620"/>
                                        </p:tgtEl>
                                        <p:attrNameLst>
                                          <p:attrName>style.visibility</p:attrName>
                                        </p:attrNameLst>
                                      </p:cBhvr>
                                      <p:to>
                                        <p:strVal val="visible"/>
                                      </p:to>
                                    </p:set>
                                    <p:animEffect transition="in" filter="slide(fromLeft)">
                                      <p:cBhvr>
                                        <p:cTn id="32" dur="500"/>
                                        <p:tgtEl>
                                          <p:spTgt spid="495620"/>
                                        </p:tgtEl>
                                      </p:cBhvr>
                                    </p:animEffect>
                                  </p:childTnLst>
                                </p:cTn>
                              </p:par>
                            </p:childTnLst>
                          </p:cTn>
                        </p:par>
                        <p:par>
                          <p:cTn id="33" fill="hold" nodeType="afterGroup">
                            <p:stCondLst>
                              <p:cond delay="500"/>
                            </p:stCondLst>
                            <p:childTnLst>
                              <p:par>
                                <p:cTn id="34" presetID="2" presetClass="entr" presetSubtype="2" fill="hold" nodeType="afterEffect">
                                  <p:stCondLst>
                                    <p:cond delay="0"/>
                                  </p:stCondLst>
                                  <p:childTnLst>
                                    <p:set>
                                      <p:cBhvr>
                                        <p:cTn id="35" dur="1" fill="hold">
                                          <p:stCondLst>
                                            <p:cond delay="0"/>
                                          </p:stCondLst>
                                        </p:cTn>
                                        <p:tgtEl>
                                          <p:spTgt spid="495662"/>
                                        </p:tgtEl>
                                        <p:attrNameLst>
                                          <p:attrName>style.visibility</p:attrName>
                                        </p:attrNameLst>
                                      </p:cBhvr>
                                      <p:to>
                                        <p:strVal val="visible"/>
                                      </p:to>
                                    </p:set>
                                    <p:anim calcmode="lin" valueType="num">
                                      <p:cBhvr additive="base">
                                        <p:cTn id="36" dur="500" fill="hold"/>
                                        <p:tgtEl>
                                          <p:spTgt spid="495662"/>
                                        </p:tgtEl>
                                        <p:attrNameLst>
                                          <p:attrName>ppt_x</p:attrName>
                                        </p:attrNameLst>
                                      </p:cBhvr>
                                      <p:tavLst>
                                        <p:tav tm="0">
                                          <p:val>
                                            <p:strVal val="1+#ppt_w/2"/>
                                          </p:val>
                                        </p:tav>
                                        <p:tav tm="100000">
                                          <p:val>
                                            <p:strVal val="#ppt_x"/>
                                          </p:val>
                                        </p:tav>
                                      </p:tavLst>
                                    </p:anim>
                                    <p:anim calcmode="lin" valueType="num">
                                      <p:cBhvr additive="base">
                                        <p:cTn id="37" dur="500" fill="hold"/>
                                        <p:tgtEl>
                                          <p:spTgt spid="4956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561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364163" y="300038"/>
            <a:ext cx="3362325" cy="2089150"/>
            <a:chOff x="2653" y="1570"/>
            <a:chExt cx="2118" cy="1316"/>
          </a:xfrm>
        </p:grpSpPr>
        <p:sp>
          <p:nvSpPr>
            <p:cNvPr id="60478" name="Line 3"/>
            <p:cNvSpPr>
              <a:spLocks noChangeShapeType="1"/>
            </p:cNvSpPr>
            <p:nvPr/>
          </p:nvSpPr>
          <p:spPr bwMode="auto">
            <a:xfrm flipV="1">
              <a:off x="3515" y="2024"/>
              <a:ext cx="0" cy="28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79" name="Line 4"/>
            <p:cNvSpPr>
              <a:spLocks noChangeShapeType="1"/>
            </p:cNvSpPr>
            <p:nvPr/>
          </p:nvSpPr>
          <p:spPr bwMode="auto">
            <a:xfrm flipH="1" flipV="1">
              <a:off x="3515" y="2659"/>
              <a:ext cx="0" cy="19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80" name="Line 5"/>
            <p:cNvSpPr>
              <a:spLocks noChangeShapeType="1"/>
            </p:cNvSpPr>
            <p:nvPr/>
          </p:nvSpPr>
          <p:spPr bwMode="auto">
            <a:xfrm>
              <a:off x="2834" y="2840"/>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81" name="Text Box 6"/>
            <p:cNvSpPr txBox="1">
              <a:spLocks noChangeArrowheads="1"/>
            </p:cNvSpPr>
            <p:nvPr/>
          </p:nvSpPr>
          <p:spPr bwMode="auto">
            <a:xfrm>
              <a:off x="3288" y="2069"/>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60482" name="Text Box 7"/>
            <p:cNvSpPr txBox="1">
              <a:spLocks noChangeArrowheads="1"/>
            </p:cNvSpPr>
            <p:nvPr/>
          </p:nvSpPr>
          <p:spPr bwMode="auto">
            <a:xfrm>
              <a:off x="3878" y="2069"/>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60483" name="Text Box 8"/>
            <p:cNvSpPr txBox="1">
              <a:spLocks noChangeArrowheads="1"/>
            </p:cNvSpPr>
            <p:nvPr/>
          </p:nvSpPr>
          <p:spPr bwMode="auto">
            <a:xfrm>
              <a:off x="2653" y="2069"/>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0484" name="Text Box 9"/>
            <p:cNvSpPr txBox="1">
              <a:spLocks noChangeArrowheads="1"/>
            </p:cNvSpPr>
            <p:nvPr/>
          </p:nvSpPr>
          <p:spPr bwMode="auto">
            <a:xfrm>
              <a:off x="2653" y="2387"/>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_</a:t>
              </a:r>
            </a:p>
          </p:txBody>
        </p:sp>
        <p:sp>
          <p:nvSpPr>
            <p:cNvPr id="60485" name="Text Box 10"/>
            <p:cNvSpPr txBox="1">
              <a:spLocks noChangeArrowheads="1"/>
            </p:cNvSpPr>
            <p:nvPr/>
          </p:nvSpPr>
          <p:spPr bwMode="auto">
            <a:xfrm>
              <a:off x="2653" y="2251"/>
              <a:ext cx="30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60486" name="Text Box 11"/>
            <p:cNvSpPr txBox="1">
              <a:spLocks noChangeArrowheads="1"/>
            </p:cNvSpPr>
            <p:nvPr/>
          </p:nvSpPr>
          <p:spPr bwMode="auto">
            <a:xfrm>
              <a:off x="4467" y="2024"/>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0487" name="Text Box 12"/>
            <p:cNvSpPr txBox="1">
              <a:spLocks noChangeArrowheads="1"/>
            </p:cNvSpPr>
            <p:nvPr/>
          </p:nvSpPr>
          <p:spPr bwMode="auto">
            <a:xfrm>
              <a:off x="4467" y="2432"/>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_</a:t>
              </a:r>
            </a:p>
          </p:txBody>
        </p:sp>
        <p:sp>
          <p:nvSpPr>
            <p:cNvPr id="60488" name="Text Box 13"/>
            <p:cNvSpPr txBox="1">
              <a:spLocks noChangeArrowheads="1"/>
            </p:cNvSpPr>
            <p:nvPr/>
          </p:nvSpPr>
          <p:spPr bwMode="auto">
            <a:xfrm>
              <a:off x="4467" y="2251"/>
              <a:ext cx="30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2</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60489" name="Oval 14"/>
            <p:cNvSpPr>
              <a:spLocks noChangeArrowheads="1"/>
            </p:cNvSpPr>
            <p:nvPr/>
          </p:nvSpPr>
          <p:spPr bwMode="auto">
            <a:xfrm>
              <a:off x="2743" y="2795"/>
              <a:ext cx="94"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0490" name="Line 15"/>
            <p:cNvSpPr>
              <a:spLocks noChangeShapeType="1"/>
            </p:cNvSpPr>
            <p:nvPr/>
          </p:nvSpPr>
          <p:spPr bwMode="auto">
            <a:xfrm>
              <a:off x="3877" y="2840"/>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91" name="Oval 16"/>
            <p:cNvSpPr>
              <a:spLocks noChangeArrowheads="1"/>
            </p:cNvSpPr>
            <p:nvPr/>
          </p:nvSpPr>
          <p:spPr bwMode="auto">
            <a:xfrm>
              <a:off x="4557" y="2795"/>
              <a:ext cx="94"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0492" name="Line 17"/>
            <p:cNvSpPr>
              <a:spLocks noChangeShapeType="1"/>
            </p:cNvSpPr>
            <p:nvPr/>
          </p:nvSpPr>
          <p:spPr bwMode="auto">
            <a:xfrm>
              <a:off x="3877" y="2024"/>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93" name="Oval 18"/>
            <p:cNvSpPr>
              <a:spLocks noChangeArrowheads="1"/>
            </p:cNvSpPr>
            <p:nvPr/>
          </p:nvSpPr>
          <p:spPr bwMode="auto">
            <a:xfrm>
              <a:off x="4557" y="1979"/>
              <a:ext cx="94"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0494" name="Line 19"/>
            <p:cNvSpPr>
              <a:spLocks noChangeShapeType="1"/>
            </p:cNvSpPr>
            <p:nvPr/>
          </p:nvSpPr>
          <p:spPr bwMode="auto">
            <a:xfrm>
              <a:off x="2789" y="2024"/>
              <a:ext cx="72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95" name="Oval 20"/>
            <p:cNvSpPr>
              <a:spLocks noChangeArrowheads="1"/>
            </p:cNvSpPr>
            <p:nvPr/>
          </p:nvSpPr>
          <p:spPr bwMode="auto">
            <a:xfrm>
              <a:off x="2698" y="1979"/>
              <a:ext cx="94"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60496" name="Group 21"/>
            <p:cNvGrpSpPr>
              <a:grpSpLocks/>
            </p:cNvGrpSpPr>
            <p:nvPr/>
          </p:nvGrpSpPr>
          <p:grpSpPr bwMode="auto">
            <a:xfrm>
              <a:off x="3515" y="2296"/>
              <a:ext cx="91" cy="363"/>
              <a:chOff x="2744" y="2931"/>
              <a:chExt cx="57" cy="283"/>
            </a:xfrm>
          </p:grpSpPr>
          <p:sp>
            <p:nvSpPr>
              <p:cNvPr id="60512" name="Arc 22"/>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0513" name="Arc 23"/>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0514" name="Arc 24"/>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60497" name="Group 25"/>
            <p:cNvGrpSpPr>
              <a:grpSpLocks/>
            </p:cNvGrpSpPr>
            <p:nvPr/>
          </p:nvGrpSpPr>
          <p:grpSpPr bwMode="auto">
            <a:xfrm rot="10800000">
              <a:off x="3787" y="2297"/>
              <a:ext cx="90" cy="362"/>
              <a:chOff x="2744" y="2931"/>
              <a:chExt cx="57" cy="283"/>
            </a:xfrm>
          </p:grpSpPr>
          <p:sp>
            <p:nvSpPr>
              <p:cNvPr id="60509" name="Arc 26"/>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0510" name="Arc 27"/>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0511" name="Arc 28"/>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sp>
          <p:nvSpPr>
            <p:cNvPr id="60498" name="Line 29"/>
            <p:cNvSpPr>
              <a:spLocks noChangeShapeType="1"/>
            </p:cNvSpPr>
            <p:nvPr/>
          </p:nvSpPr>
          <p:spPr bwMode="auto">
            <a:xfrm flipH="1" flipV="1">
              <a:off x="3877" y="2659"/>
              <a:ext cx="0" cy="19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99" name="Line 30"/>
            <p:cNvSpPr>
              <a:spLocks noChangeShapeType="1"/>
            </p:cNvSpPr>
            <p:nvPr/>
          </p:nvSpPr>
          <p:spPr bwMode="auto">
            <a:xfrm flipH="1" flipV="1">
              <a:off x="3877" y="2024"/>
              <a:ext cx="0" cy="28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500" name="Text Box 31"/>
            <p:cNvSpPr txBox="1">
              <a:spLocks noChangeArrowheads="1"/>
            </p:cNvSpPr>
            <p:nvPr/>
          </p:nvSpPr>
          <p:spPr bwMode="auto">
            <a:xfrm>
              <a:off x="2789" y="1570"/>
              <a:ext cx="25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i</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60501" name="Line 32"/>
            <p:cNvSpPr>
              <a:spLocks noChangeShapeType="1"/>
            </p:cNvSpPr>
            <p:nvPr/>
          </p:nvSpPr>
          <p:spPr bwMode="auto">
            <a:xfrm>
              <a:off x="2744" y="1933"/>
              <a:ext cx="288" cy="0"/>
            </a:xfrm>
            <a:prstGeom prst="line">
              <a:avLst/>
            </a:prstGeom>
            <a:noFill/>
            <a:ln w="38100">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502" name="Text Box 33"/>
            <p:cNvSpPr txBox="1">
              <a:spLocks noChangeArrowheads="1"/>
            </p:cNvSpPr>
            <p:nvPr/>
          </p:nvSpPr>
          <p:spPr bwMode="auto">
            <a:xfrm>
              <a:off x="3198" y="2296"/>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L</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60503" name="Text Box 34"/>
            <p:cNvSpPr txBox="1">
              <a:spLocks noChangeArrowheads="1"/>
            </p:cNvSpPr>
            <p:nvPr/>
          </p:nvSpPr>
          <p:spPr bwMode="auto">
            <a:xfrm>
              <a:off x="3878" y="2296"/>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L</a:t>
              </a:r>
              <a:r>
                <a:rPr kumimoji="1" lang="en-US" altLang="zh-CN" sz="2800" baseline="-25000">
                  <a:solidFill>
                    <a:schemeClr val="bg1"/>
                  </a:solidFill>
                  <a:latin typeface="Times New Roman" panose="02020603050405020304" pitchFamily="18" charset="0"/>
                  <a:ea typeface="宋体" panose="02010600030101010101" pitchFamily="2" charset="-122"/>
                </a:rPr>
                <a:t>2</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60504" name="Text Box 35"/>
            <p:cNvSpPr txBox="1">
              <a:spLocks noChangeArrowheads="1"/>
            </p:cNvSpPr>
            <p:nvPr/>
          </p:nvSpPr>
          <p:spPr bwMode="auto">
            <a:xfrm>
              <a:off x="4332" y="1570"/>
              <a:ext cx="25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i</a:t>
              </a:r>
              <a:r>
                <a:rPr kumimoji="1" lang="en-US" altLang="zh-CN" sz="2800" baseline="-25000">
                  <a:solidFill>
                    <a:schemeClr val="bg1"/>
                  </a:solidFill>
                  <a:latin typeface="Times New Roman" panose="02020603050405020304" pitchFamily="18" charset="0"/>
                  <a:ea typeface="宋体" panose="02010600030101010101" pitchFamily="2" charset="-122"/>
                </a:rPr>
                <a:t>2</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60505" name="Text Box 36"/>
            <p:cNvSpPr txBox="1">
              <a:spLocks noChangeArrowheads="1"/>
            </p:cNvSpPr>
            <p:nvPr/>
          </p:nvSpPr>
          <p:spPr bwMode="auto">
            <a:xfrm>
              <a:off x="3560" y="1661"/>
              <a:ext cx="30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M</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60506" name="Line 37"/>
            <p:cNvSpPr>
              <a:spLocks noChangeShapeType="1"/>
            </p:cNvSpPr>
            <p:nvPr/>
          </p:nvSpPr>
          <p:spPr bwMode="auto">
            <a:xfrm flipH="1">
              <a:off x="4332" y="1933"/>
              <a:ext cx="288" cy="0"/>
            </a:xfrm>
            <a:prstGeom prst="line">
              <a:avLst/>
            </a:prstGeom>
            <a:noFill/>
            <a:ln w="38100">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507" name="Arc 38"/>
            <p:cNvSpPr>
              <a:spLocks/>
            </p:cNvSpPr>
            <p:nvPr/>
          </p:nvSpPr>
          <p:spPr bwMode="auto">
            <a:xfrm flipH="1">
              <a:off x="3464" y="1860"/>
              <a:ext cx="148" cy="131"/>
            </a:xfrm>
            <a:custGeom>
              <a:avLst/>
              <a:gdLst>
                <a:gd name="T0" fmla="*/ 0 w 22702"/>
                <a:gd name="T1" fmla="*/ 0 h 21600"/>
                <a:gd name="T2" fmla="*/ 148 w 22702"/>
                <a:gd name="T3" fmla="*/ 105 h 21600"/>
                <a:gd name="T4" fmla="*/ 10 w 22702"/>
                <a:gd name="T5" fmla="*/ 131 h 21600"/>
                <a:gd name="T6" fmla="*/ 0 60000 65536"/>
                <a:gd name="T7" fmla="*/ 0 60000 65536"/>
                <a:gd name="T8" fmla="*/ 0 60000 65536"/>
                <a:gd name="T9" fmla="*/ 0 w 22702"/>
                <a:gd name="T10" fmla="*/ 0 h 21600"/>
                <a:gd name="T11" fmla="*/ 22702 w 22702"/>
                <a:gd name="T12" fmla="*/ 21600 h 21600"/>
              </a:gdLst>
              <a:ahLst/>
              <a:cxnLst>
                <a:cxn ang="T6">
                  <a:pos x="T0" y="T1"/>
                </a:cxn>
                <a:cxn ang="T7">
                  <a:pos x="T2" y="T3"/>
                </a:cxn>
                <a:cxn ang="T8">
                  <a:pos x="T4" y="T5"/>
                </a:cxn>
              </a:cxnLst>
              <a:rect l="T9" t="T10" r="T11" b="T12"/>
              <a:pathLst>
                <a:path w="22702" h="21600" fill="none" extrusionOk="0">
                  <a:moveTo>
                    <a:pt x="-1" y="54"/>
                  </a:moveTo>
                  <a:cubicBezTo>
                    <a:pt x="512" y="18"/>
                    <a:pt x="1025" y="-1"/>
                    <a:pt x="1539" y="0"/>
                  </a:cubicBezTo>
                  <a:cubicBezTo>
                    <a:pt x="11801" y="0"/>
                    <a:pt x="20647" y="7221"/>
                    <a:pt x="22701" y="17276"/>
                  </a:cubicBezTo>
                </a:path>
                <a:path w="22702" h="21600" stroke="0" extrusionOk="0">
                  <a:moveTo>
                    <a:pt x="-1" y="54"/>
                  </a:moveTo>
                  <a:cubicBezTo>
                    <a:pt x="512" y="18"/>
                    <a:pt x="1025" y="-1"/>
                    <a:pt x="1539" y="0"/>
                  </a:cubicBezTo>
                  <a:cubicBezTo>
                    <a:pt x="11801" y="0"/>
                    <a:pt x="20647" y="7221"/>
                    <a:pt x="22701" y="17276"/>
                  </a:cubicBezTo>
                  <a:lnTo>
                    <a:pt x="1539" y="21600"/>
                  </a:lnTo>
                  <a:close/>
                </a:path>
              </a:pathLst>
            </a:custGeom>
            <a:noFill/>
            <a:ln w="38100">
              <a:solidFill>
                <a:srgbClr val="FF33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0508" name="Arc 39"/>
            <p:cNvSpPr>
              <a:spLocks/>
            </p:cNvSpPr>
            <p:nvPr/>
          </p:nvSpPr>
          <p:spPr bwMode="auto">
            <a:xfrm>
              <a:off x="3770" y="1868"/>
              <a:ext cx="148" cy="131"/>
            </a:xfrm>
            <a:custGeom>
              <a:avLst/>
              <a:gdLst>
                <a:gd name="T0" fmla="*/ 0 w 22702"/>
                <a:gd name="T1" fmla="*/ 0 h 21600"/>
                <a:gd name="T2" fmla="*/ 148 w 22702"/>
                <a:gd name="T3" fmla="*/ 105 h 21600"/>
                <a:gd name="T4" fmla="*/ 10 w 22702"/>
                <a:gd name="T5" fmla="*/ 131 h 21600"/>
                <a:gd name="T6" fmla="*/ 0 60000 65536"/>
                <a:gd name="T7" fmla="*/ 0 60000 65536"/>
                <a:gd name="T8" fmla="*/ 0 60000 65536"/>
                <a:gd name="T9" fmla="*/ 0 w 22702"/>
                <a:gd name="T10" fmla="*/ 0 h 21600"/>
                <a:gd name="T11" fmla="*/ 22702 w 22702"/>
                <a:gd name="T12" fmla="*/ 21600 h 21600"/>
              </a:gdLst>
              <a:ahLst/>
              <a:cxnLst>
                <a:cxn ang="T6">
                  <a:pos x="T0" y="T1"/>
                </a:cxn>
                <a:cxn ang="T7">
                  <a:pos x="T2" y="T3"/>
                </a:cxn>
                <a:cxn ang="T8">
                  <a:pos x="T4" y="T5"/>
                </a:cxn>
              </a:cxnLst>
              <a:rect l="T9" t="T10" r="T11" b="T12"/>
              <a:pathLst>
                <a:path w="22702" h="21600" fill="none" extrusionOk="0">
                  <a:moveTo>
                    <a:pt x="-1" y="54"/>
                  </a:moveTo>
                  <a:cubicBezTo>
                    <a:pt x="512" y="18"/>
                    <a:pt x="1025" y="-1"/>
                    <a:pt x="1539" y="0"/>
                  </a:cubicBezTo>
                  <a:cubicBezTo>
                    <a:pt x="11801" y="0"/>
                    <a:pt x="20647" y="7221"/>
                    <a:pt x="22701" y="17276"/>
                  </a:cubicBezTo>
                </a:path>
                <a:path w="22702" h="21600" stroke="0" extrusionOk="0">
                  <a:moveTo>
                    <a:pt x="-1" y="54"/>
                  </a:moveTo>
                  <a:cubicBezTo>
                    <a:pt x="512" y="18"/>
                    <a:pt x="1025" y="-1"/>
                    <a:pt x="1539" y="0"/>
                  </a:cubicBezTo>
                  <a:cubicBezTo>
                    <a:pt x="11801" y="0"/>
                    <a:pt x="20647" y="7221"/>
                    <a:pt x="22701" y="17276"/>
                  </a:cubicBezTo>
                  <a:lnTo>
                    <a:pt x="1539" y="21600"/>
                  </a:lnTo>
                  <a:close/>
                </a:path>
              </a:pathLst>
            </a:custGeom>
            <a:noFill/>
            <a:ln w="38100">
              <a:solidFill>
                <a:srgbClr val="FF33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5" name="Group 40"/>
          <p:cNvGrpSpPr>
            <a:grpSpLocks/>
          </p:cNvGrpSpPr>
          <p:nvPr/>
        </p:nvGrpSpPr>
        <p:grpSpPr bwMode="auto">
          <a:xfrm>
            <a:off x="5076825" y="444500"/>
            <a:ext cx="4067175" cy="2678113"/>
            <a:chOff x="657" y="1616"/>
            <a:chExt cx="2404" cy="1687"/>
          </a:xfrm>
        </p:grpSpPr>
        <p:grpSp>
          <p:nvGrpSpPr>
            <p:cNvPr id="60441" name="Group 41"/>
            <p:cNvGrpSpPr>
              <a:grpSpLocks/>
            </p:cNvGrpSpPr>
            <p:nvPr/>
          </p:nvGrpSpPr>
          <p:grpSpPr bwMode="auto">
            <a:xfrm>
              <a:off x="657" y="1616"/>
              <a:ext cx="2404" cy="1687"/>
              <a:chOff x="3243" y="210"/>
              <a:chExt cx="2404" cy="1687"/>
            </a:xfrm>
          </p:grpSpPr>
          <p:sp>
            <p:nvSpPr>
              <p:cNvPr id="60446" name="Rectangle 42"/>
              <p:cNvSpPr>
                <a:spLocks noChangeArrowheads="1"/>
              </p:cNvSpPr>
              <p:nvPr/>
            </p:nvSpPr>
            <p:spPr bwMode="auto">
              <a:xfrm>
                <a:off x="3243" y="210"/>
                <a:ext cx="2404" cy="127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0447" name="Rectangle 43" descr="羊皮纸"/>
              <p:cNvSpPr>
                <a:spLocks noChangeArrowheads="1"/>
              </p:cNvSpPr>
              <p:nvPr/>
            </p:nvSpPr>
            <p:spPr bwMode="auto">
              <a:xfrm>
                <a:off x="3606" y="1570"/>
                <a:ext cx="1825" cy="327"/>
              </a:xfrm>
              <a:prstGeom prst="rect">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lIns="198000" rIns="198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ea typeface="楷体_GB2312" pitchFamily="49" charset="-122"/>
                  </a:rPr>
                  <a:t>理想变压器模型</a:t>
                </a:r>
              </a:p>
            </p:txBody>
          </p:sp>
          <p:grpSp>
            <p:nvGrpSpPr>
              <p:cNvPr id="60448" name="Group 44"/>
              <p:cNvGrpSpPr>
                <a:grpSpLocks/>
              </p:cNvGrpSpPr>
              <p:nvPr/>
            </p:nvGrpSpPr>
            <p:grpSpPr bwMode="auto">
              <a:xfrm>
                <a:off x="3379" y="210"/>
                <a:ext cx="2099" cy="1089"/>
                <a:chOff x="1837" y="1933"/>
                <a:chExt cx="2099" cy="1089"/>
              </a:xfrm>
            </p:grpSpPr>
            <p:sp>
              <p:nvSpPr>
                <p:cNvPr id="60449" name="Line 45"/>
                <p:cNvSpPr>
                  <a:spLocks noChangeShapeType="1"/>
                </p:cNvSpPr>
                <p:nvPr/>
              </p:nvSpPr>
              <p:spPr bwMode="auto">
                <a:xfrm flipV="1">
                  <a:off x="2699" y="2160"/>
                  <a:ext cx="0" cy="28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50" name="Line 46"/>
                <p:cNvSpPr>
                  <a:spLocks noChangeShapeType="1"/>
                </p:cNvSpPr>
                <p:nvPr/>
              </p:nvSpPr>
              <p:spPr bwMode="auto">
                <a:xfrm flipH="1" flipV="1">
                  <a:off x="2699" y="2795"/>
                  <a:ext cx="0" cy="19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51" name="Line 47"/>
                <p:cNvSpPr>
                  <a:spLocks noChangeShapeType="1"/>
                </p:cNvSpPr>
                <p:nvPr/>
              </p:nvSpPr>
              <p:spPr bwMode="auto">
                <a:xfrm>
                  <a:off x="2018" y="2976"/>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52" name="Text Box 48"/>
                <p:cNvSpPr txBox="1">
                  <a:spLocks noChangeArrowheads="1"/>
                </p:cNvSpPr>
                <p:nvPr/>
              </p:nvSpPr>
              <p:spPr bwMode="auto">
                <a:xfrm>
                  <a:off x="2472" y="2205"/>
                  <a:ext cx="21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60453" name="Text Box 49"/>
                <p:cNvSpPr txBox="1">
                  <a:spLocks noChangeArrowheads="1"/>
                </p:cNvSpPr>
                <p:nvPr/>
              </p:nvSpPr>
              <p:spPr bwMode="auto">
                <a:xfrm>
                  <a:off x="3061" y="2241"/>
                  <a:ext cx="21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60454" name="Text Box 50"/>
                <p:cNvSpPr txBox="1">
                  <a:spLocks noChangeArrowheads="1"/>
                </p:cNvSpPr>
                <p:nvPr/>
              </p:nvSpPr>
              <p:spPr bwMode="auto">
                <a:xfrm>
                  <a:off x="2699" y="1933"/>
                  <a:ext cx="37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n:1</a:t>
                  </a:r>
                </a:p>
              </p:txBody>
            </p:sp>
            <p:sp>
              <p:nvSpPr>
                <p:cNvPr id="60455" name="Text Box 51"/>
                <p:cNvSpPr txBox="1">
                  <a:spLocks noChangeArrowheads="1"/>
                </p:cNvSpPr>
                <p:nvPr/>
              </p:nvSpPr>
              <p:spPr bwMode="auto">
                <a:xfrm>
                  <a:off x="1837" y="2205"/>
                  <a:ext cx="22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0456" name="Text Box 52"/>
                <p:cNvSpPr txBox="1">
                  <a:spLocks noChangeArrowheads="1"/>
                </p:cNvSpPr>
                <p:nvPr/>
              </p:nvSpPr>
              <p:spPr bwMode="auto">
                <a:xfrm>
                  <a:off x="1837" y="2523"/>
                  <a:ext cx="21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_</a:t>
                  </a:r>
                </a:p>
              </p:txBody>
            </p:sp>
            <p:sp>
              <p:nvSpPr>
                <p:cNvPr id="60457" name="Text Box 53"/>
                <p:cNvSpPr txBox="1">
                  <a:spLocks noChangeArrowheads="1"/>
                </p:cNvSpPr>
                <p:nvPr/>
              </p:nvSpPr>
              <p:spPr bwMode="auto">
                <a:xfrm>
                  <a:off x="1837" y="2387"/>
                  <a:ext cx="28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60458" name="Text Box 54"/>
                <p:cNvSpPr txBox="1">
                  <a:spLocks noChangeArrowheads="1"/>
                </p:cNvSpPr>
                <p:nvPr/>
              </p:nvSpPr>
              <p:spPr bwMode="auto">
                <a:xfrm>
                  <a:off x="3651" y="2160"/>
                  <a:ext cx="22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0459" name="Text Box 55"/>
                <p:cNvSpPr txBox="1">
                  <a:spLocks noChangeArrowheads="1"/>
                </p:cNvSpPr>
                <p:nvPr/>
              </p:nvSpPr>
              <p:spPr bwMode="auto">
                <a:xfrm>
                  <a:off x="3651" y="2568"/>
                  <a:ext cx="21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_</a:t>
                  </a:r>
                </a:p>
              </p:txBody>
            </p:sp>
            <p:sp>
              <p:nvSpPr>
                <p:cNvPr id="60460" name="Text Box 56"/>
                <p:cNvSpPr txBox="1">
                  <a:spLocks noChangeArrowheads="1"/>
                </p:cNvSpPr>
                <p:nvPr/>
              </p:nvSpPr>
              <p:spPr bwMode="auto">
                <a:xfrm>
                  <a:off x="3651" y="2387"/>
                  <a:ext cx="28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2</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60461" name="Oval 57"/>
                <p:cNvSpPr>
                  <a:spLocks noChangeArrowheads="1"/>
                </p:cNvSpPr>
                <p:nvPr/>
              </p:nvSpPr>
              <p:spPr bwMode="auto">
                <a:xfrm>
                  <a:off x="1927" y="2931"/>
                  <a:ext cx="94"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0462" name="Line 58"/>
                <p:cNvSpPr>
                  <a:spLocks noChangeShapeType="1"/>
                </p:cNvSpPr>
                <p:nvPr/>
              </p:nvSpPr>
              <p:spPr bwMode="auto">
                <a:xfrm>
                  <a:off x="3061" y="2976"/>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63" name="Oval 59"/>
                <p:cNvSpPr>
                  <a:spLocks noChangeArrowheads="1"/>
                </p:cNvSpPr>
                <p:nvPr/>
              </p:nvSpPr>
              <p:spPr bwMode="auto">
                <a:xfrm>
                  <a:off x="3741" y="2931"/>
                  <a:ext cx="94"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0464" name="Line 60"/>
                <p:cNvSpPr>
                  <a:spLocks noChangeShapeType="1"/>
                </p:cNvSpPr>
                <p:nvPr/>
              </p:nvSpPr>
              <p:spPr bwMode="auto">
                <a:xfrm>
                  <a:off x="3061" y="2160"/>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65" name="Oval 61"/>
                <p:cNvSpPr>
                  <a:spLocks noChangeArrowheads="1"/>
                </p:cNvSpPr>
                <p:nvPr/>
              </p:nvSpPr>
              <p:spPr bwMode="auto">
                <a:xfrm>
                  <a:off x="3741" y="2115"/>
                  <a:ext cx="94"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0466" name="Line 62"/>
                <p:cNvSpPr>
                  <a:spLocks noChangeShapeType="1"/>
                </p:cNvSpPr>
                <p:nvPr/>
              </p:nvSpPr>
              <p:spPr bwMode="auto">
                <a:xfrm>
                  <a:off x="1973" y="2160"/>
                  <a:ext cx="72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67" name="Oval 63"/>
                <p:cNvSpPr>
                  <a:spLocks noChangeArrowheads="1"/>
                </p:cNvSpPr>
                <p:nvPr/>
              </p:nvSpPr>
              <p:spPr bwMode="auto">
                <a:xfrm>
                  <a:off x="1882" y="2115"/>
                  <a:ext cx="94"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60468" name="Group 64"/>
                <p:cNvGrpSpPr>
                  <a:grpSpLocks/>
                </p:cNvGrpSpPr>
                <p:nvPr/>
              </p:nvGrpSpPr>
              <p:grpSpPr bwMode="auto">
                <a:xfrm>
                  <a:off x="2699" y="2432"/>
                  <a:ext cx="91" cy="363"/>
                  <a:chOff x="2744" y="2931"/>
                  <a:chExt cx="57" cy="283"/>
                </a:xfrm>
              </p:grpSpPr>
              <p:sp>
                <p:nvSpPr>
                  <p:cNvPr id="60475" name="Arc 65"/>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0476" name="Arc 66"/>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0477" name="Arc 67"/>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60469" name="Group 68"/>
                <p:cNvGrpSpPr>
                  <a:grpSpLocks/>
                </p:cNvGrpSpPr>
                <p:nvPr/>
              </p:nvGrpSpPr>
              <p:grpSpPr bwMode="auto">
                <a:xfrm rot="10800000">
                  <a:off x="2971" y="2433"/>
                  <a:ext cx="90" cy="362"/>
                  <a:chOff x="2744" y="2931"/>
                  <a:chExt cx="57" cy="283"/>
                </a:xfrm>
              </p:grpSpPr>
              <p:sp>
                <p:nvSpPr>
                  <p:cNvPr id="60472" name="Arc 69"/>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0473" name="Arc 70"/>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0474" name="Arc 71"/>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sp>
              <p:nvSpPr>
                <p:cNvPr id="60470" name="Line 72"/>
                <p:cNvSpPr>
                  <a:spLocks noChangeShapeType="1"/>
                </p:cNvSpPr>
                <p:nvPr/>
              </p:nvSpPr>
              <p:spPr bwMode="auto">
                <a:xfrm flipH="1" flipV="1">
                  <a:off x="3061" y="2795"/>
                  <a:ext cx="0" cy="19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71" name="Line 73"/>
                <p:cNvSpPr>
                  <a:spLocks noChangeShapeType="1"/>
                </p:cNvSpPr>
                <p:nvPr/>
              </p:nvSpPr>
              <p:spPr bwMode="auto">
                <a:xfrm flipH="1" flipV="1">
                  <a:off x="3061" y="2160"/>
                  <a:ext cx="0" cy="28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grpSp>
        <p:sp>
          <p:nvSpPr>
            <p:cNvPr id="60442" name="Line 74"/>
            <p:cNvSpPr>
              <a:spLocks noChangeShapeType="1"/>
            </p:cNvSpPr>
            <p:nvPr/>
          </p:nvSpPr>
          <p:spPr bwMode="auto">
            <a:xfrm>
              <a:off x="1020" y="1933"/>
              <a:ext cx="363" cy="0"/>
            </a:xfrm>
            <a:prstGeom prst="line">
              <a:avLst/>
            </a:prstGeom>
            <a:noFill/>
            <a:ln w="38100">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0443" name="Line 75"/>
            <p:cNvSpPr>
              <a:spLocks noChangeShapeType="1"/>
            </p:cNvSpPr>
            <p:nvPr/>
          </p:nvSpPr>
          <p:spPr bwMode="auto">
            <a:xfrm>
              <a:off x="2245" y="1933"/>
              <a:ext cx="363" cy="0"/>
            </a:xfrm>
            <a:prstGeom prst="line">
              <a:avLst/>
            </a:prstGeom>
            <a:noFill/>
            <a:ln w="28575">
              <a:solidFill>
                <a:srgbClr val="00FFFF"/>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60444" name="Text Box 76"/>
            <p:cNvSpPr txBox="1">
              <a:spLocks noChangeArrowheads="1"/>
            </p:cNvSpPr>
            <p:nvPr/>
          </p:nvSpPr>
          <p:spPr bwMode="auto">
            <a:xfrm>
              <a:off x="1020" y="1933"/>
              <a:ext cx="45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i="1">
                  <a:solidFill>
                    <a:schemeClr val="bg1"/>
                  </a:solidFill>
                  <a:latin typeface="Times New Roman" panose="02020603050405020304" pitchFamily="18" charset="0"/>
                  <a:ea typeface="仿宋_GB2312" pitchFamily="49" charset="-122"/>
                </a:rPr>
                <a:t>i</a:t>
              </a:r>
              <a:r>
                <a:rPr lang="en-US" altLang="zh-CN" sz="2800" baseline="-25000">
                  <a:solidFill>
                    <a:schemeClr val="bg1"/>
                  </a:solidFill>
                  <a:latin typeface="Times New Roman" panose="02020603050405020304" pitchFamily="18" charset="0"/>
                  <a:ea typeface="仿宋_GB2312" pitchFamily="49" charset="-122"/>
                </a:rPr>
                <a:t>1</a:t>
              </a:r>
            </a:p>
          </p:txBody>
        </p:sp>
        <p:sp>
          <p:nvSpPr>
            <p:cNvPr id="60445" name="Text Box 77"/>
            <p:cNvSpPr txBox="1">
              <a:spLocks noChangeArrowheads="1"/>
            </p:cNvSpPr>
            <p:nvPr/>
          </p:nvSpPr>
          <p:spPr bwMode="auto">
            <a:xfrm>
              <a:off x="2336" y="1888"/>
              <a:ext cx="45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i="1">
                  <a:solidFill>
                    <a:schemeClr val="bg1"/>
                  </a:solidFill>
                  <a:latin typeface="Times New Roman" panose="02020603050405020304" pitchFamily="18" charset="0"/>
                  <a:ea typeface="仿宋_GB2312" pitchFamily="49" charset="-122"/>
                </a:rPr>
                <a:t>i</a:t>
              </a:r>
              <a:r>
                <a:rPr lang="en-US" altLang="zh-CN" sz="2800" baseline="-25000">
                  <a:solidFill>
                    <a:schemeClr val="bg1"/>
                  </a:solidFill>
                  <a:latin typeface="Times New Roman" panose="02020603050405020304" pitchFamily="18" charset="0"/>
                  <a:ea typeface="仿宋_GB2312" pitchFamily="49" charset="-122"/>
                </a:rPr>
                <a:t>2</a:t>
              </a:r>
            </a:p>
          </p:txBody>
        </p:sp>
      </p:grpSp>
      <p:sp>
        <p:nvSpPr>
          <p:cNvPr id="496718" name="Text Box 78"/>
          <p:cNvSpPr txBox="1">
            <a:spLocks noChangeArrowheads="1"/>
          </p:cNvSpPr>
          <p:nvPr/>
        </p:nvSpPr>
        <p:spPr bwMode="auto">
          <a:xfrm>
            <a:off x="611188" y="587375"/>
            <a:ext cx="22320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AutoNum type="circleNumDbPlain" startAt="2"/>
            </a:pPr>
            <a:r>
              <a:rPr lang="zh-CN" altLang="en-US" sz="2800" b="1">
                <a:solidFill>
                  <a:srgbClr val="FF9900"/>
                </a:solidFill>
                <a:latin typeface="楷体_GB2312" pitchFamily="49" charset="-122"/>
                <a:ea typeface="楷体_GB2312" pitchFamily="49" charset="-122"/>
              </a:rPr>
              <a:t>变流关系</a:t>
            </a:r>
          </a:p>
        </p:txBody>
      </p:sp>
      <p:graphicFrame>
        <p:nvGraphicFramePr>
          <p:cNvPr id="496719" name="Object 79"/>
          <p:cNvGraphicFramePr>
            <a:graphicFrameLocks noChangeAspect="1"/>
          </p:cNvGraphicFramePr>
          <p:nvPr/>
        </p:nvGraphicFramePr>
        <p:xfrm>
          <a:off x="827088" y="1236663"/>
          <a:ext cx="3594100" cy="1028700"/>
        </p:xfrm>
        <a:graphic>
          <a:graphicData uri="http://schemas.openxmlformats.org/presentationml/2006/ole">
            <mc:AlternateContent xmlns:mc="http://schemas.openxmlformats.org/markup-compatibility/2006">
              <mc:Choice xmlns:v="urn:schemas-microsoft-com:vml" Requires="v">
                <p:oleObj spid="_x0000_s60527" name="公式" r:id="rId4" imgW="1307880" imgH="457200" progId="Equation.3">
                  <p:embed/>
                </p:oleObj>
              </mc:Choice>
              <mc:Fallback>
                <p:oleObj name="公式" r:id="rId4" imgW="1307880" imgH="457200" progId="Equation.3">
                  <p:embed/>
                  <p:pic>
                    <p:nvPicPr>
                      <p:cNvPr id="0" name="Object 7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088" y="1236663"/>
                        <a:ext cx="3594100" cy="1028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96720" name="Object 80"/>
          <p:cNvGraphicFramePr>
            <a:graphicFrameLocks noChangeAspect="1"/>
          </p:cNvGraphicFramePr>
          <p:nvPr/>
        </p:nvGraphicFramePr>
        <p:xfrm>
          <a:off x="684213" y="2316163"/>
          <a:ext cx="4778375" cy="1114425"/>
        </p:xfrm>
        <a:graphic>
          <a:graphicData uri="http://schemas.openxmlformats.org/presentationml/2006/ole">
            <mc:AlternateContent xmlns:mc="http://schemas.openxmlformats.org/markup-compatibility/2006">
              <mc:Choice xmlns:v="urn:schemas-microsoft-com:vml" Requires="v">
                <p:oleObj spid="_x0000_s60528" name="公式" r:id="rId6" imgW="2006280" imgH="495000" progId="Equation.3">
                  <p:embed/>
                </p:oleObj>
              </mc:Choice>
              <mc:Fallback>
                <p:oleObj name="公式" r:id="rId6" imgW="2006280" imgH="495000" progId="Equation.3">
                  <p:embed/>
                  <p:pic>
                    <p:nvPicPr>
                      <p:cNvPr id="0" name="Object 8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4213" y="2316163"/>
                        <a:ext cx="4778375" cy="1114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96721" name="Text Box 81"/>
          <p:cNvSpPr txBox="1">
            <a:spLocks noChangeArrowheads="1"/>
          </p:cNvSpPr>
          <p:nvPr/>
        </p:nvSpPr>
        <p:spPr bwMode="auto">
          <a:xfrm>
            <a:off x="755650" y="3468688"/>
            <a:ext cx="338296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FFFF00"/>
                </a:solidFill>
                <a:ea typeface="楷体_GB2312" pitchFamily="49" charset="-122"/>
              </a:rPr>
              <a:t>考虑理想化条件：</a:t>
            </a:r>
          </a:p>
        </p:txBody>
      </p:sp>
      <p:graphicFrame>
        <p:nvGraphicFramePr>
          <p:cNvPr id="496722" name="Object 82"/>
          <p:cNvGraphicFramePr>
            <a:graphicFrameLocks noChangeAspect="1"/>
          </p:cNvGraphicFramePr>
          <p:nvPr/>
        </p:nvGraphicFramePr>
        <p:xfrm>
          <a:off x="3924300" y="3468688"/>
          <a:ext cx="2763838" cy="649287"/>
        </p:xfrm>
        <a:graphic>
          <a:graphicData uri="http://schemas.openxmlformats.org/presentationml/2006/ole">
            <mc:AlternateContent xmlns:mc="http://schemas.openxmlformats.org/markup-compatibility/2006">
              <mc:Choice xmlns:v="urn:schemas-microsoft-com:vml" Requires="v">
                <p:oleObj spid="_x0000_s60529" name="公式" r:id="rId8" imgW="1434960" imgH="291960" progId="Equation.3">
                  <p:embed/>
                </p:oleObj>
              </mc:Choice>
              <mc:Fallback>
                <p:oleObj name="公式" r:id="rId8" imgW="1434960" imgH="291960" progId="Equation.3">
                  <p:embed/>
                  <p:pic>
                    <p:nvPicPr>
                      <p:cNvPr id="0" name="Object 8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24300" y="3468688"/>
                        <a:ext cx="2763838" cy="649287"/>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7961" dir="2700000" algn="ctr" rotWithShape="0">
                                <a:srgbClr val="FFFF99">
                                  <a:gamma/>
                                  <a:shade val="60000"/>
                                  <a:invGamma/>
                                </a:srgbClr>
                              </a:outerShdw>
                            </a:effectLst>
                          </a14:hiddenEffects>
                        </a:ext>
                      </a:extLst>
                    </p:spPr>
                  </p:pic>
                </p:oleObj>
              </mc:Fallback>
            </mc:AlternateContent>
          </a:graphicData>
        </a:graphic>
      </p:graphicFrame>
      <p:graphicFrame>
        <p:nvGraphicFramePr>
          <p:cNvPr id="496723" name="Object 83"/>
          <p:cNvGraphicFramePr>
            <a:graphicFrameLocks noChangeAspect="1"/>
          </p:cNvGraphicFramePr>
          <p:nvPr/>
        </p:nvGraphicFramePr>
        <p:xfrm>
          <a:off x="3924300" y="4187825"/>
          <a:ext cx="3960813" cy="650875"/>
        </p:xfrm>
        <a:graphic>
          <a:graphicData uri="http://schemas.openxmlformats.org/presentationml/2006/ole">
            <mc:AlternateContent xmlns:mc="http://schemas.openxmlformats.org/markup-compatibility/2006">
              <mc:Choice xmlns:v="urn:schemas-microsoft-com:vml" Requires="v">
                <p:oleObj spid="_x0000_s60530" name="公式" r:id="rId10" imgW="2057400" imgH="291960" progId="Equation.3">
                  <p:embed/>
                </p:oleObj>
              </mc:Choice>
              <mc:Fallback>
                <p:oleObj name="公式" r:id="rId10" imgW="2057400" imgH="291960" progId="Equation.3">
                  <p:embed/>
                  <p:pic>
                    <p:nvPicPr>
                      <p:cNvPr id="0" name="Object 8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24300" y="4187825"/>
                        <a:ext cx="3960813" cy="650875"/>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7961" dir="2700000" algn="ctr" rotWithShape="0">
                                <a:srgbClr val="FFFF99">
                                  <a:gamma/>
                                  <a:shade val="60000"/>
                                  <a:invGamma/>
                                </a:srgbClr>
                              </a:outerShdw>
                            </a:effectLst>
                          </a14:hiddenEffects>
                        </a:ext>
                      </a:extLst>
                    </p:spPr>
                  </p:pic>
                </p:oleObj>
              </mc:Fallback>
            </mc:AlternateContent>
          </a:graphicData>
        </a:graphic>
      </p:graphicFrame>
      <p:grpSp>
        <p:nvGrpSpPr>
          <p:cNvPr id="10" name="Group 84"/>
          <p:cNvGrpSpPr>
            <a:grpSpLocks/>
          </p:cNvGrpSpPr>
          <p:nvPr/>
        </p:nvGrpSpPr>
        <p:grpSpPr bwMode="auto">
          <a:xfrm>
            <a:off x="1906588" y="2133600"/>
            <a:ext cx="1873250" cy="1189038"/>
            <a:chOff x="1156" y="1071"/>
            <a:chExt cx="1134" cy="635"/>
          </a:xfrm>
        </p:grpSpPr>
        <p:sp>
          <p:nvSpPr>
            <p:cNvPr id="60439" name="Line 85"/>
            <p:cNvSpPr>
              <a:spLocks noChangeShapeType="1"/>
            </p:cNvSpPr>
            <p:nvPr/>
          </p:nvSpPr>
          <p:spPr bwMode="auto">
            <a:xfrm flipV="1">
              <a:off x="1156" y="1207"/>
              <a:ext cx="771" cy="499"/>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0440" name="Text Box 86"/>
            <p:cNvSpPr txBox="1">
              <a:spLocks noChangeArrowheads="1"/>
            </p:cNvSpPr>
            <p:nvPr/>
          </p:nvSpPr>
          <p:spPr bwMode="auto">
            <a:xfrm>
              <a:off x="1927" y="1071"/>
              <a:ext cx="363" cy="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a:solidFill>
                    <a:srgbClr val="FF3300"/>
                  </a:solidFill>
                  <a:latin typeface="Times New Roman" panose="02020603050405020304" pitchFamily="18" charset="0"/>
                  <a:ea typeface="仿宋_GB2312" pitchFamily="49" charset="-122"/>
                </a:rPr>
                <a:t>0</a:t>
              </a:r>
            </a:p>
          </p:txBody>
        </p:sp>
      </p:grpSp>
      <p:graphicFrame>
        <p:nvGraphicFramePr>
          <p:cNvPr id="496727" name="Object 87"/>
          <p:cNvGraphicFramePr>
            <a:graphicFrameLocks noChangeAspect="1"/>
          </p:cNvGraphicFramePr>
          <p:nvPr/>
        </p:nvGraphicFramePr>
        <p:xfrm>
          <a:off x="1042988" y="4835525"/>
          <a:ext cx="1790700" cy="1077913"/>
        </p:xfrm>
        <a:graphic>
          <a:graphicData uri="http://schemas.openxmlformats.org/presentationml/2006/ole">
            <mc:AlternateContent xmlns:mc="http://schemas.openxmlformats.org/markup-compatibility/2006">
              <mc:Choice xmlns:v="urn:schemas-microsoft-com:vml" Requires="v">
                <p:oleObj spid="_x0000_s60531" name="公式" r:id="rId12" imgW="1028520" imgH="533160" progId="Equation.3">
                  <p:embed/>
                </p:oleObj>
              </mc:Choice>
              <mc:Fallback>
                <p:oleObj name="公式" r:id="rId12" imgW="1028520" imgH="533160" progId="Equation.3">
                  <p:embed/>
                  <p:pic>
                    <p:nvPicPr>
                      <p:cNvPr id="0" name="Object 8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42988" y="4835525"/>
                        <a:ext cx="1790700" cy="1077913"/>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7961" dir="2700000" algn="ctr" rotWithShape="0">
                                <a:srgbClr val="FFFF99">
                                  <a:gamma/>
                                  <a:shade val="60000"/>
                                  <a:invGamma/>
                                </a:srgbClr>
                              </a:outerShdw>
                            </a:effectLst>
                          </a14:hiddenEffects>
                        </a:ext>
                      </a:extLst>
                    </p:spPr>
                  </p:pic>
                </p:oleObj>
              </mc:Fallback>
            </mc:AlternateContent>
          </a:graphicData>
        </a:graphic>
      </p:graphicFrame>
      <p:sp>
        <p:nvSpPr>
          <p:cNvPr id="496728" name="Line 88"/>
          <p:cNvSpPr>
            <a:spLocks noChangeShapeType="1"/>
          </p:cNvSpPr>
          <p:nvPr/>
        </p:nvSpPr>
        <p:spPr bwMode="auto">
          <a:xfrm>
            <a:off x="3132138" y="5411788"/>
            <a:ext cx="647700"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60430" name="Group 89"/>
          <p:cNvGrpSpPr>
            <a:grpSpLocks/>
          </p:cNvGrpSpPr>
          <p:nvPr/>
        </p:nvGrpSpPr>
        <p:grpSpPr bwMode="auto">
          <a:xfrm>
            <a:off x="8316913" y="6446838"/>
            <a:ext cx="792162" cy="366712"/>
            <a:chOff x="5193" y="4020"/>
            <a:chExt cx="499" cy="231"/>
          </a:xfrm>
        </p:grpSpPr>
        <p:pic>
          <p:nvPicPr>
            <p:cNvPr id="60437" name="Picture 90" descr="7890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38" name="Text Box 91">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60431" name="Group 92"/>
          <p:cNvGrpSpPr>
            <a:grpSpLocks/>
          </p:cNvGrpSpPr>
          <p:nvPr/>
        </p:nvGrpSpPr>
        <p:grpSpPr bwMode="auto">
          <a:xfrm>
            <a:off x="7453313" y="6446838"/>
            <a:ext cx="792162" cy="366712"/>
            <a:chOff x="4649" y="4020"/>
            <a:chExt cx="499" cy="231"/>
          </a:xfrm>
        </p:grpSpPr>
        <p:pic>
          <p:nvPicPr>
            <p:cNvPr id="60435" name="Picture 93" descr="7890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36" name="Text Box 94">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aphicFrame>
        <p:nvGraphicFramePr>
          <p:cNvPr id="496735" name="Object 95"/>
          <p:cNvGraphicFramePr>
            <a:graphicFrameLocks noChangeAspect="1"/>
          </p:cNvGraphicFramePr>
          <p:nvPr/>
        </p:nvGraphicFramePr>
        <p:xfrm>
          <a:off x="3995738" y="4908550"/>
          <a:ext cx="3168650" cy="1328738"/>
        </p:xfrm>
        <a:graphic>
          <a:graphicData uri="http://schemas.openxmlformats.org/presentationml/2006/ole">
            <mc:AlternateContent xmlns:mc="http://schemas.openxmlformats.org/markup-compatibility/2006">
              <mc:Choice xmlns:v="urn:schemas-microsoft-com:vml" Requires="v">
                <p:oleObj spid="_x0000_s60532" name="公式" r:id="rId15" imgW="1028520" imgH="457200" progId="Equation.3">
                  <p:embed/>
                </p:oleObj>
              </mc:Choice>
              <mc:Fallback>
                <p:oleObj name="公式" r:id="rId15" imgW="1028520" imgH="457200" progId="Equation.3">
                  <p:embed/>
                  <p:pic>
                    <p:nvPicPr>
                      <p:cNvPr id="0" name="Object 9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995738" y="4908550"/>
                        <a:ext cx="3168650" cy="1328738"/>
                      </a:xfrm>
                      <a:prstGeom prst="rect">
                        <a:avLst/>
                      </a:prstGeom>
                      <a:gradFill rotWithShape="1">
                        <a:gsLst>
                          <a:gs pos="0">
                            <a:srgbClr val="3399FF"/>
                          </a:gs>
                          <a:gs pos="100000">
                            <a:schemeClr val="bg1"/>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60432" name="Group 96"/>
          <p:cNvGrpSpPr>
            <a:grpSpLocks/>
          </p:cNvGrpSpPr>
          <p:nvPr/>
        </p:nvGrpSpPr>
        <p:grpSpPr bwMode="auto">
          <a:xfrm>
            <a:off x="6588125" y="6446838"/>
            <a:ext cx="792163" cy="366712"/>
            <a:chOff x="4649" y="4020"/>
            <a:chExt cx="499" cy="231"/>
          </a:xfrm>
        </p:grpSpPr>
        <p:pic>
          <p:nvPicPr>
            <p:cNvPr id="60433" name="Picture 97" descr="7890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34" name="Text Box 98">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496718"/>
                                        </p:tgtEl>
                                        <p:attrNameLst>
                                          <p:attrName>style.visibility</p:attrName>
                                        </p:attrNameLst>
                                      </p:cBhvr>
                                      <p:to>
                                        <p:strVal val="visible"/>
                                      </p:to>
                                    </p:set>
                                    <p:anim calcmode="lin" valueType="num">
                                      <p:cBhvr additive="base">
                                        <p:cTn id="7" dur="500" fill="hold"/>
                                        <p:tgtEl>
                                          <p:spTgt spid="496718"/>
                                        </p:tgtEl>
                                        <p:attrNameLst>
                                          <p:attrName>ppt_x</p:attrName>
                                        </p:attrNameLst>
                                      </p:cBhvr>
                                      <p:tavLst>
                                        <p:tav tm="0">
                                          <p:val>
                                            <p:strVal val="0-#ppt_w/2"/>
                                          </p:val>
                                        </p:tav>
                                        <p:tav tm="100000">
                                          <p:val>
                                            <p:strVal val="#ppt_x"/>
                                          </p:val>
                                        </p:tav>
                                      </p:tavLst>
                                    </p:anim>
                                    <p:anim calcmode="lin" valueType="num">
                                      <p:cBhvr additive="base">
                                        <p:cTn id="8" dur="500" fill="hold"/>
                                        <p:tgtEl>
                                          <p:spTgt spid="49671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linds(horizontal)">
                                      <p:cBhvr>
                                        <p:cTn id="13" dur="500"/>
                                        <p:tgtEl>
                                          <p:spTgt spid="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8" presetClass="entr" presetSubtype="6" fill="hold" nodeType="clickEffect">
                                  <p:stCondLst>
                                    <p:cond delay="0"/>
                                  </p:stCondLst>
                                  <p:childTnLst>
                                    <p:set>
                                      <p:cBhvr>
                                        <p:cTn id="17" dur="1" fill="hold">
                                          <p:stCondLst>
                                            <p:cond delay="0"/>
                                          </p:stCondLst>
                                        </p:cTn>
                                        <p:tgtEl>
                                          <p:spTgt spid="496719"/>
                                        </p:tgtEl>
                                        <p:attrNameLst>
                                          <p:attrName>style.visibility</p:attrName>
                                        </p:attrNameLst>
                                      </p:cBhvr>
                                      <p:to>
                                        <p:strVal val="visible"/>
                                      </p:to>
                                    </p:set>
                                    <p:animEffect transition="in" filter="strips(downRight)">
                                      <p:cBhvr>
                                        <p:cTn id="18" dur="1000"/>
                                        <p:tgtEl>
                                          <p:spTgt spid="496719"/>
                                        </p:tgtEl>
                                      </p:cBhvr>
                                    </p:animEffect>
                                  </p:childTnLst>
                                </p:cTn>
                              </p:par>
                            </p:childTnLst>
                          </p:cTn>
                        </p:par>
                        <p:par>
                          <p:cTn id="19" fill="hold" nodeType="afterGroup">
                            <p:stCondLst>
                              <p:cond delay="1000"/>
                            </p:stCondLst>
                            <p:childTnLst>
                              <p:par>
                                <p:cTn id="20" presetID="18" presetClass="entr" presetSubtype="6" fill="hold" nodeType="afterEffect">
                                  <p:stCondLst>
                                    <p:cond delay="0"/>
                                  </p:stCondLst>
                                  <p:childTnLst>
                                    <p:set>
                                      <p:cBhvr>
                                        <p:cTn id="21" dur="1" fill="hold">
                                          <p:stCondLst>
                                            <p:cond delay="0"/>
                                          </p:stCondLst>
                                        </p:cTn>
                                        <p:tgtEl>
                                          <p:spTgt spid="496720"/>
                                        </p:tgtEl>
                                        <p:attrNameLst>
                                          <p:attrName>style.visibility</p:attrName>
                                        </p:attrNameLst>
                                      </p:cBhvr>
                                      <p:to>
                                        <p:strVal val="visible"/>
                                      </p:to>
                                    </p:set>
                                    <p:animEffect transition="in" filter="strips(downRight)">
                                      <p:cBhvr>
                                        <p:cTn id="22" dur="1000"/>
                                        <p:tgtEl>
                                          <p:spTgt spid="49672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8" fill="hold" grpId="0" nodeType="clickEffect">
                                  <p:stCondLst>
                                    <p:cond delay="0"/>
                                  </p:stCondLst>
                                  <p:childTnLst>
                                    <p:set>
                                      <p:cBhvr>
                                        <p:cTn id="26" dur="1" fill="hold">
                                          <p:stCondLst>
                                            <p:cond delay="0"/>
                                          </p:stCondLst>
                                        </p:cTn>
                                        <p:tgtEl>
                                          <p:spTgt spid="496721"/>
                                        </p:tgtEl>
                                        <p:attrNameLst>
                                          <p:attrName>style.visibility</p:attrName>
                                        </p:attrNameLst>
                                      </p:cBhvr>
                                      <p:to>
                                        <p:strVal val="visible"/>
                                      </p:to>
                                    </p:set>
                                    <p:animEffect transition="in" filter="slide(fromLeft)">
                                      <p:cBhvr>
                                        <p:cTn id="27" dur="1000"/>
                                        <p:tgtEl>
                                          <p:spTgt spid="496721"/>
                                        </p:tgtEl>
                                      </p:cBhvr>
                                    </p:animEffect>
                                  </p:childTnLst>
                                </p:cTn>
                              </p:par>
                            </p:childTnLst>
                          </p:cTn>
                        </p:par>
                        <p:par>
                          <p:cTn id="28" fill="hold" nodeType="afterGroup">
                            <p:stCondLst>
                              <p:cond delay="1000"/>
                            </p:stCondLst>
                            <p:childTnLst>
                              <p:par>
                                <p:cTn id="29" presetID="22" presetClass="entr" presetSubtype="8" fill="hold" nodeType="afterEffect">
                                  <p:stCondLst>
                                    <p:cond delay="0"/>
                                  </p:stCondLst>
                                  <p:childTnLst>
                                    <p:set>
                                      <p:cBhvr>
                                        <p:cTn id="30" dur="1" fill="hold">
                                          <p:stCondLst>
                                            <p:cond delay="0"/>
                                          </p:stCondLst>
                                        </p:cTn>
                                        <p:tgtEl>
                                          <p:spTgt spid="496722"/>
                                        </p:tgtEl>
                                        <p:attrNameLst>
                                          <p:attrName>style.visibility</p:attrName>
                                        </p:attrNameLst>
                                      </p:cBhvr>
                                      <p:to>
                                        <p:strVal val="visible"/>
                                      </p:to>
                                    </p:set>
                                    <p:animEffect transition="in" filter="wipe(left)">
                                      <p:cBhvr>
                                        <p:cTn id="31" dur="1000"/>
                                        <p:tgtEl>
                                          <p:spTgt spid="496722"/>
                                        </p:tgtEl>
                                      </p:cBhvr>
                                    </p:animEffect>
                                  </p:childTnLst>
                                </p:cTn>
                              </p:par>
                            </p:childTnLst>
                          </p:cTn>
                        </p:par>
                        <p:par>
                          <p:cTn id="32" fill="hold" nodeType="afterGroup">
                            <p:stCondLst>
                              <p:cond delay="2000"/>
                            </p:stCondLst>
                            <p:childTnLst>
                              <p:par>
                                <p:cTn id="33" presetID="22" presetClass="entr" presetSubtype="1" fill="hold" nodeType="afterEffect">
                                  <p:stCondLst>
                                    <p:cond delay="0"/>
                                  </p:stCondLst>
                                  <p:childTnLst>
                                    <p:set>
                                      <p:cBhvr>
                                        <p:cTn id="34" dur="1" fill="hold">
                                          <p:stCondLst>
                                            <p:cond delay="0"/>
                                          </p:stCondLst>
                                        </p:cTn>
                                        <p:tgtEl>
                                          <p:spTgt spid="496723"/>
                                        </p:tgtEl>
                                        <p:attrNameLst>
                                          <p:attrName>style.visibility</p:attrName>
                                        </p:attrNameLst>
                                      </p:cBhvr>
                                      <p:to>
                                        <p:strVal val="visible"/>
                                      </p:to>
                                    </p:set>
                                    <p:animEffect transition="in" filter="wipe(up)">
                                      <p:cBhvr>
                                        <p:cTn id="35" dur="1000"/>
                                        <p:tgtEl>
                                          <p:spTgt spid="496723"/>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4"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down)">
                                      <p:cBhvr>
                                        <p:cTn id="40" dur="1000"/>
                                        <p:tgtEl>
                                          <p:spTgt spid="10"/>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1" fill="hold" nodeType="clickEffect">
                                  <p:stCondLst>
                                    <p:cond delay="0"/>
                                  </p:stCondLst>
                                  <p:childTnLst>
                                    <p:set>
                                      <p:cBhvr>
                                        <p:cTn id="44" dur="1" fill="hold">
                                          <p:stCondLst>
                                            <p:cond delay="0"/>
                                          </p:stCondLst>
                                        </p:cTn>
                                        <p:tgtEl>
                                          <p:spTgt spid="496727"/>
                                        </p:tgtEl>
                                        <p:attrNameLst>
                                          <p:attrName>style.visibility</p:attrName>
                                        </p:attrNameLst>
                                      </p:cBhvr>
                                      <p:to>
                                        <p:strVal val="visible"/>
                                      </p:to>
                                    </p:set>
                                    <p:animEffect transition="in" filter="wipe(up)">
                                      <p:cBhvr>
                                        <p:cTn id="45" dur="1000"/>
                                        <p:tgtEl>
                                          <p:spTgt spid="496727"/>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2" presetClass="entr" presetSubtype="8" fill="hold" nodeType="clickEffect">
                                  <p:stCondLst>
                                    <p:cond delay="0"/>
                                  </p:stCondLst>
                                  <p:childTnLst>
                                    <p:set>
                                      <p:cBhvr>
                                        <p:cTn id="49" dur="1" fill="hold">
                                          <p:stCondLst>
                                            <p:cond delay="0"/>
                                          </p:stCondLst>
                                        </p:cTn>
                                        <p:tgtEl>
                                          <p:spTgt spid="496728"/>
                                        </p:tgtEl>
                                        <p:attrNameLst>
                                          <p:attrName>style.visibility</p:attrName>
                                        </p:attrNameLst>
                                      </p:cBhvr>
                                      <p:to>
                                        <p:strVal val="visible"/>
                                      </p:to>
                                    </p:set>
                                    <p:animEffect transition="in" filter="slide(fromLeft)">
                                      <p:cBhvr>
                                        <p:cTn id="50" dur="1000"/>
                                        <p:tgtEl>
                                          <p:spTgt spid="496728"/>
                                        </p:tgtEl>
                                      </p:cBhvr>
                                    </p:animEffect>
                                  </p:childTnLst>
                                </p:cTn>
                              </p:par>
                            </p:childTnLst>
                          </p:cTn>
                        </p:par>
                        <p:par>
                          <p:cTn id="51" fill="hold" nodeType="afterGroup">
                            <p:stCondLst>
                              <p:cond delay="1000"/>
                            </p:stCondLst>
                            <p:childTnLst>
                              <p:par>
                                <p:cTn id="52" presetID="18" presetClass="entr" presetSubtype="6" fill="hold" nodeType="afterEffect">
                                  <p:stCondLst>
                                    <p:cond delay="0"/>
                                  </p:stCondLst>
                                  <p:childTnLst>
                                    <p:set>
                                      <p:cBhvr>
                                        <p:cTn id="53" dur="1" fill="hold">
                                          <p:stCondLst>
                                            <p:cond delay="0"/>
                                          </p:stCondLst>
                                        </p:cTn>
                                        <p:tgtEl>
                                          <p:spTgt spid="496735"/>
                                        </p:tgtEl>
                                        <p:attrNameLst>
                                          <p:attrName>style.visibility</p:attrName>
                                        </p:attrNameLst>
                                      </p:cBhvr>
                                      <p:to>
                                        <p:strVal val="visible"/>
                                      </p:to>
                                    </p:set>
                                    <p:animEffect transition="in" filter="strips(downRight)">
                                      <p:cBhvr>
                                        <p:cTn id="54" dur="1000"/>
                                        <p:tgtEl>
                                          <p:spTgt spid="496735"/>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3" presetClass="entr" presetSubtype="10" fill="hold" nodeType="click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blinds(horizontal)">
                                      <p:cBhvr>
                                        <p:cTn id="5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6718" grpId="0"/>
      <p:bldP spid="49672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Text Box 2"/>
          <p:cNvSpPr txBox="1">
            <a:spLocks noChangeArrowheads="1"/>
          </p:cNvSpPr>
          <p:nvPr/>
        </p:nvSpPr>
        <p:spPr bwMode="auto">
          <a:xfrm>
            <a:off x="1835150" y="476250"/>
            <a:ext cx="6337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spcBef>
                <a:spcPct val="50000"/>
              </a:spcBef>
            </a:pPr>
            <a:r>
              <a:rPr lang="zh-CN" altLang="en-US" sz="2800" b="1">
                <a:solidFill>
                  <a:srgbClr val="FFFF00"/>
                </a:solidFill>
                <a:ea typeface="楷体_GB2312" pitchFamily="49" charset="-122"/>
              </a:rPr>
              <a:t>若</a:t>
            </a:r>
            <a:r>
              <a:rPr lang="en-US" altLang="zh-CN" sz="2800" b="1" i="1">
                <a:solidFill>
                  <a:srgbClr val="FFFF00"/>
                </a:solidFill>
                <a:latin typeface="Times New Roman" panose="02020603050405020304" pitchFamily="18" charset="0"/>
                <a:ea typeface="仿宋_GB2312" pitchFamily="49" charset="-122"/>
              </a:rPr>
              <a:t>i</a:t>
            </a:r>
            <a:r>
              <a:rPr lang="en-US" altLang="zh-CN" sz="2800" b="1" baseline="-25000">
                <a:solidFill>
                  <a:srgbClr val="FFFF00"/>
                </a:solidFill>
                <a:latin typeface="Times New Roman" panose="02020603050405020304" pitchFamily="18" charset="0"/>
                <a:ea typeface="仿宋_GB2312" pitchFamily="49" charset="-122"/>
              </a:rPr>
              <a:t>1</a:t>
            </a:r>
            <a:r>
              <a:rPr lang="zh-CN" altLang="en-US" sz="2800" b="1">
                <a:solidFill>
                  <a:srgbClr val="FFFF00"/>
                </a:solidFill>
                <a:latin typeface="Times New Roman" panose="02020603050405020304" pitchFamily="18" charset="0"/>
                <a:ea typeface="仿宋_GB2312" pitchFamily="49" charset="-122"/>
              </a:rPr>
              <a:t>、</a:t>
            </a:r>
            <a:r>
              <a:rPr lang="en-US" altLang="zh-CN" sz="2800" b="1" i="1">
                <a:solidFill>
                  <a:srgbClr val="FFFF00"/>
                </a:solidFill>
                <a:latin typeface="Times New Roman" panose="02020603050405020304" pitchFamily="18" charset="0"/>
                <a:ea typeface="仿宋_GB2312" pitchFamily="49" charset="-122"/>
              </a:rPr>
              <a:t>i</a:t>
            </a:r>
            <a:r>
              <a:rPr lang="en-US" altLang="zh-CN" sz="2800" b="1" baseline="-25000">
                <a:solidFill>
                  <a:srgbClr val="FFFF00"/>
                </a:solidFill>
                <a:latin typeface="Times New Roman" panose="02020603050405020304" pitchFamily="18" charset="0"/>
                <a:ea typeface="仿宋_GB2312" pitchFamily="49" charset="-122"/>
              </a:rPr>
              <a:t>2</a:t>
            </a:r>
            <a:r>
              <a:rPr lang="zh-CN" altLang="en-US" sz="2800" b="1">
                <a:solidFill>
                  <a:srgbClr val="FFFF00"/>
                </a:solidFill>
                <a:ea typeface="楷体_GB2312" pitchFamily="49" charset="-122"/>
              </a:rPr>
              <a:t>一个从同名端流入，一个从同名端流出，则有：</a:t>
            </a:r>
          </a:p>
        </p:txBody>
      </p:sp>
      <p:grpSp>
        <p:nvGrpSpPr>
          <p:cNvPr id="61450" name="Group 3"/>
          <p:cNvGrpSpPr>
            <a:grpSpLocks/>
          </p:cNvGrpSpPr>
          <p:nvPr/>
        </p:nvGrpSpPr>
        <p:grpSpPr bwMode="auto">
          <a:xfrm>
            <a:off x="8316913" y="6446838"/>
            <a:ext cx="792162" cy="366712"/>
            <a:chOff x="5193" y="4020"/>
            <a:chExt cx="499" cy="231"/>
          </a:xfrm>
        </p:grpSpPr>
        <p:pic>
          <p:nvPicPr>
            <p:cNvPr id="61545" name="Picture 4"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46" name="Text Box 5">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61451" name="Group 6"/>
          <p:cNvGrpSpPr>
            <a:grpSpLocks/>
          </p:cNvGrpSpPr>
          <p:nvPr/>
        </p:nvGrpSpPr>
        <p:grpSpPr bwMode="auto">
          <a:xfrm>
            <a:off x="7453313" y="6446838"/>
            <a:ext cx="792162" cy="366712"/>
            <a:chOff x="4649" y="4020"/>
            <a:chExt cx="499" cy="231"/>
          </a:xfrm>
        </p:grpSpPr>
        <p:pic>
          <p:nvPicPr>
            <p:cNvPr id="61543" name="Picture 7"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44" name="Text Box 8">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 name="Group 9"/>
          <p:cNvGrpSpPr>
            <a:grpSpLocks/>
          </p:cNvGrpSpPr>
          <p:nvPr/>
        </p:nvGrpSpPr>
        <p:grpSpPr bwMode="auto">
          <a:xfrm>
            <a:off x="323850" y="404813"/>
            <a:ext cx="1949450" cy="850900"/>
            <a:chOff x="385" y="3022"/>
            <a:chExt cx="1228" cy="536"/>
          </a:xfrm>
        </p:grpSpPr>
        <p:pic>
          <p:nvPicPr>
            <p:cNvPr id="61541" name="Picture 10" descr="1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42" name="Text Box 11"/>
            <p:cNvSpPr txBox="1">
              <a:spLocks noChangeArrowheads="1"/>
            </p:cNvSpPr>
            <p:nvPr/>
          </p:nvSpPr>
          <p:spPr bwMode="auto">
            <a:xfrm>
              <a:off x="793" y="3116"/>
              <a:ext cx="820"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3200">
                  <a:solidFill>
                    <a:srgbClr val="FA7748"/>
                  </a:solidFill>
                  <a:latin typeface="Times New Roman" panose="02020603050405020304" pitchFamily="18" charset="0"/>
                  <a:ea typeface="华文行楷" panose="02010800040101010101" pitchFamily="2" charset="-122"/>
                </a:rPr>
                <a:t>注意   </a:t>
              </a:r>
            </a:p>
          </p:txBody>
        </p:sp>
      </p:grpSp>
      <p:grpSp>
        <p:nvGrpSpPr>
          <p:cNvPr id="5" name="Group 12"/>
          <p:cNvGrpSpPr>
            <a:grpSpLocks/>
          </p:cNvGrpSpPr>
          <p:nvPr/>
        </p:nvGrpSpPr>
        <p:grpSpPr bwMode="auto">
          <a:xfrm>
            <a:off x="5219700" y="1125538"/>
            <a:ext cx="3362325" cy="1728787"/>
            <a:chOff x="1020" y="1207"/>
            <a:chExt cx="2118" cy="1089"/>
          </a:xfrm>
        </p:grpSpPr>
        <p:grpSp>
          <p:nvGrpSpPr>
            <p:cNvPr id="61507" name="Group 13"/>
            <p:cNvGrpSpPr>
              <a:grpSpLocks/>
            </p:cNvGrpSpPr>
            <p:nvPr/>
          </p:nvGrpSpPr>
          <p:grpSpPr bwMode="auto">
            <a:xfrm>
              <a:off x="1020" y="1207"/>
              <a:ext cx="2118" cy="1089"/>
              <a:chOff x="1837" y="1933"/>
              <a:chExt cx="2118" cy="1089"/>
            </a:xfrm>
          </p:grpSpPr>
          <p:sp>
            <p:nvSpPr>
              <p:cNvPr id="61512" name="Line 14"/>
              <p:cNvSpPr>
                <a:spLocks noChangeShapeType="1"/>
              </p:cNvSpPr>
              <p:nvPr/>
            </p:nvSpPr>
            <p:spPr bwMode="auto">
              <a:xfrm flipV="1">
                <a:off x="2699" y="2160"/>
                <a:ext cx="0" cy="28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513" name="Line 15"/>
              <p:cNvSpPr>
                <a:spLocks noChangeShapeType="1"/>
              </p:cNvSpPr>
              <p:nvPr/>
            </p:nvSpPr>
            <p:spPr bwMode="auto">
              <a:xfrm flipH="1" flipV="1">
                <a:off x="2699" y="2795"/>
                <a:ext cx="0" cy="19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514" name="Line 16"/>
              <p:cNvSpPr>
                <a:spLocks noChangeShapeType="1"/>
              </p:cNvSpPr>
              <p:nvPr/>
            </p:nvSpPr>
            <p:spPr bwMode="auto">
              <a:xfrm>
                <a:off x="2018" y="2976"/>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515" name="Text Box 17"/>
              <p:cNvSpPr txBox="1">
                <a:spLocks noChangeArrowheads="1"/>
              </p:cNvSpPr>
              <p:nvPr/>
            </p:nvSpPr>
            <p:spPr bwMode="auto">
              <a:xfrm>
                <a:off x="2472" y="2205"/>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61516" name="Text Box 18"/>
              <p:cNvSpPr txBox="1">
                <a:spLocks noChangeArrowheads="1"/>
              </p:cNvSpPr>
              <p:nvPr/>
            </p:nvSpPr>
            <p:spPr bwMode="auto">
              <a:xfrm>
                <a:off x="3061" y="2241"/>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61517" name="Text Box 19"/>
              <p:cNvSpPr txBox="1">
                <a:spLocks noChangeArrowheads="1"/>
              </p:cNvSpPr>
              <p:nvPr/>
            </p:nvSpPr>
            <p:spPr bwMode="auto">
              <a:xfrm>
                <a:off x="2699" y="1933"/>
                <a:ext cx="40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n</a:t>
                </a:r>
                <a:r>
                  <a:rPr kumimoji="1" lang="en-US" altLang="zh-CN" sz="2800">
                    <a:solidFill>
                      <a:schemeClr val="bg1"/>
                    </a:solidFill>
                    <a:latin typeface="Times New Roman" panose="02020603050405020304" pitchFamily="18" charset="0"/>
                    <a:ea typeface="宋体" panose="02010600030101010101" pitchFamily="2" charset="-122"/>
                  </a:rPr>
                  <a:t>:1</a:t>
                </a:r>
              </a:p>
            </p:txBody>
          </p:sp>
          <p:sp>
            <p:nvSpPr>
              <p:cNvPr id="61518" name="Text Box 20"/>
              <p:cNvSpPr txBox="1">
                <a:spLocks noChangeArrowheads="1"/>
              </p:cNvSpPr>
              <p:nvPr/>
            </p:nvSpPr>
            <p:spPr bwMode="auto">
              <a:xfrm>
                <a:off x="1837" y="2205"/>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1519" name="Text Box 21"/>
              <p:cNvSpPr txBox="1">
                <a:spLocks noChangeArrowheads="1"/>
              </p:cNvSpPr>
              <p:nvPr/>
            </p:nvSpPr>
            <p:spPr bwMode="auto">
              <a:xfrm>
                <a:off x="1837" y="2523"/>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_</a:t>
                </a:r>
              </a:p>
            </p:txBody>
          </p:sp>
          <p:sp>
            <p:nvSpPr>
              <p:cNvPr id="61520" name="Text Box 22"/>
              <p:cNvSpPr txBox="1">
                <a:spLocks noChangeArrowheads="1"/>
              </p:cNvSpPr>
              <p:nvPr/>
            </p:nvSpPr>
            <p:spPr bwMode="auto">
              <a:xfrm>
                <a:off x="1837" y="2387"/>
                <a:ext cx="30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61521" name="Text Box 23"/>
              <p:cNvSpPr txBox="1">
                <a:spLocks noChangeArrowheads="1"/>
              </p:cNvSpPr>
              <p:nvPr/>
            </p:nvSpPr>
            <p:spPr bwMode="auto">
              <a:xfrm>
                <a:off x="3651" y="2160"/>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1522" name="Text Box 24"/>
              <p:cNvSpPr txBox="1">
                <a:spLocks noChangeArrowheads="1"/>
              </p:cNvSpPr>
              <p:nvPr/>
            </p:nvSpPr>
            <p:spPr bwMode="auto">
              <a:xfrm>
                <a:off x="3651" y="2568"/>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_</a:t>
                </a:r>
              </a:p>
            </p:txBody>
          </p:sp>
          <p:sp>
            <p:nvSpPr>
              <p:cNvPr id="61523" name="Text Box 25"/>
              <p:cNvSpPr txBox="1">
                <a:spLocks noChangeArrowheads="1"/>
              </p:cNvSpPr>
              <p:nvPr/>
            </p:nvSpPr>
            <p:spPr bwMode="auto">
              <a:xfrm>
                <a:off x="3651" y="2387"/>
                <a:ext cx="30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2</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61524" name="Oval 26"/>
              <p:cNvSpPr>
                <a:spLocks noChangeArrowheads="1"/>
              </p:cNvSpPr>
              <p:nvPr/>
            </p:nvSpPr>
            <p:spPr bwMode="auto">
              <a:xfrm>
                <a:off x="1927" y="2931"/>
                <a:ext cx="94"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1525" name="Line 27"/>
              <p:cNvSpPr>
                <a:spLocks noChangeShapeType="1"/>
              </p:cNvSpPr>
              <p:nvPr/>
            </p:nvSpPr>
            <p:spPr bwMode="auto">
              <a:xfrm>
                <a:off x="3061" y="2976"/>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526" name="Oval 28"/>
              <p:cNvSpPr>
                <a:spLocks noChangeArrowheads="1"/>
              </p:cNvSpPr>
              <p:nvPr/>
            </p:nvSpPr>
            <p:spPr bwMode="auto">
              <a:xfrm>
                <a:off x="3741" y="2931"/>
                <a:ext cx="94"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1527" name="Line 29"/>
              <p:cNvSpPr>
                <a:spLocks noChangeShapeType="1"/>
              </p:cNvSpPr>
              <p:nvPr/>
            </p:nvSpPr>
            <p:spPr bwMode="auto">
              <a:xfrm>
                <a:off x="3061" y="2160"/>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528" name="Oval 30"/>
              <p:cNvSpPr>
                <a:spLocks noChangeArrowheads="1"/>
              </p:cNvSpPr>
              <p:nvPr/>
            </p:nvSpPr>
            <p:spPr bwMode="auto">
              <a:xfrm>
                <a:off x="3741" y="2115"/>
                <a:ext cx="94"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1529" name="Line 31"/>
              <p:cNvSpPr>
                <a:spLocks noChangeShapeType="1"/>
              </p:cNvSpPr>
              <p:nvPr/>
            </p:nvSpPr>
            <p:spPr bwMode="auto">
              <a:xfrm>
                <a:off x="1973" y="2160"/>
                <a:ext cx="72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530" name="Oval 32"/>
              <p:cNvSpPr>
                <a:spLocks noChangeArrowheads="1"/>
              </p:cNvSpPr>
              <p:nvPr/>
            </p:nvSpPr>
            <p:spPr bwMode="auto">
              <a:xfrm>
                <a:off x="1882" y="2115"/>
                <a:ext cx="94"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61531" name="Group 33"/>
              <p:cNvGrpSpPr>
                <a:grpSpLocks/>
              </p:cNvGrpSpPr>
              <p:nvPr/>
            </p:nvGrpSpPr>
            <p:grpSpPr bwMode="auto">
              <a:xfrm>
                <a:off x="2699" y="2432"/>
                <a:ext cx="91" cy="363"/>
                <a:chOff x="2744" y="2931"/>
                <a:chExt cx="57" cy="283"/>
              </a:xfrm>
            </p:grpSpPr>
            <p:sp>
              <p:nvSpPr>
                <p:cNvPr id="61538" name="Arc 34"/>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1539" name="Arc 35"/>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1540" name="Arc 36"/>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61532" name="Group 37"/>
              <p:cNvGrpSpPr>
                <a:grpSpLocks/>
              </p:cNvGrpSpPr>
              <p:nvPr/>
            </p:nvGrpSpPr>
            <p:grpSpPr bwMode="auto">
              <a:xfrm rot="10800000">
                <a:off x="2971" y="2433"/>
                <a:ext cx="90" cy="362"/>
                <a:chOff x="2744" y="2931"/>
                <a:chExt cx="57" cy="283"/>
              </a:xfrm>
            </p:grpSpPr>
            <p:sp>
              <p:nvSpPr>
                <p:cNvPr id="61535" name="Arc 38"/>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1536" name="Arc 39"/>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1537" name="Arc 40"/>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sp>
            <p:nvSpPr>
              <p:cNvPr id="61533" name="Line 41"/>
              <p:cNvSpPr>
                <a:spLocks noChangeShapeType="1"/>
              </p:cNvSpPr>
              <p:nvPr/>
            </p:nvSpPr>
            <p:spPr bwMode="auto">
              <a:xfrm flipH="1" flipV="1">
                <a:off x="3061" y="2795"/>
                <a:ext cx="0" cy="19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534" name="Line 42"/>
              <p:cNvSpPr>
                <a:spLocks noChangeShapeType="1"/>
              </p:cNvSpPr>
              <p:nvPr/>
            </p:nvSpPr>
            <p:spPr bwMode="auto">
              <a:xfrm flipH="1" flipV="1">
                <a:off x="3061" y="2160"/>
                <a:ext cx="0" cy="28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61508" name="Line 43"/>
            <p:cNvSpPr>
              <a:spLocks noChangeShapeType="1"/>
            </p:cNvSpPr>
            <p:nvPr/>
          </p:nvSpPr>
          <p:spPr bwMode="auto">
            <a:xfrm>
              <a:off x="1247" y="1524"/>
              <a:ext cx="363" cy="0"/>
            </a:xfrm>
            <a:prstGeom prst="line">
              <a:avLst/>
            </a:prstGeom>
            <a:noFill/>
            <a:ln w="38100">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1509" name="Line 44"/>
            <p:cNvSpPr>
              <a:spLocks noChangeShapeType="1"/>
            </p:cNvSpPr>
            <p:nvPr/>
          </p:nvSpPr>
          <p:spPr bwMode="auto">
            <a:xfrm>
              <a:off x="2472" y="1524"/>
              <a:ext cx="363"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1510" name="Text Box 45"/>
            <p:cNvSpPr txBox="1">
              <a:spLocks noChangeArrowheads="1"/>
            </p:cNvSpPr>
            <p:nvPr/>
          </p:nvSpPr>
          <p:spPr bwMode="auto">
            <a:xfrm>
              <a:off x="1247" y="1524"/>
              <a:ext cx="45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i="1">
                  <a:solidFill>
                    <a:schemeClr val="bg1"/>
                  </a:solidFill>
                  <a:latin typeface="Times New Roman" panose="02020603050405020304" pitchFamily="18" charset="0"/>
                  <a:ea typeface="仿宋_GB2312" pitchFamily="49" charset="-122"/>
                </a:rPr>
                <a:t>i</a:t>
              </a:r>
              <a:r>
                <a:rPr lang="en-US" altLang="zh-CN" sz="2800" baseline="-25000">
                  <a:solidFill>
                    <a:schemeClr val="bg1"/>
                  </a:solidFill>
                  <a:latin typeface="Times New Roman" panose="02020603050405020304" pitchFamily="18" charset="0"/>
                  <a:ea typeface="仿宋_GB2312" pitchFamily="49" charset="-122"/>
                </a:rPr>
                <a:t>1</a:t>
              </a:r>
            </a:p>
          </p:txBody>
        </p:sp>
        <p:sp>
          <p:nvSpPr>
            <p:cNvPr id="61511" name="Text Box 46"/>
            <p:cNvSpPr txBox="1">
              <a:spLocks noChangeArrowheads="1"/>
            </p:cNvSpPr>
            <p:nvPr/>
          </p:nvSpPr>
          <p:spPr bwMode="auto">
            <a:xfrm>
              <a:off x="2563" y="1479"/>
              <a:ext cx="45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i="1">
                  <a:solidFill>
                    <a:schemeClr val="bg1"/>
                  </a:solidFill>
                  <a:latin typeface="Times New Roman" panose="02020603050405020304" pitchFamily="18" charset="0"/>
                  <a:ea typeface="仿宋_GB2312" pitchFamily="49" charset="-122"/>
                </a:rPr>
                <a:t>i</a:t>
              </a:r>
              <a:r>
                <a:rPr lang="en-US" altLang="zh-CN" sz="2800" baseline="-25000">
                  <a:solidFill>
                    <a:schemeClr val="bg1"/>
                  </a:solidFill>
                  <a:latin typeface="Times New Roman" panose="02020603050405020304" pitchFamily="18" charset="0"/>
                  <a:ea typeface="仿宋_GB2312" pitchFamily="49" charset="-122"/>
                </a:rPr>
                <a:t>2</a:t>
              </a:r>
            </a:p>
          </p:txBody>
        </p:sp>
      </p:grpSp>
      <p:graphicFrame>
        <p:nvGraphicFramePr>
          <p:cNvPr id="497711" name="Object 47"/>
          <p:cNvGraphicFramePr>
            <a:graphicFrameLocks noChangeAspect="1"/>
          </p:cNvGraphicFramePr>
          <p:nvPr/>
        </p:nvGraphicFramePr>
        <p:xfrm>
          <a:off x="1331913" y="1628775"/>
          <a:ext cx="2592387" cy="1239838"/>
        </p:xfrm>
        <a:graphic>
          <a:graphicData uri="http://schemas.openxmlformats.org/presentationml/2006/ole">
            <mc:AlternateContent xmlns:mc="http://schemas.openxmlformats.org/markup-compatibility/2006">
              <mc:Choice xmlns:v="urn:schemas-microsoft-com:vml" Requires="v">
                <p:oleObj spid="_x0000_s61561" name="公式" r:id="rId5" imgW="901440" imgH="457200" progId="Equation.3">
                  <p:embed/>
                </p:oleObj>
              </mc:Choice>
              <mc:Fallback>
                <p:oleObj name="公式" r:id="rId5" imgW="901440" imgH="457200" progId="Equation.3">
                  <p:embed/>
                  <p:pic>
                    <p:nvPicPr>
                      <p:cNvPr id="0" name="Object 4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31913" y="1628775"/>
                        <a:ext cx="2592387" cy="1239838"/>
                      </a:xfrm>
                      <a:prstGeom prst="rect">
                        <a:avLst/>
                      </a:prstGeom>
                      <a:gradFill rotWithShape="1">
                        <a:gsLst>
                          <a:gs pos="0">
                            <a:srgbClr val="3399FF"/>
                          </a:gs>
                          <a:gs pos="100000">
                            <a:schemeClr val="bg1"/>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97712" name="Text Box 48"/>
          <p:cNvSpPr txBox="1">
            <a:spLocks noChangeArrowheads="1"/>
          </p:cNvSpPr>
          <p:nvPr/>
        </p:nvSpPr>
        <p:spPr bwMode="auto">
          <a:xfrm>
            <a:off x="611188" y="3068638"/>
            <a:ext cx="25209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AutoNum type="circleNumDbPlain" startAt="3"/>
            </a:pPr>
            <a:r>
              <a:rPr lang="zh-CN" altLang="en-US" sz="2800" b="1">
                <a:solidFill>
                  <a:srgbClr val="FF9900"/>
                </a:solidFill>
                <a:latin typeface="楷体_GB2312" pitchFamily="49" charset="-122"/>
                <a:ea typeface="楷体_GB2312" pitchFamily="49" charset="-122"/>
              </a:rPr>
              <a:t>变阻抗关系</a:t>
            </a:r>
          </a:p>
        </p:txBody>
      </p:sp>
      <p:graphicFrame>
        <p:nvGraphicFramePr>
          <p:cNvPr id="497713" name="Object 49"/>
          <p:cNvGraphicFramePr>
            <a:graphicFrameLocks noChangeAspect="1"/>
          </p:cNvGraphicFramePr>
          <p:nvPr/>
        </p:nvGraphicFramePr>
        <p:xfrm>
          <a:off x="611188" y="3789363"/>
          <a:ext cx="4938712" cy="1127125"/>
        </p:xfrm>
        <a:graphic>
          <a:graphicData uri="http://schemas.openxmlformats.org/presentationml/2006/ole">
            <mc:AlternateContent xmlns:mc="http://schemas.openxmlformats.org/markup-compatibility/2006">
              <mc:Choice xmlns:v="urn:schemas-microsoft-com:vml" Requires="v">
                <p:oleObj spid="_x0000_s61562" name="公式" r:id="rId7" imgW="2171520" imgH="495000" progId="Equation.3">
                  <p:embed/>
                </p:oleObj>
              </mc:Choice>
              <mc:Fallback>
                <p:oleObj name="公式" r:id="rId7" imgW="2171520" imgH="495000" progId="Equation.3">
                  <p:embed/>
                  <p:pic>
                    <p:nvPicPr>
                      <p:cNvPr id="0" name="Object 4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1188" y="3789363"/>
                        <a:ext cx="4938712" cy="1127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9" name="Group 50"/>
          <p:cNvGrpSpPr>
            <a:grpSpLocks/>
          </p:cNvGrpSpPr>
          <p:nvPr/>
        </p:nvGrpSpPr>
        <p:grpSpPr bwMode="auto">
          <a:xfrm>
            <a:off x="539750" y="5084763"/>
            <a:ext cx="1949450" cy="850900"/>
            <a:chOff x="385" y="3022"/>
            <a:chExt cx="1228" cy="536"/>
          </a:xfrm>
        </p:grpSpPr>
        <p:pic>
          <p:nvPicPr>
            <p:cNvPr id="61505" name="Picture 51" descr="1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6" name="Text Box 52"/>
            <p:cNvSpPr txBox="1">
              <a:spLocks noChangeArrowheads="1"/>
            </p:cNvSpPr>
            <p:nvPr/>
          </p:nvSpPr>
          <p:spPr bwMode="auto">
            <a:xfrm>
              <a:off x="793" y="3116"/>
              <a:ext cx="820"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3200">
                  <a:solidFill>
                    <a:srgbClr val="FA7748"/>
                  </a:solidFill>
                  <a:latin typeface="Times New Roman" panose="02020603050405020304" pitchFamily="18" charset="0"/>
                  <a:ea typeface="华文行楷" panose="02010800040101010101" pitchFamily="2" charset="-122"/>
                </a:rPr>
                <a:t>注意   </a:t>
              </a:r>
            </a:p>
          </p:txBody>
        </p:sp>
      </p:grpSp>
      <p:sp>
        <p:nvSpPr>
          <p:cNvPr id="497717" name="Text Box 53"/>
          <p:cNvSpPr txBox="1">
            <a:spLocks noChangeArrowheads="1"/>
          </p:cNvSpPr>
          <p:nvPr/>
        </p:nvSpPr>
        <p:spPr bwMode="auto">
          <a:xfrm>
            <a:off x="611188" y="5157788"/>
            <a:ext cx="76327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spcBef>
                <a:spcPct val="50000"/>
              </a:spcBef>
            </a:pPr>
            <a:r>
              <a:rPr lang="zh-CN" altLang="en-US" sz="2800" b="1">
                <a:solidFill>
                  <a:srgbClr val="FFFF00"/>
                </a:solidFill>
                <a:latin typeface="楷体_GB2312" pitchFamily="49" charset="-122"/>
                <a:ea typeface="楷体_GB2312" pitchFamily="49" charset="-122"/>
              </a:rPr>
              <a:t>         理想变压器的阻抗变换只改变阻抗的大小，不改变阻抗的性质。</a:t>
            </a:r>
          </a:p>
        </p:txBody>
      </p:sp>
      <p:grpSp>
        <p:nvGrpSpPr>
          <p:cNvPr id="10" name="Group 54"/>
          <p:cNvGrpSpPr>
            <a:grpSpLocks/>
          </p:cNvGrpSpPr>
          <p:nvPr/>
        </p:nvGrpSpPr>
        <p:grpSpPr bwMode="auto">
          <a:xfrm>
            <a:off x="4716463" y="1052513"/>
            <a:ext cx="3887787" cy="2233612"/>
            <a:chOff x="2245" y="2205"/>
            <a:chExt cx="2449" cy="1407"/>
          </a:xfrm>
        </p:grpSpPr>
        <p:sp>
          <p:nvSpPr>
            <p:cNvPr id="61473" name="Rectangle 55"/>
            <p:cNvSpPr>
              <a:spLocks noChangeArrowheads="1"/>
            </p:cNvSpPr>
            <p:nvPr/>
          </p:nvSpPr>
          <p:spPr bwMode="auto">
            <a:xfrm>
              <a:off x="2245" y="2296"/>
              <a:ext cx="2449" cy="131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61474" name="Group 56"/>
            <p:cNvGrpSpPr>
              <a:grpSpLocks/>
            </p:cNvGrpSpPr>
            <p:nvPr/>
          </p:nvGrpSpPr>
          <p:grpSpPr bwMode="auto">
            <a:xfrm>
              <a:off x="2381" y="2205"/>
              <a:ext cx="2184" cy="1361"/>
              <a:chOff x="2835" y="346"/>
              <a:chExt cx="2184" cy="1361"/>
            </a:xfrm>
          </p:grpSpPr>
          <p:sp>
            <p:nvSpPr>
              <p:cNvPr id="61475" name="Line 57"/>
              <p:cNvSpPr>
                <a:spLocks noChangeShapeType="1"/>
              </p:cNvSpPr>
              <p:nvPr/>
            </p:nvSpPr>
            <p:spPr bwMode="auto">
              <a:xfrm flipV="1">
                <a:off x="3697" y="845"/>
                <a:ext cx="0" cy="28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476" name="Line 58"/>
              <p:cNvSpPr>
                <a:spLocks noChangeShapeType="1"/>
              </p:cNvSpPr>
              <p:nvPr/>
            </p:nvSpPr>
            <p:spPr bwMode="auto">
              <a:xfrm flipH="1" flipV="1">
                <a:off x="3697" y="1480"/>
                <a:ext cx="0" cy="19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477" name="Line 59"/>
              <p:cNvSpPr>
                <a:spLocks noChangeShapeType="1"/>
              </p:cNvSpPr>
              <p:nvPr/>
            </p:nvSpPr>
            <p:spPr bwMode="auto">
              <a:xfrm>
                <a:off x="3016" y="1661"/>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478" name="Text Box 60"/>
              <p:cNvSpPr txBox="1">
                <a:spLocks noChangeArrowheads="1"/>
              </p:cNvSpPr>
              <p:nvPr/>
            </p:nvSpPr>
            <p:spPr bwMode="auto">
              <a:xfrm>
                <a:off x="3470" y="890"/>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61479" name="Text Box 61"/>
              <p:cNvSpPr txBox="1">
                <a:spLocks noChangeArrowheads="1"/>
              </p:cNvSpPr>
              <p:nvPr/>
            </p:nvSpPr>
            <p:spPr bwMode="auto">
              <a:xfrm>
                <a:off x="4059" y="926"/>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61480" name="Text Box 62"/>
              <p:cNvSpPr txBox="1">
                <a:spLocks noChangeArrowheads="1"/>
              </p:cNvSpPr>
              <p:nvPr/>
            </p:nvSpPr>
            <p:spPr bwMode="auto">
              <a:xfrm>
                <a:off x="3697" y="618"/>
                <a:ext cx="40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n:1</a:t>
                </a:r>
              </a:p>
            </p:txBody>
          </p:sp>
          <p:sp>
            <p:nvSpPr>
              <p:cNvPr id="61481" name="Text Box 63"/>
              <p:cNvSpPr txBox="1">
                <a:spLocks noChangeArrowheads="1"/>
              </p:cNvSpPr>
              <p:nvPr/>
            </p:nvSpPr>
            <p:spPr bwMode="auto">
              <a:xfrm>
                <a:off x="2835" y="890"/>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1482" name="Text Box 64"/>
              <p:cNvSpPr txBox="1">
                <a:spLocks noChangeArrowheads="1"/>
              </p:cNvSpPr>
              <p:nvPr/>
            </p:nvSpPr>
            <p:spPr bwMode="auto">
              <a:xfrm>
                <a:off x="2835" y="1208"/>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_</a:t>
                </a:r>
              </a:p>
            </p:txBody>
          </p:sp>
          <p:sp>
            <p:nvSpPr>
              <p:cNvPr id="61483" name="Text Box 65"/>
              <p:cNvSpPr txBox="1">
                <a:spLocks noChangeArrowheads="1"/>
              </p:cNvSpPr>
              <p:nvPr/>
            </p:nvSpPr>
            <p:spPr bwMode="auto">
              <a:xfrm>
                <a:off x="4422" y="845"/>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1484" name="Text Box 66"/>
              <p:cNvSpPr txBox="1">
                <a:spLocks noChangeArrowheads="1"/>
              </p:cNvSpPr>
              <p:nvPr/>
            </p:nvSpPr>
            <p:spPr bwMode="auto">
              <a:xfrm>
                <a:off x="4422" y="1253"/>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_</a:t>
                </a:r>
              </a:p>
            </p:txBody>
          </p:sp>
          <p:sp>
            <p:nvSpPr>
              <p:cNvPr id="61485" name="Oval 67"/>
              <p:cNvSpPr>
                <a:spLocks noChangeArrowheads="1"/>
              </p:cNvSpPr>
              <p:nvPr/>
            </p:nvSpPr>
            <p:spPr bwMode="auto">
              <a:xfrm>
                <a:off x="2925" y="1616"/>
                <a:ext cx="94"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1486" name="Line 68"/>
              <p:cNvSpPr>
                <a:spLocks noChangeShapeType="1"/>
              </p:cNvSpPr>
              <p:nvPr/>
            </p:nvSpPr>
            <p:spPr bwMode="auto">
              <a:xfrm>
                <a:off x="4059" y="1661"/>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487" name="Line 69"/>
              <p:cNvSpPr>
                <a:spLocks noChangeShapeType="1"/>
              </p:cNvSpPr>
              <p:nvPr/>
            </p:nvSpPr>
            <p:spPr bwMode="auto">
              <a:xfrm>
                <a:off x="4059" y="845"/>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488" name="Line 70"/>
              <p:cNvSpPr>
                <a:spLocks noChangeShapeType="1"/>
              </p:cNvSpPr>
              <p:nvPr/>
            </p:nvSpPr>
            <p:spPr bwMode="auto">
              <a:xfrm>
                <a:off x="2971" y="845"/>
                <a:ext cx="72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489" name="Oval 71"/>
              <p:cNvSpPr>
                <a:spLocks noChangeArrowheads="1"/>
              </p:cNvSpPr>
              <p:nvPr/>
            </p:nvSpPr>
            <p:spPr bwMode="auto">
              <a:xfrm>
                <a:off x="2880" y="800"/>
                <a:ext cx="94"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61490" name="Group 72"/>
              <p:cNvGrpSpPr>
                <a:grpSpLocks/>
              </p:cNvGrpSpPr>
              <p:nvPr/>
            </p:nvGrpSpPr>
            <p:grpSpPr bwMode="auto">
              <a:xfrm>
                <a:off x="3697" y="1117"/>
                <a:ext cx="91" cy="363"/>
                <a:chOff x="2744" y="2931"/>
                <a:chExt cx="57" cy="283"/>
              </a:xfrm>
            </p:grpSpPr>
            <p:sp>
              <p:nvSpPr>
                <p:cNvPr id="61502" name="Arc 73"/>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1503" name="Arc 74"/>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1504" name="Arc 75"/>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61491" name="Group 76"/>
              <p:cNvGrpSpPr>
                <a:grpSpLocks/>
              </p:cNvGrpSpPr>
              <p:nvPr/>
            </p:nvGrpSpPr>
            <p:grpSpPr bwMode="auto">
              <a:xfrm rot="10800000">
                <a:off x="3969" y="1118"/>
                <a:ext cx="90" cy="362"/>
                <a:chOff x="2744" y="2931"/>
                <a:chExt cx="57" cy="283"/>
              </a:xfrm>
            </p:grpSpPr>
            <p:sp>
              <p:nvSpPr>
                <p:cNvPr id="61499" name="Arc 77"/>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1500" name="Arc 78"/>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1501" name="Arc 79"/>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sp>
            <p:nvSpPr>
              <p:cNvPr id="61492" name="Line 80"/>
              <p:cNvSpPr>
                <a:spLocks noChangeShapeType="1"/>
              </p:cNvSpPr>
              <p:nvPr/>
            </p:nvSpPr>
            <p:spPr bwMode="auto">
              <a:xfrm flipH="1" flipV="1">
                <a:off x="4059" y="1480"/>
                <a:ext cx="0" cy="19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493" name="Line 81"/>
              <p:cNvSpPr>
                <a:spLocks noChangeShapeType="1"/>
              </p:cNvSpPr>
              <p:nvPr/>
            </p:nvSpPr>
            <p:spPr bwMode="auto">
              <a:xfrm flipH="1" flipV="1">
                <a:off x="4059" y="845"/>
                <a:ext cx="0" cy="28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494" name="Line 82"/>
              <p:cNvSpPr>
                <a:spLocks noChangeShapeType="1"/>
              </p:cNvSpPr>
              <p:nvPr/>
            </p:nvSpPr>
            <p:spPr bwMode="auto">
              <a:xfrm>
                <a:off x="3061" y="799"/>
                <a:ext cx="363"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1495" name="Line 83"/>
              <p:cNvSpPr>
                <a:spLocks noChangeShapeType="1"/>
              </p:cNvSpPr>
              <p:nvPr/>
            </p:nvSpPr>
            <p:spPr bwMode="auto">
              <a:xfrm>
                <a:off x="4286" y="799"/>
                <a:ext cx="363" cy="0"/>
              </a:xfrm>
              <a:prstGeom prst="line">
                <a:avLst/>
              </a:prstGeom>
              <a:noFill/>
              <a:ln w="28575">
                <a:solidFill>
                  <a:srgbClr val="00FFFF"/>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61445" name="Object 84"/>
              <p:cNvGraphicFramePr>
                <a:graphicFrameLocks noChangeAspect="1"/>
              </p:cNvGraphicFramePr>
              <p:nvPr/>
            </p:nvGraphicFramePr>
            <p:xfrm>
              <a:off x="3107" y="346"/>
              <a:ext cx="201" cy="424"/>
            </p:xfrm>
            <a:graphic>
              <a:graphicData uri="http://schemas.openxmlformats.org/presentationml/2006/ole">
                <mc:AlternateContent xmlns:mc="http://schemas.openxmlformats.org/markup-compatibility/2006">
                  <mc:Choice xmlns:v="urn:schemas-microsoft-com:vml" Requires="v">
                    <p:oleObj spid="_x0000_s61563" name="公式" r:id="rId9" imgW="152280" imgH="342720" progId="Equation.3">
                      <p:embed/>
                    </p:oleObj>
                  </mc:Choice>
                  <mc:Fallback>
                    <p:oleObj name="公式" r:id="rId9" imgW="152280" imgH="342720" progId="Equation.3">
                      <p:embed/>
                      <p:pic>
                        <p:nvPicPr>
                          <p:cNvPr id="0" name="Object 8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07" y="346"/>
                            <a:ext cx="201" cy="4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99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446" name="Object 85"/>
              <p:cNvGraphicFramePr>
                <a:graphicFrameLocks noChangeAspect="1"/>
              </p:cNvGraphicFramePr>
              <p:nvPr/>
            </p:nvGraphicFramePr>
            <p:xfrm>
              <a:off x="4377" y="346"/>
              <a:ext cx="223" cy="432"/>
            </p:xfrm>
            <a:graphic>
              <a:graphicData uri="http://schemas.openxmlformats.org/presentationml/2006/ole">
                <mc:AlternateContent xmlns:mc="http://schemas.openxmlformats.org/markup-compatibility/2006">
                  <mc:Choice xmlns:v="urn:schemas-microsoft-com:vml" Requires="v">
                    <p:oleObj spid="_x0000_s61564" name="公式" r:id="rId11" imgW="164880" imgH="342720" progId="Equation.3">
                      <p:embed/>
                    </p:oleObj>
                  </mc:Choice>
                  <mc:Fallback>
                    <p:oleObj name="公式" r:id="rId11" imgW="164880" imgH="342720" progId="Equation.3">
                      <p:embed/>
                      <p:pic>
                        <p:nvPicPr>
                          <p:cNvPr id="0" name="Object 8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377" y="346"/>
                            <a:ext cx="223" cy="4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99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447" name="Object 86"/>
              <p:cNvGraphicFramePr>
                <a:graphicFrameLocks noChangeAspect="1"/>
              </p:cNvGraphicFramePr>
              <p:nvPr/>
            </p:nvGraphicFramePr>
            <p:xfrm>
              <a:off x="4377" y="981"/>
              <a:ext cx="247" cy="448"/>
            </p:xfrm>
            <a:graphic>
              <a:graphicData uri="http://schemas.openxmlformats.org/presentationml/2006/ole">
                <mc:AlternateContent xmlns:mc="http://schemas.openxmlformats.org/markup-compatibility/2006">
                  <mc:Choice xmlns:v="urn:schemas-microsoft-com:vml" Requires="v">
                    <p:oleObj spid="_x0000_s61565" name="公式" r:id="rId13" imgW="215640" imgH="355320" progId="Equation.3">
                      <p:embed/>
                    </p:oleObj>
                  </mc:Choice>
                  <mc:Fallback>
                    <p:oleObj name="公式" r:id="rId13" imgW="215640" imgH="355320" progId="Equation.3">
                      <p:embed/>
                      <p:pic>
                        <p:nvPicPr>
                          <p:cNvPr id="0" name="Object 8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377" y="981"/>
                            <a:ext cx="247" cy="4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99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448" name="Object 87"/>
              <p:cNvGraphicFramePr>
                <a:graphicFrameLocks noChangeAspect="1"/>
              </p:cNvGraphicFramePr>
              <p:nvPr/>
            </p:nvGraphicFramePr>
            <p:xfrm>
              <a:off x="2835" y="1026"/>
              <a:ext cx="235" cy="451"/>
            </p:xfrm>
            <a:graphic>
              <a:graphicData uri="http://schemas.openxmlformats.org/presentationml/2006/ole">
                <mc:AlternateContent xmlns:mc="http://schemas.openxmlformats.org/markup-compatibility/2006">
                  <mc:Choice xmlns:v="urn:schemas-microsoft-com:vml" Requires="v">
                    <p:oleObj spid="_x0000_s61566" name="公式" r:id="rId15" imgW="203040" imgH="355320" progId="Equation.3">
                      <p:embed/>
                    </p:oleObj>
                  </mc:Choice>
                  <mc:Fallback>
                    <p:oleObj name="公式" r:id="rId15" imgW="203040" imgH="355320" progId="Equation.3">
                      <p:embed/>
                      <p:pic>
                        <p:nvPicPr>
                          <p:cNvPr id="0" name="Object 8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835" y="1026"/>
                            <a:ext cx="235" cy="4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99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496" name="Line 88"/>
              <p:cNvSpPr>
                <a:spLocks noChangeShapeType="1"/>
              </p:cNvSpPr>
              <p:nvPr/>
            </p:nvSpPr>
            <p:spPr bwMode="auto">
              <a:xfrm>
                <a:off x="4740" y="845"/>
                <a:ext cx="0" cy="816"/>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497" name="Text Box 89"/>
              <p:cNvSpPr txBox="1">
                <a:spLocks noChangeArrowheads="1"/>
              </p:cNvSpPr>
              <p:nvPr/>
            </p:nvSpPr>
            <p:spPr bwMode="auto">
              <a:xfrm>
                <a:off x="4830" y="1071"/>
                <a:ext cx="18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p>
            </p:txBody>
          </p:sp>
          <p:sp>
            <p:nvSpPr>
              <p:cNvPr id="61498" name="Rectangle 90"/>
              <p:cNvSpPr>
                <a:spLocks noChangeArrowheads="1"/>
              </p:cNvSpPr>
              <p:nvPr/>
            </p:nvSpPr>
            <p:spPr bwMode="auto">
              <a:xfrm>
                <a:off x="4694" y="1071"/>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sp>
        <p:nvSpPr>
          <p:cNvPr id="497755" name="AutoShape 91"/>
          <p:cNvSpPr>
            <a:spLocks noChangeArrowheads="1"/>
          </p:cNvSpPr>
          <p:nvPr/>
        </p:nvSpPr>
        <p:spPr bwMode="auto">
          <a:xfrm rot="5400000">
            <a:off x="5723732" y="3501231"/>
            <a:ext cx="647700" cy="792163"/>
          </a:xfrm>
          <a:custGeom>
            <a:avLst/>
            <a:gdLst>
              <a:gd name="T0" fmla="*/ 469912 w 21600"/>
              <a:gd name="T1" fmla="*/ 0 h 21600"/>
              <a:gd name="T2" fmla="*/ 292095 w 21600"/>
              <a:gd name="T3" fmla="*/ 263504 h 21600"/>
              <a:gd name="T4" fmla="*/ 0 w 21600"/>
              <a:gd name="T5" fmla="*/ 706309 h 21600"/>
              <a:gd name="T6" fmla="*/ 263518 w 21600"/>
              <a:gd name="T7" fmla="*/ 792163 h 21600"/>
              <a:gd name="T8" fmla="*/ 527036 w 21600"/>
              <a:gd name="T9" fmla="*/ 558035 h 21600"/>
              <a:gd name="T10" fmla="*/ 647700 w 21600"/>
              <a:gd name="T11" fmla="*/ 263504 h 21600"/>
              <a:gd name="T12" fmla="*/ 17694720 60000 65536"/>
              <a:gd name="T13" fmla="*/ 11796480 60000 65536"/>
              <a:gd name="T14" fmla="*/ 11796480 60000 65536"/>
              <a:gd name="T15" fmla="*/ 5898240 60000 65536"/>
              <a:gd name="T16" fmla="*/ 0 60000 65536"/>
              <a:gd name="T17" fmla="*/ 0 60000 65536"/>
              <a:gd name="T18" fmla="*/ 0 w 21600"/>
              <a:gd name="T19" fmla="*/ 16916 h 21600"/>
              <a:gd name="T20" fmla="*/ 17576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671" y="0"/>
                </a:moveTo>
                <a:lnTo>
                  <a:pt x="9741" y="7185"/>
                </a:lnTo>
                <a:lnTo>
                  <a:pt x="13765" y="7185"/>
                </a:lnTo>
                <a:lnTo>
                  <a:pt x="13765" y="16916"/>
                </a:lnTo>
                <a:lnTo>
                  <a:pt x="0" y="16916"/>
                </a:lnTo>
                <a:lnTo>
                  <a:pt x="0" y="21600"/>
                </a:lnTo>
                <a:lnTo>
                  <a:pt x="17576" y="21600"/>
                </a:lnTo>
                <a:lnTo>
                  <a:pt x="17576" y="7185"/>
                </a:lnTo>
                <a:lnTo>
                  <a:pt x="21600" y="7185"/>
                </a:lnTo>
                <a:close/>
              </a:path>
            </a:pathLst>
          </a:custGeom>
          <a:solidFill>
            <a:srgbClr val="3399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nvGrpSpPr>
          <p:cNvPr id="14" name="Group 92"/>
          <p:cNvGrpSpPr>
            <a:grpSpLocks/>
          </p:cNvGrpSpPr>
          <p:nvPr/>
        </p:nvGrpSpPr>
        <p:grpSpPr bwMode="auto">
          <a:xfrm>
            <a:off x="6535738" y="3573463"/>
            <a:ext cx="2500312" cy="1584325"/>
            <a:chOff x="3061" y="2523"/>
            <a:chExt cx="1575" cy="998"/>
          </a:xfrm>
        </p:grpSpPr>
        <p:sp>
          <p:nvSpPr>
            <p:cNvPr id="61463" name="Text Box 93"/>
            <p:cNvSpPr txBox="1">
              <a:spLocks noChangeArrowheads="1"/>
            </p:cNvSpPr>
            <p:nvPr/>
          </p:nvSpPr>
          <p:spPr bwMode="auto">
            <a:xfrm>
              <a:off x="3923" y="2886"/>
              <a:ext cx="71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n</a:t>
              </a:r>
              <a:r>
                <a:rPr kumimoji="1" lang="en-US" altLang="zh-CN" sz="2800" baseline="30000">
                  <a:solidFill>
                    <a:schemeClr val="bg1"/>
                  </a:solidFill>
                  <a:latin typeface="Times New Roman" panose="02020603050405020304" pitchFamily="18" charset="0"/>
                  <a:ea typeface="宋体" panose="02010600030101010101" pitchFamily="2" charset="-122"/>
                </a:rPr>
                <a:t>2</a:t>
              </a:r>
              <a:r>
                <a:rPr kumimoji="1" lang="en-US" altLang="zh-CN" sz="2800" i="1">
                  <a:solidFill>
                    <a:schemeClr val="bg1"/>
                  </a:solidFill>
                  <a:latin typeface="Times New Roman" panose="02020603050405020304" pitchFamily="18" charset="0"/>
                  <a:ea typeface="宋体" panose="02010600030101010101" pitchFamily="2" charset="-122"/>
                </a:rPr>
                <a:t>Z</a:t>
              </a:r>
            </a:p>
          </p:txBody>
        </p:sp>
        <p:grpSp>
          <p:nvGrpSpPr>
            <p:cNvPr id="61464" name="Group 94"/>
            <p:cNvGrpSpPr>
              <a:grpSpLocks/>
            </p:cNvGrpSpPr>
            <p:nvPr/>
          </p:nvGrpSpPr>
          <p:grpSpPr bwMode="auto">
            <a:xfrm>
              <a:off x="3061" y="2523"/>
              <a:ext cx="898" cy="998"/>
              <a:chOff x="3379" y="1979"/>
              <a:chExt cx="898" cy="998"/>
            </a:xfrm>
          </p:grpSpPr>
          <p:sp>
            <p:nvSpPr>
              <p:cNvPr id="61465" name="Line 95"/>
              <p:cNvSpPr>
                <a:spLocks noChangeShapeType="1"/>
              </p:cNvSpPr>
              <p:nvPr/>
            </p:nvSpPr>
            <p:spPr bwMode="auto">
              <a:xfrm flipH="1">
                <a:off x="3515" y="2931"/>
                <a:ext cx="680"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466" name="Oval 96"/>
              <p:cNvSpPr>
                <a:spLocks noChangeArrowheads="1"/>
              </p:cNvSpPr>
              <p:nvPr/>
            </p:nvSpPr>
            <p:spPr bwMode="auto">
              <a:xfrm flipH="1">
                <a:off x="3424" y="1979"/>
                <a:ext cx="90"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1467" name="Text Box 97"/>
              <p:cNvSpPr txBox="1">
                <a:spLocks noChangeArrowheads="1"/>
              </p:cNvSpPr>
              <p:nvPr/>
            </p:nvSpPr>
            <p:spPr bwMode="auto">
              <a:xfrm>
                <a:off x="3379" y="2024"/>
                <a:ext cx="26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1468" name="Text Box 98"/>
              <p:cNvSpPr txBox="1">
                <a:spLocks noChangeArrowheads="1"/>
              </p:cNvSpPr>
              <p:nvPr/>
            </p:nvSpPr>
            <p:spPr bwMode="auto">
              <a:xfrm>
                <a:off x="3379" y="2604"/>
                <a:ext cx="26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graphicFrame>
            <p:nvGraphicFramePr>
              <p:cNvPr id="61444" name="Object 99"/>
              <p:cNvGraphicFramePr>
                <a:graphicFrameLocks noChangeAspect="1"/>
              </p:cNvGraphicFramePr>
              <p:nvPr/>
            </p:nvGraphicFramePr>
            <p:xfrm>
              <a:off x="3379" y="2251"/>
              <a:ext cx="235" cy="451"/>
            </p:xfrm>
            <a:graphic>
              <a:graphicData uri="http://schemas.openxmlformats.org/presentationml/2006/ole">
                <mc:AlternateContent xmlns:mc="http://schemas.openxmlformats.org/markup-compatibility/2006">
                  <mc:Choice xmlns:v="urn:schemas-microsoft-com:vml" Requires="v">
                    <p:oleObj spid="_x0000_s61567" name="公式" r:id="rId17" imgW="203040" imgH="355320" progId="Equation.3">
                      <p:embed/>
                    </p:oleObj>
                  </mc:Choice>
                  <mc:Fallback>
                    <p:oleObj name="公式" r:id="rId17" imgW="203040" imgH="355320" progId="Equation.3">
                      <p:embed/>
                      <p:pic>
                        <p:nvPicPr>
                          <p:cNvPr id="0" name="Object 9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379" y="2251"/>
                            <a:ext cx="235" cy="4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469" name="Line 100"/>
              <p:cNvSpPr>
                <a:spLocks noChangeShapeType="1"/>
              </p:cNvSpPr>
              <p:nvPr/>
            </p:nvSpPr>
            <p:spPr bwMode="auto">
              <a:xfrm>
                <a:off x="4195" y="2024"/>
                <a:ext cx="0" cy="907"/>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470" name="Rectangle 101"/>
              <p:cNvSpPr>
                <a:spLocks noChangeArrowheads="1"/>
              </p:cNvSpPr>
              <p:nvPr/>
            </p:nvSpPr>
            <p:spPr bwMode="auto">
              <a:xfrm>
                <a:off x="4150" y="2341"/>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1471" name="Line 102"/>
              <p:cNvSpPr>
                <a:spLocks noChangeShapeType="1"/>
              </p:cNvSpPr>
              <p:nvPr/>
            </p:nvSpPr>
            <p:spPr bwMode="auto">
              <a:xfrm flipH="1">
                <a:off x="3515" y="2024"/>
                <a:ext cx="680"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472" name="Oval 103"/>
              <p:cNvSpPr>
                <a:spLocks noChangeArrowheads="1"/>
              </p:cNvSpPr>
              <p:nvPr/>
            </p:nvSpPr>
            <p:spPr bwMode="auto">
              <a:xfrm flipH="1">
                <a:off x="3424" y="2886"/>
                <a:ext cx="90"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grpSp>
        <p:nvGrpSpPr>
          <p:cNvPr id="61460" name="Group 104"/>
          <p:cNvGrpSpPr>
            <a:grpSpLocks/>
          </p:cNvGrpSpPr>
          <p:nvPr/>
        </p:nvGrpSpPr>
        <p:grpSpPr bwMode="auto">
          <a:xfrm>
            <a:off x="6588125" y="6446838"/>
            <a:ext cx="792163" cy="366712"/>
            <a:chOff x="4649" y="4020"/>
            <a:chExt cx="499" cy="231"/>
          </a:xfrm>
        </p:grpSpPr>
        <p:pic>
          <p:nvPicPr>
            <p:cNvPr id="61461" name="Picture 105"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62" name="Text Box 106">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497666"/>
                                        </p:tgtEl>
                                        <p:attrNameLst>
                                          <p:attrName>style.visibility</p:attrName>
                                        </p:attrNameLst>
                                      </p:cBhvr>
                                      <p:to>
                                        <p:strVal val="visible"/>
                                      </p:to>
                                    </p:set>
                                    <p:animEffect transition="in" filter="slide(fromBottom)">
                                      <p:cBhvr>
                                        <p:cTn id="12" dur="1000"/>
                                        <p:tgtEl>
                                          <p:spTgt spid="497666"/>
                                        </p:tgtEl>
                                      </p:cBhvr>
                                    </p:animEffect>
                                  </p:childTnLst>
                                </p:cTn>
                              </p:par>
                            </p:childTnLst>
                          </p:cTn>
                        </p:par>
                        <p:par>
                          <p:cTn id="13" fill="hold" nodeType="afterGroup">
                            <p:stCondLst>
                              <p:cond delay="1000"/>
                            </p:stCondLst>
                            <p:childTnLst>
                              <p:par>
                                <p:cTn id="14" presetID="3" presetClass="entr" presetSubtype="1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linds(horizontal)">
                                      <p:cBhvr>
                                        <p:cTn id="16" dur="500"/>
                                        <p:tgtEl>
                                          <p:spTgt spid="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8" presetClass="entr" presetSubtype="6" fill="hold" nodeType="clickEffect">
                                  <p:stCondLst>
                                    <p:cond delay="0"/>
                                  </p:stCondLst>
                                  <p:childTnLst>
                                    <p:set>
                                      <p:cBhvr>
                                        <p:cTn id="20" dur="1" fill="hold">
                                          <p:stCondLst>
                                            <p:cond delay="0"/>
                                          </p:stCondLst>
                                        </p:cTn>
                                        <p:tgtEl>
                                          <p:spTgt spid="497711"/>
                                        </p:tgtEl>
                                        <p:attrNameLst>
                                          <p:attrName>style.visibility</p:attrName>
                                        </p:attrNameLst>
                                      </p:cBhvr>
                                      <p:to>
                                        <p:strVal val="visible"/>
                                      </p:to>
                                    </p:set>
                                    <p:animEffect transition="in" filter="strips(downRight)">
                                      <p:cBhvr>
                                        <p:cTn id="21" dur="1000"/>
                                        <p:tgtEl>
                                          <p:spTgt spid="497711"/>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497712"/>
                                        </p:tgtEl>
                                        <p:attrNameLst>
                                          <p:attrName>style.visibility</p:attrName>
                                        </p:attrNameLst>
                                      </p:cBhvr>
                                      <p:to>
                                        <p:strVal val="visible"/>
                                      </p:to>
                                    </p:set>
                                    <p:anim calcmode="lin" valueType="num">
                                      <p:cBhvr additive="base">
                                        <p:cTn id="26" dur="500" fill="hold"/>
                                        <p:tgtEl>
                                          <p:spTgt spid="497712"/>
                                        </p:tgtEl>
                                        <p:attrNameLst>
                                          <p:attrName>ppt_x</p:attrName>
                                        </p:attrNameLst>
                                      </p:cBhvr>
                                      <p:tavLst>
                                        <p:tav tm="0">
                                          <p:val>
                                            <p:strVal val="0-#ppt_w/2"/>
                                          </p:val>
                                        </p:tav>
                                        <p:tav tm="100000">
                                          <p:val>
                                            <p:strVal val="#ppt_x"/>
                                          </p:val>
                                        </p:tav>
                                      </p:tavLst>
                                    </p:anim>
                                    <p:anim calcmode="lin" valueType="num">
                                      <p:cBhvr additive="base">
                                        <p:cTn id="27" dur="500" fill="hold"/>
                                        <p:tgtEl>
                                          <p:spTgt spid="497712"/>
                                        </p:tgtEl>
                                        <p:attrNameLst>
                                          <p:attrName>ppt_y</p:attrName>
                                        </p:attrNameLst>
                                      </p:cBhvr>
                                      <p:tavLst>
                                        <p:tav tm="0">
                                          <p:val>
                                            <p:strVal val="#ppt_y"/>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linds(horizontal)">
                                      <p:cBhvr>
                                        <p:cTn id="32" dur="500"/>
                                        <p:tgtEl>
                                          <p:spTgt spid="1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497713"/>
                                        </p:tgtEl>
                                        <p:attrNameLst>
                                          <p:attrName>style.visibility</p:attrName>
                                        </p:attrNameLst>
                                      </p:cBhvr>
                                      <p:to>
                                        <p:strVal val="visible"/>
                                      </p:to>
                                    </p:set>
                                    <p:animEffect transition="in" filter="wipe(left)">
                                      <p:cBhvr>
                                        <p:cTn id="37" dur="2000"/>
                                        <p:tgtEl>
                                          <p:spTgt spid="49771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497755"/>
                                        </p:tgtEl>
                                        <p:attrNameLst>
                                          <p:attrName>style.visibility</p:attrName>
                                        </p:attrNameLst>
                                      </p:cBhvr>
                                      <p:to>
                                        <p:strVal val="visible"/>
                                      </p:to>
                                    </p:set>
                                    <p:animEffect transition="in" filter="wipe(left)">
                                      <p:cBhvr>
                                        <p:cTn id="42" dur="500"/>
                                        <p:tgtEl>
                                          <p:spTgt spid="497755"/>
                                        </p:tgtEl>
                                      </p:cBhvr>
                                    </p:animEffect>
                                  </p:childTnLst>
                                </p:cTn>
                              </p:par>
                            </p:childTnLst>
                          </p:cTn>
                        </p:par>
                        <p:par>
                          <p:cTn id="43" fill="hold" nodeType="afterGroup">
                            <p:stCondLst>
                              <p:cond delay="500"/>
                            </p:stCondLst>
                            <p:childTnLst>
                              <p:par>
                                <p:cTn id="44" presetID="3" presetClass="entr" presetSubtype="10"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blinds(horizontal)">
                                      <p:cBhvr>
                                        <p:cTn id="46" dur="500"/>
                                        <p:tgtEl>
                                          <p:spTgt spid="14"/>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3" presetClass="entr" presetSubtype="10" fill="hold"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blinds(horizontal)">
                                      <p:cBhvr>
                                        <p:cTn id="51" dur="500"/>
                                        <p:tgtEl>
                                          <p:spTgt spid="9"/>
                                        </p:tgtEl>
                                      </p:cBhvr>
                                    </p:animEffect>
                                  </p:childTnLst>
                                </p:cTn>
                              </p:par>
                            </p:childTnLst>
                          </p:cTn>
                        </p:par>
                        <p:par>
                          <p:cTn id="52" fill="hold" nodeType="afterGroup">
                            <p:stCondLst>
                              <p:cond delay="500"/>
                            </p:stCondLst>
                            <p:childTnLst>
                              <p:par>
                                <p:cTn id="53" presetID="12" presetClass="entr" presetSubtype="4" fill="hold" grpId="0" nodeType="afterEffect">
                                  <p:stCondLst>
                                    <p:cond delay="0"/>
                                  </p:stCondLst>
                                  <p:childTnLst>
                                    <p:set>
                                      <p:cBhvr>
                                        <p:cTn id="54" dur="1" fill="hold">
                                          <p:stCondLst>
                                            <p:cond delay="0"/>
                                          </p:stCondLst>
                                        </p:cTn>
                                        <p:tgtEl>
                                          <p:spTgt spid="497717"/>
                                        </p:tgtEl>
                                        <p:attrNameLst>
                                          <p:attrName>style.visibility</p:attrName>
                                        </p:attrNameLst>
                                      </p:cBhvr>
                                      <p:to>
                                        <p:strVal val="visible"/>
                                      </p:to>
                                    </p:set>
                                    <p:animEffect transition="in" filter="slide(fromBottom)">
                                      <p:cBhvr>
                                        <p:cTn id="55" dur="2000"/>
                                        <p:tgtEl>
                                          <p:spTgt spid="4977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7666" grpId="0"/>
      <p:bldP spid="497712" grpId="0"/>
      <p:bldP spid="49771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90" name="Text Box 2"/>
          <p:cNvSpPr txBox="1">
            <a:spLocks noChangeArrowheads="1"/>
          </p:cNvSpPr>
          <p:nvPr/>
        </p:nvSpPr>
        <p:spPr bwMode="auto">
          <a:xfrm>
            <a:off x="2051050" y="4724400"/>
            <a:ext cx="6624638"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20000"/>
              </a:lnSpc>
              <a:spcBef>
                <a:spcPct val="50000"/>
              </a:spcBef>
              <a:buFontTx/>
              <a:buAutoNum type="alphaLcParenR" startAt="2"/>
            </a:pPr>
            <a:r>
              <a:rPr kumimoji="1" lang="zh-CN" altLang="en-US" sz="2800" b="1">
                <a:solidFill>
                  <a:srgbClr val="FFFF00"/>
                </a:solidFill>
                <a:latin typeface="Times New Roman" panose="02020603050405020304" pitchFamily="18" charset="0"/>
                <a:ea typeface="楷体_GB2312" pitchFamily="49" charset="-122"/>
              </a:rPr>
              <a:t>理想变压器的特性方程为代数关系，因此它是无记忆的多端元件。</a:t>
            </a:r>
          </a:p>
        </p:txBody>
      </p:sp>
      <p:grpSp>
        <p:nvGrpSpPr>
          <p:cNvPr id="2" name="Group 3"/>
          <p:cNvGrpSpPr>
            <a:grpSpLocks/>
          </p:cNvGrpSpPr>
          <p:nvPr/>
        </p:nvGrpSpPr>
        <p:grpSpPr bwMode="auto">
          <a:xfrm>
            <a:off x="1042988" y="1196975"/>
            <a:ext cx="2143125" cy="1411288"/>
            <a:chOff x="975" y="1223"/>
            <a:chExt cx="1023" cy="797"/>
          </a:xfrm>
        </p:grpSpPr>
        <p:graphicFrame>
          <p:nvGraphicFramePr>
            <p:cNvPr id="62467" name="Object 4"/>
            <p:cNvGraphicFramePr>
              <a:graphicFrameLocks noChangeAspect="1"/>
            </p:cNvGraphicFramePr>
            <p:nvPr/>
          </p:nvGraphicFramePr>
          <p:xfrm>
            <a:off x="1143" y="1223"/>
            <a:ext cx="801" cy="302"/>
          </p:xfrm>
          <a:graphic>
            <a:graphicData uri="http://schemas.openxmlformats.org/presentationml/2006/ole">
              <mc:AlternateContent xmlns:mc="http://schemas.openxmlformats.org/markup-compatibility/2006">
                <mc:Choice xmlns:v="urn:schemas-microsoft-com:vml" Requires="v">
                  <p:oleObj spid="_x0000_s62527" name="公式" r:id="rId3" imgW="634680" imgH="241200" progId="Equation.3">
                    <p:embed/>
                  </p:oleObj>
                </mc:Choice>
                <mc:Fallback>
                  <p:oleObj name="公式" r:id="rId3" imgW="634680" imgH="2412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 y="1223"/>
                          <a:ext cx="801" cy="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2468" name="Object 5"/>
            <p:cNvGraphicFramePr>
              <a:graphicFrameLocks noChangeAspect="1"/>
            </p:cNvGraphicFramePr>
            <p:nvPr/>
          </p:nvGraphicFramePr>
          <p:xfrm>
            <a:off x="1169" y="1552"/>
            <a:ext cx="829" cy="468"/>
          </p:xfrm>
          <a:graphic>
            <a:graphicData uri="http://schemas.openxmlformats.org/presentationml/2006/ole">
              <mc:AlternateContent xmlns:mc="http://schemas.openxmlformats.org/markup-compatibility/2006">
                <mc:Choice xmlns:v="urn:schemas-microsoft-com:vml" Requires="v">
                  <p:oleObj spid="_x0000_s62528" name="公式" r:id="rId5" imgW="647640" imgH="368280" progId="Equation.3">
                    <p:embed/>
                  </p:oleObj>
                </mc:Choice>
                <mc:Fallback>
                  <p:oleObj name="公式" r:id="rId5" imgW="647640" imgH="36828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69" y="1552"/>
                          <a:ext cx="829" cy="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2520" name="AutoShape 6"/>
            <p:cNvSpPr>
              <a:spLocks/>
            </p:cNvSpPr>
            <p:nvPr/>
          </p:nvSpPr>
          <p:spPr bwMode="auto">
            <a:xfrm>
              <a:off x="975" y="1356"/>
              <a:ext cx="119" cy="548"/>
            </a:xfrm>
            <a:prstGeom prst="leftBrace">
              <a:avLst>
                <a:gd name="adj1" fmla="val 38375"/>
                <a:gd name="adj2" fmla="val 50000"/>
              </a:avLst>
            </a:pr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aphicFrame>
        <p:nvGraphicFramePr>
          <p:cNvPr id="498695" name="Object 7"/>
          <p:cNvGraphicFramePr>
            <a:graphicFrameLocks noChangeAspect="1"/>
          </p:cNvGraphicFramePr>
          <p:nvPr/>
        </p:nvGraphicFramePr>
        <p:xfrm>
          <a:off x="827088" y="2420938"/>
          <a:ext cx="6481762" cy="1146175"/>
        </p:xfrm>
        <a:graphic>
          <a:graphicData uri="http://schemas.openxmlformats.org/presentationml/2006/ole">
            <mc:AlternateContent xmlns:mc="http://schemas.openxmlformats.org/markup-compatibility/2006">
              <mc:Choice xmlns:v="urn:schemas-microsoft-com:vml" Requires="v">
                <p:oleObj spid="_x0000_s62529" name="公式" r:id="rId7" imgW="2577960" imgH="457200" progId="Equation.3">
                  <p:embed/>
                </p:oleObj>
              </mc:Choice>
              <mc:Fallback>
                <p:oleObj name="公式" r:id="rId7" imgW="2577960" imgH="457200"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7088" y="2420938"/>
                        <a:ext cx="6481762" cy="1146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98696" name="Text Box 8"/>
          <p:cNvSpPr txBox="1">
            <a:spLocks noChangeArrowheads="1"/>
          </p:cNvSpPr>
          <p:nvPr/>
        </p:nvSpPr>
        <p:spPr bwMode="auto">
          <a:xfrm>
            <a:off x="1979613" y="3573463"/>
            <a:ext cx="6478587"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20000"/>
              </a:lnSpc>
              <a:spcBef>
                <a:spcPct val="50000"/>
              </a:spcBef>
              <a:buFontTx/>
              <a:buAutoNum type="alphaLcParenR"/>
            </a:pPr>
            <a:r>
              <a:rPr kumimoji="1" lang="zh-CN" altLang="en-US" sz="2800" b="1">
                <a:solidFill>
                  <a:srgbClr val="FFFF00"/>
                </a:solidFill>
                <a:latin typeface="楷体_GB2312" pitchFamily="49" charset="-122"/>
                <a:ea typeface="楷体_GB2312" pitchFamily="49" charset="-122"/>
              </a:rPr>
              <a:t>理想变压器既不储能，也不耗能，在电路中只起传递信号和能量的作用。</a:t>
            </a:r>
          </a:p>
        </p:txBody>
      </p:sp>
      <p:sp>
        <p:nvSpPr>
          <p:cNvPr id="498697" name="Text Box 9"/>
          <p:cNvSpPr txBox="1">
            <a:spLocks noChangeArrowheads="1"/>
          </p:cNvSpPr>
          <p:nvPr/>
        </p:nvSpPr>
        <p:spPr bwMode="auto">
          <a:xfrm>
            <a:off x="611188" y="476250"/>
            <a:ext cx="23050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AutoNum type="circleNumDbPlain" startAt="4"/>
            </a:pPr>
            <a:r>
              <a:rPr lang="zh-CN" altLang="en-US" sz="2800" b="1">
                <a:solidFill>
                  <a:srgbClr val="FF9900"/>
                </a:solidFill>
                <a:ea typeface="楷体_GB2312" pitchFamily="49" charset="-122"/>
              </a:rPr>
              <a:t>功率性质</a:t>
            </a:r>
          </a:p>
        </p:txBody>
      </p:sp>
      <p:grpSp>
        <p:nvGrpSpPr>
          <p:cNvPr id="62473" name="Group 10"/>
          <p:cNvGrpSpPr>
            <a:grpSpLocks/>
          </p:cNvGrpSpPr>
          <p:nvPr/>
        </p:nvGrpSpPr>
        <p:grpSpPr bwMode="auto">
          <a:xfrm>
            <a:off x="8316913" y="6446838"/>
            <a:ext cx="792162" cy="366712"/>
            <a:chOff x="5193" y="4020"/>
            <a:chExt cx="499" cy="231"/>
          </a:xfrm>
        </p:grpSpPr>
        <p:pic>
          <p:nvPicPr>
            <p:cNvPr id="62518" name="Picture 11"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519" name="Text Box 12">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62474" name="Group 13"/>
          <p:cNvGrpSpPr>
            <a:grpSpLocks/>
          </p:cNvGrpSpPr>
          <p:nvPr/>
        </p:nvGrpSpPr>
        <p:grpSpPr bwMode="auto">
          <a:xfrm>
            <a:off x="7453313" y="6446838"/>
            <a:ext cx="792162" cy="366712"/>
            <a:chOff x="4649" y="4020"/>
            <a:chExt cx="499" cy="231"/>
          </a:xfrm>
        </p:grpSpPr>
        <p:pic>
          <p:nvPicPr>
            <p:cNvPr id="62516" name="Picture 14"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517" name="Text Box 15">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5" name="Group 16"/>
          <p:cNvGrpSpPr>
            <a:grpSpLocks/>
          </p:cNvGrpSpPr>
          <p:nvPr/>
        </p:nvGrpSpPr>
        <p:grpSpPr bwMode="auto">
          <a:xfrm>
            <a:off x="5292725" y="333375"/>
            <a:ext cx="3362325" cy="1728788"/>
            <a:chOff x="3334" y="210"/>
            <a:chExt cx="2118" cy="1089"/>
          </a:xfrm>
        </p:grpSpPr>
        <p:grpSp>
          <p:nvGrpSpPr>
            <p:cNvPr id="62482" name="Group 17"/>
            <p:cNvGrpSpPr>
              <a:grpSpLocks/>
            </p:cNvGrpSpPr>
            <p:nvPr/>
          </p:nvGrpSpPr>
          <p:grpSpPr bwMode="auto">
            <a:xfrm>
              <a:off x="3334" y="210"/>
              <a:ext cx="2118" cy="1089"/>
              <a:chOff x="1837" y="1933"/>
              <a:chExt cx="2118" cy="1089"/>
            </a:xfrm>
          </p:grpSpPr>
          <p:sp>
            <p:nvSpPr>
              <p:cNvPr id="62487" name="Line 18"/>
              <p:cNvSpPr>
                <a:spLocks noChangeShapeType="1"/>
              </p:cNvSpPr>
              <p:nvPr/>
            </p:nvSpPr>
            <p:spPr bwMode="auto">
              <a:xfrm flipV="1">
                <a:off x="2699" y="2160"/>
                <a:ext cx="0" cy="28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2488" name="Line 19"/>
              <p:cNvSpPr>
                <a:spLocks noChangeShapeType="1"/>
              </p:cNvSpPr>
              <p:nvPr/>
            </p:nvSpPr>
            <p:spPr bwMode="auto">
              <a:xfrm flipH="1" flipV="1">
                <a:off x="2699" y="2795"/>
                <a:ext cx="0" cy="19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2489" name="Line 20"/>
              <p:cNvSpPr>
                <a:spLocks noChangeShapeType="1"/>
              </p:cNvSpPr>
              <p:nvPr/>
            </p:nvSpPr>
            <p:spPr bwMode="auto">
              <a:xfrm>
                <a:off x="2018" y="2976"/>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2490" name="Text Box 21"/>
              <p:cNvSpPr txBox="1">
                <a:spLocks noChangeArrowheads="1"/>
              </p:cNvSpPr>
              <p:nvPr/>
            </p:nvSpPr>
            <p:spPr bwMode="auto">
              <a:xfrm>
                <a:off x="2472" y="2205"/>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62491" name="Text Box 22"/>
              <p:cNvSpPr txBox="1">
                <a:spLocks noChangeArrowheads="1"/>
              </p:cNvSpPr>
              <p:nvPr/>
            </p:nvSpPr>
            <p:spPr bwMode="auto">
              <a:xfrm>
                <a:off x="3061" y="2241"/>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62492" name="Text Box 23"/>
              <p:cNvSpPr txBox="1">
                <a:spLocks noChangeArrowheads="1"/>
              </p:cNvSpPr>
              <p:nvPr/>
            </p:nvSpPr>
            <p:spPr bwMode="auto">
              <a:xfrm>
                <a:off x="2699" y="1933"/>
                <a:ext cx="40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n:1</a:t>
                </a:r>
              </a:p>
            </p:txBody>
          </p:sp>
          <p:sp>
            <p:nvSpPr>
              <p:cNvPr id="62493" name="Text Box 24"/>
              <p:cNvSpPr txBox="1">
                <a:spLocks noChangeArrowheads="1"/>
              </p:cNvSpPr>
              <p:nvPr/>
            </p:nvSpPr>
            <p:spPr bwMode="auto">
              <a:xfrm>
                <a:off x="1837" y="2205"/>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2494" name="Text Box 25"/>
              <p:cNvSpPr txBox="1">
                <a:spLocks noChangeArrowheads="1"/>
              </p:cNvSpPr>
              <p:nvPr/>
            </p:nvSpPr>
            <p:spPr bwMode="auto">
              <a:xfrm>
                <a:off x="1837" y="2523"/>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_</a:t>
                </a:r>
              </a:p>
            </p:txBody>
          </p:sp>
          <p:sp>
            <p:nvSpPr>
              <p:cNvPr id="62495" name="Text Box 26"/>
              <p:cNvSpPr txBox="1">
                <a:spLocks noChangeArrowheads="1"/>
              </p:cNvSpPr>
              <p:nvPr/>
            </p:nvSpPr>
            <p:spPr bwMode="auto">
              <a:xfrm>
                <a:off x="1837" y="2387"/>
                <a:ext cx="30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62496" name="Text Box 27"/>
              <p:cNvSpPr txBox="1">
                <a:spLocks noChangeArrowheads="1"/>
              </p:cNvSpPr>
              <p:nvPr/>
            </p:nvSpPr>
            <p:spPr bwMode="auto">
              <a:xfrm>
                <a:off x="3651" y="2160"/>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2497" name="Text Box 28"/>
              <p:cNvSpPr txBox="1">
                <a:spLocks noChangeArrowheads="1"/>
              </p:cNvSpPr>
              <p:nvPr/>
            </p:nvSpPr>
            <p:spPr bwMode="auto">
              <a:xfrm>
                <a:off x="3651" y="2568"/>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_</a:t>
                </a:r>
              </a:p>
            </p:txBody>
          </p:sp>
          <p:sp>
            <p:nvSpPr>
              <p:cNvPr id="62498" name="Text Box 29"/>
              <p:cNvSpPr txBox="1">
                <a:spLocks noChangeArrowheads="1"/>
              </p:cNvSpPr>
              <p:nvPr/>
            </p:nvSpPr>
            <p:spPr bwMode="auto">
              <a:xfrm>
                <a:off x="3651" y="2387"/>
                <a:ext cx="30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2</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62499" name="Oval 30"/>
              <p:cNvSpPr>
                <a:spLocks noChangeArrowheads="1"/>
              </p:cNvSpPr>
              <p:nvPr/>
            </p:nvSpPr>
            <p:spPr bwMode="auto">
              <a:xfrm>
                <a:off x="1927" y="2931"/>
                <a:ext cx="94"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2500" name="Line 31"/>
              <p:cNvSpPr>
                <a:spLocks noChangeShapeType="1"/>
              </p:cNvSpPr>
              <p:nvPr/>
            </p:nvSpPr>
            <p:spPr bwMode="auto">
              <a:xfrm>
                <a:off x="3061" y="2976"/>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2501" name="Oval 32"/>
              <p:cNvSpPr>
                <a:spLocks noChangeArrowheads="1"/>
              </p:cNvSpPr>
              <p:nvPr/>
            </p:nvSpPr>
            <p:spPr bwMode="auto">
              <a:xfrm>
                <a:off x="3741" y="2931"/>
                <a:ext cx="94"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2502" name="Line 33"/>
              <p:cNvSpPr>
                <a:spLocks noChangeShapeType="1"/>
              </p:cNvSpPr>
              <p:nvPr/>
            </p:nvSpPr>
            <p:spPr bwMode="auto">
              <a:xfrm>
                <a:off x="3061" y="2160"/>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2503" name="Oval 34"/>
              <p:cNvSpPr>
                <a:spLocks noChangeArrowheads="1"/>
              </p:cNvSpPr>
              <p:nvPr/>
            </p:nvSpPr>
            <p:spPr bwMode="auto">
              <a:xfrm>
                <a:off x="3741" y="2115"/>
                <a:ext cx="94"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2504" name="Line 35"/>
              <p:cNvSpPr>
                <a:spLocks noChangeShapeType="1"/>
              </p:cNvSpPr>
              <p:nvPr/>
            </p:nvSpPr>
            <p:spPr bwMode="auto">
              <a:xfrm>
                <a:off x="1973" y="2160"/>
                <a:ext cx="72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2505" name="Oval 36"/>
              <p:cNvSpPr>
                <a:spLocks noChangeArrowheads="1"/>
              </p:cNvSpPr>
              <p:nvPr/>
            </p:nvSpPr>
            <p:spPr bwMode="auto">
              <a:xfrm>
                <a:off x="1882" y="2115"/>
                <a:ext cx="94"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62506" name="Group 37"/>
              <p:cNvGrpSpPr>
                <a:grpSpLocks/>
              </p:cNvGrpSpPr>
              <p:nvPr/>
            </p:nvGrpSpPr>
            <p:grpSpPr bwMode="auto">
              <a:xfrm>
                <a:off x="2699" y="2432"/>
                <a:ext cx="91" cy="363"/>
                <a:chOff x="2744" y="2931"/>
                <a:chExt cx="57" cy="283"/>
              </a:xfrm>
            </p:grpSpPr>
            <p:sp>
              <p:nvSpPr>
                <p:cNvPr id="62513" name="Arc 38"/>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2514" name="Arc 39"/>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2515" name="Arc 40"/>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62507" name="Group 41"/>
              <p:cNvGrpSpPr>
                <a:grpSpLocks/>
              </p:cNvGrpSpPr>
              <p:nvPr/>
            </p:nvGrpSpPr>
            <p:grpSpPr bwMode="auto">
              <a:xfrm rot="10800000">
                <a:off x="2971" y="2433"/>
                <a:ext cx="90" cy="362"/>
                <a:chOff x="2744" y="2931"/>
                <a:chExt cx="57" cy="283"/>
              </a:xfrm>
            </p:grpSpPr>
            <p:sp>
              <p:nvSpPr>
                <p:cNvPr id="62510" name="Arc 42"/>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2511" name="Arc 43"/>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2512" name="Arc 44"/>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sp>
            <p:nvSpPr>
              <p:cNvPr id="62508" name="Line 45"/>
              <p:cNvSpPr>
                <a:spLocks noChangeShapeType="1"/>
              </p:cNvSpPr>
              <p:nvPr/>
            </p:nvSpPr>
            <p:spPr bwMode="auto">
              <a:xfrm flipH="1" flipV="1">
                <a:off x="3061" y="2795"/>
                <a:ext cx="0" cy="19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2509" name="Line 46"/>
              <p:cNvSpPr>
                <a:spLocks noChangeShapeType="1"/>
              </p:cNvSpPr>
              <p:nvPr/>
            </p:nvSpPr>
            <p:spPr bwMode="auto">
              <a:xfrm flipH="1" flipV="1">
                <a:off x="3061" y="2160"/>
                <a:ext cx="0" cy="28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62483" name="Line 47"/>
            <p:cNvSpPr>
              <a:spLocks noChangeShapeType="1"/>
            </p:cNvSpPr>
            <p:nvPr/>
          </p:nvSpPr>
          <p:spPr bwMode="auto">
            <a:xfrm>
              <a:off x="3561" y="527"/>
              <a:ext cx="363" cy="0"/>
            </a:xfrm>
            <a:prstGeom prst="line">
              <a:avLst/>
            </a:prstGeom>
            <a:noFill/>
            <a:ln w="38100">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2484" name="Line 48"/>
            <p:cNvSpPr>
              <a:spLocks noChangeShapeType="1"/>
            </p:cNvSpPr>
            <p:nvPr/>
          </p:nvSpPr>
          <p:spPr bwMode="auto">
            <a:xfrm>
              <a:off x="4786" y="527"/>
              <a:ext cx="363" cy="0"/>
            </a:xfrm>
            <a:prstGeom prst="line">
              <a:avLst/>
            </a:prstGeom>
            <a:noFill/>
            <a:ln w="28575">
              <a:solidFill>
                <a:srgbClr val="00FFFF"/>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62485" name="Text Box 49"/>
            <p:cNvSpPr txBox="1">
              <a:spLocks noChangeArrowheads="1"/>
            </p:cNvSpPr>
            <p:nvPr/>
          </p:nvSpPr>
          <p:spPr bwMode="auto">
            <a:xfrm>
              <a:off x="3561" y="527"/>
              <a:ext cx="45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i="1">
                  <a:solidFill>
                    <a:schemeClr val="bg1"/>
                  </a:solidFill>
                  <a:latin typeface="Times New Roman" panose="02020603050405020304" pitchFamily="18" charset="0"/>
                  <a:ea typeface="仿宋_GB2312" pitchFamily="49" charset="-122"/>
                </a:rPr>
                <a:t>i</a:t>
              </a:r>
              <a:r>
                <a:rPr lang="en-US" altLang="zh-CN" sz="2800" baseline="-25000">
                  <a:solidFill>
                    <a:schemeClr val="bg1"/>
                  </a:solidFill>
                  <a:latin typeface="Times New Roman" panose="02020603050405020304" pitchFamily="18" charset="0"/>
                  <a:ea typeface="仿宋_GB2312" pitchFamily="49" charset="-122"/>
                </a:rPr>
                <a:t>1</a:t>
              </a:r>
            </a:p>
          </p:txBody>
        </p:sp>
        <p:sp>
          <p:nvSpPr>
            <p:cNvPr id="62486" name="Text Box 50"/>
            <p:cNvSpPr txBox="1">
              <a:spLocks noChangeArrowheads="1"/>
            </p:cNvSpPr>
            <p:nvPr/>
          </p:nvSpPr>
          <p:spPr bwMode="auto">
            <a:xfrm>
              <a:off x="4877" y="482"/>
              <a:ext cx="45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i="1">
                  <a:solidFill>
                    <a:schemeClr val="bg1"/>
                  </a:solidFill>
                  <a:latin typeface="Times New Roman" panose="02020603050405020304" pitchFamily="18" charset="0"/>
                  <a:ea typeface="仿宋_GB2312" pitchFamily="49" charset="-122"/>
                </a:rPr>
                <a:t>i</a:t>
              </a:r>
              <a:r>
                <a:rPr lang="en-US" altLang="zh-CN" sz="2800" baseline="-25000">
                  <a:solidFill>
                    <a:schemeClr val="bg1"/>
                  </a:solidFill>
                  <a:latin typeface="Times New Roman" panose="02020603050405020304" pitchFamily="18" charset="0"/>
                  <a:ea typeface="仿宋_GB2312" pitchFamily="49" charset="-122"/>
                </a:rPr>
                <a:t>2</a:t>
              </a:r>
            </a:p>
          </p:txBody>
        </p:sp>
      </p:grpSp>
      <p:grpSp>
        <p:nvGrpSpPr>
          <p:cNvPr id="9" name="Group 51"/>
          <p:cNvGrpSpPr>
            <a:grpSpLocks/>
          </p:cNvGrpSpPr>
          <p:nvPr/>
        </p:nvGrpSpPr>
        <p:grpSpPr bwMode="auto">
          <a:xfrm>
            <a:off x="323850" y="3573463"/>
            <a:ext cx="1949450" cy="850900"/>
            <a:chOff x="385" y="3022"/>
            <a:chExt cx="1228" cy="536"/>
          </a:xfrm>
        </p:grpSpPr>
        <p:pic>
          <p:nvPicPr>
            <p:cNvPr id="62480" name="Picture 52" descr="12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81" name="Text Box 53"/>
            <p:cNvSpPr txBox="1">
              <a:spLocks noChangeArrowheads="1"/>
            </p:cNvSpPr>
            <p:nvPr/>
          </p:nvSpPr>
          <p:spPr bwMode="auto">
            <a:xfrm>
              <a:off x="793" y="3116"/>
              <a:ext cx="820"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3200">
                  <a:solidFill>
                    <a:srgbClr val="FA7748"/>
                  </a:solidFill>
                  <a:latin typeface="Times New Roman" panose="02020603050405020304" pitchFamily="18" charset="0"/>
                  <a:ea typeface="华文行楷" panose="02010800040101010101" pitchFamily="2" charset="-122"/>
                </a:rPr>
                <a:t>表明   </a:t>
              </a:r>
            </a:p>
          </p:txBody>
        </p:sp>
      </p:grpSp>
      <p:grpSp>
        <p:nvGrpSpPr>
          <p:cNvPr id="62477" name="Group 54"/>
          <p:cNvGrpSpPr>
            <a:grpSpLocks/>
          </p:cNvGrpSpPr>
          <p:nvPr/>
        </p:nvGrpSpPr>
        <p:grpSpPr bwMode="auto">
          <a:xfrm>
            <a:off x="6588125" y="6446838"/>
            <a:ext cx="792163" cy="366712"/>
            <a:chOff x="4649" y="4020"/>
            <a:chExt cx="499" cy="231"/>
          </a:xfrm>
        </p:grpSpPr>
        <p:pic>
          <p:nvPicPr>
            <p:cNvPr id="62478" name="Picture 55"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9" name="Text Box 56">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498697"/>
                                        </p:tgtEl>
                                        <p:attrNameLst>
                                          <p:attrName>style.visibility</p:attrName>
                                        </p:attrNameLst>
                                      </p:cBhvr>
                                      <p:to>
                                        <p:strVal val="visible"/>
                                      </p:to>
                                    </p:set>
                                    <p:anim calcmode="lin" valueType="num">
                                      <p:cBhvr additive="base">
                                        <p:cTn id="7" dur="500" fill="hold"/>
                                        <p:tgtEl>
                                          <p:spTgt spid="498697"/>
                                        </p:tgtEl>
                                        <p:attrNameLst>
                                          <p:attrName>ppt_x</p:attrName>
                                        </p:attrNameLst>
                                      </p:cBhvr>
                                      <p:tavLst>
                                        <p:tav tm="0">
                                          <p:val>
                                            <p:strVal val="0-#ppt_w/2"/>
                                          </p:val>
                                        </p:tav>
                                        <p:tav tm="100000">
                                          <p:val>
                                            <p:strVal val="#ppt_x"/>
                                          </p:val>
                                        </p:tav>
                                      </p:tavLst>
                                    </p:anim>
                                    <p:anim calcmode="lin" valueType="num">
                                      <p:cBhvr additive="base">
                                        <p:cTn id="8" dur="500" fill="hold"/>
                                        <p:tgtEl>
                                          <p:spTgt spid="49869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8" presetClass="entr" presetSubtype="6"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strips(downRight)">
                                      <p:cBhvr>
                                        <p:cTn id="18" dur="1000"/>
                                        <p:tgtEl>
                                          <p:spTgt spid="2"/>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498695"/>
                                        </p:tgtEl>
                                        <p:attrNameLst>
                                          <p:attrName>style.visibility</p:attrName>
                                        </p:attrNameLst>
                                      </p:cBhvr>
                                      <p:to>
                                        <p:strVal val="visible"/>
                                      </p:to>
                                    </p:set>
                                    <p:animEffect transition="in" filter="wipe(left)">
                                      <p:cBhvr>
                                        <p:cTn id="23" dur="1000"/>
                                        <p:tgtEl>
                                          <p:spTgt spid="498695"/>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linds(horizontal)">
                                      <p:cBhvr>
                                        <p:cTn id="28" dur="500"/>
                                        <p:tgtEl>
                                          <p:spTgt spid="9"/>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98696"/>
                                        </p:tgtEl>
                                        <p:attrNameLst>
                                          <p:attrName>style.visibility</p:attrName>
                                        </p:attrNameLst>
                                      </p:cBhvr>
                                      <p:to>
                                        <p:strVal val="visible"/>
                                      </p:to>
                                    </p:set>
                                    <p:animEffect transition="in" filter="wipe(up)">
                                      <p:cBhvr>
                                        <p:cTn id="33" dur="2000"/>
                                        <p:tgtEl>
                                          <p:spTgt spid="498696"/>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498690"/>
                                        </p:tgtEl>
                                        <p:attrNameLst>
                                          <p:attrName>style.visibility</p:attrName>
                                        </p:attrNameLst>
                                      </p:cBhvr>
                                      <p:to>
                                        <p:strVal val="visible"/>
                                      </p:to>
                                    </p:set>
                                    <p:animEffect transition="in" filter="wipe(up)">
                                      <p:cBhvr>
                                        <p:cTn id="38" dur="2000"/>
                                        <p:tgtEl>
                                          <p:spTgt spid="4986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8690" grpId="0" autoUpdateAnimBg="0"/>
      <p:bldP spid="498696" grpId="0" autoUpdateAnimBg="0"/>
      <p:bldP spid="49869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4" name="Text Box 2"/>
          <p:cNvSpPr txBox="1">
            <a:spLocks noChangeArrowheads="1"/>
          </p:cNvSpPr>
          <p:nvPr/>
        </p:nvSpPr>
        <p:spPr bwMode="auto">
          <a:xfrm>
            <a:off x="395288" y="620713"/>
            <a:ext cx="10795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3200" b="1">
                <a:solidFill>
                  <a:schemeClr val="bg1"/>
                </a:solidFill>
                <a:latin typeface="Times New Roman" panose="02020603050405020304" pitchFamily="18" charset="0"/>
                <a:ea typeface="宋体" panose="02010600030101010101" pitchFamily="2" charset="-122"/>
              </a:rPr>
              <a:t>例</a:t>
            </a:r>
            <a:r>
              <a:rPr kumimoji="1" lang="en-US" altLang="zh-CN" sz="3200">
                <a:solidFill>
                  <a:schemeClr val="bg1"/>
                </a:solidFill>
                <a:latin typeface="Times New Roman" panose="02020603050405020304" pitchFamily="18" charset="0"/>
                <a:ea typeface="宋体" panose="02010600030101010101" pitchFamily="2" charset="-122"/>
              </a:rPr>
              <a:t>1</a:t>
            </a:r>
          </a:p>
        </p:txBody>
      </p:sp>
      <p:sp>
        <p:nvSpPr>
          <p:cNvPr id="499715" name="Text Box 3"/>
          <p:cNvSpPr txBox="1">
            <a:spLocks noChangeArrowheads="1"/>
          </p:cNvSpPr>
          <p:nvPr/>
        </p:nvSpPr>
        <p:spPr bwMode="auto">
          <a:xfrm>
            <a:off x="1331913" y="333375"/>
            <a:ext cx="7272337"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20000"/>
              </a:lnSpc>
              <a:spcBef>
                <a:spcPct val="50000"/>
              </a:spcBef>
            </a:pPr>
            <a:r>
              <a:rPr kumimoji="1" lang="zh-CN" altLang="en-US" sz="2800" b="1">
                <a:solidFill>
                  <a:srgbClr val="FFFF00"/>
                </a:solidFill>
                <a:latin typeface="楷体_GB2312" pitchFamily="49" charset="-122"/>
                <a:ea typeface="楷体_GB2312" pitchFamily="49" charset="-122"/>
              </a:rPr>
              <a:t>已知电源内阻</a:t>
            </a:r>
            <a:r>
              <a:rPr kumimoji="1" lang="en-US" altLang="zh-CN" sz="2800" i="1">
                <a:solidFill>
                  <a:srgbClr val="FFFF00"/>
                </a:solidFill>
                <a:latin typeface="Times New Roman" panose="02020603050405020304" pitchFamily="18" charset="0"/>
                <a:ea typeface="楷体_GB2312" pitchFamily="49" charset="-122"/>
              </a:rPr>
              <a:t>R</a:t>
            </a:r>
            <a:r>
              <a:rPr kumimoji="1" lang="en-US" altLang="zh-CN" sz="2800" baseline="-25000">
                <a:solidFill>
                  <a:srgbClr val="FFFF00"/>
                </a:solidFill>
                <a:latin typeface="Times New Roman" panose="02020603050405020304" pitchFamily="18" charset="0"/>
                <a:ea typeface="楷体_GB2312" pitchFamily="49" charset="-122"/>
              </a:rPr>
              <a:t>S</a:t>
            </a:r>
            <a:r>
              <a:rPr kumimoji="1" lang="en-US" altLang="zh-CN" sz="2800">
                <a:solidFill>
                  <a:srgbClr val="FFFF00"/>
                </a:solidFill>
                <a:latin typeface="Times New Roman" panose="02020603050405020304" pitchFamily="18" charset="0"/>
                <a:ea typeface="楷体_GB2312" pitchFamily="49" charset="-122"/>
              </a:rPr>
              <a:t>=1k</a:t>
            </a:r>
            <a:r>
              <a:rPr kumimoji="1" lang="en-US" altLang="zh-CN" sz="2800">
                <a:solidFill>
                  <a:srgbClr val="FFFF00"/>
                </a:solidFill>
                <a:latin typeface="Times New Roman" panose="02020603050405020304" pitchFamily="18" charset="0"/>
                <a:ea typeface="楷体_GB2312" pitchFamily="49" charset="-122"/>
                <a:sym typeface="Symbol" panose="05050102010706020507" pitchFamily="18" charset="2"/>
              </a:rPr>
              <a:t></a:t>
            </a:r>
            <a:r>
              <a:rPr kumimoji="1" lang="zh-CN" altLang="en-US" sz="2800" b="1">
                <a:solidFill>
                  <a:srgbClr val="FFFF00"/>
                </a:solidFill>
                <a:latin typeface="楷体_GB2312" pitchFamily="49" charset="-122"/>
                <a:ea typeface="楷体_GB2312" pitchFamily="49" charset="-122"/>
                <a:sym typeface="Symbol" panose="05050102010706020507" pitchFamily="18" charset="2"/>
              </a:rPr>
              <a:t>，负载电阻</a:t>
            </a:r>
            <a:r>
              <a:rPr kumimoji="1" lang="en-US" altLang="zh-CN" sz="2800" i="1">
                <a:solidFill>
                  <a:srgbClr val="FFFF00"/>
                </a:solidFill>
                <a:latin typeface="Times New Roman" panose="02020603050405020304" pitchFamily="18" charset="0"/>
                <a:ea typeface="楷体_GB2312" pitchFamily="49" charset="-122"/>
              </a:rPr>
              <a:t>R</a:t>
            </a:r>
            <a:r>
              <a:rPr kumimoji="1" lang="en-US" altLang="zh-CN" sz="2800" baseline="-25000">
                <a:solidFill>
                  <a:srgbClr val="FFFF00"/>
                </a:solidFill>
                <a:latin typeface="Times New Roman" panose="02020603050405020304" pitchFamily="18" charset="0"/>
                <a:ea typeface="楷体_GB2312" pitchFamily="49" charset="-122"/>
              </a:rPr>
              <a:t>L</a:t>
            </a:r>
            <a:r>
              <a:rPr kumimoji="1" lang="en-US" altLang="zh-CN" sz="2800">
                <a:solidFill>
                  <a:srgbClr val="FFFF00"/>
                </a:solidFill>
                <a:latin typeface="Times New Roman" panose="02020603050405020304" pitchFamily="18" charset="0"/>
                <a:ea typeface="楷体_GB2312" pitchFamily="49" charset="-122"/>
              </a:rPr>
              <a:t>=10</a:t>
            </a:r>
            <a:r>
              <a:rPr kumimoji="1" lang="en-US" altLang="zh-CN" sz="2800">
                <a:solidFill>
                  <a:srgbClr val="FFFF00"/>
                </a:solidFill>
                <a:latin typeface="Times New Roman" panose="02020603050405020304" pitchFamily="18" charset="0"/>
                <a:ea typeface="楷体_GB2312" pitchFamily="49" charset="-122"/>
                <a:sym typeface="Symbol" panose="05050102010706020507" pitchFamily="18" charset="2"/>
              </a:rPr>
              <a:t></a:t>
            </a:r>
            <a:r>
              <a:rPr kumimoji="1" lang="zh-CN" altLang="en-US" sz="2800" b="1">
                <a:solidFill>
                  <a:srgbClr val="FFFF00"/>
                </a:solidFill>
                <a:latin typeface="楷体_GB2312" pitchFamily="49" charset="-122"/>
                <a:ea typeface="楷体_GB2312" pitchFamily="49" charset="-122"/>
                <a:sym typeface="Symbol" panose="05050102010706020507" pitchFamily="18" charset="2"/>
              </a:rPr>
              <a:t>。为使</a:t>
            </a:r>
            <a:r>
              <a:rPr kumimoji="1" lang="en-US" altLang="zh-CN" sz="2800" i="1">
                <a:solidFill>
                  <a:srgbClr val="FFFF00"/>
                </a:solidFill>
                <a:latin typeface="Times New Roman" panose="02020603050405020304" pitchFamily="18" charset="0"/>
                <a:ea typeface="楷体_GB2312" pitchFamily="49" charset="-122"/>
                <a:sym typeface="Symbol" panose="05050102010706020507" pitchFamily="18" charset="2"/>
              </a:rPr>
              <a:t>R</a:t>
            </a:r>
            <a:r>
              <a:rPr kumimoji="1" lang="en-US" altLang="zh-CN" sz="2800" baseline="-25000">
                <a:solidFill>
                  <a:srgbClr val="FFFF00"/>
                </a:solidFill>
                <a:latin typeface="Times New Roman" panose="02020603050405020304" pitchFamily="18" charset="0"/>
                <a:ea typeface="楷体_GB2312" pitchFamily="49" charset="-122"/>
                <a:sym typeface="Symbol" panose="05050102010706020507" pitchFamily="18" charset="2"/>
              </a:rPr>
              <a:t>L</a:t>
            </a:r>
            <a:r>
              <a:rPr kumimoji="1" lang="zh-CN" altLang="en-US" sz="2800" b="1">
                <a:solidFill>
                  <a:srgbClr val="FFFF00"/>
                </a:solidFill>
                <a:latin typeface="楷体_GB2312" pitchFamily="49" charset="-122"/>
                <a:ea typeface="楷体_GB2312" pitchFamily="49" charset="-122"/>
                <a:sym typeface="Symbol" panose="05050102010706020507" pitchFamily="18" charset="2"/>
              </a:rPr>
              <a:t>获得最大功率，求理想变压器的变比</a:t>
            </a:r>
            <a:r>
              <a:rPr kumimoji="1" lang="en-US" altLang="zh-CN" sz="2800" i="1">
                <a:solidFill>
                  <a:srgbClr val="FFFF00"/>
                </a:solidFill>
                <a:latin typeface="Times New Roman" panose="02020603050405020304" pitchFamily="18" charset="0"/>
                <a:ea typeface="楷体_GB2312" pitchFamily="49" charset="-122"/>
                <a:sym typeface="Symbol" panose="05050102010706020507" pitchFamily="18" charset="2"/>
              </a:rPr>
              <a:t>n</a:t>
            </a:r>
            <a:r>
              <a:rPr kumimoji="1" lang="zh-CN" altLang="en-US" sz="2800" b="1">
                <a:solidFill>
                  <a:srgbClr val="FFFF00"/>
                </a:solidFill>
                <a:latin typeface="楷体_GB2312" pitchFamily="49" charset="-122"/>
                <a:ea typeface="楷体_GB2312" pitchFamily="49" charset="-122"/>
                <a:sym typeface="Symbol" panose="05050102010706020507" pitchFamily="18" charset="2"/>
              </a:rPr>
              <a:t>。</a:t>
            </a:r>
          </a:p>
        </p:txBody>
      </p:sp>
      <p:sp>
        <p:nvSpPr>
          <p:cNvPr id="499716" name="AutoShape 4"/>
          <p:cNvSpPr>
            <a:spLocks noChangeArrowheads="1"/>
          </p:cNvSpPr>
          <p:nvPr/>
        </p:nvSpPr>
        <p:spPr bwMode="auto">
          <a:xfrm>
            <a:off x="5003800" y="2708275"/>
            <a:ext cx="581025" cy="260350"/>
          </a:xfrm>
          <a:prstGeom prst="rightArrow">
            <a:avLst>
              <a:gd name="adj1" fmla="val 50000"/>
              <a:gd name="adj2" fmla="val 55793"/>
            </a:avLst>
          </a:prstGeom>
          <a:solidFill>
            <a:srgbClr val="3399FF"/>
          </a:solidFill>
          <a:ln w="19050">
            <a:solidFill>
              <a:srgbClr val="3399FF"/>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99717" name="Text Box 5"/>
          <p:cNvSpPr txBox="1">
            <a:spLocks noChangeArrowheads="1"/>
          </p:cNvSpPr>
          <p:nvPr/>
        </p:nvSpPr>
        <p:spPr bwMode="auto">
          <a:xfrm>
            <a:off x="1403350" y="4437063"/>
            <a:ext cx="51847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chemeClr val="bg1"/>
                </a:solidFill>
                <a:latin typeface="楷体_GB2312" pitchFamily="49" charset="-122"/>
                <a:ea typeface="楷体_GB2312" pitchFamily="49" charset="-122"/>
              </a:rPr>
              <a:t>当 </a:t>
            </a:r>
            <a:r>
              <a:rPr kumimoji="1" lang="zh-CN" altLang="en-US" sz="3200">
                <a:solidFill>
                  <a:schemeClr val="bg1"/>
                </a:solidFill>
                <a:latin typeface="Times New Roman" panose="02020603050405020304" pitchFamily="18" charset="0"/>
                <a:ea typeface="楷体_GB2312" pitchFamily="49" charset="-122"/>
              </a:rPr>
              <a:t> </a:t>
            </a:r>
            <a:r>
              <a:rPr kumimoji="1" lang="en-US" altLang="zh-CN" sz="3200" i="1">
                <a:solidFill>
                  <a:schemeClr val="bg1"/>
                </a:solidFill>
                <a:latin typeface="Times New Roman" panose="02020603050405020304" pitchFamily="18" charset="0"/>
                <a:ea typeface="楷体_GB2312" pitchFamily="49" charset="-122"/>
              </a:rPr>
              <a:t>n</a:t>
            </a:r>
            <a:r>
              <a:rPr kumimoji="1" lang="en-US" altLang="zh-CN" sz="3200" baseline="30000">
                <a:solidFill>
                  <a:schemeClr val="bg1"/>
                </a:solidFill>
                <a:latin typeface="Times New Roman" panose="02020603050405020304" pitchFamily="18" charset="0"/>
                <a:ea typeface="楷体_GB2312" pitchFamily="49" charset="-122"/>
              </a:rPr>
              <a:t>2</a:t>
            </a:r>
            <a:r>
              <a:rPr kumimoji="1" lang="en-US" altLang="zh-CN" sz="3200" i="1">
                <a:solidFill>
                  <a:schemeClr val="bg1"/>
                </a:solidFill>
                <a:latin typeface="Times New Roman" panose="02020603050405020304" pitchFamily="18" charset="0"/>
                <a:ea typeface="楷体_GB2312" pitchFamily="49" charset="-122"/>
              </a:rPr>
              <a:t>R</a:t>
            </a:r>
            <a:r>
              <a:rPr kumimoji="1" lang="en-US" altLang="zh-CN" sz="3200" baseline="-25000">
                <a:solidFill>
                  <a:schemeClr val="bg1"/>
                </a:solidFill>
                <a:latin typeface="Times New Roman" panose="02020603050405020304" pitchFamily="18" charset="0"/>
                <a:ea typeface="楷体_GB2312" pitchFamily="49" charset="-122"/>
              </a:rPr>
              <a:t>L</a:t>
            </a:r>
            <a:r>
              <a:rPr kumimoji="1" lang="en-US" altLang="zh-CN" sz="3200">
                <a:solidFill>
                  <a:schemeClr val="bg1"/>
                </a:solidFill>
                <a:latin typeface="Times New Roman" panose="02020603050405020304" pitchFamily="18" charset="0"/>
                <a:ea typeface="楷体_GB2312" pitchFamily="49" charset="-122"/>
              </a:rPr>
              <a:t>=</a:t>
            </a:r>
            <a:r>
              <a:rPr kumimoji="1" lang="en-US" altLang="zh-CN" sz="3200" i="1">
                <a:solidFill>
                  <a:schemeClr val="bg1"/>
                </a:solidFill>
                <a:latin typeface="Times New Roman" panose="02020603050405020304" pitchFamily="18" charset="0"/>
                <a:ea typeface="楷体_GB2312" pitchFamily="49" charset="-122"/>
              </a:rPr>
              <a:t>R</a:t>
            </a:r>
            <a:r>
              <a:rPr kumimoji="1" lang="en-US" altLang="zh-CN" sz="3200" baseline="-25000">
                <a:solidFill>
                  <a:schemeClr val="bg1"/>
                </a:solidFill>
                <a:latin typeface="Times New Roman" panose="02020603050405020304" pitchFamily="18" charset="0"/>
                <a:ea typeface="楷体_GB2312" pitchFamily="49" charset="-122"/>
              </a:rPr>
              <a:t>S  </a:t>
            </a:r>
            <a:r>
              <a:rPr kumimoji="1" lang="zh-CN" altLang="en-US" sz="2800" b="1">
                <a:solidFill>
                  <a:schemeClr val="bg1"/>
                </a:solidFill>
                <a:latin typeface="楷体_GB2312" pitchFamily="49" charset="-122"/>
                <a:ea typeface="楷体_GB2312" pitchFamily="49" charset="-122"/>
              </a:rPr>
              <a:t>时匹配，即</a:t>
            </a:r>
          </a:p>
        </p:txBody>
      </p:sp>
      <p:sp>
        <p:nvSpPr>
          <p:cNvPr id="499718" name="Text Box 6"/>
          <p:cNvSpPr txBox="1">
            <a:spLocks noChangeArrowheads="1"/>
          </p:cNvSpPr>
          <p:nvPr/>
        </p:nvSpPr>
        <p:spPr bwMode="auto">
          <a:xfrm>
            <a:off x="5724525" y="4437063"/>
            <a:ext cx="2646363"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3200">
                <a:solidFill>
                  <a:schemeClr val="bg1"/>
                </a:solidFill>
                <a:latin typeface="Times New Roman" panose="02020603050405020304" pitchFamily="18" charset="0"/>
                <a:ea typeface="宋体" panose="02010600030101010101" pitchFamily="2" charset="-122"/>
              </a:rPr>
              <a:t>10</a:t>
            </a:r>
            <a:r>
              <a:rPr kumimoji="1" lang="en-US" altLang="zh-CN" sz="3200" i="1">
                <a:solidFill>
                  <a:schemeClr val="bg1"/>
                </a:solidFill>
                <a:latin typeface="Times New Roman" panose="02020603050405020304" pitchFamily="18" charset="0"/>
                <a:ea typeface="宋体" panose="02010600030101010101" pitchFamily="2" charset="-122"/>
              </a:rPr>
              <a:t>n</a:t>
            </a:r>
            <a:r>
              <a:rPr kumimoji="1" lang="en-US" altLang="zh-CN" sz="3200" baseline="30000">
                <a:solidFill>
                  <a:schemeClr val="bg1"/>
                </a:solidFill>
                <a:latin typeface="Times New Roman" panose="02020603050405020304" pitchFamily="18" charset="0"/>
                <a:ea typeface="宋体" panose="02010600030101010101" pitchFamily="2" charset="-122"/>
              </a:rPr>
              <a:t>2</a:t>
            </a:r>
            <a:r>
              <a:rPr kumimoji="1" lang="en-US" altLang="zh-CN" sz="3200">
                <a:solidFill>
                  <a:schemeClr val="bg1"/>
                </a:solidFill>
                <a:latin typeface="Times New Roman" panose="02020603050405020304" pitchFamily="18" charset="0"/>
                <a:ea typeface="宋体" panose="02010600030101010101" pitchFamily="2" charset="-122"/>
              </a:rPr>
              <a:t>=1000</a:t>
            </a:r>
          </a:p>
        </p:txBody>
      </p:sp>
      <p:sp>
        <p:nvSpPr>
          <p:cNvPr id="499719" name="Text Box 7"/>
          <p:cNvSpPr txBox="1">
            <a:spLocks noChangeArrowheads="1"/>
          </p:cNvSpPr>
          <p:nvPr/>
        </p:nvSpPr>
        <p:spPr bwMode="auto">
          <a:xfrm>
            <a:off x="1476375" y="5084763"/>
            <a:ext cx="403225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3200">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3200" i="1">
                <a:solidFill>
                  <a:schemeClr val="bg1"/>
                </a:solidFill>
                <a:latin typeface="Times New Roman" panose="02020603050405020304" pitchFamily="18" charset="0"/>
                <a:ea typeface="宋体" panose="02010600030101010101" pitchFamily="2" charset="-122"/>
              </a:rPr>
              <a:t>n</a:t>
            </a:r>
            <a:r>
              <a:rPr kumimoji="1" lang="en-US" altLang="zh-CN" sz="3200" baseline="30000">
                <a:solidFill>
                  <a:schemeClr val="bg1"/>
                </a:solidFill>
                <a:latin typeface="Times New Roman" panose="02020603050405020304" pitchFamily="18" charset="0"/>
                <a:ea typeface="宋体" panose="02010600030101010101" pitchFamily="2" charset="-122"/>
              </a:rPr>
              <a:t>2</a:t>
            </a:r>
            <a:r>
              <a:rPr kumimoji="1" lang="en-US" altLang="zh-CN" sz="3200">
                <a:solidFill>
                  <a:schemeClr val="bg1"/>
                </a:solidFill>
                <a:latin typeface="Times New Roman" panose="02020603050405020304" pitchFamily="18" charset="0"/>
                <a:ea typeface="宋体" panose="02010600030101010101" pitchFamily="2" charset="-122"/>
              </a:rPr>
              <a:t>=100</a:t>
            </a:r>
            <a:r>
              <a:rPr kumimoji="1" lang="zh-CN" altLang="en-US" sz="3200">
                <a:solidFill>
                  <a:schemeClr val="bg1"/>
                </a:solidFill>
                <a:latin typeface="Times New Roman" panose="02020603050405020304" pitchFamily="18" charset="0"/>
                <a:ea typeface="宋体" panose="02010600030101010101" pitchFamily="2" charset="-122"/>
              </a:rPr>
              <a:t>， </a:t>
            </a:r>
            <a:r>
              <a:rPr kumimoji="1" lang="en-US" altLang="zh-CN" sz="3200" i="1">
                <a:solidFill>
                  <a:schemeClr val="bg1"/>
                </a:solidFill>
                <a:latin typeface="Times New Roman" panose="02020603050405020304" pitchFamily="18" charset="0"/>
                <a:ea typeface="宋体" panose="02010600030101010101" pitchFamily="2" charset="-122"/>
              </a:rPr>
              <a:t>n</a:t>
            </a:r>
            <a:r>
              <a:rPr kumimoji="1" lang="en-US" altLang="zh-CN" sz="3200">
                <a:solidFill>
                  <a:schemeClr val="bg1"/>
                </a:solidFill>
                <a:latin typeface="Times New Roman" panose="02020603050405020304" pitchFamily="18" charset="0"/>
                <a:ea typeface="宋体" panose="02010600030101010101" pitchFamily="2" charset="-122"/>
              </a:rPr>
              <a:t>=10</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 .</a:t>
            </a:r>
          </a:p>
        </p:txBody>
      </p:sp>
      <p:grpSp>
        <p:nvGrpSpPr>
          <p:cNvPr id="88072" name="Group 8"/>
          <p:cNvGrpSpPr>
            <a:grpSpLocks/>
          </p:cNvGrpSpPr>
          <p:nvPr/>
        </p:nvGrpSpPr>
        <p:grpSpPr bwMode="auto">
          <a:xfrm>
            <a:off x="8316913" y="6446838"/>
            <a:ext cx="792162" cy="366712"/>
            <a:chOff x="5193" y="4020"/>
            <a:chExt cx="499" cy="231"/>
          </a:xfrm>
        </p:grpSpPr>
        <p:pic>
          <p:nvPicPr>
            <p:cNvPr id="88121" name="Picture 9"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122" name="Text Box 10">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88073" name="Group 11"/>
          <p:cNvGrpSpPr>
            <a:grpSpLocks/>
          </p:cNvGrpSpPr>
          <p:nvPr/>
        </p:nvGrpSpPr>
        <p:grpSpPr bwMode="auto">
          <a:xfrm>
            <a:off x="7453313" y="6446838"/>
            <a:ext cx="792162" cy="366712"/>
            <a:chOff x="4649" y="4020"/>
            <a:chExt cx="499" cy="231"/>
          </a:xfrm>
        </p:grpSpPr>
        <p:pic>
          <p:nvPicPr>
            <p:cNvPr id="88119" name="Picture 12"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120" name="Text Box 13">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 name="Group 14"/>
          <p:cNvGrpSpPr>
            <a:grpSpLocks/>
          </p:cNvGrpSpPr>
          <p:nvPr/>
        </p:nvGrpSpPr>
        <p:grpSpPr bwMode="auto">
          <a:xfrm>
            <a:off x="755650" y="1484313"/>
            <a:ext cx="3727450" cy="1960562"/>
            <a:chOff x="2835" y="754"/>
            <a:chExt cx="2348" cy="1235"/>
          </a:xfrm>
        </p:grpSpPr>
        <p:sp>
          <p:nvSpPr>
            <p:cNvPr id="88090" name="Oval 15"/>
            <p:cNvSpPr>
              <a:spLocks noChangeArrowheads="1"/>
            </p:cNvSpPr>
            <p:nvPr/>
          </p:nvSpPr>
          <p:spPr bwMode="auto">
            <a:xfrm>
              <a:off x="3152" y="1344"/>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88091" name="Text Box 16"/>
            <p:cNvSpPr txBox="1">
              <a:spLocks noChangeArrowheads="1"/>
            </p:cNvSpPr>
            <p:nvPr/>
          </p:nvSpPr>
          <p:spPr bwMode="auto">
            <a:xfrm>
              <a:off x="4740" y="1389"/>
              <a:ext cx="38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R</a:t>
              </a:r>
              <a:r>
                <a:rPr kumimoji="1" lang="en-US" altLang="zh-CN" sz="2800" baseline="-25000">
                  <a:solidFill>
                    <a:schemeClr val="bg1"/>
                  </a:solidFill>
                  <a:latin typeface="Times New Roman" panose="02020603050405020304" pitchFamily="18" charset="0"/>
                  <a:ea typeface="宋体" panose="02010600030101010101" pitchFamily="2" charset="-122"/>
                </a:rPr>
                <a:t>L</a:t>
              </a:r>
              <a:endParaRPr kumimoji="1" lang="en-US" altLang="zh-CN" sz="2800" i="1">
                <a:solidFill>
                  <a:schemeClr val="bg1"/>
                </a:solidFill>
                <a:latin typeface="Times New Roman" panose="02020603050405020304" pitchFamily="18" charset="0"/>
                <a:ea typeface="宋体" panose="02010600030101010101" pitchFamily="2" charset="-122"/>
              </a:endParaRPr>
            </a:p>
          </p:txBody>
        </p:sp>
        <p:sp>
          <p:nvSpPr>
            <p:cNvPr id="88092" name="Line 17"/>
            <p:cNvSpPr>
              <a:spLocks noChangeShapeType="1"/>
            </p:cNvSpPr>
            <p:nvPr/>
          </p:nvSpPr>
          <p:spPr bwMode="auto">
            <a:xfrm>
              <a:off x="3334" y="1162"/>
              <a:ext cx="0" cy="817"/>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8093" name="Text Box 18"/>
            <p:cNvSpPr txBox="1">
              <a:spLocks noChangeArrowheads="1"/>
            </p:cNvSpPr>
            <p:nvPr/>
          </p:nvSpPr>
          <p:spPr bwMode="auto">
            <a:xfrm>
              <a:off x="2835" y="1389"/>
              <a:ext cx="63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S</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88094" name="Text Box 19"/>
            <p:cNvSpPr txBox="1">
              <a:spLocks noChangeArrowheads="1"/>
            </p:cNvSpPr>
            <p:nvPr/>
          </p:nvSpPr>
          <p:spPr bwMode="auto">
            <a:xfrm>
              <a:off x="3470" y="754"/>
              <a:ext cx="38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R</a:t>
              </a:r>
              <a:r>
                <a:rPr kumimoji="1" lang="en-US" altLang="zh-CN" sz="2800" baseline="-25000">
                  <a:solidFill>
                    <a:schemeClr val="bg1"/>
                  </a:solidFill>
                  <a:latin typeface="Times New Roman" panose="02020603050405020304" pitchFamily="18" charset="0"/>
                  <a:ea typeface="宋体" panose="02010600030101010101" pitchFamily="2" charset="-122"/>
                </a:rPr>
                <a:t>S</a:t>
              </a:r>
              <a:endParaRPr kumimoji="1" lang="en-US" altLang="zh-CN" sz="2800" i="1">
                <a:solidFill>
                  <a:schemeClr val="bg1"/>
                </a:solidFill>
                <a:latin typeface="Times New Roman" panose="02020603050405020304" pitchFamily="18" charset="0"/>
                <a:ea typeface="宋体" panose="02010600030101010101" pitchFamily="2" charset="-122"/>
              </a:endParaRPr>
            </a:p>
          </p:txBody>
        </p:sp>
        <p:sp>
          <p:nvSpPr>
            <p:cNvPr id="88095" name="Line 20"/>
            <p:cNvSpPr>
              <a:spLocks noChangeShapeType="1"/>
            </p:cNvSpPr>
            <p:nvPr/>
          </p:nvSpPr>
          <p:spPr bwMode="auto">
            <a:xfrm flipV="1">
              <a:off x="4059" y="1162"/>
              <a:ext cx="0" cy="28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8096" name="Line 21"/>
            <p:cNvSpPr>
              <a:spLocks noChangeShapeType="1"/>
            </p:cNvSpPr>
            <p:nvPr/>
          </p:nvSpPr>
          <p:spPr bwMode="auto">
            <a:xfrm flipH="1" flipV="1">
              <a:off x="4059" y="1797"/>
              <a:ext cx="0" cy="19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8097" name="Line 22"/>
            <p:cNvSpPr>
              <a:spLocks noChangeShapeType="1"/>
            </p:cNvSpPr>
            <p:nvPr/>
          </p:nvSpPr>
          <p:spPr bwMode="auto">
            <a:xfrm flipV="1">
              <a:off x="3334" y="1978"/>
              <a:ext cx="725" cy="1"/>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8098" name="Text Box 23"/>
            <p:cNvSpPr txBox="1">
              <a:spLocks noChangeArrowheads="1"/>
            </p:cNvSpPr>
            <p:nvPr/>
          </p:nvSpPr>
          <p:spPr bwMode="auto">
            <a:xfrm>
              <a:off x="3832" y="1207"/>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88099" name="Text Box 24"/>
            <p:cNvSpPr txBox="1">
              <a:spLocks noChangeArrowheads="1"/>
            </p:cNvSpPr>
            <p:nvPr/>
          </p:nvSpPr>
          <p:spPr bwMode="auto">
            <a:xfrm>
              <a:off x="4421" y="1243"/>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88100" name="Text Box 25"/>
            <p:cNvSpPr txBox="1">
              <a:spLocks noChangeArrowheads="1"/>
            </p:cNvSpPr>
            <p:nvPr/>
          </p:nvSpPr>
          <p:spPr bwMode="auto">
            <a:xfrm>
              <a:off x="4059" y="935"/>
              <a:ext cx="40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n:1</a:t>
              </a:r>
            </a:p>
          </p:txBody>
        </p:sp>
        <p:sp>
          <p:nvSpPr>
            <p:cNvPr id="88101" name="Text Box 26"/>
            <p:cNvSpPr txBox="1">
              <a:spLocks noChangeArrowheads="1"/>
            </p:cNvSpPr>
            <p:nvPr/>
          </p:nvSpPr>
          <p:spPr bwMode="auto">
            <a:xfrm>
              <a:off x="2971" y="1117"/>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88102" name="Text Box 27"/>
            <p:cNvSpPr txBox="1">
              <a:spLocks noChangeArrowheads="1"/>
            </p:cNvSpPr>
            <p:nvPr/>
          </p:nvSpPr>
          <p:spPr bwMode="auto">
            <a:xfrm>
              <a:off x="3016" y="1525"/>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_</a:t>
              </a:r>
            </a:p>
          </p:txBody>
        </p:sp>
        <p:sp>
          <p:nvSpPr>
            <p:cNvPr id="88103" name="Line 28"/>
            <p:cNvSpPr>
              <a:spLocks noChangeShapeType="1"/>
            </p:cNvSpPr>
            <p:nvPr/>
          </p:nvSpPr>
          <p:spPr bwMode="auto">
            <a:xfrm>
              <a:off x="4421" y="1978"/>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8104" name="Line 29"/>
            <p:cNvSpPr>
              <a:spLocks noChangeShapeType="1"/>
            </p:cNvSpPr>
            <p:nvPr/>
          </p:nvSpPr>
          <p:spPr bwMode="auto">
            <a:xfrm>
              <a:off x="4421" y="1162"/>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8105" name="Line 30"/>
            <p:cNvSpPr>
              <a:spLocks noChangeShapeType="1"/>
            </p:cNvSpPr>
            <p:nvPr/>
          </p:nvSpPr>
          <p:spPr bwMode="auto">
            <a:xfrm>
              <a:off x="3333" y="1162"/>
              <a:ext cx="72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88106" name="Group 31"/>
            <p:cNvGrpSpPr>
              <a:grpSpLocks/>
            </p:cNvGrpSpPr>
            <p:nvPr/>
          </p:nvGrpSpPr>
          <p:grpSpPr bwMode="auto">
            <a:xfrm>
              <a:off x="4059" y="1434"/>
              <a:ext cx="91" cy="363"/>
              <a:chOff x="2744" y="2931"/>
              <a:chExt cx="57" cy="283"/>
            </a:xfrm>
          </p:grpSpPr>
          <p:sp>
            <p:nvSpPr>
              <p:cNvPr id="88116" name="Arc 32"/>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8117" name="Arc 33"/>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8118" name="Arc 34"/>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88107" name="Group 35"/>
            <p:cNvGrpSpPr>
              <a:grpSpLocks/>
            </p:cNvGrpSpPr>
            <p:nvPr/>
          </p:nvGrpSpPr>
          <p:grpSpPr bwMode="auto">
            <a:xfrm rot="10800000">
              <a:off x="4331" y="1435"/>
              <a:ext cx="90" cy="362"/>
              <a:chOff x="2744" y="2931"/>
              <a:chExt cx="57" cy="283"/>
            </a:xfrm>
          </p:grpSpPr>
          <p:sp>
            <p:nvSpPr>
              <p:cNvPr id="88113" name="Arc 36"/>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8114" name="Arc 37"/>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8115" name="Arc 38"/>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sp>
          <p:nvSpPr>
            <p:cNvPr id="88108" name="Line 39"/>
            <p:cNvSpPr>
              <a:spLocks noChangeShapeType="1"/>
            </p:cNvSpPr>
            <p:nvPr/>
          </p:nvSpPr>
          <p:spPr bwMode="auto">
            <a:xfrm flipH="1" flipV="1">
              <a:off x="4421" y="1797"/>
              <a:ext cx="0" cy="19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8109" name="Line 40"/>
            <p:cNvSpPr>
              <a:spLocks noChangeShapeType="1"/>
            </p:cNvSpPr>
            <p:nvPr/>
          </p:nvSpPr>
          <p:spPr bwMode="auto">
            <a:xfrm flipH="1" flipV="1">
              <a:off x="4421" y="1162"/>
              <a:ext cx="0" cy="28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8110" name="Line 41"/>
            <p:cNvSpPr>
              <a:spLocks noChangeShapeType="1"/>
            </p:cNvSpPr>
            <p:nvPr/>
          </p:nvSpPr>
          <p:spPr bwMode="auto">
            <a:xfrm>
              <a:off x="5102" y="1162"/>
              <a:ext cx="0" cy="816"/>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8111" name="Rectangle 42"/>
            <p:cNvSpPr>
              <a:spLocks noChangeArrowheads="1"/>
            </p:cNvSpPr>
            <p:nvPr/>
          </p:nvSpPr>
          <p:spPr bwMode="auto">
            <a:xfrm>
              <a:off x="5056" y="1388"/>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88112" name="Rectangle 43"/>
            <p:cNvSpPr>
              <a:spLocks noChangeArrowheads="1"/>
            </p:cNvSpPr>
            <p:nvPr/>
          </p:nvSpPr>
          <p:spPr bwMode="auto">
            <a:xfrm>
              <a:off x="3470" y="1071"/>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7" name="Group 44"/>
          <p:cNvGrpSpPr>
            <a:grpSpLocks/>
          </p:cNvGrpSpPr>
          <p:nvPr/>
        </p:nvGrpSpPr>
        <p:grpSpPr bwMode="auto">
          <a:xfrm>
            <a:off x="5795963" y="1412875"/>
            <a:ext cx="2144712" cy="2232025"/>
            <a:chOff x="3833" y="1888"/>
            <a:chExt cx="1351" cy="1406"/>
          </a:xfrm>
        </p:grpSpPr>
        <p:sp>
          <p:nvSpPr>
            <p:cNvPr id="88081" name="Oval 45"/>
            <p:cNvSpPr>
              <a:spLocks noChangeArrowheads="1"/>
            </p:cNvSpPr>
            <p:nvPr/>
          </p:nvSpPr>
          <p:spPr bwMode="auto">
            <a:xfrm>
              <a:off x="3833" y="256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88082" name="Text Box 46"/>
            <p:cNvSpPr txBox="1">
              <a:spLocks noChangeArrowheads="1"/>
            </p:cNvSpPr>
            <p:nvPr/>
          </p:nvSpPr>
          <p:spPr bwMode="auto">
            <a:xfrm>
              <a:off x="4558" y="2568"/>
              <a:ext cx="61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n</a:t>
              </a:r>
              <a:r>
                <a:rPr kumimoji="1" lang="en-US" altLang="zh-CN" sz="2800" baseline="30000">
                  <a:solidFill>
                    <a:schemeClr val="bg1"/>
                  </a:solidFill>
                  <a:latin typeface="Times New Roman" panose="02020603050405020304" pitchFamily="18" charset="0"/>
                  <a:ea typeface="宋体" panose="02010600030101010101" pitchFamily="2" charset="-122"/>
                </a:rPr>
                <a:t>2</a:t>
              </a:r>
              <a:r>
                <a:rPr kumimoji="1" lang="en-US" altLang="zh-CN" sz="2800" i="1">
                  <a:solidFill>
                    <a:schemeClr val="bg1"/>
                  </a:solidFill>
                  <a:latin typeface="Times New Roman" panose="02020603050405020304" pitchFamily="18" charset="0"/>
                  <a:ea typeface="宋体" panose="02010600030101010101" pitchFamily="2" charset="-122"/>
                </a:rPr>
                <a:t>R</a:t>
              </a:r>
              <a:r>
                <a:rPr kumimoji="1" lang="en-US" altLang="zh-CN" sz="2800" baseline="-25000">
                  <a:solidFill>
                    <a:schemeClr val="bg1"/>
                  </a:solidFill>
                  <a:latin typeface="Times New Roman" panose="02020603050405020304" pitchFamily="18" charset="0"/>
                  <a:ea typeface="宋体" panose="02010600030101010101" pitchFamily="2" charset="-122"/>
                </a:rPr>
                <a:t>L</a:t>
              </a:r>
              <a:endParaRPr kumimoji="1" lang="en-US" altLang="zh-CN" sz="2800" i="1">
                <a:solidFill>
                  <a:schemeClr val="bg1"/>
                </a:solidFill>
                <a:latin typeface="Times New Roman" panose="02020603050405020304" pitchFamily="18" charset="0"/>
                <a:ea typeface="宋体" panose="02010600030101010101" pitchFamily="2" charset="-122"/>
              </a:endParaRPr>
            </a:p>
          </p:txBody>
        </p:sp>
        <p:sp>
          <p:nvSpPr>
            <p:cNvPr id="88083" name="Text Box 47"/>
            <p:cNvSpPr txBox="1">
              <a:spLocks noChangeArrowheads="1"/>
            </p:cNvSpPr>
            <p:nvPr/>
          </p:nvSpPr>
          <p:spPr bwMode="auto">
            <a:xfrm>
              <a:off x="4014" y="2251"/>
              <a:ext cx="21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88084" name="Text Box 48"/>
            <p:cNvSpPr txBox="1">
              <a:spLocks noChangeArrowheads="1"/>
            </p:cNvSpPr>
            <p:nvPr/>
          </p:nvSpPr>
          <p:spPr bwMode="auto">
            <a:xfrm>
              <a:off x="4014" y="2886"/>
              <a:ext cx="20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88085" name="Text Box 49"/>
            <p:cNvSpPr txBox="1">
              <a:spLocks noChangeArrowheads="1"/>
            </p:cNvSpPr>
            <p:nvPr/>
          </p:nvSpPr>
          <p:spPr bwMode="auto">
            <a:xfrm>
              <a:off x="4241" y="2568"/>
              <a:ext cx="63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S</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88086" name="Text Box 50"/>
            <p:cNvSpPr txBox="1">
              <a:spLocks noChangeArrowheads="1"/>
            </p:cNvSpPr>
            <p:nvPr/>
          </p:nvSpPr>
          <p:spPr bwMode="auto">
            <a:xfrm>
              <a:off x="4422" y="1888"/>
              <a:ext cx="38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R</a:t>
              </a:r>
              <a:r>
                <a:rPr kumimoji="1" lang="en-US" altLang="zh-CN" sz="2800" baseline="-25000">
                  <a:solidFill>
                    <a:schemeClr val="bg1"/>
                  </a:solidFill>
                  <a:latin typeface="Times New Roman" panose="02020603050405020304" pitchFamily="18" charset="0"/>
                  <a:ea typeface="宋体" panose="02010600030101010101" pitchFamily="2" charset="-122"/>
                </a:rPr>
                <a:t>S</a:t>
              </a:r>
              <a:endParaRPr kumimoji="1" lang="en-US" altLang="zh-CN" sz="2800" i="1">
                <a:solidFill>
                  <a:schemeClr val="bg1"/>
                </a:solidFill>
                <a:latin typeface="Times New Roman" panose="02020603050405020304" pitchFamily="18" charset="0"/>
                <a:ea typeface="宋体" panose="02010600030101010101" pitchFamily="2" charset="-122"/>
              </a:endParaRPr>
            </a:p>
          </p:txBody>
        </p:sp>
        <p:sp>
          <p:nvSpPr>
            <p:cNvPr id="88087" name="Rectangle 51"/>
            <p:cNvSpPr>
              <a:spLocks noChangeArrowheads="1"/>
            </p:cNvSpPr>
            <p:nvPr/>
          </p:nvSpPr>
          <p:spPr bwMode="auto">
            <a:xfrm>
              <a:off x="4014" y="2251"/>
              <a:ext cx="1089" cy="1043"/>
            </a:xfrm>
            <a:prstGeom prst="rect">
              <a:avLst/>
            </a:prstGeom>
            <a:noFill/>
            <a:ln w="28575">
              <a:solidFill>
                <a:srgbClr val="FFCC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88088" name="Rectangle 52"/>
            <p:cNvSpPr>
              <a:spLocks noChangeArrowheads="1"/>
            </p:cNvSpPr>
            <p:nvPr/>
          </p:nvSpPr>
          <p:spPr bwMode="auto">
            <a:xfrm>
              <a:off x="5057" y="2568"/>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88089" name="Rectangle 53"/>
            <p:cNvSpPr>
              <a:spLocks noChangeArrowheads="1"/>
            </p:cNvSpPr>
            <p:nvPr/>
          </p:nvSpPr>
          <p:spPr bwMode="auto">
            <a:xfrm>
              <a:off x="4422" y="2205"/>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sp>
        <p:nvSpPr>
          <p:cNvPr id="499766" name="Text Box 54"/>
          <p:cNvSpPr txBox="1">
            <a:spLocks noChangeArrowheads="1"/>
          </p:cNvSpPr>
          <p:nvPr/>
        </p:nvSpPr>
        <p:spPr bwMode="auto">
          <a:xfrm>
            <a:off x="611188" y="3716338"/>
            <a:ext cx="647700" cy="519112"/>
          </a:xfrm>
          <a:prstGeom prst="rect">
            <a:avLst/>
          </a:prstGeom>
          <a:solidFill>
            <a:srgbClr val="990033"/>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chemeClr val="bg1"/>
                </a:solidFill>
                <a:latin typeface="Times New Roman" panose="02020603050405020304" pitchFamily="18" charset="0"/>
                <a:ea typeface="宋体" panose="02010600030101010101" pitchFamily="2" charset="-122"/>
              </a:rPr>
              <a:t>解</a:t>
            </a:r>
            <a:endParaRPr kumimoji="1" lang="zh-CN" altLang="en-US" sz="2800">
              <a:solidFill>
                <a:schemeClr val="bg1"/>
              </a:solidFill>
              <a:latin typeface="Times New Roman" panose="02020603050405020304" pitchFamily="18" charset="0"/>
              <a:ea typeface="宋体" panose="02010600030101010101" pitchFamily="2" charset="-122"/>
            </a:endParaRPr>
          </a:p>
        </p:txBody>
      </p:sp>
      <p:sp>
        <p:nvSpPr>
          <p:cNvPr id="499767" name="Rectangle 55"/>
          <p:cNvSpPr>
            <a:spLocks noChangeArrowheads="1"/>
          </p:cNvSpPr>
          <p:nvPr/>
        </p:nvSpPr>
        <p:spPr bwMode="auto">
          <a:xfrm>
            <a:off x="1547813" y="3716338"/>
            <a:ext cx="2684462"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2800" b="1">
                <a:solidFill>
                  <a:srgbClr val="FFFF00"/>
                </a:solidFill>
                <a:ea typeface="楷体_GB2312" pitchFamily="49" charset="-122"/>
              </a:rPr>
              <a:t>应用变阻抗性质</a:t>
            </a:r>
          </a:p>
        </p:txBody>
      </p:sp>
      <p:grpSp>
        <p:nvGrpSpPr>
          <p:cNvPr id="88078" name="Group 56"/>
          <p:cNvGrpSpPr>
            <a:grpSpLocks/>
          </p:cNvGrpSpPr>
          <p:nvPr/>
        </p:nvGrpSpPr>
        <p:grpSpPr bwMode="auto">
          <a:xfrm>
            <a:off x="6588125" y="6446838"/>
            <a:ext cx="792163" cy="366712"/>
            <a:chOff x="4649" y="4020"/>
            <a:chExt cx="499" cy="231"/>
          </a:xfrm>
        </p:grpSpPr>
        <p:pic>
          <p:nvPicPr>
            <p:cNvPr id="88079" name="Picture 57"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80" name="Text Box 58">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499714"/>
                                        </p:tgtEl>
                                        <p:attrNameLst>
                                          <p:attrName>style.visibility</p:attrName>
                                        </p:attrNameLst>
                                      </p:cBhvr>
                                      <p:to>
                                        <p:strVal val="visible"/>
                                      </p:to>
                                    </p:set>
                                    <p:anim calcmode="lin" valueType="num">
                                      <p:cBhvr>
                                        <p:cTn id="7" dur="1000" fill="hold"/>
                                        <p:tgtEl>
                                          <p:spTgt spid="499714"/>
                                        </p:tgtEl>
                                        <p:attrNameLst>
                                          <p:attrName>ppt_w</p:attrName>
                                        </p:attrNameLst>
                                      </p:cBhvr>
                                      <p:tavLst>
                                        <p:tav tm="0">
                                          <p:val>
                                            <p:fltVal val="0"/>
                                          </p:val>
                                        </p:tav>
                                        <p:tav tm="100000">
                                          <p:val>
                                            <p:strVal val="#ppt_w"/>
                                          </p:val>
                                        </p:tav>
                                      </p:tavLst>
                                    </p:anim>
                                    <p:anim calcmode="lin" valueType="num">
                                      <p:cBhvr>
                                        <p:cTn id="8" dur="1000" fill="hold"/>
                                        <p:tgtEl>
                                          <p:spTgt spid="499714"/>
                                        </p:tgtEl>
                                        <p:attrNameLst>
                                          <p:attrName>ppt_h</p:attrName>
                                        </p:attrNameLst>
                                      </p:cBhvr>
                                      <p:tavLst>
                                        <p:tav tm="0">
                                          <p:val>
                                            <p:fltVal val="0"/>
                                          </p:val>
                                        </p:tav>
                                        <p:tav tm="100000">
                                          <p:val>
                                            <p:strVal val="#ppt_h"/>
                                          </p:val>
                                        </p:tav>
                                      </p:tavLst>
                                    </p:anim>
                                    <p:anim calcmode="lin" valueType="num">
                                      <p:cBhvr>
                                        <p:cTn id="9" dur="1000" fill="hold"/>
                                        <p:tgtEl>
                                          <p:spTgt spid="49971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99714"/>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linds(horizontal)">
                                      <p:cBhvr>
                                        <p:cTn id="14" dur="500"/>
                                        <p:tgtEl>
                                          <p:spTgt spid="4"/>
                                        </p:tgtEl>
                                      </p:cBhvr>
                                    </p:animEffect>
                                  </p:childTnLst>
                                </p:cTn>
                              </p:par>
                            </p:childTnLst>
                          </p:cTn>
                        </p:par>
                        <p:par>
                          <p:cTn id="15" fill="hold" nodeType="afterGroup">
                            <p:stCondLst>
                              <p:cond delay="1500"/>
                            </p:stCondLst>
                            <p:childTnLst>
                              <p:par>
                                <p:cTn id="16" presetID="22" presetClass="entr" presetSubtype="1" fill="hold" grpId="0" nodeType="afterEffect">
                                  <p:stCondLst>
                                    <p:cond delay="0"/>
                                  </p:stCondLst>
                                  <p:childTnLst>
                                    <p:set>
                                      <p:cBhvr>
                                        <p:cTn id="17" dur="1" fill="hold">
                                          <p:stCondLst>
                                            <p:cond delay="0"/>
                                          </p:stCondLst>
                                        </p:cTn>
                                        <p:tgtEl>
                                          <p:spTgt spid="499715"/>
                                        </p:tgtEl>
                                        <p:attrNameLst>
                                          <p:attrName>style.visibility</p:attrName>
                                        </p:attrNameLst>
                                      </p:cBhvr>
                                      <p:to>
                                        <p:strVal val="visible"/>
                                      </p:to>
                                    </p:set>
                                    <p:animEffect transition="in" filter="wipe(up)">
                                      <p:cBhvr>
                                        <p:cTn id="18" dur="2000"/>
                                        <p:tgtEl>
                                          <p:spTgt spid="49971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499766"/>
                                        </p:tgtEl>
                                        <p:attrNameLst>
                                          <p:attrName>style.visibility</p:attrName>
                                        </p:attrNameLst>
                                      </p:cBhvr>
                                      <p:to>
                                        <p:strVal val="visible"/>
                                      </p:to>
                                    </p:set>
                                    <p:anim calcmode="lin" valueType="num">
                                      <p:cBhvr>
                                        <p:cTn id="23" dur="1000" fill="hold"/>
                                        <p:tgtEl>
                                          <p:spTgt spid="499766"/>
                                        </p:tgtEl>
                                        <p:attrNameLst>
                                          <p:attrName>ppt_w</p:attrName>
                                        </p:attrNameLst>
                                      </p:cBhvr>
                                      <p:tavLst>
                                        <p:tav tm="0">
                                          <p:val>
                                            <p:fltVal val="0"/>
                                          </p:val>
                                        </p:tav>
                                        <p:tav tm="100000">
                                          <p:val>
                                            <p:strVal val="#ppt_w"/>
                                          </p:val>
                                        </p:tav>
                                      </p:tavLst>
                                    </p:anim>
                                    <p:anim calcmode="lin" valueType="num">
                                      <p:cBhvr>
                                        <p:cTn id="24" dur="1000" fill="hold"/>
                                        <p:tgtEl>
                                          <p:spTgt spid="499766"/>
                                        </p:tgtEl>
                                        <p:attrNameLst>
                                          <p:attrName>ppt_h</p:attrName>
                                        </p:attrNameLst>
                                      </p:cBhvr>
                                      <p:tavLst>
                                        <p:tav tm="0">
                                          <p:val>
                                            <p:fltVal val="0"/>
                                          </p:val>
                                        </p:tav>
                                        <p:tav tm="100000">
                                          <p:val>
                                            <p:strVal val="#ppt_h"/>
                                          </p:val>
                                        </p:tav>
                                      </p:tavLst>
                                    </p:anim>
                                    <p:anim calcmode="lin" valueType="num">
                                      <p:cBhvr>
                                        <p:cTn id="25" dur="1000" fill="hold"/>
                                        <p:tgtEl>
                                          <p:spTgt spid="499766"/>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49976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499767"/>
                                        </p:tgtEl>
                                        <p:attrNameLst>
                                          <p:attrName>style.visibility</p:attrName>
                                        </p:attrNameLst>
                                      </p:cBhvr>
                                      <p:to>
                                        <p:strVal val="visible"/>
                                      </p:to>
                                    </p:set>
                                    <p:animEffect transition="in" filter="blinds(horizontal)">
                                      <p:cBhvr>
                                        <p:cTn id="31" dur="500"/>
                                        <p:tgtEl>
                                          <p:spTgt spid="499767"/>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2" presetClass="entr" presetSubtype="8" fill="hold" grpId="0" nodeType="clickEffect">
                                  <p:stCondLst>
                                    <p:cond delay="0"/>
                                  </p:stCondLst>
                                  <p:childTnLst>
                                    <p:set>
                                      <p:cBhvr>
                                        <p:cTn id="35" dur="1" fill="hold">
                                          <p:stCondLst>
                                            <p:cond delay="0"/>
                                          </p:stCondLst>
                                        </p:cTn>
                                        <p:tgtEl>
                                          <p:spTgt spid="499716"/>
                                        </p:tgtEl>
                                        <p:attrNameLst>
                                          <p:attrName>style.visibility</p:attrName>
                                        </p:attrNameLst>
                                      </p:cBhvr>
                                      <p:to>
                                        <p:strVal val="visible"/>
                                      </p:to>
                                    </p:set>
                                    <p:animEffect transition="in" filter="slide(fromLeft)">
                                      <p:cBhvr>
                                        <p:cTn id="36" dur="500"/>
                                        <p:tgtEl>
                                          <p:spTgt spid="499716"/>
                                        </p:tgtEl>
                                      </p:cBhvr>
                                    </p:animEffect>
                                  </p:childTnLst>
                                </p:cTn>
                              </p:par>
                            </p:childTnLst>
                          </p:cTn>
                        </p:par>
                        <p:par>
                          <p:cTn id="37" fill="hold" nodeType="afterGroup">
                            <p:stCondLst>
                              <p:cond delay="500"/>
                            </p:stCondLst>
                            <p:childTnLst>
                              <p:par>
                                <p:cTn id="38" presetID="3" presetClass="entr" presetSubtype="10"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blinds(horizontal)">
                                      <p:cBhvr>
                                        <p:cTn id="40" dur="500"/>
                                        <p:tgtEl>
                                          <p:spTgt spid="7"/>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2" presetClass="entr" presetSubtype="1" fill="hold" grpId="0" nodeType="clickEffect">
                                  <p:stCondLst>
                                    <p:cond delay="0"/>
                                  </p:stCondLst>
                                  <p:childTnLst>
                                    <p:set>
                                      <p:cBhvr>
                                        <p:cTn id="44" dur="1" fill="hold">
                                          <p:stCondLst>
                                            <p:cond delay="0"/>
                                          </p:stCondLst>
                                        </p:cTn>
                                        <p:tgtEl>
                                          <p:spTgt spid="499717"/>
                                        </p:tgtEl>
                                        <p:attrNameLst>
                                          <p:attrName>style.visibility</p:attrName>
                                        </p:attrNameLst>
                                      </p:cBhvr>
                                      <p:to>
                                        <p:strVal val="visible"/>
                                      </p:to>
                                    </p:set>
                                    <p:animEffect transition="in" filter="slide(fromTop)">
                                      <p:cBhvr>
                                        <p:cTn id="45" dur="2000"/>
                                        <p:tgtEl>
                                          <p:spTgt spid="499717"/>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499718"/>
                                        </p:tgtEl>
                                        <p:attrNameLst>
                                          <p:attrName>style.visibility</p:attrName>
                                        </p:attrNameLst>
                                      </p:cBhvr>
                                      <p:to>
                                        <p:strVal val="visible"/>
                                      </p:to>
                                    </p:set>
                                    <p:animEffect transition="in" filter="wipe(left)">
                                      <p:cBhvr>
                                        <p:cTn id="50" dur="1000"/>
                                        <p:tgtEl>
                                          <p:spTgt spid="499718"/>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499719"/>
                                        </p:tgtEl>
                                        <p:attrNameLst>
                                          <p:attrName>style.visibility</p:attrName>
                                        </p:attrNameLst>
                                      </p:cBhvr>
                                      <p:to>
                                        <p:strVal val="visible"/>
                                      </p:to>
                                    </p:set>
                                    <p:animEffect transition="in" filter="wipe(left)">
                                      <p:cBhvr>
                                        <p:cTn id="55" dur="1000"/>
                                        <p:tgtEl>
                                          <p:spTgt spid="4997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9714" grpId="0"/>
      <p:bldP spid="499715" grpId="0" autoUpdateAnimBg="0"/>
      <p:bldP spid="499716" grpId="0" animBg="1"/>
      <p:bldP spid="499717" grpId="0" autoUpdateAnimBg="0"/>
      <p:bldP spid="499718" grpId="0"/>
      <p:bldP spid="499719" grpId="0" autoUpdateAnimBg="0"/>
      <p:bldP spid="499766" grpId="0" animBg="1" autoUpdateAnimBg="0"/>
      <p:bldP spid="49976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8" name="Text Box 2"/>
          <p:cNvSpPr txBox="1">
            <a:spLocks noChangeArrowheads="1"/>
          </p:cNvSpPr>
          <p:nvPr/>
        </p:nvSpPr>
        <p:spPr bwMode="auto">
          <a:xfrm>
            <a:off x="323850" y="620713"/>
            <a:ext cx="1008063"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3200" b="1">
                <a:solidFill>
                  <a:schemeClr val="bg1"/>
                </a:solidFill>
                <a:latin typeface="Times New Roman" panose="02020603050405020304" pitchFamily="18" charset="0"/>
                <a:ea typeface="宋体" panose="02010600030101010101" pitchFamily="2" charset="-122"/>
              </a:rPr>
              <a:t>例</a:t>
            </a:r>
            <a:r>
              <a:rPr kumimoji="1" lang="en-US" altLang="zh-CN" sz="3200">
                <a:solidFill>
                  <a:schemeClr val="bg1"/>
                </a:solidFill>
                <a:latin typeface="Times New Roman" panose="02020603050405020304" pitchFamily="18" charset="0"/>
                <a:ea typeface="宋体" panose="02010600030101010101" pitchFamily="2" charset="-122"/>
              </a:rPr>
              <a:t>2</a:t>
            </a:r>
          </a:p>
        </p:txBody>
      </p:sp>
      <p:graphicFrame>
        <p:nvGraphicFramePr>
          <p:cNvPr id="500739" name="Object 3"/>
          <p:cNvGraphicFramePr>
            <a:graphicFrameLocks noChangeAspect="1"/>
          </p:cNvGraphicFramePr>
          <p:nvPr/>
        </p:nvGraphicFramePr>
        <p:xfrm>
          <a:off x="1331913" y="404813"/>
          <a:ext cx="1657350" cy="676275"/>
        </p:xfrm>
        <a:graphic>
          <a:graphicData uri="http://schemas.openxmlformats.org/presentationml/2006/ole">
            <mc:AlternateContent xmlns:mc="http://schemas.openxmlformats.org/markup-compatibility/2006">
              <mc:Choice xmlns:v="urn:schemas-microsoft-com:vml" Requires="v">
                <p:oleObj spid="_x0000_s63568" name="公式" r:id="rId3" imgW="927000" imgH="355320" progId="Equation.3">
                  <p:embed/>
                </p:oleObj>
              </mc:Choice>
              <mc:Fallback>
                <p:oleObj name="公式" r:id="rId3" imgW="927000" imgH="35532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404813"/>
                        <a:ext cx="1657350" cy="676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00740" name="Text Box 4"/>
          <p:cNvSpPr txBox="1">
            <a:spLocks noChangeArrowheads="1"/>
          </p:cNvSpPr>
          <p:nvPr/>
        </p:nvSpPr>
        <p:spPr bwMode="auto">
          <a:xfrm>
            <a:off x="1619250" y="2781300"/>
            <a:ext cx="25844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楷体_GB2312" pitchFamily="49" charset="-122"/>
                <a:ea typeface="楷体_GB2312" pitchFamily="49" charset="-122"/>
              </a:rPr>
              <a:t>方法</a:t>
            </a:r>
            <a:r>
              <a:rPr kumimoji="1" lang="en-US" altLang="zh-CN" sz="2800">
                <a:solidFill>
                  <a:srgbClr val="FFFF00"/>
                </a:solidFill>
                <a:latin typeface="楷体_GB2312" pitchFamily="49" charset="-122"/>
                <a:ea typeface="楷体_GB2312" pitchFamily="49" charset="-122"/>
              </a:rPr>
              <a:t>1</a:t>
            </a:r>
            <a:r>
              <a:rPr kumimoji="1" lang="zh-CN" altLang="en-US" sz="2800" b="1">
                <a:solidFill>
                  <a:srgbClr val="FFFF00"/>
                </a:solidFill>
                <a:latin typeface="楷体_GB2312" pitchFamily="49" charset="-122"/>
                <a:ea typeface="楷体_GB2312" pitchFamily="49" charset="-122"/>
              </a:rPr>
              <a:t>：列方程</a:t>
            </a:r>
          </a:p>
        </p:txBody>
      </p:sp>
      <p:graphicFrame>
        <p:nvGraphicFramePr>
          <p:cNvPr id="500741" name="Object 5"/>
          <p:cNvGraphicFramePr>
            <a:graphicFrameLocks noChangeAspect="1"/>
          </p:cNvGraphicFramePr>
          <p:nvPr/>
        </p:nvGraphicFramePr>
        <p:xfrm>
          <a:off x="1476375" y="4508500"/>
          <a:ext cx="1657350" cy="909638"/>
        </p:xfrm>
        <a:graphic>
          <a:graphicData uri="http://schemas.openxmlformats.org/presentationml/2006/ole">
            <mc:AlternateContent xmlns:mc="http://schemas.openxmlformats.org/markup-compatibility/2006">
              <mc:Choice xmlns:v="urn:schemas-microsoft-com:vml" Requires="v">
                <p:oleObj spid="_x0000_s63569" name="公式" r:id="rId5" imgW="825480" imgH="457200" progId="Equation.3">
                  <p:embed/>
                </p:oleObj>
              </mc:Choice>
              <mc:Fallback>
                <p:oleObj name="公式" r:id="rId5" imgW="825480" imgH="45720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76375" y="4508500"/>
                        <a:ext cx="1657350" cy="909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00742" name="Object 6"/>
          <p:cNvGraphicFramePr>
            <a:graphicFrameLocks noChangeAspect="1"/>
          </p:cNvGraphicFramePr>
          <p:nvPr/>
        </p:nvGraphicFramePr>
        <p:xfrm>
          <a:off x="1476375" y="5516563"/>
          <a:ext cx="1492250" cy="541337"/>
        </p:xfrm>
        <a:graphic>
          <a:graphicData uri="http://schemas.openxmlformats.org/presentationml/2006/ole">
            <mc:AlternateContent xmlns:mc="http://schemas.openxmlformats.org/markup-compatibility/2006">
              <mc:Choice xmlns:v="urn:schemas-microsoft-com:vml" Requires="v">
                <p:oleObj spid="_x0000_s63570" name="公式" r:id="rId7" imgW="736560" imgH="266400" progId="Equation.3">
                  <p:embed/>
                </p:oleObj>
              </mc:Choice>
              <mc:Fallback>
                <p:oleObj name="公式" r:id="rId7" imgW="736560" imgH="266400"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76375" y="5516563"/>
                        <a:ext cx="1492250" cy="541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00743" name="AutoShape 7"/>
          <p:cNvSpPr>
            <a:spLocks/>
          </p:cNvSpPr>
          <p:nvPr/>
        </p:nvSpPr>
        <p:spPr bwMode="auto">
          <a:xfrm>
            <a:off x="1244600" y="3679825"/>
            <a:ext cx="87313" cy="2557463"/>
          </a:xfrm>
          <a:prstGeom prst="leftBrace">
            <a:avLst>
              <a:gd name="adj1" fmla="val 244090"/>
              <a:gd name="adj2" fmla="val 50000"/>
            </a:avLst>
          </a:pr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aphicFrame>
        <p:nvGraphicFramePr>
          <p:cNvPr id="500744" name="Object 8"/>
          <p:cNvGraphicFramePr>
            <a:graphicFrameLocks noChangeAspect="1"/>
          </p:cNvGraphicFramePr>
          <p:nvPr/>
        </p:nvGraphicFramePr>
        <p:xfrm>
          <a:off x="1476375" y="3213100"/>
          <a:ext cx="2708275" cy="742950"/>
        </p:xfrm>
        <a:graphic>
          <a:graphicData uri="http://schemas.openxmlformats.org/presentationml/2006/ole">
            <mc:AlternateContent xmlns:mc="http://schemas.openxmlformats.org/markup-compatibility/2006">
              <mc:Choice xmlns:v="urn:schemas-microsoft-com:vml" Requires="v">
                <p:oleObj spid="_x0000_s63571" name="公式" r:id="rId9" imgW="1333440" imgH="368280" progId="Equation.3">
                  <p:embed/>
                </p:oleObj>
              </mc:Choice>
              <mc:Fallback>
                <p:oleObj name="公式" r:id="rId9" imgW="1333440" imgH="368280" progId="Equation.3">
                  <p:embed/>
                  <p:pic>
                    <p:nvPicPr>
                      <p:cNvPr id="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76375" y="3213100"/>
                        <a:ext cx="2708275" cy="74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00745" name="Object 9"/>
          <p:cNvGraphicFramePr>
            <a:graphicFrameLocks noChangeAspect="1"/>
          </p:cNvGraphicFramePr>
          <p:nvPr/>
        </p:nvGraphicFramePr>
        <p:xfrm>
          <a:off x="1547813" y="3860800"/>
          <a:ext cx="2009775" cy="742950"/>
        </p:xfrm>
        <a:graphic>
          <a:graphicData uri="http://schemas.openxmlformats.org/presentationml/2006/ole">
            <mc:AlternateContent xmlns:mc="http://schemas.openxmlformats.org/markup-compatibility/2006">
              <mc:Choice xmlns:v="urn:schemas-microsoft-com:vml" Requires="v">
                <p:oleObj spid="_x0000_s63572" name="公式" r:id="rId11" imgW="990360" imgH="368280" progId="Equation.3">
                  <p:embed/>
                </p:oleObj>
              </mc:Choice>
              <mc:Fallback>
                <p:oleObj name="公式" r:id="rId11" imgW="990360" imgH="368280" progId="Equation.3">
                  <p:embed/>
                  <p:pic>
                    <p:nvPicPr>
                      <p:cNvPr id="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47813" y="3860800"/>
                        <a:ext cx="2009775" cy="74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00746" name="AutoShape 10"/>
          <p:cNvSpPr>
            <a:spLocks noChangeArrowheads="1"/>
          </p:cNvSpPr>
          <p:nvPr/>
        </p:nvSpPr>
        <p:spPr bwMode="auto">
          <a:xfrm>
            <a:off x="4284663" y="4652963"/>
            <a:ext cx="863600" cy="215900"/>
          </a:xfrm>
          <a:prstGeom prst="rightArrow">
            <a:avLst>
              <a:gd name="adj1" fmla="val 50000"/>
              <a:gd name="adj2" fmla="val 100000"/>
            </a:avLst>
          </a:prstGeom>
          <a:solidFill>
            <a:srgbClr val="3399FF"/>
          </a:solidFill>
          <a:ln w="19050">
            <a:solidFill>
              <a:srgbClr val="3399FF"/>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00747" name="Text Box 11"/>
          <p:cNvSpPr txBox="1">
            <a:spLocks noChangeArrowheads="1"/>
          </p:cNvSpPr>
          <p:nvPr/>
        </p:nvSpPr>
        <p:spPr bwMode="auto">
          <a:xfrm>
            <a:off x="4270375" y="4033838"/>
            <a:ext cx="9715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Times New Roman" panose="02020603050405020304" pitchFamily="18" charset="0"/>
                <a:ea typeface="楷体_GB2312" pitchFamily="49" charset="-122"/>
              </a:rPr>
              <a:t>解得</a:t>
            </a:r>
          </a:p>
        </p:txBody>
      </p:sp>
      <p:graphicFrame>
        <p:nvGraphicFramePr>
          <p:cNvPr id="500748" name="Object 12"/>
          <p:cNvGraphicFramePr>
            <a:graphicFrameLocks noChangeAspect="1"/>
          </p:cNvGraphicFramePr>
          <p:nvPr/>
        </p:nvGraphicFramePr>
        <p:xfrm>
          <a:off x="5292725" y="4292600"/>
          <a:ext cx="3111500" cy="825500"/>
        </p:xfrm>
        <a:graphic>
          <a:graphicData uri="http://schemas.openxmlformats.org/presentationml/2006/ole">
            <mc:AlternateContent xmlns:mc="http://schemas.openxmlformats.org/markup-compatibility/2006">
              <mc:Choice xmlns:v="urn:schemas-microsoft-com:vml" Requires="v">
                <p:oleObj spid="_x0000_s63573" name="公式" r:id="rId13" imgW="1244520" imgH="330120" progId="Equation.3">
                  <p:embed/>
                </p:oleObj>
              </mc:Choice>
              <mc:Fallback>
                <p:oleObj name="公式" r:id="rId13" imgW="1244520" imgH="330120" progId="Equation.3">
                  <p:embed/>
                  <p:pic>
                    <p:nvPicPr>
                      <p:cNvPr id="0" name="Object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292725" y="4292600"/>
                        <a:ext cx="31115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63505" name="Group 13"/>
          <p:cNvGrpSpPr>
            <a:grpSpLocks/>
          </p:cNvGrpSpPr>
          <p:nvPr/>
        </p:nvGrpSpPr>
        <p:grpSpPr bwMode="auto">
          <a:xfrm>
            <a:off x="8316913" y="6446838"/>
            <a:ext cx="792162" cy="366712"/>
            <a:chOff x="5193" y="4020"/>
            <a:chExt cx="499" cy="231"/>
          </a:xfrm>
        </p:grpSpPr>
        <p:pic>
          <p:nvPicPr>
            <p:cNvPr id="63546" name="Picture 14" descr="7890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547" name="Text Box 15">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63506" name="Group 16"/>
          <p:cNvGrpSpPr>
            <a:grpSpLocks/>
          </p:cNvGrpSpPr>
          <p:nvPr/>
        </p:nvGrpSpPr>
        <p:grpSpPr bwMode="auto">
          <a:xfrm>
            <a:off x="7453313" y="6446838"/>
            <a:ext cx="792162" cy="366712"/>
            <a:chOff x="4649" y="4020"/>
            <a:chExt cx="499" cy="231"/>
          </a:xfrm>
        </p:grpSpPr>
        <p:pic>
          <p:nvPicPr>
            <p:cNvPr id="63544" name="Picture 17" descr="7890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545" name="Text Box 18">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 name="Group 19"/>
          <p:cNvGrpSpPr>
            <a:grpSpLocks/>
          </p:cNvGrpSpPr>
          <p:nvPr/>
        </p:nvGrpSpPr>
        <p:grpSpPr bwMode="auto">
          <a:xfrm>
            <a:off x="2987675" y="404813"/>
            <a:ext cx="4562475" cy="2070100"/>
            <a:chOff x="884" y="2227"/>
            <a:chExt cx="2874" cy="1304"/>
          </a:xfrm>
        </p:grpSpPr>
        <p:graphicFrame>
          <p:nvGraphicFramePr>
            <p:cNvPr id="63496" name="Object 20"/>
            <p:cNvGraphicFramePr>
              <a:graphicFrameLocks noChangeAspect="1"/>
            </p:cNvGraphicFramePr>
            <p:nvPr/>
          </p:nvGraphicFramePr>
          <p:xfrm>
            <a:off x="1247" y="2251"/>
            <a:ext cx="201" cy="424"/>
          </p:xfrm>
          <a:graphic>
            <a:graphicData uri="http://schemas.openxmlformats.org/presentationml/2006/ole">
              <mc:AlternateContent xmlns:mc="http://schemas.openxmlformats.org/markup-compatibility/2006">
                <mc:Choice xmlns:v="urn:schemas-microsoft-com:vml" Requires="v">
                  <p:oleObj spid="_x0000_s63574" name="公式" r:id="rId16" imgW="152280" imgH="342720" progId="Equation.3">
                    <p:embed/>
                  </p:oleObj>
                </mc:Choice>
                <mc:Fallback>
                  <p:oleObj name="公式" r:id="rId16" imgW="152280" imgH="342720" progId="Equation.3">
                    <p:embed/>
                    <p:pic>
                      <p:nvPicPr>
                        <p:cNvPr id="0" name="Object 2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247" y="2251"/>
                          <a:ext cx="201" cy="4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99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3497" name="Object 21"/>
            <p:cNvGraphicFramePr>
              <a:graphicFrameLocks noChangeAspect="1"/>
            </p:cNvGraphicFramePr>
            <p:nvPr/>
          </p:nvGraphicFramePr>
          <p:xfrm>
            <a:off x="2835" y="2227"/>
            <a:ext cx="223" cy="432"/>
          </p:xfrm>
          <a:graphic>
            <a:graphicData uri="http://schemas.openxmlformats.org/presentationml/2006/ole">
              <mc:AlternateContent xmlns:mc="http://schemas.openxmlformats.org/markup-compatibility/2006">
                <mc:Choice xmlns:v="urn:schemas-microsoft-com:vml" Requires="v">
                  <p:oleObj spid="_x0000_s63575" name="公式" r:id="rId18" imgW="164880" imgH="342720" progId="Equation.3">
                    <p:embed/>
                  </p:oleObj>
                </mc:Choice>
                <mc:Fallback>
                  <p:oleObj name="公式" r:id="rId18" imgW="164880" imgH="342720" progId="Equation.3">
                    <p:embed/>
                    <p:pic>
                      <p:nvPicPr>
                        <p:cNvPr id="0" name="Object 2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835" y="2227"/>
                          <a:ext cx="223" cy="4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99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512" name="Line 22"/>
            <p:cNvSpPr>
              <a:spLocks noChangeShapeType="1"/>
            </p:cNvSpPr>
            <p:nvPr/>
          </p:nvSpPr>
          <p:spPr bwMode="auto">
            <a:xfrm rot="5400000">
              <a:off x="2917" y="2531"/>
              <a:ext cx="0" cy="256"/>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3513" name="Line 23"/>
            <p:cNvSpPr>
              <a:spLocks noChangeShapeType="1"/>
            </p:cNvSpPr>
            <p:nvPr/>
          </p:nvSpPr>
          <p:spPr bwMode="auto">
            <a:xfrm>
              <a:off x="1111" y="2659"/>
              <a:ext cx="363"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3514" name="Text Box 24"/>
            <p:cNvSpPr txBox="1">
              <a:spLocks noChangeArrowheads="1"/>
            </p:cNvSpPr>
            <p:nvPr/>
          </p:nvSpPr>
          <p:spPr bwMode="auto">
            <a:xfrm>
              <a:off x="2925" y="2659"/>
              <a:ext cx="26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3515" name="Text Box 25"/>
            <p:cNvSpPr txBox="1">
              <a:spLocks noChangeArrowheads="1"/>
            </p:cNvSpPr>
            <p:nvPr/>
          </p:nvSpPr>
          <p:spPr bwMode="auto">
            <a:xfrm>
              <a:off x="2880" y="3203"/>
              <a:ext cx="25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graphicFrame>
          <p:nvGraphicFramePr>
            <p:cNvPr id="63498" name="Object 26"/>
            <p:cNvGraphicFramePr>
              <a:graphicFrameLocks noChangeAspect="1"/>
            </p:cNvGraphicFramePr>
            <p:nvPr/>
          </p:nvGraphicFramePr>
          <p:xfrm>
            <a:off x="2925" y="2840"/>
            <a:ext cx="247" cy="448"/>
          </p:xfrm>
          <a:graphic>
            <a:graphicData uri="http://schemas.openxmlformats.org/presentationml/2006/ole">
              <mc:AlternateContent xmlns:mc="http://schemas.openxmlformats.org/markup-compatibility/2006">
                <mc:Choice xmlns:v="urn:schemas-microsoft-com:vml" Requires="v">
                  <p:oleObj spid="_x0000_s63576" name="公式" r:id="rId20" imgW="215640" imgH="355320" progId="Equation.3">
                    <p:embed/>
                  </p:oleObj>
                </mc:Choice>
                <mc:Fallback>
                  <p:oleObj name="公式" r:id="rId20" imgW="215640" imgH="355320" progId="Equation.3">
                    <p:embed/>
                    <p:pic>
                      <p:nvPicPr>
                        <p:cNvPr id="0" name="Object 26"/>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925" y="2840"/>
                          <a:ext cx="247" cy="4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99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516" name="Text Box 27"/>
            <p:cNvSpPr txBox="1">
              <a:spLocks noChangeArrowheads="1"/>
            </p:cNvSpPr>
            <p:nvPr/>
          </p:nvSpPr>
          <p:spPr bwMode="auto">
            <a:xfrm>
              <a:off x="2064" y="2341"/>
              <a:ext cx="68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1 : 10</a:t>
              </a:r>
            </a:p>
          </p:txBody>
        </p:sp>
        <p:sp>
          <p:nvSpPr>
            <p:cNvPr id="63517" name="Text Box 28"/>
            <p:cNvSpPr txBox="1">
              <a:spLocks noChangeArrowheads="1"/>
            </p:cNvSpPr>
            <p:nvPr/>
          </p:nvSpPr>
          <p:spPr bwMode="auto">
            <a:xfrm>
              <a:off x="3243" y="2886"/>
              <a:ext cx="51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50</a:t>
              </a:r>
              <a:r>
                <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rPr>
                <a:t></a:t>
              </a:r>
              <a:endParaRPr kumimoji="1" lang="en-US" altLang="zh-CN" sz="2800">
                <a:solidFill>
                  <a:schemeClr val="bg1"/>
                </a:solidFill>
                <a:latin typeface="Times New Roman" panose="02020603050405020304" pitchFamily="18" charset="0"/>
                <a:ea typeface="宋体" panose="02010600030101010101" pitchFamily="2" charset="-122"/>
              </a:endParaRPr>
            </a:p>
          </p:txBody>
        </p:sp>
        <p:graphicFrame>
          <p:nvGraphicFramePr>
            <p:cNvPr id="63499" name="Object 29"/>
            <p:cNvGraphicFramePr>
              <a:graphicFrameLocks noChangeAspect="1"/>
            </p:cNvGraphicFramePr>
            <p:nvPr/>
          </p:nvGraphicFramePr>
          <p:xfrm>
            <a:off x="1292" y="2931"/>
            <a:ext cx="798" cy="295"/>
          </p:xfrm>
          <a:graphic>
            <a:graphicData uri="http://schemas.openxmlformats.org/presentationml/2006/ole">
              <mc:AlternateContent xmlns:mc="http://schemas.openxmlformats.org/markup-compatibility/2006">
                <mc:Choice xmlns:v="urn:schemas-microsoft-com:vml" Requires="v">
                  <p:oleObj spid="_x0000_s63577" name="公式" r:id="rId22" imgW="634680" imgH="215640" progId="Equation.3">
                    <p:embed/>
                  </p:oleObj>
                </mc:Choice>
                <mc:Fallback>
                  <p:oleObj name="公式" r:id="rId22" imgW="634680" imgH="215640" progId="Equation.3">
                    <p:embed/>
                    <p:pic>
                      <p:nvPicPr>
                        <p:cNvPr id="0" name="Object 29"/>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292" y="2931"/>
                          <a:ext cx="798" cy="2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99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518" name="Text Box 30"/>
            <p:cNvSpPr txBox="1">
              <a:spLocks noChangeArrowheads="1"/>
            </p:cNvSpPr>
            <p:nvPr/>
          </p:nvSpPr>
          <p:spPr bwMode="auto">
            <a:xfrm>
              <a:off x="1519" y="2296"/>
              <a:ext cx="45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63519" name="Oval 31"/>
            <p:cNvSpPr>
              <a:spLocks noChangeArrowheads="1"/>
            </p:cNvSpPr>
            <p:nvPr/>
          </p:nvSpPr>
          <p:spPr bwMode="auto">
            <a:xfrm>
              <a:off x="884" y="288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63520" name="Line 32"/>
            <p:cNvSpPr>
              <a:spLocks noChangeShapeType="1"/>
            </p:cNvSpPr>
            <p:nvPr/>
          </p:nvSpPr>
          <p:spPr bwMode="auto">
            <a:xfrm>
              <a:off x="1066" y="2704"/>
              <a:ext cx="0" cy="817"/>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3521" name="Line 33"/>
            <p:cNvSpPr>
              <a:spLocks noChangeShapeType="1"/>
            </p:cNvSpPr>
            <p:nvPr/>
          </p:nvSpPr>
          <p:spPr bwMode="auto">
            <a:xfrm flipV="1">
              <a:off x="2154" y="2704"/>
              <a:ext cx="0" cy="28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3522" name="Line 34"/>
            <p:cNvSpPr>
              <a:spLocks noChangeShapeType="1"/>
            </p:cNvSpPr>
            <p:nvPr/>
          </p:nvSpPr>
          <p:spPr bwMode="auto">
            <a:xfrm flipH="1" flipV="1">
              <a:off x="2154" y="3339"/>
              <a:ext cx="0" cy="19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3523" name="Line 35"/>
            <p:cNvSpPr>
              <a:spLocks noChangeShapeType="1"/>
            </p:cNvSpPr>
            <p:nvPr/>
          </p:nvSpPr>
          <p:spPr bwMode="auto">
            <a:xfrm flipV="1">
              <a:off x="1066" y="3520"/>
              <a:ext cx="1088" cy="1"/>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3524" name="Text Box 36"/>
            <p:cNvSpPr txBox="1">
              <a:spLocks noChangeArrowheads="1"/>
            </p:cNvSpPr>
            <p:nvPr/>
          </p:nvSpPr>
          <p:spPr bwMode="auto">
            <a:xfrm>
              <a:off x="1927" y="2749"/>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63525" name="Text Box 37"/>
            <p:cNvSpPr txBox="1">
              <a:spLocks noChangeArrowheads="1"/>
            </p:cNvSpPr>
            <p:nvPr/>
          </p:nvSpPr>
          <p:spPr bwMode="auto">
            <a:xfrm>
              <a:off x="2516" y="2785"/>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63526" name="Text Box 38"/>
            <p:cNvSpPr txBox="1">
              <a:spLocks noChangeArrowheads="1"/>
            </p:cNvSpPr>
            <p:nvPr/>
          </p:nvSpPr>
          <p:spPr bwMode="auto">
            <a:xfrm>
              <a:off x="1156" y="2659"/>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3527" name="Text Box 39"/>
            <p:cNvSpPr txBox="1">
              <a:spLocks noChangeArrowheads="1"/>
            </p:cNvSpPr>
            <p:nvPr/>
          </p:nvSpPr>
          <p:spPr bwMode="auto">
            <a:xfrm>
              <a:off x="1111" y="3158"/>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_</a:t>
              </a:r>
            </a:p>
          </p:txBody>
        </p:sp>
        <p:sp>
          <p:nvSpPr>
            <p:cNvPr id="63528" name="Line 40"/>
            <p:cNvSpPr>
              <a:spLocks noChangeShapeType="1"/>
            </p:cNvSpPr>
            <p:nvPr/>
          </p:nvSpPr>
          <p:spPr bwMode="auto">
            <a:xfrm>
              <a:off x="2516" y="3520"/>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3529" name="Line 41"/>
            <p:cNvSpPr>
              <a:spLocks noChangeShapeType="1"/>
            </p:cNvSpPr>
            <p:nvPr/>
          </p:nvSpPr>
          <p:spPr bwMode="auto">
            <a:xfrm>
              <a:off x="2516" y="2704"/>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3530" name="Line 42"/>
            <p:cNvSpPr>
              <a:spLocks noChangeShapeType="1"/>
            </p:cNvSpPr>
            <p:nvPr/>
          </p:nvSpPr>
          <p:spPr bwMode="auto">
            <a:xfrm>
              <a:off x="1066" y="2704"/>
              <a:ext cx="1088"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63531" name="Group 43"/>
            <p:cNvGrpSpPr>
              <a:grpSpLocks/>
            </p:cNvGrpSpPr>
            <p:nvPr/>
          </p:nvGrpSpPr>
          <p:grpSpPr bwMode="auto">
            <a:xfrm>
              <a:off x="2154" y="2976"/>
              <a:ext cx="91" cy="363"/>
              <a:chOff x="2744" y="2931"/>
              <a:chExt cx="57" cy="283"/>
            </a:xfrm>
          </p:grpSpPr>
          <p:sp>
            <p:nvSpPr>
              <p:cNvPr id="63541" name="Arc 44"/>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3542" name="Arc 45"/>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3543" name="Arc 46"/>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63532" name="Group 47"/>
            <p:cNvGrpSpPr>
              <a:grpSpLocks/>
            </p:cNvGrpSpPr>
            <p:nvPr/>
          </p:nvGrpSpPr>
          <p:grpSpPr bwMode="auto">
            <a:xfrm rot="10800000">
              <a:off x="2426" y="2977"/>
              <a:ext cx="90" cy="362"/>
              <a:chOff x="2744" y="2931"/>
              <a:chExt cx="57" cy="283"/>
            </a:xfrm>
          </p:grpSpPr>
          <p:sp>
            <p:nvSpPr>
              <p:cNvPr id="63538" name="Arc 48"/>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3539" name="Arc 49"/>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3540" name="Arc 50"/>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sp>
          <p:nvSpPr>
            <p:cNvPr id="63533" name="Line 51"/>
            <p:cNvSpPr>
              <a:spLocks noChangeShapeType="1"/>
            </p:cNvSpPr>
            <p:nvPr/>
          </p:nvSpPr>
          <p:spPr bwMode="auto">
            <a:xfrm flipH="1" flipV="1">
              <a:off x="2516" y="3339"/>
              <a:ext cx="0" cy="19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3534" name="Line 52"/>
            <p:cNvSpPr>
              <a:spLocks noChangeShapeType="1"/>
            </p:cNvSpPr>
            <p:nvPr/>
          </p:nvSpPr>
          <p:spPr bwMode="auto">
            <a:xfrm flipH="1" flipV="1">
              <a:off x="2516" y="2704"/>
              <a:ext cx="0" cy="28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3535" name="Line 53"/>
            <p:cNvSpPr>
              <a:spLocks noChangeShapeType="1"/>
            </p:cNvSpPr>
            <p:nvPr/>
          </p:nvSpPr>
          <p:spPr bwMode="auto">
            <a:xfrm>
              <a:off x="3197" y="2704"/>
              <a:ext cx="0" cy="816"/>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3536" name="Rectangle 54"/>
            <p:cNvSpPr>
              <a:spLocks noChangeArrowheads="1"/>
            </p:cNvSpPr>
            <p:nvPr/>
          </p:nvSpPr>
          <p:spPr bwMode="auto">
            <a:xfrm>
              <a:off x="3151" y="2930"/>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3537" name="Rectangle 55"/>
            <p:cNvSpPr>
              <a:spLocks noChangeArrowheads="1"/>
            </p:cNvSpPr>
            <p:nvPr/>
          </p:nvSpPr>
          <p:spPr bwMode="auto">
            <a:xfrm>
              <a:off x="1565" y="2613"/>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sp>
        <p:nvSpPr>
          <p:cNvPr id="500792" name="Text Box 56"/>
          <p:cNvSpPr txBox="1">
            <a:spLocks noChangeArrowheads="1"/>
          </p:cNvSpPr>
          <p:nvPr/>
        </p:nvSpPr>
        <p:spPr bwMode="auto">
          <a:xfrm>
            <a:off x="684213" y="2852738"/>
            <a:ext cx="647700" cy="519112"/>
          </a:xfrm>
          <a:prstGeom prst="rect">
            <a:avLst/>
          </a:prstGeom>
          <a:solidFill>
            <a:srgbClr val="990033"/>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chemeClr val="bg1"/>
                </a:solidFill>
                <a:latin typeface="Times New Roman" panose="02020603050405020304" pitchFamily="18" charset="0"/>
                <a:ea typeface="宋体" panose="02010600030101010101" pitchFamily="2" charset="-122"/>
              </a:rPr>
              <a:t>解</a:t>
            </a:r>
            <a:endParaRPr kumimoji="1" lang="zh-CN" altLang="en-US" sz="2800">
              <a:solidFill>
                <a:schemeClr val="bg1"/>
              </a:solidFill>
              <a:latin typeface="Times New Roman" panose="02020603050405020304" pitchFamily="18" charset="0"/>
              <a:ea typeface="宋体" panose="02010600030101010101" pitchFamily="2" charset="-122"/>
            </a:endParaRPr>
          </a:p>
        </p:txBody>
      </p:sp>
      <p:grpSp>
        <p:nvGrpSpPr>
          <p:cNvPr id="63509" name="Group 57"/>
          <p:cNvGrpSpPr>
            <a:grpSpLocks/>
          </p:cNvGrpSpPr>
          <p:nvPr/>
        </p:nvGrpSpPr>
        <p:grpSpPr bwMode="auto">
          <a:xfrm>
            <a:off x="6588125" y="6446838"/>
            <a:ext cx="792163" cy="366712"/>
            <a:chOff x="4649" y="4020"/>
            <a:chExt cx="499" cy="231"/>
          </a:xfrm>
        </p:grpSpPr>
        <p:pic>
          <p:nvPicPr>
            <p:cNvPr id="63510" name="Picture 58" descr="7890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511" name="Text Box 59">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500738"/>
                                        </p:tgtEl>
                                        <p:attrNameLst>
                                          <p:attrName>style.visibility</p:attrName>
                                        </p:attrNameLst>
                                      </p:cBhvr>
                                      <p:to>
                                        <p:strVal val="visible"/>
                                      </p:to>
                                    </p:set>
                                    <p:anim calcmode="lin" valueType="num">
                                      <p:cBhvr>
                                        <p:cTn id="7" dur="1000" fill="hold"/>
                                        <p:tgtEl>
                                          <p:spTgt spid="500738"/>
                                        </p:tgtEl>
                                        <p:attrNameLst>
                                          <p:attrName>ppt_w</p:attrName>
                                        </p:attrNameLst>
                                      </p:cBhvr>
                                      <p:tavLst>
                                        <p:tav tm="0">
                                          <p:val>
                                            <p:fltVal val="0"/>
                                          </p:val>
                                        </p:tav>
                                        <p:tav tm="100000">
                                          <p:val>
                                            <p:strVal val="#ppt_w"/>
                                          </p:val>
                                        </p:tav>
                                      </p:tavLst>
                                    </p:anim>
                                    <p:anim calcmode="lin" valueType="num">
                                      <p:cBhvr>
                                        <p:cTn id="8" dur="1000" fill="hold"/>
                                        <p:tgtEl>
                                          <p:spTgt spid="500738"/>
                                        </p:tgtEl>
                                        <p:attrNameLst>
                                          <p:attrName>ppt_h</p:attrName>
                                        </p:attrNameLst>
                                      </p:cBhvr>
                                      <p:tavLst>
                                        <p:tav tm="0">
                                          <p:val>
                                            <p:fltVal val="0"/>
                                          </p:val>
                                        </p:tav>
                                        <p:tav tm="100000">
                                          <p:val>
                                            <p:strVal val="#ppt_h"/>
                                          </p:val>
                                        </p:tav>
                                      </p:tavLst>
                                    </p:anim>
                                    <p:anim calcmode="lin" valueType="num">
                                      <p:cBhvr>
                                        <p:cTn id="9" dur="1000" fill="hold"/>
                                        <p:tgtEl>
                                          <p:spTgt spid="50073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0738"/>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linds(horizontal)">
                                      <p:cBhvr>
                                        <p:cTn id="14" dur="500"/>
                                        <p:tgtEl>
                                          <p:spTgt spid="4"/>
                                        </p:tgtEl>
                                      </p:cBhvr>
                                    </p:animEffect>
                                  </p:childTnLst>
                                </p:cTn>
                              </p:par>
                            </p:childTnLst>
                          </p:cTn>
                        </p:par>
                        <p:par>
                          <p:cTn id="15" fill="hold" nodeType="afterGroup">
                            <p:stCondLst>
                              <p:cond delay="1500"/>
                            </p:stCondLst>
                            <p:childTnLst>
                              <p:par>
                                <p:cTn id="16" presetID="12" presetClass="entr" presetSubtype="1" fill="hold" nodeType="afterEffect">
                                  <p:stCondLst>
                                    <p:cond delay="0"/>
                                  </p:stCondLst>
                                  <p:childTnLst>
                                    <p:set>
                                      <p:cBhvr>
                                        <p:cTn id="17" dur="1" fill="hold">
                                          <p:stCondLst>
                                            <p:cond delay="0"/>
                                          </p:stCondLst>
                                        </p:cTn>
                                        <p:tgtEl>
                                          <p:spTgt spid="500739"/>
                                        </p:tgtEl>
                                        <p:attrNameLst>
                                          <p:attrName>style.visibility</p:attrName>
                                        </p:attrNameLst>
                                      </p:cBhvr>
                                      <p:to>
                                        <p:strVal val="visible"/>
                                      </p:to>
                                    </p:set>
                                    <p:animEffect transition="in" filter="slide(fromTop)">
                                      <p:cBhvr>
                                        <p:cTn id="18" dur="500"/>
                                        <p:tgtEl>
                                          <p:spTgt spid="50073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500792"/>
                                        </p:tgtEl>
                                        <p:attrNameLst>
                                          <p:attrName>style.visibility</p:attrName>
                                        </p:attrNameLst>
                                      </p:cBhvr>
                                      <p:to>
                                        <p:strVal val="visible"/>
                                      </p:to>
                                    </p:set>
                                    <p:anim calcmode="lin" valueType="num">
                                      <p:cBhvr>
                                        <p:cTn id="23" dur="1000" fill="hold"/>
                                        <p:tgtEl>
                                          <p:spTgt spid="500792"/>
                                        </p:tgtEl>
                                        <p:attrNameLst>
                                          <p:attrName>ppt_w</p:attrName>
                                        </p:attrNameLst>
                                      </p:cBhvr>
                                      <p:tavLst>
                                        <p:tav tm="0">
                                          <p:val>
                                            <p:fltVal val="0"/>
                                          </p:val>
                                        </p:tav>
                                        <p:tav tm="100000">
                                          <p:val>
                                            <p:strVal val="#ppt_w"/>
                                          </p:val>
                                        </p:tav>
                                      </p:tavLst>
                                    </p:anim>
                                    <p:anim calcmode="lin" valueType="num">
                                      <p:cBhvr>
                                        <p:cTn id="24" dur="1000" fill="hold"/>
                                        <p:tgtEl>
                                          <p:spTgt spid="500792"/>
                                        </p:tgtEl>
                                        <p:attrNameLst>
                                          <p:attrName>ppt_h</p:attrName>
                                        </p:attrNameLst>
                                      </p:cBhvr>
                                      <p:tavLst>
                                        <p:tav tm="0">
                                          <p:val>
                                            <p:fltVal val="0"/>
                                          </p:val>
                                        </p:tav>
                                        <p:tav tm="100000">
                                          <p:val>
                                            <p:strVal val="#ppt_h"/>
                                          </p:val>
                                        </p:tav>
                                      </p:tavLst>
                                    </p:anim>
                                    <p:anim calcmode="lin" valueType="num">
                                      <p:cBhvr>
                                        <p:cTn id="25" dur="1000" fill="hold"/>
                                        <p:tgtEl>
                                          <p:spTgt spid="500792"/>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50079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00740"/>
                                        </p:tgtEl>
                                        <p:attrNameLst>
                                          <p:attrName>style.visibility</p:attrName>
                                        </p:attrNameLst>
                                      </p:cBhvr>
                                      <p:to>
                                        <p:strVal val="visible"/>
                                      </p:to>
                                    </p:set>
                                    <p:anim calcmode="lin" valueType="num">
                                      <p:cBhvr additive="base">
                                        <p:cTn id="31" dur="500" fill="hold"/>
                                        <p:tgtEl>
                                          <p:spTgt spid="500740"/>
                                        </p:tgtEl>
                                        <p:attrNameLst>
                                          <p:attrName>ppt_x</p:attrName>
                                        </p:attrNameLst>
                                      </p:cBhvr>
                                      <p:tavLst>
                                        <p:tav tm="0">
                                          <p:val>
                                            <p:strVal val="0-#ppt_w/2"/>
                                          </p:val>
                                        </p:tav>
                                        <p:tav tm="100000">
                                          <p:val>
                                            <p:strVal val="#ppt_x"/>
                                          </p:val>
                                        </p:tav>
                                      </p:tavLst>
                                    </p:anim>
                                    <p:anim calcmode="lin" valueType="num">
                                      <p:cBhvr additive="base">
                                        <p:cTn id="32" dur="500" fill="hold"/>
                                        <p:tgtEl>
                                          <p:spTgt spid="500740"/>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500744"/>
                                        </p:tgtEl>
                                        <p:attrNameLst>
                                          <p:attrName>style.visibility</p:attrName>
                                        </p:attrNameLst>
                                      </p:cBhvr>
                                      <p:to>
                                        <p:strVal val="visible"/>
                                      </p:to>
                                    </p:set>
                                    <p:animEffect transition="in" filter="wipe(left)">
                                      <p:cBhvr>
                                        <p:cTn id="37" dur="2000"/>
                                        <p:tgtEl>
                                          <p:spTgt spid="50074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500745"/>
                                        </p:tgtEl>
                                        <p:attrNameLst>
                                          <p:attrName>style.visibility</p:attrName>
                                        </p:attrNameLst>
                                      </p:cBhvr>
                                      <p:to>
                                        <p:strVal val="visible"/>
                                      </p:to>
                                    </p:set>
                                    <p:animEffect transition="in" filter="wipe(left)">
                                      <p:cBhvr>
                                        <p:cTn id="42" dur="2000"/>
                                        <p:tgtEl>
                                          <p:spTgt spid="50074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nodeType="clickEffect">
                                  <p:stCondLst>
                                    <p:cond delay="0"/>
                                  </p:stCondLst>
                                  <p:childTnLst>
                                    <p:set>
                                      <p:cBhvr>
                                        <p:cTn id="46" dur="1" fill="hold">
                                          <p:stCondLst>
                                            <p:cond delay="0"/>
                                          </p:stCondLst>
                                        </p:cTn>
                                        <p:tgtEl>
                                          <p:spTgt spid="500741"/>
                                        </p:tgtEl>
                                        <p:attrNameLst>
                                          <p:attrName>style.visibility</p:attrName>
                                        </p:attrNameLst>
                                      </p:cBhvr>
                                      <p:to>
                                        <p:strVal val="visible"/>
                                      </p:to>
                                    </p:set>
                                    <p:animEffect transition="in" filter="wipe(left)">
                                      <p:cBhvr>
                                        <p:cTn id="47" dur="2000"/>
                                        <p:tgtEl>
                                          <p:spTgt spid="500741"/>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nodeType="clickEffect">
                                  <p:stCondLst>
                                    <p:cond delay="0"/>
                                  </p:stCondLst>
                                  <p:childTnLst>
                                    <p:set>
                                      <p:cBhvr>
                                        <p:cTn id="51" dur="1" fill="hold">
                                          <p:stCondLst>
                                            <p:cond delay="0"/>
                                          </p:stCondLst>
                                        </p:cTn>
                                        <p:tgtEl>
                                          <p:spTgt spid="500742"/>
                                        </p:tgtEl>
                                        <p:attrNameLst>
                                          <p:attrName>style.visibility</p:attrName>
                                        </p:attrNameLst>
                                      </p:cBhvr>
                                      <p:to>
                                        <p:strVal val="visible"/>
                                      </p:to>
                                    </p:set>
                                    <p:animEffect transition="in" filter="wipe(left)">
                                      <p:cBhvr>
                                        <p:cTn id="52" dur="2000"/>
                                        <p:tgtEl>
                                          <p:spTgt spid="500742"/>
                                        </p:tgtEl>
                                      </p:cBhvr>
                                    </p:animEffect>
                                  </p:childTnLst>
                                </p:cTn>
                              </p:par>
                            </p:childTnLst>
                          </p:cTn>
                        </p:par>
                        <p:par>
                          <p:cTn id="53" fill="hold" nodeType="afterGroup">
                            <p:stCondLst>
                              <p:cond delay="2000"/>
                            </p:stCondLst>
                            <p:childTnLst>
                              <p:par>
                                <p:cTn id="54" presetID="1" presetClass="entr" presetSubtype="0" fill="hold" grpId="0" nodeType="afterEffect">
                                  <p:stCondLst>
                                    <p:cond delay="0"/>
                                  </p:stCondLst>
                                  <p:childTnLst>
                                    <p:set>
                                      <p:cBhvr>
                                        <p:cTn id="55" dur="1" fill="hold">
                                          <p:stCondLst>
                                            <p:cond delay="499"/>
                                          </p:stCondLst>
                                        </p:cTn>
                                        <p:tgtEl>
                                          <p:spTgt spid="500743"/>
                                        </p:tgtEl>
                                        <p:attrNameLst>
                                          <p:attrName>style.visibility</p:attrName>
                                        </p:attrNameLst>
                                      </p:cBhvr>
                                      <p:to>
                                        <p:strVal val="visible"/>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12" presetClass="entr" presetSubtype="8" fill="hold" grpId="0" nodeType="clickEffect">
                                  <p:stCondLst>
                                    <p:cond delay="0"/>
                                  </p:stCondLst>
                                  <p:childTnLst>
                                    <p:set>
                                      <p:cBhvr>
                                        <p:cTn id="59" dur="1" fill="hold">
                                          <p:stCondLst>
                                            <p:cond delay="0"/>
                                          </p:stCondLst>
                                        </p:cTn>
                                        <p:tgtEl>
                                          <p:spTgt spid="500746"/>
                                        </p:tgtEl>
                                        <p:attrNameLst>
                                          <p:attrName>style.visibility</p:attrName>
                                        </p:attrNameLst>
                                      </p:cBhvr>
                                      <p:to>
                                        <p:strVal val="visible"/>
                                      </p:to>
                                    </p:set>
                                    <p:animEffect transition="in" filter="slide(fromLeft)">
                                      <p:cBhvr>
                                        <p:cTn id="60" dur="500"/>
                                        <p:tgtEl>
                                          <p:spTgt spid="500746"/>
                                        </p:tgtEl>
                                      </p:cBhvr>
                                    </p:animEffect>
                                  </p:childTnLst>
                                </p:cTn>
                              </p:par>
                            </p:childTnLst>
                          </p:cTn>
                        </p:par>
                        <p:par>
                          <p:cTn id="61" fill="hold" nodeType="afterGroup">
                            <p:stCondLst>
                              <p:cond delay="500"/>
                            </p:stCondLst>
                            <p:childTnLst>
                              <p:par>
                                <p:cTn id="62" presetID="12" presetClass="entr" presetSubtype="8" fill="hold" grpId="0" nodeType="afterEffect">
                                  <p:stCondLst>
                                    <p:cond delay="0"/>
                                  </p:stCondLst>
                                  <p:childTnLst>
                                    <p:set>
                                      <p:cBhvr>
                                        <p:cTn id="63" dur="1" fill="hold">
                                          <p:stCondLst>
                                            <p:cond delay="0"/>
                                          </p:stCondLst>
                                        </p:cTn>
                                        <p:tgtEl>
                                          <p:spTgt spid="500747"/>
                                        </p:tgtEl>
                                        <p:attrNameLst>
                                          <p:attrName>style.visibility</p:attrName>
                                        </p:attrNameLst>
                                      </p:cBhvr>
                                      <p:to>
                                        <p:strVal val="visible"/>
                                      </p:to>
                                    </p:set>
                                    <p:animEffect transition="in" filter="slide(fromLeft)">
                                      <p:cBhvr>
                                        <p:cTn id="64" dur="500"/>
                                        <p:tgtEl>
                                          <p:spTgt spid="500747"/>
                                        </p:tgtEl>
                                      </p:cBhvr>
                                    </p:animEffect>
                                  </p:childTnLst>
                                </p:cTn>
                              </p:par>
                            </p:childTnLst>
                          </p:cTn>
                        </p:par>
                        <p:par>
                          <p:cTn id="65" fill="hold" nodeType="afterGroup">
                            <p:stCondLst>
                              <p:cond delay="1000"/>
                            </p:stCondLst>
                            <p:childTnLst>
                              <p:par>
                                <p:cTn id="66" presetID="12" presetClass="entr" presetSubtype="2" fill="hold" nodeType="afterEffect">
                                  <p:stCondLst>
                                    <p:cond delay="0"/>
                                  </p:stCondLst>
                                  <p:childTnLst>
                                    <p:set>
                                      <p:cBhvr>
                                        <p:cTn id="67" dur="1" fill="hold">
                                          <p:stCondLst>
                                            <p:cond delay="0"/>
                                          </p:stCondLst>
                                        </p:cTn>
                                        <p:tgtEl>
                                          <p:spTgt spid="500748"/>
                                        </p:tgtEl>
                                        <p:attrNameLst>
                                          <p:attrName>style.visibility</p:attrName>
                                        </p:attrNameLst>
                                      </p:cBhvr>
                                      <p:to>
                                        <p:strVal val="visible"/>
                                      </p:to>
                                    </p:set>
                                    <p:animEffect transition="in" filter="slide(fromRight)">
                                      <p:cBhvr>
                                        <p:cTn id="68" dur="500"/>
                                        <p:tgtEl>
                                          <p:spTgt spid="5007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738" grpId="0"/>
      <p:bldP spid="500740" grpId="0"/>
      <p:bldP spid="500743" grpId="0" animBg="1"/>
      <p:bldP spid="500746" grpId="0" animBg="1"/>
      <p:bldP spid="500747" grpId="0" autoUpdateAnimBg="0"/>
      <p:bldP spid="500792" grpId="0" animBg="1"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2" name="Text Box 2"/>
          <p:cNvSpPr txBox="1">
            <a:spLocks noChangeArrowheads="1"/>
          </p:cNvSpPr>
          <p:nvPr/>
        </p:nvSpPr>
        <p:spPr bwMode="auto">
          <a:xfrm>
            <a:off x="684213" y="531813"/>
            <a:ext cx="2938462"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楷体_GB2312" pitchFamily="49" charset="-122"/>
                <a:ea typeface="楷体_GB2312" pitchFamily="49" charset="-122"/>
              </a:rPr>
              <a:t>方法</a:t>
            </a:r>
            <a:r>
              <a:rPr kumimoji="1" lang="en-US" altLang="zh-CN" sz="2800">
                <a:solidFill>
                  <a:srgbClr val="FFFF00"/>
                </a:solidFill>
                <a:latin typeface="楷体_GB2312" pitchFamily="49" charset="-122"/>
                <a:ea typeface="楷体_GB2312" pitchFamily="49" charset="-122"/>
              </a:rPr>
              <a:t>2</a:t>
            </a:r>
            <a:r>
              <a:rPr kumimoji="1" lang="zh-CN" altLang="en-US" sz="2800" b="1">
                <a:solidFill>
                  <a:srgbClr val="FFFF00"/>
                </a:solidFill>
                <a:latin typeface="楷体_GB2312" pitchFamily="49" charset="-122"/>
                <a:ea typeface="楷体_GB2312" pitchFamily="49" charset="-122"/>
              </a:rPr>
              <a:t>：阻抗变换</a:t>
            </a:r>
          </a:p>
        </p:txBody>
      </p:sp>
      <p:graphicFrame>
        <p:nvGraphicFramePr>
          <p:cNvPr id="501763" name="Object 3"/>
          <p:cNvGraphicFramePr>
            <a:graphicFrameLocks noChangeAspect="1"/>
          </p:cNvGraphicFramePr>
          <p:nvPr/>
        </p:nvGraphicFramePr>
        <p:xfrm>
          <a:off x="827088" y="5572125"/>
          <a:ext cx="4897437" cy="593725"/>
        </p:xfrm>
        <a:graphic>
          <a:graphicData uri="http://schemas.openxmlformats.org/presentationml/2006/ole">
            <mc:AlternateContent xmlns:mc="http://schemas.openxmlformats.org/markup-compatibility/2006">
              <mc:Choice xmlns:v="urn:schemas-microsoft-com:vml" Requires="v">
                <p:oleObj spid="_x0000_s64608" name="公式" r:id="rId3" imgW="2184120" imgH="266400" progId="Equation.3">
                  <p:embed/>
                </p:oleObj>
              </mc:Choice>
              <mc:Fallback>
                <p:oleObj name="公式" r:id="rId3" imgW="2184120" imgH="26640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088" y="5572125"/>
                        <a:ext cx="4897437" cy="59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01764" name="Object 4"/>
          <p:cNvGraphicFramePr>
            <a:graphicFrameLocks noChangeAspect="1"/>
          </p:cNvGraphicFramePr>
          <p:nvPr/>
        </p:nvGraphicFramePr>
        <p:xfrm>
          <a:off x="684213" y="4779963"/>
          <a:ext cx="3024187" cy="615950"/>
        </p:xfrm>
        <a:graphic>
          <a:graphicData uri="http://schemas.openxmlformats.org/presentationml/2006/ole">
            <mc:AlternateContent xmlns:mc="http://schemas.openxmlformats.org/markup-compatibility/2006">
              <mc:Choice xmlns:v="urn:schemas-microsoft-com:vml" Requires="v">
                <p:oleObj spid="_x0000_s64609" name="公式" r:id="rId5" imgW="1307880" imgH="266400" progId="Equation.3">
                  <p:embed/>
                </p:oleObj>
              </mc:Choice>
              <mc:Fallback>
                <p:oleObj name="公式" r:id="rId5" imgW="1307880" imgH="266400"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4213" y="4779963"/>
                        <a:ext cx="3024187"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01765" name="Object 5"/>
          <p:cNvGraphicFramePr>
            <a:graphicFrameLocks noChangeAspect="1"/>
          </p:cNvGraphicFramePr>
          <p:nvPr/>
        </p:nvGraphicFramePr>
        <p:xfrm>
          <a:off x="4500563" y="1323975"/>
          <a:ext cx="4032250" cy="954088"/>
        </p:xfrm>
        <a:graphic>
          <a:graphicData uri="http://schemas.openxmlformats.org/presentationml/2006/ole">
            <mc:AlternateContent xmlns:mc="http://schemas.openxmlformats.org/markup-compatibility/2006">
              <mc:Choice xmlns:v="urn:schemas-microsoft-com:vml" Requires="v">
                <p:oleObj spid="_x0000_s64610" name="公式" r:id="rId7" imgW="1981080" imgH="469800" progId="Equation.3">
                  <p:embed/>
                </p:oleObj>
              </mc:Choice>
              <mc:Fallback>
                <p:oleObj name="公式" r:id="rId7" imgW="1981080" imgH="469800"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00563" y="1323975"/>
                        <a:ext cx="4032250" cy="954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01766" name="Object 6"/>
          <p:cNvGraphicFramePr>
            <a:graphicFrameLocks noChangeAspect="1"/>
          </p:cNvGraphicFramePr>
          <p:nvPr/>
        </p:nvGraphicFramePr>
        <p:xfrm>
          <a:off x="4356100" y="2547938"/>
          <a:ext cx="4570413" cy="928687"/>
        </p:xfrm>
        <a:graphic>
          <a:graphicData uri="http://schemas.openxmlformats.org/presentationml/2006/ole">
            <mc:AlternateContent xmlns:mc="http://schemas.openxmlformats.org/markup-compatibility/2006">
              <mc:Choice xmlns:v="urn:schemas-microsoft-com:vml" Requires="v">
                <p:oleObj spid="_x0000_s64611" name="公式" r:id="rId9" imgW="2234880" imgH="457200" progId="Equation.3">
                  <p:embed/>
                </p:oleObj>
              </mc:Choice>
              <mc:Fallback>
                <p:oleObj name="公式" r:id="rId9" imgW="2234880" imgH="457200" progId="Equation.3">
                  <p:embed/>
                  <p:pic>
                    <p:nvPicPr>
                      <p:cNvPr id="0"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56100" y="2547938"/>
                        <a:ext cx="4570413" cy="928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01767" name="Text Box 7"/>
          <p:cNvSpPr txBox="1">
            <a:spLocks noChangeArrowheads="1"/>
          </p:cNvSpPr>
          <p:nvPr/>
        </p:nvSpPr>
        <p:spPr bwMode="auto">
          <a:xfrm>
            <a:off x="611188" y="3411538"/>
            <a:ext cx="37211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楷体_GB2312" pitchFamily="49" charset="-122"/>
                <a:ea typeface="楷体_GB2312" pitchFamily="49" charset="-122"/>
              </a:rPr>
              <a:t>方法</a:t>
            </a:r>
            <a:r>
              <a:rPr kumimoji="1" lang="en-US" altLang="zh-CN" sz="2800" b="1">
                <a:solidFill>
                  <a:srgbClr val="FFFF00"/>
                </a:solidFill>
                <a:latin typeface="楷体_GB2312" pitchFamily="49" charset="-122"/>
                <a:ea typeface="楷体_GB2312" pitchFamily="49" charset="-122"/>
              </a:rPr>
              <a:t>3</a:t>
            </a:r>
            <a:r>
              <a:rPr kumimoji="1" lang="zh-CN" altLang="en-US" sz="2800" b="1">
                <a:solidFill>
                  <a:srgbClr val="FFFF00"/>
                </a:solidFill>
                <a:latin typeface="楷体_GB2312" pitchFamily="49" charset="-122"/>
                <a:ea typeface="楷体_GB2312" pitchFamily="49" charset="-122"/>
              </a:rPr>
              <a:t>：戴维宁等效</a:t>
            </a:r>
          </a:p>
        </p:txBody>
      </p:sp>
      <p:graphicFrame>
        <p:nvGraphicFramePr>
          <p:cNvPr id="501768" name="Object 8"/>
          <p:cNvGraphicFramePr>
            <a:graphicFrameLocks noChangeAspect="1"/>
          </p:cNvGraphicFramePr>
          <p:nvPr/>
        </p:nvGraphicFramePr>
        <p:xfrm>
          <a:off x="684213" y="3987800"/>
          <a:ext cx="1079500" cy="549275"/>
        </p:xfrm>
        <a:graphic>
          <a:graphicData uri="http://schemas.openxmlformats.org/presentationml/2006/ole">
            <mc:AlternateContent xmlns:mc="http://schemas.openxmlformats.org/markup-compatibility/2006">
              <mc:Choice xmlns:v="urn:schemas-microsoft-com:vml" Requires="v">
                <p:oleObj spid="_x0000_s64612" name="公式" r:id="rId11" imgW="520560" imgH="266400" progId="Equation.3">
                  <p:embed/>
                </p:oleObj>
              </mc:Choice>
              <mc:Fallback>
                <p:oleObj name="公式" r:id="rId11" imgW="520560" imgH="266400" progId="Equation.3">
                  <p:embed/>
                  <p:pic>
                    <p:nvPicPr>
                      <p:cNvPr id="0" name="Object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4213" y="3987800"/>
                        <a:ext cx="107950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64529" name="Group 9"/>
          <p:cNvGrpSpPr>
            <a:grpSpLocks/>
          </p:cNvGrpSpPr>
          <p:nvPr/>
        </p:nvGrpSpPr>
        <p:grpSpPr bwMode="auto">
          <a:xfrm>
            <a:off x="8316913" y="6446838"/>
            <a:ext cx="792162" cy="366712"/>
            <a:chOff x="5193" y="4020"/>
            <a:chExt cx="499" cy="231"/>
          </a:xfrm>
        </p:grpSpPr>
        <p:pic>
          <p:nvPicPr>
            <p:cNvPr id="64580" name="Picture 10" descr="7890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81" name="Text Box 11">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64530" name="Group 12"/>
          <p:cNvGrpSpPr>
            <a:grpSpLocks/>
          </p:cNvGrpSpPr>
          <p:nvPr/>
        </p:nvGrpSpPr>
        <p:grpSpPr bwMode="auto">
          <a:xfrm>
            <a:off x="7453313" y="6446838"/>
            <a:ext cx="792162" cy="366712"/>
            <a:chOff x="4649" y="4020"/>
            <a:chExt cx="499" cy="231"/>
          </a:xfrm>
        </p:grpSpPr>
        <p:pic>
          <p:nvPicPr>
            <p:cNvPr id="64578" name="Picture 13" descr="7890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79" name="Text Box 14">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 name="Group 15"/>
          <p:cNvGrpSpPr>
            <a:grpSpLocks/>
          </p:cNvGrpSpPr>
          <p:nvPr/>
        </p:nvGrpSpPr>
        <p:grpSpPr bwMode="auto">
          <a:xfrm>
            <a:off x="395288" y="819150"/>
            <a:ext cx="4287837" cy="2427288"/>
            <a:chOff x="2336" y="368"/>
            <a:chExt cx="2701" cy="1529"/>
          </a:xfrm>
        </p:grpSpPr>
        <p:sp>
          <p:nvSpPr>
            <p:cNvPr id="64567" name="Line 16"/>
            <p:cNvSpPr>
              <a:spLocks noChangeShapeType="1"/>
            </p:cNvSpPr>
            <p:nvPr/>
          </p:nvSpPr>
          <p:spPr bwMode="auto">
            <a:xfrm>
              <a:off x="3288" y="799"/>
              <a:ext cx="240"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64524" name="Object 17"/>
            <p:cNvGraphicFramePr>
              <a:graphicFrameLocks noChangeAspect="1"/>
            </p:cNvGraphicFramePr>
            <p:nvPr/>
          </p:nvGraphicFramePr>
          <p:xfrm>
            <a:off x="3251" y="368"/>
            <a:ext cx="201" cy="424"/>
          </p:xfrm>
          <a:graphic>
            <a:graphicData uri="http://schemas.openxmlformats.org/presentationml/2006/ole">
              <mc:AlternateContent xmlns:mc="http://schemas.openxmlformats.org/markup-compatibility/2006">
                <mc:Choice xmlns:v="urn:schemas-microsoft-com:vml" Requires="v">
                  <p:oleObj spid="_x0000_s64613" name="公式" r:id="rId14" imgW="152280" imgH="342720" progId="Equation.3">
                    <p:embed/>
                  </p:oleObj>
                </mc:Choice>
                <mc:Fallback>
                  <p:oleObj name="公式" r:id="rId14" imgW="152280" imgH="342720" progId="Equation.3">
                    <p:embed/>
                    <p:pic>
                      <p:nvPicPr>
                        <p:cNvPr id="0" name="Object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251" y="368"/>
                          <a:ext cx="201" cy="4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4568" name="Text Box 18"/>
            <p:cNvSpPr txBox="1">
              <a:spLocks noChangeArrowheads="1"/>
            </p:cNvSpPr>
            <p:nvPr/>
          </p:nvSpPr>
          <p:spPr bwMode="auto">
            <a:xfrm>
              <a:off x="4014" y="845"/>
              <a:ext cx="26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4569" name="Text Box 19"/>
            <p:cNvSpPr txBox="1">
              <a:spLocks noChangeArrowheads="1"/>
            </p:cNvSpPr>
            <p:nvPr/>
          </p:nvSpPr>
          <p:spPr bwMode="auto">
            <a:xfrm>
              <a:off x="4014" y="1570"/>
              <a:ext cx="26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graphicFrame>
          <p:nvGraphicFramePr>
            <p:cNvPr id="64525" name="Object 20"/>
            <p:cNvGraphicFramePr>
              <a:graphicFrameLocks noChangeAspect="1"/>
            </p:cNvGraphicFramePr>
            <p:nvPr/>
          </p:nvGraphicFramePr>
          <p:xfrm>
            <a:off x="3969" y="1162"/>
            <a:ext cx="235" cy="420"/>
          </p:xfrm>
          <a:graphic>
            <a:graphicData uri="http://schemas.openxmlformats.org/presentationml/2006/ole">
              <mc:AlternateContent xmlns:mc="http://schemas.openxmlformats.org/markup-compatibility/2006">
                <mc:Choice xmlns:v="urn:schemas-microsoft-com:vml" Requires="v">
                  <p:oleObj spid="_x0000_s64614" name="公式" r:id="rId16" imgW="203040" imgH="330120" progId="Equation.3">
                    <p:embed/>
                  </p:oleObj>
                </mc:Choice>
                <mc:Fallback>
                  <p:oleObj name="公式" r:id="rId16" imgW="203040" imgH="330120" progId="Equation.3">
                    <p:embed/>
                    <p:pic>
                      <p:nvPicPr>
                        <p:cNvPr id="0" name="Object 2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969" y="1162"/>
                          <a:ext cx="235" cy="4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4526" name="Object 21"/>
            <p:cNvGraphicFramePr>
              <a:graphicFrameLocks noChangeAspect="1"/>
            </p:cNvGraphicFramePr>
            <p:nvPr/>
          </p:nvGraphicFramePr>
          <p:xfrm>
            <a:off x="2336" y="1207"/>
            <a:ext cx="681" cy="252"/>
          </p:xfrm>
          <a:graphic>
            <a:graphicData uri="http://schemas.openxmlformats.org/presentationml/2006/ole">
              <mc:AlternateContent xmlns:mc="http://schemas.openxmlformats.org/markup-compatibility/2006">
                <mc:Choice xmlns:v="urn:schemas-microsoft-com:vml" Requires="v">
                  <p:oleObj spid="_x0000_s64615" name="公式" r:id="rId18" imgW="634680" imgH="215640" progId="Equation.3">
                    <p:embed/>
                  </p:oleObj>
                </mc:Choice>
                <mc:Fallback>
                  <p:oleObj name="公式" r:id="rId18" imgW="634680" imgH="215640" progId="Equation.3">
                    <p:embed/>
                    <p:pic>
                      <p:nvPicPr>
                        <p:cNvPr id="0" name="Object 2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336" y="1207"/>
                          <a:ext cx="681" cy="2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4570" name="Text Box 22"/>
            <p:cNvSpPr txBox="1">
              <a:spLocks noChangeArrowheads="1"/>
            </p:cNvSpPr>
            <p:nvPr/>
          </p:nvSpPr>
          <p:spPr bwMode="auto">
            <a:xfrm>
              <a:off x="3606" y="482"/>
              <a:ext cx="45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64571" name="Oval 23"/>
            <p:cNvSpPr>
              <a:spLocks noChangeArrowheads="1"/>
            </p:cNvSpPr>
            <p:nvPr/>
          </p:nvSpPr>
          <p:spPr bwMode="auto">
            <a:xfrm>
              <a:off x="3061" y="1162"/>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64572" name="Text Box 24"/>
            <p:cNvSpPr txBox="1">
              <a:spLocks noChangeArrowheads="1"/>
            </p:cNvSpPr>
            <p:nvPr/>
          </p:nvSpPr>
          <p:spPr bwMode="auto">
            <a:xfrm>
              <a:off x="4422" y="1162"/>
              <a:ext cx="61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n</a:t>
              </a:r>
              <a:r>
                <a:rPr kumimoji="1" lang="en-US" altLang="zh-CN" sz="2800" baseline="30000">
                  <a:solidFill>
                    <a:schemeClr val="bg1"/>
                  </a:solidFill>
                  <a:latin typeface="Times New Roman" panose="02020603050405020304" pitchFamily="18" charset="0"/>
                  <a:ea typeface="宋体" panose="02010600030101010101" pitchFamily="2" charset="-122"/>
                </a:rPr>
                <a:t>2</a:t>
              </a:r>
              <a:r>
                <a:rPr kumimoji="1" lang="en-US" altLang="zh-CN" sz="2800" i="1">
                  <a:solidFill>
                    <a:schemeClr val="bg1"/>
                  </a:solidFill>
                  <a:latin typeface="Times New Roman" panose="02020603050405020304" pitchFamily="18" charset="0"/>
                  <a:ea typeface="宋体" panose="02010600030101010101" pitchFamily="2" charset="-122"/>
                </a:rPr>
                <a:t>R</a:t>
              </a:r>
              <a:r>
                <a:rPr kumimoji="1" lang="en-US" altLang="zh-CN" sz="2800" baseline="-25000">
                  <a:solidFill>
                    <a:schemeClr val="bg1"/>
                  </a:solidFill>
                  <a:latin typeface="Times New Roman" panose="02020603050405020304" pitchFamily="18" charset="0"/>
                  <a:ea typeface="宋体" panose="02010600030101010101" pitchFamily="2" charset="-122"/>
                </a:rPr>
                <a:t>L</a:t>
              </a:r>
              <a:endParaRPr kumimoji="1" lang="en-US" altLang="zh-CN" sz="2800" i="1">
                <a:solidFill>
                  <a:schemeClr val="bg1"/>
                </a:solidFill>
                <a:latin typeface="Times New Roman" panose="02020603050405020304" pitchFamily="18" charset="0"/>
                <a:ea typeface="宋体" panose="02010600030101010101" pitchFamily="2" charset="-122"/>
              </a:endParaRPr>
            </a:p>
          </p:txBody>
        </p:sp>
        <p:sp>
          <p:nvSpPr>
            <p:cNvPr id="64573" name="Text Box 25"/>
            <p:cNvSpPr txBox="1">
              <a:spLocks noChangeArrowheads="1"/>
            </p:cNvSpPr>
            <p:nvPr/>
          </p:nvSpPr>
          <p:spPr bwMode="auto">
            <a:xfrm>
              <a:off x="2880" y="845"/>
              <a:ext cx="21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4574" name="Text Box 26"/>
            <p:cNvSpPr txBox="1">
              <a:spLocks noChangeArrowheads="1"/>
            </p:cNvSpPr>
            <p:nvPr/>
          </p:nvSpPr>
          <p:spPr bwMode="auto">
            <a:xfrm>
              <a:off x="2925" y="1525"/>
              <a:ext cx="20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4575" name="Rectangle 27"/>
            <p:cNvSpPr>
              <a:spLocks noChangeArrowheads="1"/>
            </p:cNvSpPr>
            <p:nvPr/>
          </p:nvSpPr>
          <p:spPr bwMode="auto">
            <a:xfrm>
              <a:off x="3242" y="845"/>
              <a:ext cx="1089" cy="1043"/>
            </a:xfrm>
            <a:prstGeom prst="rect">
              <a:avLst/>
            </a:prstGeom>
            <a:noFill/>
            <a:ln w="28575">
              <a:solidFill>
                <a:srgbClr val="FFCC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4576" name="Rectangle 28"/>
            <p:cNvSpPr>
              <a:spLocks noChangeArrowheads="1"/>
            </p:cNvSpPr>
            <p:nvPr/>
          </p:nvSpPr>
          <p:spPr bwMode="auto">
            <a:xfrm>
              <a:off x="4285" y="1162"/>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4577" name="Rectangle 29"/>
            <p:cNvSpPr>
              <a:spLocks noChangeArrowheads="1"/>
            </p:cNvSpPr>
            <p:nvPr/>
          </p:nvSpPr>
          <p:spPr bwMode="auto">
            <a:xfrm>
              <a:off x="3650" y="799"/>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aphicFrame>
        <p:nvGraphicFramePr>
          <p:cNvPr id="501790" name="Object 30"/>
          <p:cNvGraphicFramePr>
            <a:graphicFrameLocks noChangeAspect="1"/>
          </p:cNvGraphicFramePr>
          <p:nvPr/>
        </p:nvGraphicFramePr>
        <p:xfrm>
          <a:off x="4356100" y="460375"/>
          <a:ext cx="3097213" cy="925513"/>
        </p:xfrm>
        <a:graphic>
          <a:graphicData uri="http://schemas.openxmlformats.org/presentationml/2006/ole">
            <mc:AlternateContent xmlns:mc="http://schemas.openxmlformats.org/markup-compatibility/2006">
              <mc:Choice xmlns:v="urn:schemas-microsoft-com:vml" Requires="v">
                <p:oleObj spid="_x0000_s64616" name="公式" r:id="rId20" imgW="1676160" imgH="457200" progId="Equation.3">
                  <p:embed/>
                </p:oleObj>
              </mc:Choice>
              <mc:Fallback>
                <p:oleObj name="公式" r:id="rId20" imgW="1676160" imgH="457200" progId="Equation.3">
                  <p:embed/>
                  <p:pic>
                    <p:nvPicPr>
                      <p:cNvPr id="0" name="Object 3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356100" y="460375"/>
                        <a:ext cx="3097213" cy="925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 name="Group 31"/>
          <p:cNvGrpSpPr>
            <a:grpSpLocks/>
          </p:cNvGrpSpPr>
          <p:nvPr/>
        </p:nvGrpSpPr>
        <p:grpSpPr bwMode="auto">
          <a:xfrm>
            <a:off x="4500563" y="3340100"/>
            <a:ext cx="3892550" cy="2085975"/>
            <a:chOff x="839" y="2251"/>
            <a:chExt cx="2452" cy="1314"/>
          </a:xfrm>
        </p:grpSpPr>
        <p:graphicFrame>
          <p:nvGraphicFramePr>
            <p:cNvPr id="64520" name="Object 32"/>
            <p:cNvGraphicFramePr>
              <a:graphicFrameLocks noChangeAspect="1"/>
            </p:cNvGraphicFramePr>
            <p:nvPr/>
          </p:nvGraphicFramePr>
          <p:xfrm>
            <a:off x="2971" y="2886"/>
            <a:ext cx="320" cy="448"/>
          </p:xfrm>
          <a:graphic>
            <a:graphicData uri="http://schemas.openxmlformats.org/presentationml/2006/ole">
              <mc:AlternateContent xmlns:mc="http://schemas.openxmlformats.org/markup-compatibility/2006">
                <mc:Choice xmlns:v="urn:schemas-microsoft-com:vml" Requires="v">
                  <p:oleObj spid="_x0000_s64617" name="公式" r:id="rId22" imgW="279360" imgH="355320" progId="Equation.3">
                    <p:embed/>
                  </p:oleObj>
                </mc:Choice>
                <mc:Fallback>
                  <p:oleObj name="公式" r:id="rId22" imgW="279360" imgH="355320" progId="Equation.3">
                    <p:embed/>
                    <p:pic>
                      <p:nvPicPr>
                        <p:cNvPr id="0" name="Object 3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971" y="2886"/>
                          <a:ext cx="320" cy="4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99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4536" name="Oval 33"/>
            <p:cNvSpPr>
              <a:spLocks noChangeArrowheads="1"/>
            </p:cNvSpPr>
            <p:nvPr/>
          </p:nvSpPr>
          <p:spPr bwMode="auto">
            <a:xfrm>
              <a:off x="3152" y="3475"/>
              <a:ext cx="91" cy="90"/>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aphicFrame>
          <p:nvGraphicFramePr>
            <p:cNvPr id="64521" name="Object 34"/>
            <p:cNvGraphicFramePr>
              <a:graphicFrameLocks noChangeAspect="1"/>
            </p:cNvGraphicFramePr>
            <p:nvPr/>
          </p:nvGraphicFramePr>
          <p:xfrm>
            <a:off x="1202" y="2275"/>
            <a:ext cx="201" cy="424"/>
          </p:xfrm>
          <a:graphic>
            <a:graphicData uri="http://schemas.openxmlformats.org/presentationml/2006/ole">
              <mc:AlternateContent xmlns:mc="http://schemas.openxmlformats.org/markup-compatibility/2006">
                <mc:Choice xmlns:v="urn:schemas-microsoft-com:vml" Requires="v">
                  <p:oleObj spid="_x0000_s64618" name="公式" r:id="rId24" imgW="152280" imgH="342720" progId="Equation.3">
                    <p:embed/>
                  </p:oleObj>
                </mc:Choice>
                <mc:Fallback>
                  <p:oleObj name="公式" r:id="rId24" imgW="152280" imgH="342720" progId="Equation.3">
                    <p:embed/>
                    <p:pic>
                      <p:nvPicPr>
                        <p:cNvPr id="0" name="Object 34"/>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202" y="2275"/>
                          <a:ext cx="201" cy="4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99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4522" name="Object 35"/>
            <p:cNvGraphicFramePr>
              <a:graphicFrameLocks noChangeAspect="1"/>
            </p:cNvGraphicFramePr>
            <p:nvPr/>
          </p:nvGraphicFramePr>
          <p:xfrm>
            <a:off x="2790" y="2251"/>
            <a:ext cx="223" cy="432"/>
          </p:xfrm>
          <a:graphic>
            <a:graphicData uri="http://schemas.openxmlformats.org/presentationml/2006/ole">
              <mc:AlternateContent xmlns:mc="http://schemas.openxmlformats.org/markup-compatibility/2006">
                <mc:Choice xmlns:v="urn:schemas-microsoft-com:vml" Requires="v">
                  <p:oleObj spid="_x0000_s64619" name="公式" r:id="rId26" imgW="164880" imgH="342720" progId="Equation.3">
                    <p:embed/>
                  </p:oleObj>
                </mc:Choice>
                <mc:Fallback>
                  <p:oleObj name="公式" r:id="rId26" imgW="164880" imgH="342720" progId="Equation.3">
                    <p:embed/>
                    <p:pic>
                      <p:nvPicPr>
                        <p:cNvPr id="0" name="Object 35"/>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2790" y="2251"/>
                          <a:ext cx="223" cy="4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99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4537" name="Line 36"/>
            <p:cNvSpPr>
              <a:spLocks noChangeShapeType="1"/>
            </p:cNvSpPr>
            <p:nvPr/>
          </p:nvSpPr>
          <p:spPr bwMode="auto">
            <a:xfrm rot="5400000">
              <a:off x="2872" y="2555"/>
              <a:ext cx="0" cy="256"/>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38" name="Line 37"/>
            <p:cNvSpPr>
              <a:spLocks noChangeShapeType="1"/>
            </p:cNvSpPr>
            <p:nvPr/>
          </p:nvSpPr>
          <p:spPr bwMode="auto">
            <a:xfrm>
              <a:off x="1066" y="2683"/>
              <a:ext cx="363"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39" name="Text Box 38"/>
            <p:cNvSpPr txBox="1">
              <a:spLocks noChangeArrowheads="1"/>
            </p:cNvSpPr>
            <p:nvPr/>
          </p:nvSpPr>
          <p:spPr bwMode="auto">
            <a:xfrm>
              <a:off x="2971" y="2704"/>
              <a:ext cx="26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4540" name="Text Box 39"/>
            <p:cNvSpPr txBox="1">
              <a:spLocks noChangeArrowheads="1"/>
            </p:cNvSpPr>
            <p:nvPr/>
          </p:nvSpPr>
          <p:spPr bwMode="auto">
            <a:xfrm>
              <a:off x="2971" y="3203"/>
              <a:ext cx="25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4541" name="Text Box 40"/>
            <p:cNvSpPr txBox="1">
              <a:spLocks noChangeArrowheads="1"/>
            </p:cNvSpPr>
            <p:nvPr/>
          </p:nvSpPr>
          <p:spPr bwMode="auto">
            <a:xfrm>
              <a:off x="2019" y="2365"/>
              <a:ext cx="68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1 : 10</a:t>
              </a:r>
            </a:p>
          </p:txBody>
        </p:sp>
        <p:graphicFrame>
          <p:nvGraphicFramePr>
            <p:cNvPr id="64523" name="Object 41"/>
            <p:cNvGraphicFramePr>
              <a:graphicFrameLocks noChangeAspect="1"/>
            </p:cNvGraphicFramePr>
            <p:nvPr/>
          </p:nvGraphicFramePr>
          <p:xfrm>
            <a:off x="1247" y="2955"/>
            <a:ext cx="798" cy="295"/>
          </p:xfrm>
          <a:graphic>
            <a:graphicData uri="http://schemas.openxmlformats.org/presentationml/2006/ole">
              <mc:AlternateContent xmlns:mc="http://schemas.openxmlformats.org/markup-compatibility/2006">
                <mc:Choice xmlns:v="urn:schemas-microsoft-com:vml" Requires="v">
                  <p:oleObj spid="_x0000_s64620" name="公式" r:id="rId28" imgW="634680" imgH="215640" progId="Equation.3">
                    <p:embed/>
                  </p:oleObj>
                </mc:Choice>
                <mc:Fallback>
                  <p:oleObj name="公式" r:id="rId28" imgW="634680" imgH="215640" progId="Equation.3">
                    <p:embed/>
                    <p:pic>
                      <p:nvPicPr>
                        <p:cNvPr id="0" name="Object 41"/>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1247" y="2955"/>
                          <a:ext cx="798" cy="2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99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4542" name="Text Box 42"/>
            <p:cNvSpPr txBox="1">
              <a:spLocks noChangeArrowheads="1"/>
            </p:cNvSpPr>
            <p:nvPr/>
          </p:nvSpPr>
          <p:spPr bwMode="auto">
            <a:xfrm>
              <a:off x="1474" y="2320"/>
              <a:ext cx="45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64543" name="Oval 43"/>
            <p:cNvSpPr>
              <a:spLocks noChangeArrowheads="1"/>
            </p:cNvSpPr>
            <p:nvPr/>
          </p:nvSpPr>
          <p:spPr bwMode="auto">
            <a:xfrm>
              <a:off x="839" y="2910"/>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64544" name="Line 44"/>
            <p:cNvSpPr>
              <a:spLocks noChangeShapeType="1"/>
            </p:cNvSpPr>
            <p:nvPr/>
          </p:nvSpPr>
          <p:spPr bwMode="auto">
            <a:xfrm>
              <a:off x="1021" y="2728"/>
              <a:ext cx="0" cy="817"/>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45" name="Line 45"/>
            <p:cNvSpPr>
              <a:spLocks noChangeShapeType="1"/>
            </p:cNvSpPr>
            <p:nvPr/>
          </p:nvSpPr>
          <p:spPr bwMode="auto">
            <a:xfrm flipV="1">
              <a:off x="2109" y="2728"/>
              <a:ext cx="0" cy="28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46" name="Line 46"/>
            <p:cNvSpPr>
              <a:spLocks noChangeShapeType="1"/>
            </p:cNvSpPr>
            <p:nvPr/>
          </p:nvSpPr>
          <p:spPr bwMode="auto">
            <a:xfrm flipH="1" flipV="1">
              <a:off x="2109" y="3363"/>
              <a:ext cx="0" cy="19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47" name="Line 47"/>
            <p:cNvSpPr>
              <a:spLocks noChangeShapeType="1"/>
            </p:cNvSpPr>
            <p:nvPr/>
          </p:nvSpPr>
          <p:spPr bwMode="auto">
            <a:xfrm flipV="1">
              <a:off x="1021" y="3544"/>
              <a:ext cx="1088" cy="1"/>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48" name="Text Box 48"/>
            <p:cNvSpPr txBox="1">
              <a:spLocks noChangeArrowheads="1"/>
            </p:cNvSpPr>
            <p:nvPr/>
          </p:nvSpPr>
          <p:spPr bwMode="auto">
            <a:xfrm>
              <a:off x="1882" y="2773"/>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64549" name="Text Box 49"/>
            <p:cNvSpPr txBox="1">
              <a:spLocks noChangeArrowheads="1"/>
            </p:cNvSpPr>
            <p:nvPr/>
          </p:nvSpPr>
          <p:spPr bwMode="auto">
            <a:xfrm>
              <a:off x="2471" y="2809"/>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64550" name="Text Box 50"/>
            <p:cNvSpPr txBox="1">
              <a:spLocks noChangeArrowheads="1"/>
            </p:cNvSpPr>
            <p:nvPr/>
          </p:nvSpPr>
          <p:spPr bwMode="auto">
            <a:xfrm>
              <a:off x="1111" y="2683"/>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4551" name="Text Box 51"/>
            <p:cNvSpPr txBox="1">
              <a:spLocks noChangeArrowheads="1"/>
            </p:cNvSpPr>
            <p:nvPr/>
          </p:nvSpPr>
          <p:spPr bwMode="auto">
            <a:xfrm>
              <a:off x="1066" y="3182"/>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_</a:t>
              </a:r>
            </a:p>
          </p:txBody>
        </p:sp>
        <p:sp>
          <p:nvSpPr>
            <p:cNvPr id="64552" name="Line 52"/>
            <p:cNvSpPr>
              <a:spLocks noChangeShapeType="1"/>
            </p:cNvSpPr>
            <p:nvPr/>
          </p:nvSpPr>
          <p:spPr bwMode="auto">
            <a:xfrm>
              <a:off x="2471" y="3544"/>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53" name="Line 53"/>
            <p:cNvSpPr>
              <a:spLocks noChangeShapeType="1"/>
            </p:cNvSpPr>
            <p:nvPr/>
          </p:nvSpPr>
          <p:spPr bwMode="auto">
            <a:xfrm>
              <a:off x="2471" y="2728"/>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54" name="Line 54"/>
            <p:cNvSpPr>
              <a:spLocks noChangeShapeType="1"/>
            </p:cNvSpPr>
            <p:nvPr/>
          </p:nvSpPr>
          <p:spPr bwMode="auto">
            <a:xfrm>
              <a:off x="1021" y="2728"/>
              <a:ext cx="1088"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64555" name="Group 55"/>
            <p:cNvGrpSpPr>
              <a:grpSpLocks/>
            </p:cNvGrpSpPr>
            <p:nvPr/>
          </p:nvGrpSpPr>
          <p:grpSpPr bwMode="auto">
            <a:xfrm>
              <a:off x="2109" y="3000"/>
              <a:ext cx="91" cy="363"/>
              <a:chOff x="2744" y="2931"/>
              <a:chExt cx="57" cy="283"/>
            </a:xfrm>
          </p:grpSpPr>
          <p:sp>
            <p:nvSpPr>
              <p:cNvPr id="64564" name="Arc 56"/>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4565" name="Arc 57"/>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4566" name="Arc 58"/>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64556" name="Group 59"/>
            <p:cNvGrpSpPr>
              <a:grpSpLocks/>
            </p:cNvGrpSpPr>
            <p:nvPr/>
          </p:nvGrpSpPr>
          <p:grpSpPr bwMode="auto">
            <a:xfrm rot="10800000">
              <a:off x="2381" y="3001"/>
              <a:ext cx="90" cy="362"/>
              <a:chOff x="2744" y="2931"/>
              <a:chExt cx="57" cy="283"/>
            </a:xfrm>
          </p:grpSpPr>
          <p:sp>
            <p:nvSpPr>
              <p:cNvPr id="64561" name="Arc 60"/>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4562" name="Arc 61"/>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4563" name="Arc 62"/>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sp>
          <p:nvSpPr>
            <p:cNvPr id="64557" name="Line 63"/>
            <p:cNvSpPr>
              <a:spLocks noChangeShapeType="1"/>
            </p:cNvSpPr>
            <p:nvPr/>
          </p:nvSpPr>
          <p:spPr bwMode="auto">
            <a:xfrm flipH="1" flipV="1">
              <a:off x="2471" y="3363"/>
              <a:ext cx="0" cy="19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58" name="Line 64"/>
            <p:cNvSpPr>
              <a:spLocks noChangeShapeType="1"/>
            </p:cNvSpPr>
            <p:nvPr/>
          </p:nvSpPr>
          <p:spPr bwMode="auto">
            <a:xfrm flipH="1" flipV="1">
              <a:off x="2471" y="2728"/>
              <a:ext cx="0" cy="28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59" name="Rectangle 65"/>
            <p:cNvSpPr>
              <a:spLocks noChangeArrowheads="1"/>
            </p:cNvSpPr>
            <p:nvPr/>
          </p:nvSpPr>
          <p:spPr bwMode="auto">
            <a:xfrm>
              <a:off x="1520" y="2637"/>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4560" name="Oval 66"/>
            <p:cNvSpPr>
              <a:spLocks noChangeArrowheads="1"/>
            </p:cNvSpPr>
            <p:nvPr/>
          </p:nvSpPr>
          <p:spPr bwMode="auto">
            <a:xfrm>
              <a:off x="3152" y="2659"/>
              <a:ext cx="91" cy="90"/>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64533" name="Group 67"/>
          <p:cNvGrpSpPr>
            <a:grpSpLocks/>
          </p:cNvGrpSpPr>
          <p:nvPr/>
        </p:nvGrpSpPr>
        <p:grpSpPr bwMode="auto">
          <a:xfrm>
            <a:off x="6588125" y="6446838"/>
            <a:ext cx="792163" cy="366712"/>
            <a:chOff x="4649" y="4020"/>
            <a:chExt cx="499" cy="231"/>
          </a:xfrm>
        </p:grpSpPr>
        <p:pic>
          <p:nvPicPr>
            <p:cNvPr id="64534" name="Picture 68" descr="7890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35" name="Text Box 69">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501762"/>
                                        </p:tgtEl>
                                        <p:attrNameLst>
                                          <p:attrName>style.visibility</p:attrName>
                                        </p:attrNameLst>
                                      </p:cBhvr>
                                      <p:to>
                                        <p:strVal val="visible"/>
                                      </p:to>
                                    </p:set>
                                    <p:anim calcmode="lin" valueType="num">
                                      <p:cBhvr additive="base">
                                        <p:cTn id="7" dur="500" fill="hold"/>
                                        <p:tgtEl>
                                          <p:spTgt spid="501762"/>
                                        </p:tgtEl>
                                        <p:attrNameLst>
                                          <p:attrName>ppt_x</p:attrName>
                                        </p:attrNameLst>
                                      </p:cBhvr>
                                      <p:tavLst>
                                        <p:tav tm="0">
                                          <p:val>
                                            <p:strVal val="0-#ppt_w/2"/>
                                          </p:val>
                                        </p:tav>
                                        <p:tav tm="100000">
                                          <p:val>
                                            <p:strVal val="#ppt_x"/>
                                          </p:val>
                                        </p:tav>
                                      </p:tavLst>
                                    </p:anim>
                                    <p:anim calcmode="lin" valueType="num">
                                      <p:cBhvr additive="base">
                                        <p:cTn id="8" dur="500" fill="hold"/>
                                        <p:tgtEl>
                                          <p:spTgt spid="50176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501790"/>
                                        </p:tgtEl>
                                        <p:attrNameLst>
                                          <p:attrName>style.visibility</p:attrName>
                                        </p:attrNameLst>
                                      </p:cBhvr>
                                      <p:to>
                                        <p:strVal val="visible"/>
                                      </p:to>
                                    </p:set>
                                    <p:animEffect transition="in" filter="blinds(horizontal)">
                                      <p:cBhvr>
                                        <p:cTn id="18" dur="500"/>
                                        <p:tgtEl>
                                          <p:spTgt spid="50179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501765"/>
                                        </p:tgtEl>
                                        <p:attrNameLst>
                                          <p:attrName>style.visibility</p:attrName>
                                        </p:attrNameLst>
                                      </p:cBhvr>
                                      <p:to>
                                        <p:strVal val="visible"/>
                                      </p:to>
                                    </p:set>
                                    <p:animEffect transition="in" filter="wipe(left)">
                                      <p:cBhvr>
                                        <p:cTn id="23" dur="2000"/>
                                        <p:tgtEl>
                                          <p:spTgt spid="501765"/>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2" presetClass="entr" presetSubtype="4" fill="hold" nodeType="clickEffect">
                                  <p:stCondLst>
                                    <p:cond delay="0"/>
                                  </p:stCondLst>
                                  <p:childTnLst>
                                    <p:set>
                                      <p:cBhvr>
                                        <p:cTn id="27" dur="1" fill="hold">
                                          <p:stCondLst>
                                            <p:cond delay="0"/>
                                          </p:stCondLst>
                                        </p:cTn>
                                        <p:tgtEl>
                                          <p:spTgt spid="501766"/>
                                        </p:tgtEl>
                                        <p:attrNameLst>
                                          <p:attrName>style.visibility</p:attrName>
                                        </p:attrNameLst>
                                      </p:cBhvr>
                                      <p:to>
                                        <p:strVal val="visible"/>
                                      </p:to>
                                    </p:set>
                                    <p:animEffect transition="in" filter="slide(fromBottom)">
                                      <p:cBhvr>
                                        <p:cTn id="28" dur="2000"/>
                                        <p:tgtEl>
                                          <p:spTgt spid="501766"/>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501767"/>
                                        </p:tgtEl>
                                        <p:attrNameLst>
                                          <p:attrName>style.visibility</p:attrName>
                                        </p:attrNameLst>
                                      </p:cBhvr>
                                      <p:to>
                                        <p:strVal val="visible"/>
                                      </p:to>
                                    </p:set>
                                    <p:anim calcmode="lin" valueType="num">
                                      <p:cBhvr additive="base">
                                        <p:cTn id="33" dur="500" fill="hold"/>
                                        <p:tgtEl>
                                          <p:spTgt spid="501767"/>
                                        </p:tgtEl>
                                        <p:attrNameLst>
                                          <p:attrName>ppt_x</p:attrName>
                                        </p:attrNameLst>
                                      </p:cBhvr>
                                      <p:tavLst>
                                        <p:tav tm="0">
                                          <p:val>
                                            <p:strVal val="0-#ppt_w/2"/>
                                          </p:val>
                                        </p:tav>
                                        <p:tav tm="100000">
                                          <p:val>
                                            <p:strVal val="#ppt_x"/>
                                          </p:val>
                                        </p:tav>
                                      </p:tavLst>
                                    </p:anim>
                                    <p:anim calcmode="lin" valueType="num">
                                      <p:cBhvr additive="base">
                                        <p:cTn id="34" dur="500" fill="hold"/>
                                        <p:tgtEl>
                                          <p:spTgt spid="501767"/>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blinds(horizontal)">
                                      <p:cBhvr>
                                        <p:cTn id="39" dur="500"/>
                                        <p:tgtEl>
                                          <p:spTgt spid="5"/>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1" fill="hold" nodeType="clickEffect">
                                  <p:stCondLst>
                                    <p:cond delay="0"/>
                                  </p:stCondLst>
                                  <p:childTnLst>
                                    <p:set>
                                      <p:cBhvr>
                                        <p:cTn id="43" dur="1" fill="hold">
                                          <p:stCondLst>
                                            <p:cond delay="0"/>
                                          </p:stCondLst>
                                        </p:cTn>
                                        <p:tgtEl>
                                          <p:spTgt spid="501768"/>
                                        </p:tgtEl>
                                        <p:attrNameLst>
                                          <p:attrName>style.visibility</p:attrName>
                                        </p:attrNameLst>
                                      </p:cBhvr>
                                      <p:to>
                                        <p:strVal val="visible"/>
                                      </p:to>
                                    </p:set>
                                    <p:animEffect transition="in" filter="wipe(up)">
                                      <p:cBhvr>
                                        <p:cTn id="44" dur="500"/>
                                        <p:tgtEl>
                                          <p:spTgt spid="501768"/>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8" fill="hold" nodeType="clickEffect">
                                  <p:stCondLst>
                                    <p:cond delay="0"/>
                                  </p:stCondLst>
                                  <p:childTnLst>
                                    <p:set>
                                      <p:cBhvr>
                                        <p:cTn id="48" dur="1" fill="hold">
                                          <p:stCondLst>
                                            <p:cond delay="0"/>
                                          </p:stCondLst>
                                        </p:cTn>
                                        <p:tgtEl>
                                          <p:spTgt spid="501764"/>
                                        </p:tgtEl>
                                        <p:attrNameLst>
                                          <p:attrName>style.visibility</p:attrName>
                                        </p:attrNameLst>
                                      </p:cBhvr>
                                      <p:to>
                                        <p:strVal val="visible"/>
                                      </p:to>
                                    </p:set>
                                    <p:animEffect transition="in" filter="wipe(left)">
                                      <p:cBhvr>
                                        <p:cTn id="49" dur="2000"/>
                                        <p:tgtEl>
                                          <p:spTgt spid="501764"/>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12" presetClass="entr" presetSubtype="4" fill="hold" nodeType="clickEffect">
                                  <p:stCondLst>
                                    <p:cond delay="0"/>
                                  </p:stCondLst>
                                  <p:childTnLst>
                                    <p:set>
                                      <p:cBhvr>
                                        <p:cTn id="53" dur="1" fill="hold">
                                          <p:stCondLst>
                                            <p:cond delay="0"/>
                                          </p:stCondLst>
                                        </p:cTn>
                                        <p:tgtEl>
                                          <p:spTgt spid="501763"/>
                                        </p:tgtEl>
                                        <p:attrNameLst>
                                          <p:attrName>style.visibility</p:attrName>
                                        </p:attrNameLst>
                                      </p:cBhvr>
                                      <p:to>
                                        <p:strVal val="visible"/>
                                      </p:to>
                                    </p:set>
                                    <p:animEffect transition="in" filter="slide(fromBottom)">
                                      <p:cBhvr>
                                        <p:cTn id="54" dur="1000"/>
                                        <p:tgtEl>
                                          <p:spTgt spid="5017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62" grpId="0"/>
      <p:bldP spid="50176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6" name="Text Box 2"/>
          <p:cNvSpPr txBox="1">
            <a:spLocks noChangeArrowheads="1"/>
          </p:cNvSpPr>
          <p:nvPr/>
        </p:nvSpPr>
        <p:spPr bwMode="auto">
          <a:xfrm>
            <a:off x="827088" y="333375"/>
            <a:ext cx="15843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chemeClr val="bg1"/>
                </a:solidFill>
                <a:latin typeface="Times New Roman" panose="02020603050405020304" pitchFamily="18" charset="0"/>
                <a:ea typeface="楷体_GB2312" pitchFamily="49" charset="-122"/>
              </a:rPr>
              <a:t>求 </a:t>
            </a:r>
            <a:r>
              <a:rPr kumimoji="1" lang="en-US" altLang="zh-CN" sz="3200" i="1">
                <a:solidFill>
                  <a:schemeClr val="bg1"/>
                </a:solidFill>
                <a:latin typeface="Times New Roman" panose="02020603050405020304" pitchFamily="18" charset="0"/>
                <a:ea typeface="宋体" panose="02010600030101010101" pitchFamily="2" charset="-122"/>
              </a:rPr>
              <a:t>R</a:t>
            </a:r>
            <a:r>
              <a:rPr kumimoji="1" lang="en-US" altLang="zh-CN" sz="3200" baseline="-25000">
                <a:solidFill>
                  <a:schemeClr val="bg1"/>
                </a:solidFill>
                <a:latin typeface="Times New Roman" panose="02020603050405020304" pitchFamily="18" charset="0"/>
                <a:ea typeface="宋体" panose="02010600030101010101" pitchFamily="2" charset="-122"/>
              </a:rPr>
              <a:t>eq</a:t>
            </a:r>
            <a:r>
              <a:rPr kumimoji="1" lang="zh-CN" altLang="en-US" sz="3200">
                <a:solidFill>
                  <a:schemeClr val="bg1"/>
                </a:solidFill>
                <a:latin typeface="Times New Roman" panose="02020603050405020304" pitchFamily="18" charset="0"/>
                <a:ea typeface="宋体" panose="02010600030101010101" pitchFamily="2" charset="-122"/>
              </a:rPr>
              <a:t>：</a:t>
            </a:r>
          </a:p>
        </p:txBody>
      </p:sp>
      <p:sp>
        <p:nvSpPr>
          <p:cNvPr id="502787" name="Text Box 3"/>
          <p:cNvSpPr txBox="1">
            <a:spLocks noChangeArrowheads="1"/>
          </p:cNvSpPr>
          <p:nvPr/>
        </p:nvSpPr>
        <p:spPr bwMode="auto">
          <a:xfrm>
            <a:off x="4787900" y="1844675"/>
            <a:ext cx="31686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3200" i="1">
                <a:solidFill>
                  <a:schemeClr val="bg1"/>
                </a:solidFill>
                <a:latin typeface="Times New Roman" panose="02020603050405020304" pitchFamily="18" charset="0"/>
                <a:ea typeface="宋体" panose="02010600030101010101" pitchFamily="2" charset="-122"/>
              </a:rPr>
              <a:t>R</a:t>
            </a:r>
            <a:r>
              <a:rPr kumimoji="1" lang="en-US" altLang="zh-CN" sz="3200" baseline="-25000">
                <a:solidFill>
                  <a:schemeClr val="bg1"/>
                </a:solidFill>
                <a:latin typeface="Times New Roman" panose="02020603050405020304" pitchFamily="18" charset="0"/>
                <a:ea typeface="宋体" panose="02010600030101010101" pitchFamily="2" charset="-122"/>
              </a:rPr>
              <a:t>eq</a:t>
            </a:r>
            <a:r>
              <a:rPr kumimoji="1" lang="en-US" altLang="zh-CN" sz="3200">
                <a:solidFill>
                  <a:schemeClr val="bg1"/>
                </a:solidFill>
                <a:latin typeface="Times New Roman" panose="02020603050405020304" pitchFamily="18" charset="0"/>
                <a:ea typeface="宋体" panose="02010600030101010101" pitchFamily="2" charset="-122"/>
              </a:rPr>
              <a:t>=10</a:t>
            </a:r>
            <a:r>
              <a:rPr kumimoji="1" lang="en-US" altLang="zh-CN" sz="3200" baseline="30000">
                <a:solidFill>
                  <a:schemeClr val="bg1"/>
                </a:solidFill>
                <a:latin typeface="Times New Roman" panose="02020603050405020304" pitchFamily="18" charset="0"/>
                <a:ea typeface="宋体" panose="02010600030101010101" pitchFamily="2" charset="-122"/>
              </a:rPr>
              <a:t>2</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1=100</a:t>
            </a:r>
            <a:endParaRPr kumimoji="1" lang="en-US" altLang="zh-CN" sz="3200">
              <a:solidFill>
                <a:schemeClr val="bg1"/>
              </a:solidFill>
              <a:latin typeface="Times New Roman" panose="02020603050405020304" pitchFamily="18" charset="0"/>
              <a:ea typeface="宋体" panose="02010600030101010101" pitchFamily="2" charset="-122"/>
            </a:endParaRPr>
          </a:p>
        </p:txBody>
      </p:sp>
      <p:sp>
        <p:nvSpPr>
          <p:cNvPr id="502788" name="Text Box 4"/>
          <p:cNvSpPr txBox="1">
            <a:spLocks noChangeArrowheads="1"/>
          </p:cNvSpPr>
          <p:nvPr/>
        </p:nvSpPr>
        <p:spPr bwMode="auto">
          <a:xfrm>
            <a:off x="684213" y="3357563"/>
            <a:ext cx="36734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Times New Roman" panose="02020603050405020304" pitchFamily="18" charset="0"/>
                <a:ea typeface="楷体_GB2312" pitchFamily="49" charset="-122"/>
              </a:rPr>
              <a:t>戴维宁等效电路：</a:t>
            </a:r>
          </a:p>
        </p:txBody>
      </p:sp>
      <p:graphicFrame>
        <p:nvGraphicFramePr>
          <p:cNvPr id="502789" name="Object 5"/>
          <p:cNvGraphicFramePr>
            <a:graphicFrameLocks noChangeAspect="1"/>
          </p:cNvGraphicFramePr>
          <p:nvPr/>
        </p:nvGraphicFramePr>
        <p:xfrm>
          <a:off x="3995738" y="3213100"/>
          <a:ext cx="4662487" cy="939800"/>
        </p:xfrm>
        <a:graphic>
          <a:graphicData uri="http://schemas.openxmlformats.org/presentationml/2006/ole">
            <mc:AlternateContent xmlns:mc="http://schemas.openxmlformats.org/markup-compatibility/2006">
              <mc:Choice xmlns:v="urn:schemas-microsoft-com:vml" Requires="v">
                <p:oleObj spid="_x0000_s65597" name="公式" r:id="rId3" imgW="2323800" imgH="469800" progId="Equation.3">
                  <p:embed/>
                </p:oleObj>
              </mc:Choice>
              <mc:Fallback>
                <p:oleObj name="公式" r:id="rId3" imgW="2323800" imgH="46980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5738" y="3213100"/>
                        <a:ext cx="4662487" cy="93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65544" name="Group 6"/>
          <p:cNvGrpSpPr>
            <a:grpSpLocks/>
          </p:cNvGrpSpPr>
          <p:nvPr/>
        </p:nvGrpSpPr>
        <p:grpSpPr bwMode="auto">
          <a:xfrm>
            <a:off x="8316913" y="6446838"/>
            <a:ext cx="792162" cy="366712"/>
            <a:chOff x="5193" y="4020"/>
            <a:chExt cx="499" cy="231"/>
          </a:xfrm>
        </p:grpSpPr>
        <p:pic>
          <p:nvPicPr>
            <p:cNvPr id="65589" name="Picture 7"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90" name="Text Box 8">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65545" name="Group 9"/>
          <p:cNvGrpSpPr>
            <a:grpSpLocks/>
          </p:cNvGrpSpPr>
          <p:nvPr/>
        </p:nvGrpSpPr>
        <p:grpSpPr bwMode="auto">
          <a:xfrm>
            <a:off x="7453313" y="6446838"/>
            <a:ext cx="792162" cy="366712"/>
            <a:chOff x="4649" y="4020"/>
            <a:chExt cx="499" cy="231"/>
          </a:xfrm>
        </p:grpSpPr>
        <p:pic>
          <p:nvPicPr>
            <p:cNvPr id="65587" name="Picture 10"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88" name="Text Box 11">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 name="Group 12"/>
          <p:cNvGrpSpPr>
            <a:grpSpLocks/>
          </p:cNvGrpSpPr>
          <p:nvPr/>
        </p:nvGrpSpPr>
        <p:grpSpPr bwMode="auto">
          <a:xfrm>
            <a:off x="684213" y="981075"/>
            <a:ext cx="3570287" cy="1978025"/>
            <a:chOff x="3288" y="687"/>
            <a:chExt cx="2249" cy="1246"/>
          </a:xfrm>
        </p:grpSpPr>
        <p:sp>
          <p:nvSpPr>
            <p:cNvPr id="65561" name="AutoShape 13"/>
            <p:cNvSpPr>
              <a:spLocks noChangeArrowheads="1"/>
            </p:cNvSpPr>
            <p:nvPr/>
          </p:nvSpPr>
          <p:spPr bwMode="auto">
            <a:xfrm>
              <a:off x="4921" y="1570"/>
              <a:ext cx="363" cy="91"/>
            </a:xfrm>
            <a:prstGeom prst="leftArrow">
              <a:avLst>
                <a:gd name="adj1" fmla="val 50000"/>
                <a:gd name="adj2" fmla="val 99725"/>
              </a:avLst>
            </a:prstGeom>
            <a:solidFill>
              <a:srgbClr val="3399FF"/>
            </a:solidFill>
            <a:ln w="19050">
              <a:solidFill>
                <a:srgbClr val="3399FF"/>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5562" name="Text Box 14"/>
            <p:cNvSpPr txBox="1">
              <a:spLocks noChangeArrowheads="1"/>
            </p:cNvSpPr>
            <p:nvPr/>
          </p:nvSpPr>
          <p:spPr bwMode="auto">
            <a:xfrm>
              <a:off x="4876" y="1207"/>
              <a:ext cx="66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R</a:t>
              </a:r>
              <a:r>
                <a:rPr kumimoji="1" lang="en-US" altLang="zh-CN" sz="2800" baseline="-25000">
                  <a:solidFill>
                    <a:schemeClr val="bg1"/>
                  </a:solidFill>
                  <a:latin typeface="Times New Roman" panose="02020603050405020304" pitchFamily="18" charset="0"/>
                  <a:ea typeface="宋体" panose="02010600030101010101" pitchFamily="2" charset="-122"/>
                </a:rPr>
                <a:t>eq</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65563" name="Oval 15"/>
            <p:cNvSpPr>
              <a:spLocks noChangeArrowheads="1"/>
            </p:cNvSpPr>
            <p:nvPr/>
          </p:nvSpPr>
          <p:spPr bwMode="auto">
            <a:xfrm>
              <a:off x="5284" y="1842"/>
              <a:ext cx="91" cy="90"/>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5564" name="Text Box 16"/>
            <p:cNvSpPr txBox="1">
              <a:spLocks noChangeArrowheads="1"/>
            </p:cNvSpPr>
            <p:nvPr/>
          </p:nvSpPr>
          <p:spPr bwMode="auto">
            <a:xfrm>
              <a:off x="4151" y="732"/>
              <a:ext cx="68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1 : 10</a:t>
              </a:r>
            </a:p>
          </p:txBody>
        </p:sp>
        <p:sp>
          <p:nvSpPr>
            <p:cNvPr id="65565" name="Text Box 17"/>
            <p:cNvSpPr txBox="1">
              <a:spLocks noChangeArrowheads="1"/>
            </p:cNvSpPr>
            <p:nvPr/>
          </p:nvSpPr>
          <p:spPr bwMode="auto">
            <a:xfrm>
              <a:off x="3606" y="687"/>
              <a:ext cx="45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65566" name="Line 18"/>
            <p:cNvSpPr>
              <a:spLocks noChangeShapeType="1"/>
            </p:cNvSpPr>
            <p:nvPr/>
          </p:nvSpPr>
          <p:spPr bwMode="auto">
            <a:xfrm>
              <a:off x="3288" y="1116"/>
              <a:ext cx="0" cy="817"/>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5567" name="Line 19"/>
            <p:cNvSpPr>
              <a:spLocks noChangeShapeType="1"/>
            </p:cNvSpPr>
            <p:nvPr/>
          </p:nvSpPr>
          <p:spPr bwMode="auto">
            <a:xfrm flipV="1">
              <a:off x="4241" y="1095"/>
              <a:ext cx="0" cy="28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5568" name="Line 20"/>
            <p:cNvSpPr>
              <a:spLocks noChangeShapeType="1"/>
            </p:cNvSpPr>
            <p:nvPr/>
          </p:nvSpPr>
          <p:spPr bwMode="auto">
            <a:xfrm flipH="1" flipV="1">
              <a:off x="4241" y="1730"/>
              <a:ext cx="0" cy="19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5569" name="Line 21"/>
            <p:cNvSpPr>
              <a:spLocks noChangeShapeType="1"/>
            </p:cNvSpPr>
            <p:nvPr/>
          </p:nvSpPr>
          <p:spPr bwMode="auto">
            <a:xfrm>
              <a:off x="3288" y="1933"/>
              <a:ext cx="953"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5570" name="Text Box 22"/>
            <p:cNvSpPr txBox="1">
              <a:spLocks noChangeArrowheads="1"/>
            </p:cNvSpPr>
            <p:nvPr/>
          </p:nvSpPr>
          <p:spPr bwMode="auto">
            <a:xfrm>
              <a:off x="4014" y="1140"/>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65571" name="Text Box 23"/>
            <p:cNvSpPr txBox="1">
              <a:spLocks noChangeArrowheads="1"/>
            </p:cNvSpPr>
            <p:nvPr/>
          </p:nvSpPr>
          <p:spPr bwMode="auto">
            <a:xfrm>
              <a:off x="4603" y="1176"/>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65572" name="Line 24"/>
            <p:cNvSpPr>
              <a:spLocks noChangeShapeType="1"/>
            </p:cNvSpPr>
            <p:nvPr/>
          </p:nvSpPr>
          <p:spPr bwMode="auto">
            <a:xfrm>
              <a:off x="4603" y="1911"/>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5573" name="Line 25"/>
            <p:cNvSpPr>
              <a:spLocks noChangeShapeType="1"/>
            </p:cNvSpPr>
            <p:nvPr/>
          </p:nvSpPr>
          <p:spPr bwMode="auto">
            <a:xfrm>
              <a:off x="4603" y="1095"/>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5574" name="Line 26"/>
            <p:cNvSpPr>
              <a:spLocks noChangeShapeType="1"/>
            </p:cNvSpPr>
            <p:nvPr/>
          </p:nvSpPr>
          <p:spPr bwMode="auto">
            <a:xfrm flipV="1">
              <a:off x="3288" y="1117"/>
              <a:ext cx="953"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65575" name="Group 27"/>
            <p:cNvGrpSpPr>
              <a:grpSpLocks/>
            </p:cNvGrpSpPr>
            <p:nvPr/>
          </p:nvGrpSpPr>
          <p:grpSpPr bwMode="auto">
            <a:xfrm>
              <a:off x="4241" y="1367"/>
              <a:ext cx="91" cy="363"/>
              <a:chOff x="2744" y="2931"/>
              <a:chExt cx="57" cy="283"/>
            </a:xfrm>
          </p:grpSpPr>
          <p:sp>
            <p:nvSpPr>
              <p:cNvPr id="65584" name="Arc 28"/>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5585" name="Arc 29"/>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5586" name="Arc 30"/>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65576" name="Group 31"/>
            <p:cNvGrpSpPr>
              <a:grpSpLocks/>
            </p:cNvGrpSpPr>
            <p:nvPr/>
          </p:nvGrpSpPr>
          <p:grpSpPr bwMode="auto">
            <a:xfrm rot="10800000">
              <a:off x="4513" y="1368"/>
              <a:ext cx="90" cy="362"/>
              <a:chOff x="2744" y="2931"/>
              <a:chExt cx="57" cy="283"/>
            </a:xfrm>
          </p:grpSpPr>
          <p:sp>
            <p:nvSpPr>
              <p:cNvPr id="65581" name="Arc 32"/>
              <p:cNvSpPr>
                <a:spLocks/>
              </p:cNvSpPr>
              <p:nvPr/>
            </p:nvSpPr>
            <p:spPr bwMode="auto">
              <a:xfrm rot="10800000" flipH="1" flipV="1">
                <a:off x="2744" y="2931"/>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5582" name="Arc 33"/>
              <p:cNvSpPr>
                <a:spLocks/>
              </p:cNvSpPr>
              <p:nvPr/>
            </p:nvSpPr>
            <p:spPr bwMode="auto">
              <a:xfrm rot="10800000" flipH="1" flipV="1">
                <a:off x="2744" y="3027"/>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5583" name="Arc 34"/>
              <p:cNvSpPr>
                <a:spLocks/>
              </p:cNvSpPr>
              <p:nvPr/>
            </p:nvSpPr>
            <p:spPr bwMode="auto">
              <a:xfrm rot="10800000" flipH="1" flipV="1">
                <a:off x="2744" y="3123"/>
                <a:ext cx="57" cy="91"/>
              </a:xfrm>
              <a:custGeom>
                <a:avLst/>
                <a:gdLst>
                  <a:gd name="T0" fmla="*/ 3 w 22723"/>
                  <a:gd name="T1" fmla="*/ 0 h 43200"/>
                  <a:gd name="T2" fmla="*/ 0 w 22723"/>
                  <a:gd name="T3" fmla="*/ 91 h 43200"/>
                  <a:gd name="T4" fmla="*/ 3 w 22723"/>
                  <a:gd name="T5" fmla="*/ 45 h 43200"/>
                  <a:gd name="T6" fmla="*/ 0 60000 65536"/>
                  <a:gd name="T7" fmla="*/ 0 60000 65536"/>
                  <a:gd name="T8" fmla="*/ 0 60000 65536"/>
                  <a:gd name="T9" fmla="*/ 0 w 22723"/>
                  <a:gd name="T10" fmla="*/ 0 h 43200"/>
                  <a:gd name="T11" fmla="*/ 22723 w 22723"/>
                  <a:gd name="T12" fmla="*/ 43200 h 43200"/>
                </a:gdLst>
                <a:ahLst/>
                <a:cxnLst>
                  <a:cxn ang="T6">
                    <a:pos x="T0" y="T1"/>
                  </a:cxn>
                  <a:cxn ang="T7">
                    <a:pos x="T2" y="T3"/>
                  </a:cxn>
                  <a:cxn ang="T8">
                    <a:pos x="T4" y="T5"/>
                  </a:cxn>
                </a:cxnLst>
                <a:rect l="T9" t="T10" r="T11" b="T12"/>
                <a:pathLst>
                  <a:path w="22723" h="43200" fill="none" extrusionOk="0">
                    <a:moveTo>
                      <a:pt x="1122" y="0"/>
                    </a:moveTo>
                    <a:cubicBezTo>
                      <a:pt x="13052" y="0"/>
                      <a:pt x="22723" y="9670"/>
                      <a:pt x="22723" y="21600"/>
                    </a:cubicBezTo>
                    <a:cubicBezTo>
                      <a:pt x="22723" y="33529"/>
                      <a:pt x="13052" y="43200"/>
                      <a:pt x="1123" y="43200"/>
                    </a:cubicBezTo>
                    <a:cubicBezTo>
                      <a:pt x="748" y="43200"/>
                      <a:pt x="374" y="43190"/>
                      <a:pt x="0" y="43170"/>
                    </a:cubicBezTo>
                  </a:path>
                  <a:path w="22723" h="43200" stroke="0" extrusionOk="0">
                    <a:moveTo>
                      <a:pt x="1122" y="0"/>
                    </a:moveTo>
                    <a:cubicBezTo>
                      <a:pt x="13052" y="0"/>
                      <a:pt x="22723" y="9670"/>
                      <a:pt x="22723" y="21600"/>
                    </a:cubicBezTo>
                    <a:cubicBezTo>
                      <a:pt x="22723" y="33529"/>
                      <a:pt x="13052" y="43200"/>
                      <a:pt x="1123" y="43200"/>
                    </a:cubicBezTo>
                    <a:cubicBezTo>
                      <a:pt x="748" y="43200"/>
                      <a:pt x="374" y="43190"/>
                      <a:pt x="0" y="43170"/>
                    </a:cubicBezTo>
                    <a:lnTo>
                      <a:pt x="1123" y="21600"/>
                    </a:lnTo>
                    <a:close/>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sp>
          <p:nvSpPr>
            <p:cNvPr id="65577" name="Line 35"/>
            <p:cNvSpPr>
              <a:spLocks noChangeShapeType="1"/>
            </p:cNvSpPr>
            <p:nvPr/>
          </p:nvSpPr>
          <p:spPr bwMode="auto">
            <a:xfrm flipH="1" flipV="1">
              <a:off x="4603" y="1730"/>
              <a:ext cx="0" cy="19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5578" name="Line 36"/>
            <p:cNvSpPr>
              <a:spLocks noChangeShapeType="1"/>
            </p:cNvSpPr>
            <p:nvPr/>
          </p:nvSpPr>
          <p:spPr bwMode="auto">
            <a:xfrm flipH="1" flipV="1">
              <a:off x="4603" y="1095"/>
              <a:ext cx="0" cy="28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5579" name="Rectangle 37"/>
            <p:cNvSpPr>
              <a:spLocks noChangeArrowheads="1"/>
            </p:cNvSpPr>
            <p:nvPr/>
          </p:nvSpPr>
          <p:spPr bwMode="auto">
            <a:xfrm>
              <a:off x="3652" y="1004"/>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5580" name="Oval 38"/>
            <p:cNvSpPr>
              <a:spLocks noChangeArrowheads="1"/>
            </p:cNvSpPr>
            <p:nvPr/>
          </p:nvSpPr>
          <p:spPr bwMode="auto">
            <a:xfrm>
              <a:off x="5284" y="1026"/>
              <a:ext cx="91" cy="90"/>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7" name="Group 39"/>
          <p:cNvGrpSpPr>
            <a:grpSpLocks/>
          </p:cNvGrpSpPr>
          <p:nvPr/>
        </p:nvGrpSpPr>
        <p:grpSpPr bwMode="auto">
          <a:xfrm>
            <a:off x="468313" y="3860800"/>
            <a:ext cx="3895725" cy="2232025"/>
            <a:chOff x="158" y="2024"/>
            <a:chExt cx="2454" cy="1406"/>
          </a:xfrm>
        </p:grpSpPr>
        <p:sp>
          <p:nvSpPr>
            <p:cNvPr id="65551" name="Text Box 40"/>
            <p:cNvSpPr txBox="1">
              <a:spLocks noChangeArrowheads="1"/>
            </p:cNvSpPr>
            <p:nvPr/>
          </p:nvSpPr>
          <p:spPr bwMode="auto">
            <a:xfrm>
              <a:off x="2290" y="2387"/>
              <a:ext cx="26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5552" name="Text Box 41"/>
            <p:cNvSpPr txBox="1">
              <a:spLocks noChangeArrowheads="1"/>
            </p:cNvSpPr>
            <p:nvPr/>
          </p:nvSpPr>
          <p:spPr bwMode="auto">
            <a:xfrm>
              <a:off x="2290" y="3067"/>
              <a:ext cx="26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graphicFrame>
          <p:nvGraphicFramePr>
            <p:cNvPr id="65539" name="Object 42"/>
            <p:cNvGraphicFramePr>
              <a:graphicFrameLocks noChangeAspect="1"/>
            </p:cNvGraphicFramePr>
            <p:nvPr/>
          </p:nvGraphicFramePr>
          <p:xfrm>
            <a:off x="2363" y="2693"/>
            <a:ext cx="249" cy="451"/>
          </p:xfrm>
          <a:graphic>
            <a:graphicData uri="http://schemas.openxmlformats.org/presentationml/2006/ole">
              <mc:AlternateContent xmlns:mc="http://schemas.openxmlformats.org/markup-compatibility/2006">
                <mc:Choice xmlns:v="urn:schemas-microsoft-com:vml" Requires="v">
                  <p:oleObj spid="_x0000_s65598" name="公式" r:id="rId6" imgW="215640" imgH="355320" progId="Equation.3">
                    <p:embed/>
                  </p:oleObj>
                </mc:Choice>
                <mc:Fallback>
                  <p:oleObj name="公式" r:id="rId6" imgW="215640" imgH="355320" progId="Equation.3">
                    <p:embed/>
                    <p:pic>
                      <p:nvPicPr>
                        <p:cNvPr id="0" name="Object 4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63" y="2693"/>
                          <a:ext cx="249" cy="4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540" name="Object 43"/>
            <p:cNvGraphicFramePr>
              <a:graphicFrameLocks noChangeAspect="1"/>
            </p:cNvGraphicFramePr>
            <p:nvPr/>
          </p:nvGraphicFramePr>
          <p:xfrm>
            <a:off x="158" y="2795"/>
            <a:ext cx="777" cy="251"/>
          </p:xfrm>
          <a:graphic>
            <a:graphicData uri="http://schemas.openxmlformats.org/presentationml/2006/ole">
              <mc:AlternateContent xmlns:mc="http://schemas.openxmlformats.org/markup-compatibility/2006">
                <mc:Choice xmlns:v="urn:schemas-microsoft-com:vml" Requires="v">
                  <p:oleObj spid="_x0000_s65599" name="公式" r:id="rId8" imgW="723600" imgH="215640" progId="Equation.3">
                    <p:embed/>
                  </p:oleObj>
                </mc:Choice>
                <mc:Fallback>
                  <p:oleObj name="公式" r:id="rId8" imgW="723600" imgH="215640" progId="Equation.3">
                    <p:embed/>
                    <p:pic>
                      <p:nvPicPr>
                        <p:cNvPr id="0" name="Object 4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8" y="2795"/>
                          <a:ext cx="777" cy="2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5553" name="Text Box 44"/>
            <p:cNvSpPr txBox="1">
              <a:spLocks noChangeArrowheads="1"/>
            </p:cNvSpPr>
            <p:nvPr/>
          </p:nvSpPr>
          <p:spPr bwMode="auto">
            <a:xfrm>
              <a:off x="1474" y="2024"/>
              <a:ext cx="67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rPr>
                <a:t>100</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65554" name="Text Box 45"/>
            <p:cNvSpPr txBox="1">
              <a:spLocks noChangeArrowheads="1"/>
            </p:cNvSpPr>
            <p:nvPr/>
          </p:nvSpPr>
          <p:spPr bwMode="auto">
            <a:xfrm>
              <a:off x="1701" y="2750"/>
              <a:ext cx="67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rPr>
                <a:t>50</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65555" name="Oval 46"/>
            <p:cNvSpPr>
              <a:spLocks noChangeArrowheads="1"/>
            </p:cNvSpPr>
            <p:nvPr/>
          </p:nvSpPr>
          <p:spPr bwMode="auto">
            <a:xfrm>
              <a:off x="975" y="2704"/>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65556" name="Text Box 47"/>
            <p:cNvSpPr txBox="1">
              <a:spLocks noChangeArrowheads="1"/>
            </p:cNvSpPr>
            <p:nvPr/>
          </p:nvSpPr>
          <p:spPr bwMode="auto">
            <a:xfrm>
              <a:off x="1156" y="2387"/>
              <a:ext cx="21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5557" name="Text Box 48"/>
            <p:cNvSpPr txBox="1">
              <a:spLocks noChangeArrowheads="1"/>
            </p:cNvSpPr>
            <p:nvPr/>
          </p:nvSpPr>
          <p:spPr bwMode="auto">
            <a:xfrm>
              <a:off x="1156" y="3022"/>
              <a:ext cx="20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5558" name="Rectangle 49"/>
            <p:cNvSpPr>
              <a:spLocks noChangeArrowheads="1"/>
            </p:cNvSpPr>
            <p:nvPr/>
          </p:nvSpPr>
          <p:spPr bwMode="auto">
            <a:xfrm>
              <a:off x="1156" y="2387"/>
              <a:ext cx="1089" cy="1043"/>
            </a:xfrm>
            <a:prstGeom prst="rect">
              <a:avLst/>
            </a:prstGeom>
            <a:noFill/>
            <a:ln w="28575">
              <a:solidFill>
                <a:srgbClr val="FFCC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5559" name="Rectangle 50"/>
            <p:cNvSpPr>
              <a:spLocks noChangeArrowheads="1"/>
            </p:cNvSpPr>
            <p:nvPr/>
          </p:nvSpPr>
          <p:spPr bwMode="auto">
            <a:xfrm>
              <a:off x="2199" y="2704"/>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5560" name="Rectangle 51"/>
            <p:cNvSpPr>
              <a:spLocks noChangeArrowheads="1"/>
            </p:cNvSpPr>
            <p:nvPr/>
          </p:nvSpPr>
          <p:spPr bwMode="auto">
            <a:xfrm>
              <a:off x="1564" y="2341"/>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65548" name="Group 52"/>
          <p:cNvGrpSpPr>
            <a:grpSpLocks/>
          </p:cNvGrpSpPr>
          <p:nvPr/>
        </p:nvGrpSpPr>
        <p:grpSpPr bwMode="auto">
          <a:xfrm>
            <a:off x="6588125" y="6446838"/>
            <a:ext cx="792163" cy="366712"/>
            <a:chOff x="4649" y="4020"/>
            <a:chExt cx="499" cy="231"/>
          </a:xfrm>
        </p:grpSpPr>
        <p:pic>
          <p:nvPicPr>
            <p:cNvPr id="65549" name="Picture 53"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50" name="Text Box 54">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withEffect">
                                  <p:stCondLst>
                                    <p:cond delay="0"/>
                                  </p:stCondLst>
                                  <p:childTnLst>
                                    <p:set>
                                      <p:cBhvr>
                                        <p:cTn id="6" dur="1" fill="hold">
                                          <p:stCondLst>
                                            <p:cond delay="0"/>
                                          </p:stCondLst>
                                        </p:cTn>
                                        <p:tgtEl>
                                          <p:spTgt spid="502786"/>
                                        </p:tgtEl>
                                        <p:attrNameLst>
                                          <p:attrName>style.visibility</p:attrName>
                                        </p:attrNameLst>
                                      </p:cBhvr>
                                      <p:to>
                                        <p:strVal val="visible"/>
                                      </p:to>
                                    </p:set>
                                    <p:animEffect transition="in" filter="slide(fromTop)">
                                      <p:cBhvr>
                                        <p:cTn id="7" dur="500"/>
                                        <p:tgtEl>
                                          <p:spTgt spid="5027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502787"/>
                                        </p:tgtEl>
                                        <p:attrNameLst>
                                          <p:attrName>style.visibility</p:attrName>
                                        </p:attrNameLst>
                                      </p:cBhvr>
                                      <p:to>
                                        <p:strVal val="visible"/>
                                      </p:to>
                                    </p:set>
                                    <p:anim calcmode="lin" valueType="num">
                                      <p:cBhvr additive="base">
                                        <p:cTn id="17" dur="500" fill="hold"/>
                                        <p:tgtEl>
                                          <p:spTgt spid="502787"/>
                                        </p:tgtEl>
                                        <p:attrNameLst>
                                          <p:attrName>ppt_x</p:attrName>
                                        </p:attrNameLst>
                                      </p:cBhvr>
                                      <p:tavLst>
                                        <p:tav tm="0">
                                          <p:val>
                                            <p:strVal val="1+#ppt_w/2"/>
                                          </p:val>
                                        </p:tav>
                                        <p:tav tm="100000">
                                          <p:val>
                                            <p:strVal val="#ppt_x"/>
                                          </p:val>
                                        </p:tav>
                                      </p:tavLst>
                                    </p:anim>
                                    <p:anim calcmode="lin" valueType="num">
                                      <p:cBhvr additive="base">
                                        <p:cTn id="18" dur="500" fill="hold"/>
                                        <p:tgtEl>
                                          <p:spTgt spid="502787"/>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02788"/>
                                        </p:tgtEl>
                                        <p:attrNameLst>
                                          <p:attrName>style.visibility</p:attrName>
                                        </p:attrNameLst>
                                      </p:cBhvr>
                                      <p:to>
                                        <p:strVal val="visible"/>
                                      </p:to>
                                    </p:set>
                                    <p:animEffect transition="in" filter="wipe(left)">
                                      <p:cBhvr>
                                        <p:cTn id="23" dur="2000"/>
                                        <p:tgtEl>
                                          <p:spTgt spid="502788"/>
                                        </p:tgtEl>
                                      </p:cBhvr>
                                    </p:animEffect>
                                  </p:childTnLst>
                                </p:cTn>
                              </p:par>
                            </p:childTnLst>
                          </p:cTn>
                        </p:par>
                        <p:par>
                          <p:cTn id="24" fill="hold" nodeType="afterGroup">
                            <p:stCondLst>
                              <p:cond delay="2000"/>
                            </p:stCondLst>
                            <p:childTnLst>
                              <p:par>
                                <p:cTn id="25" presetID="3" presetClass="entr" presetSubtype="1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linds(horizontal)">
                                      <p:cBhvr>
                                        <p:cTn id="27" dur="500"/>
                                        <p:tgtEl>
                                          <p:spTgt spid="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502789"/>
                                        </p:tgtEl>
                                        <p:attrNameLst>
                                          <p:attrName>style.visibility</p:attrName>
                                        </p:attrNameLst>
                                      </p:cBhvr>
                                      <p:to>
                                        <p:strVal val="visible"/>
                                      </p:to>
                                    </p:set>
                                    <p:animEffect transition="in" filter="wipe(left)">
                                      <p:cBhvr>
                                        <p:cTn id="32" dur="2000"/>
                                        <p:tgtEl>
                                          <p:spTgt spid="5027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2786" grpId="0" autoUpdateAnimBg="0"/>
      <p:bldP spid="502787" grpId="0" autoUpdateAnimBg="0"/>
      <p:bldP spid="502788" grpId="0" autoUpdateAnimBg="0"/>
    </p:bld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Pixel</Template>
  <TotalTime>2331</TotalTime>
  <Words>2275</Words>
  <Application>Microsoft Office PowerPoint</Application>
  <PresentationFormat>全屏显示(4:3)</PresentationFormat>
  <Paragraphs>684</Paragraphs>
  <Slides>48</Slides>
  <Notes>0</Notes>
  <HiddenSlides>0</HiddenSlides>
  <MMClips>0</MMClips>
  <ScaleCrop>false</ScaleCrop>
  <HeadingPairs>
    <vt:vector size="6" baseType="variant">
      <vt:variant>
        <vt:lpstr>主题</vt:lpstr>
      </vt:variant>
      <vt:variant>
        <vt:i4>1</vt:i4>
      </vt:variant>
      <vt:variant>
        <vt:lpstr>嵌入 OLE 服务器</vt:lpstr>
      </vt:variant>
      <vt:variant>
        <vt:i4>2</vt:i4>
      </vt:variant>
      <vt:variant>
        <vt:lpstr>幻灯片标题</vt:lpstr>
      </vt:variant>
      <vt:variant>
        <vt:i4>48</vt:i4>
      </vt:variant>
    </vt:vector>
  </HeadingPairs>
  <TitlesOfParts>
    <vt:vector size="51" baseType="lpstr">
      <vt:lpstr>Default Design</vt:lpstr>
      <vt:lpstr>Equation</vt:lpstr>
      <vt:lpstr>公式</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 Shastry</dc:creator>
  <cp:lastModifiedBy>Windows User</cp:lastModifiedBy>
  <cp:revision>172</cp:revision>
  <dcterms:created xsi:type="dcterms:W3CDTF">2003-03-28T13:43:40Z</dcterms:created>
  <dcterms:modified xsi:type="dcterms:W3CDTF">2022-05-23T02:11:40Z</dcterms:modified>
</cp:coreProperties>
</file>