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3.xml" ContentType="application/vnd.openxmlformats-officedocument.presentationml.notesSlide+xml"/>
  <Override PartName="/ppt/tags/tag7.xml" ContentType="application/vnd.openxmlformats-officedocument.presentationml.tags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2.xml" ContentType="application/vnd.openxmlformats-officedocument.presentationml.tags+xml"/>
  <Override PartName="/ppt/notesSlides/notesSlide28.xml" ContentType="application/vnd.openxmlformats-officedocument.presentationml.notesSlide+xml"/>
  <Override PartName="/ppt/tags/tag13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70" r:id="rId2"/>
    <p:sldId id="328" r:id="rId3"/>
    <p:sldId id="348" r:id="rId4"/>
    <p:sldId id="364" r:id="rId5"/>
    <p:sldId id="362" r:id="rId6"/>
    <p:sldId id="429" r:id="rId7"/>
    <p:sldId id="363" r:id="rId8"/>
    <p:sldId id="365" r:id="rId9"/>
    <p:sldId id="430" r:id="rId10"/>
    <p:sldId id="431" r:id="rId11"/>
    <p:sldId id="433" r:id="rId12"/>
    <p:sldId id="435" r:id="rId13"/>
    <p:sldId id="434" r:id="rId14"/>
    <p:sldId id="436" r:id="rId15"/>
    <p:sldId id="437" r:id="rId16"/>
    <p:sldId id="369" r:id="rId17"/>
    <p:sldId id="370" r:id="rId18"/>
    <p:sldId id="372" r:id="rId19"/>
    <p:sldId id="376" r:id="rId20"/>
    <p:sldId id="374" r:id="rId21"/>
    <p:sldId id="377" r:id="rId22"/>
    <p:sldId id="379" r:id="rId23"/>
    <p:sldId id="386" r:id="rId24"/>
    <p:sldId id="438" r:id="rId25"/>
    <p:sldId id="439" r:id="rId26"/>
    <p:sldId id="391" r:id="rId27"/>
    <p:sldId id="388" r:id="rId28"/>
    <p:sldId id="389" r:id="rId29"/>
    <p:sldId id="390" r:id="rId30"/>
    <p:sldId id="393" r:id="rId31"/>
    <p:sldId id="392" r:id="rId32"/>
    <p:sldId id="395" r:id="rId33"/>
    <p:sldId id="440" r:id="rId34"/>
    <p:sldId id="398" r:id="rId35"/>
    <p:sldId id="441" r:id="rId36"/>
    <p:sldId id="442" r:id="rId37"/>
    <p:sldId id="443" r:id="rId38"/>
    <p:sldId id="432" r:id="rId39"/>
    <p:sldId id="444" r:id="rId40"/>
  </p:sldIdLst>
  <p:sldSz cx="12192000" cy="6858000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5B1C675E-B402-4209-980E-ABBC10C70CFC}">
          <p14:sldIdLst>
            <p14:sldId id="270"/>
            <p14:sldId id="328"/>
            <p14:sldId id="348"/>
            <p14:sldId id="364"/>
            <p14:sldId id="362"/>
            <p14:sldId id="429"/>
            <p14:sldId id="363"/>
            <p14:sldId id="365"/>
            <p14:sldId id="430"/>
            <p14:sldId id="431"/>
            <p14:sldId id="433"/>
            <p14:sldId id="435"/>
            <p14:sldId id="434"/>
            <p14:sldId id="436"/>
            <p14:sldId id="437"/>
            <p14:sldId id="369"/>
            <p14:sldId id="370"/>
            <p14:sldId id="372"/>
            <p14:sldId id="376"/>
            <p14:sldId id="374"/>
            <p14:sldId id="377"/>
            <p14:sldId id="379"/>
            <p14:sldId id="386"/>
            <p14:sldId id="438"/>
            <p14:sldId id="439"/>
            <p14:sldId id="391"/>
            <p14:sldId id="388"/>
            <p14:sldId id="389"/>
            <p14:sldId id="390"/>
            <p14:sldId id="393"/>
            <p14:sldId id="392"/>
            <p14:sldId id="395"/>
            <p14:sldId id="440"/>
            <p14:sldId id="398"/>
            <p14:sldId id="441"/>
            <p14:sldId id="442"/>
            <p14:sldId id="443"/>
            <p14:sldId id="432"/>
            <p14:sldId id="44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40" autoAdjust="0"/>
    <p:restoredTop sz="85205" autoAdjust="0"/>
  </p:normalViewPr>
  <p:slideViewPr>
    <p:cSldViewPr snapToGrid="0">
      <p:cViewPr varScale="1">
        <p:scale>
          <a:sx n="84" d="100"/>
          <a:sy n="84" d="100"/>
        </p:scale>
        <p:origin x="22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4" Type="http://schemas.openxmlformats.org/officeDocument/2006/relationships/image" Target="../media/image3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4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CDC2E7-EB48-4C6C-87A2-B624AE28DE6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77CB42-B981-4158-AA10-31BAB2DB76F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page</a:t>
          </a:r>
          <a:r>
            <a: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：用于指定被引入文件的相对路径。例如，指定属性值为</a:t>
          </a:r>
          <a:r>
            <a:rPr lang="en-US" sz="2000" dirty="0" err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top.jsp</a:t>
          </a:r>
          <a:r>
            <a: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，则表示将当前</a:t>
          </a:r>
          <a:r>
            <a:rPr 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JSP</a:t>
          </a:r>
          <a:r>
            <a: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文件相同文件夹下的</a:t>
          </a:r>
          <a:r>
            <a:rPr lang="en-US" sz="2000" dirty="0" err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top.jsp</a:t>
          </a:r>
          <a:r>
            <a: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文件引入到当前</a:t>
          </a:r>
          <a:r>
            <a:rPr 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JSP</a:t>
          </a:r>
          <a:r>
            <a: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页面中。</a:t>
          </a:r>
          <a:endParaRPr lang="en-US" sz="20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DC55D78-5F28-475F-8B8A-20608DD0128D}" type="parTrans" cxnId="{ECF4C63F-392A-418E-B1FA-E9EC0477B0D9}">
      <dgm:prSet/>
      <dgm:spPr/>
      <dgm:t>
        <a:bodyPr/>
        <a:lstStyle/>
        <a:p>
          <a:endParaRPr 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6F75E53-B1FD-4F8A-9D00-27C9F66C6C2D}" type="sibTrans" cxnId="{ECF4C63F-392A-418E-B1FA-E9EC0477B0D9}">
      <dgm:prSet/>
      <dgm:spPr/>
      <dgm:t>
        <a:bodyPr/>
        <a:lstStyle/>
        <a:p>
          <a:endParaRPr 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3D25BEF-4C9C-4D4B-BAE0-77070647D3A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flush</a:t>
          </a:r>
          <a:r>
            <a: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：用于指定是否将当前页面的输出内容刷新到客户端，默认情况下，</a:t>
          </a:r>
          <a:r>
            <a:rPr 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flush</a:t>
          </a:r>
          <a:r>
            <a: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属性的值为</a:t>
          </a:r>
          <a:r>
            <a:rPr 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false</a:t>
          </a:r>
          <a:r>
            <a: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en-US" sz="20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EE4E664-1337-4B64-A6C3-3A67EAB8550F}" type="parTrans" cxnId="{38E2ADE4-BC4A-4482-A8E2-BE5D1D362332}">
      <dgm:prSet/>
      <dgm:spPr/>
      <dgm:t>
        <a:bodyPr/>
        <a:lstStyle/>
        <a:p>
          <a:endParaRPr 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0DC9324-95F4-487C-85A4-78B6A38DF6C1}" type="sibTrans" cxnId="{38E2ADE4-BC4A-4482-A8E2-BE5D1D362332}">
      <dgm:prSet/>
      <dgm:spPr/>
      <dgm:t>
        <a:bodyPr/>
        <a:lstStyle/>
        <a:p>
          <a:endParaRPr 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A2A90F0-69B8-4C98-BBFE-EB2053648C19}" type="pres">
      <dgm:prSet presAssocID="{FCCDC2E7-EB48-4C6C-87A2-B624AE28DE6B}" presName="root" presStyleCnt="0">
        <dgm:presLayoutVars>
          <dgm:dir/>
          <dgm:resizeHandles val="exact"/>
        </dgm:presLayoutVars>
      </dgm:prSet>
      <dgm:spPr/>
    </dgm:pt>
    <dgm:pt modelId="{270B5CF2-99A6-4E4D-BC35-4E9F316B44A3}" type="pres">
      <dgm:prSet presAssocID="{5F77CB42-B981-4158-AA10-31BAB2DB76F6}" presName="compNode" presStyleCnt="0"/>
      <dgm:spPr/>
    </dgm:pt>
    <dgm:pt modelId="{5BC60773-C8F0-4932-AB43-4AD06E9D7FC5}" type="pres">
      <dgm:prSet presAssocID="{5F77CB42-B981-4158-AA10-31BAB2DB76F6}" presName="bgRect" presStyleLbl="bgShp" presStyleIdx="0" presStyleCnt="2"/>
      <dgm:spPr/>
    </dgm:pt>
    <dgm:pt modelId="{C3EDDA21-FBBF-493F-8A4F-AA0F16A00B40}" type="pres">
      <dgm:prSet presAssocID="{5F77CB42-B981-4158-AA10-31BAB2DB76F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owser Window"/>
        </a:ext>
      </dgm:extLst>
    </dgm:pt>
    <dgm:pt modelId="{7C7077ED-0376-47D2-87BA-B3F95AE327F9}" type="pres">
      <dgm:prSet presAssocID="{5F77CB42-B981-4158-AA10-31BAB2DB76F6}" presName="spaceRect" presStyleCnt="0"/>
      <dgm:spPr/>
    </dgm:pt>
    <dgm:pt modelId="{EF56C9CA-D2C7-4D0F-A3B5-CC07056D87FA}" type="pres">
      <dgm:prSet presAssocID="{5F77CB42-B981-4158-AA10-31BAB2DB76F6}" presName="parTx" presStyleLbl="revTx" presStyleIdx="0" presStyleCnt="2">
        <dgm:presLayoutVars>
          <dgm:chMax val="0"/>
          <dgm:chPref val="0"/>
        </dgm:presLayoutVars>
      </dgm:prSet>
      <dgm:spPr/>
    </dgm:pt>
    <dgm:pt modelId="{016F7D6D-EADF-4334-8B35-80DDA44C443D}" type="pres">
      <dgm:prSet presAssocID="{B6F75E53-B1FD-4F8A-9D00-27C9F66C6C2D}" presName="sibTrans" presStyleCnt="0"/>
      <dgm:spPr/>
    </dgm:pt>
    <dgm:pt modelId="{0723F0B4-5043-4436-9151-3E6C88195C99}" type="pres">
      <dgm:prSet presAssocID="{D3D25BEF-4C9C-4D4B-BAE0-77070647D3A3}" presName="compNode" presStyleCnt="0"/>
      <dgm:spPr/>
    </dgm:pt>
    <dgm:pt modelId="{AC3CDE86-0775-41CF-90F4-78717752802A}" type="pres">
      <dgm:prSet presAssocID="{D3D25BEF-4C9C-4D4B-BAE0-77070647D3A3}" presName="bgRect" presStyleLbl="bgShp" presStyleIdx="1" presStyleCnt="2"/>
      <dgm:spPr/>
    </dgm:pt>
    <dgm:pt modelId="{C96C062E-48B4-4DA2-A744-4D3048E52B1D}" type="pres">
      <dgm:prSet presAssocID="{D3D25BEF-4C9C-4D4B-BAE0-77070647D3A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肥皂"/>
        </a:ext>
      </dgm:extLst>
    </dgm:pt>
    <dgm:pt modelId="{F2F4CFB6-96A0-45F0-944E-94B129B2D339}" type="pres">
      <dgm:prSet presAssocID="{D3D25BEF-4C9C-4D4B-BAE0-77070647D3A3}" presName="spaceRect" presStyleCnt="0"/>
      <dgm:spPr/>
    </dgm:pt>
    <dgm:pt modelId="{F6C295D7-B1A6-4944-AB7D-5FD88F954A5B}" type="pres">
      <dgm:prSet presAssocID="{D3D25BEF-4C9C-4D4B-BAE0-77070647D3A3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CF4C63F-392A-418E-B1FA-E9EC0477B0D9}" srcId="{FCCDC2E7-EB48-4C6C-87A2-B624AE28DE6B}" destId="{5F77CB42-B981-4158-AA10-31BAB2DB76F6}" srcOrd="0" destOrd="0" parTransId="{3DC55D78-5F28-475F-8B8A-20608DD0128D}" sibTransId="{B6F75E53-B1FD-4F8A-9D00-27C9F66C6C2D}"/>
    <dgm:cxn modelId="{C652D65F-3C7A-469F-AE3B-B40AEF8E655E}" type="presOf" srcId="{5F77CB42-B981-4158-AA10-31BAB2DB76F6}" destId="{EF56C9CA-D2C7-4D0F-A3B5-CC07056D87FA}" srcOrd="0" destOrd="0" presId="urn:microsoft.com/office/officeart/2018/2/layout/IconVerticalSolidList"/>
    <dgm:cxn modelId="{62FDF27D-3D74-4920-AC79-AB799C0506D6}" type="presOf" srcId="{FCCDC2E7-EB48-4C6C-87A2-B624AE28DE6B}" destId="{4A2A90F0-69B8-4C98-BBFE-EB2053648C19}" srcOrd="0" destOrd="0" presId="urn:microsoft.com/office/officeart/2018/2/layout/IconVerticalSolidList"/>
    <dgm:cxn modelId="{0B4C74C8-EC49-4A29-AACD-D9B6F61DC154}" type="presOf" srcId="{D3D25BEF-4C9C-4D4B-BAE0-77070647D3A3}" destId="{F6C295D7-B1A6-4944-AB7D-5FD88F954A5B}" srcOrd="0" destOrd="0" presId="urn:microsoft.com/office/officeart/2018/2/layout/IconVerticalSolidList"/>
    <dgm:cxn modelId="{38E2ADE4-BC4A-4482-A8E2-BE5D1D362332}" srcId="{FCCDC2E7-EB48-4C6C-87A2-B624AE28DE6B}" destId="{D3D25BEF-4C9C-4D4B-BAE0-77070647D3A3}" srcOrd="1" destOrd="0" parTransId="{8EE4E664-1337-4B64-A6C3-3A67EAB8550F}" sibTransId="{30DC9324-95F4-487C-85A4-78B6A38DF6C1}"/>
    <dgm:cxn modelId="{6E1FEC7D-AA91-4572-866A-208C1A1C445A}" type="presParOf" srcId="{4A2A90F0-69B8-4C98-BBFE-EB2053648C19}" destId="{270B5CF2-99A6-4E4D-BC35-4E9F316B44A3}" srcOrd="0" destOrd="0" presId="urn:microsoft.com/office/officeart/2018/2/layout/IconVerticalSolidList"/>
    <dgm:cxn modelId="{396C8A32-CF1D-436E-AEF7-484CE5A62080}" type="presParOf" srcId="{270B5CF2-99A6-4E4D-BC35-4E9F316B44A3}" destId="{5BC60773-C8F0-4932-AB43-4AD06E9D7FC5}" srcOrd="0" destOrd="0" presId="urn:microsoft.com/office/officeart/2018/2/layout/IconVerticalSolidList"/>
    <dgm:cxn modelId="{D9CE2CE7-13D8-410A-A004-9A7105F94B6F}" type="presParOf" srcId="{270B5CF2-99A6-4E4D-BC35-4E9F316B44A3}" destId="{C3EDDA21-FBBF-493F-8A4F-AA0F16A00B40}" srcOrd="1" destOrd="0" presId="urn:microsoft.com/office/officeart/2018/2/layout/IconVerticalSolidList"/>
    <dgm:cxn modelId="{464A6D3A-1DDE-4CC2-BF5C-FA0D89569ACE}" type="presParOf" srcId="{270B5CF2-99A6-4E4D-BC35-4E9F316B44A3}" destId="{7C7077ED-0376-47D2-87BA-B3F95AE327F9}" srcOrd="2" destOrd="0" presId="urn:microsoft.com/office/officeart/2018/2/layout/IconVerticalSolidList"/>
    <dgm:cxn modelId="{79B5D802-839B-4858-ABEB-21569AD8F744}" type="presParOf" srcId="{270B5CF2-99A6-4E4D-BC35-4E9F316B44A3}" destId="{EF56C9CA-D2C7-4D0F-A3B5-CC07056D87FA}" srcOrd="3" destOrd="0" presId="urn:microsoft.com/office/officeart/2018/2/layout/IconVerticalSolidList"/>
    <dgm:cxn modelId="{616EF423-1912-4D8E-B862-BDAB939429FD}" type="presParOf" srcId="{4A2A90F0-69B8-4C98-BBFE-EB2053648C19}" destId="{016F7D6D-EADF-4334-8B35-80DDA44C443D}" srcOrd="1" destOrd="0" presId="urn:microsoft.com/office/officeart/2018/2/layout/IconVerticalSolidList"/>
    <dgm:cxn modelId="{E9E97168-BBE2-45D4-8CEC-6E2EB0793F5E}" type="presParOf" srcId="{4A2A90F0-69B8-4C98-BBFE-EB2053648C19}" destId="{0723F0B4-5043-4436-9151-3E6C88195C99}" srcOrd="2" destOrd="0" presId="urn:microsoft.com/office/officeart/2018/2/layout/IconVerticalSolidList"/>
    <dgm:cxn modelId="{C1D346E3-FDA3-4F4A-92EB-2F4DED56D74B}" type="presParOf" srcId="{0723F0B4-5043-4436-9151-3E6C88195C99}" destId="{AC3CDE86-0775-41CF-90F4-78717752802A}" srcOrd="0" destOrd="0" presId="urn:microsoft.com/office/officeart/2018/2/layout/IconVerticalSolidList"/>
    <dgm:cxn modelId="{104DE740-74FC-42B8-9A58-048B3C004D09}" type="presParOf" srcId="{0723F0B4-5043-4436-9151-3E6C88195C99}" destId="{C96C062E-48B4-4DA2-A744-4D3048E52B1D}" srcOrd="1" destOrd="0" presId="urn:microsoft.com/office/officeart/2018/2/layout/IconVerticalSolidList"/>
    <dgm:cxn modelId="{7B3956F6-DBC2-4A9C-9AFB-0B0EF59DBBBB}" type="presParOf" srcId="{0723F0B4-5043-4436-9151-3E6C88195C99}" destId="{F2F4CFB6-96A0-45F0-944E-94B129B2D339}" srcOrd="2" destOrd="0" presId="urn:microsoft.com/office/officeart/2018/2/layout/IconVerticalSolidList"/>
    <dgm:cxn modelId="{A7421894-0C5B-4AD5-9CBD-29C6364B7EA0}" type="presParOf" srcId="{0723F0B4-5043-4436-9151-3E6C88195C99}" destId="{F6C295D7-B1A6-4944-AB7D-5FD88F954A5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60773-C8F0-4932-AB43-4AD06E9D7FC5}">
      <dsp:nvSpPr>
        <dsp:cNvPr id="0" name=""/>
        <dsp:cNvSpPr/>
      </dsp:nvSpPr>
      <dsp:spPr>
        <a:xfrm>
          <a:off x="0" y="1477"/>
          <a:ext cx="9728495" cy="8384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EDDA21-FBBF-493F-8A4F-AA0F16A00B40}">
      <dsp:nvSpPr>
        <dsp:cNvPr id="0" name=""/>
        <dsp:cNvSpPr/>
      </dsp:nvSpPr>
      <dsp:spPr>
        <a:xfrm>
          <a:off x="253619" y="190119"/>
          <a:ext cx="461577" cy="4611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56C9CA-D2C7-4D0F-A3B5-CC07056D87FA}">
      <dsp:nvSpPr>
        <dsp:cNvPr id="0" name=""/>
        <dsp:cNvSpPr/>
      </dsp:nvSpPr>
      <dsp:spPr>
        <a:xfrm>
          <a:off x="968816" y="1477"/>
          <a:ext cx="8596098" cy="83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819" tIns="88819" rIns="88819" bIns="8881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page</a:t>
          </a:r>
          <a:r>
            <a:rPr lang="zh-CN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：用于指定被引入文件的相对路径。例如，指定属性值为</a:t>
          </a:r>
          <a:r>
            <a:rPr lang="en-US" sz="2000" kern="1200" dirty="0" err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top.jsp</a:t>
          </a:r>
          <a:r>
            <a:rPr lang="zh-CN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，则表示将当前</a:t>
          </a:r>
          <a:r>
            <a:rPr lang="en-US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JSP</a:t>
          </a:r>
          <a:r>
            <a:rPr lang="zh-CN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文件相同文件夹下的</a:t>
          </a:r>
          <a:r>
            <a:rPr lang="en-US" sz="2000" kern="1200" dirty="0" err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top.jsp</a:t>
          </a:r>
          <a:r>
            <a:rPr lang="zh-CN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文件引入到当前</a:t>
          </a:r>
          <a:r>
            <a:rPr lang="en-US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JSP</a:t>
          </a:r>
          <a:r>
            <a:rPr lang="zh-CN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页面中。</a:t>
          </a:r>
          <a:endParaRPr lang="en-US" sz="2000" kern="12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968816" y="1477"/>
        <a:ext cx="8596098" cy="839231"/>
      </dsp:txXfrm>
    </dsp:sp>
    <dsp:sp modelId="{AC3CDE86-0775-41CF-90F4-78717752802A}">
      <dsp:nvSpPr>
        <dsp:cNvPr id="0" name=""/>
        <dsp:cNvSpPr/>
      </dsp:nvSpPr>
      <dsp:spPr>
        <a:xfrm>
          <a:off x="0" y="939441"/>
          <a:ext cx="9728495" cy="8384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6C062E-48B4-4DA2-A744-4D3048E52B1D}">
      <dsp:nvSpPr>
        <dsp:cNvPr id="0" name=""/>
        <dsp:cNvSpPr/>
      </dsp:nvSpPr>
      <dsp:spPr>
        <a:xfrm>
          <a:off x="253619" y="1128084"/>
          <a:ext cx="461577" cy="4611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295D7-B1A6-4944-AB7D-5FD88F954A5B}">
      <dsp:nvSpPr>
        <dsp:cNvPr id="0" name=""/>
        <dsp:cNvSpPr/>
      </dsp:nvSpPr>
      <dsp:spPr>
        <a:xfrm>
          <a:off x="968816" y="939441"/>
          <a:ext cx="8596098" cy="83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819" tIns="88819" rIns="88819" bIns="8881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flush</a:t>
          </a:r>
          <a:r>
            <a:rPr lang="zh-CN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：用于指定是否将当前页面的输出内容刷新到客户端，默认情况下，</a:t>
          </a:r>
          <a:r>
            <a:rPr lang="en-US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flush</a:t>
          </a:r>
          <a:r>
            <a:rPr lang="zh-CN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属性的值为</a:t>
          </a:r>
          <a:r>
            <a:rPr lang="en-US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false</a:t>
          </a:r>
          <a:r>
            <a:rPr lang="zh-CN" sz="20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en-US" sz="2000" kern="12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968816" y="939441"/>
        <a:ext cx="8596098" cy="8392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9B4F8-B9B8-4A16-8056-FA7F3557B8C5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0A8B-A679-4A27-84B0-328234F412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636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838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439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610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32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722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511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06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905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57880-3B85-4CED-3054-DF3AE7C73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AC85D7F-8C24-A1F7-3A62-AFB1D404D1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D5BA5E8-97A9-70D3-8F07-471017DC8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789BDE-C009-120D-A1AA-DEE517699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760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35A06-357E-6E7E-B594-2756940F9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8B35C96-CF43-D6C7-59D4-4BA9C6BF5A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28ECDDC-8892-6E25-7FBC-EBB5A157E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962A03-D15D-7CF7-F820-4D6F862C95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394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EA1C1-2433-ABDA-9477-7C9FAA503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FE01D9C-D526-5B53-C738-8BFA1184D6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B7B5ECC-1D59-AA6C-07CD-742A9BCF2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C2C8F9-73AE-3018-6C3D-B21FF95DB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20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B016C-6BF4-E5A3-94BE-DCF7F6C2F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E3B1A39-44DB-CC52-2553-2D733206E4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A6E0CAD-38C6-D8F5-C80C-A003851C2C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4A8575-200F-0636-351D-58AE2812AD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431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1EABF-8086-45B6-6F71-0B5C216B0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027E01C-6AE3-72D3-745B-CA57FE905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0CFC97E-40BC-55DF-581D-12C736ECC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一闪即退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270337-981D-6438-EAD8-7FAEB0BC3B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952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103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746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800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Scriptlets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中可以</a:t>
            </a:r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进行属性的定义，也可以输出内容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，但是它</a:t>
            </a:r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不可以进行方法的定义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631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309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9730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36476-F02F-42B9-492D-832D56B61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56491C6-2E18-9BE9-D9BA-9EB1CB0E6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0BC2EB2-F277-3FD4-B292-AC669A06D7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52EB52-66C8-0688-E043-877CE9E979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3162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776BE-C5F4-B7BB-3289-12D5EF38A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74475C1-E2D8-2ED5-001C-3A30E9A0C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4B5F5E8-B511-60CE-681A-B5A7F51183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86E1A7-DC4E-49D4-9487-1A1480B47A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2152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2141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544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err="1">
                <a:solidFill>
                  <a:srgbClr val="1369B2"/>
                </a:solidFill>
                <a:latin typeface="微软雅黑" panose="020B0503020204020204" pitchFamily="34" charset="-122"/>
              </a:rPr>
              <a:t>jsp:include</a:t>
            </a:r>
            <a:r>
              <a:rPr lang="en-US" altLang="zh-CN" sz="1200" dirty="0">
                <a:solidFill>
                  <a:srgbClr val="1369B2"/>
                </a:solidFill>
                <a:latin typeface="微软雅黑" panose="020B0503020204020204" pitchFamily="34" charset="-122"/>
              </a:rPr>
              <a:t>&gt;</a:t>
            </a:r>
            <a:r>
              <a:rPr lang="zh-CN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包含的原理是</a:t>
            </a:r>
            <a:r>
              <a:rPr lang="zh-CN" altLang="zh-CN" sz="1200" dirty="0">
                <a:solidFill>
                  <a:srgbClr val="FF0000"/>
                </a:solidFill>
                <a:latin typeface="微软雅黑" panose="020B0503020204020204" pitchFamily="34" charset="-122"/>
              </a:rPr>
              <a:t>将被包含页面编译处理后的结果包含在当前页面中</a:t>
            </a:r>
            <a:r>
              <a:rPr lang="zh-CN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</a:endParaRPr>
          </a:p>
          <a:p>
            <a:r>
              <a:rPr lang="zh-CN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使用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include</a:t>
            </a:r>
            <a:r>
              <a:rPr lang="zh-CN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指令时，被</a:t>
            </a:r>
            <a:r>
              <a:rPr lang="zh-CN" altLang="zh-CN" sz="1200" dirty="0">
                <a:solidFill>
                  <a:srgbClr val="FF0000"/>
                </a:solidFill>
                <a:latin typeface="微软雅黑" panose="020B0503020204020204" pitchFamily="34" charset="-122"/>
              </a:rPr>
              <a:t>包含的文件内容会原封不动地插入到包含页中</a:t>
            </a:r>
            <a:r>
              <a:rPr lang="zh-CN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，然后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编译器再将合成后的文件最终编译成一个</a:t>
            </a:r>
            <a:r>
              <a:rPr lang="en-US" altLang="zh-CN" sz="1200" dirty="0">
                <a:solidFill>
                  <a:srgbClr val="1369B2"/>
                </a:solidFill>
                <a:latin typeface="微软雅黑" panose="020B0503020204020204" pitchFamily="34" charset="-122"/>
              </a:rPr>
              <a:t>Java</a:t>
            </a:r>
            <a:r>
              <a:rPr lang="zh-CN" altLang="zh-CN" sz="1200" dirty="0">
                <a:solidFill>
                  <a:srgbClr val="1369B2"/>
                </a:solidFill>
                <a:latin typeface="微软雅黑" panose="020B0503020204020204" pitchFamily="34" charset="-122"/>
              </a:rPr>
              <a:t>文件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7837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CB11C-BB7A-1F46-7ECF-397DAF1DE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94F1320-E6BD-0F87-01DA-A50E62A11F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66D7203-6F6E-EF2F-F277-8FE7DF6B83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err="1">
                <a:solidFill>
                  <a:srgbClr val="1369B2"/>
                </a:solidFill>
                <a:latin typeface="微软雅黑" panose="020B0503020204020204" pitchFamily="34" charset="-122"/>
              </a:rPr>
              <a:t>jsp:include</a:t>
            </a:r>
            <a:r>
              <a:rPr lang="en-US" altLang="zh-CN" sz="1200" dirty="0">
                <a:solidFill>
                  <a:srgbClr val="1369B2"/>
                </a:solidFill>
                <a:latin typeface="微软雅黑" panose="020B0503020204020204" pitchFamily="34" charset="-122"/>
              </a:rPr>
              <a:t>&gt;</a:t>
            </a:r>
            <a:r>
              <a:rPr lang="zh-CN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包含的原理是</a:t>
            </a:r>
            <a:r>
              <a:rPr lang="zh-CN" altLang="zh-CN" sz="1200" dirty="0">
                <a:solidFill>
                  <a:srgbClr val="FF0000"/>
                </a:solidFill>
                <a:latin typeface="微软雅黑" panose="020B0503020204020204" pitchFamily="34" charset="-122"/>
              </a:rPr>
              <a:t>将被包含页面编译处理后的结果包含在当前页面中</a:t>
            </a:r>
            <a:r>
              <a:rPr lang="zh-CN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</a:endParaRPr>
          </a:p>
          <a:p>
            <a:r>
              <a:rPr lang="zh-CN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使用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include</a:t>
            </a:r>
            <a:r>
              <a:rPr lang="zh-CN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指令时，被</a:t>
            </a:r>
            <a:r>
              <a:rPr lang="zh-CN" altLang="zh-CN" sz="1200" dirty="0">
                <a:solidFill>
                  <a:srgbClr val="FF0000"/>
                </a:solidFill>
                <a:latin typeface="微软雅黑" panose="020B0503020204020204" pitchFamily="34" charset="-122"/>
              </a:rPr>
              <a:t>包含的文件内容会原封不动地插入到包含页中</a:t>
            </a:r>
            <a:r>
              <a:rPr lang="zh-CN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，然后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1200" dirty="0">
                <a:solidFill>
                  <a:schemeClr val="tx1"/>
                </a:solidFill>
                <a:latin typeface="微软雅黑" panose="020B0503020204020204" pitchFamily="34" charset="-122"/>
              </a:rPr>
              <a:t>编译器再将合成后的文件最终编译成一个</a:t>
            </a:r>
            <a:r>
              <a:rPr lang="en-US" altLang="zh-CN" sz="1200" dirty="0">
                <a:solidFill>
                  <a:srgbClr val="1369B2"/>
                </a:solidFill>
                <a:latin typeface="微软雅黑" panose="020B0503020204020204" pitchFamily="34" charset="-122"/>
              </a:rPr>
              <a:t>Java</a:t>
            </a:r>
            <a:r>
              <a:rPr lang="zh-CN" altLang="zh-CN" sz="1200" dirty="0">
                <a:solidFill>
                  <a:srgbClr val="1369B2"/>
                </a:solidFill>
                <a:latin typeface="微软雅黑" panose="020B0503020204020204" pitchFamily="34" charset="-122"/>
              </a:rPr>
              <a:t>文件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76C4FF-2463-6B13-AF80-08A3D82661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512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5361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277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E7084-5F2A-1860-0A27-2F4B34AB9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F39D861-0881-15C6-C380-DA9476485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25B00B5-6A8E-2430-5A8D-933B4BF28A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293886-7CD5-740C-8E13-5B94B152E3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8838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3D396-DF26-7F38-5619-727D83C1A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B25B8A7-706A-1424-6451-5B53FAD45D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BBD852B-3A97-1626-2B91-8BF263E609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FC3337-17CA-6396-6F2C-0E9D591D8E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7956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8863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6C0BF-69F8-77F4-5A5E-F61EA8169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80DC878-93AD-1FC1-6B9E-DA03A36881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5C19F44-D30E-E9AE-1824-4A9B693DA4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AFD60-B390-76FD-A36B-25222371B6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600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D78803-B1DC-855D-4DBC-529C7B54D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C180CA-31F6-67D4-92EB-26328318A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CF7C99-DE6D-CC4A-13E9-B199547E5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01F4ED-8EBE-6D08-6AFA-83BEDBE4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26A27D-90CC-3601-A639-180B0433D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31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03C689-BB9A-44D4-9884-20238864B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7EB2BC-19DC-7BE6-F6BC-B95964028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F30DFF-0024-B056-9F82-8C493A565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873461-4D10-0C4F-BB91-041742232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AA0E1E-1EF3-65E1-AE51-4A848013D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930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5E00A7-037E-C6B8-217B-6E59CA116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1BBD18-41BC-F243-A748-621D206A6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72A086-3A6A-2663-986C-230BB245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09BFA0-09BF-82A0-2DA1-00E089EE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15D31F-C8AB-49A1-BE2A-7978982C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88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52F9EB-60E2-9DF8-B909-E3622639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6526EB-CCFD-243B-6B54-0AB8A8C9F5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9401016-EB74-06FE-2CEF-CA92D678D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264DFAD-2BDF-B94A-C52C-D08801DE2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970325-1C82-AD51-5285-323C7596F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805842-495A-D34F-6E5F-A83357F17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133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F1F9AA-A543-96F2-E8B0-145B6975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CA0668-F08B-0A09-5C9C-A62E48491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F9137B1-9742-527D-7626-817B96750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1ACEF82-CFF5-57FF-1A8C-68363ED307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E3CD740-7D59-95C6-8E32-988FF32853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50A8A02-67E5-5BCF-3F24-0D94BE262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A9EB029-22E3-A395-AFFD-D3FA70A4E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45CFE57-73C0-FE8C-83A6-ADB75C590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81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6052F-8656-99E0-A044-96ECD0E8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D5A215E-1D10-DE23-E4B1-1F7670B6C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B3C5798-2116-D8F9-B4FA-F61DB0C3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38A7607-91E2-D637-232F-4F9B5690B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48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F8209A8-E09C-41E7-77FC-C499885CF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DA37CDE-627B-8688-DE6A-9272DAA4F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8CD9DF-2CAD-5A4B-D811-2287DBF2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69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4C832-1EA2-BAEF-B8EB-4A7F5977F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07E8AD-CE50-09DC-30BF-F8AAF0C03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76463A9-F51C-BB9E-BD1A-C24ED2C54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082058-9BD1-A542-82D2-B84766C8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CC85E9-6032-4C2C-8952-E2A43F997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7E3FE3-CFC3-6E0C-6173-EED7910B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553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02FE76-0511-2BB5-4C99-96E6A15CF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F61A8DA-5020-430A-9CE4-95987DDBE5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B995129-30D2-1059-B166-F5D4DD4A2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04382C-FCDC-4F2F-087B-9BC3300BB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F5B246-D61A-6C5B-859A-3361C3D5F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30CA7C-2F21-5E31-61D8-289E720A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9AD5EA-43B4-7D57-6D5C-ACC108BD2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2D9115D-45D6-A3B1-BD08-CC69524FE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7215E8-5099-BA84-7285-04122E78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0879CB-FB62-F65B-1FDD-034F371DD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F04D0F-BE4E-6A08-5845-F072380A2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99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4A60B3F-C130-8897-15D6-CE9EFD0326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AD31B4-DC93-B234-4054-7FEFBBB7E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47C8E2-7A2C-8AFF-7CF8-64EC9EB31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DC6749-E5D1-48B8-1B01-D8C5B902B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72010D-BD5E-4847-2686-CB5238D6C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64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19EBC7F-5221-5BF7-2439-AEDF43623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8853EE-826D-710F-A13C-4FC3AAECA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016301-7B84-993F-66FB-587B3E9E87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5F6E63-FFC5-86C6-21DC-04057B77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913343-0FBC-DD7B-F863-B5BEDAE042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93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repo1.maven.org/maven2/" TargetMode="External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tomcat.apache.org/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hyperlink" Target="https://tomcat.apache.org/download-90.cgi" TargetMode="Externa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2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notesSlide" Target="../notesSlides/notesSlide24.xml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7.png"/><Relationship Id="rId9" Type="http://schemas.microsoft.com/office/2007/relationships/diagramDrawing" Target="../diagrams/drawing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notesSlide" Target="../notesSlides/notesSlide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32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18">
            <a:extLst>
              <a:ext uri="{FF2B5EF4-FFF2-40B4-BE49-F238E27FC236}">
                <a16:creationId xmlns:a16="http://schemas.microsoft.com/office/drawing/2014/main" id="{0FFCCE52-81D4-C26E-5A3E-4AD3E57D9410}"/>
              </a:ext>
            </a:extLst>
          </p:cNvPr>
          <p:cNvSpPr txBox="1"/>
          <p:nvPr/>
        </p:nvSpPr>
        <p:spPr>
          <a:xfrm>
            <a:off x="1680578" y="1817384"/>
            <a:ext cx="8644578" cy="2872375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第</a:t>
            </a: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06</a:t>
            </a: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章</a:t>
            </a:r>
            <a:endParaRPr lang="en-US" altLang="zh-CN" sz="6400" b="1" dirty="0">
              <a:solidFill>
                <a:srgbClr val="0070C0"/>
              </a:solidFill>
              <a:latin typeface="Times New Roman" panose="02020603050405020304"/>
              <a:ea typeface="微软雅黑" panose="020B0503020204020204" charset="-122"/>
              <a:cs typeface="+mn-ea"/>
              <a:sym typeface="+mn-lt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JSP</a:t>
            </a: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与</a:t>
            </a: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Servlet</a:t>
            </a:r>
            <a:endParaRPr kumimoji="0" lang="zh-CN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C412EB86-C9FF-4E59-2BBC-61A7CBE329F2}"/>
              </a:ext>
            </a:extLst>
          </p:cNvPr>
          <p:cNvCxnSpPr>
            <a:cxnSpLocks/>
          </p:cNvCxnSpPr>
          <p:nvPr/>
        </p:nvCxnSpPr>
        <p:spPr>
          <a:xfrm>
            <a:off x="2195891" y="4689759"/>
            <a:ext cx="8129265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90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25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标题 4">
            <a:extLst>
              <a:ext uri="{FF2B5EF4-FFF2-40B4-BE49-F238E27FC236}">
                <a16:creationId xmlns:a16="http://schemas.microsoft.com/office/drawing/2014/main" id="{1396FD92-0ACB-2F70-73AC-B058675D781F}"/>
              </a:ext>
            </a:extLst>
          </p:cNvPr>
          <p:cNvSpPr txBox="1">
            <a:spLocks/>
          </p:cNvSpPr>
          <p:nvPr/>
        </p:nvSpPr>
        <p:spPr>
          <a:xfrm>
            <a:off x="491580" y="242578"/>
            <a:ext cx="2890123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05768C5-78BA-3108-B74E-77AABE951FF7}"/>
              </a:ext>
            </a:extLst>
          </p:cNvPr>
          <p:cNvGrpSpPr/>
          <p:nvPr/>
        </p:nvGrpSpPr>
        <p:grpSpPr>
          <a:xfrm>
            <a:off x="4034423" y="1601155"/>
            <a:ext cx="7836796" cy="4488293"/>
            <a:chOff x="1149436" y="1478384"/>
            <a:chExt cx="7700196" cy="2484705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3EBE3651-74F8-2731-9323-715A0E95333D}"/>
                </a:ext>
              </a:extLst>
            </p:cNvPr>
            <p:cNvSpPr/>
            <p:nvPr/>
          </p:nvSpPr>
          <p:spPr>
            <a:xfrm>
              <a:off x="1149436" y="1803425"/>
              <a:ext cx="1200751" cy="197633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浏览器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AFEEF873-3B10-4C27-919A-ABB9473FDA89}"/>
                </a:ext>
              </a:extLst>
            </p:cNvPr>
            <p:cNvSpPr/>
            <p:nvPr/>
          </p:nvSpPr>
          <p:spPr>
            <a:xfrm>
              <a:off x="2892392" y="1793853"/>
              <a:ext cx="1748875" cy="19884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前端服务器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1CC9825A-80D1-530A-2984-1BF93FE9A810}"/>
                </a:ext>
              </a:extLst>
            </p:cNvPr>
            <p:cNvSpPr/>
            <p:nvPr/>
          </p:nvSpPr>
          <p:spPr>
            <a:xfrm>
              <a:off x="5041878" y="1791437"/>
              <a:ext cx="1767814" cy="1988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后端服务器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50E60D8D-B8AC-F02B-3335-624D36D67E6F}"/>
                </a:ext>
              </a:extLst>
            </p:cNvPr>
            <p:cNvSpPr/>
            <p:nvPr/>
          </p:nvSpPr>
          <p:spPr>
            <a:xfrm>
              <a:off x="7585951" y="1583089"/>
              <a:ext cx="1263681" cy="370691"/>
            </a:xfrm>
            <a:prstGeom prst="rect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数据库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阿里巴巴普惠体" panose="00020600040101010101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服务器</a:t>
              </a: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35ADDFEB-2AF9-C7C9-0FB2-23B6AB2AF8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8888" y="2001058"/>
              <a:ext cx="18975" cy="1962031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443168C6-7126-69CD-4964-31414EEA39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6585" y="2002271"/>
              <a:ext cx="1" cy="1950335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52C5F19A-CA67-1ADB-E06E-3F11680591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10661" y="2002272"/>
              <a:ext cx="1" cy="1950335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0D69A642-49BE-90E0-E4A1-00BF2114DC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46897" y="2002272"/>
              <a:ext cx="1" cy="1950335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B125E9D5-794F-B107-4BA1-8EA20246CB9C}"/>
                </a:ext>
              </a:extLst>
            </p:cNvPr>
            <p:cNvCxnSpPr>
              <a:cxnSpLocks/>
            </p:cNvCxnSpPr>
            <p:nvPr/>
          </p:nvCxnSpPr>
          <p:spPr>
            <a:xfrm>
              <a:off x="1562773" y="2303074"/>
              <a:ext cx="2081099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78FF1467-82BE-5611-745B-CC2A756139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4953" y="2507137"/>
              <a:ext cx="2081099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ysDash"/>
              <a:tailEnd type="triangle"/>
            </a:ln>
            <a:effectLst/>
          </p:spPr>
        </p:cxnSp>
        <p:sp>
          <p:nvSpPr>
            <p:cNvPr id="48" name="文本占位符 8">
              <a:extLst>
                <a:ext uri="{FF2B5EF4-FFF2-40B4-BE49-F238E27FC236}">
                  <a16:creationId xmlns:a16="http://schemas.microsoft.com/office/drawing/2014/main" id="{55D37573-FE03-3F4E-9996-6CF828CA6A1F}"/>
                </a:ext>
              </a:extLst>
            </p:cNvPr>
            <p:cNvSpPr txBox="1">
              <a:spLocks/>
            </p:cNvSpPr>
            <p:nvPr/>
          </p:nvSpPr>
          <p:spPr>
            <a:xfrm>
              <a:off x="2239959" y="2023851"/>
              <a:ext cx="1073622" cy="301611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请求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49" name="文本占位符 8">
              <a:extLst>
                <a:ext uri="{FF2B5EF4-FFF2-40B4-BE49-F238E27FC236}">
                  <a16:creationId xmlns:a16="http://schemas.microsoft.com/office/drawing/2014/main" id="{3A2EBD20-E760-01CB-6023-8612CB7D461D}"/>
                </a:ext>
              </a:extLst>
            </p:cNvPr>
            <p:cNvSpPr txBox="1">
              <a:spLocks/>
            </p:cNvSpPr>
            <p:nvPr/>
          </p:nvSpPr>
          <p:spPr>
            <a:xfrm>
              <a:off x="2613165" y="2436471"/>
              <a:ext cx="1016898" cy="286487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响应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50" name="users_94970">
              <a:extLst>
                <a:ext uri="{FF2B5EF4-FFF2-40B4-BE49-F238E27FC236}">
                  <a16:creationId xmlns:a16="http://schemas.microsoft.com/office/drawing/2014/main" id="{08631D07-ED41-42C5-0A7E-D5A3B56DBCD3}"/>
                </a:ext>
              </a:extLst>
            </p:cNvPr>
            <p:cNvSpPr/>
            <p:nvPr/>
          </p:nvSpPr>
          <p:spPr>
            <a:xfrm>
              <a:off x="1272447" y="1478384"/>
              <a:ext cx="424136" cy="242116"/>
            </a:xfrm>
            <a:custGeom>
              <a:avLst/>
              <a:gdLst>
                <a:gd name="connsiteX0" fmla="*/ 60025 w 605236"/>
                <a:gd name="connsiteY0" fmla="*/ 344571 h 595643"/>
                <a:gd name="connsiteX1" fmla="*/ 290527 w 605236"/>
                <a:gd name="connsiteY1" fmla="*/ 344571 h 595643"/>
                <a:gd name="connsiteX2" fmla="*/ 329370 w 605236"/>
                <a:gd name="connsiteY2" fmla="*/ 376465 h 595643"/>
                <a:gd name="connsiteX3" fmla="*/ 349814 w 605236"/>
                <a:gd name="connsiteY3" fmla="*/ 479931 h 595643"/>
                <a:gd name="connsiteX4" fmla="*/ 331031 w 605236"/>
                <a:gd name="connsiteY4" fmla="*/ 528793 h 595643"/>
                <a:gd name="connsiteX5" fmla="*/ 175276 w 605236"/>
                <a:gd name="connsiteY5" fmla="*/ 595643 h 595643"/>
                <a:gd name="connsiteX6" fmla="*/ 19393 w 605236"/>
                <a:gd name="connsiteY6" fmla="*/ 528793 h 595643"/>
                <a:gd name="connsiteX7" fmla="*/ 738 w 605236"/>
                <a:gd name="connsiteY7" fmla="*/ 479931 h 595643"/>
                <a:gd name="connsiteX8" fmla="*/ 21182 w 605236"/>
                <a:gd name="connsiteY8" fmla="*/ 376465 h 595643"/>
                <a:gd name="connsiteX9" fmla="*/ 60025 w 605236"/>
                <a:gd name="connsiteY9" fmla="*/ 344571 h 595643"/>
                <a:gd name="connsiteX10" fmla="*/ 357987 w 605236"/>
                <a:gd name="connsiteY10" fmla="*/ 252695 h 595643"/>
                <a:gd name="connsiteX11" fmla="*/ 553093 w 605236"/>
                <a:gd name="connsiteY11" fmla="*/ 252695 h 595643"/>
                <a:gd name="connsiteX12" fmla="*/ 587208 w 605236"/>
                <a:gd name="connsiteY12" fmla="*/ 280762 h 595643"/>
                <a:gd name="connsiteX13" fmla="*/ 604585 w 605236"/>
                <a:gd name="connsiteY13" fmla="*/ 368409 h 595643"/>
                <a:gd name="connsiteX14" fmla="*/ 588231 w 605236"/>
                <a:gd name="connsiteY14" fmla="*/ 411020 h 595643"/>
                <a:gd name="connsiteX15" fmla="*/ 455476 w 605236"/>
                <a:gd name="connsiteY15" fmla="*/ 467920 h 595643"/>
                <a:gd name="connsiteX16" fmla="*/ 402323 w 605236"/>
                <a:gd name="connsiteY16" fmla="*/ 455928 h 595643"/>
                <a:gd name="connsiteX17" fmla="*/ 388524 w 605236"/>
                <a:gd name="connsiteY17" fmla="*/ 440618 h 595643"/>
                <a:gd name="connsiteX18" fmla="*/ 388269 w 605236"/>
                <a:gd name="connsiteY18" fmla="*/ 439725 h 595643"/>
                <a:gd name="connsiteX19" fmla="*/ 371403 w 605236"/>
                <a:gd name="connsiteY19" fmla="*/ 354503 h 595643"/>
                <a:gd name="connsiteX20" fmla="*/ 334732 w 605236"/>
                <a:gd name="connsiteY20" fmla="*/ 308064 h 595643"/>
                <a:gd name="connsiteX21" fmla="*/ 322722 w 605236"/>
                <a:gd name="connsiteY21" fmla="*/ 290458 h 595643"/>
                <a:gd name="connsiteX22" fmla="*/ 322722 w 605236"/>
                <a:gd name="connsiteY22" fmla="*/ 289693 h 595643"/>
                <a:gd name="connsiteX23" fmla="*/ 324127 w 605236"/>
                <a:gd name="connsiteY23" fmla="*/ 280762 h 595643"/>
                <a:gd name="connsiteX24" fmla="*/ 357987 w 605236"/>
                <a:gd name="connsiteY24" fmla="*/ 252695 h 595643"/>
                <a:gd name="connsiteX25" fmla="*/ 175276 w 605236"/>
                <a:gd name="connsiteY25" fmla="*/ 50313 h 595643"/>
                <a:gd name="connsiteX26" fmla="*/ 303670 w 605236"/>
                <a:gd name="connsiteY26" fmla="*/ 178531 h 595643"/>
                <a:gd name="connsiteX27" fmla="*/ 175276 w 605236"/>
                <a:gd name="connsiteY27" fmla="*/ 306749 h 595643"/>
                <a:gd name="connsiteX28" fmla="*/ 46882 w 605236"/>
                <a:gd name="connsiteY28" fmla="*/ 178531 h 595643"/>
                <a:gd name="connsiteX29" fmla="*/ 175276 w 605236"/>
                <a:gd name="connsiteY29" fmla="*/ 50313 h 595643"/>
                <a:gd name="connsiteX30" fmla="*/ 455527 w 605236"/>
                <a:gd name="connsiteY30" fmla="*/ 0 h 595643"/>
                <a:gd name="connsiteX31" fmla="*/ 562928 w 605236"/>
                <a:gd name="connsiteY31" fmla="*/ 107260 h 595643"/>
                <a:gd name="connsiteX32" fmla="*/ 455527 w 605236"/>
                <a:gd name="connsiteY32" fmla="*/ 214520 h 595643"/>
                <a:gd name="connsiteX33" fmla="*/ 348126 w 605236"/>
                <a:gd name="connsiteY33" fmla="*/ 107260 h 595643"/>
                <a:gd name="connsiteX34" fmla="*/ 455527 w 605236"/>
                <a:gd name="connsiteY34" fmla="*/ 0 h 59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5236" h="595643">
                  <a:moveTo>
                    <a:pt x="60025" y="344571"/>
                  </a:moveTo>
                  <a:lnTo>
                    <a:pt x="290527" y="344571"/>
                  </a:lnTo>
                  <a:cubicBezTo>
                    <a:pt x="308671" y="344571"/>
                    <a:pt x="325793" y="358605"/>
                    <a:pt x="329370" y="376465"/>
                  </a:cubicBezTo>
                  <a:lnTo>
                    <a:pt x="349814" y="479931"/>
                  </a:lnTo>
                  <a:cubicBezTo>
                    <a:pt x="353136" y="496898"/>
                    <a:pt x="344959" y="518331"/>
                    <a:pt x="331031" y="528793"/>
                  </a:cubicBezTo>
                  <a:cubicBezTo>
                    <a:pt x="327454" y="531472"/>
                    <a:pt x="241079" y="595643"/>
                    <a:pt x="175276" y="595643"/>
                  </a:cubicBezTo>
                  <a:cubicBezTo>
                    <a:pt x="109473" y="595643"/>
                    <a:pt x="23098" y="531472"/>
                    <a:pt x="19393" y="528793"/>
                  </a:cubicBezTo>
                  <a:cubicBezTo>
                    <a:pt x="5593" y="518331"/>
                    <a:pt x="-2584" y="496898"/>
                    <a:pt x="738" y="479931"/>
                  </a:cubicBezTo>
                  <a:lnTo>
                    <a:pt x="21182" y="376465"/>
                  </a:lnTo>
                  <a:cubicBezTo>
                    <a:pt x="24759" y="358605"/>
                    <a:pt x="41753" y="344571"/>
                    <a:pt x="60025" y="344571"/>
                  </a:cubicBezTo>
                  <a:close/>
                  <a:moveTo>
                    <a:pt x="357987" y="252695"/>
                  </a:moveTo>
                  <a:lnTo>
                    <a:pt x="553093" y="252695"/>
                  </a:lnTo>
                  <a:cubicBezTo>
                    <a:pt x="569065" y="252695"/>
                    <a:pt x="584142" y="265070"/>
                    <a:pt x="587208" y="280762"/>
                  </a:cubicBezTo>
                  <a:lnTo>
                    <a:pt x="604585" y="368409"/>
                  </a:lnTo>
                  <a:cubicBezTo>
                    <a:pt x="607524" y="383208"/>
                    <a:pt x="600241" y="401834"/>
                    <a:pt x="588231" y="411020"/>
                  </a:cubicBezTo>
                  <a:cubicBezTo>
                    <a:pt x="585164" y="413316"/>
                    <a:pt x="511696" y="467920"/>
                    <a:pt x="455476" y="467920"/>
                  </a:cubicBezTo>
                  <a:cubicBezTo>
                    <a:pt x="440272" y="467920"/>
                    <a:pt x="422384" y="463838"/>
                    <a:pt x="402323" y="455928"/>
                  </a:cubicBezTo>
                  <a:cubicBezTo>
                    <a:pt x="395679" y="453249"/>
                    <a:pt x="390824" y="447890"/>
                    <a:pt x="388524" y="440618"/>
                  </a:cubicBezTo>
                  <a:lnTo>
                    <a:pt x="388269" y="439725"/>
                  </a:lnTo>
                  <a:lnTo>
                    <a:pt x="371403" y="354503"/>
                  </a:lnTo>
                  <a:cubicBezTo>
                    <a:pt x="367697" y="335621"/>
                    <a:pt x="354537" y="318653"/>
                    <a:pt x="334732" y="308064"/>
                  </a:cubicBezTo>
                  <a:cubicBezTo>
                    <a:pt x="322722" y="301685"/>
                    <a:pt x="322722" y="291607"/>
                    <a:pt x="322722" y="290458"/>
                  </a:cubicBezTo>
                  <a:lnTo>
                    <a:pt x="322722" y="289693"/>
                  </a:lnTo>
                  <a:lnTo>
                    <a:pt x="324127" y="280762"/>
                  </a:lnTo>
                  <a:cubicBezTo>
                    <a:pt x="327194" y="265070"/>
                    <a:pt x="341888" y="252695"/>
                    <a:pt x="357987" y="252695"/>
                  </a:cubicBezTo>
                  <a:close/>
                  <a:moveTo>
                    <a:pt x="175276" y="50313"/>
                  </a:moveTo>
                  <a:cubicBezTo>
                    <a:pt x="246186" y="50313"/>
                    <a:pt x="303670" y="107718"/>
                    <a:pt x="303670" y="178531"/>
                  </a:cubicBezTo>
                  <a:cubicBezTo>
                    <a:pt x="303670" y="249344"/>
                    <a:pt x="246186" y="306749"/>
                    <a:pt x="175276" y="306749"/>
                  </a:cubicBezTo>
                  <a:cubicBezTo>
                    <a:pt x="104366" y="306749"/>
                    <a:pt x="46882" y="249344"/>
                    <a:pt x="46882" y="178531"/>
                  </a:cubicBezTo>
                  <a:cubicBezTo>
                    <a:pt x="46882" y="107718"/>
                    <a:pt x="104366" y="50313"/>
                    <a:pt x="175276" y="50313"/>
                  </a:cubicBezTo>
                  <a:close/>
                  <a:moveTo>
                    <a:pt x="455527" y="0"/>
                  </a:moveTo>
                  <a:cubicBezTo>
                    <a:pt x="514843" y="0"/>
                    <a:pt x="562928" y="48022"/>
                    <a:pt x="562928" y="107260"/>
                  </a:cubicBezTo>
                  <a:cubicBezTo>
                    <a:pt x="562928" y="166498"/>
                    <a:pt x="514843" y="214520"/>
                    <a:pt x="455527" y="214520"/>
                  </a:cubicBezTo>
                  <a:cubicBezTo>
                    <a:pt x="396211" y="214520"/>
                    <a:pt x="348126" y="166498"/>
                    <a:pt x="348126" y="107260"/>
                  </a:cubicBezTo>
                  <a:cubicBezTo>
                    <a:pt x="348126" y="48022"/>
                    <a:pt x="396211" y="0"/>
                    <a:pt x="455527" y="0"/>
                  </a:cubicBezTo>
                  <a:close/>
                </a:path>
              </a:pathLst>
            </a:cu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1B05F3FE-3FAA-8135-1A99-780FE5BE5587}"/>
                </a:ext>
              </a:extLst>
            </p:cNvPr>
            <p:cNvSpPr/>
            <p:nvPr/>
          </p:nvSpPr>
          <p:spPr>
            <a:xfrm>
              <a:off x="3644050" y="2237691"/>
              <a:ext cx="147172" cy="410588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856E7BDA-5EF2-21E1-2B89-A4DFF059C190}"/>
                </a:ext>
              </a:extLst>
            </p:cNvPr>
            <p:cNvCxnSpPr>
              <a:cxnSpLocks/>
            </p:cNvCxnSpPr>
            <p:nvPr/>
          </p:nvCxnSpPr>
          <p:spPr>
            <a:xfrm>
              <a:off x="1567997" y="2982219"/>
              <a:ext cx="426908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id="{DCB60383-F901-3950-8DF5-D396F59D7C47}"/>
                </a:ext>
              </a:extLst>
            </p:cNvPr>
            <p:cNvSpPr/>
            <p:nvPr/>
          </p:nvSpPr>
          <p:spPr>
            <a:xfrm>
              <a:off x="5837077" y="2898871"/>
              <a:ext cx="140682" cy="813825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id="{09107DD7-574B-6AC6-F379-52EB2775157A}"/>
                </a:ext>
              </a:extLst>
            </p:cNvPr>
            <p:cNvSpPr/>
            <p:nvPr/>
          </p:nvSpPr>
          <p:spPr>
            <a:xfrm>
              <a:off x="8173315" y="3036023"/>
              <a:ext cx="140682" cy="541534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F4CF16B1-2F19-276A-AEA8-1D82D4CE52E0}"/>
                </a:ext>
              </a:extLst>
            </p:cNvPr>
            <p:cNvCxnSpPr>
              <a:cxnSpLocks/>
            </p:cNvCxnSpPr>
            <p:nvPr/>
          </p:nvCxnSpPr>
          <p:spPr>
            <a:xfrm>
              <a:off x="5977760" y="3134878"/>
              <a:ext cx="2195571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B2A67DA7-26BA-079D-239E-65954FD5D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7760" y="3450619"/>
              <a:ext cx="2195571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ysDash"/>
              <a:tailEnd type="triangle"/>
            </a:ln>
            <a:effectLst/>
          </p:spPr>
        </p:cxnSp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B20824B8-5A6B-6322-FE71-9DBC4362F8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1179" y="3583257"/>
              <a:ext cx="4255897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ysDash"/>
              <a:tailEnd type="triangle"/>
            </a:ln>
            <a:effectLst/>
          </p:spPr>
        </p:cxnSp>
        <p:sp>
          <p:nvSpPr>
            <p:cNvPr id="58" name="文本占位符 8">
              <a:extLst>
                <a:ext uri="{FF2B5EF4-FFF2-40B4-BE49-F238E27FC236}">
                  <a16:creationId xmlns:a16="http://schemas.microsoft.com/office/drawing/2014/main" id="{F284B1C3-CF4A-8EB0-52AA-8B1234D3930B}"/>
                </a:ext>
              </a:extLst>
            </p:cNvPr>
            <p:cNvSpPr txBox="1">
              <a:spLocks/>
            </p:cNvSpPr>
            <p:nvPr/>
          </p:nvSpPr>
          <p:spPr>
            <a:xfrm>
              <a:off x="6663275" y="2788759"/>
              <a:ext cx="843390" cy="305270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请求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59" name="文本占位符 8">
              <a:extLst>
                <a:ext uri="{FF2B5EF4-FFF2-40B4-BE49-F238E27FC236}">
                  <a16:creationId xmlns:a16="http://schemas.microsoft.com/office/drawing/2014/main" id="{FEBF9AE6-A335-4F78-E86B-B83C5B82CDD0}"/>
                </a:ext>
              </a:extLst>
            </p:cNvPr>
            <p:cNvSpPr txBox="1">
              <a:spLocks/>
            </p:cNvSpPr>
            <p:nvPr/>
          </p:nvSpPr>
          <p:spPr>
            <a:xfrm>
              <a:off x="6895473" y="3329842"/>
              <a:ext cx="902431" cy="181703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响应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60" name="矩形: 对角圆角 59">
              <a:extLst>
                <a:ext uri="{FF2B5EF4-FFF2-40B4-BE49-F238E27FC236}">
                  <a16:creationId xmlns:a16="http://schemas.microsoft.com/office/drawing/2014/main" id="{B823F0E8-ADF6-1E26-C626-5974F3D2EE21}"/>
                </a:ext>
              </a:extLst>
            </p:cNvPr>
            <p:cNvSpPr/>
            <p:nvPr/>
          </p:nvSpPr>
          <p:spPr>
            <a:xfrm>
              <a:off x="3110856" y="1968615"/>
              <a:ext cx="1357504" cy="181616"/>
            </a:xfrm>
            <a:prstGeom prst="round2DiagRect">
              <a:avLst/>
            </a:prstGeom>
            <a:gradFill flip="none" rotWithShape="1">
              <a:gsLst>
                <a:gs pos="0">
                  <a:srgbClr val="C0504D">
                    <a:lumMod val="60000"/>
                    <a:lumOff val="40000"/>
                    <a:tint val="66000"/>
                    <a:satMod val="160000"/>
                  </a:srgbClr>
                </a:gs>
                <a:gs pos="50000">
                  <a:srgbClr val="C0504D">
                    <a:lumMod val="60000"/>
                    <a:lumOff val="40000"/>
                    <a:tint val="44500"/>
                    <a:satMod val="160000"/>
                  </a:srgbClr>
                </a:gs>
                <a:gs pos="100000">
                  <a:srgbClr val="C0504D">
                    <a:lumMod val="60000"/>
                    <a:lumOff val="40000"/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63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rPr>
                <a:t>前端程序</a:t>
              </a:r>
            </a:p>
          </p:txBody>
        </p:sp>
        <p:sp>
          <p:nvSpPr>
            <p:cNvPr id="61" name="矩形: 对角圆角 60">
              <a:extLst>
                <a:ext uri="{FF2B5EF4-FFF2-40B4-BE49-F238E27FC236}">
                  <a16:creationId xmlns:a16="http://schemas.microsoft.com/office/drawing/2014/main" id="{4B28F602-5575-2027-5548-E096B4B8C6ED}"/>
                </a:ext>
              </a:extLst>
            </p:cNvPr>
            <p:cNvSpPr/>
            <p:nvPr/>
          </p:nvSpPr>
          <p:spPr>
            <a:xfrm>
              <a:off x="5317253" y="1972014"/>
              <a:ext cx="1348997" cy="181616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rPr>
                <a:t>Java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rPr>
                <a:t>程序</a:t>
              </a:r>
            </a:p>
          </p:txBody>
        </p:sp>
        <p:sp>
          <p:nvSpPr>
            <p:cNvPr id="62" name="文本占位符 8">
              <a:extLst>
                <a:ext uri="{FF2B5EF4-FFF2-40B4-BE49-F238E27FC236}">
                  <a16:creationId xmlns:a16="http://schemas.microsoft.com/office/drawing/2014/main" id="{25C6B1AB-930A-3C76-077B-02EBEA8F2A4B}"/>
                </a:ext>
              </a:extLst>
            </p:cNvPr>
            <p:cNvSpPr txBox="1">
              <a:spLocks/>
            </p:cNvSpPr>
            <p:nvPr/>
          </p:nvSpPr>
          <p:spPr>
            <a:xfrm>
              <a:off x="3867642" y="2693162"/>
              <a:ext cx="1357504" cy="302816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请求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63" name="文本占位符 8">
              <a:extLst>
                <a:ext uri="{FF2B5EF4-FFF2-40B4-BE49-F238E27FC236}">
                  <a16:creationId xmlns:a16="http://schemas.microsoft.com/office/drawing/2014/main" id="{F242B7D6-6A65-ED6D-8349-E01B162159A7}"/>
                </a:ext>
              </a:extLst>
            </p:cNvPr>
            <p:cNvSpPr txBox="1">
              <a:spLocks/>
            </p:cNvSpPr>
            <p:nvPr/>
          </p:nvSpPr>
          <p:spPr>
            <a:xfrm>
              <a:off x="2403693" y="3248896"/>
              <a:ext cx="1071769" cy="296906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响应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64" name="矩形: 圆角 63">
              <a:extLst>
                <a:ext uri="{FF2B5EF4-FFF2-40B4-BE49-F238E27FC236}">
                  <a16:creationId xmlns:a16="http://schemas.microsoft.com/office/drawing/2014/main" id="{58A46961-E2D4-A0BC-4E72-946A6B1A965B}"/>
                </a:ext>
              </a:extLst>
            </p:cNvPr>
            <p:cNvSpPr/>
            <p:nvPr/>
          </p:nvSpPr>
          <p:spPr>
            <a:xfrm>
              <a:off x="1415600" y="2101953"/>
              <a:ext cx="147171" cy="1727601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</p:grpSp>
      <p:sp>
        <p:nvSpPr>
          <p:cNvPr id="65" name="矩形: 圆角 64">
            <a:extLst>
              <a:ext uri="{FF2B5EF4-FFF2-40B4-BE49-F238E27FC236}">
                <a16:creationId xmlns:a16="http://schemas.microsoft.com/office/drawing/2014/main" id="{124570F3-44F8-90EC-5BB7-037BFC0D3829}"/>
              </a:ext>
            </a:extLst>
          </p:cNvPr>
          <p:cNvSpPr/>
          <p:nvPr/>
        </p:nvSpPr>
        <p:spPr>
          <a:xfrm>
            <a:off x="3961252" y="1375457"/>
            <a:ext cx="8037853" cy="5239965"/>
          </a:xfrm>
          <a:prstGeom prst="roundRect">
            <a:avLst>
              <a:gd name="adj" fmla="val 2242"/>
            </a:avLst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1AA744FB-B2DF-6CF9-01B2-CC9471C1A996}"/>
              </a:ext>
            </a:extLst>
          </p:cNvPr>
          <p:cNvGrpSpPr/>
          <p:nvPr/>
        </p:nvGrpSpPr>
        <p:grpSpPr>
          <a:xfrm>
            <a:off x="201285" y="2946655"/>
            <a:ext cx="3691198" cy="3668767"/>
            <a:chOff x="831776" y="3221969"/>
            <a:chExt cx="2787850" cy="3236984"/>
          </a:xfrm>
        </p:grpSpPr>
        <p:sp>
          <p:nvSpPr>
            <p:cNvPr id="67" name="Rectangle 57">
              <a:extLst>
                <a:ext uri="{FF2B5EF4-FFF2-40B4-BE49-F238E27FC236}">
                  <a16:creationId xmlns:a16="http://schemas.microsoft.com/office/drawing/2014/main" id="{418D1871-83BC-5256-8A1A-6EB3E68FABD5}"/>
                </a:ext>
              </a:extLst>
            </p:cNvPr>
            <p:cNvSpPr/>
            <p:nvPr/>
          </p:nvSpPr>
          <p:spPr>
            <a:xfrm>
              <a:off x="835666" y="3643840"/>
              <a:ext cx="2783960" cy="2815113"/>
            </a:xfrm>
            <a:prstGeom prst="rect">
              <a:avLst/>
            </a:prstGeom>
            <a:solidFill>
              <a:srgbClr val="F5EEFA"/>
            </a:solidFill>
            <a:ln w="3175" cap="flat" cmpd="sng" algn="ctr">
              <a:noFill/>
              <a:prstDash val="solid"/>
            </a:ln>
            <a:effectLst/>
          </p:spPr>
          <p:txBody>
            <a:bodyPr tIns="0" bIns="108000" rtlCol="0" anchor="t"/>
            <a:lstStyle/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JSP</a:t>
              </a:r>
              <a:r>
                <a:rPr lang="zh-CN" altLang="en-US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Servlet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Spring</a:t>
              </a:r>
            </a:p>
            <a:p>
              <a:pPr marL="57600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IoC</a:t>
              </a:r>
            </a:p>
            <a:p>
              <a:pPr marL="57600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lang="en-US" altLang="zh-CN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AOP</a:t>
              </a:r>
            </a:p>
            <a:p>
              <a:pPr marL="57600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持久化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MySQL</a:t>
              </a:r>
              <a:r>
                <a:rPr lang="zh-CN" altLang="en-US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Mybatis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lang="zh-CN" altLang="en-US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网络协议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8" name="Group 1">
              <a:extLst>
                <a:ext uri="{FF2B5EF4-FFF2-40B4-BE49-F238E27FC236}">
                  <a16:creationId xmlns:a16="http://schemas.microsoft.com/office/drawing/2014/main" id="{9DFAD20F-7A58-C1DE-7EF9-5F91062CC876}"/>
                </a:ext>
              </a:extLst>
            </p:cNvPr>
            <p:cNvGrpSpPr/>
            <p:nvPr/>
          </p:nvGrpSpPr>
          <p:grpSpPr>
            <a:xfrm>
              <a:off x="831776" y="3221969"/>
              <a:ext cx="2786451" cy="432434"/>
              <a:chOff x="1235982" y="2133600"/>
              <a:chExt cx="4717143" cy="633714"/>
            </a:xfrm>
          </p:grpSpPr>
          <p:sp>
            <p:nvSpPr>
              <p:cNvPr id="69" name="Rectangle 4">
                <a:extLst>
                  <a:ext uri="{FF2B5EF4-FFF2-40B4-BE49-F238E27FC236}">
                    <a16:creationId xmlns:a16="http://schemas.microsoft.com/office/drawing/2014/main" id="{94507781-95A4-A471-615F-FCFAC45CD637}"/>
                  </a:ext>
                </a:extLst>
              </p:cNvPr>
              <p:cNvSpPr/>
              <p:nvPr/>
            </p:nvSpPr>
            <p:spPr>
              <a:xfrm>
                <a:off x="1235982" y="2133600"/>
                <a:ext cx="4717143" cy="58427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88900" dist="38100" dir="5400000" sx="99000" sy="99000" algn="t" rotWithShape="0">
                  <a:prstClr val="black">
                    <a:alpha val="39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  <p:sp>
            <p:nvSpPr>
              <p:cNvPr id="70" name="Rectangle 3">
                <a:extLst>
                  <a:ext uri="{FF2B5EF4-FFF2-40B4-BE49-F238E27FC236}">
                    <a16:creationId xmlns:a16="http://schemas.microsoft.com/office/drawing/2014/main" id="{1DA46F96-3618-A1CD-4489-7DBFBFC6F1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0579" y="2167568"/>
                <a:ext cx="4247950" cy="59974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后端</a:t>
                </a:r>
                <a:r>
                  <a:rPr kumimoji="0" lang="en-US" altLang="zh-CN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Web</a:t>
                </a: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开发</a:t>
                </a:r>
                <a:endParaRPr kumimoji="0" lang="en-US" altLang="ko-K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endParaRPr>
              </a:p>
            </p:txBody>
          </p: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4B9CB6B6-8B12-A971-DAEA-1D0CD4C4C8D0}"/>
              </a:ext>
            </a:extLst>
          </p:cNvPr>
          <p:cNvGrpSpPr/>
          <p:nvPr/>
        </p:nvGrpSpPr>
        <p:grpSpPr>
          <a:xfrm>
            <a:off x="213953" y="1329600"/>
            <a:ext cx="3707373" cy="1394248"/>
            <a:chOff x="548299" y="4719036"/>
            <a:chExt cx="3312496" cy="1394248"/>
          </a:xfrm>
        </p:grpSpPr>
        <p:sp>
          <p:nvSpPr>
            <p:cNvPr id="78" name="Rectangle 57">
              <a:extLst>
                <a:ext uri="{FF2B5EF4-FFF2-40B4-BE49-F238E27FC236}">
                  <a16:creationId xmlns:a16="http://schemas.microsoft.com/office/drawing/2014/main" id="{398106DB-BA8A-9060-383D-1C256D35483D}"/>
                </a:ext>
              </a:extLst>
            </p:cNvPr>
            <p:cNvSpPr/>
            <p:nvPr/>
          </p:nvSpPr>
          <p:spPr>
            <a:xfrm>
              <a:off x="548299" y="5295740"/>
              <a:ext cx="3312496" cy="817544"/>
            </a:xfrm>
            <a:prstGeom prst="rect">
              <a:avLst/>
            </a:prstGeom>
            <a:solidFill>
              <a:srgbClr val="FFF4F3"/>
            </a:solidFill>
            <a:ln w="3175" cap="flat" cmpd="sng" algn="ctr">
              <a:noFill/>
              <a:prstDash val="solid"/>
            </a:ln>
            <a:effectLst/>
          </p:spPr>
          <p:txBody>
            <a:bodyPr tIns="0" bIns="108000" rtlCol="0" anchor="ctr"/>
            <a:lstStyle/>
            <a:p>
              <a:pPr marL="171450" marR="0" lvl="0" indent="-17145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HTML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CSS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JavaScript</a:t>
              </a:r>
              <a:endParaRPr kumimoji="0" lang="en-US" altLang="ko-K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ko-K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Vue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Element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Nginx</a:t>
              </a:r>
              <a:endParaRPr kumimoji="0" lang="ko-KR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Rectangle 4">
              <a:extLst>
                <a:ext uri="{FF2B5EF4-FFF2-40B4-BE49-F238E27FC236}">
                  <a16:creationId xmlns:a16="http://schemas.microsoft.com/office/drawing/2014/main" id="{0BEDC7A4-D552-ADF2-56A0-CF5FF51F0E39}"/>
                </a:ext>
              </a:extLst>
            </p:cNvPr>
            <p:cNvSpPr/>
            <p:nvPr/>
          </p:nvSpPr>
          <p:spPr>
            <a:xfrm>
              <a:off x="548299" y="4764893"/>
              <a:ext cx="3286725" cy="372132"/>
            </a:xfrm>
            <a:prstGeom prst="rect">
              <a:avLst/>
            </a:prstGeom>
            <a:gradFill flip="none"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80" name="Rectangle 3">
              <a:extLst>
                <a:ext uri="{FF2B5EF4-FFF2-40B4-BE49-F238E27FC236}">
                  <a16:creationId xmlns:a16="http://schemas.microsoft.com/office/drawing/2014/main" id="{3E6023FA-F680-205F-EC17-C7A428D08D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9899" y="4719036"/>
              <a:ext cx="2509295" cy="463846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前端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Web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开发</a:t>
              </a:r>
              <a:endPara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81" name="流程图: 接点 80">
            <a:extLst>
              <a:ext uri="{FF2B5EF4-FFF2-40B4-BE49-F238E27FC236}">
                <a16:creationId xmlns:a16="http://schemas.microsoft.com/office/drawing/2014/main" id="{86800AE4-FACE-15E3-6859-1E70D9AD93D5}"/>
              </a:ext>
            </a:extLst>
          </p:cNvPr>
          <p:cNvSpPr/>
          <p:nvPr/>
        </p:nvSpPr>
        <p:spPr>
          <a:xfrm>
            <a:off x="4824756" y="2725537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流程图: 接点 81">
            <a:extLst>
              <a:ext uri="{FF2B5EF4-FFF2-40B4-BE49-F238E27FC236}">
                <a16:creationId xmlns:a16="http://schemas.microsoft.com/office/drawing/2014/main" id="{8187BB65-C482-CF5C-8623-9D49EEE524C4}"/>
              </a:ext>
            </a:extLst>
          </p:cNvPr>
          <p:cNvSpPr/>
          <p:nvPr/>
        </p:nvSpPr>
        <p:spPr>
          <a:xfrm>
            <a:off x="5216286" y="3496128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流程图: 接点 82">
            <a:extLst>
              <a:ext uri="{FF2B5EF4-FFF2-40B4-BE49-F238E27FC236}">
                <a16:creationId xmlns:a16="http://schemas.microsoft.com/office/drawing/2014/main" id="{874C088F-67C8-7760-AD8C-DAAFC6294374}"/>
              </a:ext>
            </a:extLst>
          </p:cNvPr>
          <p:cNvSpPr/>
          <p:nvPr/>
        </p:nvSpPr>
        <p:spPr>
          <a:xfrm>
            <a:off x="6502431" y="3932384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流程图: 接点 83">
            <a:extLst>
              <a:ext uri="{FF2B5EF4-FFF2-40B4-BE49-F238E27FC236}">
                <a16:creationId xmlns:a16="http://schemas.microsoft.com/office/drawing/2014/main" id="{7407A5FE-2C3A-5ED7-571B-195CC5A49890}"/>
              </a:ext>
            </a:extLst>
          </p:cNvPr>
          <p:cNvSpPr/>
          <p:nvPr/>
        </p:nvSpPr>
        <p:spPr>
          <a:xfrm>
            <a:off x="9310084" y="4157003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流程图: 接点 84">
            <a:extLst>
              <a:ext uri="{FF2B5EF4-FFF2-40B4-BE49-F238E27FC236}">
                <a16:creationId xmlns:a16="http://schemas.microsoft.com/office/drawing/2014/main" id="{FF361C00-3A38-9CD9-A09F-EE7E17158E14}"/>
              </a:ext>
            </a:extLst>
          </p:cNvPr>
          <p:cNvSpPr/>
          <p:nvPr/>
        </p:nvSpPr>
        <p:spPr>
          <a:xfrm>
            <a:off x="9606261" y="5148758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流程图: 接点 85">
            <a:extLst>
              <a:ext uri="{FF2B5EF4-FFF2-40B4-BE49-F238E27FC236}">
                <a16:creationId xmlns:a16="http://schemas.microsoft.com/office/drawing/2014/main" id="{4F26121D-2D20-F445-6D45-53B714F83E63}"/>
              </a:ext>
            </a:extLst>
          </p:cNvPr>
          <p:cNvSpPr/>
          <p:nvPr/>
        </p:nvSpPr>
        <p:spPr>
          <a:xfrm>
            <a:off x="4968266" y="4982870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909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2">
            <a:extLst>
              <a:ext uri="{FF2B5EF4-FFF2-40B4-BE49-F238E27FC236}">
                <a16:creationId xmlns:a16="http://schemas.microsoft.com/office/drawing/2014/main" id="{0D446C7B-7748-803F-8015-E752457169CA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Maven</a:t>
            </a:r>
          </a:p>
        </p:txBody>
      </p:sp>
      <p:sp>
        <p:nvSpPr>
          <p:cNvPr id="78" name="文本占位符 4">
            <a:extLst>
              <a:ext uri="{FF2B5EF4-FFF2-40B4-BE49-F238E27FC236}">
                <a16:creationId xmlns:a16="http://schemas.microsoft.com/office/drawing/2014/main" id="{731F938C-9716-FB0C-7D82-E52F1D0721FF}"/>
              </a:ext>
            </a:extLst>
          </p:cNvPr>
          <p:cNvSpPr txBox="1">
            <a:spLocks/>
          </p:cNvSpPr>
          <p:nvPr/>
        </p:nvSpPr>
        <p:spPr>
          <a:xfrm>
            <a:off x="849441" y="1044734"/>
            <a:ext cx="10823027" cy="215566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Maven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Apache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旗下的一个开源项目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，是一款用于管理和构建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项目的工具。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Apache </a:t>
            </a:r>
            <a:r>
              <a:rPr kumimoji="0" lang="zh-CN" altLang="fr-FR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软件基金会，成立于</a:t>
            </a:r>
            <a:r>
              <a:rPr kumimoji="0" lang="fr-FR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1999</a:t>
            </a:r>
            <a:r>
              <a:rPr kumimoji="0" lang="zh-CN" altLang="fr-FR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kumimoji="0" lang="fr-FR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kumimoji="0" lang="zh-CN" altLang="fr-FR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月，是目前世界上最大的最受欢迎的开源软件基金会，也是一个专门为支持开源项目而生的非盈利性组织。</a:t>
            </a:r>
          </a:p>
          <a:p>
            <a:pPr marL="0" marR="0" lvl="0" indent="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fr-FR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开源项目：</a:t>
            </a:r>
            <a:r>
              <a:rPr kumimoji="0" lang="fr-FR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https://www.apache.org/index.html#projects-list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B44CB03-0ED6-5966-E844-B9BC6163A7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789"/>
          <a:stretch/>
        </p:blipFill>
        <p:spPr>
          <a:xfrm>
            <a:off x="260498" y="3429000"/>
            <a:ext cx="11815519" cy="318668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4441E36-03B0-D70C-ED30-57995C53E297}"/>
              </a:ext>
            </a:extLst>
          </p:cNvPr>
          <p:cNvSpPr/>
          <p:nvPr/>
        </p:nvSpPr>
        <p:spPr>
          <a:xfrm>
            <a:off x="5628290" y="4895193"/>
            <a:ext cx="1505607" cy="9932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BBEB256-94C2-6859-884C-0F7DA90BC832}"/>
              </a:ext>
            </a:extLst>
          </p:cNvPr>
          <p:cNvSpPr/>
          <p:nvPr/>
        </p:nvSpPr>
        <p:spPr>
          <a:xfrm>
            <a:off x="7199587" y="6053959"/>
            <a:ext cx="1108841" cy="3153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391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文本占位符 4">
            <a:extLst>
              <a:ext uri="{FF2B5EF4-FFF2-40B4-BE49-F238E27FC236}">
                <a16:creationId xmlns:a16="http://schemas.microsoft.com/office/drawing/2014/main" id="{731F938C-9716-FB0C-7D82-E52F1D0721FF}"/>
              </a:ext>
            </a:extLst>
          </p:cNvPr>
          <p:cNvSpPr txBox="1">
            <a:spLocks/>
          </p:cNvSpPr>
          <p:nvPr/>
        </p:nvSpPr>
        <p:spPr>
          <a:xfrm>
            <a:off x="1204572" y="1132125"/>
            <a:ext cx="9306333" cy="105414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Maven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Apache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旗下的一个开源项目，是一款用于管理和构建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项目的工具。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475A92EF-FF30-7A29-C9C2-E373FE162F9E}"/>
              </a:ext>
            </a:extLst>
          </p:cNvPr>
          <p:cNvSpPr/>
          <p:nvPr/>
        </p:nvSpPr>
        <p:spPr>
          <a:xfrm>
            <a:off x="5999628" y="2068501"/>
            <a:ext cx="5727104" cy="4592187"/>
          </a:xfrm>
          <a:prstGeom prst="roundRect">
            <a:avLst>
              <a:gd name="adj" fmla="val 2608"/>
            </a:avLst>
          </a:prstGeom>
          <a:solidFill>
            <a:schemeClr val="bg2"/>
          </a:solidFill>
          <a:ln w="6350" cap="flat" cmpd="sng" algn="ctr">
            <a:solidFill>
              <a:srgbClr val="FFFFFF">
                <a:lumMod val="6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dependency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groupId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&gt;org.springframework.boot&lt;/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groupId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artifactId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&gt;spring-boot-dependencies&lt;/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artifactId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version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&gt;2.2.13.RELEASE&lt;/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version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type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&gt;pom&lt;/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type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scope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&gt;import&lt;/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scope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dependency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1" u="none" strike="noStrike" kern="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dependency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groupId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&gt;com.alibaba&lt;/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groupId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artifactId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&gt;druid-spring-boot-starter&lt;/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artifactId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version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&gt;1.2.4&lt;/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version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dependency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dependency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groupId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&gt;com.github.pagehelper&lt;/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groupId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artifactId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&gt;pagehelper-spring-boot-starter&lt;/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artifactId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&lt;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version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&gt;1.3.0&lt;/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version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b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</a:b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&lt;/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33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dependency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&gt;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C1C6163-B713-CC55-E34B-03212EB17779}"/>
              </a:ext>
            </a:extLst>
          </p:cNvPr>
          <p:cNvGrpSpPr/>
          <p:nvPr/>
        </p:nvGrpSpPr>
        <p:grpSpPr>
          <a:xfrm>
            <a:off x="1008801" y="2786965"/>
            <a:ext cx="2820220" cy="2008260"/>
            <a:chOff x="1347626" y="2433538"/>
            <a:chExt cx="2820220" cy="2008260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F62E61D5-EAD4-BB49-30E4-559A83C095B2}"/>
                </a:ext>
              </a:extLst>
            </p:cNvPr>
            <p:cNvGrpSpPr/>
            <p:nvPr/>
          </p:nvGrpSpPr>
          <p:grpSpPr>
            <a:xfrm>
              <a:off x="1652351" y="2433538"/>
              <a:ext cx="2072959" cy="666320"/>
              <a:chOff x="1652351" y="2748498"/>
              <a:chExt cx="2072959" cy="666320"/>
            </a:xfrm>
          </p:grpSpPr>
          <p:grpSp>
            <p:nvGrpSpPr>
              <p:cNvPr id="16" name="组合 1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>
                <a:extLst>
                  <a:ext uri="{FF2B5EF4-FFF2-40B4-BE49-F238E27FC236}">
                    <a16:creationId xmlns:a16="http://schemas.microsoft.com/office/drawing/2014/main" id="{1B1587B1-19BB-760D-07BE-750601D89BAB}"/>
                  </a:ext>
                </a:extLst>
              </p:cNvPr>
              <p:cNvGrpSpPr/>
              <p:nvPr/>
            </p:nvGrpSpPr>
            <p:grpSpPr>
              <a:xfrm>
                <a:off x="1652351" y="2748498"/>
                <a:ext cx="2072959" cy="666320"/>
                <a:chOff x="1052038" y="2205441"/>
                <a:chExt cx="5050588" cy="3940703"/>
              </a:xfrm>
            </p:grpSpPr>
            <p:sp>
              <p:nvSpPr>
                <p:cNvPr id="84" name="矩形 83">
                  <a:extLst>
                    <a:ext uri="{FF2B5EF4-FFF2-40B4-BE49-F238E27FC236}">
                      <a16:creationId xmlns:a16="http://schemas.microsoft.com/office/drawing/2014/main" id="{6061B71B-E9EC-F890-4D68-0B42B7B82A77}"/>
                    </a:ext>
                  </a:extLst>
                </p:cNvPr>
                <p:cNvSpPr/>
                <p:nvPr/>
              </p:nvSpPr>
              <p:spPr>
                <a:xfrm>
                  <a:off x="1052038" y="2205441"/>
                  <a:ext cx="5040650" cy="3940703"/>
                </a:xfrm>
                <a:prstGeom prst="rect">
                  <a:avLst/>
                </a:prstGeom>
                <a:solidFill>
                  <a:srgbClr val="D9D9D9">
                    <a:alpha val="10196"/>
                  </a:srgbClr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4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rPr>
                    <a:t>1</a:t>
                  </a:r>
                  <a:r>
                    <a:rPr kumimoji="0" lang="zh-CN" altLang="en-US" sz="24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rPr>
                    <a:t>   依赖管理</a:t>
                  </a:r>
                </a:p>
              </p:txBody>
            </p:sp>
            <p:sp>
              <p:nvSpPr>
                <p:cNvPr id="85" name="任意多边形 13">
                  <a:extLst>
                    <a:ext uri="{FF2B5EF4-FFF2-40B4-BE49-F238E27FC236}">
                      <a16:creationId xmlns:a16="http://schemas.microsoft.com/office/drawing/2014/main" id="{900BB921-914C-EC09-FA3B-9AC52CF71CFA}"/>
                    </a:ext>
                  </a:extLst>
                </p:cNvPr>
                <p:cNvSpPr/>
                <p:nvPr/>
              </p:nvSpPr>
              <p:spPr>
                <a:xfrm>
                  <a:off x="5844209" y="2206487"/>
                  <a:ext cx="258417" cy="278296"/>
                </a:xfrm>
                <a:custGeom>
                  <a:avLst/>
                  <a:gdLst>
                    <a:gd name="connsiteX0" fmla="*/ 0 w 258417"/>
                    <a:gd name="connsiteY0" fmla="*/ 0 h 278296"/>
                    <a:gd name="connsiteX1" fmla="*/ 258417 w 258417"/>
                    <a:gd name="connsiteY1" fmla="*/ 0 h 278296"/>
                    <a:gd name="connsiteX2" fmla="*/ 258417 w 258417"/>
                    <a:gd name="connsiteY2" fmla="*/ 278296 h 278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417" h="278296">
                      <a:moveTo>
                        <a:pt x="0" y="0"/>
                      </a:moveTo>
                      <a:lnTo>
                        <a:pt x="258417" y="0"/>
                      </a:lnTo>
                      <a:lnTo>
                        <a:pt x="258417" y="278296"/>
                      </a:lnTo>
                    </a:path>
                  </a:pathLst>
                </a:custGeom>
                <a:noFill/>
                <a:ln w="571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黑体"/>
                    <a:cs typeface="+mn-cs"/>
                  </a:endParaRPr>
                </a:p>
              </p:txBody>
            </p:sp>
            <p:sp>
              <p:nvSpPr>
                <p:cNvPr id="86" name="任意多边形 14">
                  <a:extLst>
                    <a:ext uri="{FF2B5EF4-FFF2-40B4-BE49-F238E27FC236}">
                      <a16:creationId xmlns:a16="http://schemas.microsoft.com/office/drawing/2014/main" id="{DACAE7DB-5E7C-AE9F-537C-00EA5AD0A2CC}"/>
                    </a:ext>
                  </a:extLst>
                </p:cNvPr>
                <p:cNvSpPr/>
                <p:nvPr/>
              </p:nvSpPr>
              <p:spPr>
                <a:xfrm flipH="1">
                  <a:off x="1059679" y="2206491"/>
                  <a:ext cx="258416" cy="278292"/>
                </a:xfrm>
                <a:custGeom>
                  <a:avLst/>
                  <a:gdLst>
                    <a:gd name="connsiteX0" fmla="*/ 0 w 258417"/>
                    <a:gd name="connsiteY0" fmla="*/ 0 h 278296"/>
                    <a:gd name="connsiteX1" fmla="*/ 258417 w 258417"/>
                    <a:gd name="connsiteY1" fmla="*/ 0 h 278296"/>
                    <a:gd name="connsiteX2" fmla="*/ 258417 w 258417"/>
                    <a:gd name="connsiteY2" fmla="*/ 278296 h 278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417" h="278296">
                      <a:moveTo>
                        <a:pt x="0" y="0"/>
                      </a:moveTo>
                      <a:lnTo>
                        <a:pt x="258417" y="0"/>
                      </a:lnTo>
                      <a:lnTo>
                        <a:pt x="258417" y="278296"/>
                      </a:lnTo>
                    </a:path>
                  </a:pathLst>
                </a:custGeom>
                <a:noFill/>
                <a:ln w="571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黑体"/>
                    <a:cs typeface="+mn-cs"/>
                  </a:endParaRPr>
                </a:p>
              </p:txBody>
            </p:sp>
            <p:grpSp>
              <p:nvGrpSpPr>
                <p:cNvPr id="87" name="组合 86">
                  <a:extLst>
                    <a:ext uri="{FF2B5EF4-FFF2-40B4-BE49-F238E27FC236}">
                      <a16:creationId xmlns:a16="http://schemas.microsoft.com/office/drawing/2014/main" id="{50D18026-C6C8-2FA4-8FF3-F30A37268D8D}"/>
                    </a:ext>
                  </a:extLst>
                </p:cNvPr>
                <p:cNvGrpSpPr/>
                <p:nvPr/>
              </p:nvGrpSpPr>
              <p:grpSpPr>
                <a:xfrm flipV="1">
                  <a:off x="1059678" y="5867848"/>
                  <a:ext cx="5042948" cy="278296"/>
                  <a:chOff x="1212078" y="2358887"/>
                  <a:chExt cx="5042948" cy="278296"/>
                </a:xfrm>
              </p:grpSpPr>
              <p:sp>
                <p:nvSpPr>
                  <p:cNvPr id="88" name="任意多边形 16">
                    <a:extLst>
                      <a:ext uri="{FF2B5EF4-FFF2-40B4-BE49-F238E27FC236}">
                        <a16:creationId xmlns:a16="http://schemas.microsoft.com/office/drawing/2014/main" id="{A1B74613-EB2C-7CEC-28F9-56E6003E3F77}"/>
                      </a:ext>
                    </a:extLst>
                  </p:cNvPr>
                  <p:cNvSpPr/>
                  <p:nvPr/>
                </p:nvSpPr>
                <p:spPr>
                  <a:xfrm>
                    <a:off x="5996609" y="2358887"/>
                    <a:ext cx="258417" cy="278296"/>
                  </a:xfrm>
                  <a:custGeom>
                    <a:avLst/>
                    <a:gdLst>
                      <a:gd name="connsiteX0" fmla="*/ 0 w 258417"/>
                      <a:gd name="connsiteY0" fmla="*/ 0 h 278296"/>
                      <a:gd name="connsiteX1" fmla="*/ 258417 w 258417"/>
                      <a:gd name="connsiteY1" fmla="*/ 0 h 278296"/>
                      <a:gd name="connsiteX2" fmla="*/ 258417 w 258417"/>
                      <a:gd name="connsiteY2" fmla="*/ 278296 h 27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58417" h="278296">
                        <a:moveTo>
                          <a:pt x="0" y="0"/>
                        </a:moveTo>
                        <a:lnTo>
                          <a:pt x="258417" y="0"/>
                        </a:lnTo>
                        <a:lnTo>
                          <a:pt x="258417" y="278296"/>
                        </a:lnTo>
                      </a:path>
                    </a:pathLst>
                  </a:custGeom>
                  <a:noFill/>
                  <a:ln w="5715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endParaRPr>
                  </a:p>
                </p:txBody>
              </p:sp>
              <p:sp>
                <p:nvSpPr>
                  <p:cNvPr id="89" name="任意多边形 17">
                    <a:extLst>
                      <a:ext uri="{FF2B5EF4-FFF2-40B4-BE49-F238E27FC236}">
                        <a16:creationId xmlns:a16="http://schemas.microsoft.com/office/drawing/2014/main" id="{99B66DD8-AE6F-5588-BAFB-595DD0B97995}"/>
                      </a:ext>
                    </a:extLst>
                  </p:cNvPr>
                  <p:cNvSpPr/>
                  <p:nvPr/>
                </p:nvSpPr>
                <p:spPr>
                  <a:xfrm flipH="1">
                    <a:off x="1212078" y="2358887"/>
                    <a:ext cx="258417" cy="278296"/>
                  </a:xfrm>
                  <a:custGeom>
                    <a:avLst/>
                    <a:gdLst>
                      <a:gd name="connsiteX0" fmla="*/ 0 w 258417"/>
                      <a:gd name="connsiteY0" fmla="*/ 0 h 278296"/>
                      <a:gd name="connsiteX1" fmla="*/ 258417 w 258417"/>
                      <a:gd name="connsiteY1" fmla="*/ 0 h 278296"/>
                      <a:gd name="connsiteX2" fmla="*/ 258417 w 258417"/>
                      <a:gd name="connsiteY2" fmla="*/ 278296 h 27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58417" h="278296">
                        <a:moveTo>
                          <a:pt x="0" y="0"/>
                        </a:moveTo>
                        <a:lnTo>
                          <a:pt x="258417" y="0"/>
                        </a:lnTo>
                        <a:lnTo>
                          <a:pt x="258417" y="278296"/>
                        </a:lnTo>
                      </a:path>
                    </a:pathLst>
                  </a:custGeom>
                  <a:noFill/>
                  <a:ln w="5715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endParaRPr>
                  </a:p>
                </p:txBody>
              </p:sp>
            </p:grpSp>
          </p:grpSp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id="{55256D28-7E72-8A83-86F3-B9C6E4885CE1}"/>
                  </a:ext>
                </a:extLst>
              </p:cNvPr>
              <p:cNvSpPr/>
              <p:nvPr/>
            </p:nvSpPr>
            <p:spPr>
              <a:xfrm>
                <a:off x="1785200" y="2897634"/>
                <a:ext cx="385170" cy="385170"/>
              </a:xfrm>
              <a:prstGeom prst="ellipse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</p:grpSp>
        <p:sp>
          <p:nvSpPr>
            <p:cNvPr id="15" name="文本占位符 4">
              <a:extLst>
                <a:ext uri="{FF2B5EF4-FFF2-40B4-BE49-F238E27FC236}">
                  <a16:creationId xmlns:a16="http://schemas.microsoft.com/office/drawing/2014/main" id="{CE2206CC-CECC-527F-10AB-AB33F8ED46E9}"/>
                </a:ext>
              </a:extLst>
            </p:cNvPr>
            <p:cNvSpPr txBox="1">
              <a:spLocks/>
            </p:cNvSpPr>
            <p:nvPr/>
          </p:nvSpPr>
          <p:spPr>
            <a:xfrm>
              <a:off x="1347626" y="3670376"/>
              <a:ext cx="2820220" cy="771422"/>
            </a:xfrm>
            <a:prstGeom prst="rect">
              <a:avLst/>
            </a:prstGeom>
            <a:ln>
              <a:noFill/>
            </a:ln>
          </p:spPr>
          <p:txBody>
            <a:bodyPr/>
            <a:lstStyle>
              <a:lvl1pPr marL="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990575" indent="-38099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b="1" kern="12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2pPr>
              <a:lvl3pPr marL="1523962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67" b="1" kern="12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方便快捷的管理项目依赖的资源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(jar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包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，避免版本冲突问题</a:t>
              </a:r>
            </a:p>
          </p:txBody>
        </p:sp>
      </p:grpSp>
      <p:sp>
        <p:nvSpPr>
          <p:cNvPr id="2" name="标题 2">
            <a:extLst>
              <a:ext uri="{FF2B5EF4-FFF2-40B4-BE49-F238E27FC236}">
                <a16:creationId xmlns:a16="http://schemas.microsoft.com/office/drawing/2014/main" id="{5589D3B6-741C-EE9F-695E-5BA359F335CD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Maven</a:t>
            </a:r>
          </a:p>
        </p:txBody>
      </p:sp>
    </p:spTree>
    <p:extLst>
      <p:ext uri="{BB962C8B-B14F-4D97-AF65-F5344CB8AC3E}">
        <p14:creationId xmlns:p14="http://schemas.microsoft.com/office/powerpoint/2010/main" val="408237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图片 92">
            <a:extLst>
              <a:ext uri="{FF2B5EF4-FFF2-40B4-BE49-F238E27FC236}">
                <a16:creationId xmlns:a16="http://schemas.microsoft.com/office/drawing/2014/main" id="{A502FE57-4DD9-6316-040F-D14D9D572D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088"/>
          <a:stretch/>
        </p:blipFill>
        <p:spPr>
          <a:xfrm>
            <a:off x="7495568" y="2829802"/>
            <a:ext cx="2591390" cy="2697299"/>
          </a:xfrm>
          <a:prstGeom prst="roundRect">
            <a:avLst>
              <a:gd name="adj" fmla="val 3540"/>
            </a:avLst>
          </a:prstGeom>
          <a:ln w="6350">
            <a:solidFill>
              <a:srgbClr val="000000">
                <a:lumMod val="75000"/>
                <a:lumOff val="25000"/>
              </a:srgbClr>
            </a:solidFill>
            <a:prstDash val="dash"/>
          </a:ln>
        </p:spPr>
      </p:pic>
      <p:pic>
        <p:nvPicPr>
          <p:cNvPr id="94" name="图片 93">
            <a:extLst>
              <a:ext uri="{FF2B5EF4-FFF2-40B4-BE49-F238E27FC236}">
                <a16:creationId xmlns:a16="http://schemas.microsoft.com/office/drawing/2014/main" id="{45CC97FB-EBDD-D972-5BCC-10008A32F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881" y="2618765"/>
            <a:ext cx="1721089" cy="650576"/>
          </a:xfrm>
          <a:prstGeom prst="roundRect">
            <a:avLst>
              <a:gd name="adj" fmla="val 5095"/>
            </a:avLst>
          </a:prstGeom>
          <a:ln w="6350">
            <a:solidFill>
              <a:srgbClr val="FFFFFF">
                <a:lumMod val="65000"/>
              </a:srgbClr>
            </a:solidFill>
            <a:prstDash val="dash"/>
          </a:ln>
        </p:spPr>
      </p:pic>
      <p:pic>
        <p:nvPicPr>
          <p:cNvPr id="95" name="图片 94">
            <a:extLst>
              <a:ext uri="{FF2B5EF4-FFF2-40B4-BE49-F238E27FC236}">
                <a16:creationId xmlns:a16="http://schemas.microsoft.com/office/drawing/2014/main" id="{7827D2B3-A461-5084-1729-EE5E47474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7881" y="3853164"/>
            <a:ext cx="1721089" cy="650576"/>
          </a:xfrm>
          <a:prstGeom prst="roundRect">
            <a:avLst>
              <a:gd name="adj" fmla="val 6674"/>
            </a:avLst>
          </a:prstGeom>
          <a:ln w="6350">
            <a:solidFill>
              <a:srgbClr val="FFFFFF">
                <a:lumMod val="65000"/>
              </a:srgbClr>
            </a:solidFill>
            <a:prstDash val="dash"/>
          </a:ln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26AD1A40-5EAB-541D-CF4A-140A573426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7882" y="5082232"/>
            <a:ext cx="1721088" cy="680919"/>
          </a:xfrm>
          <a:prstGeom prst="roundRect">
            <a:avLst>
              <a:gd name="adj" fmla="val 4606"/>
            </a:avLst>
          </a:prstGeom>
          <a:ln w="6350">
            <a:solidFill>
              <a:srgbClr val="FFFFFF">
                <a:lumMod val="65000"/>
              </a:srgbClr>
            </a:solidFill>
            <a:prstDash val="dash"/>
          </a:ln>
        </p:spPr>
      </p:pic>
      <p:sp>
        <p:nvSpPr>
          <p:cNvPr id="97" name="矩形: 圆角 96">
            <a:extLst>
              <a:ext uri="{FF2B5EF4-FFF2-40B4-BE49-F238E27FC236}">
                <a16:creationId xmlns:a16="http://schemas.microsoft.com/office/drawing/2014/main" id="{8DD2BC0A-C204-9D29-D7D7-2C79BFDBFA3A}"/>
              </a:ext>
            </a:extLst>
          </p:cNvPr>
          <p:cNvSpPr/>
          <p:nvPr/>
        </p:nvSpPr>
        <p:spPr>
          <a:xfrm>
            <a:off x="4529248" y="2421664"/>
            <a:ext cx="2101301" cy="1153802"/>
          </a:xfrm>
          <a:prstGeom prst="roundRect">
            <a:avLst>
              <a:gd name="adj" fmla="val 12008"/>
            </a:avLst>
          </a:prstGeom>
          <a:solidFill>
            <a:srgbClr val="FAC090">
              <a:alpha val="2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9D99106A-B625-AF45-C5F8-E6F25D07D1E8}"/>
              </a:ext>
            </a:extLst>
          </p:cNvPr>
          <p:cNvSpPr/>
          <p:nvPr/>
        </p:nvSpPr>
        <p:spPr>
          <a:xfrm>
            <a:off x="4529246" y="3595643"/>
            <a:ext cx="2101301" cy="1233556"/>
          </a:xfrm>
          <a:prstGeom prst="roundRect">
            <a:avLst>
              <a:gd name="adj" fmla="val 10483"/>
            </a:avLst>
          </a:prstGeom>
          <a:solidFill>
            <a:srgbClr val="92D050">
              <a:alpha val="2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99" name="矩形: 圆角 98">
            <a:extLst>
              <a:ext uri="{FF2B5EF4-FFF2-40B4-BE49-F238E27FC236}">
                <a16:creationId xmlns:a16="http://schemas.microsoft.com/office/drawing/2014/main" id="{E993788B-0A4B-01F7-A8F8-778D48B52A25}"/>
              </a:ext>
            </a:extLst>
          </p:cNvPr>
          <p:cNvSpPr/>
          <p:nvPr/>
        </p:nvSpPr>
        <p:spPr>
          <a:xfrm>
            <a:off x="4529246" y="4857606"/>
            <a:ext cx="2101301" cy="1099831"/>
          </a:xfrm>
          <a:prstGeom prst="roundRect">
            <a:avLst>
              <a:gd name="adj" fmla="val 11757"/>
            </a:avLst>
          </a:prstGeom>
          <a:solidFill>
            <a:srgbClr val="FF0000">
              <a:alpha val="2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8A164CAA-6DA9-58C2-9CC4-894AE4250B8A}"/>
              </a:ext>
            </a:extLst>
          </p:cNvPr>
          <p:cNvGrpSpPr/>
          <p:nvPr/>
        </p:nvGrpSpPr>
        <p:grpSpPr>
          <a:xfrm>
            <a:off x="6655905" y="2421663"/>
            <a:ext cx="767135" cy="3535773"/>
            <a:chOff x="6525315" y="1452786"/>
            <a:chExt cx="1000649" cy="4365395"/>
          </a:xfrm>
        </p:grpSpPr>
        <p:sp>
          <p:nvSpPr>
            <p:cNvPr id="101" name="流程图: 合并 100">
              <a:extLst>
                <a:ext uri="{FF2B5EF4-FFF2-40B4-BE49-F238E27FC236}">
                  <a16:creationId xmlns:a16="http://schemas.microsoft.com/office/drawing/2014/main" id="{30E93373-44B5-BB09-3C37-8C7C115ED23A}"/>
                </a:ext>
              </a:extLst>
            </p:cNvPr>
            <p:cNvSpPr/>
            <p:nvPr/>
          </p:nvSpPr>
          <p:spPr>
            <a:xfrm rot="16200000">
              <a:off x="4838890" y="3139211"/>
              <a:ext cx="4365395" cy="992546"/>
            </a:xfrm>
            <a:prstGeom prst="flowChartMerge">
              <a:avLst/>
            </a:prstGeom>
            <a:solidFill>
              <a:srgbClr val="FFFFFF">
                <a:lumMod val="8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F91F0CF6-D271-6B5A-D77F-CC913488C45B}"/>
                </a:ext>
              </a:extLst>
            </p:cNvPr>
            <p:cNvSpPr txBox="1"/>
            <p:nvPr/>
          </p:nvSpPr>
          <p:spPr>
            <a:xfrm>
              <a:off x="6553198" y="3516459"/>
              <a:ext cx="972766" cy="322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统一结构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pic>
        <p:nvPicPr>
          <p:cNvPr id="103" name="图片 102">
            <a:extLst>
              <a:ext uri="{FF2B5EF4-FFF2-40B4-BE49-F238E27FC236}">
                <a16:creationId xmlns:a16="http://schemas.microsoft.com/office/drawing/2014/main" id="{E80AB0A5-FBB2-7065-48AB-D935B8FD740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6536"/>
          <a:stretch/>
        </p:blipFill>
        <p:spPr>
          <a:xfrm>
            <a:off x="6774427" y="4354755"/>
            <a:ext cx="430338" cy="108288"/>
          </a:xfrm>
          <a:prstGeom prst="rect">
            <a:avLst/>
          </a:prstGeom>
        </p:spPr>
      </p:pic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52754A6A-2D79-CE7F-2E04-3BBB6A8521B7}"/>
              </a:ext>
            </a:extLst>
          </p:cNvPr>
          <p:cNvGrpSpPr/>
          <p:nvPr/>
        </p:nvGrpSpPr>
        <p:grpSpPr>
          <a:xfrm>
            <a:off x="9147467" y="3448507"/>
            <a:ext cx="2150070" cy="276999"/>
            <a:chOff x="8580120" y="2984013"/>
            <a:chExt cx="2150070" cy="276999"/>
          </a:xfrm>
        </p:grpSpPr>
        <p:grpSp>
          <p:nvGrpSpPr>
            <p:cNvPr id="105" name="组合 104">
              <a:extLst>
                <a:ext uri="{FF2B5EF4-FFF2-40B4-BE49-F238E27FC236}">
                  <a16:creationId xmlns:a16="http://schemas.microsoft.com/office/drawing/2014/main" id="{A70CA842-7135-ACC7-5748-2C0BE5ED2272}"/>
                </a:ext>
              </a:extLst>
            </p:cNvPr>
            <p:cNvGrpSpPr/>
            <p:nvPr/>
          </p:nvGrpSpPr>
          <p:grpSpPr>
            <a:xfrm>
              <a:off x="8580120" y="3062769"/>
              <a:ext cx="909320" cy="96405"/>
              <a:chOff x="9662160" y="3628651"/>
              <a:chExt cx="909320" cy="96405"/>
            </a:xfrm>
          </p:grpSpPr>
          <p:sp>
            <p:nvSpPr>
              <p:cNvPr id="107" name="流程图: 接点 106">
                <a:extLst>
                  <a:ext uri="{FF2B5EF4-FFF2-40B4-BE49-F238E27FC236}">
                    <a16:creationId xmlns:a16="http://schemas.microsoft.com/office/drawing/2014/main" id="{8396ABD1-04E2-CC50-DA76-EC5F2AEA6446}"/>
                  </a:ext>
                </a:extLst>
              </p:cNvPr>
              <p:cNvSpPr/>
              <p:nvPr/>
            </p:nvSpPr>
            <p:spPr>
              <a:xfrm>
                <a:off x="9662160" y="3628651"/>
                <a:ext cx="91440" cy="96405"/>
              </a:xfrm>
              <a:prstGeom prst="flowChartConnector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cxnSp>
            <p:nvCxnSpPr>
              <p:cNvPr id="108" name="直接箭头连接符 107">
                <a:extLst>
                  <a:ext uri="{FF2B5EF4-FFF2-40B4-BE49-F238E27FC236}">
                    <a16:creationId xmlns:a16="http://schemas.microsoft.com/office/drawing/2014/main" id="{B7274796-FE72-7D0B-CE74-DA87810602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3600" y="3676853"/>
                <a:ext cx="81788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solid"/>
                <a:tailEnd type="triangle"/>
              </a:ln>
              <a:effectLst/>
            </p:spPr>
          </p:cxnSp>
        </p:grp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954C94AD-8474-567E-EB46-B82DE9D62D0F}"/>
                </a:ext>
              </a:extLst>
            </p:cNvPr>
            <p:cNvSpPr txBox="1"/>
            <p:nvPr/>
          </p:nvSpPr>
          <p:spPr>
            <a:xfrm>
              <a:off x="9568180" y="2984013"/>
              <a:ext cx="1162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实际项目资源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C1D5AF85-2163-EEFB-2926-A87C013DAAC3}"/>
              </a:ext>
            </a:extLst>
          </p:cNvPr>
          <p:cNvGrpSpPr/>
          <p:nvPr/>
        </p:nvGrpSpPr>
        <p:grpSpPr>
          <a:xfrm>
            <a:off x="9156704" y="4381935"/>
            <a:ext cx="2145355" cy="276999"/>
            <a:chOff x="8580120" y="3926677"/>
            <a:chExt cx="2145355" cy="276999"/>
          </a:xfrm>
        </p:grpSpPr>
        <p:grpSp>
          <p:nvGrpSpPr>
            <p:cNvPr id="110" name="组合 109">
              <a:extLst>
                <a:ext uri="{FF2B5EF4-FFF2-40B4-BE49-F238E27FC236}">
                  <a16:creationId xmlns:a16="http://schemas.microsoft.com/office/drawing/2014/main" id="{CC43B277-1AC4-D449-79F9-FC8D8020ED60}"/>
                </a:ext>
              </a:extLst>
            </p:cNvPr>
            <p:cNvGrpSpPr/>
            <p:nvPr/>
          </p:nvGrpSpPr>
          <p:grpSpPr>
            <a:xfrm>
              <a:off x="8580120" y="4016975"/>
              <a:ext cx="909320" cy="96405"/>
              <a:chOff x="9662160" y="3628651"/>
              <a:chExt cx="909320" cy="96405"/>
            </a:xfrm>
          </p:grpSpPr>
          <p:sp>
            <p:nvSpPr>
              <p:cNvPr id="112" name="流程图: 接点 111">
                <a:extLst>
                  <a:ext uri="{FF2B5EF4-FFF2-40B4-BE49-F238E27FC236}">
                    <a16:creationId xmlns:a16="http://schemas.microsoft.com/office/drawing/2014/main" id="{FEEC05D1-07E6-9ED2-9CCB-CE92513E2405}"/>
                  </a:ext>
                </a:extLst>
              </p:cNvPr>
              <p:cNvSpPr/>
              <p:nvPr/>
            </p:nvSpPr>
            <p:spPr>
              <a:xfrm>
                <a:off x="9662160" y="3628651"/>
                <a:ext cx="91440" cy="96405"/>
              </a:xfrm>
              <a:prstGeom prst="flowChartConnector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cxnSp>
            <p:nvCxnSpPr>
              <p:cNvPr id="113" name="直接箭头连接符 112">
                <a:extLst>
                  <a:ext uri="{FF2B5EF4-FFF2-40B4-BE49-F238E27FC236}">
                    <a16:creationId xmlns:a16="http://schemas.microsoft.com/office/drawing/2014/main" id="{2D0E046C-7525-6193-6E09-65D5E41132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3600" y="3676853"/>
                <a:ext cx="81788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solid"/>
                <a:tailEnd type="triangle"/>
              </a:ln>
              <a:effectLst/>
            </p:spPr>
          </p:cxnSp>
        </p:grp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DB0F7EDA-6511-185A-F827-EDC3885D70FA}"/>
                </a:ext>
              </a:extLst>
            </p:cNvPr>
            <p:cNvSpPr txBox="1"/>
            <p:nvPr/>
          </p:nvSpPr>
          <p:spPr>
            <a:xfrm>
              <a:off x="9563465" y="3926677"/>
              <a:ext cx="1162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测试项目资源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EFB307AC-EB88-7273-5DDF-0EC097659DFB}"/>
              </a:ext>
            </a:extLst>
          </p:cNvPr>
          <p:cNvGrpSpPr/>
          <p:nvPr/>
        </p:nvGrpSpPr>
        <p:grpSpPr>
          <a:xfrm>
            <a:off x="9202887" y="5235027"/>
            <a:ext cx="2145355" cy="276999"/>
            <a:chOff x="8580120" y="4835185"/>
            <a:chExt cx="2145355" cy="276999"/>
          </a:xfrm>
        </p:grpSpPr>
        <p:grpSp>
          <p:nvGrpSpPr>
            <p:cNvPr id="115" name="组合 114">
              <a:extLst>
                <a:ext uri="{FF2B5EF4-FFF2-40B4-BE49-F238E27FC236}">
                  <a16:creationId xmlns:a16="http://schemas.microsoft.com/office/drawing/2014/main" id="{6933CB02-F4FD-8F0E-2495-A0658359E56F}"/>
                </a:ext>
              </a:extLst>
            </p:cNvPr>
            <p:cNvGrpSpPr/>
            <p:nvPr/>
          </p:nvGrpSpPr>
          <p:grpSpPr>
            <a:xfrm>
              <a:off x="8580120" y="4909994"/>
              <a:ext cx="909320" cy="96405"/>
              <a:chOff x="9662160" y="3628651"/>
              <a:chExt cx="909320" cy="96405"/>
            </a:xfrm>
          </p:grpSpPr>
          <p:sp>
            <p:nvSpPr>
              <p:cNvPr id="117" name="流程图: 接点 116">
                <a:extLst>
                  <a:ext uri="{FF2B5EF4-FFF2-40B4-BE49-F238E27FC236}">
                    <a16:creationId xmlns:a16="http://schemas.microsoft.com/office/drawing/2014/main" id="{2D1D7524-514E-D849-697A-F62F7A593B8C}"/>
                  </a:ext>
                </a:extLst>
              </p:cNvPr>
              <p:cNvSpPr/>
              <p:nvPr/>
            </p:nvSpPr>
            <p:spPr>
              <a:xfrm>
                <a:off x="9662160" y="3628651"/>
                <a:ext cx="91440" cy="96405"/>
              </a:xfrm>
              <a:prstGeom prst="flowChartConnector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cxnSp>
            <p:nvCxnSpPr>
              <p:cNvPr id="118" name="直接箭头连接符 117">
                <a:extLst>
                  <a:ext uri="{FF2B5EF4-FFF2-40B4-BE49-F238E27FC236}">
                    <a16:creationId xmlns:a16="http://schemas.microsoft.com/office/drawing/2014/main" id="{EE1B09B9-0913-51FD-9569-A1F58E4F92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3600" y="3676853"/>
                <a:ext cx="81788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solid"/>
                <a:tailEnd type="triangle"/>
              </a:ln>
              <a:effectLst/>
            </p:spPr>
          </p:cxnSp>
        </p:grp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07B1D5FB-44F4-D443-F927-81222D7C5E79}"/>
                </a:ext>
              </a:extLst>
            </p:cNvPr>
            <p:cNvSpPr txBox="1"/>
            <p:nvPr/>
          </p:nvSpPr>
          <p:spPr>
            <a:xfrm>
              <a:off x="9563465" y="4835185"/>
              <a:ext cx="1162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项目配置文件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BB5A126C-5D2C-1FEB-7441-0925C2BE1D39}"/>
              </a:ext>
            </a:extLst>
          </p:cNvPr>
          <p:cNvGrpSpPr/>
          <p:nvPr/>
        </p:nvGrpSpPr>
        <p:grpSpPr>
          <a:xfrm>
            <a:off x="9328535" y="3749225"/>
            <a:ext cx="2085864" cy="276999"/>
            <a:chOff x="8751952" y="3275495"/>
            <a:chExt cx="2085864" cy="276999"/>
          </a:xfrm>
        </p:grpSpPr>
        <p:grpSp>
          <p:nvGrpSpPr>
            <p:cNvPr id="120" name="组合 119">
              <a:extLst>
                <a:ext uri="{FF2B5EF4-FFF2-40B4-BE49-F238E27FC236}">
                  <a16:creationId xmlns:a16="http://schemas.microsoft.com/office/drawing/2014/main" id="{D28E1568-8FBD-2D7D-EAD8-5811A4EAF786}"/>
                </a:ext>
              </a:extLst>
            </p:cNvPr>
            <p:cNvGrpSpPr/>
            <p:nvPr/>
          </p:nvGrpSpPr>
          <p:grpSpPr>
            <a:xfrm>
              <a:off x="8751952" y="3368370"/>
              <a:ext cx="737488" cy="96405"/>
              <a:chOff x="9662160" y="3628651"/>
              <a:chExt cx="737488" cy="96405"/>
            </a:xfrm>
          </p:grpSpPr>
          <p:sp>
            <p:nvSpPr>
              <p:cNvPr id="122" name="流程图: 接点 121">
                <a:extLst>
                  <a:ext uri="{FF2B5EF4-FFF2-40B4-BE49-F238E27FC236}">
                    <a16:creationId xmlns:a16="http://schemas.microsoft.com/office/drawing/2014/main" id="{BF0A5FF9-63D9-9B35-F654-F39EB767B16D}"/>
                  </a:ext>
                </a:extLst>
              </p:cNvPr>
              <p:cNvSpPr/>
              <p:nvPr/>
            </p:nvSpPr>
            <p:spPr>
              <a:xfrm>
                <a:off x="9662160" y="3628651"/>
                <a:ext cx="91440" cy="96405"/>
              </a:xfrm>
              <a:prstGeom prst="flowChartConnector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cxnSp>
            <p:nvCxnSpPr>
              <p:cNvPr id="123" name="直接箭头连接符 122">
                <a:extLst>
                  <a:ext uri="{FF2B5EF4-FFF2-40B4-BE49-F238E27FC236}">
                    <a16:creationId xmlns:a16="http://schemas.microsoft.com/office/drawing/2014/main" id="{566FD9FD-EBCB-C868-77E6-BBBFF3541A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3600" y="3676853"/>
                <a:ext cx="646048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solid"/>
                <a:tailEnd type="triangle"/>
              </a:ln>
              <a:effectLst/>
            </p:spPr>
          </p:cxnSp>
        </p:grp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5AC100C8-94E5-FFBA-DC08-20DAFA2047D6}"/>
                </a:ext>
              </a:extLst>
            </p:cNvPr>
            <p:cNvSpPr txBox="1"/>
            <p:nvPr/>
          </p:nvSpPr>
          <p:spPr>
            <a:xfrm>
              <a:off x="9580880" y="3275495"/>
              <a:ext cx="12569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</a:t>
              </a: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源代码目录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F64927DE-A55E-627A-C609-6BF82B5B44A0}"/>
              </a:ext>
            </a:extLst>
          </p:cNvPr>
          <p:cNvGrpSpPr/>
          <p:nvPr/>
        </p:nvGrpSpPr>
        <p:grpSpPr>
          <a:xfrm>
            <a:off x="9845772" y="4032577"/>
            <a:ext cx="1763649" cy="276999"/>
            <a:chOff x="9056752" y="3586555"/>
            <a:chExt cx="1763649" cy="276999"/>
          </a:xfrm>
        </p:grpSpPr>
        <p:grpSp>
          <p:nvGrpSpPr>
            <p:cNvPr id="125" name="组合 124">
              <a:extLst>
                <a:ext uri="{FF2B5EF4-FFF2-40B4-BE49-F238E27FC236}">
                  <a16:creationId xmlns:a16="http://schemas.microsoft.com/office/drawing/2014/main" id="{3987921A-E213-EC6B-AE5E-235E38757D82}"/>
                </a:ext>
              </a:extLst>
            </p:cNvPr>
            <p:cNvGrpSpPr/>
            <p:nvPr/>
          </p:nvGrpSpPr>
          <p:grpSpPr>
            <a:xfrm>
              <a:off x="9056752" y="3690366"/>
              <a:ext cx="432688" cy="96405"/>
              <a:chOff x="9662160" y="3628651"/>
              <a:chExt cx="432688" cy="96405"/>
            </a:xfrm>
          </p:grpSpPr>
          <p:sp>
            <p:nvSpPr>
              <p:cNvPr id="127" name="流程图: 接点 126">
                <a:extLst>
                  <a:ext uri="{FF2B5EF4-FFF2-40B4-BE49-F238E27FC236}">
                    <a16:creationId xmlns:a16="http://schemas.microsoft.com/office/drawing/2014/main" id="{D2B5E28F-D7CF-F631-D689-921FCCE4B43C}"/>
                  </a:ext>
                </a:extLst>
              </p:cNvPr>
              <p:cNvSpPr/>
              <p:nvPr/>
            </p:nvSpPr>
            <p:spPr>
              <a:xfrm>
                <a:off x="9662160" y="3628651"/>
                <a:ext cx="91440" cy="96405"/>
              </a:xfrm>
              <a:prstGeom prst="flowChartConnector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  <p:cxnSp>
            <p:nvCxnSpPr>
              <p:cNvPr id="128" name="直接箭头连接符 127">
                <a:extLst>
                  <a:ext uri="{FF2B5EF4-FFF2-40B4-BE49-F238E27FC236}">
                    <a16:creationId xmlns:a16="http://schemas.microsoft.com/office/drawing/2014/main" id="{B5CC359B-A73E-6D68-B5EA-6129A2CB45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3600" y="3676853"/>
                <a:ext cx="341248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solid"/>
                <a:tailEnd type="triangle"/>
              </a:ln>
              <a:effectLst/>
            </p:spPr>
          </p:cxnSp>
        </p:grp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93A644B3-FECD-37A0-B40F-C85682FEEBA9}"/>
                </a:ext>
              </a:extLst>
            </p:cNvPr>
            <p:cNvSpPr txBox="1"/>
            <p:nvPr/>
          </p:nvSpPr>
          <p:spPr>
            <a:xfrm>
              <a:off x="9563465" y="3586555"/>
              <a:ext cx="12569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配置文件目录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FE594590-FAD5-D70F-EB76-18C120605323}"/>
              </a:ext>
            </a:extLst>
          </p:cNvPr>
          <p:cNvGrpSpPr/>
          <p:nvPr/>
        </p:nvGrpSpPr>
        <p:grpSpPr>
          <a:xfrm>
            <a:off x="1259721" y="2618765"/>
            <a:ext cx="2705529" cy="2704667"/>
            <a:chOff x="5002169" y="2421705"/>
            <a:chExt cx="2705529" cy="2704667"/>
          </a:xfrm>
        </p:grpSpPr>
        <p:grpSp>
          <p:nvGrpSpPr>
            <p:cNvPr id="131" name="组合 130">
              <a:extLst>
                <a:ext uri="{FF2B5EF4-FFF2-40B4-BE49-F238E27FC236}">
                  <a16:creationId xmlns:a16="http://schemas.microsoft.com/office/drawing/2014/main" id="{3455CA8E-58DF-6682-D8FB-332F0513E4F4}"/>
                </a:ext>
              </a:extLst>
            </p:cNvPr>
            <p:cNvGrpSpPr/>
            <p:nvPr/>
          </p:nvGrpSpPr>
          <p:grpSpPr>
            <a:xfrm>
              <a:off x="5044038" y="2421705"/>
              <a:ext cx="2395460" cy="689985"/>
              <a:chOff x="5044038" y="2736665"/>
              <a:chExt cx="2395460" cy="689985"/>
            </a:xfrm>
          </p:grpSpPr>
          <p:grpSp>
            <p:nvGrpSpPr>
              <p:cNvPr id="134" name="组合 13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>
                <a:extLst>
                  <a:ext uri="{FF2B5EF4-FFF2-40B4-BE49-F238E27FC236}">
                    <a16:creationId xmlns:a16="http://schemas.microsoft.com/office/drawing/2014/main" id="{5DC6E5D6-B59B-E660-06E4-939F91345E53}"/>
                  </a:ext>
                </a:extLst>
              </p:cNvPr>
              <p:cNvGrpSpPr/>
              <p:nvPr/>
            </p:nvGrpSpPr>
            <p:grpSpPr>
              <a:xfrm>
                <a:off x="5044038" y="2736665"/>
                <a:ext cx="2395460" cy="689985"/>
                <a:chOff x="1052038" y="2135459"/>
                <a:chExt cx="5807417" cy="4080667"/>
              </a:xfrm>
            </p:grpSpPr>
            <p:sp>
              <p:nvSpPr>
                <p:cNvPr id="140" name="矩形 139">
                  <a:extLst>
                    <a:ext uri="{FF2B5EF4-FFF2-40B4-BE49-F238E27FC236}">
                      <a16:creationId xmlns:a16="http://schemas.microsoft.com/office/drawing/2014/main" id="{FF2ACDB0-9956-CB68-61FC-19292861CB65}"/>
                    </a:ext>
                  </a:extLst>
                </p:cNvPr>
                <p:cNvSpPr/>
                <p:nvPr/>
              </p:nvSpPr>
              <p:spPr>
                <a:xfrm>
                  <a:off x="1052038" y="2205441"/>
                  <a:ext cx="5799887" cy="3940703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lIns="0" tIns="0" r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2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20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rPr>
                    <a:t>  </a:t>
                  </a:r>
                  <a:r>
                    <a:rPr lang="en-US" altLang="zh-CN" sz="2400" b="1" kern="0" dirty="0">
                      <a:latin typeface="Calibri"/>
                      <a:ea typeface="黑体"/>
                    </a:rPr>
                    <a:t>2</a:t>
                  </a:r>
                  <a:r>
                    <a:rPr kumimoji="0" lang="zh-CN" altLang="en-US" sz="20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rPr>
                    <a:t>    </a:t>
                  </a:r>
                  <a:r>
                    <a:rPr kumimoji="0" lang="zh-CN" altLang="en-US" sz="24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rPr>
                    <a:t>统一项目结构</a:t>
                  </a:r>
                </a:p>
              </p:txBody>
            </p:sp>
            <p:sp>
              <p:nvSpPr>
                <p:cNvPr id="141" name="任意多边形 13">
                  <a:extLst>
                    <a:ext uri="{FF2B5EF4-FFF2-40B4-BE49-F238E27FC236}">
                      <a16:creationId xmlns:a16="http://schemas.microsoft.com/office/drawing/2014/main" id="{A4A1120A-3745-6202-F5DC-F74FED7E3D9D}"/>
                    </a:ext>
                  </a:extLst>
                </p:cNvPr>
                <p:cNvSpPr/>
                <p:nvPr/>
              </p:nvSpPr>
              <p:spPr>
                <a:xfrm>
                  <a:off x="6601037" y="2135459"/>
                  <a:ext cx="258418" cy="278296"/>
                </a:xfrm>
                <a:custGeom>
                  <a:avLst/>
                  <a:gdLst>
                    <a:gd name="connsiteX0" fmla="*/ 0 w 258417"/>
                    <a:gd name="connsiteY0" fmla="*/ 0 h 278296"/>
                    <a:gd name="connsiteX1" fmla="*/ 258417 w 258417"/>
                    <a:gd name="connsiteY1" fmla="*/ 0 h 278296"/>
                    <a:gd name="connsiteX2" fmla="*/ 258417 w 258417"/>
                    <a:gd name="connsiteY2" fmla="*/ 278296 h 278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417" h="278296">
                      <a:moveTo>
                        <a:pt x="0" y="0"/>
                      </a:moveTo>
                      <a:lnTo>
                        <a:pt x="258417" y="0"/>
                      </a:lnTo>
                      <a:lnTo>
                        <a:pt x="258417" y="278296"/>
                      </a:lnTo>
                    </a:path>
                  </a:pathLst>
                </a:custGeom>
                <a:noFill/>
                <a:ln w="571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黑体"/>
                    <a:cs typeface="+mn-cs"/>
                  </a:endParaRPr>
                </a:p>
              </p:txBody>
            </p:sp>
            <p:sp>
              <p:nvSpPr>
                <p:cNvPr id="142" name="任意多边形 14">
                  <a:extLst>
                    <a:ext uri="{FF2B5EF4-FFF2-40B4-BE49-F238E27FC236}">
                      <a16:creationId xmlns:a16="http://schemas.microsoft.com/office/drawing/2014/main" id="{8C664911-C8FC-6215-FC2A-F7CD49CDE22D}"/>
                    </a:ext>
                  </a:extLst>
                </p:cNvPr>
                <p:cNvSpPr/>
                <p:nvPr/>
              </p:nvSpPr>
              <p:spPr>
                <a:xfrm flipH="1">
                  <a:off x="1059679" y="2206491"/>
                  <a:ext cx="258416" cy="278292"/>
                </a:xfrm>
                <a:custGeom>
                  <a:avLst/>
                  <a:gdLst>
                    <a:gd name="connsiteX0" fmla="*/ 0 w 258417"/>
                    <a:gd name="connsiteY0" fmla="*/ 0 h 278296"/>
                    <a:gd name="connsiteX1" fmla="*/ 258417 w 258417"/>
                    <a:gd name="connsiteY1" fmla="*/ 0 h 278296"/>
                    <a:gd name="connsiteX2" fmla="*/ 258417 w 258417"/>
                    <a:gd name="connsiteY2" fmla="*/ 278296 h 278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417" h="278296">
                      <a:moveTo>
                        <a:pt x="0" y="0"/>
                      </a:moveTo>
                      <a:lnTo>
                        <a:pt x="258417" y="0"/>
                      </a:lnTo>
                      <a:lnTo>
                        <a:pt x="258417" y="278296"/>
                      </a:lnTo>
                    </a:path>
                  </a:pathLst>
                </a:custGeom>
                <a:noFill/>
                <a:ln w="571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黑体"/>
                    <a:cs typeface="+mn-cs"/>
                  </a:endParaRPr>
                </a:p>
              </p:txBody>
            </p:sp>
            <p:grpSp>
              <p:nvGrpSpPr>
                <p:cNvPr id="143" name="组合 142">
                  <a:extLst>
                    <a:ext uri="{FF2B5EF4-FFF2-40B4-BE49-F238E27FC236}">
                      <a16:creationId xmlns:a16="http://schemas.microsoft.com/office/drawing/2014/main" id="{515983EE-2D85-D31C-6573-829B2C9B34DB}"/>
                    </a:ext>
                  </a:extLst>
                </p:cNvPr>
                <p:cNvGrpSpPr/>
                <p:nvPr/>
              </p:nvGrpSpPr>
              <p:grpSpPr>
                <a:xfrm flipV="1">
                  <a:off x="1059678" y="5867848"/>
                  <a:ext cx="5783376" cy="348278"/>
                  <a:chOff x="1212078" y="2288905"/>
                  <a:chExt cx="5783376" cy="348278"/>
                </a:xfrm>
              </p:grpSpPr>
              <p:sp>
                <p:nvSpPr>
                  <p:cNvPr id="144" name="任意多边形 16">
                    <a:extLst>
                      <a:ext uri="{FF2B5EF4-FFF2-40B4-BE49-F238E27FC236}">
                        <a16:creationId xmlns:a16="http://schemas.microsoft.com/office/drawing/2014/main" id="{D648812F-A816-BB4C-0389-0CFEFE59F8E5}"/>
                      </a:ext>
                    </a:extLst>
                  </p:cNvPr>
                  <p:cNvSpPr/>
                  <p:nvPr/>
                </p:nvSpPr>
                <p:spPr>
                  <a:xfrm>
                    <a:off x="6737036" y="2288905"/>
                    <a:ext cx="258418" cy="278296"/>
                  </a:xfrm>
                  <a:custGeom>
                    <a:avLst/>
                    <a:gdLst>
                      <a:gd name="connsiteX0" fmla="*/ 0 w 258417"/>
                      <a:gd name="connsiteY0" fmla="*/ 0 h 278296"/>
                      <a:gd name="connsiteX1" fmla="*/ 258417 w 258417"/>
                      <a:gd name="connsiteY1" fmla="*/ 0 h 278296"/>
                      <a:gd name="connsiteX2" fmla="*/ 258417 w 258417"/>
                      <a:gd name="connsiteY2" fmla="*/ 278296 h 27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58417" h="278296">
                        <a:moveTo>
                          <a:pt x="0" y="0"/>
                        </a:moveTo>
                        <a:lnTo>
                          <a:pt x="258417" y="0"/>
                        </a:lnTo>
                        <a:lnTo>
                          <a:pt x="258417" y="278296"/>
                        </a:lnTo>
                      </a:path>
                    </a:pathLst>
                  </a:custGeom>
                  <a:noFill/>
                  <a:ln w="5715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endParaRPr>
                  </a:p>
                </p:txBody>
              </p:sp>
              <p:sp>
                <p:nvSpPr>
                  <p:cNvPr id="145" name="任意多边形 17">
                    <a:extLst>
                      <a:ext uri="{FF2B5EF4-FFF2-40B4-BE49-F238E27FC236}">
                        <a16:creationId xmlns:a16="http://schemas.microsoft.com/office/drawing/2014/main" id="{83259481-8016-AE6A-ECAB-5682DAC08583}"/>
                      </a:ext>
                    </a:extLst>
                  </p:cNvPr>
                  <p:cNvSpPr/>
                  <p:nvPr/>
                </p:nvSpPr>
                <p:spPr>
                  <a:xfrm flipH="1">
                    <a:off x="1212078" y="2358887"/>
                    <a:ext cx="258417" cy="278296"/>
                  </a:xfrm>
                  <a:custGeom>
                    <a:avLst/>
                    <a:gdLst>
                      <a:gd name="connsiteX0" fmla="*/ 0 w 258417"/>
                      <a:gd name="connsiteY0" fmla="*/ 0 h 278296"/>
                      <a:gd name="connsiteX1" fmla="*/ 258417 w 258417"/>
                      <a:gd name="connsiteY1" fmla="*/ 0 h 278296"/>
                      <a:gd name="connsiteX2" fmla="*/ 258417 w 258417"/>
                      <a:gd name="connsiteY2" fmla="*/ 278296 h 27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58417" h="278296">
                        <a:moveTo>
                          <a:pt x="0" y="0"/>
                        </a:moveTo>
                        <a:lnTo>
                          <a:pt x="258417" y="0"/>
                        </a:lnTo>
                        <a:lnTo>
                          <a:pt x="258417" y="278296"/>
                        </a:lnTo>
                      </a:path>
                    </a:pathLst>
                  </a:custGeom>
                  <a:noFill/>
                  <a:ln w="5715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endParaRPr>
                  </a:p>
                </p:txBody>
              </p:sp>
            </p:grpSp>
          </p:grpSp>
          <p:sp>
            <p:nvSpPr>
              <p:cNvPr id="137" name="椭圆 136">
                <a:extLst>
                  <a:ext uri="{FF2B5EF4-FFF2-40B4-BE49-F238E27FC236}">
                    <a16:creationId xmlns:a16="http://schemas.microsoft.com/office/drawing/2014/main" id="{A9315E8A-037E-1FBA-BDC6-DC6F10BB8489}"/>
                  </a:ext>
                </a:extLst>
              </p:cNvPr>
              <p:cNvSpPr/>
              <p:nvPr/>
            </p:nvSpPr>
            <p:spPr>
              <a:xfrm>
                <a:off x="5100485" y="2842347"/>
                <a:ext cx="371795" cy="371795"/>
              </a:xfrm>
              <a:prstGeom prst="ellipse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</p:grpSp>
        <p:sp>
          <p:nvSpPr>
            <p:cNvPr id="132" name="文本占位符 4">
              <a:extLst>
                <a:ext uri="{FF2B5EF4-FFF2-40B4-BE49-F238E27FC236}">
                  <a16:creationId xmlns:a16="http://schemas.microsoft.com/office/drawing/2014/main" id="{34275825-0D99-B56B-7E88-29A7E83D1B2A}"/>
                </a:ext>
              </a:extLst>
            </p:cNvPr>
            <p:cNvSpPr txBox="1">
              <a:spLocks/>
            </p:cNvSpPr>
            <p:nvPr/>
          </p:nvSpPr>
          <p:spPr>
            <a:xfrm>
              <a:off x="5002169" y="4194719"/>
              <a:ext cx="2705529" cy="93165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/>
            <a:lstStyle>
              <a:lvl1pPr marL="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990575" indent="-38099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b="1" kern="12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2pPr>
              <a:lvl3pPr marL="1523962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67" b="1" kern="12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提供标准、统一的项目结构</a:t>
              </a:r>
            </a:p>
          </p:txBody>
        </p:sp>
      </p:grpSp>
      <p:sp>
        <p:nvSpPr>
          <p:cNvPr id="2" name="标题 2">
            <a:extLst>
              <a:ext uri="{FF2B5EF4-FFF2-40B4-BE49-F238E27FC236}">
                <a16:creationId xmlns:a16="http://schemas.microsoft.com/office/drawing/2014/main" id="{1A65236B-EBBE-EE40-0688-DA3F891F4F27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Maven</a:t>
            </a:r>
          </a:p>
        </p:txBody>
      </p:sp>
      <p:sp>
        <p:nvSpPr>
          <p:cNvPr id="3" name="文本占位符 4">
            <a:extLst>
              <a:ext uri="{FF2B5EF4-FFF2-40B4-BE49-F238E27FC236}">
                <a16:creationId xmlns:a16="http://schemas.microsoft.com/office/drawing/2014/main" id="{9C64AE3E-EA19-3971-FB8C-DABA79972291}"/>
              </a:ext>
            </a:extLst>
          </p:cNvPr>
          <p:cNvSpPr txBox="1">
            <a:spLocks/>
          </p:cNvSpPr>
          <p:nvPr/>
        </p:nvSpPr>
        <p:spPr>
          <a:xfrm>
            <a:off x="740979" y="1068603"/>
            <a:ext cx="11273195" cy="65894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Maven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Apache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旗下的一个开源项目，是一款用于管理和构建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项目的工具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538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对角圆角 1">
            <a:extLst>
              <a:ext uri="{FF2B5EF4-FFF2-40B4-BE49-F238E27FC236}">
                <a16:creationId xmlns:a16="http://schemas.microsoft.com/office/drawing/2014/main" id="{95619CCC-9163-9292-14D9-4C644B3B3AD4}"/>
              </a:ext>
            </a:extLst>
          </p:cNvPr>
          <p:cNvSpPr/>
          <p:nvPr/>
        </p:nvSpPr>
        <p:spPr>
          <a:xfrm>
            <a:off x="7489021" y="2551207"/>
            <a:ext cx="1010035" cy="382116"/>
          </a:xfrm>
          <a:prstGeom prst="round2DiagRect">
            <a:avLst/>
          </a:prstGeom>
          <a:solidFill>
            <a:srgbClr val="8C61FF"/>
          </a:solidFill>
          <a:ln w="25400" cap="flat" cmpd="sng" algn="ctr">
            <a:noFill/>
            <a:prstDash val="solid"/>
          </a:ln>
          <a:effectLst>
            <a:outerShdw blurRad="203200" dist="38100" dir="5400000" sx="101000" sy="101000" algn="t" rotWithShape="0">
              <a:srgbClr val="EA4C89">
                <a:lumMod val="60000"/>
                <a:lumOff val="40000"/>
                <a:alpha val="5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清理</a:t>
            </a:r>
          </a:p>
        </p:txBody>
      </p:sp>
      <p:sp>
        <p:nvSpPr>
          <p:cNvPr id="3" name="矩形: 对角圆角 2">
            <a:extLst>
              <a:ext uri="{FF2B5EF4-FFF2-40B4-BE49-F238E27FC236}">
                <a16:creationId xmlns:a16="http://schemas.microsoft.com/office/drawing/2014/main" id="{7B8D4FF2-8F16-F199-DFAA-317AFCEC0232}"/>
              </a:ext>
            </a:extLst>
          </p:cNvPr>
          <p:cNvSpPr/>
          <p:nvPr/>
        </p:nvSpPr>
        <p:spPr>
          <a:xfrm>
            <a:off x="8270142" y="3078411"/>
            <a:ext cx="1010035" cy="382116"/>
          </a:xfrm>
          <a:prstGeom prst="round2DiagRect">
            <a:avLst/>
          </a:prstGeom>
          <a:solidFill>
            <a:srgbClr val="8C61FF"/>
          </a:solidFill>
          <a:ln w="25400" cap="flat" cmpd="sng" algn="ctr">
            <a:noFill/>
            <a:prstDash val="solid"/>
          </a:ln>
          <a:effectLst>
            <a:outerShdw blurRad="203200" dist="38100" dir="5400000" sx="101000" sy="101000" algn="t" rotWithShape="0">
              <a:srgbClr val="EA4C89">
                <a:lumMod val="60000"/>
                <a:lumOff val="40000"/>
                <a:alpha val="5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编译</a:t>
            </a:r>
          </a:p>
        </p:txBody>
      </p:sp>
      <p:sp>
        <p:nvSpPr>
          <p:cNvPr id="4" name="矩形: 对角圆角 3">
            <a:extLst>
              <a:ext uri="{FF2B5EF4-FFF2-40B4-BE49-F238E27FC236}">
                <a16:creationId xmlns:a16="http://schemas.microsoft.com/office/drawing/2014/main" id="{67043117-498D-7B0F-E1BD-E45E2044FB56}"/>
              </a:ext>
            </a:extLst>
          </p:cNvPr>
          <p:cNvSpPr/>
          <p:nvPr/>
        </p:nvSpPr>
        <p:spPr>
          <a:xfrm>
            <a:off x="9046482" y="3605615"/>
            <a:ext cx="1010035" cy="382116"/>
          </a:xfrm>
          <a:prstGeom prst="round2DiagRect">
            <a:avLst/>
          </a:prstGeom>
          <a:solidFill>
            <a:srgbClr val="8C61FF"/>
          </a:solidFill>
          <a:ln w="25400" cap="flat" cmpd="sng" algn="ctr">
            <a:noFill/>
            <a:prstDash val="solid"/>
          </a:ln>
          <a:effectLst>
            <a:outerShdw blurRad="203200" dist="38100" dir="5400000" sx="101000" sy="101000" algn="t" rotWithShape="0">
              <a:srgbClr val="EA4C89">
                <a:lumMod val="60000"/>
                <a:lumOff val="40000"/>
                <a:alpha val="5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测试</a:t>
            </a:r>
          </a:p>
        </p:txBody>
      </p:sp>
      <p:sp>
        <p:nvSpPr>
          <p:cNvPr id="5" name="矩形: 对角圆角 4">
            <a:extLst>
              <a:ext uri="{FF2B5EF4-FFF2-40B4-BE49-F238E27FC236}">
                <a16:creationId xmlns:a16="http://schemas.microsoft.com/office/drawing/2014/main" id="{CDC52C53-FEE1-003E-8A17-87AB605578F3}"/>
              </a:ext>
            </a:extLst>
          </p:cNvPr>
          <p:cNvSpPr/>
          <p:nvPr/>
        </p:nvSpPr>
        <p:spPr>
          <a:xfrm>
            <a:off x="9808482" y="4132819"/>
            <a:ext cx="1010035" cy="382116"/>
          </a:xfrm>
          <a:prstGeom prst="round2DiagRect">
            <a:avLst/>
          </a:prstGeom>
          <a:solidFill>
            <a:srgbClr val="8C61FF"/>
          </a:solidFill>
          <a:ln w="25400" cap="flat" cmpd="sng" algn="ctr">
            <a:noFill/>
            <a:prstDash val="solid"/>
          </a:ln>
          <a:effectLst>
            <a:outerShdw blurRad="203200" dist="38100" dir="5400000" sx="101000" sy="101000" algn="t" rotWithShape="0">
              <a:srgbClr val="EA4C89">
                <a:lumMod val="60000"/>
                <a:lumOff val="40000"/>
                <a:alpha val="5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打包</a:t>
            </a:r>
          </a:p>
        </p:txBody>
      </p:sp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37756BCD-485B-6E75-B256-24B8740B5826}"/>
              </a:ext>
            </a:extLst>
          </p:cNvPr>
          <p:cNvSpPr/>
          <p:nvPr/>
        </p:nvSpPr>
        <p:spPr>
          <a:xfrm>
            <a:off x="10544198" y="4660023"/>
            <a:ext cx="1010035" cy="382116"/>
          </a:xfrm>
          <a:prstGeom prst="round2DiagRect">
            <a:avLst/>
          </a:prstGeom>
          <a:solidFill>
            <a:srgbClr val="8C61FF"/>
          </a:solidFill>
          <a:ln w="25400" cap="flat" cmpd="sng" algn="ctr">
            <a:noFill/>
            <a:prstDash val="solid"/>
          </a:ln>
          <a:effectLst>
            <a:outerShdw blurRad="203200" dist="38100" dir="5400000" sx="101000" sy="101000" algn="t" rotWithShape="0">
              <a:srgbClr val="EA4C89">
                <a:lumMod val="60000"/>
                <a:lumOff val="40000"/>
                <a:alpha val="5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发布</a:t>
            </a:r>
          </a:p>
        </p:txBody>
      </p:sp>
      <p:cxnSp>
        <p:nvCxnSpPr>
          <p:cNvPr id="7" name="连接符: 肘形 6">
            <a:extLst>
              <a:ext uri="{FF2B5EF4-FFF2-40B4-BE49-F238E27FC236}">
                <a16:creationId xmlns:a16="http://schemas.microsoft.com/office/drawing/2014/main" id="{0ECAAA4B-B940-D9AC-5913-9BE10D027C96}"/>
              </a:ext>
            </a:extLst>
          </p:cNvPr>
          <p:cNvCxnSpPr>
            <a:stCxn id="2" idx="1"/>
            <a:endCxn id="3" idx="2"/>
          </p:cNvCxnSpPr>
          <p:nvPr/>
        </p:nvCxnSpPr>
        <p:spPr>
          <a:xfrm rot="16200000" flipH="1">
            <a:off x="7964017" y="2963344"/>
            <a:ext cx="336146" cy="276103"/>
          </a:xfrm>
          <a:prstGeom prst="bentConnector2">
            <a:avLst/>
          </a:prstGeom>
          <a:noFill/>
          <a:ln w="12700" cap="flat" cmpd="sng" algn="ctr">
            <a:solidFill>
              <a:srgbClr val="FFFFFF">
                <a:lumMod val="65000"/>
              </a:srgbClr>
            </a:solidFill>
            <a:prstDash val="dash"/>
          </a:ln>
          <a:effectLst/>
        </p:spPr>
      </p:cxnSp>
      <p:cxnSp>
        <p:nvCxnSpPr>
          <p:cNvPr id="9" name="连接符: 肘形 8">
            <a:extLst>
              <a:ext uri="{FF2B5EF4-FFF2-40B4-BE49-F238E27FC236}">
                <a16:creationId xmlns:a16="http://schemas.microsoft.com/office/drawing/2014/main" id="{BA6767BC-FD2B-3023-7CFA-B38EEAF068C2}"/>
              </a:ext>
            </a:extLst>
          </p:cNvPr>
          <p:cNvCxnSpPr>
            <a:cxnSpLocks/>
            <a:stCxn id="3" idx="1"/>
            <a:endCxn id="4" idx="2"/>
          </p:cNvCxnSpPr>
          <p:nvPr/>
        </p:nvCxnSpPr>
        <p:spPr>
          <a:xfrm rot="16200000" flipH="1">
            <a:off x="8742748" y="3492939"/>
            <a:ext cx="336146" cy="271322"/>
          </a:xfrm>
          <a:prstGeom prst="bentConnector2">
            <a:avLst/>
          </a:prstGeom>
          <a:noFill/>
          <a:ln w="12700" cap="flat" cmpd="sng" algn="ctr">
            <a:solidFill>
              <a:srgbClr val="FFFFFF">
                <a:lumMod val="65000"/>
              </a:srgbClr>
            </a:solidFill>
            <a:prstDash val="dash"/>
          </a:ln>
          <a:effectLst/>
        </p:spPr>
      </p:cxnSp>
      <p:cxnSp>
        <p:nvCxnSpPr>
          <p:cNvPr id="10" name="连接符: 肘形 9">
            <a:extLst>
              <a:ext uri="{FF2B5EF4-FFF2-40B4-BE49-F238E27FC236}">
                <a16:creationId xmlns:a16="http://schemas.microsoft.com/office/drawing/2014/main" id="{ADFADF4C-4185-6D04-211B-7D5209F7DD61}"/>
              </a:ext>
            </a:extLst>
          </p:cNvPr>
          <p:cNvCxnSpPr>
            <a:cxnSpLocks/>
            <a:stCxn id="4" idx="1"/>
            <a:endCxn id="5" idx="2"/>
          </p:cNvCxnSpPr>
          <p:nvPr/>
        </p:nvCxnSpPr>
        <p:spPr>
          <a:xfrm rot="16200000" flipH="1">
            <a:off x="9511918" y="4027313"/>
            <a:ext cx="336146" cy="256982"/>
          </a:xfrm>
          <a:prstGeom prst="bentConnector2">
            <a:avLst/>
          </a:prstGeom>
          <a:noFill/>
          <a:ln w="12700" cap="flat" cmpd="sng" algn="ctr">
            <a:solidFill>
              <a:srgbClr val="FFFFFF">
                <a:lumMod val="65000"/>
              </a:srgbClr>
            </a:solidFill>
            <a:prstDash val="dash"/>
          </a:ln>
          <a:effectLst/>
        </p:spPr>
      </p:cxnSp>
      <p:cxnSp>
        <p:nvCxnSpPr>
          <p:cNvPr id="11" name="连接符: 肘形 10">
            <a:extLst>
              <a:ext uri="{FF2B5EF4-FFF2-40B4-BE49-F238E27FC236}">
                <a16:creationId xmlns:a16="http://schemas.microsoft.com/office/drawing/2014/main" id="{78557124-C180-E8E4-30D0-051BCD28CE6D}"/>
              </a:ext>
            </a:extLst>
          </p:cNvPr>
          <p:cNvCxnSpPr>
            <a:cxnSpLocks/>
            <a:stCxn id="5" idx="1"/>
            <a:endCxn id="6" idx="2"/>
          </p:cNvCxnSpPr>
          <p:nvPr/>
        </p:nvCxnSpPr>
        <p:spPr>
          <a:xfrm rot="16200000" flipH="1">
            <a:off x="10260776" y="4567659"/>
            <a:ext cx="336146" cy="230698"/>
          </a:xfrm>
          <a:prstGeom prst="bentConnector2">
            <a:avLst/>
          </a:prstGeom>
          <a:noFill/>
          <a:ln w="12700" cap="flat" cmpd="sng" algn="ctr">
            <a:solidFill>
              <a:srgbClr val="FFFFFF">
                <a:lumMod val="65000"/>
              </a:srgbClr>
            </a:solidFill>
            <a:prstDash val="dash"/>
          </a:ln>
          <a:effectLst/>
        </p:spPr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DB44E47-2E93-744B-B242-B547585C6649}"/>
              </a:ext>
            </a:extLst>
          </p:cNvPr>
          <p:cNvGrpSpPr/>
          <p:nvPr/>
        </p:nvGrpSpPr>
        <p:grpSpPr>
          <a:xfrm>
            <a:off x="905742" y="2480880"/>
            <a:ext cx="2955552" cy="2249470"/>
            <a:chOff x="8202490" y="2433538"/>
            <a:chExt cx="2955552" cy="2249470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10920E28-7AD4-A5C6-D3D7-B7E1D7E70EAC}"/>
                </a:ext>
              </a:extLst>
            </p:cNvPr>
            <p:cNvGrpSpPr/>
            <p:nvPr/>
          </p:nvGrpSpPr>
          <p:grpSpPr>
            <a:xfrm>
              <a:off x="8498502" y="2433538"/>
              <a:ext cx="2083281" cy="666319"/>
              <a:chOff x="8498502" y="2748498"/>
              <a:chExt cx="2083281" cy="666319"/>
            </a:xfrm>
          </p:grpSpPr>
          <p:grpSp>
            <p:nvGrpSpPr>
              <p:cNvPr id="17" name="组合 1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>
                <a:extLst>
                  <a:ext uri="{FF2B5EF4-FFF2-40B4-BE49-F238E27FC236}">
                    <a16:creationId xmlns:a16="http://schemas.microsoft.com/office/drawing/2014/main" id="{468DD069-7EED-4B09-AE9C-E8886378B48E}"/>
                  </a:ext>
                </a:extLst>
              </p:cNvPr>
              <p:cNvGrpSpPr/>
              <p:nvPr/>
            </p:nvGrpSpPr>
            <p:grpSpPr>
              <a:xfrm>
                <a:off x="8498502" y="2748498"/>
                <a:ext cx="2083281" cy="666319"/>
                <a:chOff x="1052038" y="2205441"/>
                <a:chExt cx="5050588" cy="3940703"/>
              </a:xfrm>
            </p:grpSpPr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3402EECF-64A9-88D7-2666-AD5E5F510A12}"/>
                    </a:ext>
                  </a:extLst>
                </p:cNvPr>
                <p:cNvSpPr/>
                <p:nvPr/>
              </p:nvSpPr>
              <p:spPr>
                <a:xfrm>
                  <a:off x="1052038" y="2205441"/>
                  <a:ext cx="5040649" cy="3940703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20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rPr>
                    <a:t>     </a:t>
                  </a:r>
                  <a:r>
                    <a:rPr kumimoji="0" lang="en-US" altLang="zh-CN" sz="24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rPr>
                    <a:t>3</a:t>
                  </a:r>
                  <a:r>
                    <a:rPr kumimoji="0" lang="zh-CN" altLang="en-US" sz="20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rPr>
                    <a:t>   </a:t>
                  </a:r>
                  <a:r>
                    <a:rPr kumimoji="0" lang="zh-CN" altLang="en-US" sz="24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rPr>
                    <a:t>项目构建</a:t>
                  </a:r>
                </a:p>
              </p:txBody>
            </p:sp>
            <p:sp>
              <p:nvSpPr>
                <p:cNvPr id="33" name="任意多边形 13">
                  <a:extLst>
                    <a:ext uri="{FF2B5EF4-FFF2-40B4-BE49-F238E27FC236}">
                      <a16:creationId xmlns:a16="http://schemas.microsoft.com/office/drawing/2014/main" id="{E902B4CE-C080-3C10-497F-8BDB3C16B64A}"/>
                    </a:ext>
                  </a:extLst>
                </p:cNvPr>
                <p:cNvSpPr/>
                <p:nvPr/>
              </p:nvSpPr>
              <p:spPr>
                <a:xfrm>
                  <a:off x="5844209" y="2206487"/>
                  <a:ext cx="258417" cy="278296"/>
                </a:xfrm>
                <a:custGeom>
                  <a:avLst/>
                  <a:gdLst>
                    <a:gd name="connsiteX0" fmla="*/ 0 w 258417"/>
                    <a:gd name="connsiteY0" fmla="*/ 0 h 278296"/>
                    <a:gd name="connsiteX1" fmla="*/ 258417 w 258417"/>
                    <a:gd name="connsiteY1" fmla="*/ 0 h 278296"/>
                    <a:gd name="connsiteX2" fmla="*/ 258417 w 258417"/>
                    <a:gd name="connsiteY2" fmla="*/ 278296 h 278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417" h="278296">
                      <a:moveTo>
                        <a:pt x="0" y="0"/>
                      </a:moveTo>
                      <a:lnTo>
                        <a:pt x="258417" y="0"/>
                      </a:lnTo>
                      <a:lnTo>
                        <a:pt x="258417" y="278296"/>
                      </a:lnTo>
                    </a:path>
                  </a:pathLst>
                </a:custGeom>
                <a:noFill/>
                <a:ln w="571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黑体"/>
                    <a:cs typeface="+mn-cs"/>
                  </a:endParaRPr>
                </a:p>
              </p:txBody>
            </p:sp>
            <p:sp>
              <p:nvSpPr>
                <p:cNvPr id="34" name="任意多边形 14">
                  <a:extLst>
                    <a:ext uri="{FF2B5EF4-FFF2-40B4-BE49-F238E27FC236}">
                      <a16:creationId xmlns:a16="http://schemas.microsoft.com/office/drawing/2014/main" id="{78C06377-B285-AFC4-223E-1D373C6BDF86}"/>
                    </a:ext>
                  </a:extLst>
                </p:cNvPr>
                <p:cNvSpPr/>
                <p:nvPr/>
              </p:nvSpPr>
              <p:spPr>
                <a:xfrm flipH="1">
                  <a:off x="1059679" y="2206491"/>
                  <a:ext cx="258416" cy="278292"/>
                </a:xfrm>
                <a:custGeom>
                  <a:avLst/>
                  <a:gdLst>
                    <a:gd name="connsiteX0" fmla="*/ 0 w 258417"/>
                    <a:gd name="connsiteY0" fmla="*/ 0 h 278296"/>
                    <a:gd name="connsiteX1" fmla="*/ 258417 w 258417"/>
                    <a:gd name="connsiteY1" fmla="*/ 0 h 278296"/>
                    <a:gd name="connsiteX2" fmla="*/ 258417 w 258417"/>
                    <a:gd name="connsiteY2" fmla="*/ 278296 h 278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417" h="278296">
                      <a:moveTo>
                        <a:pt x="0" y="0"/>
                      </a:moveTo>
                      <a:lnTo>
                        <a:pt x="258417" y="0"/>
                      </a:lnTo>
                      <a:lnTo>
                        <a:pt x="258417" y="278296"/>
                      </a:lnTo>
                    </a:path>
                  </a:pathLst>
                </a:custGeom>
                <a:noFill/>
                <a:ln w="571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黑体"/>
                    <a:cs typeface="+mn-cs"/>
                  </a:endParaRPr>
                </a:p>
              </p:txBody>
            </p:sp>
            <p:grpSp>
              <p:nvGrpSpPr>
                <p:cNvPr id="35" name="组合 34">
                  <a:extLst>
                    <a:ext uri="{FF2B5EF4-FFF2-40B4-BE49-F238E27FC236}">
                      <a16:creationId xmlns:a16="http://schemas.microsoft.com/office/drawing/2014/main" id="{24299EA0-C355-C142-7482-4F6B043496A3}"/>
                    </a:ext>
                  </a:extLst>
                </p:cNvPr>
                <p:cNvGrpSpPr/>
                <p:nvPr/>
              </p:nvGrpSpPr>
              <p:grpSpPr>
                <a:xfrm flipV="1">
                  <a:off x="1059678" y="5867848"/>
                  <a:ext cx="5042948" cy="278296"/>
                  <a:chOff x="1212078" y="2358887"/>
                  <a:chExt cx="5042948" cy="278296"/>
                </a:xfrm>
              </p:grpSpPr>
              <p:sp>
                <p:nvSpPr>
                  <p:cNvPr id="36" name="任意多边形 16">
                    <a:extLst>
                      <a:ext uri="{FF2B5EF4-FFF2-40B4-BE49-F238E27FC236}">
                        <a16:creationId xmlns:a16="http://schemas.microsoft.com/office/drawing/2014/main" id="{C8A4ECBC-A3D0-770E-8AC6-D98C643FB5FF}"/>
                      </a:ext>
                    </a:extLst>
                  </p:cNvPr>
                  <p:cNvSpPr/>
                  <p:nvPr/>
                </p:nvSpPr>
                <p:spPr>
                  <a:xfrm>
                    <a:off x="5996609" y="2358887"/>
                    <a:ext cx="258417" cy="278296"/>
                  </a:xfrm>
                  <a:custGeom>
                    <a:avLst/>
                    <a:gdLst>
                      <a:gd name="connsiteX0" fmla="*/ 0 w 258417"/>
                      <a:gd name="connsiteY0" fmla="*/ 0 h 278296"/>
                      <a:gd name="connsiteX1" fmla="*/ 258417 w 258417"/>
                      <a:gd name="connsiteY1" fmla="*/ 0 h 278296"/>
                      <a:gd name="connsiteX2" fmla="*/ 258417 w 258417"/>
                      <a:gd name="connsiteY2" fmla="*/ 278296 h 27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58417" h="278296">
                        <a:moveTo>
                          <a:pt x="0" y="0"/>
                        </a:moveTo>
                        <a:lnTo>
                          <a:pt x="258417" y="0"/>
                        </a:lnTo>
                        <a:lnTo>
                          <a:pt x="258417" y="278296"/>
                        </a:lnTo>
                      </a:path>
                    </a:pathLst>
                  </a:custGeom>
                  <a:noFill/>
                  <a:ln w="5715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endParaRPr>
                  </a:p>
                </p:txBody>
              </p:sp>
              <p:sp>
                <p:nvSpPr>
                  <p:cNvPr id="37" name="任意多边形 17">
                    <a:extLst>
                      <a:ext uri="{FF2B5EF4-FFF2-40B4-BE49-F238E27FC236}">
                        <a16:creationId xmlns:a16="http://schemas.microsoft.com/office/drawing/2014/main" id="{459E33F2-C488-A10F-E894-84ADD06359FB}"/>
                      </a:ext>
                    </a:extLst>
                  </p:cNvPr>
                  <p:cNvSpPr/>
                  <p:nvPr/>
                </p:nvSpPr>
                <p:spPr>
                  <a:xfrm flipH="1">
                    <a:off x="1212078" y="2358887"/>
                    <a:ext cx="258417" cy="278296"/>
                  </a:xfrm>
                  <a:custGeom>
                    <a:avLst/>
                    <a:gdLst>
                      <a:gd name="connsiteX0" fmla="*/ 0 w 258417"/>
                      <a:gd name="connsiteY0" fmla="*/ 0 h 278296"/>
                      <a:gd name="connsiteX1" fmla="*/ 258417 w 258417"/>
                      <a:gd name="connsiteY1" fmla="*/ 0 h 278296"/>
                      <a:gd name="connsiteX2" fmla="*/ 258417 w 258417"/>
                      <a:gd name="connsiteY2" fmla="*/ 278296 h 27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58417" h="278296">
                        <a:moveTo>
                          <a:pt x="0" y="0"/>
                        </a:moveTo>
                        <a:lnTo>
                          <a:pt x="258417" y="0"/>
                        </a:lnTo>
                        <a:lnTo>
                          <a:pt x="258417" y="278296"/>
                        </a:lnTo>
                      </a:path>
                    </a:pathLst>
                  </a:custGeom>
                  <a:noFill/>
                  <a:ln w="5715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黑体"/>
                      <a:cs typeface="+mn-cs"/>
                    </a:endParaRPr>
                  </a:p>
                </p:txBody>
              </p:sp>
            </p:grpSp>
          </p:grp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09B5E1BD-5403-F6BC-9CAC-AB313E25A8D3}"/>
                  </a:ext>
                </a:extLst>
              </p:cNvPr>
              <p:cNvSpPr/>
              <p:nvPr/>
            </p:nvSpPr>
            <p:spPr>
              <a:xfrm>
                <a:off x="8808030" y="2894381"/>
                <a:ext cx="371795" cy="371795"/>
              </a:xfrm>
              <a:prstGeom prst="ellipse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/>
                  <a:ea typeface="黑体"/>
                  <a:cs typeface="+mn-cs"/>
                </a:endParaRPr>
              </a:p>
            </p:txBody>
          </p:sp>
        </p:grpSp>
        <p:sp>
          <p:nvSpPr>
            <p:cNvPr id="15" name="文本占位符 4">
              <a:extLst>
                <a:ext uri="{FF2B5EF4-FFF2-40B4-BE49-F238E27FC236}">
                  <a16:creationId xmlns:a16="http://schemas.microsoft.com/office/drawing/2014/main" id="{BF86C532-0209-4038-675E-E8D97EEC2963}"/>
                </a:ext>
              </a:extLst>
            </p:cNvPr>
            <p:cNvSpPr txBox="1">
              <a:spLocks/>
            </p:cNvSpPr>
            <p:nvPr/>
          </p:nvSpPr>
          <p:spPr>
            <a:xfrm>
              <a:off x="8202490" y="3807780"/>
              <a:ext cx="2955552" cy="87522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/>
            <a:lstStyle>
              <a:lvl1pPr marL="0" indent="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990575" indent="-38099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b="1" kern="12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2pPr>
              <a:lvl3pPr marL="1523962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67" b="1" kern="12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标准跨平台（</a:t>
              </a: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Linux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Windows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MacOS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）的自动化项目构建方式</a:t>
              </a: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554C67C8-BD53-02BB-D30C-015DDBA424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088"/>
          <a:stretch/>
        </p:blipFill>
        <p:spPr>
          <a:xfrm>
            <a:off x="4561909" y="2410976"/>
            <a:ext cx="2591390" cy="2697299"/>
          </a:xfrm>
          <a:prstGeom prst="roundRect">
            <a:avLst>
              <a:gd name="adj" fmla="val 3540"/>
            </a:avLst>
          </a:prstGeom>
          <a:ln w="6350">
            <a:solidFill>
              <a:srgbClr val="000000">
                <a:lumMod val="75000"/>
                <a:lumOff val="25000"/>
              </a:srgbClr>
            </a:solidFill>
            <a:prstDash val="dash"/>
          </a:ln>
        </p:spPr>
      </p:pic>
      <p:sp>
        <p:nvSpPr>
          <p:cNvPr id="39" name="文本占位符 4">
            <a:extLst>
              <a:ext uri="{FF2B5EF4-FFF2-40B4-BE49-F238E27FC236}">
                <a16:creationId xmlns:a16="http://schemas.microsoft.com/office/drawing/2014/main" id="{3B785B7D-F30D-7459-BF7F-CEE1799F1022}"/>
              </a:ext>
            </a:extLst>
          </p:cNvPr>
          <p:cNvSpPr txBox="1">
            <a:spLocks/>
          </p:cNvSpPr>
          <p:nvPr/>
        </p:nvSpPr>
        <p:spPr>
          <a:xfrm>
            <a:off x="740979" y="1068603"/>
            <a:ext cx="11273195" cy="65894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Maven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Apache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旗下的一个开源项目，是一款用于管理和构建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项目的工具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</p:txBody>
      </p:sp>
      <p:sp>
        <p:nvSpPr>
          <p:cNvPr id="8" name="标题 2">
            <a:extLst>
              <a:ext uri="{FF2B5EF4-FFF2-40B4-BE49-F238E27FC236}">
                <a16:creationId xmlns:a16="http://schemas.microsoft.com/office/drawing/2014/main" id="{C3EB841E-1D1E-9177-13B7-E9328FE8AB36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Maven</a:t>
            </a:r>
          </a:p>
        </p:txBody>
      </p:sp>
    </p:spTree>
    <p:extLst>
      <p:ext uri="{BB962C8B-B14F-4D97-AF65-F5344CB8AC3E}">
        <p14:creationId xmlns:p14="http://schemas.microsoft.com/office/powerpoint/2010/main" val="4203950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圆角矩形 4">
            <a:extLst>
              <a:ext uri="{FF2B5EF4-FFF2-40B4-BE49-F238E27FC236}">
                <a16:creationId xmlns:a16="http://schemas.microsoft.com/office/drawing/2014/main" id="{26716191-5C0B-BCF8-6D80-2D9DC1A9BC45}"/>
              </a:ext>
            </a:extLst>
          </p:cNvPr>
          <p:cNvSpPr/>
          <p:nvPr/>
        </p:nvSpPr>
        <p:spPr>
          <a:xfrm>
            <a:off x="1909313" y="1411234"/>
            <a:ext cx="4227238" cy="2407981"/>
          </a:xfrm>
          <a:prstGeom prst="roundRect">
            <a:avLst>
              <a:gd name="adj" fmla="val 3988"/>
            </a:avLst>
          </a:prstGeom>
          <a:gradFill flip="none" rotWithShape="1">
            <a:gsLst>
              <a:gs pos="32000">
                <a:srgbClr val="E3EFFF"/>
              </a:gs>
              <a:gs pos="70000">
                <a:srgbClr val="B7D2FE"/>
              </a:gs>
            </a:gsLst>
            <a:lin ang="5400000" scaled="1"/>
            <a:tileRect/>
          </a:gradFill>
          <a:ln w="19050" cap="flat" cmpd="sng" algn="ctr">
            <a:noFill/>
            <a:prstDash val="soli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cxnSp>
        <p:nvCxnSpPr>
          <p:cNvPr id="107" name="直接连接符 106">
            <a:extLst>
              <a:ext uri="{FF2B5EF4-FFF2-40B4-BE49-F238E27FC236}">
                <a16:creationId xmlns:a16="http://schemas.microsoft.com/office/drawing/2014/main" id="{2AAF7BAE-D092-6BF9-355E-FED3EB6063BC}"/>
              </a:ext>
            </a:extLst>
          </p:cNvPr>
          <p:cNvCxnSpPr>
            <a:cxnSpLocks/>
          </p:cNvCxnSpPr>
          <p:nvPr/>
        </p:nvCxnSpPr>
        <p:spPr>
          <a:xfrm>
            <a:off x="2205125" y="2704912"/>
            <a:ext cx="3931426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tailEnd type="none"/>
          </a:ln>
          <a:effectLst/>
        </p:spPr>
      </p:cxnSp>
      <p:sp>
        <p:nvSpPr>
          <p:cNvPr id="108" name="圆角矩形 11">
            <a:extLst>
              <a:ext uri="{FF2B5EF4-FFF2-40B4-BE49-F238E27FC236}">
                <a16:creationId xmlns:a16="http://schemas.microsoft.com/office/drawing/2014/main" id="{0467141B-1C82-FFB1-AD58-E1503416D588}"/>
              </a:ext>
            </a:extLst>
          </p:cNvPr>
          <p:cNvSpPr/>
          <p:nvPr/>
        </p:nvSpPr>
        <p:spPr>
          <a:xfrm>
            <a:off x="2412124" y="1559507"/>
            <a:ext cx="1278345" cy="475888"/>
          </a:xfrm>
          <a:prstGeom prst="roundRect">
            <a:avLst/>
          </a:prstGeom>
          <a:gradFill flip="none" rotWithShape="1">
            <a:gsLst>
              <a:gs pos="0">
                <a:srgbClr val="EFFBE4"/>
              </a:gs>
              <a:gs pos="74000">
                <a:srgbClr val="DFF8CB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tailEnd type="triangle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项目对象模型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（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POM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）</a:t>
            </a:r>
          </a:p>
        </p:txBody>
      </p:sp>
      <p:sp>
        <p:nvSpPr>
          <p:cNvPr id="109" name="圆角矩形 73">
            <a:extLst>
              <a:ext uri="{FF2B5EF4-FFF2-40B4-BE49-F238E27FC236}">
                <a16:creationId xmlns:a16="http://schemas.microsoft.com/office/drawing/2014/main" id="{F9754549-B6A9-4132-C29B-25A161EC78D3}"/>
              </a:ext>
            </a:extLst>
          </p:cNvPr>
          <p:cNvSpPr/>
          <p:nvPr/>
        </p:nvSpPr>
        <p:spPr>
          <a:xfrm>
            <a:off x="4367234" y="1562361"/>
            <a:ext cx="1475926" cy="472911"/>
          </a:xfrm>
          <a:prstGeom prst="roundRect">
            <a:avLst/>
          </a:prstGeom>
          <a:gradFill flip="none" rotWithShape="1">
            <a:gsLst>
              <a:gs pos="0">
                <a:srgbClr val="EFFBE4"/>
              </a:gs>
              <a:gs pos="74000">
                <a:srgbClr val="DFF8CB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tailEnd type="triangle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依赖管理模型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（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Dependency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）</a:t>
            </a:r>
          </a:p>
        </p:txBody>
      </p:sp>
      <p:sp>
        <p:nvSpPr>
          <p:cNvPr id="110" name="圆角矩形 74">
            <a:extLst>
              <a:ext uri="{FF2B5EF4-FFF2-40B4-BE49-F238E27FC236}">
                <a16:creationId xmlns:a16="http://schemas.microsoft.com/office/drawing/2014/main" id="{C777637B-706D-ED82-38FC-BFE13FB671BA}"/>
              </a:ext>
            </a:extLst>
          </p:cNvPr>
          <p:cNvSpPr/>
          <p:nvPr/>
        </p:nvSpPr>
        <p:spPr>
          <a:xfrm>
            <a:off x="2618206" y="2162345"/>
            <a:ext cx="3117758" cy="433282"/>
          </a:xfrm>
          <a:prstGeom prst="roundRect">
            <a:avLst/>
          </a:prstGeom>
          <a:gradFill flip="none" rotWithShape="1">
            <a:gsLst>
              <a:gs pos="0">
                <a:srgbClr val="EFFBE4"/>
              </a:gs>
              <a:gs pos="74000">
                <a:srgbClr val="DFF8CB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tailEnd type="triangle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构建生命周期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/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阶段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Build lifecycle &amp; phases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111" name="圆角矩形 75">
            <a:extLst>
              <a:ext uri="{FF2B5EF4-FFF2-40B4-BE49-F238E27FC236}">
                <a16:creationId xmlns:a16="http://schemas.microsoft.com/office/drawing/2014/main" id="{87922B16-2F23-E704-F295-D2E8C4C3CB1A}"/>
              </a:ext>
            </a:extLst>
          </p:cNvPr>
          <p:cNvSpPr/>
          <p:nvPr/>
        </p:nvSpPr>
        <p:spPr>
          <a:xfrm>
            <a:off x="2770681" y="2833438"/>
            <a:ext cx="490007" cy="700937"/>
          </a:xfrm>
          <a:prstGeom prst="roundRect">
            <a:avLst>
              <a:gd name="adj" fmla="val 11363"/>
            </a:avLst>
          </a:prstGeom>
          <a:gradFill flip="none" rotWithShape="1">
            <a:gsLst>
              <a:gs pos="0">
                <a:srgbClr val="F79646">
                  <a:lumMod val="20000"/>
                  <a:lumOff val="80000"/>
                </a:srgbClr>
              </a:gs>
              <a:gs pos="74000">
                <a:srgbClr val="F79646">
                  <a:lumMod val="60000"/>
                  <a:lumOff val="40000"/>
                </a:srgbClr>
              </a:gs>
            </a:gsLst>
            <a:lin ang="5400000" scaled="1"/>
            <a:tileRect/>
          </a:gra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tailEnd type="triangle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插件</a:t>
            </a:r>
          </a:p>
        </p:txBody>
      </p:sp>
      <p:sp>
        <p:nvSpPr>
          <p:cNvPr id="112" name="圆角矩形 76">
            <a:extLst>
              <a:ext uri="{FF2B5EF4-FFF2-40B4-BE49-F238E27FC236}">
                <a16:creationId xmlns:a16="http://schemas.microsoft.com/office/drawing/2014/main" id="{6BD0B471-902F-7E67-36D9-5BDD31F073DA}"/>
              </a:ext>
            </a:extLst>
          </p:cNvPr>
          <p:cNvSpPr/>
          <p:nvPr/>
        </p:nvSpPr>
        <p:spPr>
          <a:xfrm>
            <a:off x="4350669" y="2830163"/>
            <a:ext cx="490007" cy="700937"/>
          </a:xfrm>
          <a:prstGeom prst="roundRect">
            <a:avLst>
              <a:gd name="adj" fmla="val 11363"/>
            </a:avLst>
          </a:prstGeom>
          <a:gradFill flip="none" rotWithShape="1">
            <a:gsLst>
              <a:gs pos="0">
                <a:srgbClr val="F79646">
                  <a:lumMod val="20000"/>
                  <a:lumOff val="80000"/>
                </a:srgbClr>
              </a:gs>
              <a:gs pos="74000">
                <a:srgbClr val="F79646">
                  <a:lumMod val="60000"/>
                  <a:lumOff val="40000"/>
                </a:srgbClr>
              </a:gs>
            </a:gsLst>
            <a:lin ang="5400000" scaled="1"/>
            <a:tileRect/>
          </a:gra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tailEnd type="triangle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插件</a:t>
            </a:r>
          </a:p>
        </p:txBody>
      </p:sp>
      <p:sp>
        <p:nvSpPr>
          <p:cNvPr id="113" name="圆角矩形 77">
            <a:extLst>
              <a:ext uri="{FF2B5EF4-FFF2-40B4-BE49-F238E27FC236}">
                <a16:creationId xmlns:a16="http://schemas.microsoft.com/office/drawing/2014/main" id="{B74BB7E8-BD15-81F4-D754-D0B7539E968C}"/>
              </a:ext>
            </a:extLst>
          </p:cNvPr>
          <p:cNvSpPr/>
          <p:nvPr/>
        </p:nvSpPr>
        <p:spPr>
          <a:xfrm>
            <a:off x="3297343" y="2833438"/>
            <a:ext cx="490007" cy="700937"/>
          </a:xfrm>
          <a:prstGeom prst="roundRect">
            <a:avLst>
              <a:gd name="adj" fmla="val 11363"/>
            </a:avLst>
          </a:prstGeom>
          <a:gradFill flip="none" rotWithShape="1">
            <a:gsLst>
              <a:gs pos="0">
                <a:srgbClr val="F79646">
                  <a:lumMod val="20000"/>
                  <a:lumOff val="80000"/>
                </a:srgbClr>
              </a:gs>
              <a:gs pos="74000">
                <a:srgbClr val="F79646">
                  <a:lumMod val="60000"/>
                  <a:lumOff val="40000"/>
                </a:srgbClr>
              </a:gs>
            </a:gsLst>
            <a:lin ang="5400000" scaled="1"/>
            <a:tileRect/>
          </a:gra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tailEnd type="triangle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插件</a:t>
            </a:r>
          </a:p>
        </p:txBody>
      </p:sp>
      <p:sp>
        <p:nvSpPr>
          <p:cNvPr id="114" name="圆角矩形 78">
            <a:extLst>
              <a:ext uri="{FF2B5EF4-FFF2-40B4-BE49-F238E27FC236}">
                <a16:creationId xmlns:a16="http://schemas.microsoft.com/office/drawing/2014/main" id="{C0BF7FD6-86AC-3834-D30A-A3EAA5B64F81}"/>
              </a:ext>
            </a:extLst>
          </p:cNvPr>
          <p:cNvSpPr/>
          <p:nvPr/>
        </p:nvSpPr>
        <p:spPr>
          <a:xfrm>
            <a:off x="3824006" y="2830163"/>
            <a:ext cx="490007" cy="700937"/>
          </a:xfrm>
          <a:prstGeom prst="roundRect">
            <a:avLst>
              <a:gd name="adj" fmla="val 11363"/>
            </a:avLst>
          </a:prstGeom>
          <a:gradFill flip="none" rotWithShape="1">
            <a:gsLst>
              <a:gs pos="0">
                <a:srgbClr val="F79646">
                  <a:lumMod val="20000"/>
                  <a:lumOff val="80000"/>
                </a:srgbClr>
              </a:gs>
              <a:gs pos="74000">
                <a:srgbClr val="F79646">
                  <a:lumMod val="60000"/>
                  <a:lumOff val="40000"/>
                </a:srgbClr>
              </a:gs>
            </a:gsLst>
            <a:lin ang="5400000" scaled="1"/>
            <a:tileRect/>
          </a:gra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tailEnd type="triangle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插件</a:t>
            </a:r>
          </a:p>
        </p:txBody>
      </p:sp>
      <p:cxnSp>
        <p:nvCxnSpPr>
          <p:cNvPr id="115" name="直接箭头连接符 114">
            <a:extLst>
              <a:ext uri="{FF2B5EF4-FFF2-40B4-BE49-F238E27FC236}">
                <a16:creationId xmlns:a16="http://schemas.microsoft.com/office/drawing/2014/main" id="{F5E60850-B8F6-FD5F-7352-AD86819A5207}"/>
              </a:ext>
            </a:extLst>
          </p:cNvPr>
          <p:cNvCxnSpPr>
            <a:cxnSpLocks/>
            <a:stCxn id="108" idx="3"/>
            <a:endCxn id="109" idx="1"/>
          </p:cNvCxnSpPr>
          <p:nvPr/>
        </p:nvCxnSpPr>
        <p:spPr>
          <a:xfrm>
            <a:off x="3690469" y="1797451"/>
            <a:ext cx="676765" cy="1366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6" name="直接箭头连接符 115">
            <a:extLst>
              <a:ext uri="{FF2B5EF4-FFF2-40B4-BE49-F238E27FC236}">
                <a16:creationId xmlns:a16="http://schemas.microsoft.com/office/drawing/2014/main" id="{70D4D93F-79DD-D493-8D5F-049510AF2A23}"/>
              </a:ext>
            </a:extLst>
          </p:cNvPr>
          <p:cNvCxnSpPr>
            <a:cxnSpLocks/>
          </p:cNvCxnSpPr>
          <p:nvPr/>
        </p:nvCxnSpPr>
        <p:spPr>
          <a:xfrm>
            <a:off x="1254998" y="1787790"/>
            <a:ext cx="1157126" cy="1427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headEnd type="non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7" name="直接箭头连接符 116">
            <a:extLst>
              <a:ext uri="{FF2B5EF4-FFF2-40B4-BE49-F238E27FC236}">
                <a16:creationId xmlns:a16="http://schemas.microsoft.com/office/drawing/2014/main" id="{358A5CA8-0E22-A270-6D1B-91065BEEDD50}"/>
              </a:ext>
            </a:extLst>
          </p:cNvPr>
          <p:cNvCxnSpPr>
            <a:cxnSpLocks/>
            <a:stCxn id="109" idx="3"/>
            <a:endCxn id="122" idx="2"/>
          </p:cNvCxnSpPr>
          <p:nvPr/>
        </p:nvCxnSpPr>
        <p:spPr>
          <a:xfrm flipV="1">
            <a:off x="5843160" y="1773400"/>
            <a:ext cx="1514925" cy="25417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headEnd type="non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8" name="直接箭头连接符 117">
            <a:extLst>
              <a:ext uri="{FF2B5EF4-FFF2-40B4-BE49-F238E27FC236}">
                <a16:creationId xmlns:a16="http://schemas.microsoft.com/office/drawing/2014/main" id="{586877EE-1F58-0B8E-C62D-C32712EC8084}"/>
              </a:ext>
            </a:extLst>
          </p:cNvPr>
          <p:cNvCxnSpPr>
            <a:cxnSpLocks/>
          </p:cNvCxnSpPr>
          <p:nvPr/>
        </p:nvCxnSpPr>
        <p:spPr>
          <a:xfrm>
            <a:off x="4584870" y="2568633"/>
            <a:ext cx="1" cy="285911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9" name="直接箭头连接符 118">
            <a:extLst>
              <a:ext uri="{FF2B5EF4-FFF2-40B4-BE49-F238E27FC236}">
                <a16:creationId xmlns:a16="http://schemas.microsoft.com/office/drawing/2014/main" id="{8481922C-09A5-9D2E-ECC8-29CA39C0F6B8}"/>
              </a:ext>
            </a:extLst>
          </p:cNvPr>
          <p:cNvCxnSpPr>
            <a:cxnSpLocks/>
          </p:cNvCxnSpPr>
          <p:nvPr/>
        </p:nvCxnSpPr>
        <p:spPr>
          <a:xfrm>
            <a:off x="4052918" y="2568633"/>
            <a:ext cx="1" cy="285911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0" name="直接箭头连接符 119">
            <a:extLst>
              <a:ext uri="{FF2B5EF4-FFF2-40B4-BE49-F238E27FC236}">
                <a16:creationId xmlns:a16="http://schemas.microsoft.com/office/drawing/2014/main" id="{5B306283-B80B-BF60-3EC0-72AEFF55E345}"/>
              </a:ext>
            </a:extLst>
          </p:cNvPr>
          <p:cNvCxnSpPr>
            <a:cxnSpLocks/>
          </p:cNvCxnSpPr>
          <p:nvPr/>
        </p:nvCxnSpPr>
        <p:spPr>
          <a:xfrm>
            <a:off x="3530752" y="2568633"/>
            <a:ext cx="1" cy="285911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1" name="直接箭头连接符 120">
            <a:extLst>
              <a:ext uri="{FF2B5EF4-FFF2-40B4-BE49-F238E27FC236}">
                <a16:creationId xmlns:a16="http://schemas.microsoft.com/office/drawing/2014/main" id="{04EB709A-C00D-336E-E3E0-3E3B6029751B}"/>
              </a:ext>
            </a:extLst>
          </p:cNvPr>
          <p:cNvCxnSpPr>
            <a:cxnSpLocks/>
          </p:cNvCxnSpPr>
          <p:nvPr/>
        </p:nvCxnSpPr>
        <p:spPr>
          <a:xfrm>
            <a:off x="2999108" y="2568633"/>
            <a:ext cx="1" cy="285911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22" name="!!圆柱体 33">
            <a:extLst>
              <a:ext uri="{FF2B5EF4-FFF2-40B4-BE49-F238E27FC236}">
                <a16:creationId xmlns:a16="http://schemas.microsoft.com/office/drawing/2014/main" id="{D7BCC550-6F4B-5521-B092-11DA472CD36A}"/>
              </a:ext>
            </a:extLst>
          </p:cNvPr>
          <p:cNvSpPr/>
          <p:nvPr/>
        </p:nvSpPr>
        <p:spPr>
          <a:xfrm>
            <a:off x="7358085" y="1287435"/>
            <a:ext cx="949007" cy="971929"/>
          </a:xfrm>
          <a:prstGeom prst="can">
            <a:avLst>
              <a:gd name="adj" fmla="val 34929"/>
            </a:avLst>
          </a:prstGeom>
          <a:solidFill>
            <a:sysClr val="window" lastClr="FFFFFF">
              <a:lumMod val="75000"/>
            </a:sysClr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本地仓库</a:t>
            </a:r>
          </a:p>
        </p:txBody>
      </p:sp>
      <p:sp>
        <p:nvSpPr>
          <p:cNvPr id="123" name="圆角矩形 76">
            <a:extLst>
              <a:ext uri="{FF2B5EF4-FFF2-40B4-BE49-F238E27FC236}">
                <a16:creationId xmlns:a16="http://schemas.microsoft.com/office/drawing/2014/main" id="{5A9A38BC-691C-8216-5AC7-A161E2D3EC24}"/>
              </a:ext>
            </a:extLst>
          </p:cNvPr>
          <p:cNvSpPr/>
          <p:nvPr/>
        </p:nvSpPr>
        <p:spPr>
          <a:xfrm>
            <a:off x="4873001" y="2830163"/>
            <a:ext cx="490007" cy="700937"/>
          </a:xfrm>
          <a:prstGeom prst="roundRect">
            <a:avLst>
              <a:gd name="adj" fmla="val 11363"/>
            </a:avLst>
          </a:prstGeom>
          <a:gradFill flip="none" rotWithShape="1">
            <a:gsLst>
              <a:gs pos="0">
                <a:srgbClr val="F79646">
                  <a:lumMod val="20000"/>
                  <a:lumOff val="80000"/>
                </a:srgbClr>
              </a:gs>
              <a:gs pos="74000">
                <a:srgbClr val="F79646">
                  <a:lumMod val="60000"/>
                  <a:lumOff val="40000"/>
                </a:srgbClr>
              </a:gs>
            </a:gsLst>
            <a:lin ang="5400000" scaled="1"/>
            <a:tileRect/>
          </a:gra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tailEnd type="triangle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插件</a:t>
            </a:r>
          </a:p>
        </p:txBody>
      </p:sp>
      <p:cxnSp>
        <p:nvCxnSpPr>
          <p:cNvPr id="124" name="直接箭头连接符 123">
            <a:extLst>
              <a:ext uri="{FF2B5EF4-FFF2-40B4-BE49-F238E27FC236}">
                <a16:creationId xmlns:a16="http://schemas.microsoft.com/office/drawing/2014/main" id="{1CCBE581-E051-4071-024E-DD4AE25230BF}"/>
              </a:ext>
            </a:extLst>
          </p:cNvPr>
          <p:cNvCxnSpPr>
            <a:cxnSpLocks/>
          </p:cNvCxnSpPr>
          <p:nvPr/>
        </p:nvCxnSpPr>
        <p:spPr>
          <a:xfrm>
            <a:off x="5097872" y="2568633"/>
            <a:ext cx="1" cy="285911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F4B81FCB-EB26-CA70-DEF2-4F90D6156E4E}"/>
              </a:ext>
            </a:extLst>
          </p:cNvPr>
          <p:cNvGrpSpPr/>
          <p:nvPr/>
        </p:nvGrpSpPr>
        <p:grpSpPr>
          <a:xfrm>
            <a:off x="603685" y="1365782"/>
            <a:ext cx="1037537" cy="988846"/>
            <a:chOff x="1370249" y="2090100"/>
            <a:chExt cx="1404107" cy="1290334"/>
          </a:xfrm>
        </p:grpSpPr>
        <p:pic>
          <p:nvPicPr>
            <p:cNvPr id="126" name="图形 125" descr="文档 轮廓">
              <a:extLst>
                <a:ext uri="{FF2B5EF4-FFF2-40B4-BE49-F238E27FC236}">
                  <a16:creationId xmlns:a16="http://schemas.microsoft.com/office/drawing/2014/main" id="{C475C89E-A6D7-EC21-AF97-8D7A80559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59500" y="2090100"/>
              <a:ext cx="885490" cy="885490"/>
            </a:xfrm>
            <a:prstGeom prst="rect">
              <a:avLst/>
            </a:prstGeom>
          </p:spPr>
        </p:pic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28F14F86-59D3-F022-F125-FF64AD93B374}"/>
                </a:ext>
              </a:extLst>
            </p:cNvPr>
            <p:cNvSpPr txBox="1"/>
            <p:nvPr/>
          </p:nvSpPr>
          <p:spPr>
            <a:xfrm>
              <a:off x="1370249" y="2938659"/>
              <a:ext cx="1404107" cy="44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pom.xml</a:t>
              </a:r>
              <a:endParaRPr lang="zh-CN" altLang="en-US" sz="1600" dirty="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128" name="files_221449">
            <a:extLst>
              <a:ext uri="{FF2B5EF4-FFF2-40B4-BE49-F238E27FC236}">
                <a16:creationId xmlns:a16="http://schemas.microsoft.com/office/drawing/2014/main" id="{91512E7D-38B8-35DE-966E-76140DCF60E4}"/>
              </a:ext>
            </a:extLst>
          </p:cNvPr>
          <p:cNvSpPr/>
          <p:nvPr/>
        </p:nvSpPr>
        <p:spPr>
          <a:xfrm>
            <a:off x="2516713" y="3965387"/>
            <a:ext cx="376017" cy="467231"/>
          </a:xfrm>
          <a:custGeom>
            <a:avLst/>
            <a:gdLst>
              <a:gd name="connsiteX0" fmla="*/ 141360 w 504982"/>
              <a:gd name="connsiteY0" fmla="*/ 423604 h 605028"/>
              <a:gd name="connsiteX1" fmla="*/ 444405 w 504982"/>
              <a:gd name="connsiteY1" fmla="*/ 423604 h 605028"/>
              <a:gd name="connsiteX2" fmla="*/ 454512 w 504982"/>
              <a:gd name="connsiteY2" fmla="*/ 433695 h 605028"/>
              <a:gd name="connsiteX3" fmla="*/ 444405 w 504982"/>
              <a:gd name="connsiteY3" fmla="*/ 443786 h 605028"/>
              <a:gd name="connsiteX4" fmla="*/ 141360 w 504982"/>
              <a:gd name="connsiteY4" fmla="*/ 443786 h 605028"/>
              <a:gd name="connsiteX5" fmla="*/ 131252 w 504982"/>
              <a:gd name="connsiteY5" fmla="*/ 433695 h 605028"/>
              <a:gd name="connsiteX6" fmla="*/ 141360 w 504982"/>
              <a:gd name="connsiteY6" fmla="*/ 423604 h 605028"/>
              <a:gd name="connsiteX7" fmla="*/ 141360 w 504982"/>
              <a:gd name="connsiteY7" fmla="*/ 363059 h 605028"/>
              <a:gd name="connsiteX8" fmla="*/ 444405 w 504982"/>
              <a:gd name="connsiteY8" fmla="*/ 363059 h 605028"/>
              <a:gd name="connsiteX9" fmla="*/ 454512 w 504982"/>
              <a:gd name="connsiteY9" fmla="*/ 373150 h 605028"/>
              <a:gd name="connsiteX10" fmla="*/ 444405 w 504982"/>
              <a:gd name="connsiteY10" fmla="*/ 383241 h 605028"/>
              <a:gd name="connsiteX11" fmla="*/ 141360 w 504982"/>
              <a:gd name="connsiteY11" fmla="*/ 383241 h 605028"/>
              <a:gd name="connsiteX12" fmla="*/ 131252 w 504982"/>
              <a:gd name="connsiteY12" fmla="*/ 373150 h 605028"/>
              <a:gd name="connsiteX13" fmla="*/ 141360 w 504982"/>
              <a:gd name="connsiteY13" fmla="*/ 363059 h 605028"/>
              <a:gd name="connsiteX14" fmla="*/ 141360 w 504982"/>
              <a:gd name="connsiteY14" fmla="*/ 302585 h 605028"/>
              <a:gd name="connsiteX15" fmla="*/ 444405 w 504982"/>
              <a:gd name="connsiteY15" fmla="*/ 302585 h 605028"/>
              <a:gd name="connsiteX16" fmla="*/ 454512 w 504982"/>
              <a:gd name="connsiteY16" fmla="*/ 312676 h 605028"/>
              <a:gd name="connsiteX17" fmla="*/ 444405 w 504982"/>
              <a:gd name="connsiteY17" fmla="*/ 322767 h 605028"/>
              <a:gd name="connsiteX18" fmla="*/ 141360 w 504982"/>
              <a:gd name="connsiteY18" fmla="*/ 322767 h 605028"/>
              <a:gd name="connsiteX19" fmla="*/ 131252 w 504982"/>
              <a:gd name="connsiteY19" fmla="*/ 312676 h 605028"/>
              <a:gd name="connsiteX20" fmla="*/ 141360 w 504982"/>
              <a:gd name="connsiteY20" fmla="*/ 302585 h 605028"/>
              <a:gd name="connsiteX21" fmla="*/ 141360 w 504982"/>
              <a:gd name="connsiteY21" fmla="*/ 242039 h 605028"/>
              <a:gd name="connsiteX22" fmla="*/ 444405 w 504982"/>
              <a:gd name="connsiteY22" fmla="*/ 242039 h 605028"/>
              <a:gd name="connsiteX23" fmla="*/ 454512 w 504982"/>
              <a:gd name="connsiteY23" fmla="*/ 252130 h 605028"/>
              <a:gd name="connsiteX24" fmla="*/ 444405 w 504982"/>
              <a:gd name="connsiteY24" fmla="*/ 262221 h 605028"/>
              <a:gd name="connsiteX25" fmla="*/ 141360 w 504982"/>
              <a:gd name="connsiteY25" fmla="*/ 262221 h 605028"/>
              <a:gd name="connsiteX26" fmla="*/ 131252 w 504982"/>
              <a:gd name="connsiteY26" fmla="*/ 252130 h 605028"/>
              <a:gd name="connsiteX27" fmla="*/ 141360 w 504982"/>
              <a:gd name="connsiteY27" fmla="*/ 242039 h 605028"/>
              <a:gd name="connsiteX28" fmla="*/ 141360 w 504982"/>
              <a:gd name="connsiteY28" fmla="*/ 181565 h 605028"/>
              <a:gd name="connsiteX29" fmla="*/ 444405 w 504982"/>
              <a:gd name="connsiteY29" fmla="*/ 181565 h 605028"/>
              <a:gd name="connsiteX30" fmla="*/ 454512 w 504982"/>
              <a:gd name="connsiteY30" fmla="*/ 191656 h 605028"/>
              <a:gd name="connsiteX31" fmla="*/ 444405 w 504982"/>
              <a:gd name="connsiteY31" fmla="*/ 201747 h 605028"/>
              <a:gd name="connsiteX32" fmla="*/ 141360 w 504982"/>
              <a:gd name="connsiteY32" fmla="*/ 201747 h 605028"/>
              <a:gd name="connsiteX33" fmla="*/ 131252 w 504982"/>
              <a:gd name="connsiteY33" fmla="*/ 191656 h 605028"/>
              <a:gd name="connsiteX34" fmla="*/ 141360 w 504982"/>
              <a:gd name="connsiteY34" fmla="*/ 181565 h 605028"/>
              <a:gd name="connsiteX35" fmla="*/ 141358 w 504982"/>
              <a:gd name="connsiteY35" fmla="*/ 121020 h 605028"/>
              <a:gd name="connsiteX36" fmla="*/ 323175 w 504982"/>
              <a:gd name="connsiteY36" fmla="*/ 121020 h 605028"/>
              <a:gd name="connsiteX37" fmla="*/ 333281 w 504982"/>
              <a:gd name="connsiteY37" fmla="*/ 131111 h 605028"/>
              <a:gd name="connsiteX38" fmla="*/ 323175 w 504982"/>
              <a:gd name="connsiteY38" fmla="*/ 141202 h 605028"/>
              <a:gd name="connsiteX39" fmla="*/ 141358 w 504982"/>
              <a:gd name="connsiteY39" fmla="*/ 141202 h 605028"/>
              <a:gd name="connsiteX40" fmla="*/ 131252 w 504982"/>
              <a:gd name="connsiteY40" fmla="*/ 131111 h 605028"/>
              <a:gd name="connsiteX41" fmla="*/ 141358 w 504982"/>
              <a:gd name="connsiteY41" fmla="*/ 121020 h 605028"/>
              <a:gd name="connsiteX42" fmla="*/ 30234 w 504982"/>
              <a:gd name="connsiteY42" fmla="*/ 80730 h 605028"/>
              <a:gd name="connsiteX43" fmla="*/ 20126 w 504982"/>
              <a:gd name="connsiteY43" fmla="*/ 90822 h 605028"/>
              <a:gd name="connsiteX44" fmla="*/ 20126 w 504982"/>
              <a:gd name="connsiteY44" fmla="*/ 574754 h 605028"/>
              <a:gd name="connsiteX45" fmla="*/ 30234 w 504982"/>
              <a:gd name="connsiteY45" fmla="*/ 584845 h 605028"/>
              <a:gd name="connsiteX46" fmla="*/ 414065 w 504982"/>
              <a:gd name="connsiteY46" fmla="*/ 584845 h 605028"/>
              <a:gd name="connsiteX47" fmla="*/ 424173 w 504982"/>
              <a:gd name="connsiteY47" fmla="*/ 574754 h 605028"/>
              <a:gd name="connsiteX48" fmla="*/ 424173 w 504982"/>
              <a:gd name="connsiteY48" fmla="*/ 544570 h 605028"/>
              <a:gd name="connsiteX49" fmla="*/ 90881 w 504982"/>
              <a:gd name="connsiteY49" fmla="*/ 544570 h 605028"/>
              <a:gd name="connsiteX50" fmla="*/ 60558 w 504982"/>
              <a:gd name="connsiteY50" fmla="*/ 514296 h 605028"/>
              <a:gd name="connsiteX51" fmla="*/ 60558 w 504982"/>
              <a:gd name="connsiteY51" fmla="*/ 80730 h 605028"/>
              <a:gd name="connsiteX52" fmla="*/ 59565 w 504982"/>
              <a:gd name="connsiteY52" fmla="*/ 80730 h 605028"/>
              <a:gd name="connsiteX53" fmla="*/ 383741 w 504982"/>
              <a:gd name="connsiteY53" fmla="*/ 34328 h 605028"/>
              <a:gd name="connsiteX54" fmla="*/ 383741 w 504982"/>
              <a:gd name="connsiteY54" fmla="*/ 110914 h 605028"/>
              <a:gd name="connsiteX55" fmla="*/ 393849 w 504982"/>
              <a:gd name="connsiteY55" fmla="*/ 121006 h 605028"/>
              <a:gd name="connsiteX56" fmla="*/ 470652 w 504982"/>
              <a:gd name="connsiteY56" fmla="*/ 121006 h 605028"/>
              <a:gd name="connsiteX57" fmla="*/ 90881 w 504982"/>
              <a:gd name="connsiteY57" fmla="*/ 20183 h 605028"/>
              <a:gd name="connsiteX58" fmla="*/ 80773 w 504982"/>
              <a:gd name="connsiteY58" fmla="*/ 30274 h 605028"/>
              <a:gd name="connsiteX59" fmla="*/ 80773 w 504982"/>
              <a:gd name="connsiteY59" fmla="*/ 72621 h 605028"/>
              <a:gd name="connsiteX60" fmla="*/ 80773 w 504982"/>
              <a:gd name="connsiteY60" fmla="*/ 514296 h 605028"/>
              <a:gd name="connsiteX61" fmla="*/ 90881 w 504982"/>
              <a:gd name="connsiteY61" fmla="*/ 524388 h 605028"/>
              <a:gd name="connsiteX62" fmla="*/ 433289 w 504982"/>
              <a:gd name="connsiteY62" fmla="*/ 524388 h 605028"/>
              <a:gd name="connsiteX63" fmla="*/ 474623 w 504982"/>
              <a:gd name="connsiteY63" fmla="*/ 524388 h 605028"/>
              <a:gd name="connsiteX64" fmla="*/ 484731 w 504982"/>
              <a:gd name="connsiteY64" fmla="*/ 514296 h 605028"/>
              <a:gd name="connsiteX65" fmla="*/ 484731 w 504982"/>
              <a:gd name="connsiteY65" fmla="*/ 141188 h 605028"/>
              <a:gd name="connsiteX66" fmla="*/ 393849 w 504982"/>
              <a:gd name="connsiteY66" fmla="*/ 141188 h 605028"/>
              <a:gd name="connsiteX67" fmla="*/ 363526 w 504982"/>
              <a:gd name="connsiteY67" fmla="*/ 110914 h 605028"/>
              <a:gd name="connsiteX68" fmla="*/ 363526 w 504982"/>
              <a:gd name="connsiteY68" fmla="*/ 20183 h 605028"/>
              <a:gd name="connsiteX69" fmla="*/ 90881 w 504982"/>
              <a:gd name="connsiteY69" fmla="*/ 0 h 605028"/>
              <a:gd name="connsiteX70" fmla="*/ 373092 w 504982"/>
              <a:gd name="connsiteY70" fmla="*/ 0 h 605028"/>
              <a:gd name="connsiteX71" fmla="*/ 375800 w 504982"/>
              <a:gd name="connsiteY71" fmla="*/ 180 h 605028"/>
              <a:gd name="connsiteX72" fmla="*/ 382478 w 504982"/>
              <a:gd name="connsiteY72" fmla="*/ 4775 h 605028"/>
              <a:gd name="connsiteX73" fmla="*/ 500164 w 504982"/>
              <a:gd name="connsiteY73" fmla="*/ 122357 h 605028"/>
              <a:gd name="connsiteX74" fmla="*/ 504766 w 504982"/>
              <a:gd name="connsiteY74" fmla="*/ 129025 h 605028"/>
              <a:gd name="connsiteX75" fmla="*/ 504947 w 504982"/>
              <a:gd name="connsiteY75" fmla="*/ 131638 h 605028"/>
              <a:gd name="connsiteX76" fmla="*/ 504947 w 504982"/>
              <a:gd name="connsiteY76" fmla="*/ 514296 h 605028"/>
              <a:gd name="connsiteX77" fmla="*/ 474623 w 504982"/>
              <a:gd name="connsiteY77" fmla="*/ 544570 h 605028"/>
              <a:gd name="connsiteX78" fmla="*/ 444389 w 504982"/>
              <a:gd name="connsiteY78" fmla="*/ 544570 h 605028"/>
              <a:gd name="connsiteX79" fmla="*/ 444389 w 504982"/>
              <a:gd name="connsiteY79" fmla="*/ 574754 h 605028"/>
              <a:gd name="connsiteX80" fmla="*/ 414065 w 504982"/>
              <a:gd name="connsiteY80" fmla="*/ 605028 h 605028"/>
              <a:gd name="connsiteX81" fmla="*/ 30234 w 504982"/>
              <a:gd name="connsiteY81" fmla="*/ 605028 h 605028"/>
              <a:gd name="connsiteX82" fmla="*/ 0 w 504982"/>
              <a:gd name="connsiteY82" fmla="*/ 574754 h 605028"/>
              <a:gd name="connsiteX83" fmla="*/ 0 w 504982"/>
              <a:gd name="connsiteY83" fmla="*/ 90822 h 605028"/>
              <a:gd name="connsiteX84" fmla="*/ 30234 w 504982"/>
              <a:gd name="connsiteY84" fmla="*/ 60548 h 605028"/>
              <a:gd name="connsiteX85" fmla="*/ 60558 w 504982"/>
              <a:gd name="connsiteY85" fmla="*/ 60548 h 605028"/>
              <a:gd name="connsiteX86" fmla="*/ 60558 w 504982"/>
              <a:gd name="connsiteY86" fmla="*/ 30274 h 605028"/>
              <a:gd name="connsiteX87" fmla="*/ 90881 w 504982"/>
              <a:gd name="connsiteY87" fmla="*/ 0 h 605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04982" h="605028">
                <a:moveTo>
                  <a:pt x="141360" y="423604"/>
                </a:moveTo>
                <a:lnTo>
                  <a:pt x="444405" y="423604"/>
                </a:lnTo>
                <a:cubicBezTo>
                  <a:pt x="450451" y="423604"/>
                  <a:pt x="454512" y="427658"/>
                  <a:pt x="454512" y="433695"/>
                </a:cubicBezTo>
                <a:cubicBezTo>
                  <a:pt x="454512" y="439732"/>
                  <a:pt x="450451" y="443786"/>
                  <a:pt x="444405" y="443786"/>
                </a:cubicBezTo>
                <a:lnTo>
                  <a:pt x="141360" y="443786"/>
                </a:lnTo>
                <a:cubicBezTo>
                  <a:pt x="135313" y="443786"/>
                  <a:pt x="131252" y="439732"/>
                  <a:pt x="131252" y="433695"/>
                </a:cubicBezTo>
                <a:cubicBezTo>
                  <a:pt x="131252" y="427658"/>
                  <a:pt x="135313" y="423604"/>
                  <a:pt x="141360" y="423604"/>
                </a:cubicBezTo>
                <a:close/>
                <a:moveTo>
                  <a:pt x="141360" y="363059"/>
                </a:moveTo>
                <a:lnTo>
                  <a:pt x="444405" y="363059"/>
                </a:lnTo>
                <a:cubicBezTo>
                  <a:pt x="450451" y="363059"/>
                  <a:pt x="454512" y="367113"/>
                  <a:pt x="454512" y="373150"/>
                </a:cubicBezTo>
                <a:cubicBezTo>
                  <a:pt x="454512" y="379187"/>
                  <a:pt x="450451" y="383241"/>
                  <a:pt x="444405" y="383241"/>
                </a:cubicBezTo>
                <a:lnTo>
                  <a:pt x="141360" y="383241"/>
                </a:lnTo>
                <a:cubicBezTo>
                  <a:pt x="135313" y="383241"/>
                  <a:pt x="131252" y="379187"/>
                  <a:pt x="131252" y="373150"/>
                </a:cubicBezTo>
                <a:cubicBezTo>
                  <a:pt x="131252" y="367113"/>
                  <a:pt x="135313" y="363059"/>
                  <a:pt x="141360" y="363059"/>
                </a:cubicBezTo>
                <a:close/>
                <a:moveTo>
                  <a:pt x="141360" y="302585"/>
                </a:moveTo>
                <a:lnTo>
                  <a:pt x="444405" y="302585"/>
                </a:lnTo>
                <a:cubicBezTo>
                  <a:pt x="450451" y="302585"/>
                  <a:pt x="454512" y="306639"/>
                  <a:pt x="454512" y="312676"/>
                </a:cubicBezTo>
                <a:cubicBezTo>
                  <a:pt x="454512" y="318713"/>
                  <a:pt x="450451" y="322767"/>
                  <a:pt x="444405" y="322767"/>
                </a:cubicBezTo>
                <a:lnTo>
                  <a:pt x="141360" y="322767"/>
                </a:lnTo>
                <a:cubicBezTo>
                  <a:pt x="135313" y="322767"/>
                  <a:pt x="131252" y="318713"/>
                  <a:pt x="131252" y="312676"/>
                </a:cubicBezTo>
                <a:cubicBezTo>
                  <a:pt x="131252" y="306639"/>
                  <a:pt x="135313" y="302585"/>
                  <a:pt x="141360" y="302585"/>
                </a:cubicBezTo>
                <a:close/>
                <a:moveTo>
                  <a:pt x="141360" y="242039"/>
                </a:moveTo>
                <a:lnTo>
                  <a:pt x="444405" y="242039"/>
                </a:lnTo>
                <a:cubicBezTo>
                  <a:pt x="450451" y="242039"/>
                  <a:pt x="454512" y="246093"/>
                  <a:pt x="454512" y="252130"/>
                </a:cubicBezTo>
                <a:cubicBezTo>
                  <a:pt x="454512" y="258167"/>
                  <a:pt x="450451" y="262221"/>
                  <a:pt x="444405" y="262221"/>
                </a:cubicBezTo>
                <a:lnTo>
                  <a:pt x="141360" y="262221"/>
                </a:lnTo>
                <a:cubicBezTo>
                  <a:pt x="135313" y="262221"/>
                  <a:pt x="131252" y="258167"/>
                  <a:pt x="131252" y="252130"/>
                </a:cubicBezTo>
                <a:cubicBezTo>
                  <a:pt x="131252" y="246093"/>
                  <a:pt x="135313" y="242039"/>
                  <a:pt x="141360" y="242039"/>
                </a:cubicBezTo>
                <a:close/>
                <a:moveTo>
                  <a:pt x="141360" y="181565"/>
                </a:moveTo>
                <a:lnTo>
                  <a:pt x="444405" y="181565"/>
                </a:lnTo>
                <a:cubicBezTo>
                  <a:pt x="450451" y="181565"/>
                  <a:pt x="454512" y="185619"/>
                  <a:pt x="454512" y="191656"/>
                </a:cubicBezTo>
                <a:cubicBezTo>
                  <a:pt x="454512" y="197693"/>
                  <a:pt x="450451" y="201747"/>
                  <a:pt x="444405" y="201747"/>
                </a:cubicBezTo>
                <a:lnTo>
                  <a:pt x="141360" y="201747"/>
                </a:lnTo>
                <a:cubicBezTo>
                  <a:pt x="135313" y="201747"/>
                  <a:pt x="131252" y="197693"/>
                  <a:pt x="131252" y="191656"/>
                </a:cubicBezTo>
                <a:cubicBezTo>
                  <a:pt x="131252" y="185619"/>
                  <a:pt x="135313" y="181565"/>
                  <a:pt x="141360" y="181565"/>
                </a:cubicBezTo>
                <a:close/>
                <a:moveTo>
                  <a:pt x="141358" y="121020"/>
                </a:moveTo>
                <a:lnTo>
                  <a:pt x="323175" y="121020"/>
                </a:lnTo>
                <a:cubicBezTo>
                  <a:pt x="329221" y="121020"/>
                  <a:pt x="333281" y="125074"/>
                  <a:pt x="333281" y="131111"/>
                </a:cubicBezTo>
                <a:cubicBezTo>
                  <a:pt x="333281" y="137148"/>
                  <a:pt x="329221" y="141202"/>
                  <a:pt x="323175" y="141202"/>
                </a:cubicBezTo>
                <a:lnTo>
                  <a:pt x="141358" y="141202"/>
                </a:lnTo>
                <a:cubicBezTo>
                  <a:pt x="135312" y="141202"/>
                  <a:pt x="131252" y="137148"/>
                  <a:pt x="131252" y="131111"/>
                </a:cubicBezTo>
                <a:cubicBezTo>
                  <a:pt x="131252" y="125074"/>
                  <a:pt x="135312" y="121020"/>
                  <a:pt x="141358" y="121020"/>
                </a:cubicBezTo>
                <a:close/>
                <a:moveTo>
                  <a:pt x="30234" y="80730"/>
                </a:moveTo>
                <a:cubicBezTo>
                  <a:pt x="24187" y="80730"/>
                  <a:pt x="20126" y="85776"/>
                  <a:pt x="20126" y="90822"/>
                </a:cubicBezTo>
                <a:lnTo>
                  <a:pt x="20126" y="574754"/>
                </a:lnTo>
                <a:cubicBezTo>
                  <a:pt x="20126" y="580881"/>
                  <a:pt x="24187" y="584845"/>
                  <a:pt x="30234" y="584845"/>
                </a:cubicBezTo>
                <a:lnTo>
                  <a:pt x="414065" y="584845"/>
                </a:lnTo>
                <a:cubicBezTo>
                  <a:pt x="420112" y="584845"/>
                  <a:pt x="424173" y="580881"/>
                  <a:pt x="424173" y="574754"/>
                </a:cubicBezTo>
                <a:lnTo>
                  <a:pt x="424173" y="544570"/>
                </a:lnTo>
                <a:lnTo>
                  <a:pt x="90881" y="544570"/>
                </a:lnTo>
                <a:cubicBezTo>
                  <a:pt x="73734" y="544570"/>
                  <a:pt x="60558" y="531415"/>
                  <a:pt x="60558" y="514296"/>
                </a:cubicBezTo>
                <a:lnTo>
                  <a:pt x="60558" y="80730"/>
                </a:lnTo>
                <a:lnTo>
                  <a:pt x="59565" y="80730"/>
                </a:lnTo>
                <a:close/>
                <a:moveTo>
                  <a:pt x="383741" y="34328"/>
                </a:moveTo>
                <a:lnTo>
                  <a:pt x="383741" y="110914"/>
                </a:lnTo>
                <a:cubicBezTo>
                  <a:pt x="383741" y="117041"/>
                  <a:pt x="387803" y="121006"/>
                  <a:pt x="393849" y="121006"/>
                </a:cubicBezTo>
                <a:lnTo>
                  <a:pt x="470652" y="121006"/>
                </a:lnTo>
                <a:close/>
                <a:moveTo>
                  <a:pt x="90881" y="20183"/>
                </a:moveTo>
                <a:cubicBezTo>
                  <a:pt x="84835" y="20183"/>
                  <a:pt x="80773" y="25228"/>
                  <a:pt x="80773" y="30274"/>
                </a:cubicBezTo>
                <a:lnTo>
                  <a:pt x="80773" y="72621"/>
                </a:lnTo>
                <a:lnTo>
                  <a:pt x="80773" y="514296"/>
                </a:lnTo>
                <a:cubicBezTo>
                  <a:pt x="80773" y="520333"/>
                  <a:pt x="84835" y="524388"/>
                  <a:pt x="90881" y="524388"/>
                </a:cubicBezTo>
                <a:lnTo>
                  <a:pt x="433289" y="524388"/>
                </a:lnTo>
                <a:lnTo>
                  <a:pt x="474623" y="524388"/>
                </a:lnTo>
                <a:cubicBezTo>
                  <a:pt x="480760" y="524388"/>
                  <a:pt x="484731" y="520333"/>
                  <a:pt x="484731" y="514296"/>
                </a:cubicBezTo>
                <a:lnTo>
                  <a:pt x="484731" y="141188"/>
                </a:lnTo>
                <a:lnTo>
                  <a:pt x="393849" y="141188"/>
                </a:lnTo>
                <a:cubicBezTo>
                  <a:pt x="376702" y="141188"/>
                  <a:pt x="363526" y="128124"/>
                  <a:pt x="363526" y="110914"/>
                </a:cubicBezTo>
                <a:lnTo>
                  <a:pt x="363526" y="20183"/>
                </a:lnTo>
                <a:close/>
                <a:moveTo>
                  <a:pt x="90881" y="0"/>
                </a:moveTo>
                <a:lnTo>
                  <a:pt x="373092" y="0"/>
                </a:lnTo>
                <a:cubicBezTo>
                  <a:pt x="373995" y="0"/>
                  <a:pt x="374897" y="0"/>
                  <a:pt x="375800" y="180"/>
                </a:cubicBezTo>
                <a:cubicBezTo>
                  <a:pt x="378778" y="721"/>
                  <a:pt x="381124" y="2343"/>
                  <a:pt x="382478" y="4775"/>
                </a:cubicBezTo>
                <a:lnTo>
                  <a:pt x="500164" y="122357"/>
                </a:lnTo>
                <a:cubicBezTo>
                  <a:pt x="502600" y="123709"/>
                  <a:pt x="504315" y="126051"/>
                  <a:pt x="504766" y="129025"/>
                </a:cubicBezTo>
                <a:cubicBezTo>
                  <a:pt x="504947" y="129926"/>
                  <a:pt x="505037" y="130737"/>
                  <a:pt x="504947" y="131638"/>
                </a:cubicBezTo>
                <a:lnTo>
                  <a:pt x="504947" y="514296"/>
                </a:lnTo>
                <a:cubicBezTo>
                  <a:pt x="504947" y="531415"/>
                  <a:pt x="491861" y="544570"/>
                  <a:pt x="474623" y="544570"/>
                </a:cubicBezTo>
                <a:lnTo>
                  <a:pt x="444389" y="544570"/>
                </a:lnTo>
                <a:lnTo>
                  <a:pt x="444389" y="574754"/>
                </a:lnTo>
                <a:cubicBezTo>
                  <a:pt x="444389" y="591963"/>
                  <a:pt x="431213" y="605028"/>
                  <a:pt x="414065" y="605028"/>
                </a:cubicBezTo>
                <a:lnTo>
                  <a:pt x="30234" y="605028"/>
                </a:lnTo>
                <a:cubicBezTo>
                  <a:pt x="13086" y="605028"/>
                  <a:pt x="0" y="591963"/>
                  <a:pt x="0" y="574754"/>
                </a:cubicBezTo>
                <a:lnTo>
                  <a:pt x="0" y="90822"/>
                </a:lnTo>
                <a:cubicBezTo>
                  <a:pt x="0" y="73612"/>
                  <a:pt x="13086" y="60548"/>
                  <a:pt x="30234" y="60548"/>
                </a:cubicBezTo>
                <a:lnTo>
                  <a:pt x="60558" y="60548"/>
                </a:lnTo>
                <a:lnTo>
                  <a:pt x="60558" y="30274"/>
                </a:lnTo>
                <a:cubicBezTo>
                  <a:pt x="60558" y="13155"/>
                  <a:pt x="73734" y="0"/>
                  <a:pt x="90881" y="0"/>
                </a:cubicBez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29" name="files_221449">
            <a:extLst>
              <a:ext uri="{FF2B5EF4-FFF2-40B4-BE49-F238E27FC236}">
                <a16:creationId xmlns:a16="http://schemas.microsoft.com/office/drawing/2014/main" id="{01F8E38C-69FA-FD99-1559-91A03E21726D}"/>
              </a:ext>
            </a:extLst>
          </p:cNvPr>
          <p:cNvSpPr/>
          <p:nvPr/>
        </p:nvSpPr>
        <p:spPr>
          <a:xfrm>
            <a:off x="3128515" y="3957607"/>
            <a:ext cx="376017" cy="467231"/>
          </a:xfrm>
          <a:custGeom>
            <a:avLst/>
            <a:gdLst>
              <a:gd name="connsiteX0" fmla="*/ 141360 w 504982"/>
              <a:gd name="connsiteY0" fmla="*/ 423604 h 605028"/>
              <a:gd name="connsiteX1" fmla="*/ 444405 w 504982"/>
              <a:gd name="connsiteY1" fmla="*/ 423604 h 605028"/>
              <a:gd name="connsiteX2" fmla="*/ 454512 w 504982"/>
              <a:gd name="connsiteY2" fmla="*/ 433695 h 605028"/>
              <a:gd name="connsiteX3" fmla="*/ 444405 w 504982"/>
              <a:gd name="connsiteY3" fmla="*/ 443786 h 605028"/>
              <a:gd name="connsiteX4" fmla="*/ 141360 w 504982"/>
              <a:gd name="connsiteY4" fmla="*/ 443786 h 605028"/>
              <a:gd name="connsiteX5" fmla="*/ 131252 w 504982"/>
              <a:gd name="connsiteY5" fmla="*/ 433695 h 605028"/>
              <a:gd name="connsiteX6" fmla="*/ 141360 w 504982"/>
              <a:gd name="connsiteY6" fmla="*/ 423604 h 605028"/>
              <a:gd name="connsiteX7" fmla="*/ 141360 w 504982"/>
              <a:gd name="connsiteY7" fmla="*/ 363059 h 605028"/>
              <a:gd name="connsiteX8" fmla="*/ 444405 w 504982"/>
              <a:gd name="connsiteY8" fmla="*/ 363059 h 605028"/>
              <a:gd name="connsiteX9" fmla="*/ 454512 w 504982"/>
              <a:gd name="connsiteY9" fmla="*/ 373150 h 605028"/>
              <a:gd name="connsiteX10" fmla="*/ 444405 w 504982"/>
              <a:gd name="connsiteY10" fmla="*/ 383241 h 605028"/>
              <a:gd name="connsiteX11" fmla="*/ 141360 w 504982"/>
              <a:gd name="connsiteY11" fmla="*/ 383241 h 605028"/>
              <a:gd name="connsiteX12" fmla="*/ 131252 w 504982"/>
              <a:gd name="connsiteY12" fmla="*/ 373150 h 605028"/>
              <a:gd name="connsiteX13" fmla="*/ 141360 w 504982"/>
              <a:gd name="connsiteY13" fmla="*/ 363059 h 605028"/>
              <a:gd name="connsiteX14" fmla="*/ 141360 w 504982"/>
              <a:gd name="connsiteY14" fmla="*/ 302585 h 605028"/>
              <a:gd name="connsiteX15" fmla="*/ 444405 w 504982"/>
              <a:gd name="connsiteY15" fmla="*/ 302585 h 605028"/>
              <a:gd name="connsiteX16" fmla="*/ 454512 w 504982"/>
              <a:gd name="connsiteY16" fmla="*/ 312676 h 605028"/>
              <a:gd name="connsiteX17" fmla="*/ 444405 w 504982"/>
              <a:gd name="connsiteY17" fmla="*/ 322767 h 605028"/>
              <a:gd name="connsiteX18" fmla="*/ 141360 w 504982"/>
              <a:gd name="connsiteY18" fmla="*/ 322767 h 605028"/>
              <a:gd name="connsiteX19" fmla="*/ 131252 w 504982"/>
              <a:gd name="connsiteY19" fmla="*/ 312676 h 605028"/>
              <a:gd name="connsiteX20" fmla="*/ 141360 w 504982"/>
              <a:gd name="connsiteY20" fmla="*/ 302585 h 605028"/>
              <a:gd name="connsiteX21" fmla="*/ 141360 w 504982"/>
              <a:gd name="connsiteY21" fmla="*/ 242039 h 605028"/>
              <a:gd name="connsiteX22" fmla="*/ 444405 w 504982"/>
              <a:gd name="connsiteY22" fmla="*/ 242039 h 605028"/>
              <a:gd name="connsiteX23" fmla="*/ 454512 w 504982"/>
              <a:gd name="connsiteY23" fmla="*/ 252130 h 605028"/>
              <a:gd name="connsiteX24" fmla="*/ 444405 w 504982"/>
              <a:gd name="connsiteY24" fmla="*/ 262221 h 605028"/>
              <a:gd name="connsiteX25" fmla="*/ 141360 w 504982"/>
              <a:gd name="connsiteY25" fmla="*/ 262221 h 605028"/>
              <a:gd name="connsiteX26" fmla="*/ 131252 w 504982"/>
              <a:gd name="connsiteY26" fmla="*/ 252130 h 605028"/>
              <a:gd name="connsiteX27" fmla="*/ 141360 w 504982"/>
              <a:gd name="connsiteY27" fmla="*/ 242039 h 605028"/>
              <a:gd name="connsiteX28" fmla="*/ 141360 w 504982"/>
              <a:gd name="connsiteY28" fmla="*/ 181565 h 605028"/>
              <a:gd name="connsiteX29" fmla="*/ 444405 w 504982"/>
              <a:gd name="connsiteY29" fmla="*/ 181565 h 605028"/>
              <a:gd name="connsiteX30" fmla="*/ 454512 w 504982"/>
              <a:gd name="connsiteY30" fmla="*/ 191656 h 605028"/>
              <a:gd name="connsiteX31" fmla="*/ 444405 w 504982"/>
              <a:gd name="connsiteY31" fmla="*/ 201747 h 605028"/>
              <a:gd name="connsiteX32" fmla="*/ 141360 w 504982"/>
              <a:gd name="connsiteY32" fmla="*/ 201747 h 605028"/>
              <a:gd name="connsiteX33" fmla="*/ 131252 w 504982"/>
              <a:gd name="connsiteY33" fmla="*/ 191656 h 605028"/>
              <a:gd name="connsiteX34" fmla="*/ 141360 w 504982"/>
              <a:gd name="connsiteY34" fmla="*/ 181565 h 605028"/>
              <a:gd name="connsiteX35" fmla="*/ 141358 w 504982"/>
              <a:gd name="connsiteY35" fmla="*/ 121020 h 605028"/>
              <a:gd name="connsiteX36" fmla="*/ 323175 w 504982"/>
              <a:gd name="connsiteY36" fmla="*/ 121020 h 605028"/>
              <a:gd name="connsiteX37" fmla="*/ 333281 w 504982"/>
              <a:gd name="connsiteY37" fmla="*/ 131111 h 605028"/>
              <a:gd name="connsiteX38" fmla="*/ 323175 w 504982"/>
              <a:gd name="connsiteY38" fmla="*/ 141202 h 605028"/>
              <a:gd name="connsiteX39" fmla="*/ 141358 w 504982"/>
              <a:gd name="connsiteY39" fmla="*/ 141202 h 605028"/>
              <a:gd name="connsiteX40" fmla="*/ 131252 w 504982"/>
              <a:gd name="connsiteY40" fmla="*/ 131111 h 605028"/>
              <a:gd name="connsiteX41" fmla="*/ 141358 w 504982"/>
              <a:gd name="connsiteY41" fmla="*/ 121020 h 605028"/>
              <a:gd name="connsiteX42" fmla="*/ 30234 w 504982"/>
              <a:gd name="connsiteY42" fmla="*/ 80730 h 605028"/>
              <a:gd name="connsiteX43" fmla="*/ 20126 w 504982"/>
              <a:gd name="connsiteY43" fmla="*/ 90822 h 605028"/>
              <a:gd name="connsiteX44" fmla="*/ 20126 w 504982"/>
              <a:gd name="connsiteY44" fmla="*/ 574754 h 605028"/>
              <a:gd name="connsiteX45" fmla="*/ 30234 w 504982"/>
              <a:gd name="connsiteY45" fmla="*/ 584845 h 605028"/>
              <a:gd name="connsiteX46" fmla="*/ 414065 w 504982"/>
              <a:gd name="connsiteY46" fmla="*/ 584845 h 605028"/>
              <a:gd name="connsiteX47" fmla="*/ 424173 w 504982"/>
              <a:gd name="connsiteY47" fmla="*/ 574754 h 605028"/>
              <a:gd name="connsiteX48" fmla="*/ 424173 w 504982"/>
              <a:gd name="connsiteY48" fmla="*/ 544570 h 605028"/>
              <a:gd name="connsiteX49" fmla="*/ 90881 w 504982"/>
              <a:gd name="connsiteY49" fmla="*/ 544570 h 605028"/>
              <a:gd name="connsiteX50" fmla="*/ 60558 w 504982"/>
              <a:gd name="connsiteY50" fmla="*/ 514296 h 605028"/>
              <a:gd name="connsiteX51" fmla="*/ 60558 w 504982"/>
              <a:gd name="connsiteY51" fmla="*/ 80730 h 605028"/>
              <a:gd name="connsiteX52" fmla="*/ 59565 w 504982"/>
              <a:gd name="connsiteY52" fmla="*/ 80730 h 605028"/>
              <a:gd name="connsiteX53" fmla="*/ 383741 w 504982"/>
              <a:gd name="connsiteY53" fmla="*/ 34328 h 605028"/>
              <a:gd name="connsiteX54" fmla="*/ 383741 w 504982"/>
              <a:gd name="connsiteY54" fmla="*/ 110914 h 605028"/>
              <a:gd name="connsiteX55" fmla="*/ 393849 w 504982"/>
              <a:gd name="connsiteY55" fmla="*/ 121006 h 605028"/>
              <a:gd name="connsiteX56" fmla="*/ 470652 w 504982"/>
              <a:gd name="connsiteY56" fmla="*/ 121006 h 605028"/>
              <a:gd name="connsiteX57" fmla="*/ 90881 w 504982"/>
              <a:gd name="connsiteY57" fmla="*/ 20183 h 605028"/>
              <a:gd name="connsiteX58" fmla="*/ 80773 w 504982"/>
              <a:gd name="connsiteY58" fmla="*/ 30274 h 605028"/>
              <a:gd name="connsiteX59" fmla="*/ 80773 w 504982"/>
              <a:gd name="connsiteY59" fmla="*/ 72621 h 605028"/>
              <a:gd name="connsiteX60" fmla="*/ 80773 w 504982"/>
              <a:gd name="connsiteY60" fmla="*/ 514296 h 605028"/>
              <a:gd name="connsiteX61" fmla="*/ 90881 w 504982"/>
              <a:gd name="connsiteY61" fmla="*/ 524388 h 605028"/>
              <a:gd name="connsiteX62" fmla="*/ 433289 w 504982"/>
              <a:gd name="connsiteY62" fmla="*/ 524388 h 605028"/>
              <a:gd name="connsiteX63" fmla="*/ 474623 w 504982"/>
              <a:gd name="connsiteY63" fmla="*/ 524388 h 605028"/>
              <a:gd name="connsiteX64" fmla="*/ 484731 w 504982"/>
              <a:gd name="connsiteY64" fmla="*/ 514296 h 605028"/>
              <a:gd name="connsiteX65" fmla="*/ 484731 w 504982"/>
              <a:gd name="connsiteY65" fmla="*/ 141188 h 605028"/>
              <a:gd name="connsiteX66" fmla="*/ 393849 w 504982"/>
              <a:gd name="connsiteY66" fmla="*/ 141188 h 605028"/>
              <a:gd name="connsiteX67" fmla="*/ 363526 w 504982"/>
              <a:gd name="connsiteY67" fmla="*/ 110914 h 605028"/>
              <a:gd name="connsiteX68" fmla="*/ 363526 w 504982"/>
              <a:gd name="connsiteY68" fmla="*/ 20183 h 605028"/>
              <a:gd name="connsiteX69" fmla="*/ 90881 w 504982"/>
              <a:gd name="connsiteY69" fmla="*/ 0 h 605028"/>
              <a:gd name="connsiteX70" fmla="*/ 373092 w 504982"/>
              <a:gd name="connsiteY70" fmla="*/ 0 h 605028"/>
              <a:gd name="connsiteX71" fmla="*/ 375800 w 504982"/>
              <a:gd name="connsiteY71" fmla="*/ 180 h 605028"/>
              <a:gd name="connsiteX72" fmla="*/ 382478 w 504982"/>
              <a:gd name="connsiteY72" fmla="*/ 4775 h 605028"/>
              <a:gd name="connsiteX73" fmla="*/ 500164 w 504982"/>
              <a:gd name="connsiteY73" fmla="*/ 122357 h 605028"/>
              <a:gd name="connsiteX74" fmla="*/ 504766 w 504982"/>
              <a:gd name="connsiteY74" fmla="*/ 129025 h 605028"/>
              <a:gd name="connsiteX75" fmla="*/ 504947 w 504982"/>
              <a:gd name="connsiteY75" fmla="*/ 131638 h 605028"/>
              <a:gd name="connsiteX76" fmla="*/ 504947 w 504982"/>
              <a:gd name="connsiteY76" fmla="*/ 514296 h 605028"/>
              <a:gd name="connsiteX77" fmla="*/ 474623 w 504982"/>
              <a:gd name="connsiteY77" fmla="*/ 544570 h 605028"/>
              <a:gd name="connsiteX78" fmla="*/ 444389 w 504982"/>
              <a:gd name="connsiteY78" fmla="*/ 544570 h 605028"/>
              <a:gd name="connsiteX79" fmla="*/ 444389 w 504982"/>
              <a:gd name="connsiteY79" fmla="*/ 574754 h 605028"/>
              <a:gd name="connsiteX80" fmla="*/ 414065 w 504982"/>
              <a:gd name="connsiteY80" fmla="*/ 605028 h 605028"/>
              <a:gd name="connsiteX81" fmla="*/ 30234 w 504982"/>
              <a:gd name="connsiteY81" fmla="*/ 605028 h 605028"/>
              <a:gd name="connsiteX82" fmla="*/ 0 w 504982"/>
              <a:gd name="connsiteY82" fmla="*/ 574754 h 605028"/>
              <a:gd name="connsiteX83" fmla="*/ 0 w 504982"/>
              <a:gd name="connsiteY83" fmla="*/ 90822 h 605028"/>
              <a:gd name="connsiteX84" fmla="*/ 30234 w 504982"/>
              <a:gd name="connsiteY84" fmla="*/ 60548 h 605028"/>
              <a:gd name="connsiteX85" fmla="*/ 60558 w 504982"/>
              <a:gd name="connsiteY85" fmla="*/ 60548 h 605028"/>
              <a:gd name="connsiteX86" fmla="*/ 60558 w 504982"/>
              <a:gd name="connsiteY86" fmla="*/ 30274 h 605028"/>
              <a:gd name="connsiteX87" fmla="*/ 90881 w 504982"/>
              <a:gd name="connsiteY87" fmla="*/ 0 h 605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04982" h="605028">
                <a:moveTo>
                  <a:pt x="141360" y="423604"/>
                </a:moveTo>
                <a:lnTo>
                  <a:pt x="444405" y="423604"/>
                </a:lnTo>
                <a:cubicBezTo>
                  <a:pt x="450451" y="423604"/>
                  <a:pt x="454512" y="427658"/>
                  <a:pt x="454512" y="433695"/>
                </a:cubicBezTo>
                <a:cubicBezTo>
                  <a:pt x="454512" y="439732"/>
                  <a:pt x="450451" y="443786"/>
                  <a:pt x="444405" y="443786"/>
                </a:cubicBezTo>
                <a:lnTo>
                  <a:pt x="141360" y="443786"/>
                </a:lnTo>
                <a:cubicBezTo>
                  <a:pt x="135313" y="443786"/>
                  <a:pt x="131252" y="439732"/>
                  <a:pt x="131252" y="433695"/>
                </a:cubicBezTo>
                <a:cubicBezTo>
                  <a:pt x="131252" y="427658"/>
                  <a:pt x="135313" y="423604"/>
                  <a:pt x="141360" y="423604"/>
                </a:cubicBezTo>
                <a:close/>
                <a:moveTo>
                  <a:pt x="141360" y="363059"/>
                </a:moveTo>
                <a:lnTo>
                  <a:pt x="444405" y="363059"/>
                </a:lnTo>
                <a:cubicBezTo>
                  <a:pt x="450451" y="363059"/>
                  <a:pt x="454512" y="367113"/>
                  <a:pt x="454512" y="373150"/>
                </a:cubicBezTo>
                <a:cubicBezTo>
                  <a:pt x="454512" y="379187"/>
                  <a:pt x="450451" y="383241"/>
                  <a:pt x="444405" y="383241"/>
                </a:cubicBezTo>
                <a:lnTo>
                  <a:pt x="141360" y="383241"/>
                </a:lnTo>
                <a:cubicBezTo>
                  <a:pt x="135313" y="383241"/>
                  <a:pt x="131252" y="379187"/>
                  <a:pt x="131252" y="373150"/>
                </a:cubicBezTo>
                <a:cubicBezTo>
                  <a:pt x="131252" y="367113"/>
                  <a:pt x="135313" y="363059"/>
                  <a:pt x="141360" y="363059"/>
                </a:cubicBezTo>
                <a:close/>
                <a:moveTo>
                  <a:pt x="141360" y="302585"/>
                </a:moveTo>
                <a:lnTo>
                  <a:pt x="444405" y="302585"/>
                </a:lnTo>
                <a:cubicBezTo>
                  <a:pt x="450451" y="302585"/>
                  <a:pt x="454512" y="306639"/>
                  <a:pt x="454512" y="312676"/>
                </a:cubicBezTo>
                <a:cubicBezTo>
                  <a:pt x="454512" y="318713"/>
                  <a:pt x="450451" y="322767"/>
                  <a:pt x="444405" y="322767"/>
                </a:cubicBezTo>
                <a:lnTo>
                  <a:pt x="141360" y="322767"/>
                </a:lnTo>
                <a:cubicBezTo>
                  <a:pt x="135313" y="322767"/>
                  <a:pt x="131252" y="318713"/>
                  <a:pt x="131252" y="312676"/>
                </a:cubicBezTo>
                <a:cubicBezTo>
                  <a:pt x="131252" y="306639"/>
                  <a:pt x="135313" y="302585"/>
                  <a:pt x="141360" y="302585"/>
                </a:cubicBezTo>
                <a:close/>
                <a:moveTo>
                  <a:pt x="141360" y="242039"/>
                </a:moveTo>
                <a:lnTo>
                  <a:pt x="444405" y="242039"/>
                </a:lnTo>
                <a:cubicBezTo>
                  <a:pt x="450451" y="242039"/>
                  <a:pt x="454512" y="246093"/>
                  <a:pt x="454512" y="252130"/>
                </a:cubicBezTo>
                <a:cubicBezTo>
                  <a:pt x="454512" y="258167"/>
                  <a:pt x="450451" y="262221"/>
                  <a:pt x="444405" y="262221"/>
                </a:cubicBezTo>
                <a:lnTo>
                  <a:pt x="141360" y="262221"/>
                </a:lnTo>
                <a:cubicBezTo>
                  <a:pt x="135313" y="262221"/>
                  <a:pt x="131252" y="258167"/>
                  <a:pt x="131252" y="252130"/>
                </a:cubicBezTo>
                <a:cubicBezTo>
                  <a:pt x="131252" y="246093"/>
                  <a:pt x="135313" y="242039"/>
                  <a:pt x="141360" y="242039"/>
                </a:cubicBezTo>
                <a:close/>
                <a:moveTo>
                  <a:pt x="141360" y="181565"/>
                </a:moveTo>
                <a:lnTo>
                  <a:pt x="444405" y="181565"/>
                </a:lnTo>
                <a:cubicBezTo>
                  <a:pt x="450451" y="181565"/>
                  <a:pt x="454512" y="185619"/>
                  <a:pt x="454512" y="191656"/>
                </a:cubicBezTo>
                <a:cubicBezTo>
                  <a:pt x="454512" y="197693"/>
                  <a:pt x="450451" y="201747"/>
                  <a:pt x="444405" y="201747"/>
                </a:cubicBezTo>
                <a:lnTo>
                  <a:pt x="141360" y="201747"/>
                </a:lnTo>
                <a:cubicBezTo>
                  <a:pt x="135313" y="201747"/>
                  <a:pt x="131252" y="197693"/>
                  <a:pt x="131252" y="191656"/>
                </a:cubicBezTo>
                <a:cubicBezTo>
                  <a:pt x="131252" y="185619"/>
                  <a:pt x="135313" y="181565"/>
                  <a:pt x="141360" y="181565"/>
                </a:cubicBezTo>
                <a:close/>
                <a:moveTo>
                  <a:pt x="141358" y="121020"/>
                </a:moveTo>
                <a:lnTo>
                  <a:pt x="323175" y="121020"/>
                </a:lnTo>
                <a:cubicBezTo>
                  <a:pt x="329221" y="121020"/>
                  <a:pt x="333281" y="125074"/>
                  <a:pt x="333281" y="131111"/>
                </a:cubicBezTo>
                <a:cubicBezTo>
                  <a:pt x="333281" y="137148"/>
                  <a:pt x="329221" y="141202"/>
                  <a:pt x="323175" y="141202"/>
                </a:cubicBezTo>
                <a:lnTo>
                  <a:pt x="141358" y="141202"/>
                </a:lnTo>
                <a:cubicBezTo>
                  <a:pt x="135312" y="141202"/>
                  <a:pt x="131252" y="137148"/>
                  <a:pt x="131252" y="131111"/>
                </a:cubicBezTo>
                <a:cubicBezTo>
                  <a:pt x="131252" y="125074"/>
                  <a:pt x="135312" y="121020"/>
                  <a:pt x="141358" y="121020"/>
                </a:cubicBezTo>
                <a:close/>
                <a:moveTo>
                  <a:pt x="30234" y="80730"/>
                </a:moveTo>
                <a:cubicBezTo>
                  <a:pt x="24187" y="80730"/>
                  <a:pt x="20126" y="85776"/>
                  <a:pt x="20126" y="90822"/>
                </a:cubicBezTo>
                <a:lnTo>
                  <a:pt x="20126" y="574754"/>
                </a:lnTo>
                <a:cubicBezTo>
                  <a:pt x="20126" y="580881"/>
                  <a:pt x="24187" y="584845"/>
                  <a:pt x="30234" y="584845"/>
                </a:cubicBezTo>
                <a:lnTo>
                  <a:pt x="414065" y="584845"/>
                </a:lnTo>
                <a:cubicBezTo>
                  <a:pt x="420112" y="584845"/>
                  <a:pt x="424173" y="580881"/>
                  <a:pt x="424173" y="574754"/>
                </a:cubicBezTo>
                <a:lnTo>
                  <a:pt x="424173" y="544570"/>
                </a:lnTo>
                <a:lnTo>
                  <a:pt x="90881" y="544570"/>
                </a:lnTo>
                <a:cubicBezTo>
                  <a:pt x="73734" y="544570"/>
                  <a:pt x="60558" y="531415"/>
                  <a:pt x="60558" y="514296"/>
                </a:cubicBezTo>
                <a:lnTo>
                  <a:pt x="60558" y="80730"/>
                </a:lnTo>
                <a:lnTo>
                  <a:pt x="59565" y="80730"/>
                </a:lnTo>
                <a:close/>
                <a:moveTo>
                  <a:pt x="383741" y="34328"/>
                </a:moveTo>
                <a:lnTo>
                  <a:pt x="383741" y="110914"/>
                </a:lnTo>
                <a:cubicBezTo>
                  <a:pt x="383741" y="117041"/>
                  <a:pt x="387803" y="121006"/>
                  <a:pt x="393849" y="121006"/>
                </a:cubicBezTo>
                <a:lnTo>
                  <a:pt x="470652" y="121006"/>
                </a:lnTo>
                <a:close/>
                <a:moveTo>
                  <a:pt x="90881" y="20183"/>
                </a:moveTo>
                <a:cubicBezTo>
                  <a:pt x="84835" y="20183"/>
                  <a:pt x="80773" y="25228"/>
                  <a:pt x="80773" y="30274"/>
                </a:cubicBezTo>
                <a:lnTo>
                  <a:pt x="80773" y="72621"/>
                </a:lnTo>
                <a:lnTo>
                  <a:pt x="80773" y="514296"/>
                </a:lnTo>
                <a:cubicBezTo>
                  <a:pt x="80773" y="520333"/>
                  <a:pt x="84835" y="524388"/>
                  <a:pt x="90881" y="524388"/>
                </a:cubicBezTo>
                <a:lnTo>
                  <a:pt x="433289" y="524388"/>
                </a:lnTo>
                <a:lnTo>
                  <a:pt x="474623" y="524388"/>
                </a:lnTo>
                <a:cubicBezTo>
                  <a:pt x="480760" y="524388"/>
                  <a:pt x="484731" y="520333"/>
                  <a:pt x="484731" y="514296"/>
                </a:cubicBezTo>
                <a:lnTo>
                  <a:pt x="484731" y="141188"/>
                </a:lnTo>
                <a:lnTo>
                  <a:pt x="393849" y="141188"/>
                </a:lnTo>
                <a:cubicBezTo>
                  <a:pt x="376702" y="141188"/>
                  <a:pt x="363526" y="128124"/>
                  <a:pt x="363526" y="110914"/>
                </a:cubicBezTo>
                <a:lnTo>
                  <a:pt x="363526" y="20183"/>
                </a:lnTo>
                <a:close/>
                <a:moveTo>
                  <a:pt x="90881" y="0"/>
                </a:moveTo>
                <a:lnTo>
                  <a:pt x="373092" y="0"/>
                </a:lnTo>
                <a:cubicBezTo>
                  <a:pt x="373995" y="0"/>
                  <a:pt x="374897" y="0"/>
                  <a:pt x="375800" y="180"/>
                </a:cubicBezTo>
                <a:cubicBezTo>
                  <a:pt x="378778" y="721"/>
                  <a:pt x="381124" y="2343"/>
                  <a:pt x="382478" y="4775"/>
                </a:cubicBezTo>
                <a:lnTo>
                  <a:pt x="500164" y="122357"/>
                </a:lnTo>
                <a:cubicBezTo>
                  <a:pt x="502600" y="123709"/>
                  <a:pt x="504315" y="126051"/>
                  <a:pt x="504766" y="129025"/>
                </a:cubicBezTo>
                <a:cubicBezTo>
                  <a:pt x="504947" y="129926"/>
                  <a:pt x="505037" y="130737"/>
                  <a:pt x="504947" y="131638"/>
                </a:cubicBezTo>
                <a:lnTo>
                  <a:pt x="504947" y="514296"/>
                </a:lnTo>
                <a:cubicBezTo>
                  <a:pt x="504947" y="531415"/>
                  <a:pt x="491861" y="544570"/>
                  <a:pt x="474623" y="544570"/>
                </a:cubicBezTo>
                <a:lnTo>
                  <a:pt x="444389" y="544570"/>
                </a:lnTo>
                <a:lnTo>
                  <a:pt x="444389" y="574754"/>
                </a:lnTo>
                <a:cubicBezTo>
                  <a:pt x="444389" y="591963"/>
                  <a:pt x="431213" y="605028"/>
                  <a:pt x="414065" y="605028"/>
                </a:cubicBezTo>
                <a:lnTo>
                  <a:pt x="30234" y="605028"/>
                </a:lnTo>
                <a:cubicBezTo>
                  <a:pt x="13086" y="605028"/>
                  <a:pt x="0" y="591963"/>
                  <a:pt x="0" y="574754"/>
                </a:cubicBezTo>
                <a:lnTo>
                  <a:pt x="0" y="90822"/>
                </a:lnTo>
                <a:cubicBezTo>
                  <a:pt x="0" y="73612"/>
                  <a:pt x="13086" y="60548"/>
                  <a:pt x="30234" y="60548"/>
                </a:cubicBezTo>
                <a:lnTo>
                  <a:pt x="60558" y="60548"/>
                </a:lnTo>
                <a:lnTo>
                  <a:pt x="60558" y="30274"/>
                </a:lnTo>
                <a:cubicBezTo>
                  <a:pt x="60558" y="13155"/>
                  <a:pt x="73734" y="0"/>
                  <a:pt x="90881" y="0"/>
                </a:cubicBez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30" name="files_221449">
            <a:extLst>
              <a:ext uri="{FF2B5EF4-FFF2-40B4-BE49-F238E27FC236}">
                <a16:creationId xmlns:a16="http://schemas.microsoft.com/office/drawing/2014/main" id="{D4EA2051-6139-6C49-0EFA-A84C706307F1}"/>
              </a:ext>
            </a:extLst>
          </p:cNvPr>
          <p:cNvSpPr/>
          <p:nvPr/>
        </p:nvSpPr>
        <p:spPr>
          <a:xfrm>
            <a:off x="3702283" y="3957607"/>
            <a:ext cx="376017" cy="467231"/>
          </a:xfrm>
          <a:custGeom>
            <a:avLst/>
            <a:gdLst>
              <a:gd name="connsiteX0" fmla="*/ 141360 w 504982"/>
              <a:gd name="connsiteY0" fmla="*/ 423604 h 605028"/>
              <a:gd name="connsiteX1" fmla="*/ 444405 w 504982"/>
              <a:gd name="connsiteY1" fmla="*/ 423604 h 605028"/>
              <a:gd name="connsiteX2" fmla="*/ 454512 w 504982"/>
              <a:gd name="connsiteY2" fmla="*/ 433695 h 605028"/>
              <a:gd name="connsiteX3" fmla="*/ 444405 w 504982"/>
              <a:gd name="connsiteY3" fmla="*/ 443786 h 605028"/>
              <a:gd name="connsiteX4" fmla="*/ 141360 w 504982"/>
              <a:gd name="connsiteY4" fmla="*/ 443786 h 605028"/>
              <a:gd name="connsiteX5" fmla="*/ 131252 w 504982"/>
              <a:gd name="connsiteY5" fmla="*/ 433695 h 605028"/>
              <a:gd name="connsiteX6" fmla="*/ 141360 w 504982"/>
              <a:gd name="connsiteY6" fmla="*/ 423604 h 605028"/>
              <a:gd name="connsiteX7" fmla="*/ 141360 w 504982"/>
              <a:gd name="connsiteY7" fmla="*/ 363059 h 605028"/>
              <a:gd name="connsiteX8" fmla="*/ 444405 w 504982"/>
              <a:gd name="connsiteY8" fmla="*/ 363059 h 605028"/>
              <a:gd name="connsiteX9" fmla="*/ 454512 w 504982"/>
              <a:gd name="connsiteY9" fmla="*/ 373150 h 605028"/>
              <a:gd name="connsiteX10" fmla="*/ 444405 w 504982"/>
              <a:gd name="connsiteY10" fmla="*/ 383241 h 605028"/>
              <a:gd name="connsiteX11" fmla="*/ 141360 w 504982"/>
              <a:gd name="connsiteY11" fmla="*/ 383241 h 605028"/>
              <a:gd name="connsiteX12" fmla="*/ 131252 w 504982"/>
              <a:gd name="connsiteY12" fmla="*/ 373150 h 605028"/>
              <a:gd name="connsiteX13" fmla="*/ 141360 w 504982"/>
              <a:gd name="connsiteY13" fmla="*/ 363059 h 605028"/>
              <a:gd name="connsiteX14" fmla="*/ 141360 w 504982"/>
              <a:gd name="connsiteY14" fmla="*/ 302585 h 605028"/>
              <a:gd name="connsiteX15" fmla="*/ 444405 w 504982"/>
              <a:gd name="connsiteY15" fmla="*/ 302585 h 605028"/>
              <a:gd name="connsiteX16" fmla="*/ 454512 w 504982"/>
              <a:gd name="connsiteY16" fmla="*/ 312676 h 605028"/>
              <a:gd name="connsiteX17" fmla="*/ 444405 w 504982"/>
              <a:gd name="connsiteY17" fmla="*/ 322767 h 605028"/>
              <a:gd name="connsiteX18" fmla="*/ 141360 w 504982"/>
              <a:gd name="connsiteY18" fmla="*/ 322767 h 605028"/>
              <a:gd name="connsiteX19" fmla="*/ 131252 w 504982"/>
              <a:gd name="connsiteY19" fmla="*/ 312676 h 605028"/>
              <a:gd name="connsiteX20" fmla="*/ 141360 w 504982"/>
              <a:gd name="connsiteY20" fmla="*/ 302585 h 605028"/>
              <a:gd name="connsiteX21" fmla="*/ 141360 w 504982"/>
              <a:gd name="connsiteY21" fmla="*/ 242039 h 605028"/>
              <a:gd name="connsiteX22" fmla="*/ 444405 w 504982"/>
              <a:gd name="connsiteY22" fmla="*/ 242039 h 605028"/>
              <a:gd name="connsiteX23" fmla="*/ 454512 w 504982"/>
              <a:gd name="connsiteY23" fmla="*/ 252130 h 605028"/>
              <a:gd name="connsiteX24" fmla="*/ 444405 w 504982"/>
              <a:gd name="connsiteY24" fmla="*/ 262221 h 605028"/>
              <a:gd name="connsiteX25" fmla="*/ 141360 w 504982"/>
              <a:gd name="connsiteY25" fmla="*/ 262221 h 605028"/>
              <a:gd name="connsiteX26" fmla="*/ 131252 w 504982"/>
              <a:gd name="connsiteY26" fmla="*/ 252130 h 605028"/>
              <a:gd name="connsiteX27" fmla="*/ 141360 w 504982"/>
              <a:gd name="connsiteY27" fmla="*/ 242039 h 605028"/>
              <a:gd name="connsiteX28" fmla="*/ 141360 w 504982"/>
              <a:gd name="connsiteY28" fmla="*/ 181565 h 605028"/>
              <a:gd name="connsiteX29" fmla="*/ 444405 w 504982"/>
              <a:gd name="connsiteY29" fmla="*/ 181565 h 605028"/>
              <a:gd name="connsiteX30" fmla="*/ 454512 w 504982"/>
              <a:gd name="connsiteY30" fmla="*/ 191656 h 605028"/>
              <a:gd name="connsiteX31" fmla="*/ 444405 w 504982"/>
              <a:gd name="connsiteY31" fmla="*/ 201747 h 605028"/>
              <a:gd name="connsiteX32" fmla="*/ 141360 w 504982"/>
              <a:gd name="connsiteY32" fmla="*/ 201747 h 605028"/>
              <a:gd name="connsiteX33" fmla="*/ 131252 w 504982"/>
              <a:gd name="connsiteY33" fmla="*/ 191656 h 605028"/>
              <a:gd name="connsiteX34" fmla="*/ 141360 w 504982"/>
              <a:gd name="connsiteY34" fmla="*/ 181565 h 605028"/>
              <a:gd name="connsiteX35" fmla="*/ 141358 w 504982"/>
              <a:gd name="connsiteY35" fmla="*/ 121020 h 605028"/>
              <a:gd name="connsiteX36" fmla="*/ 323175 w 504982"/>
              <a:gd name="connsiteY36" fmla="*/ 121020 h 605028"/>
              <a:gd name="connsiteX37" fmla="*/ 333281 w 504982"/>
              <a:gd name="connsiteY37" fmla="*/ 131111 h 605028"/>
              <a:gd name="connsiteX38" fmla="*/ 323175 w 504982"/>
              <a:gd name="connsiteY38" fmla="*/ 141202 h 605028"/>
              <a:gd name="connsiteX39" fmla="*/ 141358 w 504982"/>
              <a:gd name="connsiteY39" fmla="*/ 141202 h 605028"/>
              <a:gd name="connsiteX40" fmla="*/ 131252 w 504982"/>
              <a:gd name="connsiteY40" fmla="*/ 131111 h 605028"/>
              <a:gd name="connsiteX41" fmla="*/ 141358 w 504982"/>
              <a:gd name="connsiteY41" fmla="*/ 121020 h 605028"/>
              <a:gd name="connsiteX42" fmla="*/ 30234 w 504982"/>
              <a:gd name="connsiteY42" fmla="*/ 80730 h 605028"/>
              <a:gd name="connsiteX43" fmla="*/ 20126 w 504982"/>
              <a:gd name="connsiteY43" fmla="*/ 90822 h 605028"/>
              <a:gd name="connsiteX44" fmla="*/ 20126 w 504982"/>
              <a:gd name="connsiteY44" fmla="*/ 574754 h 605028"/>
              <a:gd name="connsiteX45" fmla="*/ 30234 w 504982"/>
              <a:gd name="connsiteY45" fmla="*/ 584845 h 605028"/>
              <a:gd name="connsiteX46" fmla="*/ 414065 w 504982"/>
              <a:gd name="connsiteY46" fmla="*/ 584845 h 605028"/>
              <a:gd name="connsiteX47" fmla="*/ 424173 w 504982"/>
              <a:gd name="connsiteY47" fmla="*/ 574754 h 605028"/>
              <a:gd name="connsiteX48" fmla="*/ 424173 w 504982"/>
              <a:gd name="connsiteY48" fmla="*/ 544570 h 605028"/>
              <a:gd name="connsiteX49" fmla="*/ 90881 w 504982"/>
              <a:gd name="connsiteY49" fmla="*/ 544570 h 605028"/>
              <a:gd name="connsiteX50" fmla="*/ 60558 w 504982"/>
              <a:gd name="connsiteY50" fmla="*/ 514296 h 605028"/>
              <a:gd name="connsiteX51" fmla="*/ 60558 w 504982"/>
              <a:gd name="connsiteY51" fmla="*/ 80730 h 605028"/>
              <a:gd name="connsiteX52" fmla="*/ 59565 w 504982"/>
              <a:gd name="connsiteY52" fmla="*/ 80730 h 605028"/>
              <a:gd name="connsiteX53" fmla="*/ 383741 w 504982"/>
              <a:gd name="connsiteY53" fmla="*/ 34328 h 605028"/>
              <a:gd name="connsiteX54" fmla="*/ 383741 w 504982"/>
              <a:gd name="connsiteY54" fmla="*/ 110914 h 605028"/>
              <a:gd name="connsiteX55" fmla="*/ 393849 w 504982"/>
              <a:gd name="connsiteY55" fmla="*/ 121006 h 605028"/>
              <a:gd name="connsiteX56" fmla="*/ 470652 w 504982"/>
              <a:gd name="connsiteY56" fmla="*/ 121006 h 605028"/>
              <a:gd name="connsiteX57" fmla="*/ 90881 w 504982"/>
              <a:gd name="connsiteY57" fmla="*/ 20183 h 605028"/>
              <a:gd name="connsiteX58" fmla="*/ 80773 w 504982"/>
              <a:gd name="connsiteY58" fmla="*/ 30274 h 605028"/>
              <a:gd name="connsiteX59" fmla="*/ 80773 w 504982"/>
              <a:gd name="connsiteY59" fmla="*/ 72621 h 605028"/>
              <a:gd name="connsiteX60" fmla="*/ 80773 w 504982"/>
              <a:gd name="connsiteY60" fmla="*/ 514296 h 605028"/>
              <a:gd name="connsiteX61" fmla="*/ 90881 w 504982"/>
              <a:gd name="connsiteY61" fmla="*/ 524388 h 605028"/>
              <a:gd name="connsiteX62" fmla="*/ 433289 w 504982"/>
              <a:gd name="connsiteY62" fmla="*/ 524388 h 605028"/>
              <a:gd name="connsiteX63" fmla="*/ 474623 w 504982"/>
              <a:gd name="connsiteY63" fmla="*/ 524388 h 605028"/>
              <a:gd name="connsiteX64" fmla="*/ 484731 w 504982"/>
              <a:gd name="connsiteY64" fmla="*/ 514296 h 605028"/>
              <a:gd name="connsiteX65" fmla="*/ 484731 w 504982"/>
              <a:gd name="connsiteY65" fmla="*/ 141188 h 605028"/>
              <a:gd name="connsiteX66" fmla="*/ 393849 w 504982"/>
              <a:gd name="connsiteY66" fmla="*/ 141188 h 605028"/>
              <a:gd name="connsiteX67" fmla="*/ 363526 w 504982"/>
              <a:gd name="connsiteY67" fmla="*/ 110914 h 605028"/>
              <a:gd name="connsiteX68" fmla="*/ 363526 w 504982"/>
              <a:gd name="connsiteY68" fmla="*/ 20183 h 605028"/>
              <a:gd name="connsiteX69" fmla="*/ 90881 w 504982"/>
              <a:gd name="connsiteY69" fmla="*/ 0 h 605028"/>
              <a:gd name="connsiteX70" fmla="*/ 373092 w 504982"/>
              <a:gd name="connsiteY70" fmla="*/ 0 h 605028"/>
              <a:gd name="connsiteX71" fmla="*/ 375800 w 504982"/>
              <a:gd name="connsiteY71" fmla="*/ 180 h 605028"/>
              <a:gd name="connsiteX72" fmla="*/ 382478 w 504982"/>
              <a:gd name="connsiteY72" fmla="*/ 4775 h 605028"/>
              <a:gd name="connsiteX73" fmla="*/ 500164 w 504982"/>
              <a:gd name="connsiteY73" fmla="*/ 122357 h 605028"/>
              <a:gd name="connsiteX74" fmla="*/ 504766 w 504982"/>
              <a:gd name="connsiteY74" fmla="*/ 129025 h 605028"/>
              <a:gd name="connsiteX75" fmla="*/ 504947 w 504982"/>
              <a:gd name="connsiteY75" fmla="*/ 131638 h 605028"/>
              <a:gd name="connsiteX76" fmla="*/ 504947 w 504982"/>
              <a:gd name="connsiteY76" fmla="*/ 514296 h 605028"/>
              <a:gd name="connsiteX77" fmla="*/ 474623 w 504982"/>
              <a:gd name="connsiteY77" fmla="*/ 544570 h 605028"/>
              <a:gd name="connsiteX78" fmla="*/ 444389 w 504982"/>
              <a:gd name="connsiteY78" fmla="*/ 544570 h 605028"/>
              <a:gd name="connsiteX79" fmla="*/ 444389 w 504982"/>
              <a:gd name="connsiteY79" fmla="*/ 574754 h 605028"/>
              <a:gd name="connsiteX80" fmla="*/ 414065 w 504982"/>
              <a:gd name="connsiteY80" fmla="*/ 605028 h 605028"/>
              <a:gd name="connsiteX81" fmla="*/ 30234 w 504982"/>
              <a:gd name="connsiteY81" fmla="*/ 605028 h 605028"/>
              <a:gd name="connsiteX82" fmla="*/ 0 w 504982"/>
              <a:gd name="connsiteY82" fmla="*/ 574754 h 605028"/>
              <a:gd name="connsiteX83" fmla="*/ 0 w 504982"/>
              <a:gd name="connsiteY83" fmla="*/ 90822 h 605028"/>
              <a:gd name="connsiteX84" fmla="*/ 30234 w 504982"/>
              <a:gd name="connsiteY84" fmla="*/ 60548 h 605028"/>
              <a:gd name="connsiteX85" fmla="*/ 60558 w 504982"/>
              <a:gd name="connsiteY85" fmla="*/ 60548 h 605028"/>
              <a:gd name="connsiteX86" fmla="*/ 60558 w 504982"/>
              <a:gd name="connsiteY86" fmla="*/ 30274 h 605028"/>
              <a:gd name="connsiteX87" fmla="*/ 90881 w 504982"/>
              <a:gd name="connsiteY87" fmla="*/ 0 h 605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04982" h="605028">
                <a:moveTo>
                  <a:pt x="141360" y="423604"/>
                </a:moveTo>
                <a:lnTo>
                  <a:pt x="444405" y="423604"/>
                </a:lnTo>
                <a:cubicBezTo>
                  <a:pt x="450451" y="423604"/>
                  <a:pt x="454512" y="427658"/>
                  <a:pt x="454512" y="433695"/>
                </a:cubicBezTo>
                <a:cubicBezTo>
                  <a:pt x="454512" y="439732"/>
                  <a:pt x="450451" y="443786"/>
                  <a:pt x="444405" y="443786"/>
                </a:cubicBezTo>
                <a:lnTo>
                  <a:pt x="141360" y="443786"/>
                </a:lnTo>
                <a:cubicBezTo>
                  <a:pt x="135313" y="443786"/>
                  <a:pt x="131252" y="439732"/>
                  <a:pt x="131252" y="433695"/>
                </a:cubicBezTo>
                <a:cubicBezTo>
                  <a:pt x="131252" y="427658"/>
                  <a:pt x="135313" y="423604"/>
                  <a:pt x="141360" y="423604"/>
                </a:cubicBezTo>
                <a:close/>
                <a:moveTo>
                  <a:pt x="141360" y="363059"/>
                </a:moveTo>
                <a:lnTo>
                  <a:pt x="444405" y="363059"/>
                </a:lnTo>
                <a:cubicBezTo>
                  <a:pt x="450451" y="363059"/>
                  <a:pt x="454512" y="367113"/>
                  <a:pt x="454512" y="373150"/>
                </a:cubicBezTo>
                <a:cubicBezTo>
                  <a:pt x="454512" y="379187"/>
                  <a:pt x="450451" y="383241"/>
                  <a:pt x="444405" y="383241"/>
                </a:cubicBezTo>
                <a:lnTo>
                  <a:pt x="141360" y="383241"/>
                </a:lnTo>
                <a:cubicBezTo>
                  <a:pt x="135313" y="383241"/>
                  <a:pt x="131252" y="379187"/>
                  <a:pt x="131252" y="373150"/>
                </a:cubicBezTo>
                <a:cubicBezTo>
                  <a:pt x="131252" y="367113"/>
                  <a:pt x="135313" y="363059"/>
                  <a:pt x="141360" y="363059"/>
                </a:cubicBezTo>
                <a:close/>
                <a:moveTo>
                  <a:pt x="141360" y="302585"/>
                </a:moveTo>
                <a:lnTo>
                  <a:pt x="444405" y="302585"/>
                </a:lnTo>
                <a:cubicBezTo>
                  <a:pt x="450451" y="302585"/>
                  <a:pt x="454512" y="306639"/>
                  <a:pt x="454512" y="312676"/>
                </a:cubicBezTo>
                <a:cubicBezTo>
                  <a:pt x="454512" y="318713"/>
                  <a:pt x="450451" y="322767"/>
                  <a:pt x="444405" y="322767"/>
                </a:cubicBezTo>
                <a:lnTo>
                  <a:pt x="141360" y="322767"/>
                </a:lnTo>
                <a:cubicBezTo>
                  <a:pt x="135313" y="322767"/>
                  <a:pt x="131252" y="318713"/>
                  <a:pt x="131252" y="312676"/>
                </a:cubicBezTo>
                <a:cubicBezTo>
                  <a:pt x="131252" y="306639"/>
                  <a:pt x="135313" y="302585"/>
                  <a:pt x="141360" y="302585"/>
                </a:cubicBezTo>
                <a:close/>
                <a:moveTo>
                  <a:pt x="141360" y="242039"/>
                </a:moveTo>
                <a:lnTo>
                  <a:pt x="444405" y="242039"/>
                </a:lnTo>
                <a:cubicBezTo>
                  <a:pt x="450451" y="242039"/>
                  <a:pt x="454512" y="246093"/>
                  <a:pt x="454512" y="252130"/>
                </a:cubicBezTo>
                <a:cubicBezTo>
                  <a:pt x="454512" y="258167"/>
                  <a:pt x="450451" y="262221"/>
                  <a:pt x="444405" y="262221"/>
                </a:cubicBezTo>
                <a:lnTo>
                  <a:pt x="141360" y="262221"/>
                </a:lnTo>
                <a:cubicBezTo>
                  <a:pt x="135313" y="262221"/>
                  <a:pt x="131252" y="258167"/>
                  <a:pt x="131252" y="252130"/>
                </a:cubicBezTo>
                <a:cubicBezTo>
                  <a:pt x="131252" y="246093"/>
                  <a:pt x="135313" y="242039"/>
                  <a:pt x="141360" y="242039"/>
                </a:cubicBezTo>
                <a:close/>
                <a:moveTo>
                  <a:pt x="141360" y="181565"/>
                </a:moveTo>
                <a:lnTo>
                  <a:pt x="444405" y="181565"/>
                </a:lnTo>
                <a:cubicBezTo>
                  <a:pt x="450451" y="181565"/>
                  <a:pt x="454512" y="185619"/>
                  <a:pt x="454512" y="191656"/>
                </a:cubicBezTo>
                <a:cubicBezTo>
                  <a:pt x="454512" y="197693"/>
                  <a:pt x="450451" y="201747"/>
                  <a:pt x="444405" y="201747"/>
                </a:cubicBezTo>
                <a:lnTo>
                  <a:pt x="141360" y="201747"/>
                </a:lnTo>
                <a:cubicBezTo>
                  <a:pt x="135313" y="201747"/>
                  <a:pt x="131252" y="197693"/>
                  <a:pt x="131252" y="191656"/>
                </a:cubicBezTo>
                <a:cubicBezTo>
                  <a:pt x="131252" y="185619"/>
                  <a:pt x="135313" y="181565"/>
                  <a:pt x="141360" y="181565"/>
                </a:cubicBezTo>
                <a:close/>
                <a:moveTo>
                  <a:pt x="141358" y="121020"/>
                </a:moveTo>
                <a:lnTo>
                  <a:pt x="323175" y="121020"/>
                </a:lnTo>
                <a:cubicBezTo>
                  <a:pt x="329221" y="121020"/>
                  <a:pt x="333281" y="125074"/>
                  <a:pt x="333281" y="131111"/>
                </a:cubicBezTo>
                <a:cubicBezTo>
                  <a:pt x="333281" y="137148"/>
                  <a:pt x="329221" y="141202"/>
                  <a:pt x="323175" y="141202"/>
                </a:cubicBezTo>
                <a:lnTo>
                  <a:pt x="141358" y="141202"/>
                </a:lnTo>
                <a:cubicBezTo>
                  <a:pt x="135312" y="141202"/>
                  <a:pt x="131252" y="137148"/>
                  <a:pt x="131252" y="131111"/>
                </a:cubicBezTo>
                <a:cubicBezTo>
                  <a:pt x="131252" y="125074"/>
                  <a:pt x="135312" y="121020"/>
                  <a:pt x="141358" y="121020"/>
                </a:cubicBezTo>
                <a:close/>
                <a:moveTo>
                  <a:pt x="30234" y="80730"/>
                </a:moveTo>
                <a:cubicBezTo>
                  <a:pt x="24187" y="80730"/>
                  <a:pt x="20126" y="85776"/>
                  <a:pt x="20126" y="90822"/>
                </a:cubicBezTo>
                <a:lnTo>
                  <a:pt x="20126" y="574754"/>
                </a:lnTo>
                <a:cubicBezTo>
                  <a:pt x="20126" y="580881"/>
                  <a:pt x="24187" y="584845"/>
                  <a:pt x="30234" y="584845"/>
                </a:cubicBezTo>
                <a:lnTo>
                  <a:pt x="414065" y="584845"/>
                </a:lnTo>
                <a:cubicBezTo>
                  <a:pt x="420112" y="584845"/>
                  <a:pt x="424173" y="580881"/>
                  <a:pt x="424173" y="574754"/>
                </a:cubicBezTo>
                <a:lnTo>
                  <a:pt x="424173" y="544570"/>
                </a:lnTo>
                <a:lnTo>
                  <a:pt x="90881" y="544570"/>
                </a:lnTo>
                <a:cubicBezTo>
                  <a:pt x="73734" y="544570"/>
                  <a:pt x="60558" y="531415"/>
                  <a:pt x="60558" y="514296"/>
                </a:cubicBezTo>
                <a:lnTo>
                  <a:pt x="60558" y="80730"/>
                </a:lnTo>
                <a:lnTo>
                  <a:pt x="59565" y="80730"/>
                </a:lnTo>
                <a:close/>
                <a:moveTo>
                  <a:pt x="383741" y="34328"/>
                </a:moveTo>
                <a:lnTo>
                  <a:pt x="383741" y="110914"/>
                </a:lnTo>
                <a:cubicBezTo>
                  <a:pt x="383741" y="117041"/>
                  <a:pt x="387803" y="121006"/>
                  <a:pt x="393849" y="121006"/>
                </a:cubicBezTo>
                <a:lnTo>
                  <a:pt x="470652" y="121006"/>
                </a:lnTo>
                <a:close/>
                <a:moveTo>
                  <a:pt x="90881" y="20183"/>
                </a:moveTo>
                <a:cubicBezTo>
                  <a:pt x="84835" y="20183"/>
                  <a:pt x="80773" y="25228"/>
                  <a:pt x="80773" y="30274"/>
                </a:cubicBezTo>
                <a:lnTo>
                  <a:pt x="80773" y="72621"/>
                </a:lnTo>
                <a:lnTo>
                  <a:pt x="80773" y="514296"/>
                </a:lnTo>
                <a:cubicBezTo>
                  <a:pt x="80773" y="520333"/>
                  <a:pt x="84835" y="524388"/>
                  <a:pt x="90881" y="524388"/>
                </a:cubicBezTo>
                <a:lnTo>
                  <a:pt x="433289" y="524388"/>
                </a:lnTo>
                <a:lnTo>
                  <a:pt x="474623" y="524388"/>
                </a:lnTo>
                <a:cubicBezTo>
                  <a:pt x="480760" y="524388"/>
                  <a:pt x="484731" y="520333"/>
                  <a:pt x="484731" y="514296"/>
                </a:cubicBezTo>
                <a:lnTo>
                  <a:pt x="484731" y="141188"/>
                </a:lnTo>
                <a:lnTo>
                  <a:pt x="393849" y="141188"/>
                </a:lnTo>
                <a:cubicBezTo>
                  <a:pt x="376702" y="141188"/>
                  <a:pt x="363526" y="128124"/>
                  <a:pt x="363526" y="110914"/>
                </a:cubicBezTo>
                <a:lnTo>
                  <a:pt x="363526" y="20183"/>
                </a:lnTo>
                <a:close/>
                <a:moveTo>
                  <a:pt x="90881" y="0"/>
                </a:moveTo>
                <a:lnTo>
                  <a:pt x="373092" y="0"/>
                </a:lnTo>
                <a:cubicBezTo>
                  <a:pt x="373995" y="0"/>
                  <a:pt x="374897" y="0"/>
                  <a:pt x="375800" y="180"/>
                </a:cubicBezTo>
                <a:cubicBezTo>
                  <a:pt x="378778" y="721"/>
                  <a:pt x="381124" y="2343"/>
                  <a:pt x="382478" y="4775"/>
                </a:cubicBezTo>
                <a:lnTo>
                  <a:pt x="500164" y="122357"/>
                </a:lnTo>
                <a:cubicBezTo>
                  <a:pt x="502600" y="123709"/>
                  <a:pt x="504315" y="126051"/>
                  <a:pt x="504766" y="129025"/>
                </a:cubicBezTo>
                <a:cubicBezTo>
                  <a:pt x="504947" y="129926"/>
                  <a:pt x="505037" y="130737"/>
                  <a:pt x="504947" y="131638"/>
                </a:cubicBezTo>
                <a:lnTo>
                  <a:pt x="504947" y="514296"/>
                </a:lnTo>
                <a:cubicBezTo>
                  <a:pt x="504947" y="531415"/>
                  <a:pt x="491861" y="544570"/>
                  <a:pt x="474623" y="544570"/>
                </a:cubicBezTo>
                <a:lnTo>
                  <a:pt x="444389" y="544570"/>
                </a:lnTo>
                <a:lnTo>
                  <a:pt x="444389" y="574754"/>
                </a:lnTo>
                <a:cubicBezTo>
                  <a:pt x="444389" y="591963"/>
                  <a:pt x="431213" y="605028"/>
                  <a:pt x="414065" y="605028"/>
                </a:cubicBezTo>
                <a:lnTo>
                  <a:pt x="30234" y="605028"/>
                </a:lnTo>
                <a:cubicBezTo>
                  <a:pt x="13086" y="605028"/>
                  <a:pt x="0" y="591963"/>
                  <a:pt x="0" y="574754"/>
                </a:cubicBezTo>
                <a:lnTo>
                  <a:pt x="0" y="90822"/>
                </a:lnTo>
                <a:cubicBezTo>
                  <a:pt x="0" y="73612"/>
                  <a:pt x="13086" y="60548"/>
                  <a:pt x="30234" y="60548"/>
                </a:cubicBezTo>
                <a:lnTo>
                  <a:pt x="60558" y="60548"/>
                </a:lnTo>
                <a:lnTo>
                  <a:pt x="60558" y="30274"/>
                </a:lnTo>
                <a:cubicBezTo>
                  <a:pt x="60558" y="13155"/>
                  <a:pt x="73734" y="0"/>
                  <a:pt x="90881" y="0"/>
                </a:cubicBez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31" name="files_221449">
            <a:extLst>
              <a:ext uri="{FF2B5EF4-FFF2-40B4-BE49-F238E27FC236}">
                <a16:creationId xmlns:a16="http://schemas.microsoft.com/office/drawing/2014/main" id="{4AF987D1-1C92-9496-3574-D7BF728F83B3}"/>
              </a:ext>
            </a:extLst>
          </p:cNvPr>
          <p:cNvSpPr/>
          <p:nvPr/>
        </p:nvSpPr>
        <p:spPr>
          <a:xfrm>
            <a:off x="4197050" y="3957606"/>
            <a:ext cx="376017" cy="467231"/>
          </a:xfrm>
          <a:custGeom>
            <a:avLst/>
            <a:gdLst>
              <a:gd name="connsiteX0" fmla="*/ 141360 w 504982"/>
              <a:gd name="connsiteY0" fmla="*/ 423604 h 605028"/>
              <a:gd name="connsiteX1" fmla="*/ 444405 w 504982"/>
              <a:gd name="connsiteY1" fmla="*/ 423604 h 605028"/>
              <a:gd name="connsiteX2" fmla="*/ 454512 w 504982"/>
              <a:gd name="connsiteY2" fmla="*/ 433695 h 605028"/>
              <a:gd name="connsiteX3" fmla="*/ 444405 w 504982"/>
              <a:gd name="connsiteY3" fmla="*/ 443786 h 605028"/>
              <a:gd name="connsiteX4" fmla="*/ 141360 w 504982"/>
              <a:gd name="connsiteY4" fmla="*/ 443786 h 605028"/>
              <a:gd name="connsiteX5" fmla="*/ 131252 w 504982"/>
              <a:gd name="connsiteY5" fmla="*/ 433695 h 605028"/>
              <a:gd name="connsiteX6" fmla="*/ 141360 w 504982"/>
              <a:gd name="connsiteY6" fmla="*/ 423604 h 605028"/>
              <a:gd name="connsiteX7" fmla="*/ 141360 w 504982"/>
              <a:gd name="connsiteY7" fmla="*/ 363059 h 605028"/>
              <a:gd name="connsiteX8" fmla="*/ 444405 w 504982"/>
              <a:gd name="connsiteY8" fmla="*/ 363059 h 605028"/>
              <a:gd name="connsiteX9" fmla="*/ 454512 w 504982"/>
              <a:gd name="connsiteY9" fmla="*/ 373150 h 605028"/>
              <a:gd name="connsiteX10" fmla="*/ 444405 w 504982"/>
              <a:gd name="connsiteY10" fmla="*/ 383241 h 605028"/>
              <a:gd name="connsiteX11" fmla="*/ 141360 w 504982"/>
              <a:gd name="connsiteY11" fmla="*/ 383241 h 605028"/>
              <a:gd name="connsiteX12" fmla="*/ 131252 w 504982"/>
              <a:gd name="connsiteY12" fmla="*/ 373150 h 605028"/>
              <a:gd name="connsiteX13" fmla="*/ 141360 w 504982"/>
              <a:gd name="connsiteY13" fmla="*/ 363059 h 605028"/>
              <a:gd name="connsiteX14" fmla="*/ 141360 w 504982"/>
              <a:gd name="connsiteY14" fmla="*/ 302585 h 605028"/>
              <a:gd name="connsiteX15" fmla="*/ 444405 w 504982"/>
              <a:gd name="connsiteY15" fmla="*/ 302585 h 605028"/>
              <a:gd name="connsiteX16" fmla="*/ 454512 w 504982"/>
              <a:gd name="connsiteY16" fmla="*/ 312676 h 605028"/>
              <a:gd name="connsiteX17" fmla="*/ 444405 w 504982"/>
              <a:gd name="connsiteY17" fmla="*/ 322767 h 605028"/>
              <a:gd name="connsiteX18" fmla="*/ 141360 w 504982"/>
              <a:gd name="connsiteY18" fmla="*/ 322767 h 605028"/>
              <a:gd name="connsiteX19" fmla="*/ 131252 w 504982"/>
              <a:gd name="connsiteY19" fmla="*/ 312676 h 605028"/>
              <a:gd name="connsiteX20" fmla="*/ 141360 w 504982"/>
              <a:gd name="connsiteY20" fmla="*/ 302585 h 605028"/>
              <a:gd name="connsiteX21" fmla="*/ 141360 w 504982"/>
              <a:gd name="connsiteY21" fmla="*/ 242039 h 605028"/>
              <a:gd name="connsiteX22" fmla="*/ 444405 w 504982"/>
              <a:gd name="connsiteY22" fmla="*/ 242039 h 605028"/>
              <a:gd name="connsiteX23" fmla="*/ 454512 w 504982"/>
              <a:gd name="connsiteY23" fmla="*/ 252130 h 605028"/>
              <a:gd name="connsiteX24" fmla="*/ 444405 w 504982"/>
              <a:gd name="connsiteY24" fmla="*/ 262221 h 605028"/>
              <a:gd name="connsiteX25" fmla="*/ 141360 w 504982"/>
              <a:gd name="connsiteY25" fmla="*/ 262221 h 605028"/>
              <a:gd name="connsiteX26" fmla="*/ 131252 w 504982"/>
              <a:gd name="connsiteY26" fmla="*/ 252130 h 605028"/>
              <a:gd name="connsiteX27" fmla="*/ 141360 w 504982"/>
              <a:gd name="connsiteY27" fmla="*/ 242039 h 605028"/>
              <a:gd name="connsiteX28" fmla="*/ 141360 w 504982"/>
              <a:gd name="connsiteY28" fmla="*/ 181565 h 605028"/>
              <a:gd name="connsiteX29" fmla="*/ 444405 w 504982"/>
              <a:gd name="connsiteY29" fmla="*/ 181565 h 605028"/>
              <a:gd name="connsiteX30" fmla="*/ 454512 w 504982"/>
              <a:gd name="connsiteY30" fmla="*/ 191656 h 605028"/>
              <a:gd name="connsiteX31" fmla="*/ 444405 w 504982"/>
              <a:gd name="connsiteY31" fmla="*/ 201747 h 605028"/>
              <a:gd name="connsiteX32" fmla="*/ 141360 w 504982"/>
              <a:gd name="connsiteY32" fmla="*/ 201747 h 605028"/>
              <a:gd name="connsiteX33" fmla="*/ 131252 w 504982"/>
              <a:gd name="connsiteY33" fmla="*/ 191656 h 605028"/>
              <a:gd name="connsiteX34" fmla="*/ 141360 w 504982"/>
              <a:gd name="connsiteY34" fmla="*/ 181565 h 605028"/>
              <a:gd name="connsiteX35" fmla="*/ 141358 w 504982"/>
              <a:gd name="connsiteY35" fmla="*/ 121020 h 605028"/>
              <a:gd name="connsiteX36" fmla="*/ 323175 w 504982"/>
              <a:gd name="connsiteY36" fmla="*/ 121020 h 605028"/>
              <a:gd name="connsiteX37" fmla="*/ 333281 w 504982"/>
              <a:gd name="connsiteY37" fmla="*/ 131111 h 605028"/>
              <a:gd name="connsiteX38" fmla="*/ 323175 w 504982"/>
              <a:gd name="connsiteY38" fmla="*/ 141202 h 605028"/>
              <a:gd name="connsiteX39" fmla="*/ 141358 w 504982"/>
              <a:gd name="connsiteY39" fmla="*/ 141202 h 605028"/>
              <a:gd name="connsiteX40" fmla="*/ 131252 w 504982"/>
              <a:gd name="connsiteY40" fmla="*/ 131111 h 605028"/>
              <a:gd name="connsiteX41" fmla="*/ 141358 w 504982"/>
              <a:gd name="connsiteY41" fmla="*/ 121020 h 605028"/>
              <a:gd name="connsiteX42" fmla="*/ 30234 w 504982"/>
              <a:gd name="connsiteY42" fmla="*/ 80730 h 605028"/>
              <a:gd name="connsiteX43" fmla="*/ 20126 w 504982"/>
              <a:gd name="connsiteY43" fmla="*/ 90822 h 605028"/>
              <a:gd name="connsiteX44" fmla="*/ 20126 w 504982"/>
              <a:gd name="connsiteY44" fmla="*/ 574754 h 605028"/>
              <a:gd name="connsiteX45" fmla="*/ 30234 w 504982"/>
              <a:gd name="connsiteY45" fmla="*/ 584845 h 605028"/>
              <a:gd name="connsiteX46" fmla="*/ 414065 w 504982"/>
              <a:gd name="connsiteY46" fmla="*/ 584845 h 605028"/>
              <a:gd name="connsiteX47" fmla="*/ 424173 w 504982"/>
              <a:gd name="connsiteY47" fmla="*/ 574754 h 605028"/>
              <a:gd name="connsiteX48" fmla="*/ 424173 w 504982"/>
              <a:gd name="connsiteY48" fmla="*/ 544570 h 605028"/>
              <a:gd name="connsiteX49" fmla="*/ 90881 w 504982"/>
              <a:gd name="connsiteY49" fmla="*/ 544570 h 605028"/>
              <a:gd name="connsiteX50" fmla="*/ 60558 w 504982"/>
              <a:gd name="connsiteY50" fmla="*/ 514296 h 605028"/>
              <a:gd name="connsiteX51" fmla="*/ 60558 w 504982"/>
              <a:gd name="connsiteY51" fmla="*/ 80730 h 605028"/>
              <a:gd name="connsiteX52" fmla="*/ 59565 w 504982"/>
              <a:gd name="connsiteY52" fmla="*/ 80730 h 605028"/>
              <a:gd name="connsiteX53" fmla="*/ 383741 w 504982"/>
              <a:gd name="connsiteY53" fmla="*/ 34328 h 605028"/>
              <a:gd name="connsiteX54" fmla="*/ 383741 w 504982"/>
              <a:gd name="connsiteY54" fmla="*/ 110914 h 605028"/>
              <a:gd name="connsiteX55" fmla="*/ 393849 w 504982"/>
              <a:gd name="connsiteY55" fmla="*/ 121006 h 605028"/>
              <a:gd name="connsiteX56" fmla="*/ 470652 w 504982"/>
              <a:gd name="connsiteY56" fmla="*/ 121006 h 605028"/>
              <a:gd name="connsiteX57" fmla="*/ 90881 w 504982"/>
              <a:gd name="connsiteY57" fmla="*/ 20183 h 605028"/>
              <a:gd name="connsiteX58" fmla="*/ 80773 w 504982"/>
              <a:gd name="connsiteY58" fmla="*/ 30274 h 605028"/>
              <a:gd name="connsiteX59" fmla="*/ 80773 w 504982"/>
              <a:gd name="connsiteY59" fmla="*/ 72621 h 605028"/>
              <a:gd name="connsiteX60" fmla="*/ 80773 w 504982"/>
              <a:gd name="connsiteY60" fmla="*/ 514296 h 605028"/>
              <a:gd name="connsiteX61" fmla="*/ 90881 w 504982"/>
              <a:gd name="connsiteY61" fmla="*/ 524388 h 605028"/>
              <a:gd name="connsiteX62" fmla="*/ 433289 w 504982"/>
              <a:gd name="connsiteY62" fmla="*/ 524388 h 605028"/>
              <a:gd name="connsiteX63" fmla="*/ 474623 w 504982"/>
              <a:gd name="connsiteY63" fmla="*/ 524388 h 605028"/>
              <a:gd name="connsiteX64" fmla="*/ 484731 w 504982"/>
              <a:gd name="connsiteY64" fmla="*/ 514296 h 605028"/>
              <a:gd name="connsiteX65" fmla="*/ 484731 w 504982"/>
              <a:gd name="connsiteY65" fmla="*/ 141188 h 605028"/>
              <a:gd name="connsiteX66" fmla="*/ 393849 w 504982"/>
              <a:gd name="connsiteY66" fmla="*/ 141188 h 605028"/>
              <a:gd name="connsiteX67" fmla="*/ 363526 w 504982"/>
              <a:gd name="connsiteY67" fmla="*/ 110914 h 605028"/>
              <a:gd name="connsiteX68" fmla="*/ 363526 w 504982"/>
              <a:gd name="connsiteY68" fmla="*/ 20183 h 605028"/>
              <a:gd name="connsiteX69" fmla="*/ 90881 w 504982"/>
              <a:gd name="connsiteY69" fmla="*/ 0 h 605028"/>
              <a:gd name="connsiteX70" fmla="*/ 373092 w 504982"/>
              <a:gd name="connsiteY70" fmla="*/ 0 h 605028"/>
              <a:gd name="connsiteX71" fmla="*/ 375800 w 504982"/>
              <a:gd name="connsiteY71" fmla="*/ 180 h 605028"/>
              <a:gd name="connsiteX72" fmla="*/ 382478 w 504982"/>
              <a:gd name="connsiteY72" fmla="*/ 4775 h 605028"/>
              <a:gd name="connsiteX73" fmla="*/ 500164 w 504982"/>
              <a:gd name="connsiteY73" fmla="*/ 122357 h 605028"/>
              <a:gd name="connsiteX74" fmla="*/ 504766 w 504982"/>
              <a:gd name="connsiteY74" fmla="*/ 129025 h 605028"/>
              <a:gd name="connsiteX75" fmla="*/ 504947 w 504982"/>
              <a:gd name="connsiteY75" fmla="*/ 131638 h 605028"/>
              <a:gd name="connsiteX76" fmla="*/ 504947 w 504982"/>
              <a:gd name="connsiteY76" fmla="*/ 514296 h 605028"/>
              <a:gd name="connsiteX77" fmla="*/ 474623 w 504982"/>
              <a:gd name="connsiteY77" fmla="*/ 544570 h 605028"/>
              <a:gd name="connsiteX78" fmla="*/ 444389 w 504982"/>
              <a:gd name="connsiteY78" fmla="*/ 544570 h 605028"/>
              <a:gd name="connsiteX79" fmla="*/ 444389 w 504982"/>
              <a:gd name="connsiteY79" fmla="*/ 574754 h 605028"/>
              <a:gd name="connsiteX80" fmla="*/ 414065 w 504982"/>
              <a:gd name="connsiteY80" fmla="*/ 605028 h 605028"/>
              <a:gd name="connsiteX81" fmla="*/ 30234 w 504982"/>
              <a:gd name="connsiteY81" fmla="*/ 605028 h 605028"/>
              <a:gd name="connsiteX82" fmla="*/ 0 w 504982"/>
              <a:gd name="connsiteY82" fmla="*/ 574754 h 605028"/>
              <a:gd name="connsiteX83" fmla="*/ 0 w 504982"/>
              <a:gd name="connsiteY83" fmla="*/ 90822 h 605028"/>
              <a:gd name="connsiteX84" fmla="*/ 30234 w 504982"/>
              <a:gd name="connsiteY84" fmla="*/ 60548 h 605028"/>
              <a:gd name="connsiteX85" fmla="*/ 60558 w 504982"/>
              <a:gd name="connsiteY85" fmla="*/ 60548 h 605028"/>
              <a:gd name="connsiteX86" fmla="*/ 60558 w 504982"/>
              <a:gd name="connsiteY86" fmla="*/ 30274 h 605028"/>
              <a:gd name="connsiteX87" fmla="*/ 90881 w 504982"/>
              <a:gd name="connsiteY87" fmla="*/ 0 h 605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04982" h="605028">
                <a:moveTo>
                  <a:pt x="141360" y="423604"/>
                </a:moveTo>
                <a:lnTo>
                  <a:pt x="444405" y="423604"/>
                </a:lnTo>
                <a:cubicBezTo>
                  <a:pt x="450451" y="423604"/>
                  <a:pt x="454512" y="427658"/>
                  <a:pt x="454512" y="433695"/>
                </a:cubicBezTo>
                <a:cubicBezTo>
                  <a:pt x="454512" y="439732"/>
                  <a:pt x="450451" y="443786"/>
                  <a:pt x="444405" y="443786"/>
                </a:cubicBezTo>
                <a:lnTo>
                  <a:pt x="141360" y="443786"/>
                </a:lnTo>
                <a:cubicBezTo>
                  <a:pt x="135313" y="443786"/>
                  <a:pt x="131252" y="439732"/>
                  <a:pt x="131252" y="433695"/>
                </a:cubicBezTo>
                <a:cubicBezTo>
                  <a:pt x="131252" y="427658"/>
                  <a:pt x="135313" y="423604"/>
                  <a:pt x="141360" y="423604"/>
                </a:cubicBezTo>
                <a:close/>
                <a:moveTo>
                  <a:pt x="141360" y="363059"/>
                </a:moveTo>
                <a:lnTo>
                  <a:pt x="444405" y="363059"/>
                </a:lnTo>
                <a:cubicBezTo>
                  <a:pt x="450451" y="363059"/>
                  <a:pt x="454512" y="367113"/>
                  <a:pt x="454512" y="373150"/>
                </a:cubicBezTo>
                <a:cubicBezTo>
                  <a:pt x="454512" y="379187"/>
                  <a:pt x="450451" y="383241"/>
                  <a:pt x="444405" y="383241"/>
                </a:cubicBezTo>
                <a:lnTo>
                  <a:pt x="141360" y="383241"/>
                </a:lnTo>
                <a:cubicBezTo>
                  <a:pt x="135313" y="383241"/>
                  <a:pt x="131252" y="379187"/>
                  <a:pt x="131252" y="373150"/>
                </a:cubicBezTo>
                <a:cubicBezTo>
                  <a:pt x="131252" y="367113"/>
                  <a:pt x="135313" y="363059"/>
                  <a:pt x="141360" y="363059"/>
                </a:cubicBezTo>
                <a:close/>
                <a:moveTo>
                  <a:pt x="141360" y="302585"/>
                </a:moveTo>
                <a:lnTo>
                  <a:pt x="444405" y="302585"/>
                </a:lnTo>
                <a:cubicBezTo>
                  <a:pt x="450451" y="302585"/>
                  <a:pt x="454512" y="306639"/>
                  <a:pt x="454512" y="312676"/>
                </a:cubicBezTo>
                <a:cubicBezTo>
                  <a:pt x="454512" y="318713"/>
                  <a:pt x="450451" y="322767"/>
                  <a:pt x="444405" y="322767"/>
                </a:cubicBezTo>
                <a:lnTo>
                  <a:pt x="141360" y="322767"/>
                </a:lnTo>
                <a:cubicBezTo>
                  <a:pt x="135313" y="322767"/>
                  <a:pt x="131252" y="318713"/>
                  <a:pt x="131252" y="312676"/>
                </a:cubicBezTo>
                <a:cubicBezTo>
                  <a:pt x="131252" y="306639"/>
                  <a:pt x="135313" y="302585"/>
                  <a:pt x="141360" y="302585"/>
                </a:cubicBezTo>
                <a:close/>
                <a:moveTo>
                  <a:pt x="141360" y="242039"/>
                </a:moveTo>
                <a:lnTo>
                  <a:pt x="444405" y="242039"/>
                </a:lnTo>
                <a:cubicBezTo>
                  <a:pt x="450451" y="242039"/>
                  <a:pt x="454512" y="246093"/>
                  <a:pt x="454512" y="252130"/>
                </a:cubicBezTo>
                <a:cubicBezTo>
                  <a:pt x="454512" y="258167"/>
                  <a:pt x="450451" y="262221"/>
                  <a:pt x="444405" y="262221"/>
                </a:cubicBezTo>
                <a:lnTo>
                  <a:pt x="141360" y="262221"/>
                </a:lnTo>
                <a:cubicBezTo>
                  <a:pt x="135313" y="262221"/>
                  <a:pt x="131252" y="258167"/>
                  <a:pt x="131252" y="252130"/>
                </a:cubicBezTo>
                <a:cubicBezTo>
                  <a:pt x="131252" y="246093"/>
                  <a:pt x="135313" y="242039"/>
                  <a:pt x="141360" y="242039"/>
                </a:cubicBezTo>
                <a:close/>
                <a:moveTo>
                  <a:pt x="141360" y="181565"/>
                </a:moveTo>
                <a:lnTo>
                  <a:pt x="444405" y="181565"/>
                </a:lnTo>
                <a:cubicBezTo>
                  <a:pt x="450451" y="181565"/>
                  <a:pt x="454512" y="185619"/>
                  <a:pt x="454512" y="191656"/>
                </a:cubicBezTo>
                <a:cubicBezTo>
                  <a:pt x="454512" y="197693"/>
                  <a:pt x="450451" y="201747"/>
                  <a:pt x="444405" y="201747"/>
                </a:cubicBezTo>
                <a:lnTo>
                  <a:pt x="141360" y="201747"/>
                </a:lnTo>
                <a:cubicBezTo>
                  <a:pt x="135313" y="201747"/>
                  <a:pt x="131252" y="197693"/>
                  <a:pt x="131252" y="191656"/>
                </a:cubicBezTo>
                <a:cubicBezTo>
                  <a:pt x="131252" y="185619"/>
                  <a:pt x="135313" y="181565"/>
                  <a:pt x="141360" y="181565"/>
                </a:cubicBezTo>
                <a:close/>
                <a:moveTo>
                  <a:pt x="141358" y="121020"/>
                </a:moveTo>
                <a:lnTo>
                  <a:pt x="323175" y="121020"/>
                </a:lnTo>
                <a:cubicBezTo>
                  <a:pt x="329221" y="121020"/>
                  <a:pt x="333281" y="125074"/>
                  <a:pt x="333281" y="131111"/>
                </a:cubicBezTo>
                <a:cubicBezTo>
                  <a:pt x="333281" y="137148"/>
                  <a:pt x="329221" y="141202"/>
                  <a:pt x="323175" y="141202"/>
                </a:cubicBezTo>
                <a:lnTo>
                  <a:pt x="141358" y="141202"/>
                </a:lnTo>
                <a:cubicBezTo>
                  <a:pt x="135312" y="141202"/>
                  <a:pt x="131252" y="137148"/>
                  <a:pt x="131252" y="131111"/>
                </a:cubicBezTo>
                <a:cubicBezTo>
                  <a:pt x="131252" y="125074"/>
                  <a:pt x="135312" y="121020"/>
                  <a:pt x="141358" y="121020"/>
                </a:cubicBezTo>
                <a:close/>
                <a:moveTo>
                  <a:pt x="30234" y="80730"/>
                </a:moveTo>
                <a:cubicBezTo>
                  <a:pt x="24187" y="80730"/>
                  <a:pt x="20126" y="85776"/>
                  <a:pt x="20126" y="90822"/>
                </a:cubicBezTo>
                <a:lnTo>
                  <a:pt x="20126" y="574754"/>
                </a:lnTo>
                <a:cubicBezTo>
                  <a:pt x="20126" y="580881"/>
                  <a:pt x="24187" y="584845"/>
                  <a:pt x="30234" y="584845"/>
                </a:cubicBezTo>
                <a:lnTo>
                  <a:pt x="414065" y="584845"/>
                </a:lnTo>
                <a:cubicBezTo>
                  <a:pt x="420112" y="584845"/>
                  <a:pt x="424173" y="580881"/>
                  <a:pt x="424173" y="574754"/>
                </a:cubicBezTo>
                <a:lnTo>
                  <a:pt x="424173" y="544570"/>
                </a:lnTo>
                <a:lnTo>
                  <a:pt x="90881" y="544570"/>
                </a:lnTo>
                <a:cubicBezTo>
                  <a:pt x="73734" y="544570"/>
                  <a:pt x="60558" y="531415"/>
                  <a:pt x="60558" y="514296"/>
                </a:cubicBezTo>
                <a:lnTo>
                  <a:pt x="60558" y="80730"/>
                </a:lnTo>
                <a:lnTo>
                  <a:pt x="59565" y="80730"/>
                </a:lnTo>
                <a:close/>
                <a:moveTo>
                  <a:pt x="383741" y="34328"/>
                </a:moveTo>
                <a:lnTo>
                  <a:pt x="383741" y="110914"/>
                </a:lnTo>
                <a:cubicBezTo>
                  <a:pt x="383741" y="117041"/>
                  <a:pt x="387803" y="121006"/>
                  <a:pt x="393849" y="121006"/>
                </a:cubicBezTo>
                <a:lnTo>
                  <a:pt x="470652" y="121006"/>
                </a:lnTo>
                <a:close/>
                <a:moveTo>
                  <a:pt x="90881" y="20183"/>
                </a:moveTo>
                <a:cubicBezTo>
                  <a:pt x="84835" y="20183"/>
                  <a:pt x="80773" y="25228"/>
                  <a:pt x="80773" y="30274"/>
                </a:cubicBezTo>
                <a:lnTo>
                  <a:pt x="80773" y="72621"/>
                </a:lnTo>
                <a:lnTo>
                  <a:pt x="80773" y="514296"/>
                </a:lnTo>
                <a:cubicBezTo>
                  <a:pt x="80773" y="520333"/>
                  <a:pt x="84835" y="524388"/>
                  <a:pt x="90881" y="524388"/>
                </a:cubicBezTo>
                <a:lnTo>
                  <a:pt x="433289" y="524388"/>
                </a:lnTo>
                <a:lnTo>
                  <a:pt x="474623" y="524388"/>
                </a:lnTo>
                <a:cubicBezTo>
                  <a:pt x="480760" y="524388"/>
                  <a:pt x="484731" y="520333"/>
                  <a:pt x="484731" y="514296"/>
                </a:cubicBezTo>
                <a:lnTo>
                  <a:pt x="484731" y="141188"/>
                </a:lnTo>
                <a:lnTo>
                  <a:pt x="393849" y="141188"/>
                </a:lnTo>
                <a:cubicBezTo>
                  <a:pt x="376702" y="141188"/>
                  <a:pt x="363526" y="128124"/>
                  <a:pt x="363526" y="110914"/>
                </a:cubicBezTo>
                <a:lnTo>
                  <a:pt x="363526" y="20183"/>
                </a:lnTo>
                <a:close/>
                <a:moveTo>
                  <a:pt x="90881" y="0"/>
                </a:moveTo>
                <a:lnTo>
                  <a:pt x="373092" y="0"/>
                </a:lnTo>
                <a:cubicBezTo>
                  <a:pt x="373995" y="0"/>
                  <a:pt x="374897" y="0"/>
                  <a:pt x="375800" y="180"/>
                </a:cubicBezTo>
                <a:cubicBezTo>
                  <a:pt x="378778" y="721"/>
                  <a:pt x="381124" y="2343"/>
                  <a:pt x="382478" y="4775"/>
                </a:cubicBezTo>
                <a:lnTo>
                  <a:pt x="500164" y="122357"/>
                </a:lnTo>
                <a:cubicBezTo>
                  <a:pt x="502600" y="123709"/>
                  <a:pt x="504315" y="126051"/>
                  <a:pt x="504766" y="129025"/>
                </a:cubicBezTo>
                <a:cubicBezTo>
                  <a:pt x="504947" y="129926"/>
                  <a:pt x="505037" y="130737"/>
                  <a:pt x="504947" y="131638"/>
                </a:cubicBezTo>
                <a:lnTo>
                  <a:pt x="504947" y="514296"/>
                </a:lnTo>
                <a:cubicBezTo>
                  <a:pt x="504947" y="531415"/>
                  <a:pt x="491861" y="544570"/>
                  <a:pt x="474623" y="544570"/>
                </a:cubicBezTo>
                <a:lnTo>
                  <a:pt x="444389" y="544570"/>
                </a:lnTo>
                <a:lnTo>
                  <a:pt x="444389" y="574754"/>
                </a:lnTo>
                <a:cubicBezTo>
                  <a:pt x="444389" y="591963"/>
                  <a:pt x="431213" y="605028"/>
                  <a:pt x="414065" y="605028"/>
                </a:cubicBezTo>
                <a:lnTo>
                  <a:pt x="30234" y="605028"/>
                </a:lnTo>
                <a:cubicBezTo>
                  <a:pt x="13086" y="605028"/>
                  <a:pt x="0" y="591963"/>
                  <a:pt x="0" y="574754"/>
                </a:cubicBezTo>
                <a:lnTo>
                  <a:pt x="0" y="90822"/>
                </a:lnTo>
                <a:cubicBezTo>
                  <a:pt x="0" y="73612"/>
                  <a:pt x="13086" y="60548"/>
                  <a:pt x="30234" y="60548"/>
                </a:cubicBezTo>
                <a:lnTo>
                  <a:pt x="60558" y="60548"/>
                </a:lnTo>
                <a:lnTo>
                  <a:pt x="60558" y="30274"/>
                </a:lnTo>
                <a:cubicBezTo>
                  <a:pt x="60558" y="13155"/>
                  <a:pt x="73734" y="0"/>
                  <a:pt x="90881" y="0"/>
                </a:cubicBez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32" name="jar-file-format_28857">
            <a:extLst>
              <a:ext uri="{FF2B5EF4-FFF2-40B4-BE49-F238E27FC236}">
                <a16:creationId xmlns:a16="http://schemas.microsoft.com/office/drawing/2014/main" id="{D4D67ECB-4AF3-4E37-4BE7-07EA16021C92}"/>
              </a:ext>
            </a:extLst>
          </p:cNvPr>
          <p:cNvSpPr/>
          <p:nvPr/>
        </p:nvSpPr>
        <p:spPr>
          <a:xfrm>
            <a:off x="4741353" y="3947848"/>
            <a:ext cx="327384" cy="467231"/>
          </a:xfrm>
          <a:custGeom>
            <a:avLst/>
            <a:gdLst>
              <a:gd name="connsiteX0" fmla="*/ 121763 h 600884"/>
              <a:gd name="connsiteY0" fmla="*/ 121763 h 600884"/>
              <a:gd name="connsiteX1" fmla="*/ 121763 h 600884"/>
              <a:gd name="connsiteY1" fmla="*/ 121763 h 600884"/>
              <a:gd name="connsiteX2" fmla="*/ 121763 h 600884"/>
              <a:gd name="connsiteY2" fmla="*/ 121763 h 600884"/>
              <a:gd name="connsiteX3" fmla="*/ 121763 h 600884"/>
              <a:gd name="connsiteY3" fmla="*/ 121763 h 600884"/>
              <a:gd name="connsiteX4" fmla="*/ 121763 h 600884"/>
              <a:gd name="connsiteY4" fmla="*/ 121763 h 600884"/>
              <a:gd name="connsiteX5" fmla="*/ 121763 h 600884"/>
              <a:gd name="connsiteY5" fmla="*/ 121763 h 600884"/>
              <a:gd name="connsiteX6" fmla="*/ 121763 h 600884"/>
              <a:gd name="connsiteY6" fmla="*/ 121763 h 600884"/>
              <a:gd name="connsiteX7" fmla="*/ 121763 h 600884"/>
              <a:gd name="connsiteY7" fmla="*/ 121763 h 600884"/>
              <a:gd name="connsiteX8" fmla="*/ 121763 h 600884"/>
              <a:gd name="connsiteY8" fmla="*/ 121763 h 600884"/>
              <a:gd name="connsiteX9" fmla="*/ 121763 h 600884"/>
              <a:gd name="connsiteY9" fmla="*/ 121763 h 600884"/>
              <a:gd name="connsiteX10" fmla="*/ 121763 h 600884"/>
              <a:gd name="connsiteY10" fmla="*/ 121763 h 600884"/>
              <a:gd name="connsiteX11" fmla="*/ 121763 h 600884"/>
              <a:gd name="connsiteY11" fmla="*/ 121763 h 600884"/>
              <a:gd name="connsiteX12" fmla="*/ 121763 h 600884"/>
              <a:gd name="connsiteY12" fmla="*/ 121763 h 600884"/>
              <a:gd name="connsiteX13" fmla="*/ 121763 h 600884"/>
              <a:gd name="connsiteY13" fmla="*/ 121763 h 600884"/>
              <a:gd name="connsiteX14" fmla="*/ 121763 h 600884"/>
              <a:gd name="connsiteY14" fmla="*/ 121763 h 600884"/>
              <a:gd name="connsiteX15" fmla="*/ 121763 h 600884"/>
              <a:gd name="connsiteY15" fmla="*/ 121763 h 600884"/>
              <a:gd name="connsiteX16" fmla="*/ 121763 h 600884"/>
              <a:gd name="connsiteY16" fmla="*/ 121763 h 600884"/>
              <a:gd name="connsiteX17" fmla="*/ 121763 h 600884"/>
              <a:gd name="connsiteY17" fmla="*/ 121763 h 600884"/>
              <a:gd name="connsiteX18" fmla="*/ 121763 h 600884"/>
              <a:gd name="connsiteY18" fmla="*/ 121763 h 600884"/>
              <a:gd name="connsiteX19" fmla="*/ 121763 h 600884"/>
              <a:gd name="connsiteY19" fmla="*/ 121763 h 600884"/>
              <a:gd name="connsiteX20" fmla="*/ 121763 h 600884"/>
              <a:gd name="connsiteY20" fmla="*/ 121763 h 600884"/>
              <a:gd name="connsiteX21" fmla="*/ 121763 h 600884"/>
              <a:gd name="connsiteY21" fmla="*/ 121763 h 600884"/>
              <a:gd name="connsiteX22" fmla="*/ 121763 h 600884"/>
              <a:gd name="connsiteY22" fmla="*/ 121763 h 600884"/>
              <a:gd name="connsiteX23" fmla="*/ 121763 h 600884"/>
              <a:gd name="connsiteY23" fmla="*/ 121763 h 600884"/>
              <a:gd name="connsiteX24" fmla="*/ 121763 h 600884"/>
              <a:gd name="connsiteY24" fmla="*/ 121763 h 600884"/>
              <a:gd name="connsiteX25" fmla="*/ 121763 h 600884"/>
              <a:gd name="connsiteY25" fmla="*/ 121763 h 600884"/>
              <a:gd name="connsiteX26" fmla="*/ 121763 h 600884"/>
              <a:gd name="connsiteY26" fmla="*/ 121763 h 600884"/>
              <a:gd name="connsiteX27" fmla="*/ 121763 h 600884"/>
              <a:gd name="connsiteY27" fmla="*/ 121763 h 600884"/>
              <a:gd name="connsiteX28" fmla="*/ 121763 h 600884"/>
              <a:gd name="connsiteY28" fmla="*/ 121763 h 600884"/>
              <a:gd name="connsiteX29" fmla="*/ 121763 h 600884"/>
              <a:gd name="connsiteY29" fmla="*/ 121763 h 600884"/>
              <a:gd name="connsiteX30" fmla="*/ 121763 h 600884"/>
              <a:gd name="connsiteY30" fmla="*/ 121763 h 600884"/>
              <a:gd name="connsiteX31" fmla="*/ 121763 h 600884"/>
              <a:gd name="connsiteY31" fmla="*/ 121763 h 600884"/>
              <a:gd name="connsiteX32" fmla="*/ 121763 h 600884"/>
              <a:gd name="connsiteY32" fmla="*/ 121763 h 600884"/>
              <a:gd name="connsiteX33" fmla="*/ 121763 h 600884"/>
              <a:gd name="connsiteY33" fmla="*/ 121763 h 600884"/>
              <a:gd name="connsiteX34" fmla="*/ 121763 h 600884"/>
              <a:gd name="connsiteY34" fmla="*/ 121763 h 600884"/>
              <a:gd name="connsiteX35" fmla="*/ 121763 h 600884"/>
              <a:gd name="connsiteY35" fmla="*/ 121763 h 600884"/>
              <a:gd name="connsiteX36" fmla="*/ 121763 h 600884"/>
              <a:gd name="connsiteY36" fmla="*/ 121763 h 600884"/>
              <a:gd name="connsiteX37" fmla="*/ 121763 h 600884"/>
              <a:gd name="connsiteY37" fmla="*/ 121763 h 600884"/>
              <a:gd name="connsiteX38" fmla="*/ 121763 h 600884"/>
              <a:gd name="connsiteY38" fmla="*/ 121763 h 600884"/>
              <a:gd name="connsiteX39" fmla="*/ 121763 h 600884"/>
              <a:gd name="connsiteY39" fmla="*/ 121763 h 600884"/>
              <a:gd name="connsiteX40" fmla="*/ 121763 h 600884"/>
              <a:gd name="connsiteY40" fmla="*/ 121763 h 600884"/>
              <a:gd name="connsiteX41" fmla="*/ 121763 h 600884"/>
              <a:gd name="connsiteY41" fmla="*/ 121763 h 600884"/>
              <a:gd name="connsiteX42" fmla="*/ 121763 h 600884"/>
              <a:gd name="connsiteY42" fmla="*/ 121763 h 600884"/>
              <a:gd name="connsiteX43" fmla="*/ 121763 h 600884"/>
              <a:gd name="connsiteY43" fmla="*/ 121763 h 600884"/>
              <a:gd name="connsiteX44" fmla="*/ 121763 h 600884"/>
              <a:gd name="connsiteY44" fmla="*/ 121763 h 600884"/>
              <a:gd name="connsiteX45" fmla="*/ 121763 h 600884"/>
              <a:gd name="connsiteY45" fmla="*/ 121763 h 600884"/>
              <a:gd name="connsiteX46" fmla="*/ 121763 h 600884"/>
              <a:gd name="connsiteY46" fmla="*/ 121763 h 600884"/>
              <a:gd name="connsiteX47" fmla="*/ 121763 h 600884"/>
              <a:gd name="connsiteY47" fmla="*/ 121763 h 600884"/>
              <a:gd name="connsiteX48" fmla="*/ 121763 h 600884"/>
              <a:gd name="connsiteY48" fmla="*/ 121763 h 600884"/>
              <a:gd name="connsiteX49" fmla="*/ 121763 h 600884"/>
              <a:gd name="connsiteY49" fmla="*/ 121763 h 600884"/>
              <a:gd name="connsiteX50" fmla="*/ 121763 h 600884"/>
              <a:gd name="connsiteY50" fmla="*/ 121763 h 600884"/>
              <a:gd name="connsiteX51" fmla="*/ 121763 h 600884"/>
              <a:gd name="connsiteY51" fmla="*/ 121763 h 600884"/>
              <a:gd name="connsiteX52" fmla="*/ 121763 h 600884"/>
              <a:gd name="connsiteY52" fmla="*/ 121763 h 600884"/>
              <a:gd name="connsiteX53" fmla="*/ 121763 h 600884"/>
              <a:gd name="connsiteY53" fmla="*/ 121763 h 600884"/>
              <a:gd name="connsiteX54" fmla="*/ 121763 h 600884"/>
              <a:gd name="connsiteY54" fmla="*/ 121763 h 600884"/>
              <a:gd name="connsiteX55" fmla="*/ 121763 h 600884"/>
              <a:gd name="connsiteY55" fmla="*/ 121763 h 600884"/>
              <a:gd name="connsiteX56" fmla="*/ 121763 h 600884"/>
              <a:gd name="connsiteY56" fmla="*/ 121763 h 600884"/>
              <a:gd name="connsiteX57" fmla="*/ 121763 h 600884"/>
              <a:gd name="connsiteY57" fmla="*/ 121763 h 600884"/>
              <a:gd name="connsiteX58" fmla="*/ 121763 h 600884"/>
              <a:gd name="connsiteY58" fmla="*/ 121763 h 600884"/>
              <a:gd name="connsiteX59" fmla="*/ 121763 h 600884"/>
              <a:gd name="connsiteY59" fmla="*/ 121763 h 600884"/>
              <a:gd name="connsiteX60" fmla="*/ 121763 h 600884"/>
              <a:gd name="connsiteY60" fmla="*/ 121763 h 600884"/>
              <a:gd name="connsiteX61" fmla="*/ 121763 h 600884"/>
              <a:gd name="connsiteY61" fmla="*/ 121763 h 600884"/>
              <a:gd name="connsiteX62" fmla="*/ 121763 h 600884"/>
              <a:gd name="connsiteY62" fmla="*/ 121763 h 600884"/>
              <a:gd name="connsiteX63" fmla="*/ 121763 h 600884"/>
              <a:gd name="connsiteY63" fmla="*/ 121763 h 600884"/>
              <a:gd name="connsiteX64" fmla="*/ 121763 h 600884"/>
              <a:gd name="connsiteY64" fmla="*/ 121763 h 600884"/>
              <a:gd name="connsiteX65" fmla="*/ 121763 h 600884"/>
              <a:gd name="connsiteY65" fmla="*/ 121763 h 600884"/>
              <a:gd name="connsiteX66" fmla="*/ 121763 h 600884"/>
              <a:gd name="connsiteY66" fmla="*/ 121763 h 600884"/>
              <a:gd name="connsiteX67" fmla="*/ 121763 h 600884"/>
              <a:gd name="connsiteY67" fmla="*/ 121763 h 600884"/>
              <a:gd name="connsiteX68" fmla="*/ 121763 h 600884"/>
              <a:gd name="connsiteY68" fmla="*/ 121763 h 600884"/>
              <a:gd name="connsiteX69" fmla="*/ 121763 h 600884"/>
              <a:gd name="connsiteY69" fmla="*/ 121763 h 600884"/>
              <a:gd name="connsiteX70" fmla="*/ 121763 h 600884"/>
              <a:gd name="connsiteY70" fmla="*/ 121763 h 600884"/>
              <a:gd name="connsiteX71" fmla="*/ 121763 h 600884"/>
              <a:gd name="connsiteY71" fmla="*/ 121763 h 600884"/>
              <a:gd name="connsiteX72" fmla="*/ 121763 h 600884"/>
              <a:gd name="connsiteY72" fmla="*/ 121763 h 600884"/>
              <a:gd name="connsiteX73" fmla="*/ 121763 h 600884"/>
              <a:gd name="connsiteY73" fmla="*/ 121763 h 600884"/>
              <a:gd name="connsiteX74" fmla="*/ 121763 h 600884"/>
              <a:gd name="connsiteY74" fmla="*/ 121763 h 600884"/>
              <a:gd name="connsiteX75" fmla="*/ 121763 h 600884"/>
              <a:gd name="connsiteY75" fmla="*/ 121763 h 600884"/>
              <a:gd name="connsiteX76" fmla="*/ 121763 h 600884"/>
              <a:gd name="connsiteY76" fmla="*/ 121763 h 600884"/>
              <a:gd name="connsiteX77" fmla="*/ 121763 h 600884"/>
              <a:gd name="connsiteY77" fmla="*/ 121763 h 600884"/>
              <a:gd name="connsiteX78" fmla="*/ 121763 h 600884"/>
              <a:gd name="connsiteY78" fmla="*/ 121763 h 600884"/>
              <a:gd name="connsiteX79" fmla="*/ 121763 h 600884"/>
              <a:gd name="connsiteY79" fmla="*/ 121763 h 600884"/>
              <a:gd name="connsiteX80" fmla="*/ 121763 h 600884"/>
              <a:gd name="connsiteY80" fmla="*/ 121763 h 600884"/>
              <a:gd name="connsiteX81" fmla="*/ 121763 h 600884"/>
              <a:gd name="connsiteY81" fmla="*/ 121763 h 600884"/>
              <a:gd name="connsiteX82" fmla="*/ 121763 h 600884"/>
              <a:gd name="connsiteY82" fmla="*/ 121763 h 600884"/>
              <a:gd name="connsiteX83" fmla="*/ 121763 h 600884"/>
              <a:gd name="connsiteY83" fmla="*/ 121763 h 600884"/>
              <a:gd name="connsiteX84" fmla="*/ 121763 h 600884"/>
              <a:gd name="connsiteY84" fmla="*/ 121763 h 600884"/>
              <a:gd name="connsiteX85" fmla="*/ 121763 h 600884"/>
              <a:gd name="connsiteY85" fmla="*/ 121763 h 600884"/>
              <a:gd name="connsiteX86" fmla="*/ 121763 h 600884"/>
              <a:gd name="connsiteY86" fmla="*/ 121763 h 600884"/>
              <a:gd name="connsiteX87" fmla="*/ 121763 h 600884"/>
              <a:gd name="connsiteY87" fmla="*/ 121763 h 600884"/>
              <a:gd name="connsiteX88" fmla="*/ 121763 h 600884"/>
              <a:gd name="connsiteY88" fmla="*/ 121763 h 600884"/>
              <a:gd name="connsiteX89" fmla="*/ 121763 h 600884"/>
              <a:gd name="connsiteY89" fmla="*/ 121763 h 600884"/>
              <a:gd name="connsiteX90" fmla="*/ 121763 h 600884"/>
              <a:gd name="connsiteY90" fmla="*/ 121763 h 600884"/>
              <a:gd name="connsiteX91" fmla="*/ 121763 h 600884"/>
              <a:gd name="connsiteY91" fmla="*/ 121763 h 600884"/>
              <a:gd name="connsiteX92" fmla="*/ 121763 h 600884"/>
              <a:gd name="connsiteY92" fmla="*/ 121763 h 600884"/>
              <a:gd name="connsiteX93" fmla="*/ 121763 h 600884"/>
              <a:gd name="connsiteY93" fmla="*/ 121763 h 600884"/>
              <a:gd name="connsiteX94" fmla="*/ 121763 h 600884"/>
              <a:gd name="connsiteY94" fmla="*/ 121763 h 600884"/>
              <a:gd name="connsiteX95" fmla="*/ 121763 h 600884"/>
              <a:gd name="connsiteY95" fmla="*/ 121763 h 600884"/>
              <a:gd name="connsiteX96" fmla="*/ 121763 h 600884"/>
              <a:gd name="connsiteY96" fmla="*/ 121763 h 600884"/>
              <a:gd name="connsiteX97" fmla="*/ 121763 h 600884"/>
              <a:gd name="connsiteY97" fmla="*/ 121763 h 600884"/>
              <a:gd name="connsiteX98" fmla="*/ 121763 h 600884"/>
              <a:gd name="connsiteY98" fmla="*/ 121763 h 600884"/>
              <a:gd name="connsiteX99" fmla="*/ 121763 h 600884"/>
              <a:gd name="connsiteY99" fmla="*/ 121763 h 600884"/>
              <a:gd name="connsiteX100" fmla="*/ 121763 h 600884"/>
              <a:gd name="connsiteY100" fmla="*/ 121763 h 600884"/>
              <a:gd name="connsiteX101" fmla="*/ 121763 h 600884"/>
              <a:gd name="connsiteY101" fmla="*/ 121763 h 600884"/>
              <a:gd name="connsiteX102" fmla="*/ 121763 h 600884"/>
              <a:gd name="connsiteY102" fmla="*/ 121763 h 600884"/>
              <a:gd name="connsiteX103" fmla="*/ 121763 h 600884"/>
              <a:gd name="connsiteY103" fmla="*/ 121763 h 600884"/>
              <a:gd name="connsiteX104" fmla="*/ 121763 h 600884"/>
              <a:gd name="connsiteY104" fmla="*/ 121763 h 600884"/>
              <a:gd name="connsiteX105" fmla="*/ 121763 h 600884"/>
              <a:gd name="connsiteY105" fmla="*/ 121763 h 600884"/>
              <a:gd name="connsiteX106" fmla="*/ 121763 h 600884"/>
              <a:gd name="connsiteY106" fmla="*/ 121763 h 600884"/>
              <a:gd name="connsiteX107" fmla="*/ 121763 h 600884"/>
              <a:gd name="connsiteY107" fmla="*/ 121763 h 600884"/>
              <a:gd name="connsiteX108" fmla="*/ 121763 h 600884"/>
              <a:gd name="connsiteY108" fmla="*/ 121763 h 600884"/>
              <a:gd name="connsiteX109" fmla="*/ 121763 h 600884"/>
              <a:gd name="connsiteY109" fmla="*/ 121763 h 600884"/>
              <a:gd name="connsiteX110" fmla="*/ 121763 h 600884"/>
              <a:gd name="connsiteY110" fmla="*/ 121763 h 600884"/>
              <a:gd name="connsiteX111" fmla="*/ 121763 h 600884"/>
              <a:gd name="connsiteY111" fmla="*/ 121763 h 600884"/>
              <a:gd name="connsiteX112" fmla="*/ 121763 h 600884"/>
              <a:gd name="connsiteY112" fmla="*/ 121763 h 600884"/>
              <a:gd name="connsiteX113" fmla="*/ 121763 h 600884"/>
              <a:gd name="connsiteY113" fmla="*/ 121763 h 600884"/>
              <a:gd name="connsiteX114" fmla="*/ 121763 h 600884"/>
              <a:gd name="connsiteY114" fmla="*/ 121763 h 600884"/>
              <a:gd name="connsiteX115" fmla="*/ 121763 h 600884"/>
              <a:gd name="connsiteY115" fmla="*/ 121763 h 600884"/>
              <a:gd name="connsiteX116" fmla="*/ 121763 h 600884"/>
              <a:gd name="connsiteY116" fmla="*/ 121763 h 600884"/>
              <a:gd name="connsiteX117" fmla="*/ 121763 h 600884"/>
              <a:gd name="connsiteY117" fmla="*/ 121763 h 600884"/>
              <a:gd name="connsiteX118" fmla="*/ 121763 h 600884"/>
              <a:gd name="connsiteY118" fmla="*/ 121763 h 600884"/>
              <a:gd name="connsiteX119" fmla="*/ 121763 h 600884"/>
              <a:gd name="connsiteY119" fmla="*/ 121763 h 600884"/>
              <a:gd name="connsiteX120" fmla="*/ 121763 h 600884"/>
              <a:gd name="connsiteY120" fmla="*/ 121763 h 600884"/>
              <a:gd name="connsiteX121" fmla="*/ 121763 h 600884"/>
              <a:gd name="connsiteY121" fmla="*/ 121763 h 600884"/>
              <a:gd name="connsiteX122" fmla="*/ 121763 h 600884"/>
              <a:gd name="connsiteY122" fmla="*/ 121763 h 6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441669" h="607780">
                <a:moveTo>
                  <a:pt x="200751" y="443645"/>
                </a:moveTo>
                <a:lnTo>
                  <a:pt x="201167" y="443645"/>
                </a:lnTo>
                <a:cubicBezTo>
                  <a:pt x="203332" y="452214"/>
                  <a:pt x="205912" y="462946"/>
                  <a:pt x="208493" y="471515"/>
                </a:cubicBezTo>
                <a:lnTo>
                  <a:pt x="217483" y="502214"/>
                </a:lnTo>
                <a:lnTo>
                  <a:pt x="185517" y="502214"/>
                </a:lnTo>
                <a:lnTo>
                  <a:pt x="194091" y="471515"/>
                </a:lnTo>
                <a:cubicBezTo>
                  <a:pt x="196422" y="463196"/>
                  <a:pt x="198587" y="452214"/>
                  <a:pt x="200751" y="443645"/>
                </a:cubicBezTo>
                <a:close/>
                <a:moveTo>
                  <a:pt x="335258" y="442445"/>
                </a:moveTo>
                <a:cubicBezTo>
                  <a:pt x="350328" y="442611"/>
                  <a:pt x="359320" y="449255"/>
                  <a:pt x="359320" y="462541"/>
                </a:cubicBezTo>
                <a:cubicBezTo>
                  <a:pt x="359320" y="475164"/>
                  <a:pt x="349662" y="483302"/>
                  <a:pt x="333343" y="483302"/>
                </a:cubicBezTo>
                <a:lnTo>
                  <a:pt x="320438" y="483302"/>
                </a:lnTo>
                <a:lnTo>
                  <a:pt x="320438" y="443525"/>
                </a:lnTo>
                <a:cubicBezTo>
                  <a:pt x="322853" y="443026"/>
                  <a:pt x="327349" y="442445"/>
                  <a:pt x="335258" y="442445"/>
                </a:cubicBezTo>
                <a:close/>
                <a:moveTo>
                  <a:pt x="180781" y="419236"/>
                </a:moveTo>
                <a:lnTo>
                  <a:pt x="136564" y="563803"/>
                </a:lnTo>
                <a:lnTo>
                  <a:pt x="170456" y="563803"/>
                </a:lnTo>
                <a:lnTo>
                  <a:pt x="180781" y="526643"/>
                </a:lnTo>
                <a:lnTo>
                  <a:pt x="222250" y="526643"/>
                </a:lnTo>
                <a:lnTo>
                  <a:pt x="233409" y="563803"/>
                </a:lnTo>
                <a:lnTo>
                  <a:pt x="268632" y="563803"/>
                </a:lnTo>
                <a:lnTo>
                  <a:pt x="223749" y="419236"/>
                </a:lnTo>
                <a:close/>
                <a:moveTo>
                  <a:pt x="87101" y="419236"/>
                </a:moveTo>
                <a:lnTo>
                  <a:pt x="87101" y="510183"/>
                </a:lnTo>
                <a:cubicBezTo>
                  <a:pt x="87101" y="532712"/>
                  <a:pt x="78524" y="538947"/>
                  <a:pt x="64785" y="538947"/>
                </a:cubicBezTo>
                <a:cubicBezTo>
                  <a:pt x="58289" y="538947"/>
                  <a:pt x="52544" y="537866"/>
                  <a:pt x="48047" y="536369"/>
                </a:cubicBezTo>
                <a:lnTo>
                  <a:pt x="44383" y="562722"/>
                </a:lnTo>
                <a:cubicBezTo>
                  <a:pt x="50795" y="564884"/>
                  <a:pt x="60704" y="566131"/>
                  <a:pt x="68199" y="566131"/>
                </a:cubicBezTo>
                <a:cubicBezTo>
                  <a:pt x="100008" y="566131"/>
                  <a:pt x="119743" y="551749"/>
                  <a:pt x="119743" y="510598"/>
                </a:cubicBezTo>
                <a:lnTo>
                  <a:pt x="119743" y="419236"/>
                </a:lnTo>
                <a:close/>
                <a:moveTo>
                  <a:pt x="331585" y="418155"/>
                </a:moveTo>
                <a:cubicBezTo>
                  <a:pt x="314181" y="418155"/>
                  <a:pt x="298527" y="419485"/>
                  <a:pt x="288034" y="421148"/>
                </a:cubicBezTo>
                <a:lnTo>
                  <a:pt x="288034" y="563803"/>
                </a:lnTo>
                <a:lnTo>
                  <a:pt x="320427" y="563803"/>
                </a:lnTo>
                <a:lnTo>
                  <a:pt x="320427" y="506941"/>
                </a:lnTo>
                <a:lnTo>
                  <a:pt x="330336" y="506941"/>
                </a:lnTo>
                <a:cubicBezTo>
                  <a:pt x="343659" y="507190"/>
                  <a:pt x="349905" y="512095"/>
                  <a:pt x="353735" y="530134"/>
                </a:cubicBezTo>
                <a:cubicBezTo>
                  <a:pt x="358065" y="547925"/>
                  <a:pt x="361479" y="559730"/>
                  <a:pt x="363811" y="563803"/>
                </a:cubicBezTo>
                <a:lnTo>
                  <a:pt x="397369" y="563803"/>
                </a:lnTo>
                <a:cubicBezTo>
                  <a:pt x="394538" y="558233"/>
                  <a:pt x="390041" y="539362"/>
                  <a:pt x="385545" y="523068"/>
                </a:cubicBezTo>
                <a:cubicBezTo>
                  <a:pt x="381881" y="509767"/>
                  <a:pt x="376302" y="500124"/>
                  <a:pt x="366226" y="496050"/>
                </a:cubicBezTo>
                <a:lnTo>
                  <a:pt x="366226" y="495385"/>
                </a:lnTo>
                <a:cubicBezTo>
                  <a:pt x="378633" y="490896"/>
                  <a:pt x="391790" y="478177"/>
                  <a:pt x="391790" y="459721"/>
                </a:cubicBezTo>
                <a:cubicBezTo>
                  <a:pt x="391790" y="446503"/>
                  <a:pt x="387044" y="436361"/>
                  <a:pt x="378467" y="429544"/>
                </a:cubicBezTo>
                <a:cubicBezTo>
                  <a:pt x="368141" y="421397"/>
                  <a:pt x="353069" y="418155"/>
                  <a:pt x="331585" y="418155"/>
                </a:cubicBezTo>
                <a:close/>
                <a:moveTo>
                  <a:pt x="283884" y="322696"/>
                </a:moveTo>
                <a:cubicBezTo>
                  <a:pt x="283884" y="322696"/>
                  <a:pt x="282385" y="334937"/>
                  <a:pt x="257148" y="339351"/>
                </a:cubicBezTo>
                <a:cubicBezTo>
                  <a:pt x="204176" y="348594"/>
                  <a:pt x="157784" y="337602"/>
                  <a:pt x="157784" y="337602"/>
                </a:cubicBezTo>
                <a:cubicBezTo>
                  <a:pt x="157784" y="337602"/>
                  <a:pt x="229163" y="340600"/>
                  <a:pt x="252651" y="335853"/>
                </a:cubicBezTo>
                <a:cubicBezTo>
                  <a:pt x="276138" y="331023"/>
                  <a:pt x="283884" y="322696"/>
                  <a:pt x="283884" y="322696"/>
                </a:cubicBezTo>
                <a:close/>
                <a:moveTo>
                  <a:pt x="158395" y="309712"/>
                </a:moveTo>
                <a:cubicBezTo>
                  <a:pt x="158395" y="309712"/>
                  <a:pt x="137907" y="313212"/>
                  <a:pt x="139073" y="317711"/>
                </a:cubicBezTo>
                <a:cubicBezTo>
                  <a:pt x="140322" y="322127"/>
                  <a:pt x="178050" y="327210"/>
                  <a:pt x="212862" y="325377"/>
                </a:cubicBezTo>
                <a:cubicBezTo>
                  <a:pt x="247591" y="323627"/>
                  <a:pt x="269328" y="317711"/>
                  <a:pt x="271743" y="315295"/>
                </a:cubicBezTo>
                <a:cubicBezTo>
                  <a:pt x="274075" y="312962"/>
                  <a:pt x="272243" y="310879"/>
                  <a:pt x="272243" y="310879"/>
                </a:cubicBezTo>
                <a:cubicBezTo>
                  <a:pt x="272243" y="310879"/>
                  <a:pt x="277323" y="314128"/>
                  <a:pt x="273492" y="318294"/>
                </a:cubicBezTo>
                <a:cubicBezTo>
                  <a:pt x="269661" y="322461"/>
                  <a:pt x="246092" y="332293"/>
                  <a:pt x="192624" y="332293"/>
                </a:cubicBezTo>
                <a:cubicBezTo>
                  <a:pt x="139073" y="332293"/>
                  <a:pt x="125748" y="326044"/>
                  <a:pt x="126581" y="318294"/>
                </a:cubicBezTo>
                <a:cubicBezTo>
                  <a:pt x="127497" y="310545"/>
                  <a:pt x="156063" y="309962"/>
                  <a:pt x="158395" y="309712"/>
                </a:cubicBezTo>
                <a:close/>
                <a:moveTo>
                  <a:pt x="176299" y="294258"/>
                </a:moveTo>
                <a:cubicBezTo>
                  <a:pt x="176299" y="294258"/>
                  <a:pt x="174469" y="295421"/>
                  <a:pt x="175384" y="297497"/>
                </a:cubicBezTo>
                <a:cubicBezTo>
                  <a:pt x="176299" y="299573"/>
                  <a:pt x="195688" y="298825"/>
                  <a:pt x="206756" y="298493"/>
                </a:cubicBezTo>
                <a:cubicBezTo>
                  <a:pt x="217823" y="298244"/>
                  <a:pt x="219321" y="297497"/>
                  <a:pt x="238793" y="295005"/>
                </a:cubicBezTo>
                <a:lnTo>
                  <a:pt x="231470" y="300486"/>
                </a:lnTo>
                <a:cubicBezTo>
                  <a:pt x="228475" y="303061"/>
                  <a:pt x="223482" y="306548"/>
                  <a:pt x="193691" y="307296"/>
                </a:cubicBezTo>
                <a:cubicBezTo>
                  <a:pt x="168727" y="307877"/>
                  <a:pt x="164982" y="305220"/>
                  <a:pt x="165565" y="299905"/>
                </a:cubicBezTo>
                <a:cubicBezTo>
                  <a:pt x="166147" y="294507"/>
                  <a:pt x="176299" y="294258"/>
                  <a:pt x="176299" y="294258"/>
                </a:cubicBezTo>
                <a:close/>
                <a:moveTo>
                  <a:pt x="170853" y="271253"/>
                </a:moveTo>
                <a:cubicBezTo>
                  <a:pt x="170853" y="271253"/>
                  <a:pt x="166024" y="273001"/>
                  <a:pt x="167773" y="276165"/>
                </a:cubicBezTo>
                <a:cubicBezTo>
                  <a:pt x="169521" y="279245"/>
                  <a:pt x="192001" y="280910"/>
                  <a:pt x="210568" y="278829"/>
                </a:cubicBezTo>
                <a:cubicBezTo>
                  <a:pt x="224388" y="277247"/>
                  <a:pt x="242039" y="274833"/>
                  <a:pt x="242039" y="274833"/>
                </a:cubicBezTo>
                <a:lnTo>
                  <a:pt x="234296" y="281076"/>
                </a:lnTo>
                <a:cubicBezTo>
                  <a:pt x="234296" y="281076"/>
                  <a:pt x="209319" y="289318"/>
                  <a:pt x="186922" y="287736"/>
                </a:cubicBezTo>
                <a:cubicBezTo>
                  <a:pt x="160779" y="285988"/>
                  <a:pt x="148540" y="276581"/>
                  <a:pt x="170853" y="271253"/>
                </a:cubicBezTo>
                <a:close/>
                <a:moveTo>
                  <a:pt x="178950" y="245921"/>
                </a:moveTo>
                <a:cubicBezTo>
                  <a:pt x="178950" y="245921"/>
                  <a:pt x="158469" y="249904"/>
                  <a:pt x="158885" y="254801"/>
                </a:cubicBezTo>
                <a:cubicBezTo>
                  <a:pt x="159301" y="259697"/>
                  <a:pt x="224408" y="260112"/>
                  <a:pt x="248885" y="253473"/>
                </a:cubicBezTo>
                <a:cubicBezTo>
                  <a:pt x="244473" y="257290"/>
                  <a:pt x="239561" y="265257"/>
                  <a:pt x="197183" y="266751"/>
                </a:cubicBezTo>
                <a:cubicBezTo>
                  <a:pt x="159301" y="268079"/>
                  <a:pt x="141484" y="261938"/>
                  <a:pt x="144148" y="253888"/>
                </a:cubicBezTo>
                <a:cubicBezTo>
                  <a:pt x="146812" y="245921"/>
                  <a:pt x="178950" y="245921"/>
                  <a:pt x="178950" y="245921"/>
                </a:cubicBezTo>
                <a:close/>
                <a:moveTo>
                  <a:pt x="269766" y="242957"/>
                </a:moveTo>
                <a:cubicBezTo>
                  <a:pt x="277354" y="242562"/>
                  <a:pt x="285494" y="245221"/>
                  <a:pt x="287701" y="257436"/>
                </a:cubicBezTo>
                <a:cubicBezTo>
                  <a:pt x="291365" y="277543"/>
                  <a:pt x="252060" y="285437"/>
                  <a:pt x="252060" y="285437"/>
                </a:cubicBezTo>
                <a:cubicBezTo>
                  <a:pt x="252060" y="285437"/>
                  <a:pt x="277042" y="268985"/>
                  <a:pt x="275210" y="257851"/>
                </a:cubicBezTo>
                <a:cubicBezTo>
                  <a:pt x="273461" y="246800"/>
                  <a:pt x="255141" y="246800"/>
                  <a:pt x="255141" y="246800"/>
                </a:cubicBezTo>
                <a:cubicBezTo>
                  <a:pt x="255141" y="246800"/>
                  <a:pt x="262178" y="243352"/>
                  <a:pt x="269766" y="242957"/>
                </a:cubicBezTo>
                <a:close/>
                <a:moveTo>
                  <a:pt x="246767" y="172885"/>
                </a:moveTo>
                <a:cubicBezTo>
                  <a:pt x="246767" y="172885"/>
                  <a:pt x="225608" y="188684"/>
                  <a:pt x="220860" y="197331"/>
                </a:cubicBezTo>
                <a:cubicBezTo>
                  <a:pt x="213695" y="210220"/>
                  <a:pt x="226191" y="214294"/>
                  <a:pt x="228857" y="227182"/>
                </a:cubicBezTo>
                <a:cubicBezTo>
                  <a:pt x="231606" y="240071"/>
                  <a:pt x="215528" y="251213"/>
                  <a:pt x="215528" y="251213"/>
                </a:cubicBezTo>
                <a:cubicBezTo>
                  <a:pt x="215528" y="251213"/>
                  <a:pt x="220443" y="241401"/>
                  <a:pt x="218610" y="235664"/>
                </a:cubicBezTo>
                <a:cubicBezTo>
                  <a:pt x="216861" y="229843"/>
                  <a:pt x="205698" y="224106"/>
                  <a:pt x="205698" y="206228"/>
                </a:cubicBezTo>
                <a:cubicBezTo>
                  <a:pt x="205698" y="188434"/>
                  <a:pt x="246767" y="172885"/>
                  <a:pt x="246767" y="172885"/>
                </a:cubicBezTo>
                <a:close/>
                <a:moveTo>
                  <a:pt x="227087" y="127512"/>
                </a:moveTo>
                <a:cubicBezTo>
                  <a:pt x="227087" y="127512"/>
                  <a:pt x="239076" y="144389"/>
                  <a:pt x="228419" y="161765"/>
                </a:cubicBezTo>
                <a:cubicBezTo>
                  <a:pt x="217679" y="179140"/>
                  <a:pt x="190370" y="191029"/>
                  <a:pt x="190037" y="203167"/>
                </a:cubicBezTo>
                <a:cubicBezTo>
                  <a:pt x="189620" y="220044"/>
                  <a:pt x="201693" y="243239"/>
                  <a:pt x="201693" y="243239"/>
                </a:cubicBezTo>
                <a:cubicBezTo>
                  <a:pt x="201693" y="243239"/>
                  <a:pt x="168722" y="217882"/>
                  <a:pt x="178963" y="195601"/>
                </a:cubicBezTo>
                <a:cubicBezTo>
                  <a:pt x="189204" y="173321"/>
                  <a:pt x="215514" y="165755"/>
                  <a:pt x="222674" y="152869"/>
                </a:cubicBezTo>
                <a:cubicBezTo>
                  <a:pt x="229751" y="139983"/>
                  <a:pt x="227087" y="127512"/>
                  <a:pt x="227087" y="127512"/>
                </a:cubicBezTo>
                <a:close/>
                <a:moveTo>
                  <a:pt x="23899" y="23859"/>
                </a:moveTo>
                <a:lnTo>
                  <a:pt x="23899" y="404688"/>
                </a:lnTo>
                <a:lnTo>
                  <a:pt x="417770" y="404688"/>
                </a:lnTo>
                <a:lnTo>
                  <a:pt x="417770" y="157702"/>
                </a:lnTo>
                <a:lnTo>
                  <a:pt x="312349" y="157702"/>
                </a:lnTo>
                <a:cubicBezTo>
                  <a:pt x="305771" y="157702"/>
                  <a:pt x="300442" y="152381"/>
                  <a:pt x="300442" y="145731"/>
                </a:cubicBezTo>
                <a:lnTo>
                  <a:pt x="300442" y="23859"/>
                </a:lnTo>
                <a:close/>
                <a:moveTo>
                  <a:pt x="23899" y="0"/>
                </a:moveTo>
                <a:lnTo>
                  <a:pt x="312349" y="0"/>
                </a:lnTo>
                <a:cubicBezTo>
                  <a:pt x="313265" y="0"/>
                  <a:pt x="314181" y="166"/>
                  <a:pt x="315097" y="333"/>
                </a:cubicBezTo>
                <a:cubicBezTo>
                  <a:pt x="315347" y="416"/>
                  <a:pt x="315514" y="499"/>
                  <a:pt x="315764" y="582"/>
                </a:cubicBezTo>
                <a:cubicBezTo>
                  <a:pt x="316596" y="831"/>
                  <a:pt x="317346" y="1081"/>
                  <a:pt x="318095" y="1496"/>
                </a:cubicBezTo>
                <a:cubicBezTo>
                  <a:pt x="318345" y="1663"/>
                  <a:pt x="318595" y="1829"/>
                  <a:pt x="318845" y="1995"/>
                </a:cubicBezTo>
                <a:cubicBezTo>
                  <a:pt x="319761" y="2577"/>
                  <a:pt x="320593" y="3242"/>
                  <a:pt x="321259" y="3990"/>
                </a:cubicBezTo>
                <a:cubicBezTo>
                  <a:pt x="321259" y="3990"/>
                  <a:pt x="321343" y="4073"/>
                  <a:pt x="321343" y="4073"/>
                </a:cubicBezTo>
                <a:lnTo>
                  <a:pt x="438755" y="137916"/>
                </a:lnTo>
                <a:cubicBezTo>
                  <a:pt x="440670" y="140078"/>
                  <a:pt x="441503" y="142821"/>
                  <a:pt x="441586" y="145648"/>
                </a:cubicBezTo>
                <a:cubicBezTo>
                  <a:pt x="441586" y="146063"/>
                  <a:pt x="441669" y="146479"/>
                  <a:pt x="441669" y="146978"/>
                </a:cubicBezTo>
                <a:lnTo>
                  <a:pt x="441669" y="583921"/>
                </a:lnTo>
                <a:cubicBezTo>
                  <a:pt x="441669" y="597056"/>
                  <a:pt x="430927" y="607780"/>
                  <a:pt x="417770" y="607780"/>
                </a:cubicBezTo>
                <a:lnTo>
                  <a:pt x="23899" y="607780"/>
                </a:lnTo>
                <a:cubicBezTo>
                  <a:pt x="10742" y="607780"/>
                  <a:pt x="0" y="597056"/>
                  <a:pt x="0" y="583921"/>
                </a:cubicBezTo>
                <a:lnTo>
                  <a:pt x="0" y="23859"/>
                </a:lnTo>
                <a:cubicBezTo>
                  <a:pt x="0" y="10724"/>
                  <a:pt x="10742" y="0"/>
                  <a:pt x="23899" y="0"/>
                </a:cubicBez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cxnSp>
        <p:nvCxnSpPr>
          <p:cNvPr id="133" name="直接箭头连接符 132">
            <a:extLst>
              <a:ext uri="{FF2B5EF4-FFF2-40B4-BE49-F238E27FC236}">
                <a16:creationId xmlns:a16="http://schemas.microsoft.com/office/drawing/2014/main" id="{435321B3-3AAF-0368-6B76-D8C23E0BDE4B}"/>
              </a:ext>
            </a:extLst>
          </p:cNvPr>
          <p:cNvCxnSpPr>
            <a:stCxn id="111" idx="2"/>
            <a:endCxn id="128" idx="70"/>
          </p:cNvCxnSpPr>
          <p:nvPr/>
        </p:nvCxnSpPr>
        <p:spPr>
          <a:xfrm flipH="1">
            <a:off x="2794523" y="3534375"/>
            <a:ext cx="221162" cy="431012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34" name="直接箭头连接符 133">
            <a:extLst>
              <a:ext uri="{FF2B5EF4-FFF2-40B4-BE49-F238E27FC236}">
                <a16:creationId xmlns:a16="http://schemas.microsoft.com/office/drawing/2014/main" id="{D0D93EE7-B766-5AA9-1307-8C3BAD578B4D}"/>
              </a:ext>
            </a:extLst>
          </p:cNvPr>
          <p:cNvCxnSpPr>
            <a:cxnSpLocks/>
            <a:stCxn id="111" idx="2"/>
          </p:cNvCxnSpPr>
          <p:nvPr/>
        </p:nvCxnSpPr>
        <p:spPr>
          <a:xfrm>
            <a:off x="3015685" y="3534375"/>
            <a:ext cx="290603" cy="413472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35" name="直接箭头连接符 134">
            <a:extLst>
              <a:ext uri="{FF2B5EF4-FFF2-40B4-BE49-F238E27FC236}">
                <a16:creationId xmlns:a16="http://schemas.microsoft.com/office/drawing/2014/main" id="{FE31184A-6804-F87E-2309-8F9FBED4C53B}"/>
              </a:ext>
            </a:extLst>
          </p:cNvPr>
          <p:cNvCxnSpPr>
            <a:cxnSpLocks/>
            <a:stCxn id="113" idx="2"/>
          </p:cNvCxnSpPr>
          <p:nvPr/>
        </p:nvCxnSpPr>
        <p:spPr>
          <a:xfrm flipH="1">
            <a:off x="3319477" y="3534375"/>
            <a:ext cx="222870" cy="413472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36" name="直接箭头连接符 135">
            <a:extLst>
              <a:ext uri="{FF2B5EF4-FFF2-40B4-BE49-F238E27FC236}">
                <a16:creationId xmlns:a16="http://schemas.microsoft.com/office/drawing/2014/main" id="{CADFC1AE-2491-18AE-F56D-5A87F5A3D0C2}"/>
              </a:ext>
            </a:extLst>
          </p:cNvPr>
          <p:cNvCxnSpPr>
            <a:cxnSpLocks/>
            <a:stCxn id="113" idx="2"/>
          </p:cNvCxnSpPr>
          <p:nvPr/>
        </p:nvCxnSpPr>
        <p:spPr>
          <a:xfrm>
            <a:off x="3542347" y="3534375"/>
            <a:ext cx="315700" cy="423232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37" name="直接箭头连接符 136">
            <a:extLst>
              <a:ext uri="{FF2B5EF4-FFF2-40B4-BE49-F238E27FC236}">
                <a16:creationId xmlns:a16="http://schemas.microsoft.com/office/drawing/2014/main" id="{26AE4E44-0B99-8209-1AA0-397F300EF863}"/>
              </a:ext>
            </a:extLst>
          </p:cNvPr>
          <p:cNvCxnSpPr>
            <a:cxnSpLocks/>
            <a:stCxn id="114" idx="2"/>
          </p:cNvCxnSpPr>
          <p:nvPr/>
        </p:nvCxnSpPr>
        <p:spPr>
          <a:xfrm flipH="1">
            <a:off x="3867479" y="3531100"/>
            <a:ext cx="201531" cy="434286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38" name="直接箭头连接符 137">
            <a:extLst>
              <a:ext uri="{FF2B5EF4-FFF2-40B4-BE49-F238E27FC236}">
                <a16:creationId xmlns:a16="http://schemas.microsoft.com/office/drawing/2014/main" id="{B29544AE-524F-405C-23F2-512B0A30DB1D}"/>
              </a:ext>
            </a:extLst>
          </p:cNvPr>
          <p:cNvCxnSpPr>
            <a:cxnSpLocks/>
            <a:stCxn id="114" idx="2"/>
          </p:cNvCxnSpPr>
          <p:nvPr/>
        </p:nvCxnSpPr>
        <p:spPr>
          <a:xfrm>
            <a:off x="4069010" y="3531100"/>
            <a:ext cx="286448" cy="426507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39" name="直接箭头连接符 138">
            <a:extLst>
              <a:ext uri="{FF2B5EF4-FFF2-40B4-BE49-F238E27FC236}">
                <a16:creationId xmlns:a16="http://schemas.microsoft.com/office/drawing/2014/main" id="{B81707E1-B6D9-32F3-DC9A-5FBB022CD666}"/>
              </a:ext>
            </a:extLst>
          </p:cNvPr>
          <p:cNvCxnSpPr>
            <a:cxnSpLocks/>
            <a:stCxn id="112" idx="2"/>
          </p:cNvCxnSpPr>
          <p:nvPr/>
        </p:nvCxnSpPr>
        <p:spPr>
          <a:xfrm flipH="1">
            <a:off x="4355458" y="3531100"/>
            <a:ext cx="240215" cy="426507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40" name="直接箭头连接符 139">
            <a:extLst>
              <a:ext uri="{FF2B5EF4-FFF2-40B4-BE49-F238E27FC236}">
                <a16:creationId xmlns:a16="http://schemas.microsoft.com/office/drawing/2014/main" id="{3FBB338B-7CFB-2506-0B06-48C8264DAAC8}"/>
              </a:ext>
            </a:extLst>
          </p:cNvPr>
          <p:cNvCxnSpPr>
            <a:cxnSpLocks/>
            <a:stCxn id="112" idx="2"/>
          </p:cNvCxnSpPr>
          <p:nvPr/>
        </p:nvCxnSpPr>
        <p:spPr>
          <a:xfrm>
            <a:off x="4595673" y="3531100"/>
            <a:ext cx="277329" cy="416749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41" name="直接箭头连接符 140">
            <a:extLst>
              <a:ext uri="{FF2B5EF4-FFF2-40B4-BE49-F238E27FC236}">
                <a16:creationId xmlns:a16="http://schemas.microsoft.com/office/drawing/2014/main" id="{D8736637-0B2E-6ACE-BDB6-93D7A76622C0}"/>
              </a:ext>
            </a:extLst>
          </p:cNvPr>
          <p:cNvCxnSpPr>
            <a:cxnSpLocks/>
            <a:stCxn id="123" idx="2"/>
          </p:cNvCxnSpPr>
          <p:nvPr/>
        </p:nvCxnSpPr>
        <p:spPr>
          <a:xfrm flipH="1">
            <a:off x="4881254" y="3531100"/>
            <a:ext cx="236751" cy="416749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42" name="直接箭头连接符 141">
            <a:extLst>
              <a:ext uri="{FF2B5EF4-FFF2-40B4-BE49-F238E27FC236}">
                <a16:creationId xmlns:a16="http://schemas.microsoft.com/office/drawing/2014/main" id="{A55C1720-0BDD-08AA-5FD6-CAD0D8CBECE2}"/>
              </a:ext>
            </a:extLst>
          </p:cNvPr>
          <p:cNvCxnSpPr>
            <a:cxnSpLocks/>
            <a:stCxn id="123" idx="2"/>
          </p:cNvCxnSpPr>
          <p:nvPr/>
        </p:nvCxnSpPr>
        <p:spPr>
          <a:xfrm>
            <a:off x="5118005" y="3531100"/>
            <a:ext cx="262677" cy="426507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143" name="流程图: 接点 142">
            <a:extLst>
              <a:ext uri="{FF2B5EF4-FFF2-40B4-BE49-F238E27FC236}">
                <a16:creationId xmlns:a16="http://schemas.microsoft.com/office/drawing/2014/main" id="{D37A312C-0A57-67A8-97D6-67AF1A8C04CE}"/>
              </a:ext>
            </a:extLst>
          </p:cNvPr>
          <p:cNvSpPr/>
          <p:nvPr/>
        </p:nvSpPr>
        <p:spPr>
          <a:xfrm>
            <a:off x="5243981" y="4151003"/>
            <a:ext cx="52545" cy="54495"/>
          </a:xfrm>
          <a:prstGeom prst="flowChartConnector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44" name="流程图: 接点 143">
            <a:extLst>
              <a:ext uri="{FF2B5EF4-FFF2-40B4-BE49-F238E27FC236}">
                <a16:creationId xmlns:a16="http://schemas.microsoft.com/office/drawing/2014/main" id="{225C61EF-8F5E-852A-FCB1-856FA8A94925}"/>
              </a:ext>
            </a:extLst>
          </p:cNvPr>
          <p:cNvSpPr/>
          <p:nvPr/>
        </p:nvSpPr>
        <p:spPr>
          <a:xfrm>
            <a:off x="5373939" y="4151003"/>
            <a:ext cx="52545" cy="54495"/>
          </a:xfrm>
          <a:prstGeom prst="flowChartConnector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45" name="流程图: 接点 144">
            <a:extLst>
              <a:ext uri="{FF2B5EF4-FFF2-40B4-BE49-F238E27FC236}">
                <a16:creationId xmlns:a16="http://schemas.microsoft.com/office/drawing/2014/main" id="{D79D76A9-E484-B719-6815-0608E08AA333}"/>
              </a:ext>
            </a:extLst>
          </p:cNvPr>
          <p:cNvSpPr/>
          <p:nvPr/>
        </p:nvSpPr>
        <p:spPr>
          <a:xfrm>
            <a:off x="5503897" y="4146701"/>
            <a:ext cx="52545" cy="54495"/>
          </a:xfrm>
          <a:prstGeom prst="flowChartConnector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46" name="矩形: 圆角 145">
            <a:extLst>
              <a:ext uri="{FF2B5EF4-FFF2-40B4-BE49-F238E27FC236}">
                <a16:creationId xmlns:a16="http://schemas.microsoft.com/office/drawing/2014/main" id="{6402F30B-3E31-B03C-A9B7-8A049F08AEE9}"/>
              </a:ext>
            </a:extLst>
          </p:cNvPr>
          <p:cNvSpPr/>
          <p:nvPr/>
        </p:nvSpPr>
        <p:spPr>
          <a:xfrm>
            <a:off x="437651" y="1172792"/>
            <a:ext cx="6629819" cy="3536745"/>
          </a:xfrm>
          <a:prstGeom prst="roundRect">
            <a:avLst>
              <a:gd name="adj" fmla="val 2381"/>
            </a:avLst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47" name="圆柱体 146">
            <a:extLst>
              <a:ext uri="{FF2B5EF4-FFF2-40B4-BE49-F238E27FC236}">
                <a16:creationId xmlns:a16="http://schemas.microsoft.com/office/drawing/2014/main" id="{66FEA3D7-38B1-C892-8B93-89623331D77A}"/>
              </a:ext>
            </a:extLst>
          </p:cNvPr>
          <p:cNvSpPr/>
          <p:nvPr/>
        </p:nvSpPr>
        <p:spPr>
          <a:xfrm>
            <a:off x="9008873" y="2649677"/>
            <a:ext cx="733994" cy="971929"/>
          </a:xfrm>
          <a:prstGeom prst="can">
            <a:avLst>
              <a:gd name="adj" fmla="val 34929"/>
            </a:avLst>
          </a:prstGeom>
          <a:solidFill>
            <a:srgbClr val="FCD5B5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远程仓库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(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私服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148" name="圆柱体 147">
            <a:extLst>
              <a:ext uri="{FF2B5EF4-FFF2-40B4-BE49-F238E27FC236}">
                <a16:creationId xmlns:a16="http://schemas.microsoft.com/office/drawing/2014/main" id="{7144CFFF-E266-3D6C-F348-2373033056D4}"/>
              </a:ext>
            </a:extLst>
          </p:cNvPr>
          <p:cNvSpPr/>
          <p:nvPr/>
        </p:nvSpPr>
        <p:spPr>
          <a:xfrm>
            <a:off x="10558932" y="1287435"/>
            <a:ext cx="733994" cy="971929"/>
          </a:xfrm>
          <a:prstGeom prst="can">
            <a:avLst>
              <a:gd name="adj" fmla="val 34929"/>
            </a:avLst>
          </a:prstGeom>
          <a:solidFill>
            <a:srgbClr val="9BBB59">
              <a:lumMod val="60000"/>
              <a:lumOff val="40000"/>
            </a:srgbClr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中央仓库</a:t>
            </a:r>
          </a:p>
        </p:txBody>
      </p:sp>
      <p:cxnSp>
        <p:nvCxnSpPr>
          <p:cNvPr id="149" name="直接箭头连接符 148">
            <a:extLst>
              <a:ext uri="{FF2B5EF4-FFF2-40B4-BE49-F238E27FC236}">
                <a16:creationId xmlns:a16="http://schemas.microsoft.com/office/drawing/2014/main" id="{07E7A331-2C33-C7B8-5AFE-844E8E3431F8}"/>
              </a:ext>
            </a:extLst>
          </p:cNvPr>
          <p:cNvCxnSpPr>
            <a:cxnSpLocks/>
          </p:cNvCxnSpPr>
          <p:nvPr/>
        </p:nvCxnSpPr>
        <p:spPr>
          <a:xfrm>
            <a:off x="8144910" y="1570263"/>
            <a:ext cx="2595034" cy="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cxnSp>
        <p:nvCxnSpPr>
          <p:cNvPr id="150" name="直接箭头连接符 149">
            <a:extLst>
              <a:ext uri="{FF2B5EF4-FFF2-40B4-BE49-F238E27FC236}">
                <a16:creationId xmlns:a16="http://schemas.microsoft.com/office/drawing/2014/main" id="{08E3AB72-C293-0AB0-B6ED-B44E63BE82F1}"/>
              </a:ext>
            </a:extLst>
          </p:cNvPr>
          <p:cNvCxnSpPr>
            <a:cxnSpLocks/>
          </p:cNvCxnSpPr>
          <p:nvPr/>
        </p:nvCxnSpPr>
        <p:spPr>
          <a:xfrm flipH="1" flipV="1">
            <a:off x="8293831" y="2002321"/>
            <a:ext cx="2265101" cy="13753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cxnSp>
        <p:nvCxnSpPr>
          <p:cNvPr id="151" name="直接箭头连接符 150">
            <a:extLst>
              <a:ext uri="{FF2B5EF4-FFF2-40B4-BE49-F238E27FC236}">
                <a16:creationId xmlns:a16="http://schemas.microsoft.com/office/drawing/2014/main" id="{C19243EC-2389-B35A-7B64-69CC374B6FC8}"/>
              </a:ext>
            </a:extLst>
          </p:cNvPr>
          <p:cNvCxnSpPr>
            <a:cxnSpLocks/>
          </p:cNvCxnSpPr>
          <p:nvPr/>
        </p:nvCxnSpPr>
        <p:spPr>
          <a:xfrm>
            <a:off x="7807343" y="2217170"/>
            <a:ext cx="1228929" cy="784866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dash"/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cxnSp>
        <p:nvCxnSpPr>
          <p:cNvPr id="152" name="直接箭头连接符 151">
            <a:extLst>
              <a:ext uri="{FF2B5EF4-FFF2-40B4-BE49-F238E27FC236}">
                <a16:creationId xmlns:a16="http://schemas.microsoft.com/office/drawing/2014/main" id="{151E16B6-9CFB-C8F7-9CE1-B698C353AED4}"/>
              </a:ext>
            </a:extLst>
          </p:cNvPr>
          <p:cNvCxnSpPr>
            <a:cxnSpLocks/>
            <a:endCxn id="148" idx="3"/>
          </p:cNvCxnSpPr>
          <p:nvPr/>
        </p:nvCxnSpPr>
        <p:spPr>
          <a:xfrm flipV="1">
            <a:off x="9746494" y="2259364"/>
            <a:ext cx="1179435" cy="918343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dash"/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cxnSp>
        <p:nvCxnSpPr>
          <p:cNvPr id="153" name="直接箭头连接符 152">
            <a:extLst>
              <a:ext uri="{FF2B5EF4-FFF2-40B4-BE49-F238E27FC236}">
                <a16:creationId xmlns:a16="http://schemas.microsoft.com/office/drawing/2014/main" id="{4626D12E-330D-BBD7-C956-9FE7FAFBD151}"/>
              </a:ext>
            </a:extLst>
          </p:cNvPr>
          <p:cNvCxnSpPr>
            <a:cxnSpLocks/>
          </p:cNvCxnSpPr>
          <p:nvPr/>
        </p:nvCxnSpPr>
        <p:spPr>
          <a:xfrm flipH="1" flipV="1">
            <a:off x="7637447" y="2404122"/>
            <a:ext cx="1357622" cy="817599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dash"/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cxnSp>
        <p:nvCxnSpPr>
          <p:cNvPr id="154" name="直接箭头连接符 153">
            <a:extLst>
              <a:ext uri="{FF2B5EF4-FFF2-40B4-BE49-F238E27FC236}">
                <a16:creationId xmlns:a16="http://schemas.microsoft.com/office/drawing/2014/main" id="{24374B4C-BBA3-FFEF-2E0B-36262A60E0DD}"/>
              </a:ext>
            </a:extLst>
          </p:cNvPr>
          <p:cNvCxnSpPr>
            <a:cxnSpLocks/>
          </p:cNvCxnSpPr>
          <p:nvPr/>
        </p:nvCxnSpPr>
        <p:spPr>
          <a:xfrm flipH="1">
            <a:off x="9738909" y="2420169"/>
            <a:ext cx="1379762" cy="1069208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dash"/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grpSp>
        <p:nvGrpSpPr>
          <p:cNvPr id="155" name="组合 154">
            <a:extLst>
              <a:ext uri="{FF2B5EF4-FFF2-40B4-BE49-F238E27FC236}">
                <a16:creationId xmlns:a16="http://schemas.microsoft.com/office/drawing/2014/main" id="{FE4D9766-3D07-AE29-791D-3A90EFB98BE0}"/>
              </a:ext>
            </a:extLst>
          </p:cNvPr>
          <p:cNvGrpSpPr/>
          <p:nvPr/>
        </p:nvGrpSpPr>
        <p:grpSpPr>
          <a:xfrm>
            <a:off x="1128136" y="4937701"/>
            <a:ext cx="10497976" cy="1768758"/>
            <a:chOff x="694632" y="5209841"/>
            <a:chExt cx="10497976" cy="1768758"/>
          </a:xfrm>
        </p:grpSpPr>
        <p:sp>
          <p:nvSpPr>
            <p:cNvPr id="156" name="矩形: 圆角 155">
              <a:extLst>
                <a:ext uri="{FF2B5EF4-FFF2-40B4-BE49-F238E27FC236}">
                  <a16:creationId xmlns:a16="http://schemas.microsoft.com/office/drawing/2014/main" id="{7657E8DD-D6B2-D940-5ECB-28CCE7F80081}"/>
                </a:ext>
              </a:extLst>
            </p:cNvPr>
            <p:cNvSpPr/>
            <p:nvPr/>
          </p:nvSpPr>
          <p:spPr>
            <a:xfrm>
              <a:off x="710880" y="5209841"/>
              <a:ext cx="10481728" cy="1768758"/>
            </a:xfrm>
            <a:prstGeom prst="roundRect">
              <a:avLst>
                <a:gd name="adj" fmla="val 6269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lg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157" name="文本框 156">
              <a:extLst>
                <a:ext uri="{FF2B5EF4-FFF2-40B4-BE49-F238E27FC236}">
                  <a16:creationId xmlns:a16="http://schemas.microsoft.com/office/drawing/2014/main" id="{6A5021FF-E0FF-50CD-501D-617252AC9BD3}"/>
                </a:ext>
              </a:extLst>
            </p:cNvPr>
            <p:cNvSpPr txBox="1"/>
            <p:nvPr/>
          </p:nvSpPr>
          <p:spPr>
            <a:xfrm>
              <a:off x="694632" y="5232587"/>
              <a:ext cx="1039250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仓库：用于存储资源，管理各种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jar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包。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742950" marR="0" lvl="2" indent="-28575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本地仓库：自己计算机上的一个目录。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742950" marR="0" lvl="2" indent="-28575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中央仓库：由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Maven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团队维护的全球唯一的。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仓库地址：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hlinkClick r:id="rId5"/>
                </a:rPr>
                <a:t>https://repo1.maven.org/maven2/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742950" marR="0" lvl="2" indent="-28575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远程仓库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私服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)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：一般由公司团队搭建的私有仓库。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158" name="矩形: 圆角 157">
            <a:extLst>
              <a:ext uri="{FF2B5EF4-FFF2-40B4-BE49-F238E27FC236}">
                <a16:creationId xmlns:a16="http://schemas.microsoft.com/office/drawing/2014/main" id="{5C8A1BD6-E227-1CF2-B3DC-055A6E74A8CA}"/>
              </a:ext>
            </a:extLst>
          </p:cNvPr>
          <p:cNvSpPr/>
          <p:nvPr/>
        </p:nvSpPr>
        <p:spPr>
          <a:xfrm>
            <a:off x="7168980" y="1148326"/>
            <a:ext cx="4741547" cy="3526682"/>
          </a:xfrm>
          <a:prstGeom prst="roundRect">
            <a:avLst>
              <a:gd name="adj" fmla="val 2381"/>
            </a:avLst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59" name="矩形: 剪去单角 158">
            <a:extLst>
              <a:ext uri="{FF2B5EF4-FFF2-40B4-BE49-F238E27FC236}">
                <a16:creationId xmlns:a16="http://schemas.microsoft.com/office/drawing/2014/main" id="{9977A6F0-D04E-68B7-8687-E47F21CCB545}"/>
              </a:ext>
            </a:extLst>
          </p:cNvPr>
          <p:cNvSpPr/>
          <p:nvPr/>
        </p:nvSpPr>
        <p:spPr>
          <a:xfrm>
            <a:off x="4798166" y="1282600"/>
            <a:ext cx="229139" cy="287663"/>
          </a:xfrm>
          <a:prstGeom prst="snip1Rect">
            <a:avLst>
              <a:gd name="adj" fmla="val 30000"/>
            </a:avLst>
          </a:prstGeom>
          <a:solidFill>
            <a:srgbClr val="8C61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rPr>
              <a:t>A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60" name="矩形: 剪去单角 159">
            <a:extLst>
              <a:ext uri="{FF2B5EF4-FFF2-40B4-BE49-F238E27FC236}">
                <a16:creationId xmlns:a16="http://schemas.microsoft.com/office/drawing/2014/main" id="{3B51C39A-1D4D-75D9-A259-E9CA9AA971FD}"/>
              </a:ext>
            </a:extLst>
          </p:cNvPr>
          <p:cNvSpPr/>
          <p:nvPr/>
        </p:nvSpPr>
        <p:spPr>
          <a:xfrm>
            <a:off x="7485091" y="2044376"/>
            <a:ext cx="229139" cy="287663"/>
          </a:xfrm>
          <a:prstGeom prst="snip1Rect">
            <a:avLst>
              <a:gd name="adj" fmla="val 30000"/>
            </a:avLst>
          </a:prstGeom>
          <a:solidFill>
            <a:srgbClr val="8C61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rPr>
              <a:t>A</a:t>
            </a: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61" name="矩形: 剪去单角 160">
            <a:extLst>
              <a:ext uri="{FF2B5EF4-FFF2-40B4-BE49-F238E27FC236}">
                <a16:creationId xmlns:a16="http://schemas.microsoft.com/office/drawing/2014/main" id="{AB961C24-0C86-4D7A-5C0B-352D0C0301CD}"/>
              </a:ext>
            </a:extLst>
          </p:cNvPr>
          <p:cNvSpPr/>
          <p:nvPr/>
        </p:nvSpPr>
        <p:spPr>
          <a:xfrm>
            <a:off x="5327303" y="1275882"/>
            <a:ext cx="229139" cy="287663"/>
          </a:xfrm>
          <a:prstGeom prst="snip1Rect">
            <a:avLst>
              <a:gd name="adj" fmla="val 30000"/>
            </a:avLst>
          </a:prstGeom>
          <a:solidFill>
            <a:srgbClr val="8C61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rPr>
              <a:t>B</a:t>
            </a: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62" name="矩形: 剪去单角 161">
            <a:extLst>
              <a:ext uri="{FF2B5EF4-FFF2-40B4-BE49-F238E27FC236}">
                <a16:creationId xmlns:a16="http://schemas.microsoft.com/office/drawing/2014/main" id="{7EA9C282-1AA5-D9F7-434B-919164EDC88F}"/>
              </a:ext>
            </a:extLst>
          </p:cNvPr>
          <p:cNvSpPr/>
          <p:nvPr/>
        </p:nvSpPr>
        <p:spPr>
          <a:xfrm>
            <a:off x="9261300" y="3637100"/>
            <a:ext cx="229139" cy="287663"/>
          </a:xfrm>
          <a:prstGeom prst="snip1Rect">
            <a:avLst>
              <a:gd name="adj" fmla="val 30000"/>
            </a:avLst>
          </a:prstGeom>
          <a:solidFill>
            <a:srgbClr val="8C61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rPr>
              <a:t>B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163" name="矩形: 剪去单角 162">
            <a:extLst>
              <a:ext uri="{FF2B5EF4-FFF2-40B4-BE49-F238E27FC236}">
                <a16:creationId xmlns:a16="http://schemas.microsoft.com/office/drawing/2014/main" id="{8354083A-32E5-2994-DB58-488119B9B41F}"/>
              </a:ext>
            </a:extLst>
          </p:cNvPr>
          <p:cNvSpPr/>
          <p:nvPr/>
        </p:nvSpPr>
        <p:spPr>
          <a:xfrm>
            <a:off x="8030341" y="2044376"/>
            <a:ext cx="229139" cy="287663"/>
          </a:xfrm>
          <a:prstGeom prst="snip1Rect">
            <a:avLst>
              <a:gd name="adj" fmla="val 30000"/>
            </a:avLst>
          </a:prstGeom>
          <a:solidFill>
            <a:srgbClr val="8C61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rPr>
              <a:t>B</a:t>
            </a: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2" name="标题 2">
            <a:extLst>
              <a:ext uri="{FF2B5EF4-FFF2-40B4-BE49-F238E27FC236}">
                <a16:creationId xmlns:a16="http://schemas.microsoft.com/office/drawing/2014/main" id="{A2256487-BE4E-F9ED-FBA7-4E43AEA87A4F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Maven</a:t>
            </a:r>
          </a:p>
        </p:txBody>
      </p:sp>
    </p:spTree>
    <p:extLst>
      <p:ext uri="{BB962C8B-B14F-4D97-AF65-F5344CB8AC3E}">
        <p14:creationId xmlns:p14="http://schemas.microsoft.com/office/powerpoint/2010/main" val="60958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148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32248511-03BC-0880-44A2-6EF6C3F27AE1}"/>
              </a:ext>
            </a:extLst>
          </p:cNvPr>
          <p:cNvSpPr txBox="1">
            <a:spLocks/>
          </p:cNvSpPr>
          <p:nvPr/>
        </p:nvSpPr>
        <p:spPr>
          <a:xfrm>
            <a:off x="632173" y="875969"/>
            <a:ext cx="11179304" cy="65894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Maven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Apache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旗下的一个开源项目，是一款用于管理和构建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项目的工具。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占位符 4">
            <a:extLst>
              <a:ext uri="{FF2B5EF4-FFF2-40B4-BE49-F238E27FC236}">
                <a16:creationId xmlns:a16="http://schemas.microsoft.com/office/drawing/2014/main" id="{6A5A29FA-111A-F5E4-6810-B2D53391B0CC}"/>
              </a:ext>
            </a:extLst>
          </p:cNvPr>
          <p:cNvSpPr txBox="1">
            <a:spLocks/>
          </p:cNvSpPr>
          <p:nvPr/>
        </p:nvSpPr>
        <p:spPr>
          <a:xfrm>
            <a:off x="787971" y="1650022"/>
            <a:ext cx="10698800" cy="990979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安装步骤：</a:t>
            </a:r>
          </a:p>
        </p:txBody>
      </p:sp>
      <p:sp>
        <p:nvSpPr>
          <p:cNvPr id="32" name="文本占位符 2">
            <a:extLst>
              <a:ext uri="{FF2B5EF4-FFF2-40B4-BE49-F238E27FC236}">
                <a16:creationId xmlns:a16="http://schemas.microsoft.com/office/drawing/2014/main" id="{2316C958-D330-D8A7-41E5-0F54E0C52361}"/>
              </a:ext>
            </a:extLst>
          </p:cNvPr>
          <p:cNvSpPr txBox="1">
            <a:spLocks/>
          </p:cNvSpPr>
          <p:nvPr/>
        </p:nvSpPr>
        <p:spPr>
          <a:xfrm>
            <a:off x="1050891" y="2309207"/>
            <a:ext cx="10090218" cy="3949703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解压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apache-maven-3.9.5-bin.zip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配置本地仓库：修改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conf/settings.xml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中的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&lt;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localRepository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&gt;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为一个指定目录。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配置阿里云私服：修改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conf/settings.xml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中的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&lt;mirrors&gt;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标签，为其添加如下子标签：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R="0" lvl="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4.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配置环境变量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: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MAVEN_HOME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为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maven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的解压目录，并将其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bin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目录加入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PATH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环境变量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E3794979-AEB0-5BDB-2E73-8369A5FF5233}"/>
              </a:ext>
            </a:extLst>
          </p:cNvPr>
          <p:cNvSpPr/>
          <p:nvPr/>
        </p:nvSpPr>
        <p:spPr>
          <a:xfrm>
            <a:off x="1086831" y="3378394"/>
            <a:ext cx="9910313" cy="379475"/>
          </a:xfrm>
          <a:prstGeom prst="roundRect">
            <a:avLst/>
          </a:prstGeom>
          <a:solidFill>
            <a:srgbClr val="FFFFE4"/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lvl="0">
              <a:lnSpc>
                <a:spcPct val="150000"/>
              </a:lnSpc>
              <a:defRPr/>
            </a:pP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</a:t>
            </a:r>
            <a:r>
              <a:rPr kumimoji="0" lang="en-US" altLang="zh-CN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localRepository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&gt;</a:t>
            </a:r>
            <a:r>
              <a:rPr lang="en-US" altLang="zh-CN" kern="0" dirty="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D:\Program Files\apache-maven-3.9.5\</a:t>
            </a:r>
            <a:r>
              <a:rPr lang="en-US" altLang="zh-CN" kern="0" dirty="0" err="1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mvn_repo</a:t>
            </a:r>
            <a:r>
              <a:rPr lang="en-US" altLang="zh-CN" kern="0" dirty="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&lt;/</a:t>
            </a:r>
            <a:r>
              <a:rPr kumimoji="0" lang="en-US" altLang="zh-CN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localRepository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&gt;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1B375CD2-BE96-5EDF-3D0D-3BA0F373D728}"/>
              </a:ext>
            </a:extLst>
          </p:cNvPr>
          <p:cNvSpPr/>
          <p:nvPr/>
        </p:nvSpPr>
        <p:spPr>
          <a:xfrm>
            <a:off x="1342416" y="4495262"/>
            <a:ext cx="9399142" cy="1641423"/>
          </a:xfrm>
          <a:prstGeom prst="roundRect">
            <a:avLst>
              <a:gd name="adj" fmla="val 2992"/>
            </a:avLst>
          </a:prstGeom>
          <a:solidFill>
            <a:srgbClr val="FFFFE4"/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defTabSz="91440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&lt;mirror&gt;  </a:t>
            </a:r>
          </a:p>
          <a:p>
            <a:pPr marL="0" marR="0" lvl="1" indent="0" defTabSz="91440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&lt;id&gt;</a:t>
            </a:r>
            <a:r>
              <a:rPr kumimoji="0" lang="en-US" altLang="zh-CN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alimaven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&lt;/id&gt;  </a:t>
            </a:r>
          </a:p>
          <a:p>
            <a:pPr marL="0" marR="0" lvl="1" indent="0" defTabSz="91440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&lt;name&gt;</a:t>
            </a:r>
            <a:r>
              <a:rPr kumimoji="0" lang="en-US" altLang="zh-CN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aliyun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maven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&lt;/name&gt;  </a:t>
            </a:r>
          </a:p>
          <a:p>
            <a:pPr marL="0" marR="0" lvl="1" indent="0" defTabSz="91440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</a:t>
            </a:r>
            <a:r>
              <a:rPr kumimoji="0" lang="en-US" altLang="zh-CN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url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&gt;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http://maven.aliyun.com/nexus/content/groups/public/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&lt;/url&gt;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&lt;/mirror&gt;</a:t>
            </a:r>
            <a:r>
              <a:rPr lang="en-US" altLang="zh-CN" kern="0" dirty="0">
                <a:solidFill>
                  <a:srgbClr val="0070C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</a:t>
            </a:r>
            <a:r>
              <a:rPr lang="en-US" altLang="zh-CN" kern="0" dirty="0" err="1">
                <a:solidFill>
                  <a:srgbClr val="0070C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mirrorOf</a:t>
            </a:r>
            <a:r>
              <a:rPr lang="en-US" altLang="zh-CN" kern="0" dirty="0">
                <a:solidFill>
                  <a:srgbClr val="0070C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&gt;</a:t>
            </a:r>
            <a:r>
              <a:rPr lang="en-US" altLang="zh-CN" kern="0" dirty="0">
                <a:solidFill>
                  <a:prstClr val="black">
                    <a:lumMod val="65000"/>
                    <a:lumOff val="35000"/>
                  </a:prst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central</a:t>
            </a:r>
            <a:r>
              <a:rPr lang="en-US" altLang="zh-CN" kern="0" dirty="0">
                <a:solidFill>
                  <a:srgbClr val="0070C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&lt;/</a:t>
            </a:r>
            <a:r>
              <a:rPr lang="en-US" altLang="zh-CN" kern="0" dirty="0" err="1">
                <a:solidFill>
                  <a:srgbClr val="0070C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mirrorOf</a:t>
            </a:r>
            <a:r>
              <a:rPr lang="en-US" altLang="zh-CN" kern="0" dirty="0">
                <a:solidFill>
                  <a:srgbClr val="0070C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&gt;          </a:t>
            </a:r>
          </a:p>
          <a:p>
            <a:pPr marL="0" marR="0" lvl="0" indent="0" defTabSz="91440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ED01A9E-561C-752F-A7BB-A57B5DEBA5ED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Maven</a:t>
            </a:r>
          </a:p>
        </p:txBody>
      </p:sp>
    </p:spTree>
    <p:extLst>
      <p:ext uri="{BB962C8B-B14F-4D97-AF65-F5344CB8AC3E}">
        <p14:creationId xmlns:p14="http://schemas.microsoft.com/office/powerpoint/2010/main" val="63467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">
            <a:extLst>
              <a:ext uri="{FF2B5EF4-FFF2-40B4-BE49-F238E27FC236}">
                <a16:creationId xmlns:a16="http://schemas.microsoft.com/office/drawing/2014/main" id="{2461B40E-413F-0E8E-9735-F2964CF1A14D}"/>
              </a:ext>
            </a:extLst>
          </p:cNvPr>
          <p:cNvSpPr txBox="1">
            <a:spLocks/>
          </p:cNvSpPr>
          <p:nvPr/>
        </p:nvSpPr>
        <p:spPr>
          <a:xfrm>
            <a:off x="538493" y="1182114"/>
            <a:ext cx="5176507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配置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Maven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环境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当前工程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占位符 4">
            <a:extLst>
              <a:ext uri="{FF2B5EF4-FFF2-40B4-BE49-F238E27FC236}">
                <a16:creationId xmlns:a16="http://schemas.microsoft.com/office/drawing/2014/main" id="{9534D52B-1A27-30D9-10D3-C2AB60B5F024}"/>
              </a:ext>
            </a:extLst>
          </p:cNvPr>
          <p:cNvSpPr txBox="1">
            <a:spLocks/>
          </p:cNvSpPr>
          <p:nvPr/>
        </p:nvSpPr>
        <p:spPr>
          <a:xfrm>
            <a:off x="538493" y="1804086"/>
            <a:ext cx="10698800" cy="1091514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选择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IDEA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File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--&gt; Settings --&gt;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Build,Execution,Deployment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 --&gt; Build Tools --&gt; Maven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设置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IDEA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使用本地安装的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Maven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，并修改配置文件及本地仓库路径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</p:txBody>
      </p:sp>
      <p:sp>
        <p:nvSpPr>
          <p:cNvPr id="2" name="标题 2">
            <a:extLst>
              <a:ext uri="{FF2B5EF4-FFF2-40B4-BE49-F238E27FC236}">
                <a16:creationId xmlns:a16="http://schemas.microsoft.com/office/drawing/2014/main" id="{2D524A0D-09EC-1154-86FC-F1B7AF699EBF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Maven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CAD742F-FC8D-8E8C-4086-03EB158031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3353" b="34206"/>
          <a:stretch/>
        </p:blipFill>
        <p:spPr>
          <a:xfrm>
            <a:off x="894094" y="3000382"/>
            <a:ext cx="3898040" cy="376448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22C4C71-4F5A-6308-7F08-25BAABD4B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328" y="3000383"/>
            <a:ext cx="8111025" cy="376448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5189396-B4F5-CBAF-2D24-39B58C534DD9}"/>
              </a:ext>
            </a:extLst>
          </p:cNvPr>
          <p:cNvSpPr/>
          <p:nvPr/>
        </p:nvSpPr>
        <p:spPr>
          <a:xfrm>
            <a:off x="2142067" y="6053667"/>
            <a:ext cx="1803400" cy="4487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D2C175B-22AE-B1F3-65B5-2F7A2DE324FE}"/>
              </a:ext>
            </a:extLst>
          </p:cNvPr>
          <p:cNvSpPr/>
          <p:nvPr/>
        </p:nvSpPr>
        <p:spPr>
          <a:xfrm>
            <a:off x="4385732" y="4563534"/>
            <a:ext cx="7806267" cy="18118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805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7">
            <a:extLst>
              <a:ext uri="{FF2B5EF4-FFF2-40B4-BE49-F238E27FC236}">
                <a16:creationId xmlns:a16="http://schemas.microsoft.com/office/drawing/2014/main" id="{8B6B5EF1-DF7C-F4D5-1765-130B28735A0E}"/>
              </a:ext>
            </a:extLst>
          </p:cNvPr>
          <p:cNvSpPr txBox="1">
            <a:spLocks/>
          </p:cNvSpPr>
          <p:nvPr/>
        </p:nvSpPr>
        <p:spPr>
          <a:xfrm>
            <a:off x="630106" y="1038633"/>
            <a:ext cx="9214230" cy="517190"/>
          </a:xfrm>
          <a:prstGeom prst="rect">
            <a:avLst/>
          </a:prstGeom>
        </p:spPr>
        <p:txBody>
          <a:bodyPr anchor="ctr" anchorCtr="0"/>
          <a:lstStyle>
            <a:lvl1pPr marL="457189" indent="-457189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 IDEA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创建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Maven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</a:p>
        </p:txBody>
      </p:sp>
      <p:sp>
        <p:nvSpPr>
          <p:cNvPr id="3" name="文本占位符 28">
            <a:extLst>
              <a:ext uri="{FF2B5EF4-FFF2-40B4-BE49-F238E27FC236}">
                <a16:creationId xmlns:a16="http://schemas.microsoft.com/office/drawing/2014/main" id="{85691DE4-13A6-D331-2BDF-376564698128}"/>
              </a:ext>
            </a:extLst>
          </p:cNvPr>
          <p:cNvSpPr txBox="1">
            <a:spLocks/>
          </p:cNvSpPr>
          <p:nvPr/>
        </p:nvSpPr>
        <p:spPr>
          <a:xfrm>
            <a:off x="1282039" y="1703505"/>
            <a:ext cx="9214230" cy="1000998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创建模块，选择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Maven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，点击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Next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填写模块名称，点击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finish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，创建完成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2">
            <a:extLst>
              <a:ext uri="{FF2B5EF4-FFF2-40B4-BE49-F238E27FC236}">
                <a16:creationId xmlns:a16="http://schemas.microsoft.com/office/drawing/2014/main" id="{10580D65-6AE9-9E95-39B0-D8A9C7482298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Maven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550F5DF-8F0F-EDD4-59E0-340B9A56F9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5869"/>
          <a:stretch/>
        </p:blipFill>
        <p:spPr>
          <a:xfrm>
            <a:off x="335429" y="2852185"/>
            <a:ext cx="7004816" cy="346727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B3E5DDF-CE7F-8435-43D9-8398E382F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196" y="3261277"/>
            <a:ext cx="4375375" cy="178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865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C87A5-4762-A2A9-B56E-6FB9F9B05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>
            <a:extLst>
              <a:ext uri="{FF2B5EF4-FFF2-40B4-BE49-F238E27FC236}">
                <a16:creationId xmlns:a16="http://schemas.microsoft.com/office/drawing/2014/main" id="{336AF86A-E746-8AD4-6714-3EF3BDA7A373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Web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服务器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-Tomcat</a:t>
            </a:r>
          </a:p>
        </p:txBody>
      </p:sp>
      <p:sp>
        <p:nvSpPr>
          <p:cNvPr id="9" name="文本占位符 6">
            <a:extLst>
              <a:ext uri="{FF2B5EF4-FFF2-40B4-BE49-F238E27FC236}">
                <a16:creationId xmlns:a16="http://schemas.microsoft.com/office/drawing/2014/main" id="{12A40134-7433-67D6-30C8-F7113DAB88CF}"/>
              </a:ext>
            </a:extLst>
          </p:cNvPr>
          <p:cNvSpPr txBox="1">
            <a:spLocks/>
          </p:cNvSpPr>
          <p:nvPr/>
        </p:nvSpPr>
        <p:spPr>
          <a:xfrm>
            <a:off x="661189" y="871881"/>
            <a:ext cx="11066680" cy="109226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-apple-system"/>
              </a:rPr>
              <a:t>Web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-apple-system"/>
              </a:rPr>
              <a:t>服务器是一个软件程序，对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-apple-system"/>
              </a:rPr>
              <a:t>HTTP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-apple-system"/>
              </a:rPr>
              <a:t>协议的操作进行封装，使得程序员不必直接对协议进行操作，让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-apple-system"/>
              </a:rPr>
              <a:t>Web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-apple-system"/>
              </a:rPr>
              <a:t>开发更加便捷。主要功能是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Optima-Regular"/>
              </a:rPr>
              <a:t>"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-apple-system"/>
              </a:rPr>
              <a:t>提供网上信息浏览服务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Optima-Regular"/>
              </a:rPr>
              <a:t>"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Optima-Regular"/>
              </a:rPr>
              <a:t>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239ED45-9A6A-0732-5A35-4F70D28EAC7F}"/>
              </a:ext>
            </a:extLst>
          </p:cNvPr>
          <p:cNvGrpSpPr/>
          <p:nvPr/>
        </p:nvGrpSpPr>
        <p:grpSpPr>
          <a:xfrm>
            <a:off x="708382" y="2324585"/>
            <a:ext cx="1082678" cy="1092260"/>
            <a:chOff x="1288572" y="3466291"/>
            <a:chExt cx="1076475" cy="108600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2DBE881E-7DC9-D33A-EF9C-1A4E3859F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8572" y="3466291"/>
              <a:ext cx="1076475" cy="1086002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E8E96CFE-314F-53DF-FDE4-7CCA17054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02940" y="3784462"/>
              <a:ext cx="447737" cy="447737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A70FE70-FFB0-E7AB-B3B5-BF9A7EF9B992}"/>
              </a:ext>
            </a:extLst>
          </p:cNvPr>
          <p:cNvGrpSpPr/>
          <p:nvPr/>
        </p:nvGrpSpPr>
        <p:grpSpPr>
          <a:xfrm>
            <a:off x="8206693" y="2127133"/>
            <a:ext cx="1266439" cy="1425383"/>
            <a:chOff x="7600330" y="2513839"/>
            <a:chExt cx="1095613" cy="1160948"/>
          </a:xfrm>
        </p:grpSpPr>
        <p:sp>
          <p:nvSpPr>
            <p:cNvPr id="15" name="圆角矩形 81">
              <a:extLst>
                <a:ext uri="{FF2B5EF4-FFF2-40B4-BE49-F238E27FC236}">
                  <a16:creationId xmlns:a16="http://schemas.microsoft.com/office/drawing/2014/main" id="{B79A5A54-7F55-3B28-A7D4-A0C01D37CB40}"/>
                </a:ext>
              </a:extLst>
            </p:cNvPr>
            <p:cNvSpPr/>
            <p:nvPr/>
          </p:nvSpPr>
          <p:spPr>
            <a:xfrm>
              <a:off x="7668461" y="2567044"/>
              <a:ext cx="950032" cy="328009"/>
            </a:xfrm>
            <a:prstGeom prst="roundRect">
              <a:avLst/>
            </a:prstGeom>
            <a:solidFill>
              <a:srgbClr val="8064A2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0F2288F-50B3-6B9C-9038-FFBCEFD6E72D}"/>
                </a:ext>
              </a:extLst>
            </p:cNvPr>
            <p:cNvCxnSpPr/>
            <p:nvPr/>
          </p:nvCxnSpPr>
          <p:spPr>
            <a:xfrm>
              <a:off x="8293825" y="2710730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A38310A-743F-674E-0E09-E4B531846332}"/>
                </a:ext>
              </a:extLst>
            </p:cNvPr>
            <p:cNvCxnSpPr/>
            <p:nvPr/>
          </p:nvCxnSpPr>
          <p:spPr>
            <a:xfrm>
              <a:off x="8293825" y="2751370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017AFFAA-D6D5-CD5C-A305-3610EBEE1222}"/>
                </a:ext>
              </a:extLst>
            </p:cNvPr>
            <p:cNvCxnSpPr/>
            <p:nvPr/>
          </p:nvCxnSpPr>
          <p:spPr>
            <a:xfrm>
              <a:off x="8293824" y="2792010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20" name="圆角矩形 97">
              <a:extLst>
                <a:ext uri="{FF2B5EF4-FFF2-40B4-BE49-F238E27FC236}">
                  <a16:creationId xmlns:a16="http://schemas.microsoft.com/office/drawing/2014/main" id="{1AA37236-2BBC-0846-F6EA-7542823C04E0}"/>
                </a:ext>
              </a:extLst>
            </p:cNvPr>
            <p:cNvSpPr/>
            <p:nvPr/>
          </p:nvSpPr>
          <p:spPr>
            <a:xfrm>
              <a:off x="7600330" y="2513839"/>
              <a:ext cx="1095613" cy="1160948"/>
            </a:xfrm>
            <a:prstGeom prst="roundRect">
              <a:avLst>
                <a:gd name="adj" fmla="val 5202"/>
              </a:avLst>
            </a:prstGeom>
            <a:noFill/>
            <a:ln w="31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4819A2E7-3D89-A360-DE08-2B5315573AC4}"/>
                </a:ext>
              </a:extLst>
            </p:cNvPr>
            <p:cNvSpPr/>
            <p:nvPr/>
          </p:nvSpPr>
          <p:spPr>
            <a:xfrm>
              <a:off x="7716520" y="2751370"/>
              <a:ext cx="80733" cy="8073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D60046ED-EC85-673F-2CD4-0325C7871262}"/>
                </a:ext>
              </a:extLst>
            </p:cNvPr>
            <p:cNvCxnSpPr/>
            <p:nvPr/>
          </p:nvCxnSpPr>
          <p:spPr>
            <a:xfrm>
              <a:off x="8293824" y="2832105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23" name="圆角矩形 81">
              <a:extLst>
                <a:ext uri="{FF2B5EF4-FFF2-40B4-BE49-F238E27FC236}">
                  <a16:creationId xmlns:a16="http://schemas.microsoft.com/office/drawing/2014/main" id="{E9D7DBB7-F0DD-1808-7626-B2281845C7EB}"/>
                </a:ext>
              </a:extLst>
            </p:cNvPr>
            <p:cNvSpPr/>
            <p:nvPr/>
          </p:nvSpPr>
          <p:spPr>
            <a:xfrm>
              <a:off x="7673437" y="2935147"/>
              <a:ext cx="950032" cy="328009"/>
            </a:xfrm>
            <a:prstGeom prst="roundRect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BE2119D5-3821-FAD6-9337-F9A05737FB54}"/>
                </a:ext>
              </a:extLst>
            </p:cNvPr>
            <p:cNvCxnSpPr/>
            <p:nvPr/>
          </p:nvCxnSpPr>
          <p:spPr>
            <a:xfrm>
              <a:off x="8298801" y="3078833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5DB36002-3FEB-CFDA-5BBA-EA7D4A971CB8}"/>
                </a:ext>
              </a:extLst>
            </p:cNvPr>
            <p:cNvCxnSpPr/>
            <p:nvPr/>
          </p:nvCxnSpPr>
          <p:spPr>
            <a:xfrm>
              <a:off x="8298801" y="3119473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6BEC7F3C-2804-6EB2-B804-B7CCA03C9A04}"/>
                </a:ext>
              </a:extLst>
            </p:cNvPr>
            <p:cNvCxnSpPr/>
            <p:nvPr/>
          </p:nvCxnSpPr>
          <p:spPr>
            <a:xfrm>
              <a:off x="8298800" y="3160113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9728A143-1C29-3F1C-4D2A-720C2FCE6BE7}"/>
                </a:ext>
              </a:extLst>
            </p:cNvPr>
            <p:cNvSpPr/>
            <p:nvPr/>
          </p:nvSpPr>
          <p:spPr>
            <a:xfrm>
              <a:off x="7721496" y="3119473"/>
              <a:ext cx="86157" cy="86157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4FCDC8DC-F8A4-BFEF-C425-37120147F336}"/>
                </a:ext>
              </a:extLst>
            </p:cNvPr>
            <p:cNvCxnSpPr/>
            <p:nvPr/>
          </p:nvCxnSpPr>
          <p:spPr>
            <a:xfrm>
              <a:off x="8298800" y="3200208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29" name="圆角矩形 81">
              <a:extLst>
                <a:ext uri="{FF2B5EF4-FFF2-40B4-BE49-F238E27FC236}">
                  <a16:creationId xmlns:a16="http://schemas.microsoft.com/office/drawing/2014/main" id="{D20E941A-B8E0-5507-FC1F-8CEFECBE1025}"/>
                </a:ext>
              </a:extLst>
            </p:cNvPr>
            <p:cNvSpPr/>
            <p:nvPr/>
          </p:nvSpPr>
          <p:spPr>
            <a:xfrm>
              <a:off x="7668461" y="3300399"/>
              <a:ext cx="950032" cy="328009"/>
            </a:xfrm>
            <a:prstGeom prst="roundRect">
              <a:avLst/>
            </a:prstGeom>
            <a:solidFill>
              <a:srgbClr val="8064A2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917CD792-E4C8-CB23-4285-523E85E092E3}"/>
                </a:ext>
              </a:extLst>
            </p:cNvPr>
            <p:cNvCxnSpPr/>
            <p:nvPr/>
          </p:nvCxnSpPr>
          <p:spPr>
            <a:xfrm>
              <a:off x="8293825" y="3444085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978649FB-B76B-FFE3-8429-E64B4D372406}"/>
                </a:ext>
              </a:extLst>
            </p:cNvPr>
            <p:cNvCxnSpPr/>
            <p:nvPr/>
          </p:nvCxnSpPr>
          <p:spPr>
            <a:xfrm>
              <a:off x="8293825" y="3484725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43239C7D-B995-5DC7-4588-47CF26CF611F}"/>
                </a:ext>
              </a:extLst>
            </p:cNvPr>
            <p:cNvCxnSpPr/>
            <p:nvPr/>
          </p:nvCxnSpPr>
          <p:spPr>
            <a:xfrm>
              <a:off x="8293824" y="3525365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E4EE830C-E501-AE71-D143-2EAD392B4B95}"/>
                </a:ext>
              </a:extLst>
            </p:cNvPr>
            <p:cNvSpPr/>
            <p:nvPr/>
          </p:nvSpPr>
          <p:spPr>
            <a:xfrm>
              <a:off x="7716520" y="3484725"/>
              <a:ext cx="87760" cy="8776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45A4D2E0-1C1F-166F-24AE-E011B9AD069B}"/>
                </a:ext>
              </a:extLst>
            </p:cNvPr>
            <p:cNvCxnSpPr/>
            <p:nvPr/>
          </p:nvCxnSpPr>
          <p:spPr>
            <a:xfrm>
              <a:off x="8293824" y="3565460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</p:grp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8CC6B26E-0997-4FFB-39F6-59E9C72FF535}"/>
              </a:ext>
            </a:extLst>
          </p:cNvPr>
          <p:cNvCxnSpPr>
            <a:cxnSpLocks/>
          </p:cNvCxnSpPr>
          <p:nvPr/>
        </p:nvCxnSpPr>
        <p:spPr>
          <a:xfrm>
            <a:off x="1934000" y="2644404"/>
            <a:ext cx="6148874" cy="0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7E885537-764C-8D41-2764-B3DE82C3601E}"/>
              </a:ext>
            </a:extLst>
          </p:cNvPr>
          <p:cNvCxnSpPr>
            <a:cxnSpLocks/>
          </p:cNvCxnSpPr>
          <p:nvPr/>
        </p:nvCxnSpPr>
        <p:spPr>
          <a:xfrm flipH="1">
            <a:off x="1934000" y="3061188"/>
            <a:ext cx="6148874" cy="0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2AC401DC-DBCB-5AB0-C2A8-65A74538CEFB}"/>
              </a:ext>
            </a:extLst>
          </p:cNvPr>
          <p:cNvSpPr txBox="1"/>
          <p:nvPr/>
        </p:nvSpPr>
        <p:spPr>
          <a:xfrm>
            <a:off x="4596315" y="234587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黑体"/>
              </a:rPr>
              <a:t>请求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黑体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1DAF4EA-E206-BC84-36AD-D121AEF5CC3E}"/>
              </a:ext>
            </a:extLst>
          </p:cNvPr>
          <p:cNvSpPr txBox="1"/>
          <p:nvPr/>
        </p:nvSpPr>
        <p:spPr>
          <a:xfrm>
            <a:off x="4605646" y="309046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黑体"/>
              </a:rPr>
              <a:t>响应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黑体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581EE77-785E-B67D-BC58-F3F1FDE56E0B}"/>
              </a:ext>
            </a:extLst>
          </p:cNvPr>
          <p:cNvSpPr txBox="1"/>
          <p:nvPr/>
        </p:nvSpPr>
        <p:spPr>
          <a:xfrm>
            <a:off x="4338458" y="2708085"/>
            <a:ext cx="109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C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HTTP</a:t>
            </a:r>
            <a:r>
              <a:rPr lang="zh-CN" altLang="en-US" sz="1600" b="1">
                <a:solidFill>
                  <a:srgbClr val="C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协议</a:t>
            </a:r>
            <a:endParaRPr lang="zh-CN" altLang="en-US" sz="1600" b="1" dirty="0">
              <a:solidFill>
                <a:srgbClr val="C00000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D9D1BD03-EAA4-FA30-6E4C-147FBFC49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1886" y="2263993"/>
            <a:ext cx="1953140" cy="1105066"/>
          </a:xfrm>
          <a:prstGeom prst="roundRect">
            <a:avLst>
              <a:gd name="adj" fmla="val 8223"/>
            </a:avLst>
          </a:prstGeom>
          <a:ln w="6350">
            <a:solidFill>
              <a:sysClr val="windowText" lastClr="000000">
                <a:lumMod val="85000"/>
                <a:lumOff val="15000"/>
              </a:sysClr>
            </a:solidFill>
            <a:prstDash val="dash"/>
          </a:ln>
        </p:spPr>
      </p:pic>
      <p:grpSp>
        <p:nvGrpSpPr>
          <p:cNvPr id="42" name="组合 41">
            <a:extLst>
              <a:ext uri="{FF2B5EF4-FFF2-40B4-BE49-F238E27FC236}">
                <a16:creationId xmlns:a16="http://schemas.microsoft.com/office/drawing/2014/main" id="{E5AE7C2F-3AA7-1CC9-DFEF-35D36DA946DF}"/>
              </a:ext>
            </a:extLst>
          </p:cNvPr>
          <p:cNvGrpSpPr/>
          <p:nvPr/>
        </p:nvGrpSpPr>
        <p:grpSpPr>
          <a:xfrm>
            <a:off x="610531" y="3809567"/>
            <a:ext cx="11066681" cy="2862056"/>
            <a:chOff x="850499" y="1673978"/>
            <a:chExt cx="10491002" cy="3048430"/>
          </a:xfrm>
        </p:grpSpPr>
        <p:sp>
          <p:nvSpPr>
            <p:cNvPr id="45" name="矩形: 对角圆角 44">
              <a:extLst>
                <a:ext uri="{FF2B5EF4-FFF2-40B4-BE49-F238E27FC236}">
                  <a16:creationId xmlns:a16="http://schemas.microsoft.com/office/drawing/2014/main" id="{DF385A11-0710-ADC3-6109-57B4008494BB}"/>
                </a:ext>
              </a:extLst>
            </p:cNvPr>
            <p:cNvSpPr/>
            <p:nvPr/>
          </p:nvSpPr>
          <p:spPr>
            <a:xfrm>
              <a:off x="850499" y="1673978"/>
              <a:ext cx="10491002" cy="3048430"/>
            </a:xfrm>
            <a:prstGeom prst="round2DiagRect">
              <a:avLst>
                <a:gd name="adj1" fmla="val 5917"/>
                <a:gd name="adj2" fmla="val 5342"/>
              </a:avLst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lgDash"/>
            </a:ln>
            <a:effectLst/>
          </p:spPr>
          <p:txBody>
            <a:bodyPr lIns="144000" tIns="0" rIns="72000" bIns="0" rtlCol="0" anchor="ctr"/>
            <a:lstStyle/>
            <a:p>
              <a:pPr marL="285750" marR="0" lvl="0" indent="-285750" defTabSz="914400" eaLnBrk="0" fontAlgn="base" latinLnBrk="0" hangingPunct="0"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Tomcat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是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Apache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软件基金会一个核心项目，是一个开源免费的轻量级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Web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服务器，支持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Servlet/JSP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少量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JavaEE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规范。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marR="0" lvl="0" indent="-285750" defTabSz="914400" eaLnBrk="0" fontAlgn="base" latinLnBrk="0" hangingPunct="0"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JavaEE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 Enterprise Edition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，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企业版。指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企业级开发的技术规范总和。包含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13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项技术规范：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JDBC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JNDI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EJB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RMI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JSP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Servlet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XML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JMS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 IDL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JTS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JTA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JavaMail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JAF</a:t>
              </a:r>
            </a:p>
            <a:p>
              <a:pPr marL="285750" marR="0" lvl="0" indent="-285750" defTabSz="914400" eaLnBrk="0" fontAlgn="base" latinLnBrk="0" hangingPunct="0"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Tomcat 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也被称为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Web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容器、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Servlet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容器。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Servlet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程序需要依赖于 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Tomcat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才能运行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</a:p>
            <a:p>
              <a:pPr marL="285750" marR="0" lvl="0" indent="-285750" defTabSz="914400" eaLnBrk="0" fontAlgn="base" latinLnBrk="0" hangingPunct="0"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官网：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  <a:hlinkClick r:id="rId6"/>
                </a:rPr>
                <a:t>https://tomcat.apache.org/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44" name="Shape 2789">
              <a:extLst>
                <a:ext uri="{FF2B5EF4-FFF2-40B4-BE49-F238E27FC236}">
                  <a16:creationId xmlns:a16="http://schemas.microsoft.com/office/drawing/2014/main" id="{B1A9F6B4-6F7C-654F-8CB1-5C5D1E9ACF1A}"/>
                </a:ext>
              </a:extLst>
            </p:cNvPr>
            <p:cNvSpPr/>
            <p:nvPr/>
          </p:nvSpPr>
          <p:spPr>
            <a:xfrm>
              <a:off x="1059452" y="1750407"/>
              <a:ext cx="279459" cy="27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95" y="9980"/>
                  </a:moveTo>
                  <a:cubicBezTo>
                    <a:pt x="19587" y="9894"/>
                    <a:pt x="19575" y="9811"/>
                    <a:pt x="19565" y="9726"/>
                  </a:cubicBezTo>
                  <a:cubicBezTo>
                    <a:pt x="19542" y="9539"/>
                    <a:pt x="19514" y="9355"/>
                    <a:pt x="19480" y="9172"/>
                  </a:cubicBezTo>
                  <a:cubicBezTo>
                    <a:pt x="19463" y="9078"/>
                    <a:pt x="19444" y="8986"/>
                    <a:pt x="19424" y="8893"/>
                  </a:cubicBezTo>
                  <a:cubicBezTo>
                    <a:pt x="19384" y="8712"/>
                    <a:pt x="19337" y="8533"/>
                    <a:pt x="19286" y="8356"/>
                  </a:cubicBezTo>
                  <a:cubicBezTo>
                    <a:pt x="19263" y="8276"/>
                    <a:pt x="19244" y="8195"/>
                    <a:pt x="19218" y="8116"/>
                  </a:cubicBezTo>
                  <a:cubicBezTo>
                    <a:pt x="19143" y="7879"/>
                    <a:pt x="19057" y="7646"/>
                    <a:pt x="18963" y="7418"/>
                  </a:cubicBezTo>
                  <a:cubicBezTo>
                    <a:pt x="18923" y="7321"/>
                    <a:pt x="18876" y="7229"/>
                    <a:pt x="18833" y="7134"/>
                  </a:cubicBezTo>
                  <a:cubicBezTo>
                    <a:pt x="18771" y="6999"/>
                    <a:pt x="18708" y="6865"/>
                    <a:pt x="18640" y="6734"/>
                  </a:cubicBezTo>
                  <a:cubicBezTo>
                    <a:pt x="18580" y="6618"/>
                    <a:pt x="18516" y="6504"/>
                    <a:pt x="18450" y="6391"/>
                  </a:cubicBezTo>
                  <a:cubicBezTo>
                    <a:pt x="18392" y="6291"/>
                    <a:pt x="18331" y="6192"/>
                    <a:pt x="18269" y="6094"/>
                  </a:cubicBezTo>
                  <a:cubicBezTo>
                    <a:pt x="18192" y="5971"/>
                    <a:pt x="18114" y="5849"/>
                    <a:pt x="18031" y="5731"/>
                  </a:cubicBezTo>
                  <a:cubicBezTo>
                    <a:pt x="17986" y="5667"/>
                    <a:pt x="17936" y="5605"/>
                    <a:pt x="17889" y="5541"/>
                  </a:cubicBezTo>
                  <a:cubicBezTo>
                    <a:pt x="17544" y="5080"/>
                    <a:pt x="17159" y="4651"/>
                    <a:pt x="16732" y="4265"/>
                  </a:cubicBezTo>
                  <a:cubicBezTo>
                    <a:pt x="16705" y="4241"/>
                    <a:pt x="16679" y="4216"/>
                    <a:pt x="16652" y="4192"/>
                  </a:cubicBezTo>
                  <a:cubicBezTo>
                    <a:pt x="16499" y="4058"/>
                    <a:pt x="16343" y="3927"/>
                    <a:pt x="16181" y="3803"/>
                  </a:cubicBezTo>
                  <a:cubicBezTo>
                    <a:pt x="16173" y="3796"/>
                    <a:pt x="16165" y="3790"/>
                    <a:pt x="16156" y="3784"/>
                  </a:cubicBezTo>
                  <a:cubicBezTo>
                    <a:pt x="15459" y="3252"/>
                    <a:pt x="14680" y="2821"/>
                    <a:pt x="13842" y="2513"/>
                  </a:cubicBezTo>
                  <a:cubicBezTo>
                    <a:pt x="13592" y="2912"/>
                    <a:pt x="13337" y="3420"/>
                    <a:pt x="13040" y="3590"/>
                  </a:cubicBezTo>
                  <a:cubicBezTo>
                    <a:pt x="12610" y="3835"/>
                    <a:pt x="12641" y="4817"/>
                    <a:pt x="13469" y="4725"/>
                  </a:cubicBezTo>
                  <a:cubicBezTo>
                    <a:pt x="13469" y="4725"/>
                    <a:pt x="13224" y="4970"/>
                    <a:pt x="13469" y="5860"/>
                  </a:cubicBezTo>
                  <a:cubicBezTo>
                    <a:pt x="13715" y="6750"/>
                    <a:pt x="14126" y="6943"/>
                    <a:pt x="15341" y="6443"/>
                  </a:cubicBezTo>
                  <a:cubicBezTo>
                    <a:pt x="15862" y="6228"/>
                    <a:pt x="16258" y="6340"/>
                    <a:pt x="16200" y="6873"/>
                  </a:cubicBezTo>
                  <a:cubicBezTo>
                    <a:pt x="16077" y="8008"/>
                    <a:pt x="15202" y="7960"/>
                    <a:pt x="15862" y="9788"/>
                  </a:cubicBezTo>
                  <a:cubicBezTo>
                    <a:pt x="16261" y="10892"/>
                    <a:pt x="17243" y="11322"/>
                    <a:pt x="17611" y="12181"/>
                  </a:cubicBezTo>
                  <a:cubicBezTo>
                    <a:pt x="17814" y="12653"/>
                    <a:pt x="18591" y="13088"/>
                    <a:pt x="19250" y="13384"/>
                  </a:cubicBezTo>
                  <a:cubicBezTo>
                    <a:pt x="19321" y="13153"/>
                    <a:pt x="19380" y="12917"/>
                    <a:pt x="19432" y="12677"/>
                  </a:cubicBezTo>
                  <a:cubicBezTo>
                    <a:pt x="19452" y="12587"/>
                    <a:pt x="19467" y="12494"/>
                    <a:pt x="19484" y="12402"/>
                  </a:cubicBezTo>
                  <a:cubicBezTo>
                    <a:pt x="19517" y="12224"/>
                    <a:pt x="19545" y="12044"/>
                    <a:pt x="19566" y="11862"/>
                  </a:cubicBezTo>
                  <a:cubicBezTo>
                    <a:pt x="19576" y="11776"/>
                    <a:pt x="19588" y="11691"/>
                    <a:pt x="19596" y="11604"/>
                  </a:cubicBezTo>
                  <a:cubicBezTo>
                    <a:pt x="19620" y="11340"/>
                    <a:pt x="19636" y="11072"/>
                    <a:pt x="19636" y="10800"/>
                  </a:cubicBezTo>
                  <a:cubicBezTo>
                    <a:pt x="19636" y="10523"/>
                    <a:pt x="19620" y="10250"/>
                    <a:pt x="19595" y="9980"/>
                  </a:cubicBezTo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2" y="982"/>
                    <a:pt x="20618" y="5377"/>
                    <a:pt x="20618" y="10800"/>
                  </a:cubicBezTo>
                  <a:cubicBezTo>
                    <a:pt x="20618" y="16223"/>
                    <a:pt x="16222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moveTo>
                    <a:pt x="8407" y="9726"/>
                  </a:moveTo>
                  <a:cubicBezTo>
                    <a:pt x="8468" y="9020"/>
                    <a:pt x="9603" y="8284"/>
                    <a:pt x="10370" y="7947"/>
                  </a:cubicBezTo>
                  <a:cubicBezTo>
                    <a:pt x="11137" y="7609"/>
                    <a:pt x="11843" y="7486"/>
                    <a:pt x="11751" y="6903"/>
                  </a:cubicBezTo>
                  <a:cubicBezTo>
                    <a:pt x="11659" y="6320"/>
                    <a:pt x="11444" y="5891"/>
                    <a:pt x="10248" y="5891"/>
                  </a:cubicBezTo>
                  <a:cubicBezTo>
                    <a:pt x="9051" y="5891"/>
                    <a:pt x="9573" y="7486"/>
                    <a:pt x="8591" y="6535"/>
                  </a:cubicBezTo>
                  <a:cubicBezTo>
                    <a:pt x="7609" y="5584"/>
                    <a:pt x="8805" y="5830"/>
                    <a:pt x="9296" y="5615"/>
                  </a:cubicBezTo>
                  <a:cubicBezTo>
                    <a:pt x="9787" y="5400"/>
                    <a:pt x="10278" y="4510"/>
                    <a:pt x="9419" y="4449"/>
                  </a:cubicBezTo>
                  <a:cubicBezTo>
                    <a:pt x="8560" y="4388"/>
                    <a:pt x="8744" y="4817"/>
                    <a:pt x="8069" y="4572"/>
                  </a:cubicBezTo>
                  <a:cubicBezTo>
                    <a:pt x="7394" y="4326"/>
                    <a:pt x="7087" y="5431"/>
                    <a:pt x="6658" y="5277"/>
                  </a:cubicBezTo>
                  <a:cubicBezTo>
                    <a:pt x="6373" y="5176"/>
                    <a:pt x="5613" y="4605"/>
                    <a:pt x="5110" y="4044"/>
                  </a:cubicBezTo>
                  <a:cubicBezTo>
                    <a:pt x="4094" y="4900"/>
                    <a:pt x="3277" y="5982"/>
                    <a:pt x="2729" y="7212"/>
                  </a:cubicBezTo>
                  <a:cubicBezTo>
                    <a:pt x="2875" y="8862"/>
                    <a:pt x="3774" y="9726"/>
                    <a:pt x="3774" y="9726"/>
                  </a:cubicBezTo>
                  <a:cubicBezTo>
                    <a:pt x="3774" y="9726"/>
                    <a:pt x="4234" y="10800"/>
                    <a:pt x="6995" y="12119"/>
                  </a:cubicBezTo>
                  <a:cubicBezTo>
                    <a:pt x="6995" y="12119"/>
                    <a:pt x="7517" y="12150"/>
                    <a:pt x="6903" y="11536"/>
                  </a:cubicBezTo>
                  <a:cubicBezTo>
                    <a:pt x="6290" y="10923"/>
                    <a:pt x="5615" y="10156"/>
                    <a:pt x="6382" y="9757"/>
                  </a:cubicBezTo>
                  <a:cubicBezTo>
                    <a:pt x="7149" y="9358"/>
                    <a:pt x="7364" y="9389"/>
                    <a:pt x="7548" y="10125"/>
                  </a:cubicBezTo>
                  <a:cubicBezTo>
                    <a:pt x="7732" y="10861"/>
                    <a:pt x="8345" y="10432"/>
                    <a:pt x="8407" y="9726"/>
                  </a:cubicBezTo>
                  <a:moveTo>
                    <a:pt x="16246" y="12871"/>
                  </a:moveTo>
                  <a:cubicBezTo>
                    <a:pt x="15893" y="13086"/>
                    <a:pt x="15908" y="13561"/>
                    <a:pt x="16200" y="13822"/>
                  </a:cubicBezTo>
                  <a:cubicBezTo>
                    <a:pt x="16491" y="14083"/>
                    <a:pt x="17074" y="14420"/>
                    <a:pt x="17258" y="13822"/>
                  </a:cubicBezTo>
                  <a:cubicBezTo>
                    <a:pt x="17442" y="13224"/>
                    <a:pt x="16599" y="12656"/>
                    <a:pt x="16246" y="12871"/>
                  </a:cubicBezTo>
                  <a:moveTo>
                    <a:pt x="12027" y="12948"/>
                  </a:moveTo>
                  <a:cubicBezTo>
                    <a:pt x="10984" y="12058"/>
                    <a:pt x="11107" y="11659"/>
                    <a:pt x="9787" y="11659"/>
                  </a:cubicBezTo>
                  <a:cubicBezTo>
                    <a:pt x="8468" y="11659"/>
                    <a:pt x="7640" y="11966"/>
                    <a:pt x="7977" y="13807"/>
                  </a:cubicBezTo>
                  <a:cubicBezTo>
                    <a:pt x="8315" y="15648"/>
                    <a:pt x="9296" y="14819"/>
                    <a:pt x="9205" y="16231"/>
                  </a:cubicBezTo>
                  <a:cubicBezTo>
                    <a:pt x="9112" y="17642"/>
                    <a:pt x="9450" y="17949"/>
                    <a:pt x="9665" y="18286"/>
                  </a:cubicBezTo>
                  <a:cubicBezTo>
                    <a:pt x="9880" y="18624"/>
                    <a:pt x="10524" y="19606"/>
                    <a:pt x="10769" y="18225"/>
                  </a:cubicBezTo>
                  <a:cubicBezTo>
                    <a:pt x="11015" y="16844"/>
                    <a:pt x="11475" y="16077"/>
                    <a:pt x="11996" y="15402"/>
                  </a:cubicBezTo>
                  <a:cubicBezTo>
                    <a:pt x="12518" y="14727"/>
                    <a:pt x="13070" y="13837"/>
                    <a:pt x="12027" y="12948"/>
                  </a:cubicBezTo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9047" tIns="19047" rIns="19047" bIns="19047" anchor="ctr"/>
            <a:lstStyle/>
            <a:p>
              <a:pPr marL="0" marR="0" lvl="0" indent="0" algn="ctr" defTabSz="22851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62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黑体"/>
                <a:ea typeface="Gill Sans"/>
                <a:cs typeface="Arial" panose="020B0604020202020204"/>
                <a:sym typeface="Gill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5436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9791-BE0E-3663-E760-C4C1F61FE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>
            <a:extLst>
              <a:ext uri="{FF2B5EF4-FFF2-40B4-BE49-F238E27FC236}">
                <a16:creationId xmlns:a16="http://schemas.microsoft.com/office/drawing/2014/main" id="{DCCEC5EA-F38E-11F6-CCFD-C8B67E1A1B66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Web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服务器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-Tomcat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21DB859-68A1-1FA3-5086-3BCC8D9874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0" t="2045" r="7768" b="4679"/>
          <a:stretch/>
        </p:blipFill>
        <p:spPr>
          <a:xfrm>
            <a:off x="4969933" y="1684867"/>
            <a:ext cx="7001934" cy="4648200"/>
          </a:xfrm>
          <a:prstGeom prst="rect">
            <a:avLst/>
          </a:prstGeom>
        </p:spPr>
      </p:pic>
      <p:sp>
        <p:nvSpPr>
          <p:cNvPr id="3" name="文本占位符 6">
            <a:extLst>
              <a:ext uri="{FF2B5EF4-FFF2-40B4-BE49-F238E27FC236}">
                <a16:creationId xmlns:a16="http://schemas.microsoft.com/office/drawing/2014/main" id="{BC43E53D-E7F9-DAB2-CC92-55B1ED6E52C5}"/>
              </a:ext>
            </a:extLst>
          </p:cNvPr>
          <p:cNvSpPr txBox="1">
            <a:spLocks/>
          </p:cNvSpPr>
          <p:nvPr/>
        </p:nvSpPr>
        <p:spPr>
          <a:xfrm>
            <a:off x="175302" y="2193400"/>
            <a:ext cx="4794631" cy="4139667"/>
          </a:xfrm>
          <a:prstGeom prst="rect">
            <a:avLst/>
          </a:prstGeom>
        </p:spPr>
        <p:txBody>
          <a:bodyPr/>
          <a:lstStyle>
            <a:lvl1pPr marL="36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+mj-lt"/>
              <a:buAutoNum type="arabicPeriod"/>
              <a:tabLst/>
              <a:defRPr lang="en-US" altLang="zh-CN" sz="1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72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tabLst/>
              <a:defRPr lang="en-US" altLang="zh-CN" sz="1400" b="0" i="0" kern="1200" dirty="0">
                <a:solidFill>
                  <a:schemeClr val="tx1"/>
                </a:solidFill>
                <a:latin typeface="Alibaba PuHuiTi R" pitchFamily="18" charset="-122"/>
                <a:ea typeface="Alibaba PuHuiTi R" pitchFamily="18" charset="-122"/>
                <a:cs typeface="Alibaba PuHuiTi R" pitchFamily="18" charset="-122"/>
              </a:defRPr>
            </a:lvl2pPr>
            <a:lvl3pPr marL="1079500" indent="-358775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+mj-ea"/>
              <a:buAutoNum type="circleNumDbPlain"/>
              <a:tabLst/>
              <a:defRPr lang="zh-CN" altLang="en-US" sz="1400" b="0" i="0" kern="1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marR="0" lvl="0" indent="-360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特点：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L="720000" marR="0" lvl="1" indent="-360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基于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TCP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协议：面向连接，安全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720000" marR="0" lvl="1" indent="-360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基于请求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-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响应模型的：一次请求对应一次响应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720000" marR="0" lvl="1" indent="-360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HTTP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协议是无状态的协议：对于事务处理没有记忆能力。每次请求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-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响应都是独立的。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1079500" marR="0" lvl="2" indent="-358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缺点：多次请求间不能共享数据。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1079500" marR="0" lvl="2" indent="-358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优点：速度快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BC727B2D-DD5F-D8F6-CE7B-6D7B9C08467B}"/>
              </a:ext>
            </a:extLst>
          </p:cNvPr>
          <p:cNvSpPr txBox="1">
            <a:spLocks/>
          </p:cNvSpPr>
          <p:nvPr/>
        </p:nvSpPr>
        <p:spPr>
          <a:xfrm>
            <a:off x="700236" y="1304988"/>
            <a:ext cx="3321431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53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A1CC8-5FCF-0504-C559-6C3CFBB11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>
            <a:extLst>
              <a:ext uri="{FF2B5EF4-FFF2-40B4-BE49-F238E27FC236}">
                <a16:creationId xmlns:a16="http://schemas.microsoft.com/office/drawing/2014/main" id="{F8D7F619-8EBA-2024-A05F-CFC94B129CA1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Web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服务器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-Tomcat</a:t>
            </a:r>
          </a:p>
        </p:txBody>
      </p:sp>
      <p:sp>
        <p:nvSpPr>
          <p:cNvPr id="2" name="标题 4">
            <a:extLst>
              <a:ext uri="{FF2B5EF4-FFF2-40B4-BE49-F238E27FC236}">
                <a16:creationId xmlns:a16="http://schemas.microsoft.com/office/drawing/2014/main" id="{00DA7875-D273-4EFC-8363-8FBCDB002F90}"/>
              </a:ext>
            </a:extLst>
          </p:cNvPr>
          <p:cNvSpPr txBox="1">
            <a:spLocks/>
          </p:cNvSpPr>
          <p:nvPr/>
        </p:nvSpPr>
        <p:spPr>
          <a:xfrm>
            <a:off x="746600" y="1019007"/>
            <a:ext cx="10698800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请求报文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264A5EF-3063-161F-3277-82DC2F9AF227}"/>
              </a:ext>
            </a:extLst>
          </p:cNvPr>
          <p:cNvGrpSpPr/>
          <p:nvPr/>
        </p:nvGrpSpPr>
        <p:grpSpPr>
          <a:xfrm>
            <a:off x="2399627" y="2628159"/>
            <a:ext cx="1082678" cy="1092260"/>
            <a:chOff x="1288572" y="3466291"/>
            <a:chExt cx="1076475" cy="1086002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767EBE2-7289-C2A6-D068-CF4CF7C3D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8572" y="3466291"/>
              <a:ext cx="1076475" cy="1086002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2208C4BA-F4E2-9352-807F-6BB1722B7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02940" y="3784462"/>
              <a:ext cx="447737" cy="447737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A18A0A91-307D-8C4F-7BF0-56385E78B21E}"/>
              </a:ext>
            </a:extLst>
          </p:cNvPr>
          <p:cNvGrpSpPr/>
          <p:nvPr/>
        </p:nvGrpSpPr>
        <p:grpSpPr>
          <a:xfrm>
            <a:off x="8370481" y="2443378"/>
            <a:ext cx="1266439" cy="1425383"/>
            <a:chOff x="7600330" y="2513839"/>
            <a:chExt cx="1095613" cy="1160948"/>
          </a:xfrm>
        </p:grpSpPr>
        <p:sp>
          <p:nvSpPr>
            <p:cNvPr id="8" name="圆角矩形 81">
              <a:extLst>
                <a:ext uri="{FF2B5EF4-FFF2-40B4-BE49-F238E27FC236}">
                  <a16:creationId xmlns:a16="http://schemas.microsoft.com/office/drawing/2014/main" id="{0D4E6B98-7BC2-0882-DB62-77A6F272EF6C}"/>
                </a:ext>
              </a:extLst>
            </p:cNvPr>
            <p:cNvSpPr/>
            <p:nvPr/>
          </p:nvSpPr>
          <p:spPr>
            <a:xfrm>
              <a:off x="7668461" y="2567044"/>
              <a:ext cx="950032" cy="328009"/>
            </a:xfrm>
            <a:prstGeom prst="roundRect">
              <a:avLst/>
            </a:prstGeom>
            <a:solidFill>
              <a:srgbClr val="8064A2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F334D977-16B6-A4AE-BF13-217480542482}"/>
                </a:ext>
              </a:extLst>
            </p:cNvPr>
            <p:cNvCxnSpPr/>
            <p:nvPr/>
          </p:nvCxnSpPr>
          <p:spPr>
            <a:xfrm>
              <a:off x="8293825" y="2710730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D3DF70ED-AD22-4AFB-C9E9-DBE637FEA865}"/>
                </a:ext>
              </a:extLst>
            </p:cNvPr>
            <p:cNvCxnSpPr/>
            <p:nvPr/>
          </p:nvCxnSpPr>
          <p:spPr>
            <a:xfrm>
              <a:off x="8293825" y="2751370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84D1272D-E715-3F82-F35E-8FD5431641C3}"/>
                </a:ext>
              </a:extLst>
            </p:cNvPr>
            <p:cNvCxnSpPr/>
            <p:nvPr/>
          </p:nvCxnSpPr>
          <p:spPr>
            <a:xfrm>
              <a:off x="8293824" y="2792010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43" name="圆角矩形 97">
              <a:extLst>
                <a:ext uri="{FF2B5EF4-FFF2-40B4-BE49-F238E27FC236}">
                  <a16:creationId xmlns:a16="http://schemas.microsoft.com/office/drawing/2014/main" id="{A5EEF1D7-16A6-A4F1-57F2-367DB9C84557}"/>
                </a:ext>
              </a:extLst>
            </p:cNvPr>
            <p:cNvSpPr/>
            <p:nvPr/>
          </p:nvSpPr>
          <p:spPr>
            <a:xfrm>
              <a:off x="7600330" y="2513839"/>
              <a:ext cx="1095613" cy="1160948"/>
            </a:xfrm>
            <a:prstGeom prst="roundRect">
              <a:avLst>
                <a:gd name="adj" fmla="val 5202"/>
              </a:avLst>
            </a:prstGeom>
            <a:noFill/>
            <a:ln w="31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B4B11812-C2EE-663E-F133-EA9BE8DE2ED7}"/>
                </a:ext>
              </a:extLst>
            </p:cNvPr>
            <p:cNvSpPr/>
            <p:nvPr/>
          </p:nvSpPr>
          <p:spPr>
            <a:xfrm>
              <a:off x="7716520" y="2751370"/>
              <a:ext cx="80733" cy="8073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D28B40DA-E0F1-80F3-AD0F-65C70F5A80A9}"/>
                </a:ext>
              </a:extLst>
            </p:cNvPr>
            <p:cNvCxnSpPr/>
            <p:nvPr/>
          </p:nvCxnSpPr>
          <p:spPr>
            <a:xfrm>
              <a:off x="8293824" y="2832105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48" name="圆角矩形 81">
              <a:extLst>
                <a:ext uri="{FF2B5EF4-FFF2-40B4-BE49-F238E27FC236}">
                  <a16:creationId xmlns:a16="http://schemas.microsoft.com/office/drawing/2014/main" id="{5AEA30E4-DD0B-AEB5-BF9B-721A95C06A70}"/>
                </a:ext>
              </a:extLst>
            </p:cNvPr>
            <p:cNvSpPr/>
            <p:nvPr/>
          </p:nvSpPr>
          <p:spPr>
            <a:xfrm>
              <a:off x="7673437" y="2935147"/>
              <a:ext cx="950032" cy="328009"/>
            </a:xfrm>
            <a:prstGeom prst="roundRect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B920DA13-4CD9-0CB7-2092-68869F04060F}"/>
                </a:ext>
              </a:extLst>
            </p:cNvPr>
            <p:cNvCxnSpPr/>
            <p:nvPr/>
          </p:nvCxnSpPr>
          <p:spPr>
            <a:xfrm>
              <a:off x="8298801" y="3078833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0810B89C-E9ED-2035-2FB0-58E09F09E69A}"/>
                </a:ext>
              </a:extLst>
            </p:cNvPr>
            <p:cNvCxnSpPr/>
            <p:nvPr/>
          </p:nvCxnSpPr>
          <p:spPr>
            <a:xfrm>
              <a:off x="8298801" y="3119473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D2BADBC4-E6AE-7771-858D-D1A12E5CE177}"/>
                </a:ext>
              </a:extLst>
            </p:cNvPr>
            <p:cNvCxnSpPr/>
            <p:nvPr/>
          </p:nvCxnSpPr>
          <p:spPr>
            <a:xfrm>
              <a:off x="8298800" y="3160113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23199A89-CFF1-E0EE-E1FC-2B84B1015354}"/>
                </a:ext>
              </a:extLst>
            </p:cNvPr>
            <p:cNvSpPr/>
            <p:nvPr/>
          </p:nvSpPr>
          <p:spPr>
            <a:xfrm>
              <a:off x="7721496" y="3119473"/>
              <a:ext cx="86157" cy="86157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7DEBDE9F-A161-9D31-8B3F-A050D54E23DD}"/>
                </a:ext>
              </a:extLst>
            </p:cNvPr>
            <p:cNvCxnSpPr/>
            <p:nvPr/>
          </p:nvCxnSpPr>
          <p:spPr>
            <a:xfrm>
              <a:off x="8298800" y="3200208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54" name="圆角矩形 81">
              <a:extLst>
                <a:ext uri="{FF2B5EF4-FFF2-40B4-BE49-F238E27FC236}">
                  <a16:creationId xmlns:a16="http://schemas.microsoft.com/office/drawing/2014/main" id="{296B7588-F97D-9F78-8A61-3081DB968580}"/>
                </a:ext>
              </a:extLst>
            </p:cNvPr>
            <p:cNvSpPr/>
            <p:nvPr/>
          </p:nvSpPr>
          <p:spPr>
            <a:xfrm>
              <a:off x="7668461" y="3300399"/>
              <a:ext cx="950032" cy="328009"/>
            </a:xfrm>
            <a:prstGeom prst="roundRect">
              <a:avLst/>
            </a:prstGeom>
            <a:solidFill>
              <a:srgbClr val="8064A2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6914EF69-6A59-AFB5-39FE-6789C13BF1FB}"/>
                </a:ext>
              </a:extLst>
            </p:cNvPr>
            <p:cNvCxnSpPr/>
            <p:nvPr/>
          </p:nvCxnSpPr>
          <p:spPr>
            <a:xfrm>
              <a:off x="8293825" y="3444085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E6CCFE33-8E1B-F35D-A057-67F19D8D1898}"/>
                </a:ext>
              </a:extLst>
            </p:cNvPr>
            <p:cNvCxnSpPr/>
            <p:nvPr/>
          </p:nvCxnSpPr>
          <p:spPr>
            <a:xfrm>
              <a:off x="8293825" y="3484725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BB6F597B-BF8D-0104-3E62-6F07CB77CD35}"/>
                </a:ext>
              </a:extLst>
            </p:cNvPr>
            <p:cNvCxnSpPr/>
            <p:nvPr/>
          </p:nvCxnSpPr>
          <p:spPr>
            <a:xfrm>
              <a:off x="8293824" y="3525365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7C1A0186-F710-4D0E-8129-D3B866BC518A}"/>
                </a:ext>
              </a:extLst>
            </p:cNvPr>
            <p:cNvSpPr/>
            <p:nvPr/>
          </p:nvSpPr>
          <p:spPr>
            <a:xfrm>
              <a:off x="7716520" y="3484725"/>
              <a:ext cx="87760" cy="8776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2B75FC1E-71AC-A3C4-AFB4-D09F4AFDB2B7}"/>
                </a:ext>
              </a:extLst>
            </p:cNvPr>
            <p:cNvCxnSpPr/>
            <p:nvPr/>
          </p:nvCxnSpPr>
          <p:spPr>
            <a:xfrm>
              <a:off x="8293824" y="3565460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</p:grp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03C37AA5-B5D0-756F-1239-6299689CEFC9}"/>
              </a:ext>
            </a:extLst>
          </p:cNvPr>
          <p:cNvCxnSpPr/>
          <p:nvPr/>
        </p:nvCxnSpPr>
        <p:spPr>
          <a:xfrm>
            <a:off x="3579020" y="2960649"/>
            <a:ext cx="4668716" cy="0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0CB23C07-19A3-3590-FF8A-8646BD66390D}"/>
              </a:ext>
            </a:extLst>
          </p:cNvPr>
          <p:cNvCxnSpPr>
            <a:cxnSpLocks/>
          </p:cNvCxnSpPr>
          <p:nvPr/>
        </p:nvCxnSpPr>
        <p:spPr>
          <a:xfrm flipH="1">
            <a:off x="3579020" y="3380896"/>
            <a:ext cx="4653889" cy="17538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6A5B2E79-32F2-5F16-C469-1C1EA1C9D698}"/>
              </a:ext>
            </a:extLst>
          </p:cNvPr>
          <p:cNvSpPr txBox="1"/>
          <p:nvPr/>
        </p:nvSpPr>
        <p:spPr>
          <a:xfrm>
            <a:off x="5683831" y="266212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黑体"/>
              </a:rPr>
              <a:t>请求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黑体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861D4919-AD6B-09D6-A9ED-17FBBFFEA895}"/>
              </a:ext>
            </a:extLst>
          </p:cNvPr>
          <p:cNvSpPr txBox="1"/>
          <p:nvPr/>
        </p:nvSpPr>
        <p:spPr>
          <a:xfrm>
            <a:off x="5683831" y="340671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黑体"/>
              </a:rPr>
              <a:t>响应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黑体"/>
            </a:endParaRP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B3740800-2436-1704-7340-5C29DE349F5A}"/>
              </a:ext>
            </a:extLst>
          </p:cNvPr>
          <p:cNvGrpSpPr/>
          <p:nvPr/>
        </p:nvGrpSpPr>
        <p:grpSpPr>
          <a:xfrm>
            <a:off x="9794833" y="2565607"/>
            <a:ext cx="914400" cy="1101057"/>
            <a:chOff x="9759113" y="2020338"/>
            <a:chExt cx="914400" cy="1101057"/>
          </a:xfrm>
        </p:grpSpPr>
        <p:pic>
          <p:nvPicPr>
            <p:cNvPr id="65" name="图形 64" descr="打开的信封 轮廓">
              <a:extLst>
                <a:ext uri="{FF2B5EF4-FFF2-40B4-BE49-F238E27FC236}">
                  <a16:creationId xmlns:a16="http://schemas.microsoft.com/office/drawing/2014/main" id="{D1CEC827-E7F2-F2A4-E1D2-9602329DF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759113" y="2020338"/>
              <a:ext cx="914400" cy="914400"/>
            </a:xfrm>
            <a:prstGeom prst="rect">
              <a:avLst/>
            </a:prstGeom>
          </p:spPr>
        </p:pic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B19265FF-E759-3649-A5A2-2A4C4423FCDF}"/>
                </a:ext>
              </a:extLst>
            </p:cNvPr>
            <p:cNvSpPr txBox="1"/>
            <p:nvPr/>
          </p:nvSpPr>
          <p:spPr>
            <a:xfrm>
              <a:off x="9818490" y="2844396"/>
              <a:ext cx="8159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>
                  <a:solidFill>
                    <a:srgbClr val="00B0F0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请求数据</a:t>
              </a:r>
              <a:endParaRPr lang="zh-CN" altLang="en-US" sz="1200" dirty="0">
                <a:solidFill>
                  <a:srgbClr val="00B0F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0B2784C6-3635-A322-A79E-A7A75D40E4A4}"/>
              </a:ext>
            </a:extLst>
          </p:cNvPr>
          <p:cNvGrpSpPr/>
          <p:nvPr/>
        </p:nvGrpSpPr>
        <p:grpSpPr>
          <a:xfrm>
            <a:off x="1452568" y="2550135"/>
            <a:ext cx="914400" cy="1104438"/>
            <a:chOff x="1416848" y="2059730"/>
            <a:chExt cx="914400" cy="1104438"/>
          </a:xfrm>
        </p:grpSpPr>
        <p:pic>
          <p:nvPicPr>
            <p:cNvPr id="68" name="图形 67" descr="打开的信封 轮廓">
              <a:extLst>
                <a:ext uri="{FF2B5EF4-FFF2-40B4-BE49-F238E27FC236}">
                  <a16:creationId xmlns:a16="http://schemas.microsoft.com/office/drawing/2014/main" id="{337334D6-AE33-5866-59AE-F3B4492EA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416848" y="2059730"/>
              <a:ext cx="914400" cy="914400"/>
            </a:xfrm>
            <a:prstGeom prst="rect">
              <a:avLst/>
            </a:prstGeom>
          </p:spPr>
        </p:pic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9E5488CA-B945-310E-DE84-9DA7BAD321A1}"/>
                </a:ext>
              </a:extLst>
            </p:cNvPr>
            <p:cNvSpPr txBox="1"/>
            <p:nvPr/>
          </p:nvSpPr>
          <p:spPr>
            <a:xfrm>
              <a:off x="1466118" y="2887169"/>
              <a:ext cx="8194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>
                  <a:solidFill>
                    <a:srgbClr val="92D050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响应数据</a:t>
              </a:r>
              <a:endParaRPr lang="zh-CN" altLang="en-US" sz="1200" dirty="0">
                <a:solidFill>
                  <a:srgbClr val="92D05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5F2B06D0-4421-1275-C365-E971AA9F57E2}"/>
              </a:ext>
            </a:extLst>
          </p:cNvPr>
          <p:cNvSpPr txBox="1"/>
          <p:nvPr/>
        </p:nvSpPr>
        <p:spPr>
          <a:xfrm>
            <a:off x="5407312" y="3024330"/>
            <a:ext cx="109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C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HTTP</a:t>
            </a:r>
            <a:r>
              <a:rPr lang="zh-CN" altLang="en-US" sz="1600" b="1">
                <a:solidFill>
                  <a:srgbClr val="C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协议</a:t>
            </a:r>
            <a:endParaRPr lang="zh-CN" altLang="en-US" sz="1600" b="1" dirty="0">
              <a:solidFill>
                <a:srgbClr val="C00000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71" name="文本占位符 6">
            <a:extLst>
              <a:ext uri="{FF2B5EF4-FFF2-40B4-BE49-F238E27FC236}">
                <a16:creationId xmlns:a16="http://schemas.microsoft.com/office/drawing/2014/main" id="{1A772C7F-4540-3486-38AB-81C033C8386E}"/>
              </a:ext>
            </a:extLst>
          </p:cNvPr>
          <p:cNvSpPr txBox="1">
            <a:spLocks/>
          </p:cNvSpPr>
          <p:nvPr/>
        </p:nvSpPr>
        <p:spPr>
          <a:xfrm>
            <a:off x="748713" y="1476450"/>
            <a:ext cx="10696687" cy="881250"/>
          </a:xfrm>
          <a:prstGeom prst="rect">
            <a:avLst/>
          </a:prstGeom>
        </p:spPr>
        <p:txBody>
          <a:bodyPr/>
          <a:lstStyle>
            <a:lvl1pPr marL="36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+mj-lt"/>
              <a:buAutoNum type="arabicPeriod"/>
              <a:tabLst/>
              <a:defRPr lang="en-US" altLang="zh-CN" sz="1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72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tabLst/>
              <a:defRPr lang="en-US" altLang="zh-CN" sz="1400" b="0" i="0" kern="1200" dirty="0">
                <a:solidFill>
                  <a:schemeClr val="tx1"/>
                </a:solidFill>
                <a:latin typeface="Alibaba PuHuiTi R" pitchFamily="18" charset="-122"/>
                <a:ea typeface="Alibaba PuHuiTi R" pitchFamily="18" charset="-122"/>
                <a:cs typeface="Alibaba PuHuiTi R" pitchFamily="18" charset="-122"/>
              </a:defRPr>
            </a:lvl2pPr>
            <a:lvl3pPr marL="1079500" indent="-358775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+mj-ea"/>
              <a:buAutoNum type="circleNumDbPlain"/>
              <a:tabLst/>
              <a:defRPr lang="zh-CN" altLang="en-US" sz="1400" b="0" i="0" kern="1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marR="0" lvl="0" indent="-3600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概念：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H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yper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T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ext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T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ransfer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P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rotocol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，超文本传输协议，规定了浏览器和服务器之间数据传输的规则。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</p:txBody>
      </p:sp>
      <p:pic>
        <p:nvPicPr>
          <p:cNvPr id="72" name="Picture 4">
            <a:extLst>
              <a:ext uri="{FF2B5EF4-FFF2-40B4-BE49-F238E27FC236}">
                <a16:creationId xmlns:a16="http://schemas.microsoft.com/office/drawing/2014/main" id="{A0BB1461-96E7-9853-5926-6CF90DDA04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5" t="5170" r="4991" b="4929"/>
          <a:stretch/>
        </p:blipFill>
        <p:spPr bwMode="auto">
          <a:xfrm>
            <a:off x="2184253" y="4014165"/>
            <a:ext cx="7823493" cy="284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371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1AC1D-E9BF-7F9F-762B-A93BF5E04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>
            <a:extLst>
              <a:ext uri="{FF2B5EF4-FFF2-40B4-BE49-F238E27FC236}">
                <a16:creationId xmlns:a16="http://schemas.microsoft.com/office/drawing/2014/main" id="{CF30D3D3-0A4A-0DEF-FD04-B843F99016D3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Web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服务器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-Tomcat</a:t>
            </a:r>
          </a:p>
        </p:txBody>
      </p:sp>
      <p:sp>
        <p:nvSpPr>
          <p:cNvPr id="9" name="标题 4">
            <a:extLst>
              <a:ext uri="{FF2B5EF4-FFF2-40B4-BE49-F238E27FC236}">
                <a16:creationId xmlns:a16="http://schemas.microsoft.com/office/drawing/2014/main" id="{18AFF1F5-6616-3903-C15B-21DB3C9E5C1D}"/>
              </a:ext>
            </a:extLst>
          </p:cNvPr>
          <p:cNvSpPr txBox="1">
            <a:spLocks/>
          </p:cNvSpPr>
          <p:nvPr/>
        </p:nvSpPr>
        <p:spPr>
          <a:xfrm>
            <a:off x="684953" y="999927"/>
            <a:ext cx="2894067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响应报文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69A42F5-810F-08F6-1EAD-D467417900A3}"/>
              </a:ext>
            </a:extLst>
          </p:cNvPr>
          <p:cNvGrpSpPr/>
          <p:nvPr/>
        </p:nvGrpSpPr>
        <p:grpSpPr>
          <a:xfrm>
            <a:off x="2399627" y="2677213"/>
            <a:ext cx="1082678" cy="1092260"/>
            <a:chOff x="1288572" y="3466291"/>
            <a:chExt cx="1076475" cy="108600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01D7432-8CFF-731E-5575-F213C7D0A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8572" y="3466291"/>
              <a:ext cx="1076475" cy="1086002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D786A903-1F6F-4424-3404-9BF3276DF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02940" y="3784462"/>
              <a:ext cx="447737" cy="447737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2A06F5E-165B-E0FB-E026-EDA71D558804}"/>
              </a:ext>
            </a:extLst>
          </p:cNvPr>
          <p:cNvGrpSpPr/>
          <p:nvPr/>
        </p:nvGrpSpPr>
        <p:grpSpPr>
          <a:xfrm>
            <a:off x="8370481" y="2492432"/>
            <a:ext cx="1266439" cy="1425383"/>
            <a:chOff x="7600330" y="2513839"/>
            <a:chExt cx="1095613" cy="1160948"/>
          </a:xfrm>
        </p:grpSpPr>
        <p:sp>
          <p:nvSpPr>
            <p:cNvPr id="15" name="圆角矩形 81">
              <a:extLst>
                <a:ext uri="{FF2B5EF4-FFF2-40B4-BE49-F238E27FC236}">
                  <a16:creationId xmlns:a16="http://schemas.microsoft.com/office/drawing/2014/main" id="{FEE684BC-6A5D-40E6-88E9-EAA3F39D9012}"/>
                </a:ext>
              </a:extLst>
            </p:cNvPr>
            <p:cNvSpPr/>
            <p:nvPr/>
          </p:nvSpPr>
          <p:spPr>
            <a:xfrm>
              <a:off x="7668461" y="2567044"/>
              <a:ext cx="950032" cy="328009"/>
            </a:xfrm>
            <a:prstGeom prst="roundRect">
              <a:avLst/>
            </a:prstGeom>
            <a:solidFill>
              <a:srgbClr val="8064A2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BC01BE29-5805-8855-DDB3-BD4591D12C5B}"/>
                </a:ext>
              </a:extLst>
            </p:cNvPr>
            <p:cNvCxnSpPr/>
            <p:nvPr/>
          </p:nvCxnSpPr>
          <p:spPr>
            <a:xfrm>
              <a:off x="8293825" y="2710730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412E8CC-03AE-AB77-15D1-9B017DE3C881}"/>
                </a:ext>
              </a:extLst>
            </p:cNvPr>
            <p:cNvCxnSpPr/>
            <p:nvPr/>
          </p:nvCxnSpPr>
          <p:spPr>
            <a:xfrm>
              <a:off x="8293825" y="2751370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527542D6-D370-0A32-26F9-AD099606E3B0}"/>
                </a:ext>
              </a:extLst>
            </p:cNvPr>
            <p:cNvCxnSpPr/>
            <p:nvPr/>
          </p:nvCxnSpPr>
          <p:spPr>
            <a:xfrm>
              <a:off x="8293824" y="2792010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20" name="圆角矩形 97">
              <a:extLst>
                <a:ext uri="{FF2B5EF4-FFF2-40B4-BE49-F238E27FC236}">
                  <a16:creationId xmlns:a16="http://schemas.microsoft.com/office/drawing/2014/main" id="{344E7482-E31F-9CF7-0FF4-2E95C5115764}"/>
                </a:ext>
              </a:extLst>
            </p:cNvPr>
            <p:cNvSpPr/>
            <p:nvPr/>
          </p:nvSpPr>
          <p:spPr>
            <a:xfrm>
              <a:off x="7600330" y="2513839"/>
              <a:ext cx="1095613" cy="1160948"/>
            </a:xfrm>
            <a:prstGeom prst="roundRect">
              <a:avLst>
                <a:gd name="adj" fmla="val 5202"/>
              </a:avLst>
            </a:prstGeom>
            <a:noFill/>
            <a:ln w="317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1554EB38-7308-BF95-DE6E-AE227B59E93A}"/>
                </a:ext>
              </a:extLst>
            </p:cNvPr>
            <p:cNvSpPr/>
            <p:nvPr/>
          </p:nvSpPr>
          <p:spPr>
            <a:xfrm>
              <a:off x="7716520" y="2751370"/>
              <a:ext cx="80733" cy="8073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A357B959-F279-B6F2-DBFD-8C97EED89099}"/>
                </a:ext>
              </a:extLst>
            </p:cNvPr>
            <p:cNvCxnSpPr/>
            <p:nvPr/>
          </p:nvCxnSpPr>
          <p:spPr>
            <a:xfrm>
              <a:off x="8293824" y="2832105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23" name="圆角矩形 81">
              <a:extLst>
                <a:ext uri="{FF2B5EF4-FFF2-40B4-BE49-F238E27FC236}">
                  <a16:creationId xmlns:a16="http://schemas.microsoft.com/office/drawing/2014/main" id="{612D42C1-13B6-5357-AF52-9432400D4019}"/>
                </a:ext>
              </a:extLst>
            </p:cNvPr>
            <p:cNvSpPr/>
            <p:nvPr/>
          </p:nvSpPr>
          <p:spPr>
            <a:xfrm>
              <a:off x="7673437" y="2935147"/>
              <a:ext cx="950032" cy="328009"/>
            </a:xfrm>
            <a:prstGeom prst="roundRect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07ECD24D-2EE6-7DDA-9773-544EDA1DFD72}"/>
                </a:ext>
              </a:extLst>
            </p:cNvPr>
            <p:cNvCxnSpPr/>
            <p:nvPr/>
          </p:nvCxnSpPr>
          <p:spPr>
            <a:xfrm>
              <a:off x="8298801" y="3078833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F6D83625-28FB-54D5-D1F2-43CDF69A4A46}"/>
                </a:ext>
              </a:extLst>
            </p:cNvPr>
            <p:cNvCxnSpPr/>
            <p:nvPr/>
          </p:nvCxnSpPr>
          <p:spPr>
            <a:xfrm>
              <a:off x="8298801" y="3119473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BD8B945C-A196-AA23-6C9B-70476103C5E6}"/>
                </a:ext>
              </a:extLst>
            </p:cNvPr>
            <p:cNvCxnSpPr/>
            <p:nvPr/>
          </p:nvCxnSpPr>
          <p:spPr>
            <a:xfrm>
              <a:off x="8298800" y="3160113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5758E748-B309-0C5E-CA66-B88B7B0225E6}"/>
                </a:ext>
              </a:extLst>
            </p:cNvPr>
            <p:cNvSpPr/>
            <p:nvPr/>
          </p:nvSpPr>
          <p:spPr>
            <a:xfrm>
              <a:off x="7721496" y="3119473"/>
              <a:ext cx="86157" cy="86157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7483767F-0331-B979-0755-D1B31DF9EBFD}"/>
                </a:ext>
              </a:extLst>
            </p:cNvPr>
            <p:cNvCxnSpPr/>
            <p:nvPr/>
          </p:nvCxnSpPr>
          <p:spPr>
            <a:xfrm>
              <a:off x="8298800" y="3200208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29" name="圆角矩形 81">
              <a:extLst>
                <a:ext uri="{FF2B5EF4-FFF2-40B4-BE49-F238E27FC236}">
                  <a16:creationId xmlns:a16="http://schemas.microsoft.com/office/drawing/2014/main" id="{F9D0F11D-F760-466E-59B9-2C37726EEAF5}"/>
                </a:ext>
              </a:extLst>
            </p:cNvPr>
            <p:cNvSpPr/>
            <p:nvPr/>
          </p:nvSpPr>
          <p:spPr>
            <a:xfrm>
              <a:off x="7668461" y="3300399"/>
              <a:ext cx="950032" cy="328009"/>
            </a:xfrm>
            <a:prstGeom prst="roundRect">
              <a:avLst/>
            </a:prstGeom>
            <a:solidFill>
              <a:srgbClr val="8064A2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1312F612-D103-23DD-C789-1DE73E8503C2}"/>
                </a:ext>
              </a:extLst>
            </p:cNvPr>
            <p:cNvCxnSpPr/>
            <p:nvPr/>
          </p:nvCxnSpPr>
          <p:spPr>
            <a:xfrm>
              <a:off x="8293825" y="3444085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5E692B43-F619-341E-B96A-50B9E077EB7E}"/>
                </a:ext>
              </a:extLst>
            </p:cNvPr>
            <p:cNvCxnSpPr/>
            <p:nvPr/>
          </p:nvCxnSpPr>
          <p:spPr>
            <a:xfrm>
              <a:off x="8293825" y="3484725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7CD99144-7741-E5E5-1925-107A7CF1E1BD}"/>
                </a:ext>
              </a:extLst>
            </p:cNvPr>
            <p:cNvCxnSpPr/>
            <p:nvPr/>
          </p:nvCxnSpPr>
          <p:spPr>
            <a:xfrm>
              <a:off x="8293824" y="3525365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DBF5B571-7E98-CA78-4CF5-FCB7B0BA1BED}"/>
                </a:ext>
              </a:extLst>
            </p:cNvPr>
            <p:cNvSpPr/>
            <p:nvPr/>
          </p:nvSpPr>
          <p:spPr>
            <a:xfrm>
              <a:off x="7716520" y="3484725"/>
              <a:ext cx="87760" cy="8776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19B56374-1E0D-4135-784D-7FFC89B865BB}"/>
                </a:ext>
              </a:extLst>
            </p:cNvPr>
            <p:cNvCxnSpPr/>
            <p:nvPr/>
          </p:nvCxnSpPr>
          <p:spPr>
            <a:xfrm>
              <a:off x="8293824" y="3565460"/>
              <a:ext cx="220979" cy="0"/>
            </a:xfrm>
            <a:prstGeom prst="line">
              <a:avLst/>
            </a:prstGeom>
            <a:noFill/>
            <a:ln w="19050" cap="flat" cmpd="sng" algn="ctr">
              <a:solidFill>
                <a:srgbClr val="F9F9F9"/>
              </a:solidFill>
              <a:prstDash val="solid"/>
            </a:ln>
            <a:effectLst/>
          </p:spPr>
        </p:cxnSp>
      </p:grp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D3BDAA4D-387E-6597-9C21-51CEF69E41AD}"/>
              </a:ext>
            </a:extLst>
          </p:cNvPr>
          <p:cNvCxnSpPr/>
          <p:nvPr/>
        </p:nvCxnSpPr>
        <p:spPr>
          <a:xfrm>
            <a:off x="3579020" y="3009703"/>
            <a:ext cx="4668716" cy="0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B4C44ED9-9A9F-4B4E-CB97-2893C52A1824}"/>
              </a:ext>
            </a:extLst>
          </p:cNvPr>
          <p:cNvCxnSpPr>
            <a:cxnSpLocks/>
          </p:cNvCxnSpPr>
          <p:nvPr/>
        </p:nvCxnSpPr>
        <p:spPr>
          <a:xfrm flipH="1">
            <a:off x="3579020" y="3429950"/>
            <a:ext cx="4653889" cy="17538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3A6BC5D8-3503-7BE5-32C9-02E9C26FC767}"/>
              </a:ext>
            </a:extLst>
          </p:cNvPr>
          <p:cNvSpPr txBox="1"/>
          <p:nvPr/>
        </p:nvSpPr>
        <p:spPr>
          <a:xfrm>
            <a:off x="5683831" y="271117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黑体"/>
              </a:rPr>
              <a:t>请求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黑体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69882A9-6503-C957-A3C2-A953C1E3E240}"/>
              </a:ext>
            </a:extLst>
          </p:cNvPr>
          <p:cNvSpPr txBox="1"/>
          <p:nvPr/>
        </p:nvSpPr>
        <p:spPr>
          <a:xfrm>
            <a:off x="5683831" y="345576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黑体"/>
              </a:rPr>
              <a:t>响应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F72779E2-5045-8F2F-3404-9E07A0CFBC55}"/>
              </a:ext>
            </a:extLst>
          </p:cNvPr>
          <p:cNvGrpSpPr/>
          <p:nvPr/>
        </p:nvGrpSpPr>
        <p:grpSpPr>
          <a:xfrm>
            <a:off x="9794833" y="2614661"/>
            <a:ext cx="914400" cy="1101057"/>
            <a:chOff x="9759113" y="2020338"/>
            <a:chExt cx="914400" cy="1101057"/>
          </a:xfrm>
        </p:grpSpPr>
        <p:pic>
          <p:nvPicPr>
            <p:cNvPr id="40" name="图形 39" descr="打开的信封 轮廓">
              <a:extLst>
                <a:ext uri="{FF2B5EF4-FFF2-40B4-BE49-F238E27FC236}">
                  <a16:creationId xmlns:a16="http://schemas.microsoft.com/office/drawing/2014/main" id="{628BCCCA-485A-AA80-3619-156CC5588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759113" y="2020338"/>
              <a:ext cx="914400" cy="914400"/>
            </a:xfrm>
            <a:prstGeom prst="rect">
              <a:avLst/>
            </a:prstGeom>
          </p:spPr>
        </p:pic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937F986C-6F2F-3A99-3A7F-6742B59B40F8}"/>
                </a:ext>
              </a:extLst>
            </p:cNvPr>
            <p:cNvSpPr txBox="1"/>
            <p:nvPr/>
          </p:nvSpPr>
          <p:spPr>
            <a:xfrm>
              <a:off x="9818490" y="2844396"/>
              <a:ext cx="8159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>
                  <a:solidFill>
                    <a:srgbClr val="00B0F0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请求数据</a:t>
              </a:r>
              <a:endParaRPr lang="zh-CN" altLang="en-US" sz="1200" dirty="0">
                <a:solidFill>
                  <a:srgbClr val="00B0F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FF5D861C-76EF-7776-F2D4-7065B44CD885}"/>
              </a:ext>
            </a:extLst>
          </p:cNvPr>
          <p:cNvGrpSpPr/>
          <p:nvPr/>
        </p:nvGrpSpPr>
        <p:grpSpPr>
          <a:xfrm>
            <a:off x="1452568" y="2599189"/>
            <a:ext cx="914400" cy="1104438"/>
            <a:chOff x="1416848" y="2059730"/>
            <a:chExt cx="914400" cy="1104438"/>
          </a:xfrm>
        </p:grpSpPr>
        <p:pic>
          <p:nvPicPr>
            <p:cNvPr id="45" name="图形 44" descr="打开的信封 轮廓">
              <a:extLst>
                <a:ext uri="{FF2B5EF4-FFF2-40B4-BE49-F238E27FC236}">
                  <a16:creationId xmlns:a16="http://schemas.microsoft.com/office/drawing/2014/main" id="{F0143AD2-4747-7662-E76A-2F5A2A44A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416848" y="2059730"/>
              <a:ext cx="914400" cy="914400"/>
            </a:xfrm>
            <a:prstGeom prst="rect">
              <a:avLst/>
            </a:prstGeom>
          </p:spPr>
        </p:pic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F7FC1E8F-B181-F51B-416D-2D146F042177}"/>
                </a:ext>
              </a:extLst>
            </p:cNvPr>
            <p:cNvSpPr txBox="1"/>
            <p:nvPr/>
          </p:nvSpPr>
          <p:spPr>
            <a:xfrm>
              <a:off x="1466118" y="2887169"/>
              <a:ext cx="8194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>
                  <a:solidFill>
                    <a:srgbClr val="92D050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响应数据</a:t>
              </a:r>
              <a:endParaRPr lang="zh-CN" altLang="en-US" sz="1200" dirty="0">
                <a:solidFill>
                  <a:srgbClr val="92D05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93E786B5-96D0-9C11-E694-21D4D5AFC358}"/>
              </a:ext>
            </a:extLst>
          </p:cNvPr>
          <p:cNvSpPr txBox="1"/>
          <p:nvPr/>
        </p:nvSpPr>
        <p:spPr>
          <a:xfrm>
            <a:off x="5407312" y="3073384"/>
            <a:ext cx="109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C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HTTP</a:t>
            </a:r>
            <a:r>
              <a:rPr lang="zh-CN" altLang="en-US" sz="1600" b="1">
                <a:solidFill>
                  <a:srgbClr val="C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协议</a:t>
            </a:r>
            <a:endParaRPr lang="zh-CN" altLang="en-US" sz="1600" b="1" dirty="0">
              <a:solidFill>
                <a:srgbClr val="C00000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75" name="文本占位符 6">
            <a:extLst>
              <a:ext uri="{FF2B5EF4-FFF2-40B4-BE49-F238E27FC236}">
                <a16:creationId xmlns:a16="http://schemas.microsoft.com/office/drawing/2014/main" id="{9AD533B7-F01A-A911-6F3F-3EC6EC870BA6}"/>
              </a:ext>
            </a:extLst>
          </p:cNvPr>
          <p:cNvSpPr txBox="1">
            <a:spLocks/>
          </p:cNvSpPr>
          <p:nvPr/>
        </p:nvSpPr>
        <p:spPr>
          <a:xfrm>
            <a:off x="748713" y="1576402"/>
            <a:ext cx="10696687" cy="449305"/>
          </a:xfrm>
          <a:prstGeom prst="rect">
            <a:avLst/>
          </a:prstGeom>
        </p:spPr>
        <p:txBody>
          <a:bodyPr/>
          <a:lstStyle>
            <a:lvl1pPr marL="36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+mj-lt"/>
              <a:buAutoNum type="arabicPeriod"/>
              <a:tabLst/>
              <a:defRPr lang="en-US" altLang="zh-CN" sz="1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72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tabLst/>
              <a:defRPr lang="en-US" altLang="zh-CN" sz="1400" b="0" i="0" kern="1200" dirty="0">
                <a:solidFill>
                  <a:schemeClr val="tx1"/>
                </a:solidFill>
                <a:latin typeface="Alibaba PuHuiTi R" pitchFamily="18" charset="-122"/>
                <a:ea typeface="Alibaba PuHuiTi R" pitchFamily="18" charset="-122"/>
                <a:cs typeface="Alibaba PuHuiTi R" pitchFamily="18" charset="-122"/>
              </a:defRPr>
            </a:lvl2pPr>
            <a:lvl3pPr marL="1079500" indent="-358775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+mj-ea"/>
              <a:buAutoNum type="circleNumDbPlain"/>
              <a:tabLst/>
              <a:defRPr lang="zh-CN" altLang="en-US" sz="1400" b="0" i="0" kern="1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marR="0" lvl="0" indent="-3600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概念：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yper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ext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ransfer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rotocol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，超文本传输协议，规定了浏览器和服务器之间数据传输的规则。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6" name="Picture 2">
            <a:extLst>
              <a:ext uri="{FF2B5EF4-FFF2-40B4-BE49-F238E27FC236}">
                <a16:creationId xmlns:a16="http://schemas.microsoft.com/office/drawing/2014/main" id="{7EC43F54-978D-E600-8CAF-AB1E1CBF7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3" r="4045" b="2953"/>
          <a:stretch/>
        </p:blipFill>
        <p:spPr bwMode="auto">
          <a:xfrm>
            <a:off x="2464702" y="4094229"/>
            <a:ext cx="6981994" cy="260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411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DB5E5-E57A-D315-48FA-A118D1302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>
            <a:extLst>
              <a:ext uri="{FF2B5EF4-FFF2-40B4-BE49-F238E27FC236}">
                <a16:creationId xmlns:a16="http://schemas.microsoft.com/office/drawing/2014/main" id="{088EC7F7-AEFB-22EC-0FC8-3E18EE93A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497" y="868452"/>
            <a:ext cx="4038074" cy="3709138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F32E4182-6775-7B69-8DAC-14C7F1A29E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637" b="22708"/>
          <a:stretch/>
        </p:blipFill>
        <p:spPr>
          <a:xfrm>
            <a:off x="7844331" y="5013834"/>
            <a:ext cx="3205787" cy="1657791"/>
          </a:xfrm>
          <a:prstGeom prst="rect">
            <a:avLst/>
          </a:prstGeom>
        </p:spPr>
      </p:pic>
      <p:sp>
        <p:nvSpPr>
          <p:cNvPr id="4" name="标题 2">
            <a:extLst>
              <a:ext uri="{FF2B5EF4-FFF2-40B4-BE49-F238E27FC236}">
                <a16:creationId xmlns:a16="http://schemas.microsoft.com/office/drawing/2014/main" id="{8E9DF76D-2DD8-FD2C-C4C4-03DA263694DD}"/>
              </a:ext>
            </a:extLst>
          </p:cNvPr>
          <p:cNvSpPr txBox="1">
            <a:spLocks/>
          </p:cNvSpPr>
          <p:nvPr/>
        </p:nvSpPr>
        <p:spPr>
          <a:xfrm>
            <a:off x="335429" y="186375"/>
            <a:ext cx="10698800" cy="747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Web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服务器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-Tomcat</a:t>
            </a:r>
          </a:p>
        </p:txBody>
      </p:sp>
      <p:sp>
        <p:nvSpPr>
          <p:cNvPr id="2" name="文本占位符 6">
            <a:extLst>
              <a:ext uri="{FF2B5EF4-FFF2-40B4-BE49-F238E27FC236}">
                <a16:creationId xmlns:a16="http://schemas.microsoft.com/office/drawing/2014/main" id="{81C71748-B48D-46E0-50AB-EA00245B7279}"/>
              </a:ext>
            </a:extLst>
          </p:cNvPr>
          <p:cNvSpPr txBox="1">
            <a:spLocks/>
          </p:cNvSpPr>
          <p:nvPr/>
        </p:nvSpPr>
        <p:spPr>
          <a:xfrm>
            <a:off x="335429" y="1548713"/>
            <a:ext cx="7052190" cy="5035705"/>
          </a:xfrm>
          <a:prstGeom prst="rect">
            <a:avLst/>
          </a:prstGeom>
        </p:spPr>
        <p:txBody>
          <a:bodyPr/>
          <a:lstStyle>
            <a:lvl1pPr marL="36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+mj-lt"/>
              <a:buAutoNum type="arabicPeriod"/>
              <a:tabLst/>
              <a:defRPr lang="en-US" altLang="zh-CN" sz="1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72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tabLst/>
              <a:defRPr lang="en-US" altLang="zh-CN" sz="1400" b="0" i="0" kern="1200" dirty="0">
                <a:solidFill>
                  <a:schemeClr val="tx1"/>
                </a:solidFill>
                <a:latin typeface="Alibaba PuHuiTi R" pitchFamily="18" charset="-122"/>
                <a:ea typeface="Alibaba PuHuiTi R" pitchFamily="18" charset="-122"/>
                <a:cs typeface="Alibaba PuHuiTi R" pitchFamily="18" charset="-122"/>
              </a:defRPr>
            </a:lvl2pPr>
            <a:lvl3pPr marL="1079500" indent="-358775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+mj-ea"/>
              <a:buAutoNum type="circleNumDbPlain"/>
              <a:tabLst/>
              <a:defRPr lang="zh-CN" altLang="en-US" sz="1400" b="0" i="0" kern="1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下载：官网下载，地址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https://tomcat.apache.org/download-90.cgi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安装：绿色版，直接解压即可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卸载：直接删除目录即可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启动：双击：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bin\startup.bat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阿里巴巴普惠体" panose="00020600040101010101" pitchFamily="18" charset="-122"/>
              </a:rPr>
              <a:t>	</a:t>
            </a:r>
          </a:p>
          <a:p>
            <a:pPr marL="6457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控制台中文乱码：修改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conf/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logging.properties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457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anose="05000000000000000000" pitchFamily="2" charset="2"/>
              <a:buChar char="l"/>
              <a:tabLst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阿里巴巴普惠体" panose="00020600040101010101" pitchFamily="18" charset="-12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关闭：</a:t>
            </a:r>
          </a:p>
          <a:p>
            <a:pPr marL="6457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直接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×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掉运行窗口：强制关闭</a:t>
            </a:r>
          </a:p>
          <a:p>
            <a:pPr marL="6457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bin\shutdown.bat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：正常关闭</a:t>
            </a:r>
          </a:p>
          <a:p>
            <a:pPr marL="6457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Ctrl+C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：正常关闭</a:t>
            </a:r>
          </a:p>
        </p:txBody>
      </p:sp>
      <p:sp>
        <p:nvSpPr>
          <p:cNvPr id="3" name="标题 4">
            <a:extLst>
              <a:ext uri="{FF2B5EF4-FFF2-40B4-BE49-F238E27FC236}">
                <a16:creationId xmlns:a16="http://schemas.microsoft.com/office/drawing/2014/main" id="{D166228B-1406-32C2-AA09-346BED052625}"/>
              </a:ext>
            </a:extLst>
          </p:cNvPr>
          <p:cNvSpPr txBox="1">
            <a:spLocks/>
          </p:cNvSpPr>
          <p:nvPr/>
        </p:nvSpPr>
        <p:spPr>
          <a:xfrm>
            <a:off x="609280" y="1002233"/>
            <a:ext cx="10719119" cy="517190"/>
          </a:xfrm>
          <a:prstGeom prst="rect">
            <a:avLst/>
          </a:prstGeom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000" b="0" i="0" kern="1200" dirty="0">
                <a:solidFill>
                  <a:srgbClr val="AD2A26"/>
                </a:solidFill>
                <a:latin typeface="Alibaba PuHuiTi Medium" pitchFamily="18" charset="-122"/>
                <a:ea typeface="Alibaba PuHuiTi Medium" pitchFamily="18" charset="-122"/>
                <a:cs typeface="Alibaba PuHuiTi Medium" pitchFamily="18" charset="-122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609585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121917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1828754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2438339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Tomcat-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基本使用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4CC540D-DF0D-03ED-1EE8-0E0CEFFB3C15}"/>
              </a:ext>
            </a:extLst>
          </p:cNvPr>
          <p:cNvSpPr txBox="1"/>
          <p:nvPr/>
        </p:nvSpPr>
        <p:spPr>
          <a:xfrm>
            <a:off x="8894426" y="1011785"/>
            <a:ext cx="188621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可执行文件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35BB2F8-E2FB-3176-7D63-790BB34C6A4C}"/>
              </a:ext>
            </a:extLst>
          </p:cNvPr>
          <p:cNvSpPr/>
          <p:nvPr/>
        </p:nvSpPr>
        <p:spPr>
          <a:xfrm>
            <a:off x="7839467" y="5870191"/>
            <a:ext cx="3540053" cy="313285"/>
          </a:xfrm>
          <a:prstGeom prst="roundRect">
            <a:avLst/>
          </a:prstGeom>
          <a:solidFill>
            <a:srgbClr val="00B05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48E039D-AF06-4D91-91C0-73ED20DBB795}"/>
              </a:ext>
            </a:extLst>
          </p:cNvPr>
          <p:cNvGrpSpPr/>
          <p:nvPr/>
        </p:nvGrpSpPr>
        <p:grpSpPr>
          <a:xfrm>
            <a:off x="609280" y="3913996"/>
            <a:ext cx="7052190" cy="828463"/>
            <a:chOff x="1141961" y="3600544"/>
            <a:chExt cx="6501868" cy="579707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BD6C0C56-906E-FA32-353A-C8A384F4C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41962" y="3600544"/>
              <a:ext cx="6501867" cy="579500"/>
            </a:xfrm>
            <a:prstGeom prst="roundRect">
              <a:avLst>
                <a:gd name="adj" fmla="val 11837"/>
              </a:avLst>
            </a:prstGeom>
            <a:ln w="6350">
              <a:solidFill>
                <a:sysClr val="windowText" lastClr="000000">
                  <a:lumMod val="85000"/>
                  <a:lumOff val="15000"/>
                </a:sysClr>
              </a:solidFill>
              <a:prstDash val="dash"/>
            </a:ln>
          </p:spPr>
        </p:pic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B8C67B38-9503-6489-E7C0-E80A299B8F5C}"/>
                </a:ext>
              </a:extLst>
            </p:cNvPr>
            <p:cNvSpPr/>
            <p:nvPr/>
          </p:nvSpPr>
          <p:spPr>
            <a:xfrm>
              <a:off x="1141961" y="3600751"/>
              <a:ext cx="6501867" cy="579500"/>
            </a:xfrm>
            <a:prstGeom prst="roundRect">
              <a:avLst>
                <a:gd name="adj" fmla="val 10531"/>
              </a:avLst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</p:grp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DA1E40D2-4EDD-D0DF-E8C5-D603AAB2FE5D}"/>
              </a:ext>
            </a:extLst>
          </p:cNvPr>
          <p:cNvSpPr/>
          <p:nvPr/>
        </p:nvSpPr>
        <p:spPr>
          <a:xfrm>
            <a:off x="7839467" y="5067248"/>
            <a:ext cx="3540053" cy="313285"/>
          </a:xfrm>
          <a:prstGeom prst="roundRect">
            <a:avLst/>
          </a:prstGeom>
          <a:solidFill>
            <a:srgbClr val="FF000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989F71B4-72D5-EF9D-2352-BE2C2E5AE331}"/>
              </a:ext>
            </a:extLst>
          </p:cNvPr>
          <p:cNvSpPr txBox="1"/>
          <p:nvPr/>
        </p:nvSpPr>
        <p:spPr>
          <a:xfrm>
            <a:off x="8894426" y="1519423"/>
            <a:ext cx="1663507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配置文件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852EEAD-35FC-ABC6-5D3A-ADA7E010B47B}"/>
              </a:ext>
            </a:extLst>
          </p:cNvPr>
          <p:cNvSpPr txBox="1"/>
          <p:nvPr/>
        </p:nvSpPr>
        <p:spPr>
          <a:xfrm>
            <a:off x="8894426" y="1972046"/>
            <a:ext cx="2573867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Tomcat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依赖的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jar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包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4D8F980-AC9A-24C5-8503-8A5F6CE815B6}"/>
              </a:ext>
            </a:extLst>
          </p:cNvPr>
          <p:cNvSpPr txBox="1"/>
          <p:nvPr/>
        </p:nvSpPr>
        <p:spPr>
          <a:xfrm>
            <a:off x="9004299" y="2493567"/>
            <a:ext cx="2277534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日志文件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1F07D224-6139-10EB-571F-8377D94ECD1C}"/>
              </a:ext>
            </a:extLst>
          </p:cNvPr>
          <p:cNvSpPr txBox="1"/>
          <p:nvPr/>
        </p:nvSpPr>
        <p:spPr>
          <a:xfrm>
            <a:off x="9004299" y="3028288"/>
            <a:ext cx="2045819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临时文件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72E3B987-F8A3-17E2-2F43-E5E3211B7CD9}"/>
              </a:ext>
            </a:extLst>
          </p:cNvPr>
          <p:cNvSpPr txBox="1"/>
          <p:nvPr/>
        </p:nvSpPr>
        <p:spPr>
          <a:xfrm>
            <a:off x="9239449" y="3589782"/>
            <a:ext cx="2228844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应用发布目录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52FD67EC-5CF7-D3C4-9361-F83601AA8A7D}"/>
              </a:ext>
            </a:extLst>
          </p:cNvPr>
          <p:cNvSpPr txBox="1"/>
          <p:nvPr/>
        </p:nvSpPr>
        <p:spPr>
          <a:xfrm>
            <a:off x="9144000" y="4096145"/>
            <a:ext cx="1981200" cy="46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工作目录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78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2">
            <a:extLst>
              <a:ext uri="{FF2B5EF4-FFF2-40B4-BE49-F238E27FC236}">
                <a16:creationId xmlns:a16="http://schemas.microsoft.com/office/drawing/2014/main" id="{0D446C7B-7748-803F-8015-E752457169CA}"/>
              </a:ext>
            </a:extLst>
          </p:cNvPr>
          <p:cNvSpPr txBox="1">
            <a:spLocks/>
          </p:cNvSpPr>
          <p:nvPr/>
        </p:nvSpPr>
        <p:spPr>
          <a:xfrm>
            <a:off x="427416" y="197312"/>
            <a:ext cx="3072529" cy="701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8">
            <a:extLst>
              <a:ext uri="{FF2B5EF4-FFF2-40B4-BE49-F238E27FC236}">
                <a16:creationId xmlns:a16="http://schemas.microsoft.com/office/drawing/2014/main" id="{CF5F75A5-80B7-3BF9-ED80-C285AE0D11D4}"/>
              </a:ext>
            </a:extLst>
          </p:cNvPr>
          <p:cNvSpPr txBox="1"/>
          <p:nvPr/>
        </p:nvSpPr>
        <p:spPr>
          <a:xfrm>
            <a:off x="1282472" y="1654440"/>
            <a:ext cx="9407280" cy="1547481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全名是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Java Server Pages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，即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服务器页面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它是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更高级别的扩展。在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网页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HTML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代码共同存在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HTML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实现网页中静态内容的显示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实现网页中动态内容的显示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7">
            <a:extLst>
              <a:ext uri="{FF2B5EF4-FFF2-40B4-BE49-F238E27FC236}">
                <a16:creationId xmlns:a16="http://schemas.microsoft.com/office/drawing/2014/main" id="{8E915388-E9F9-FE27-EE54-E84284A46735}"/>
              </a:ext>
            </a:extLst>
          </p:cNvPr>
          <p:cNvSpPr/>
          <p:nvPr/>
        </p:nvSpPr>
        <p:spPr>
          <a:xfrm>
            <a:off x="1053170" y="1324048"/>
            <a:ext cx="9865885" cy="1877873"/>
          </a:xfrm>
          <a:prstGeom prst="roundRect">
            <a:avLst>
              <a:gd name="adj" fmla="val 0"/>
            </a:avLst>
          </a:prstGeom>
          <a:noFill/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4" name="矩形 93">
            <a:extLst>
              <a:ext uri="{FF2B5EF4-FFF2-40B4-BE49-F238E27FC236}">
                <a16:creationId xmlns:a16="http://schemas.microsoft.com/office/drawing/2014/main" id="{7DC4ADFF-D515-4FF8-DDE6-7C80D0CACD41}"/>
              </a:ext>
            </a:extLst>
          </p:cNvPr>
          <p:cNvSpPr/>
          <p:nvPr/>
        </p:nvSpPr>
        <p:spPr>
          <a:xfrm>
            <a:off x="1002946" y="1297525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" name="矩形 93">
            <a:extLst>
              <a:ext uri="{FF2B5EF4-FFF2-40B4-BE49-F238E27FC236}">
                <a16:creationId xmlns:a16="http://schemas.microsoft.com/office/drawing/2014/main" id="{83BCA0E4-2BC8-5605-00C0-55FD348D5B44}"/>
              </a:ext>
            </a:extLst>
          </p:cNvPr>
          <p:cNvSpPr/>
          <p:nvPr/>
        </p:nvSpPr>
        <p:spPr>
          <a:xfrm rot="10800000">
            <a:off x="10596616" y="2875932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ea"/>
              <a:sym typeface="+mn-lt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1A17238C-E4A1-31CD-8CD9-CD0942AE246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 cstate="print">
            <a:grayscl/>
          </a:blip>
          <a:srcRect l="931" t="5495" r="1791"/>
          <a:stretch/>
        </p:blipFill>
        <p:spPr bwMode="auto">
          <a:xfrm>
            <a:off x="1963680" y="3533908"/>
            <a:ext cx="8328978" cy="312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3354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2">
            <a:extLst>
              <a:ext uri="{FF2B5EF4-FFF2-40B4-BE49-F238E27FC236}">
                <a16:creationId xmlns:a16="http://schemas.microsoft.com/office/drawing/2014/main" id="{0D446C7B-7748-803F-8015-E752457169CA}"/>
              </a:ext>
            </a:extLst>
          </p:cNvPr>
          <p:cNvSpPr txBox="1">
            <a:spLocks/>
          </p:cNvSpPr>
          <p:nvPr/>
        </p:nvSpPr>
        <p:spPr>
          <a:xfrm>
            <a:off x="399742" y="251386"/>
            <a:ext cx="3587526" cy="8909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Chevron 3">
            <a:extLst>
              <a:ext uri="{FF2B5EF4-FFF2-40B4-BE49-F238E27FC236}">
                <a16:creationId xmlns:a16="http://schemas.microsoft.com/office/drawing/2014/main" id="{6C389537-3F39-0457-594C-A197ED1EEC27}"/>
              </a:ext>
            </a:extLst>
          </p:cNvPr>
          <p:cNvSpPr/>
          <p:nvPr/>
        </p:nvSpPr>
        <p:spPr>
          <a:xfrm>
            <a:off x="727845" y="1879492"/>
            <a:ext cx="2489320" cy="665961"/>
          </a:xfrm>
          <a:prstGeom prst="chevron">
            <a:avLst>
              <a:gd name="adj" fmla="val 43848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GB" sz="20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">
            <a:extLst>
              <a:ext uri="{FF2B5EF4-FFF2-40B4-BE49-F238E27FC236}">
                <a16:creationId xmlns:a16="http://schemas.microsoft.com/office/drawing/2014/main" id="{327E50AB-0DD7-80DD-6A75-E5A40B60A3FD}"/>
              </a:ext>
            </a:extLst>
          </p:cNvPr>
          <p:cNvSpPr txBox="1"/>
          <p:nvPr/>
        </p:nvSpPr>
        <p:spPr>
          <a:xfrm>
            <a:off x="1109025" y="2030545"/>
            <a:ext cx="1760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跨平台</a:t>
            </a:r>
          </a:p>
        </p:txBody>
      </p:sp>
      <p:sp>
        <p:nvSpPr>
          <p:cNvPr id="12" name="Chevron 3">
            <a:extLst>
              <a:ext uri="{FF2B5EF4-FFF2-40B4-BE49-F238E27FC236}">
                <a16:creationId xmlns:a16="http://schemas.microsoft.com/office/drawing/2014/main" id="{39C28286-2EBD-7A5F-1CD4-80F21334FDA9}"/>
              </a:ext>
            </a:extLst>
          </p:cNvPr>
          <p:cNvSpPr/>
          <p:nvPr/>
        </p:nvSpPr>
        <p:spPr>
          <a:xfrm>
            <a:off x="734519" y="3091684"/>
            <a:ext cx="2489320" cy="665961"/>
          </a:xfrm>
          <a:prstGeom prst="chevron">
            <a:avLst>
              <a:gd name="adj" fmla="val 43848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GB" sz="20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文本框 1">
            <a:extLst>
              <a:ext uri="{FF2B5EF4-FFF2-40B4-BE49-F238E27FC236}">
                <a16:creationId xmlns:a16="http://schemas.microsoft.com/office/drawing/2014/main" id="{C8C1AF24-65BC-522C-D523-A88C6F9AEDA4}"/>
              </a:ext>
            </a:extLst>
          </p:cNvPr>
          <p:cNvSpPr txBox="1"/>
          <p:nvPr/>
        </p:nvSpPr>
        <p:spPr>
          <a:xfrm>
            <a:off x="889377" y="3208601"/>
            <a:ext cx="2304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业务代码相分离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6C1BD94-6AFD-9A2E-9161-37857F7150B8}"/>
              </a:ext>
            </a:extLst>
          </p:cNvPr>
          <p:cNvSpPr txBox="1"/>
          <p:nvPr/>
        </p:nvSpPr>
        <p:spPr>
          <a:xfrm>
            <a:off x="6171202" y="880690"/>
            <a:ext cx="2890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特征</a:t>
            </a:r>
            <a:endParaRPr lang="zh-CN" altLang="en-US" sz="2800" dirty="0"/>
          </a:p>
        </p:txBody>
      </p:sp>
      <p:sp>
        <p:nvSpPr>
          <p:cNvPr id="16" name="Chevron 3">
            <a:extLst>
              <a:ext uri="{FF2B5EF4-FFF2-40B4-BE49-F238E27FC236}">
                <a16:creationId xmlns:a16="http://schemas.microsoft.com/office/drawing/2014/main" id="{47BB4008-58B8-D07C-0244-56F898F614CF}"/>
              </a:ext>
            </a:extLst>
          </p:cNvPr>
          <p:cNvSpPr/>
          <p:nvPr/>
        </p:nvSpPr>
        <p:spPr>
          <a:xfrm>
            <a:off x="654342" y="4367757"/>
            <a:ext cx="2489320" cy="665961"/>
          </a:xfrm>
          <a:prstGeom prst="chevron">
            <a:avLst>
              <a:gd name="adj" fmla="val 43848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GB" sz="20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">
            <a:extLst>
              <a:ext uri="{FF2B5EF4-FFF2-40B4-BE49-F238E27FC236}">
                <a16:creationId xmlns:a16="http://schemas.microsoft.com/office/drawing/2014/main" id="{2D0ABBAA-4D96-7484-68D8-E98C015C442F}"/>
              </a:ext>
            </a:extLst>
          </p:cNvPr>
          <p:cNvSpPr txBox="1"/>
          <p:nvPr/>
        </p:nvSpPr>
        <p:spPr>
          <a:xfrm>
            <a:off x="1105355" y="4510638"/>
            <a:ext cx="1587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组件重用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hevron 3">
            <a:extLst>
              <a:ext uri="{FF2B5EF4-FFF2-40B4-BE49-F238E27FC236}">
                <a16:creationId xmlns:a16="http://schemas.microsoft.com/office/drawing/2014/main" id="{2DA31812-B615-85FC-FD22-250467A67BDE}"/>
              </a:ext>
            </a:extLst>
          </p:cNvPr>
          <p:cNvSpPr/>
          <p:nvPr/>
        </p:nvSpPr>
        <p:spPr>
          <a:xfrm>
            <a:off x="704714" y="5620435"/>
            <a:ext cx="2489320" cy="665961"/>
          </a:xfrm>
          <a:prstGeom prst="chevron">
            <a:avLst>
              <a:gd name="adj" fmla="val 43848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GB" sz="20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">
            <a:extLst>
              <a:ext uri="{FF2B5EF4-FFF2-40B4-BE49-F238E27FC236}">
                <a16:creationId xmlns:a16="http://schemas.microsoft.com/office/drawing/2014/main" id="{E45E9C75-0EB5-C369-280A-B3221625529E}"/>
              </a:ext>
            </a:extLst>
          </p:cNvPr>
          <p:cNvSpPr txBox="1"/>
          <p:nvPr/>
        </p:nvSpPr>
        <p:spPr>
          <a:xfrm>
            <a:off x="1172841" y="5772858"/>
            <a:ext cx="1330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预编译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18">
            <a:extLst>
              <a:ext uri="{FF2B5EF4-FFF2-40B4-BE49-F238E27FC236}">
                <a16:creationId xmlns:a16="http://schemas.microsoft.com/office/drawing/2014/main" id="{F40EBD77-02F8-D724-CB6D-AC0EF4007EA9}"/>
              </a:ext>
            </a:extLst>
          </p:cNvPr>
          <p:cNvSpPr txBox="1"/>
          <p:nvPr/>
        </p:nvSpPr>
        <p:spPr>
          <a:xfrm>
            <a:off x="3894814" y="1979237"/>
            <a:ext cx="7442817" cy="84604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语言的，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开发的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是跨平台的，可以应用于不同的系统中，符合了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语言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一次编译，到处运行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的特点。</a:t>
            </a:r>
          </a:p>
        </p:txBody>
      </p:sp>
      <p:sp>
        <p:nvSpPr>
          <p:cNvPr id="22" name="圆角矩形 7">
            <a:extLst>
              <a:ext uri="{FF2B5EF4-FFF2-40B4-BE49-F238E27FC236}">
                <a16:creationId xmlns:a16="http://schemas.microsoft.com/office/drawing/2014/main" id="{2455F72C-3C4C-FDE7-80F9-4D5A728311BF}"/>
              </a:ext>
            </a:extLst>
          </p:cNvPr>
          <p:cNvSpPr/>
          <p:nvPr/>
        </p:nvSpPr>
        <p:spPr>
          <a:xfrm>
            <a:off x="3706846" y="1897400"/>
            <a:ext cx="7672118" cy="797051"/>
          </a:xfrm>
          <a:prstGeom prst="roundRect">
            <a:avLst>
              <a:gd name="adj" fmla="val 0"/>
            </a:avLst>
          </a:prstGeom>
          <a:noFill/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93">
            <a:extLst>
              <a:ext uri="{FF2B5EF4-FFF2-40B4-BE49-F238E27FC236}">
                <a16:creationId xmlns:a16="http://schemas.microsoft.com/office/drawing/2014/main" id="{87E0F3B2-CED3-C6CE-8FDE-32741257DA8B}"/>
              </a:ext>
            </a:extLst>
          </p:cNvPr>
          <p:cNvSpPr/>
          <p:nvPr/>
        </p:nvSpPr>
        <p:spPr>
          <a:xfrm>
            <a:off x="3603225" y="1846557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矩形 93">
            <a:extLst>
              <a:ext uri="{FF2B5EF4-FFF2-40B4-BE49-F238E27FC236}">
                <a16:creationId xmlns:a16="http://schemas.microsoft.com/office/drawing/2014/main" id="{2AB484D8-D8C0-554D-C7F9-EC56E5E40EC6}"/>
              </a:ext>
            </a:extLst>
          </p:cNvPr>
          <p:cNvSpPr/>
          <p:nvPr/>
        </p:nvSpPr>
        <p:spPr>
          <a:xfrm rot="10800000">
            <a:off x="11098542" y="2399690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18">
            <a:extLst>
              <a:ext uri="{FF2B5EF4-FFF2-40B4-BE49-F238E27FC236}">
                <a16:creationId xmlns:a16="http://schemas.microsoft.com/office/drawing/2014/main" id="{723109D1-A7D2-4132-96FA-35CC937AD26E}"/>
              </a:ext>
            </a:extLst>
          </p:cNvPr>
          <p:cNvSpPr txBox="1"/>
          <p:nvPr/>
        </p:nvSpPr>
        <p:spPr>
          <a:xfrm>
            <a:off x="3795246" y="3018594"/>
            <a:ext cx="7672118" cy="894026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可实现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界面与应用程序的分离开发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HTML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标签和脚本动态生成页面上的内容。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服务器端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容器负责解析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标签和脚本程序，生成所请求的内容，并将执行结果以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HTML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页面的形式返回给浏览器。</a:t>
            </a:r>
          </a:p>
        </p:txBody>
      </p:sp>
      <p:sp>
        <p:nvSpPr>
          <p:cNvPr id="26" name="圆角矩形 7">
            <a:extLst>
              <a:ext uri="{FF2B5EF4-FFF2-40B4-BE49-F238E27FC236}">
                <a16:creationId xmlns:a16="http://schemas.microsoft.com/office/drawing/2014/main" id="{9E7E5721-1EC7-EA54-8AAA-957222EDE236}"/>
              </a:ext>
            </a:extLst>
          </p:cNvPr>
          <p:cNvSpPr/>
          <p:nvPr/>
        </p:nvSpPr>
        <p:spPr>
          <a:xfrm>
            <a:off x="3690967" y="2943989"/>
            <a:ext cx="7722246" cy="982341"/>
          </a:xfrm>
          <a:prstGeom prst="roundRect">
            <a:avLst>
              <a:gd name="adj" fmla="val 0"/>
            </a:avLst>
          </a:prstGeom>
          <a:noFill/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93">
            <a:extLst>
              <a:ext uri="{FF2B5EF4-FFF2-40B4-BE49-F238E27FC236}">
                <a16:creationId xmlns:a16="http://schemas.microsoft.com/office/drawing/2014/main" id="{7F458DEA-C875-8EC4-62A1-1B6385B2CD9D}"/>
              </a:ext>
            </a:extLst>
          </p:cNvPr>
          <p:cNvSpPr/>
          <p:nvPr/>
        </p:nvSpPr>
        <p:spPr>
          <a:xfrm>
            <a:off x="3603225" y="2854307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93">
            <a:extLst>
              <a:ext uri="{FF2B5EF4-FFF2-40B4-BE49-F238E27FC236}">
                <a16:creationId xmlns:a16="http://schemas.microsoft.com/office/drawing/2014/main" id="{A23FFCB4-85B8-130B-05A4-9785148DB1E6}"/>
              </a:ext>
            </a:extLst>
          </p:cNvPr>
          <p:cNvSpPr/>
          <p:nvPr/>
        </p:nvSpPr>
        <p:spPr>
          <a:xfrm rot="10800000">
            <a:off x="11132790" y="3631969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文本框 18">
            <a:extLst>
              <a:ext uri="{FF2B5EF4-FFF2-40B4-BE49-F238E27FC236}">
                <a16:creationId xmlns:a16="http://schemas.microsoft.com/office/drawing/2014/main" id="{3F0B7500-938F-BE92-C1E5-667091E587E5}"/>
              </a:ext>
            </a:extLst>
          </p:cNvPr>
          <p:cNvSpPr txBox="1"/>
          <p:nvPr/>
        </p:nvSpPr>
        <p:spPr>
          <a:xfrm>
            <a:off x="3795246" y="5590686"/>
            <a:ext cx="7672118" cy="739577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预编译就是在用户第一次通过浏览器访问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页面时，服务器将对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页面代码进行编译，并且</a:t>
            </a: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仅执行一次编译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7">
            <a:extLst>
              <a:ext uri="{FF2B5EF4-FFF2-40B4-BE49-F238E27FC236}">
                <a16:creationId xmlns:a16="http://schemas.microsoft.com/office/drawing/2014/main" id="{D4C8D80A-62D5-D2EE-E7B1-AF4FF78E6660}"/>
              </a:ext>
            </a:extLst>
          </p:cNvPr>
          <p:cNvSpPr/>
          <p:nvPr/>
        </p:nvSpPr>
        <p:spPr>
          <a:xfrm>
            <a:off x="3690967" y="5472215"/>
            <a:ext cx="7722246" cy="982341"/>
          </a:xfrm>
          <a:prstGeom prst="roundRect">
            <a:avLst>
              <a:gd name="adj" fmla="val 0"/>
            </a:avLst>
          </a:prstGeom>
          <a:noFill/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93">
            <a:extLst>
              <a:ext uri="{FF2B5EF4-FFF2-40B4-BE49-F238E27FC236}">
                <a16:creationId xmlns:a16="http://schemas.microsoft.com/office/drawing/2014/main" id="{50174E06-7410-B163-B641-D7ABAC25A6D8}"/>
              </a:ext>
            </a:extLst>
          </p:cNvPr>
          <p:cNvSpPr/>
          <p:nvPr/>
        </p:nvSpPr>
        <p:spPr>
          <a:xfrm>
            <a:off x="3603225" y="5382533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 93">
            <a:extLst>
              <a:ext uri="{FF2B5EF4-FFF2-40B4-BE49-F238E27FC236}">
                <a16:creationId xmlns:a16="http://schemas.microsoft.com/office/drawing/2014/main" id="{9BDDDADC-F219-5726-848C-633BF7F758E8}"/>
              </a:ext>
            </a:extLst>
          </p:cNvPr>
          <p:cNvSpPr/>
          <p:nvPr/>
        </p:nvSpPr>
        <p:spPr>
          <a:xfrm rot="10800000">
            <a:off x="11132790" y="6160195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圆角矩形 7">
            <a:extLst>
              <a:ext uri="{FF2B5EF4-FFF2-40B4-BE49-F238E27FC236}">
                <a16:creationId xmlns:a16="http://schemas.microsoft.com/office/drawing/2014/main" id="{25F37CA6-1824-4357-F482-293B7D1913A5}"/>
              </a:ext>
            </a:extLst>
          </p:cNvPr>
          <p:cNvSpPr/>
          <p:nvPr/>
        </p:nvSpPr>
        <p:spPr>
          <a:xfrm>
            <a:off x="3725215" y="4216277"/>
            <a:ext cx="7722246" cy="982341"/>
          </a:xfrm>
          <a:prstGeom prst="roundRect">
            <a:avLst>
              <a:gd name="adj" fmla="val 0"/>
            </a:avLst>
          </a:prstGeom>
          <a:noFill/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93">
            <a:extLst>
              <a:ext uri="{FF2B5EF4-FFF2-40B4-BE49-F238E27FC236}">
                <a16:creationId xmlns:a16="http://schemas.microsoft.com/office/drawing/2014/main" id="{3407CB7B-EA7D-DE80-7317-EA6231937A6F}"/>
              </a:ext>
            </a:extLst>
          </p:cNvPr>
          <p:cNvSpPr/>
          <p:nvPr/>
        </p:nvSpPr>
        <p:spPr>
          <a:xfrm>
            <a:off x="3637473" y="4126595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矩形 93">
            <a:extLst>
              <a:ext uri="{FF2B5EF4-FFF2-40B4-BE49-F238E27FC236}">
                <a16:creationId xmlns:a16="http://schemas.microsoft.com/office/drawing/2014/main" id="{33F3F8A4-3879-76D9-CD22-D9DE0ACD4A77}"/>
              </a:ext>
            </a:extLst>
          </p:cNvPr>
          <p:cNvSpPr/>
          <p:nvPr/>
        </p:nvSpPr>
        <p:spPr>
          <a:xfrm rot="10800000">
            <a:off x="11167038" y="4904257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文本框 18">
            <a:extLst>
              <a:ext uri="{FF2B5EF4-FFF2-40B4-BE49-F238E27FC236}">
                <a16:creationId xmlns:a16="http://schemas.microsoft.com/office/drawing/2014/main" id="{4958844F-F4FA-1575-A143-1CCDDA180D98}"/>
              </a:ext>
            </a:extLst>
          </p:cNvPr>
          <p:cNvSpPr txBox="1"/>
          <p:nvPr/>
        </p:nvSpPr>
        <p:spPr>
          <a:xfrm>
            <a:off x="3795246" y="4265550"/>
            <a:ext cx="7672118" cy="894026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中可以使用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JavaBean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编写业务组件，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用一个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JavaBean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封装业务处理代码或者作为一个数据存储模型，在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页面中，甚至在整个项目中，都可以重复使用这个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JavaBean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/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53111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2">
            <a:extLst>
              <a:ext uri="{FF2B5EF4-FFF2-40B4-BE49-F238E27FC236}">
                <a16:creationId xmlns:a16="http://schemas.microsoft.com/office/drawing/2014/main" id="{0D446C7B-7748-803F-8015-E752457169CA}"/>
              </a:ext>
            </a:extLst>
          </p:cNvPr>
          <p:cNvSpPr txBox="1">
            <a:spLocks/>
          </p:cNvSpPr>
          <p:nvPr/>
        </p:nvSpPr>
        <p:spPr>
          <a:xfrm>
            <a:off x="242071" y="243391"/>
            <a:ext cx="3859170" cy="746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页面构成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B79CC36-DE4D-03C3-5F2C-051EEE5E0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922" y="1440247"/>
            <a:ext cx="9386404" cy="532453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4C1AF24-3D86-F4EB-0B41-5978FBDC4EE9}"/>
              </a:ext>
            </a:extLst>
          </p:cNvPr>
          <p:cNvSpPr/>
          <p:nvPr/>
        </p:nvSpPr>
        <p:spPr>
          <a:xfrm>
            <a:off x="2770460" y="1483030"/>
            <a:ext cx="9336865" cy="53245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&lt;%@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page contentType="text/html;charset=UTF-8" language="java" 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%&gt;</a:t>
            </a:r>
            <a:endParaRPr lang="zh-CN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&lt;%@ page import="java.util.Date" %&gt;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&lt;%@ page import="java.text.SimpleDateFormat" %&gt;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&lt;html&gt;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&lt;head&gt;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&lt;title&gt;JSP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---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显示系统时间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&lt;/title&gt;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&lt;/head&gt;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&lt;body&gt;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&lt;%</a:t>
            </a:r>
            <a:endParaRPr lang="zh-CN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Date date = new Date();                              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SimpleDateFormat df = new SimpleDateFormat("yyyy-MM-dd HH:mm:ss");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String today =df.format(date);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%&gt;</a:t>
            </a:r>
            <a:endParaRPr lang="zh-CN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当前时间：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&lt;%=today%&gt;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&lt;/body&gt;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&lt;/html&gt;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线箭头连接符 5">
            <a:extLst>
              <a:ext uri="{FF2B5EF4-FFF2-40B4-BE49-F238E27FC236}">
                <a16:creationId xmlns:a16="http://schemas.microsoft.com/office/drawing/2014/main" id="{2A4D86E7-E782-3161-B31F-37EA6B7E1A1E}"/>
              </a:ext>
            </a:extLst>
          </p:cNvPr>
          <p:cNvCxnSpPr/>
          <p:nvPr/>
        </p:nvCxnSpPr>
        <p:spPr>
          <a:xfrm flipH="1">
            <a:off x="2445165" y="1944513"/>
            <a:ext cx="3901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7BAF046C-D047-062F-3D7A-5C026B06B67D}"/>
              </a:ext>
            </a:extLst>
          </p:cNvPr>
          <p:cNvSpPr/>
          <p:nvPr/>
        </p:nvSpPr>
        <p:spPr>
          <a:xfrm>
            <a:off x="436109" y="1534378"/>
            <a:ext cx="2009056" cy="63068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指令标识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6B04082-C385-5DB3-765A-198BDCB0FC71}"/>
              </a:ext>
            </a:extLst>
          </p:cNvPr>
          <p:cNvSpPr/>
          <p:nvPr/>
        </p:nvSpPr>
        <p:spPr>
          <a:xfrm>
            <a:off x="2873716" y="1534377"/>
            <a:ext cx="9005010" cy="8850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39C4CC0-6424-338E-57ED-196080FD0D5A}"/>
              </a:ext>
            </a:extLst>
          </p:cNvPr>
          <p:cNvSpPr/>
          <p:nvPr/>
        </p:nvSpPr>
        <p:spPr>
          <a:xfrm>
            <a:off x="2873716" y="2462220"/>
            <a:ext cx="4847561" cy="14596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9C6205B-FC0A-C6E8-D358-E99E2781840E}"/>
              </a:ext>
            </a:extLst>
          </p:cNvPr>
          <p:cNvSpPr/>
          <p:nvPr/>
        </p:nvSpPr>
        <p:spPr>
          <a:xfrm>
            <a:off x="2873716" y="6153360"/>
            <a:ext cx="1331408" cy="6114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cxnSp>
        <p:nvCxnSpPr>
          <p:cNvPr id="34" name="直线箭头连接符 5">
            <a:extLst>
              <a:ext uri="{FF2B5EF4-FFF2-40B4-BE49-F238E27FC236}">
                <a16:creationId xmlns:a16="http://schemas.microsoft.com/office/drawing/2014/main" id="{69A02F90-D02D-E49E-3325-B6630EB2A4D5}"/>
              </a:ext>
            </a:extLst>
          </p:cNvPr>
          <p:cNvCxnSpPr>
            <a:endCxn id="36" idx="0"/>
          </p:cNvCxnSpPr>
          <p:nvPr/>
        </p:nvCxnSpPr>
        <p:spPr>
          <a:xfrm flipH="1">
            <a:off x="665522" y="3008850"/>
            <a:ext cx="2158656" cy="9130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5">
            <a:extLst>
              <a:ext uri="{FF2B5EF4-FFF2-40B4-BE49-F238E27FC236}">
                <a16:creationId xmlns:a16="http://schemas.microsoft.com/office/drawing/2014/main" id="{887B392B-11F8-91CF-1B17-DFDCC994D6BD}"/>
              </a:ext>
            </a:extLst>
          </p:cNvPr>
          <p:cNvCxnSpPr>
            <a:cxnSpLocks/>
            <a:endCxn id="36" idx="2"/>
          </p:cNvCxnSpPr>
          <p:nvPr/>
        </p:nvCxnSpPr>
        <p:spPr>
          <a:xfrm flipH="1" flipV="1">
            <a:off x="665522" y="4552579"/>
            <a:ext cx="2158656" cy="18472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5157651B-8DAC-D937-AF19-ADE23AFF4FE4}"/>
              </a:ext>
            </a:extLst>
          </p:cNvPr>
          <p:cNvSpPr/>
          <p:nvPr/>
        </p:nvSpPr>
        <p:spPr>
          <a:xfrm>
            <a:off x="243888" y="3921894"/>
            <a:ext cx="843268" cy="63068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HTML</a:t>
            </a:r>
            <a:r>
              <a:rPr kumimoji="1" lang="zh-CN" altLang="en-US" sz="2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代码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654F5EC8-889E-22F4-8A5F-060BA121816F}"/>
              </a:ext>
            </a:extLst>
          </p:cNvPr>
          <p:cNvSpPr/>
          <p:nvPr/>
        </p:nvSpPr>
        <p:spPr>
          <a:xfrm>
            <a:off x="2835327" y="4011078"/>
            <a:ext cx="8693420" cy="20361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cxnSp>
        <p:nvCxnSpPr>
          <p:cNvPr id="42" name="直线箭头连接符 5">
            <a:extLst>
              <a:ext uri="{FF2B5EF4-FFF2-40B4-BE49-F238E27FC236}">
                <a16:creationId xmlns:a16="http://schemas.microsoft.com/office/drawing/2014/main" id="{F25D1FA8-A08B-0B88-035F-49F7F540C681}"/>
              </a:ext>
            </a:extLst>
          </p:cNvPr>
          <p:cNvCxnSpPr/>
          <p:nvPr/>
        </p:nvCxnSpPr>
        <p:spPr>
          <a:xfrm flipH="1">
            <a:off x="2445165" y="4523444"/>
            <a:ext cx="3901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>
            <a:extLst>
              <a:ext uri="{FF2B5EF4-FFF2-40B4-BE49-F238E27FC236}">
                <a16:creationId xmlns:a16="http://schemas.microsoft.com/office/drawing/2014/main" id="{70ACA299-F7A1-A166-86FC-79470A286678}"/>
              </a:ext>
            </a:extLst>
          </p:cNvPr>
          <p:cNvSpPr/>
          <p:nvPr/>
        </p:nvSpPr>
        <p:spPr>
          <a:xfrm>
            <a:off x="1580681" y="4208101"/>
            <a:ext cx="843268" cy="63068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Java</a:t>
            </a:r>
            <a:r>
              <a:rPr kumimoji="1" lang="zh-CN" altLang="en-US" sz="2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代码</a:t>
            </a:r>
          </a:p>
        </p:txBody>
      </p:sp>
      <p:sp>
        <p:nvSpPr>
          <p:cNvPr id="4" name="圆角矩形 10">
            <a:extLst>
              <a:ext uri="{FF2B5EF4-FFF2-40B4-BE49-F238E27FC236}">
                <a16:creationId xmlns:a16="http://schemas.microsoft.com/office/drawing/2014/main" id="{790889E5-D5E1-815C-5782-D5F8C75B17A0}"/>
              </a:ext>
            </a:extLst>
          </p:cNvPr>
          <p:cNvSpPr/>
          <p:nvPr/>
        </p:nvSpPr>
        <p:spPr>
          <a:xfrm>
            <a:off x="9637529" y="2727709"/>
            <a:ext cx="1785950" cy="92869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/>
              <a:t>JSP</a:t>
            </a:r>
            <a:r>
              <a:rPr lang="zh-CN" altLang="en-US" dirty="0"/>
              <a:t>动作标签，例如：</a:t>
            </a:r>
            <a:r>
              <a:rPr lang="en-US" dirty="0"/>
              <a:t>&lt;</a:t>
            </a:r>
            <a:r>
              <a:rPr lang="en-US" dirty="0" err="1"/>
              <a:t>jsp:forward</a:t>
            </a:r>
            <a:r>
              <a:rPr lang="en-US" dirty="0"/>
              <a:t>&gt;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5061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>
            <a:extLst>
              <a:ext uri="{FF2B5EF4-FFF2-40B4-BE49-F238E27FC236}">
                <a16:creationId xmlns:a16="http://schemas.microsoft.com/office/drawing/2014/main" id="{DDCFD525-97FD-4FB1-8D10-6DEB2D3DD6DB}"/>
              </a:ext>
            </a:extLst>
          </p:cNvPr>
          <p:cNvSpPr txBox="1"/>
          <p:nvPr/>
        </p:nvSpPr>
        <p:spPr>
          <a:xfrm>
            <a:off x="574390" y="1087648"/>
            <a:ext cx="4095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脚本元素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-JSP </a:t>
            </a:r>
            <a:r>
              <a:rPr lang="en-US" altLang="zh-CN" sz="24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Scriptlets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8">
            <a:extLst>
              <a:ext uri="{FF2B5EF4-FFF2-40B4-BE49-F238E27FC236}">
                <a16:creationId xmlns:a16="http://schemas.microsoft.com/office/drawing/2014/main" id="{EB2A4133-96A8-DBD7-BDCC-E427687DA449}"/>
              </a:ext>
            </a:extLst>
          </p:cNvPr>
          <p:cNvSpPr txBox="1"/>
          <p:nvPr/>
        </p:nvSpPr>
        <p:spPr>
          <a:xfrm>
            <a:off x="228378" y="1927801"/>
            <a:ext cx="5273487" cy="2940532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页面中嵌入的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代码或脚本代码。代码片段将在页面请求的处理期间被执行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可以定义变量或流程控制语句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等；而脚本代码可以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的内置对象在页面输出内容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处理请求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访问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session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会话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等。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语法格式如下所示：</a:t>
            </a: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59F56E4-21B7-D335-2E13-7A5BEE023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09" y="5078558"/>
            <a:ext cx="4594528" cy="108020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1F21B74-C0E8-C00E-2795-29CCE004D396}"/>
              </a:ext>
            </a:extLst>
          </p:cNvPr>
          <p:cNvSpPr/>
          <p:nvPr/>
        </p:nvSpPr>
        <p:spPr>
          <a:xfrm>
            <a:off x="705347" y="5143100"/>
            <a:ext cx="4675254" cy="10156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java </a:t>
            </a:r>
            <a: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代码（变量、方法、表达式等）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%&gt;</a:t>
            </a:r>
            <a:endParaRPr kumimoji="0" lang="zh-CN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C0FE62E-F85F-2039-DF8A-732EA4E4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351" y="1757558"/>
            <a:ext cx="6206099" cy="4401204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65AF14B-0202-0697-1A10-821D3D129B2F}"/>
              </a:ext>
            </a:extLst>
          </p:cNvPr>
          <p:cNvSpPr/>
          <p:nvPr/>
        </p:nvSpPr>
        <p:spPr>
          <a:xfrm>
            <a:off x="5938296" y="1757558"/>
            <a:ext cx="6125155" cy="44012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page contentType="text/html;charset=UTF-8" language="java" 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&lt;html&gt;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&lt;head&gt;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&lt;title&gt;JSP Scriptlets&lt;/title&gt;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&lt;/head&gt;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&lt;body&gt;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int a = 1, b = 2; //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定义两个变量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a,b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out.println(a+b);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&lt;/body&gt;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&lt;/html&gt;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标题 2">
            <a:extLst>
              <a:ext uri="{FF2B5EF4-FFF2-40B4-BE49-F238E27FC236}">
                <a16:creationId xmlns:a16="http://schemas.microsoft.com/office/drawing/2014/main" id="{935075B2-9A0A-1528-B01B-32D24856E7D0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4703264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页面构成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2318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8">
            <a:extLst>
              <a:ext uri="{FF2B5EF4-FFF2-40B4-BE49-F238E27FC236}">
                <a16:creationId xmlns:a16="http://schemas.microsoft.com/office/drawing/2014/main" id="{D2F73623-D720-41C2-5904-598A55C80D16}"/>
              </a:ext>
            </a:extLst>
          </p:cNvPr>
          <p:cNvSpPr txBox="1"/>
          <p:nvPr/>
        </p:nvSpPr>
        <p:spPr>
          <a:xfrm>
            <a:off x="173536" y="1962333"/>
            <a:ext cx="4981910" cy="3223717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如果想在脚本元素中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定义方法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，可以使用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声明标识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。声明标识用于在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页面中定义全局变量或方法，它以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&lt;%!”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开始，以“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%&gt;”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结束。通过声明标识定义的变量和方法可以被整个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页面访问，所以通常使用该标识定义整个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页面需要引用的变量或方法。</a:t>
            </a:r>
          </a:p>
          <a:p>
            <a:pPr algn="just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声明标识的语法格式如下所示：</a:t>
            </a: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3073968-E158-44FA-DE85-EA035A975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60" y="5539258"/>
            <a:ext cx="4185724" cy="101746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83064D76-6CC5-91CF-2083-0515CBABAFE8}"/>
              </a:ext>
            </a:extLst>
          </p:cNvPr>
          <p:cNvSpPr/>
          <p:nvPr/>
        </p:nvSpPr>
        <p:spPr>
          <a:xfrm>
            <a:off x="837313" y="5586323"/>
            <a:ext cx="3314195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&lt;%! </a:t>
            </a:r>
            <a:endParaRPr kumimoji="0" lang="zh-CN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定义变量或方法等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%&gt;</a:t>
            </a:r>
            <a:endParaRPr kumimoji="0" lang="zh-CN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6420235-60A5-95C3-9471-F34599346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446" y="1828800"/>
            <a:ext cx="6960007" cy="4580816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0402D2DA-04E4-1EBD-E755-E3E9BA7A82C8}"/>
              </a:ext>
            </a:extLst>
          </p:cNvPr>
          <p:cNvSpPr/>
          <p:nvPr/>
        </p:nvSpPr>
        <p:spPr>
          <a:xfrm>
            <a:off x="5203321" y="1888929"/>
            <a:ext cx="6912132" cy="44889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page contentType="text/html;charset=UTF-8" language="java" 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&lt;html&gt;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&lt;head&gt;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&lt;title&gt;JSP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声明语句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&lt;/title&gt;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&lt;/head&gt;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&lt;%!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public int print() { //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定义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print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方法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int a = 1, b = 2; //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定义两个变量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a,b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return a+b;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}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&lt;body&gt;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&lt;br /&gt;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out.println(print());//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调用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print()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方法，输出其返回值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&lt;/body&gt;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&lt;/html&gt;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1B8F02F-4DDB-A276-FE12-51A736C2E762}"/>
              </a:ext>
            </a:extLst>
          </p:cNvPr>
          <p:cNvSpPr txBox="1"/>
          <p:nvPr/>
        </p:nvSpPr>
        <p:spPr>
          <a:xfrm>
            <a:off x="574390" y="1087648"/>
            <a:ext cx="3251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脚本元素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声明标识</a:t>
            </a:r>
          </a:p>
        </p:txBody>
      </p:sp>
      <p:sp>
        <p:nvSpPr>
          <p:cNvPr id="10" name="标题 2">
            <a:extLst>
              <a:ext uri="{FF2B5EF4-FFF2-40B4-BE49-F238E27FC236}">
                <a16:creationId xmlns:a16="http://schemas.microsoft.com/office/drawing/2014/main" id="{DFA325CF-ADCA-C72B-2A50-5AA67C231DE8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4703264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页面构成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6462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8">
            <a:extLst>
              <a:ext uri="{FF2B5EF4-FFF2-40B4-BE49-F238E27FC236}">
                <a16:creationId xmlns:a16="http://schemas.microsoft.com/office/drawing/2014/main" id="{D06D376B-6716-09CF-0110-ABB44DDA885D}"/>
              </a:ext>
            </a:extLst>
          </p:cNvPr>
          <p:cNvSpPr txBox="1"/>
          <p:nvPr/>
        </p:nvSpPr>
        <p:spPr>
          <a:xfrm>
            <a:off x="393785" y="1875220"/>
            <a:ext cx="4798932" cy="1841647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表达式（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expression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）用于向页面输出信息，它以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&lt;%=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开始，以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%&gt;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”结束，其基本的语法格式如下所示：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0786A4B-7A4B-F419-61DE-C138AF375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0" y="3843748"/>
            <a:ext cx="4095548" cy="50873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D0458B4-C1E1-E1F1-B003-2631289E05DB}"/>
              </a:ext>
            </a:extLst>
          </p:cNvPr>
          <p:cNvSpPr/>
          <p:nvPr/>
        </p:nvSpPr>
        <p:spPr>
          <a:xfrm>
            <a:off x="1079715" y="3906120"/>
            <a:ext cx="2794676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&lt;%= expression %&gt;</a:t>
            </a:r>
            <a:endParaRPr kumimoji="0" lang="zh-CN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8">
            <a:extLst>
              <a:ext uri="{FF2B5EF4-FFF2-40B4-BE49-F238E27FC236}">
                <a16:creationId xmlns:a16="http://schemas.microsoft.com/office/drawing/2014/main" id="{8D5C5D73-1CA7-1DC8-7357-96D79E6A210E}"/>
              </a:ext>
            </a:extLst>
          </p:cNvPr>
          <p:cNvSpPr txBox="1"/>
          <p:nvPr/>
        </p:nvSpPr>
        <p:spPr>
          <a:xfrm>
            <a:off x="393785" y="5007504"/>
            <a:ext cx="4512029" cy="1850496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上述语法格式中，参数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expression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可以是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任何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语言的完整表达式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该表达式的最终运算结果将被转换成一个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字符串</a:t>
            </a:r>
            <a:r>
              <a:rPr lang="zh-CN" altLang="zh-CN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702A05F-2630-0D9D-A5AE-E7757D299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213" y="1970570"/>
            <a:ext cx="6420096" cy="4093428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02809DA6-2DF6-3F15-ADDE-E297242C12C7}"/>
              </a:ext>
            </a:extLst>
          </p:cNvPr>
          <p:cNvSpPr/>
          <p:nvPr/>
        </p:nvSpPr>
        <p:spPr>
          <a:xfrm>
            <a:off x="5374810" y="1970570"/>
            <a:ext cx="6512929" cy="40934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page contentType="text/html;charset=UTF-8" language="java" 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&lt;html&gt;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&lt;head&gt;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&lt;title&gt;JSP Scriptlets&lt;/title&gt;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&lt;/head&gt;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&lt;%!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int a = 1, b = 2; //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定义两个变量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a,b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&lt;body&gt;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&lt;%=a+b %&gt;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&lt;br /&gt;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&lt;/body&gt;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&lt;/html&gt;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C1B44D2-AA36-1576-AF42-9B9CBCD14EFF}"/>
              </a:ext>
            </a:extLst>
          </p:cNvPr>
          <p:cNvSpPr txBox="1"/>
          <p:nvPr/>
        </p:nvSpPr>
        <p:spPr>
          <a:xfrm>
            <a:off x="574390" y="1087648"/>
            <a:ext cx="3475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脚本元素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-JSP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表达式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B7642B2-990E-E8EC-D8F5-5F8A0BA0C475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4703264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页面构成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5324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5">
            <a:extLst>
              <a:ext uri="{FF2B5EF4-FFF2-40B4-BE49-F238E27FC236}">
                <a16:creationId xmlns:a16="http://schemas.microsoft.com/office/drawing/2014/main" id="{924A2893-6B01-1243-8D3A-8AE673E07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4387" y="2753900"/>
            <a:ext cx="3749387" cy="611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带有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表达式的注释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30F1970-767E-D149-8EDB-D06BE1251F30}"/>
              </a:ext>
            </a:extLst>
          </p:cNvPr>
          <p:cNvGrpSpPr/>
          <p:nvPr/>
        </p:nvGrpSpPr>
        <p:grpSpPr>
          <a:xfrm>
            <a:off x="1028085" y="2850012"/>
            <a:ext cx="405183" cy="405036"/>
            <a:chOff x="8881" y="4685"/>
            <a:chExt cx="638" cy="638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6C44D4FE-B004-C3D0-60BC-20CD2522AC20}"/>
                </a:ext>
              </a:extLst>
            </p:cNvPr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5E7689A9-D9A3-9169-9862-ADABBD96A2C6}"/>
                </a:ext>
              </a:extLst>
            </p:cNvPr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4" name="TextBox 35">
            <a:extLst>
              <a:ext uri="{FF2B5EF4-FFF2-40B4-BE49-F238E27FC236}">
                <a16:creationId xmlns:a16="http://schemas.microsoft.com/office/drawing/2014/main" id="{5424E66E-EE2C-B907-21D4-610A17993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4388" y="3515751"/>
            <a:ext cx="3088616" cy="611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隐藏注释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4D33F37-EA7D-B7C0-894E-A38F8E28A01B}"/>
              </a:ext>
            </a:extLst>
          </p:cNvPr>
          <p:cNvGrpSpPr/>
          <p:nvPr/>
        </p:nvGrpSpPr>
        <p:grpSpPr>
          <a:xfrm>
            <a:off x="1028085" y="3611863"/>
            <a:ext cx="405183" cy="405036"/>
            <a:chOff x="8881" y="4685"/>
            <a:chExt cx="638" cy="638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D4F77A1C-E4DE-7926-223B-4E44E4BE8C73}"/>
                </a:ext>
              </a:extLst>
            </p:cNvPr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E331C20D-409E-729B-BFE0-C061A8870710}"/>
                </a:ext>
              </a:extLst>
            </p:cNvPr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6" name="TextBox 35">
            <a:extLst>
              <a:ext uri="{FF2B5EF4-FFF2-40B4-BE49-F238E27FC236}">
                <a16:creationId xmlns:a16="http://schemas.microsoft.com/office/drawing/2014/main" id="{5CA0B281-74E0-1A8E-ED36-B08E24370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548" y="4286293"/>
            <a:ext cx="2738406" cy="611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动态注释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727E900-3C76-0632-97F8-569661781212}"/>
              </a:ext>
            </a:extLst>
          </p:cNvPr>
          <p:cNvGrpSpPr/>
          <p:nvPr/>
        </p:nvGrpSpPr>
        <p:grpSpPr>
          <a:xfrm>
            <a:off x="1028084" y="4382828"/>
            <a:ext cx="405183" cy="405036"/>
            <a:chOff x="8881" y="4685"/>
            <a:chExt cx="638" cy="638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7B518E62-3F8E-7265-0FCF-115FE645F5CE}"/>
                </a:ext>
              </a:extLst>
            </p:cNvPr>
            <p:cNvSpPr/>
            <p:nvPr/>
          </p:nvSpPr>
          <p:spPr>
            <a:xfrm>
              <a:off x="8881" y="4685"/>
              <a:ext cx="638" cy="638"/>
            </a:xfrm>
            <a:prstGeom prst="ellipse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10864393-321D-7E5F-F1DF-B4EF48443C8F}"/>
                </a:ext>
              </a:extLst>
            </p:cNvPr>
            <p:cNvSpPr/>
            <p:nvPr/>
          </p:nvSpPr>
          <p:spPr>
            <a:xfrm>
              <a:off x="8946" y="4750"/>
              <a:ext cx="508" cy="508"/>
            </a:xfrm>
            <a:prstGeom prst="ellipse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5" name="文本框 1">
            <a:extLst>
              <a:ext uri="{FF2B5EF4-FFF2-40B4-BE49-F238E27FC236}">
                <a16:creationId xmlns:a16="http://schemas.microsoft.com/office/drawing/2014/main" id="{8EF89521-2688-C99E-D9BB-E5C06F8EEB49}"/>
              </a:ext>
            </a:extLst>
          </p:cNvPr>
          <p:cNvSpPr txBox="1"/>
          <p:nvPr/>
        </p:nvSpPr>
        <p:spPr>
          <a:xfrm>
            <a:off x="1657703" y="1520416"/>
            <a:ext cx="2555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</a:p>
        </p:txBody>
      </p:sp>
      <p:sp>
        <p:nvSpPr>
          <p:cNvPr id="26" name="文本框 1">
            <a:extLst>
              <a:ext uri="{FF2B5EF4-FFF2-40B4-BE49-F238E27FC236}">
                <a16:creationId xmlns:a16="http://schemas.microsoft.com/office/drawing/2014/main" id="{274AA023-5236-8AE8-F036-D38318118815}"/>
              </a:ext>
            </a:extLst>
          </p:cNvPr>
          <p:cNvSpPr txBox="1"/>
          <p:nvPr/>
        </p:nvSpPr>
        <p:spPr>
          <a:xfrm>
            <a:off x="5825348" y="1150674"/>
            <a:ext cx="5800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带有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表达式的注释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单行</a:t>
            </a:r>
            <a:r>
              <a:rPr lang="zh-CN" altLang="en-US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和多行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endParaRPr lang="zh-CN" altLang="en-US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18">
            <a:extLst>
              <a:ext uri="{FF2B5EF4-FFF2-40B4-BE49-F238E27FC236}">
                <a16:creationId xmlns:a16="http://schemas.microsoft.com/office/drawing/2014/main" id="{004C19D4-F731-548F-6ECE-9167D39464D8}"/>
              </a:ext>
            </a:extLst>
          </p:cNvPr>
          <p:cNvSpPr txBox="1"/>
          <p:nvPr/>
        </p:nvSpPr>
        <p:spPr>
          <a:xfrm>
            <a:off x="5825348" y="1612339"/>
            <a:ext cx="5800893" cy="1063128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代码片段中的注释同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的注释相同，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其中单行注释以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//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开头，后面接注释内容，其语法格式如下：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2E04F7E4-3FAB-C8C7-9E7E-7A7B3A193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098211"/>
            <a:ext cx="4744307" cy="508730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9E7B7A7D-0365-4F7F-30AE-CB54708000F5}"/>
              </a:ext>
            </a:extLst>
          </p:cNvPr>
          <p:cNvSpPr/>
          <p:nvPr/>
        </p:nvSpPr>
        <p:spPr>
          <a:xfrm>
            <a:off x="6419834" y="3167910"/>
            <a:ext cx="2444765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//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注释内容</a:t>
            </a:r>
          </a:p>
        </p:txBody>
      </p:sp>
      <p:sp>
        <p:nvSpPr>
          <p:cNvPr id="2" name="标题 2">
            <a:extLst>
              <a:ext uri="{FF2B5EF4-FFF2-40B4-BE49-F238E27FC236}">
                <a16:creationId xmlns:a16="http://schemas.microsoft.com/office/drawing/2014/main" id="{33779BAC-FB45-871A-FAA7-D276890C2929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4703264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页面构成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18">
            <a:extLst>
              <a:ext uri="{FF2B5EF4-FFF2-40B4-BE49-F238E27FC236}">
                <a16:creationId xmlns:a16="http://schemas.microsoft.com/office/drawing/2014/main" id="{F82971E0-6036-7613-2694-5E50895598D3}"/>
              </a:ext>
            </a:extLst>
          </p:cNvPr>
          <p:cNvSpPr txBox="1"/>
          <p:nvPr/>
        </p:nvSpPr>
        <p:spPr>
          <a:xfrm>
            <a:off x="5825348" y="3687655"/>
            <a:ext cx="5663919" cy="1558006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多行注释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/*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”开头，以“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*/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”结束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在这个标识中间的内容为注释内容，并且注释内容可以换行。其语法格式如下：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26B2100-7332-EC37-8EFB-EF0F3E9A3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126" y="5245661"/>
            <a:ext cx="3318921" cy="142515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6E8B1C7-DF66-8AA1-E00D-10296B13BC05}"/>
              </a:ext>
            </a:extLst>
          </p:cNvPr>
          <p:cNvSpPr/>
          <p:nvPr/>
        </p:nvSpPr>
        <p:spPr>
          <a:xfrm>
            <a:off x="6628144" y="5205321"/>
            <a:ext cx="2719056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/*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注释内容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*/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544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>
            <a:extLst>
              <a:ext uri="{FF2B5EF4-FFF2-40B4-BE49-F238E27FC236}">
                <a16:creationId xmlns:a16="http://schemas.microsoft.com/office/drawing/2014/main" id="{AC39FA2B-8F4E-0003-C2B6-9CFA08D011B0}"/>
              </a:ext>
            </a:extLst>
          </p:cNvPr>
          <p:cNvSpPr txBox="1"/>
          <p:nvPr/>
        </p:nvSpPr>
        <p:spPr>
          <a:xfrm>
            <a:off x="975935" y="139109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隐藏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endParaRPr lang="zh-CN" altLang="en-US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8">
            <a:extLst>
              <a:ext uri="{FF2B5EF4-FFF2-40B4-BE49-F238E27FC236}">
                <a16:creationId xmlns:a16="http://schemas.microsoft.com/office/drawing/2014/main" id="{5F48516B-5ADF-58B0-0A49-E6E32D40037C}"/>
              </a:ext>
            </a:extLst>
          </p:cNvPr>
          <p:cNvSpPr txBox="1"/>
          <p:nvPr/>
        </p:nvSpPr>
        <p:spPr>
          <a:xfrm>
            <a:off x="593824" y="1946091"/>
            <a:ext cx="4929112" cy="3700496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</a:rPr>
              <a:t>在文档中添加的</a:t>
            </a:r>
            <a:r>
              <a:rPr lang="en-US" altLang="zh-CN" sz="2000" dirty="0">
                <a:latin typeface="微软雅黑" panose="020B0503020204020204" pitchFamily="34" charset="-122"/>
              </a:rPr>
              <a:t>HTML</a:t>
            </a:r>
            <a:r>
              <a:rPr lang="zh-CN" altLang="zh-CN" sz="2000" dirty="0">
                <a:latin typeface="微软雅黑" panose="020B0503020204020204" pitchFamily="34" charset="-122"/>
              </a:rPr>
              <a:t>注释虽然在浏览器页面中不显示，但是可以通过查看源代码的方式看到这些注释信息。所以严格来说，这些注释是不安全的。为此，</a:t>
            </a:r>
            <a:r>
              <a:rPr lang="en-US" altLang="zh-CN" sz="2000" dirty="0">
                <a:latin typeface="微软雅黑" panose="020B0503020204020204" pitchFamily="34" charset="-122"/>
              </a:rPr>
              <a:t>JSP</a:t>
            </a:r>
            <a:r>
              <a:rPr lang="zh-CN" altLang="zh-CN" sz="2000" dirty="0">
                <a:latin typeface="微软雅黑" panose="020B0503020204020204" pitchFamily="34" charset="-122"/>
              </a:rPr>
              <a:t>提供了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隐藏注释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，</a:t>
            </a:r>
            <a:r>
              <a:rPr lang="zh-CN" altLang="zh-CN" sz="2000" dirty="0">
                <a:latin typeface="微软雅黑" panose="020B0503020204020204" pitchFamily="34" charset="-122"/>
              </a:rPr>
              <a:t>隐藏注释不仅在浏览器页面中看不到，在查看</a:t>
            </a:r>
            <a:r>
              <a:rPr lang="en-US" altLang="zh-CN" sz="2000" dirty="0">
                <a:latin typeface="微软雅黑" panose="020B0503020204020204" pitchFamily="34" charset="-122"/>
              </a:rPr>
              <a:t>HTML</a:t>
            </a:r>
            <a:r>
              <a:rPr lang="zh-CN" altLang="zh-CN" sz="2000" dirty="0">
                <a:latin typeface="微软雅黑" panose="020B0503020204020204" pitchFamily="34" charset="-122"/>
              </a:rPr>
              <a:t>源代码时也看不到，所以隐藏注释有着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较高的安全性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</a:p>
          <a:p>
            <a:pPr algn="just"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</a:rPr>
              <a:t>隐藏注释的语法格式如下：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28EA14-9546-3F22-064B-6B5E05345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308" y="5970751"/>
            <a:ext cx="3454197" cy="5087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8DD07BA-FA2D-DC33-BAEE-DB1C17FAC47A}"/>
              </a:ext>
            </a:extLst>
          </p:cNvPr>
          <p:cNvSpPr/>
          <p:nvPr/>
        </p:nvSpPr>
        <p:spPr>
          <a:xfrm>
            <a:off x="1165903" y="6024540"/>
            <a:ext cx="324463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&lt;%-- 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注释内容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--%&gt; </a:t>
            </a: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B094453-E2BD-783B-B638-79182E29C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297" y="1391094"/>
            <a:ext cx="6471054" cy="525477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7764E4C9-7DB4-52AB-2FE5-07941BADB8A9}"/>
              </a:ext>
            </a:extLst>
          </p:cNvPr>
          <p:cNvSpPr/>
          <p:nvPr/>
        </p:nvSpPr>
        <p:spPr>
          <a:xfrm>
            <a:off x="5753311" y="1370486"/>
            <a:ext cx="6261026" cy="52547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page contentType="text/html;charset=UTF-8" language="java" 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&lt;html&gt;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&lt;head&gt;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&lt;meta http-equiv="Content-Type" content="text/html; charset=UTF-8"&gt;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&lt;title&gt;JSP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&lt;/title&gt;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&lt;/head&gt;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&lt;body&gt;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	&lt;!-- 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这个是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HTML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--&gt;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	&lt;%-- 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这个是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--%&gt;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&lt;/body&gt;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&lt;/html&gt;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2">
            <a:extLst>
              <a:ext uri="{FF2B5EF4-FFF2-40B4-BE49-F238E27FC236}">
                <a16:creationId xmlns:a16="http://schemas.microsoft.com/office/drawing/2014/main" id="{EEAE92C1-F95B-0846-4A49-9176F842C53D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4703264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页面构成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3616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43961-A081-DA79-0742-E166C2AEE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>
            <a:extLst>
              <a:ext uri="{FF2B5EF4-FFF2-40B4-BE49-F238E27FC236}">
                <a16:creationId xmlns:a16="http://schemas.microsoft.com/office/drawing/2014/main" id="{71DA096A-097A-E5ED-BB24-68DB3899D87B}"/>
              </a:ext>
            </a:extLst>
          </p:cNvPr>
          <p:cNvSpPr txBox="1"/>
          <p:nvPr/>
        </p:nvSpPr>
        <p:spPr>
          <a:xfrm>
            <a:off x="975935" y="139109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隐藏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endParaRPr lang="zh-CN" altLang="en-US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8">
            <a:extLst>
              <a:ext uri="{FF2B5EF4-FFF2-40B4-BE49-F238E27FC236}">
                <a16:creationId xmlns:a16="http://schemas.microsoft.com/office/drawing/2014/main" id="{B942FDEB-B856-C4FA-0F15-E787F4F18FC0}"/>
              </a:ext>
            </a:extLst>
          </p:cNvPr>
          <p:cNvSpPr txBox="1"/>
          <p:nvPr/>
        </p:nvSpPr>
        <p:spPr>
          <a:xfrm>
            <a:off x="593824" y="1946091"/>
            <a:ext cx="4929112" cy="3700496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</a:rPr>
              <a:t>在文档中添加的</a:t>
            </a:r>
            <a:r>
              <a:rPr lang="en-US" altLang="zh-CN" sz="2000" dirty="0">
                <a:latin typeface="微软雅黑" panose="020B0503020204020204" pitchFamily="34" charset="-122"/>
              </a:rPr>
              <a:t>HTML</a:t>
            </a:r>
            <a:r>
              <a:rPr lang="zh-CN" altLang="zh-CN" sz="2000" dirty="0">
                <a:latin typeface="微软雅黑" panose="020B0503020204020204" pitchFamily="34" charset="-122"/>
              </a:rPr>
              <a:t>注释虽然在浏览器页面中不显示，但是可以通过查看源代码的方式看到这些注释信息。所以严格来说，这些注释是不安全的。为此，</a:t>
            </a:r>
            <a:r>
              <a:rPr lang="en-US" altLang="zh-CN" sz="2000" dirty="0">
                <a:latin typeface="微软雅黑" panose="020B0503020204020204" pitchFamily="34" charset="-122"/>
              </a:rPr>
              <a:t>JSP</a:t>
            </a:r>
            <a:r>
              <a:rPr lang="zh-CN" altLang="zh-CN" sz="2000" dirty="0">
                <a:latin typeface="微软雅黑" panose="020B0503020204020204" pitchFamily="34" charset="-122"/>
              </a:rPr>
              <a:t>提供了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隐藏注释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，</a:t>
            </a:r>
            <a:r>
              <a:rPr lang="zh-CN" altLang="zh-CN" sz="2000" dirty="0">
                <a:latin typeface="微软雅黑" panose="020B0503020204020204" pitchFamily="34" charset="-122"/>
              </a:rPr>
              <a:t>隐藏注释不仅在浏览器页面中看不到，在查看</a:t>
            </a:r>
            <a:r>
              <a:rPr lang="en-US" altLang="zh-CN" sz="2000" dirty="0">
                <a:latin typeface="微软雅黑" panose="020B0503020204020204" pitchFamily="34" charset="-122"/>
              </a:rPr>
              <a:t>HTML</a:t>
            </a:r>
            <a:r>
              <a:rPr lang="zh-CN" altLang="zh-CN" sz="2000" dirty="0">
                <a:latin typeface="微软雅黑" panose="020B0503020204020204" pitchFamily="34" charset="-122"/>
              </a:rPr>
              <a:t>源代码时也看不到，所以隐藏注释有着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较高的安全性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</a:p>
          <a:p>
            <a:pPr algn="just"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</a:rPr>
              <a:t>隐藏注释的语法格式如下：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9ED900E-EE1A-F5A3-8AA5-B3A756AB6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308" y="5970751"/>
            <a:ext cx="3454197" cy="5087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0472B66-7F9E-E003-04DC-FC92738C72ED}"/>
              </a:ext>
            </a:extLst>
          </p:cNvPr>
          <p:cNvSpPr/>
          <p:nvPr/>
        </p:nvSpPr>
        <p:spPr>
          <a:xfrm>
            <a:off x="1165903" y="6024540"/>
            <a:ext cx="324463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&lt;%-- 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注释内容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--%&gt; </a:t>
            </a: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FBAF452-316F-DF13-D17A-0418B2743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297" y="1391094"/>
            <a:ext cx="6471054" cy="525477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72BAFD7-22FF-532E-BA67-E8625B13E578}"/>
              </a:ext>
            </a:extLst>
          </p:cNvPr>
          <p:cNvSpPr/>
          <p:nvPr/>
        </p:nvSpPr>
        <p:spPr>
          <a:xfrm>
            <a:off x="5753311" y="1370486"/>
            <a:ext cx="6261026" cy="52547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page contentType="text/html;charset=UTF-8" language="java" 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&lt;html&gt;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&lt;head&gt;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&lt;meta http-equiv="Content-Type" content="text/html; charset=UTF-8"&gt;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&lt;title&gt;JSP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&lt;/title&gt;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&lt;/head&gt;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&lt;body&gt;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	&lt;!-- 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这个是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HTML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--&gt;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	&lt;%-- 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这个是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--%&gt;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&lt;/body&gt;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&lt;/html&gt;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2">
            <a:extLst>
              <a:ext uri="{FF2B5EF4-FFF2-40B4-BE49-F238E27FC236}">
                <a16:creationId xmlns:a16="http://schemas.microsoft.com/office/drawing/2014/main" id="{5BDABDC4-C0BF-14BC-4573-7F296C17672F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4703264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页面构成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417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33003-C23E-B44B-D45B-EDAF4AFB2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>
            <a:extLst>
              <a:ext uri="{FF2B5EF4-FFF2-40B4-BE49-F238E27FC236}">
                <a16:creationId xmlns:a16="http://schemas.microsoft.com/office/drawing/2014/main" id="{B43FBACF-2DFF-8297-3253-BEFDE23637EB}"/>
              </a:ext>
            </a:extLst>
          </p:cNvPr>
          <p:cNvSpPr txBox="1"/>
          <p:nvPr/>
        </p:nvSpPr>
        <p:spPr>
          <a:xfrm>
            <a:off x="975935" y="139109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隐藏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endParaRPr lang="zh-CN" altLang="en-US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8">
            <a:extLst>
              <a:ext uri="{FF2B5EF4-FFF2-40B4-BE49-F238E27FC236}">
                <a16:creationId xmlns:a16="http://schemas.microsoft.com/office/drawing/2014/main" id="{B0729CCE-1683-D1E4-B0F1-9EAE2C5B367F}"/>
              </a:ext>
            </a:extLst>
          </p:cNvPr>
          <p:cNvSpPr txBox="1"/>
          <p:nvPr/>
        </p:nvSpPr>
        <p:spPr>
          <a:xfrm>
            <a:off x="593824" y="1946091"/>
            <a:ext cx="4929112" cy="3700496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</a:rPr>
              <a:t>在文档中添加的</a:t>
            </a:r>
            <a:r>
              <a:rPr lang="en-US" altLang="zh-CN" sz="2000" dirty="0">
                <a:latin typeface="微软雅黑" panose="020B0503020204020204" pitchFamily="34" charset="-122"/>
              </a:rPr>
              <a:t>HTML</a:t>
            </a:r>
            <a:r>
              <a:rPr lang="zh-CN" altLang="zh-CN" sz="2000" dirty="0">
                <a:latin typeface="微软雅黑" panose="020B0503020204020204" pitchFamily="34" charset="-122"/>
              </a:rPr>
              <a:t>注释虽然在浏览器页面中不显示，但是可以通过查看源代码的方式看到这些注释信息。所以严格来说，这些注释是不安全的。为此，</a:t>
            </a:r>
            <a:r>
              <a:rPr lang="en-US" altLang="zh-CN" sz="2000" dirty="0">
                <a:latin typeface="微软雅黑" panose="020B0503020204020204" pitchFamily="34" charset="-122"/>
              </a:rPr>
              <a:t>JSP</a:t>
            </a:r>
            <a:r>
              <a:rPr lang="zh-CN" altLang="zh-CN" sz="2000" dirty="0">
                <a:latin typeface="微软雅黑" panose="020B0503020204020204" pitchFamily="34" charset="-122"/>
              </a:rPr>
              <a:t>提供了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隐藏注释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，</a:t>
            </a:r>
            <a:r>
              <a:rPr lang="zh-CN" altLang="zh-CN" sz="2000" dirty="0">
                <a:latin typeface="微软雅黑" panose="020B0503020204020204" pitchFamily="34" charset="-122"/>
              </a:rPr>
              <a:t>隐藏注释不仅在浏览器页面中看不到，在查看</a:t>
            </a:r>
            <a:r>
              <a:rPr lang="en-US" altLang="zh-CN" sz="2000" dirty="0">
                <a:latin typeface="微软雅黑" panose="020B0503020204020204" pitchFamily="34" charset="-122"/>
              </a:rPr>
              <a:t>HTML</a:t>
            </a:r>
            <a:r>
              <a:rPr lang="zh-CN" altLang="zh-CN" sz="2000" dirty="0">
                <a:latin typeface="微软雅黑" panose="020B0503020204020204" pitchFamily="34" charset="-122"/>
              </a:rPr>
              <a:t>源代码时也看不到，所以隐藏注释有着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较高的安全性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</a:p>
          <a:p>
            <a:pPr algn="just"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</a:rPr>
              <a:t>隐藏注释的语法格式如下：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0317027-5B69-025B-2C3B-60D6D264C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308" y="5970751"/>
            <a:ext cx="3454197" cy="5087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6150B55-74F4-2B05-CF57-FA6339E8ED71}"/>
              </a:ext>
            </a:extLst>
          </p:cNvPr>
          <p:cNvSpPr/>
          <p:nvPr/>
        </p:nvSpPr>
        <p:spPr>
          <a:xfrm>
            <a:off x="1165903" y="6024540"/>
            <a:ext cx="324463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&lt;%-- 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注释内容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--%&gt; </a:t>
            </a: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483B8B9-CC9B-627F-31F9-F783C8E67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297" y="1391094"/>
            <a:ext cx="6471054" cy="525477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F9FB82EC-DB4C-CFAE-296F-F377299F34F1}"/>
              </a:ext>
            </a:extLst>
          </p:cNvPr>
          <p:cNvSpPr/>
          <p:nvPr/>
        </p:nvSpPr>
        <p:spPr>
          <a:xfrm>
            <a:off x="5753311" y="1370486"/>
            <a:ext cx="6261026" cy="52547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page contentType="text/html;charset=UTF-8" language="java" 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&lt;html&gt;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&lt;head&gt;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&lt;meta http-equiv="Content-Type" content="text/html; charset=UTF-8"&gt;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&lt;title&gt;JSP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&lt;/title&gt;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&lt;/head&gt;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&lt;body&gt;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	&lt;!-- 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这个是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HTML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--&gt;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	&lt;%-- 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这个是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--%&gt;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&lt;/body&gt;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&lt;/html&gt;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2">
            <a:extLst>
              <a:ext uri="{FF2B5EF4-FFF2-40B4-BE49-F238E27FC236}">
                <a16:creationId xmlns:a16="http://schemas.microsoft.com/office/drawing/2014/main" id="{B173B090-79BA-4444-64AC-A9DE619FA6F1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4703264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页面构成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8420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2">
            <a:extLst>
              <a:ext uri="{FF2B5EF4-FFF2-40B4-BE49-F238E27FC236}">
                <a16:creationId xmlns:a16="http://schemas.microsoft.com/office/drawing/2014/main" id="{50D2BA4E-C072-ED14-CFB9-C8448B6857BD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3467131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指令标签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id="{E3AF814C-B8D0-4616-83C5-9FC0AE4BB49A}"/>
              </a:ext>
            </a:extLst>
          </p:cNvPr>
          <p:cNvSpPr txBox="1"/>
          <p:nvPr/>
        </p:nvSpPr>
        <p:spPr>
          <a:xfrm>
            <a:off x="515041" y="1141975"/>
            <a:ext cx="2034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 page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</a:t>
            </a:r>
          </a:p>
        </p:txBody>
      </p:sp>
      <p:sp>
        <p:nvSpPr>
          <p:cNvPr id="4" name="文本框 18">
            <a:extLst>
              <a:ext uri="{FF2B5EF4-FFF2-40B4-BE49-F238E27FC236}">
                <a16:creationId xmlns:a16="http://schemas.microsoft.com/office/drawing/2014/main" id="{9F158B6D-88BD-1D9B-D838-CDA30BA57778}"/>
              </a:ext>
            </a:extLst>
          </p:cNvPr>
          <p:cNvSpPr txBox="1"/>
          <p:nvPr/>
        </p:nvSpPr>
        <p:spPr>
          <a:xfrm>
            <a:off x="1084405" y="2018592"/>
            <a:ext cx="10218924" cy="1405644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页面中，经常需要对页面的某些特性进行描述，例如，页面的编码方式，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页面采用的语言等，这些特性的描述可以通过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指令实现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page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指令的具体语法格式如下所示：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2137645-0DEE-9D8D-A776-64AC83C09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726" y="4188663"/>
            <a:ext cx="8974340" cy="4705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06A78AC-581A-B137-FEE2-8DD896256D9F}"/>
              </a:ext>
            </a:extLst>
          </p:cNvPr>
          <p:cNvSpPr/>
          <p:nvPr/>
        </p:nvSpPr>
        <p:spPr>
          <a:xfrm>
            <a:off x="1803726" y="4204947"/>
            <a:ext cx="889814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page 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属性名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1= "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属性值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1" 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属性名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2= "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属性值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2" ...%&gt;</a:t>
            </a: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18">
            <a:extLst>
              <a:ext uri="{FF2B5EF4-FFF2-40B4-BE49-F238E27FC236}">
                <a16:creationId xmlns:a16="http://schemas.microsoft.com/office/drawing/2014/main" id="{D7C71A74-1DA2-6E22-A532-1511BDFC352E}"/>
              </a:ext>
            </a:extLst>
          </p:cNvPr>
          <p:cNvSpPr txBox="1"/>
          <p:nvPr/>
        </p:nvSpPr>
        <p:spPr>
          <a:xfrm>
            <a:off x="1197270" y="5094945"/>
            <a:ext cx="10218924" cy="1288922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page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用于声明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指令名称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属性用来指定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页面的某些特性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page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还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提供了一系列与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页面相关的属性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8654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C6F65C5A-7497-D1C1-6096-D8EC19967E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441791"/>
              </p:ext>
            </p:extLst>
          </p:nvPr>
        </p:nvGraphicFramePr>
        <p:xfrm>
          <a:off x="342899" y="1852933"/>
          <a:ext cx="11675533" cy="4705109"/>
        </p:xfrm>
        <a:graphic>
          <a:graphicData uri="http://schemas.openxmlformats.org/drawingml/2006/table">
            <a:tbl>
              <a:tblPr/>
              <a:tblGrid>
                <a:gridCol w="1900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1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136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84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属性名称</a:t>
                      </a: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取值范围</a:t>
                      </a: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描述</a:t>
                      </a: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language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JSP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页面所用的脚本语言，默认为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1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import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任何包名、类名</a:t>
                      </a: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指定在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JSP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页面翻译成的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源文件中导入的包或类。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import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是唯一可以声明多次的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page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指令属性。可以引用多个类，中间用逗号隔开</a:t>
                      </a: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1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session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true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、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false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指定该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JSP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内是否内置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Session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对象，如果为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true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，则说明内置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Session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对象，可以直接使用，否则没有内置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Session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对象。默认情况下，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session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属性的值为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true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。注意，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JSP 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容器自动导入以下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个包：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java.lang.*</a:t>
                      </a:r>
                      <a:r>
                        <a:rPr lang="zh-CN" alt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、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javax.servlet.*</a:t>
                      </a:r>
                      <a:r>
                        <a:rPr lang="zh-CN" alt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、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javax.servlet.jsp.*</a:t>
                      </a:r>
                      <a:r>
                        <a:rPr lang="zh-CN" alt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、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javax.servlet.http.* 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94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isErrorPage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true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、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false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指定该页面是否为错误处理页面，如果为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true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，则该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JSP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内置有一个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Exception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exception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，可直接使用。默认情况下，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isErrorPage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的值为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false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167" marR="6116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947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errorPage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某个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JSP</a:t>
                      </a:r>
                      <a:r>
                        <a:rPr lang="zh-CN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页面的相对路径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指定一个错误页面，如果该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JSP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程序抛出一个未捕捉的异常，则转到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errorPage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指定的页面。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errorPage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指定页面的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isErrorPage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属性为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true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，且内置的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exception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对象为未捕捉的异常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878539"/>
                  </a:ext>
                </a:extLst>
              </a:tr>
              <a:tr h="72947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contentType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有效的文档类型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指定当前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JSP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页面的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MIME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类型和字符编码，例如：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HTML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格式为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text/html</a:t>
                      </a:r>
                      <a:r>
                        <a:rPr lang="zh-CN" alt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、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纯文本格式为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text/plain</a:t>
                      </a:r>
                      <a:r>
                        <a:rPr lang="zh-CN" alt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、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JPG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图像为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image/jpeg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189959"/>
                  </a:ext>
                </a:extLst>
              </a:tr>
            </a:tbl>
          </a:graphicData>
        </a:graphic>
      </p:graphicFrame>
      <p:sp>
        <p:nvSpPr>
          <p:cNvPr id="2" name="标题 2">
            <a:extLst>
              <a:ext uri="{FF2B5EF4-FFF2-40B4-BE49-F238E27FC236}">
                <a16:creationId xmlns:a16="http://schemas.microsoft.com/office/drawing/2014/main" id="{26059EC8-1530-8CAF-9422-F080EE6F50D1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3467131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指令标签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">
            <a:extLst>
              <a:ext uri="{FF2B5EF4-FFF2-40B4-BE49-F238E27FC236}">
                <a16:creationId xmlns:a16="http://schemas.microsoft.com/office/drawing/2014/main" id="{50B0C08F-5C73-84B1-772A-C23E0FF68A24}"/>
              </a:ext>
            </a:extLst>
          </p:cNvPr>
          <p:cNvSpPr txBox="1"/>
          <p:nvPr/>
        </p:nvSpPr>
        <p:spPr>
          <a:xfrm>
            <a:off x="464241" y="1091175"/>
            <a:ext cx="2034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 page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</a:t>
            </a:r>
          </a:p>
        </p:txBody>
      </p:sp>
    </p:spTree>
    <p:extLst>
      <p:ext uri="{BB962C8B-B14F-4D97-AF65-F5344CB8AC3E}">
        <p14:creationId xmlns:p14="http://schemas.microsoft.com/office/powerpoint/2010/main" val="21811893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8">
            <a:extLst>
              <a:ext uri="{FF2B5EF4-FFF2-40B4-BE49-F238E27FC236}">
                <a16:creationId xmlns:a16="http://schemas.microsoft.com/office/drawing/2014/main" id="{E5C9DC5D-0DA2-AE66-D62F-8C50F79CA5A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86538" y="1808540"/>
            <a:ext cx="10218924" cy="1117028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page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指令的常见属性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中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除了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import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属性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外，其他的属性都只能出现一次，否则会编译失败。下面列举两个使用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page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指令的示例：</a:t>
            </a: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C907B87-623D-0A67-92C3-CF91A7F32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943" y="3212678"/>
            <a:ext cx="7153837" cy="1655635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AE69D0C9-48C2-56E3-BBA9-876740E694E6}"/>
              </a:ext>
            </a:extLst>
          </p:cNvPr>
          <p:cNvSpPr/>
          <p:nvPr/>
        </p:nvSpPr>
        <p:spPr>
          <a:xfrm>
            <a:off x="2717655" y="3237097"/>
            <a:ext cx="63125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page language="java" contentType="text/html; charset=UTF-8" 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pageEncoding="UTF-8"%&gt;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page import="java.awt.*" %&gt;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page import="java.util.*","java.awt.*"%&gt;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8">
            <a:extLst>
              <a:ext uri="{FF2B5EF4-FFF2-40B4-BE49-F238E27FC236}">
                <a16:creationId xmlns:a16="http://schemas.microsoft.com/office/drawing/2014/main" id="{88BECAD9-463B-1230-443B-B1312EE11F3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85296" y="5004297"/>
            <a:ext cx="10218924" cy="1760569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上面代码中使用了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page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指令的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language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contentType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pageEncoding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和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import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属性。</a:t>
            </a:r>
            <a:r>
              <a:rPr lang="zh-CN" altLang="zh-CN" sz="2400" dirty="0">
                <a:solidFill>
                  <a:srgbClr val="FF0000"/>
                </a:solidFill>
                <a:latin typeface="微软雅黑" panose="020B0503020204020204" pitchFamily="34" charset="-122"/>
              </a:rPr>
              <a:t>需要注意的是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，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page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指令对整个页面都有效，而与其书写的位置无关，但是习惯上把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page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指令写在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页面的最前面。</a:t>
            </a: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标题 2">
            <a:extLst>
              <a:ext uri="{FF2B5EF4-FFF2-40B4-BE49-F238E27FC236}">
                <a16:creationId xmlns:a16="http://schemas.microsoft.com/office/drawing/2014/main" id="{1D0CF8C3-AD7D-E604-CD0F-5F93C8DCDFFB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3467131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指令标签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">
            <a:extLst>
              <a:ext uri="{FF2B5EF4-FFF2-40B4-BE49-F238E27FC236}">
                <a16:creationId xmlns:a16="http://schemas.microsoft.com/office/drawing/2014/main" id="{AB6B0526-1D29-8FD4-5AA1-502ACF33A2E5}"/>
              </a:ext>
            </a:extLst>
          </p:cNvPr>
          <p:cNvSpPr txBox="1"/>
          <p:nvPr/>
        </p:nvSpPr>
        <p:spPr>
          <a:xfrm>
            <a:off x="515041" y="1141975"/>
            <a:ext cx="2034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 page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</a:t>
            </a:r>
          </a:p>
        </p:txBody>
      </p:sp>
    </p:spTree>
    <p:extLst>
      <p:ext uri="{BB962C8B-B14F-4D97-AF65-F5344CB8AC3E}">
        <p14:creationId xmlns:p14="http://schemas.microsoft.com/office/powerpoint/2010/main" val="520418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8">
            <a:extLst>
              <a:ext uri="{FF2B5EF4-FFF2-40B4-BE49-F238E27FC236}">
                <a16:creationId xmlns:a16="http://schemas.microsoft.com/office/drawing/2014/main" id="{EC03717D-9909-7C52-C9A5-72C297E9F89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143841" y="2020883"/>
            <a:ext cx="10218924" cy="991258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在实际开发时，有时需要在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页面中包含另一个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页面，这时，可以通过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include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指令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实现，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include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指令的具体语法格式如下所示：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7FDFBCE-93C4-83F7-024B-2EA14288C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815" y="3507307"/>
            <a:ext cx="6194052" cy="47054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105DB9FB-480F-C460-1175-0528805E7B74}"/>
              </a:ext>
            </a:extLst>
          </p:cNvPr>
          <p:cNvSpPr/>
          <p:nvPr/>
        </p:nvSpPr>
        <p:spPr>
          <a:xfrm>
            <a:off x="2602815" y="3493762"/>
            <a:ext cx="63125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include file="</a:t>
            </a:r>
            <a:r>
              <a:rPr kumimoji="0" lang="zh-CN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被包含的文件地址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"%&gt;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8">
            <a:extLst>
              <a:ext uri="{FF2B5EF4-FFF2-40B4-BE49-F238E27FC236}">
                <a16:creationId xmlns:a16="http://schemas.microsoft.com/office/drawing/2014/main" id="{CFA47AE4-21C9-6DAC-EB1A-DE1C44AB468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9772" y="4539965"/>
            <a:ext cx="10218924" cy="932988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include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指令只有一个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file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属性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，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用于指定要包含文件的路径。需要注意的是，插入文件的路径一般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不以“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/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”开头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，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而是使用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相对路径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</a:p>
        </p:txBody>
      </p:sp>
      <p:sp>
        <p:nvSpPr>
          <p:cNvPr id="2" name="标题 2">
            <a:extLst>
              <a:ext uri="{FF2B5EF4-FFF2-40B4-BE49-F238E27FC236}">
                <a16:creationId xmlns:a16="http://schemas.microsoft.com/office/drawing/2014/main" id="{EC73C14F-CB29-1F55-F309-6ECD384C2294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3467131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指令标签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">
            <a:extLst>
              <a:ext uri="{FF2B5EF4-FFF2-40B4-BE49-F238E27FC236}">
                <a16:creationId xmlns:a16="http://schemas.microsoft.com/office/drawing/2014/main" id="{25B0C532-4FF7-71C1-6FB0-21A6E2B35A60}"/>
              </a:ext>
            </a:extLst>
          </p:cNvPr>
          <p:cNvSpPr txBox="1"/>
          <p:nvPr/>
        </p:nvSpPr>
        <p:spPr>
          <a:xfrm>
            <a:off x="515041" y="1141975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include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</a:t>
            </a:r>
          </a:p>
        </p:txBody>
      </p:sp>
    </p:spTree>
    <p:extLst>
      <p:ext uri="{BB962C8B-B14F-4D97-AF65-F5344CB8AC3E}">
        <p14:creationId xmlns:p14="http://schemas.microsoft.com/office/powerpoint/2010/main" val="39018682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82926FC-9381-40BC-BB53-5CCF20F82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36" y="1808541"/>
            <a:ext cx="8189923" cy="480058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6D2833C-6CF4-1F8E-BE26-64FBF96B00C9}"/>
              </a:ext>
            </a:extLst>
          </p:cNvPr>
          <p:cNvSpPr/>
          <p:nvPr/>
        </p:nvSpPr>
        <p:spPr>
          <a:xfrm>
            <a:off x="241269" y="1808541"/>
            <a:ext cx="8189923" cy="4888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&lt;%@ page language="java" contentType="text/html; charset=UTF-8"%&gt;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&lt;%@ page import="java.util.Date" %&gt;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&lt;%@ page import="java.text.SimpleDateFormat" %&gt;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&lt;html&gt;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&lt;head&gt;&lt;title&gt;date&lt;/title&gt;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&lt;/head&gt;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&lt;body&gt;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当前时间是：</a:t>
            </a: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     &lt;%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        Date date = new Date();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        SimpleDateFormat df = new 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SimpleDateFormat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(</a:t>
            </a: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kern="0" dirty="0"/>
              <a:t>        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"yyyy-MM-dd HH:mm:ss");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        String today =df.format(date);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        out.println(today);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    %&gt;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&lt;/body&gt;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&lt;/html&gt;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6352C44-D69E-B444-9545-5014F65E4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214" y="2723258"/>
            <a:ext cx="5014210" cy="291361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C06C7AA-D085-7FEB-96C7-AADF03749F54}"/>
              </a:ext>
            </a:extLst>
          </p:cNvPr>
          <p:cNvSpPr/>
          <p:nvPr/>
        </p:nvSpPr>
        <p:spPr>
          <a:xfrm>
            <a:off x="7120033" y="2723257"/>
            <a:ext cx="4914572" cy="29136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&lt;%@ page language="java" contentType="text/html; charset=UTF-8"%&gt;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&lt;html&gt;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&lt;head&gt;&lt;title&gt;date&lt;/title&gt;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&lt;/head&gt;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&lt;body&gt;</a:t>
            </a: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&lt;%@ include file=“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date.jsp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” %&gt;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&lt;/body&gt;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&lt;/html&gt;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" name="标题 2">
            <a:extLst>
              <a:ext uri="{FF2B5EF4-FFF2-40B4-BE49-F238E27FC236}">
                <a16:creationId xmlns:a16="http://schemas.microsoft.com/office/drawing/2014/main" id="{DEF829DE-35AA-52AA-BD16-50F5E8DEE1A0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3467131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指令标签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">
            <a:extLst>
              <a:ext uri="{FF2B5EF4-FFF2-40B4-BE49-F238E27FC236}">
                <a16:creationId xmlns:a16="http://schemas.microsoft.com/office/drawing/2014/main" id="{1276123E-D91F-6D88-E313-A727496075D4}"/>
              </a:ext>
            </a:extLst>
          </p:cNvPr>
          <p:cNvSpPr txBox="1"/>
          <p:nvPr/>
        </p:nvSpPr>
        <p:spPr>
          <a:xfrm>
            <a:off x="472707" y="1039842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include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</a:t>
            </a:r>
          </a:p>
        </p:txBody>
      </p:sp>
    </p:spTree>
    <p:extLst>
      <p:ext uri="{BB962C8B-B14F-4D97-AF65-F5344CB8AC3E}">
        <p14:creationId xmlns:p14="http://schemas.microsoft.com/office/powerpoint/2010/main" val="4274995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8">
            <a:extLst>
              <a:ext uri="{FF2B5EF4-FFF2-40B4-BE49-F238E27FC236}">
                <a16:creationId xmlns:a16="http://schemas.microsoft.com/office/drawing/2014/main" id="{C30557C0-0684-2C99-BACC-476C46EF46B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39800" y="1573306"/>
            <a:ext cx="10518896" cy="1329067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在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文件中，可以通过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taglib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指令标识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该页面中所使用的标签库，同时引用标签库，并指定标签的前缀。在页面中引用标签库后，就可以通过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前缀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来引用标签库中的标签。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taglib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指令的具体语法格式如下：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5D93305-4785-7901-C3E5-863D00FFEB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103" y="3316771"/>
            <a:ext cx="7772401" cy="470549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B5F05459-F3B4-8814-BF26-2B220E2DA555}"/>
              </a:ext>
            </a:extLst>
          </p:cNvPr>
          <p:cNvSpPr/>
          <p:nvPr/>
        </p:nvSpPr>
        <p:spPr>
          <a:xfrm>
            <a:off x="2602815" y="3381531"/>
            <a:ext cx="74286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taglib prefix="tagPrefix" uri="tagURI" %&gt;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8">
            <a:extLst>
              <a:ext uri="{FF2B5EF4-FFF2-40B4-BE49-F238E27FC236}">
                <a16:creationId xmlns:a16="http://schemas.microsoft.com/office/drawing/2014/main" id="{3319D52C-DF58-8469-8599-C1512CA42B1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41969" y="3863385"/>
            <a:ext cx="11006667" cy="2241242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prefix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：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用于指定标签的前缀，该前缀不能命名为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jspx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java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sun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和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sunw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uri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：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用于指定标签库文件的存放位置。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在页面中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引用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JSTL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中的核心标签库，示例代码如下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：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2B88013B-7625-F8F3-52DA-063DCE1D58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1" y="6205074"/>
            <a:ext cx="9584266" cy="470549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6EBE4BF8-9110-AD10-F0E3-334AE2AF98FA}"/>
              </a:ext>
            </a:extLst>
          </p:cNvPr>
          <p:cNvSpPr/>
          <p:nvPr/>
        </p:nvSpPr>
        <p:spPr>
          <a:xfrm>
            <a:off x="1470137" y="6213958"/>
            <a:ext cx="9866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taglib prefix="c" uri="http://java.sun.com/jsp/jstl/core" %&gt;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2">
            <a:extLst>
              <a:ext uri="{FF2B5EF4-FFF2-40B4-BE49-F238E27FC236}">
                <a16:creationId xmlns:a16="http://schemas.microsoft.com/office/drawing/2014/main" id="{9468FC0C-11D4-6DBF-290F-0D1FEE1AB1E7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3467131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指令标签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id="{41DED46D-1593-686C-666A-2746B546877C}"/>
              </a:ext>
            </a:extLst>
          </p:cNvPr>
          <p:cNvSpPr txBox="1"/>
          <p:nvPr/>
        </p:nvSpPr>
        <p:spPr>
          <a:xfrm>
            <a:off x="472707" y="1039842"/>
            <a:ext cx="2169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en-US" altLang="zh-CN" sz="24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taglib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指令</a:t>
            </a:r>
          </a:p>
        </p:txBody>
      </p:sp>
    </p:spTree>
    <p:extLst>
      <p:ext uri="{BB962C8B-B14F-4D97-AF65-F5344CB8AC3E}">
        <p14:creationId xmlns:p14="http://schemas.microsoft.com/office/powerpoint/2010/main" val="3846745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2">
            <a:extLst>
              <a:ext uri="{FF2B5EF4-FFF2-40B4-BE49-F238E27FC236}">
                <a16:creationId xmlns:a16="http://schemas.microsoft.com/office/drawing/2014/main" id="{50D2BA4E-C072-ED14-CFB9-C8448B6857BD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10698800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动作标签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8">
            <a:extLst>
              <a:ext uri="{FF2B5EF4-FFF2-40B4-BE49-F238E27FC236}">
                <a16:creationId xmlns:a16="http://schemas.microsoft.com/office/drawing/2014/main" id="{B1078D5B-A95B-0BD4-5A66-9BC8CC717D5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0897" y="1446946"/>
            <a:ext cx="10698800" cy="164162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在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页面中，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&lt;jsp:include&gt;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动作元素用于向当前页面引入其他的文件，被引入的文件可以是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动态文件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，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也可以是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静态文件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&lt;jsp:include&gt;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动作元素的具体语法格式如下所示：</a:t>
            </a:r>
          </a:p>
        </p:txBody>
      </p:sp>
      <p:pic>
        <p:nvPicPr>
          <p:cNvPr id="5" name="图片 4" descr="形状&#10;&#10;低可信度描述已自动生成">
            <a:extLst>
              <a:ext uri="{FF2B5EF4-FFF2-40B4-BE49-F238E27FC236}">
                <a16:creationId xmlns:a16="http://schemas.microsoft.com/office/drawing/2014/main" id="{0997F48D-4ECB-BD93-B090-A5C60C61A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777" y="3598442"/>
            <a:ext cx="7290556" cy="4705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87B3465-7F42-AA16-444F-744535BD4944}"/>
              </a:ext>
            </a:extLst>
          </p:cNvPr>
          <p:cNvSpPr/>
          <p:nvPr/>
        </p:nvSpPr>
        <p:spPr>
          <a:xfrm>
            <a:off x="2381878" y="3624025"/>
            <a:ext cx="75833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&lt;jsp:include page="URL" flush="true|false" /&gt;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5" name="文本框 18">
            <a:extLst>
              <a:ext uri="{FF2B5EF4-FFF2-40B4-BE49-F238E27FC236}">
                <a16:creationId xmlns:a16="http://schemas.microsoft.com/office/drawing/2014/main" id="{8CA1246F-EE47-5322-C443-D210B8A145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9314272"/>
              </p:ext>
            </p:extLst>
          </p:nvPr>
        </p:nvGraphicFramePr>
        <p:xfrm>
          <a:off x="1231752" y="4578862"/>
          <a:ext cx="9728495" cy="178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1368946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819FE-91E9-B4B8-35A3-251296265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2">
            <a:extLst>
              <a:ext uri="{FF2B5EF4-FFF2-40B4-BE49-F238E27FC236}">
                <a16:creationId xmlns:a16="http://schemas.microsoft.com/office/drawing/2014/main" id="{4BB865B2-B89B-DD9B-6315-73B10C218486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10698800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动作标签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18">
            <a:extLst>
              <a:ext uri="{FF2B5EF4-FFF2-40B4-BE49-F238E27FC236}">
                <a16:creationId xmlns:a16="http://schemas.microsoft.com/office/drawing/2014/main" id="{3065B6BC-B692-B54C-4B5D-358F27EFF73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35000" y="1163069"/>
            <a:ext cx="10490698" cy="1894458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&lt;jsp:forward&gt;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动作元素可以将当前请求转发到其他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Web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资源（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HTML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页面、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页面和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Servlet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等），</a:t>
            </a:r>
            <a:r>
              <a:rPr lang="zh-CN" altLang="zh-CN" sz="2400" dirty="0">
                <a:solidFill>
                  <a:srgbClr val="FF0000"/>
                </a:solidFill>
                <a:latin typeface="微软雅黑" panose="020B0503020204020204" pitchFamily="34" charset="-122"/>
              </a:rPr>
              <a:t>执行请求转发之后，当前页面将不再执行，而是执行该元素指定的目标页面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&lt;jsp:forward&gt;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具体语法格式如下所示：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 </a:t>
            </a:r>
            <a:endParaRPr lang="zh-CN" altLang="zh-CN" sz="24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8DED4A5-C2EF-137F-3628-4EA72FDC64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103" y="3630707"/>
            <a:ext cx="7772401" cy="47054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C6443099-B49F-52B1-9145-B4A4BB4C3954}"/>
              </a:ext>
            </a:extLst>
          </p:cNvPr>
          <p:cNvSpPr/>
          <p:nvPr/>
        </p:nvSpPr>
        <p:spPr>
          <a:xfrm>
            <a:off x="2628215" y="3643174"/>
            <a:ext cx="63125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&lt;jsp:forward page="relativeURL" /&gt;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8">
            <a:extLst>
              <a:ext uri="{FF2B5EF4-FFF2-40B4-BE49-F238E27FC236}">
                <a16:creationId xmlns:a16="http://schemas.microsoft.com/office/drawing/2014/main" id="{92926931-F3D4-C47C-E4E0-188AE93D87A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9772" y="4674436"/>
            <a:ext cx="10218924" cy="677491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page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属性用于指定请求转发到的资源的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相对路径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，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该路径的目标文件必须是当前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应用中的内部资源</a:t>
            </a:r>
            <a:r>
              <a:rPr lang="zh-CN" altLang="zh-CN" sz="2400" dirty="0">
                <a:solidFill>
                  <a:srgbClr val="595959"/>
                </a:solidFill>
                <a:latin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970281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2">
            <a:extLst>
              <a:ext uri="{FF2B5EF4-FFF2-40B4-BE49-F238E27FC236}">
                <a16:creationId xmlns:a16="http://schemas.microsoft.com/office/drawing/2014/main" id="{50D2BA4E-C072-ED14-CFB9-C8448B6857BD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10698800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常用对象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8">
            <a:extLst>
              <a:ext uri="{FF2B5EF4-FFF2-40B4-BE49-F238E27FC236}">
                <a16:creationId xmlns:a16="http://schemas.microsoft.com/office/drawing/2014/main" id="{3D27744F-2F2E-F846-04FB-BE12F89AFD5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84199" y="959750"/>
            <a:ext cx="11256433" cy="1120325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/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在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页面中，有一些对象需要频繁使用，如果每次都重新创建这些对象则会非常麻烦。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JSP2.0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规范中提供了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9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个</a:t>
            </a:r>
            <a:r>
              <a:rPr lang="zh-CN" altLang="zh-CN" sz="2400" dirty="0">
                <a:solidFill>
                  <a:srgbClr val="1369B2"/>
                </a:solidFill>
                <a:latin typeface="微软雅黑" panose="020B0503020204020204" pitchFamily="34" charset="-122"/>
              </a:rPr>
              <a:t>内置对象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，它们是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默认创建的，可以直接在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</a:rPr>
              <a:t>页面中使用</a:t>
            </a:r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F3AFEF2C-C582-C0E9-B92A-373947F241CB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21570727"/>
              </p:ext>
            </p:extLst>
          </p:nvPr>
        </p:nvGraphicFramePr>
        <p:xfrm>
          <a:off x="351367" y="2336800"/>
          <a:ext cx="11489265" cy="4427933"/>
        </p:xfrm>
        <a:graphic>
          <a:graphicData uri="http://schemas.openxmlformats.org/drawingml/2006/table">
            <a:tbl>
              <a:tblPr/>
              <a:tblGrid>
                <a:gridCol w="1603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63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21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6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名称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类型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out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javax.servlet.jspJspWriter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用于页面输出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4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request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javax.servlet.http.HttpServletRequest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得到用户请求信息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4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response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javax.servlet.http.HttpServletResponse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服务器向客户端的回应信息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4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config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javax.servlet.ServletConfig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服务器配置，可以取得初始化参数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8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session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javax.servlet.http.HttpSession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用来保存用户的信息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8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application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javax.servlet.ServletContext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所有用户的共享信息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34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page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java.lang.Object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指当前页面转换后的</a:t>
                      </a: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</a:t>
                      </a:r>
                      <a:r>
                        <a:rPr lang="zh-CN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类的实例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36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pageContext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javax.servlet.jsp.PageContext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JSP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的页面容器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36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exception</a:t>
                      </a:r>
                      <a:endParaRPr lang="zh-CN" sz="20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java.lang.Throwable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表示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JSP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页面所发生的异常，在错误页中才起作用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3612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49832-5299-1868-324E-5A50365DC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2">
            <a:extLst>
              <a:ext uri="{FF2B5EF4-FFF2-40B4-BE49-F238E27FC236}">
                <a16:creationId xmlns:a16="http://schemas.microsoft.com/office/drawing/2014/main" id="{C190291A-FA67-9C53-E85C-D76A68B5D126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10698800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常用对象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id="{3A87BC1A-814B-760F-6546-DB50B8FD766D}"/>
              </a:ext>
            </a:extLst>
          </p:cNvPr>
          <p:cNvSpPr txBox="1"/>
          <p:nvPr/>
        </p:nvSpPr>
        <p:spPr>
          <a:xfrm>
            <a:off x="173536" y="1268101"/>
            <a:ext cx="6067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对象与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引擎提供的缓冲区之间的工作关系</a:t>
            </a:r>
            <a:endParaRPr lang="zh-CN" altLang="en-US" sz="20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59D2E4EF-5345-EEC4-7D21-12F5B0EE08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262101"/>
              </p:ext>
            </p:extLst>
          </p:nvPr>
        </p:nvGraphicFramePr>
        <p:xfrm>
          <a:off x="89783" y="1986652"/>
          <a:ext cx="6235127" cy="404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531735" imgH="4896485" progId="Visio.Drawing.11">
                  <p:embed/>
                </p:oleObj>
              </mc:Choice>
              <mc:Fallback>
                <p:oleObj r:id="rId3" imgW="7531735" imgH="4896485" progId="Visio.Drawing.11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783" y="1986652"/>
                        <a:ext cx="6235127" cy="40485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D9CEC961-3F12-C8F3-65CD-6900061E4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695" y="1668211"/>
            <a:ext cx="5777305" cy="467596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3570158-6614-34F8-FED9-C2AC25BA9390}"/>
              </a:ext>
            </a:extLst>
          </p:cNvPr>
          <p:cNvSpPr/>
          <p:nvPr/>
        </p:nvSpPr>
        <p:spPr>
          <a:xfrm>
            <a:off x="6468484" y="1635191"/>
            <a:ext cx="566972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&lt;%@ page language="java" contentType="text/html; charset=UTF-8"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buffer="0kb"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&lt;html&gt;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&lt;head&gt;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&lt;title&gt;Insert title here&lt;/title&gt;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&lt;/head&gt;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&lt;body&gt;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&lt;%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out.println("first line&lt;br /&gt;");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response.getWriter().println("second line&lt;br /&gt;");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%&gt;	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&lt;/body&gt;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&lt;/html&gt;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ABC160-4F07-22BE-955E-D6F668A8CA7C}"/>
              </a:ext>
            </a:extLst>
          </p:cNvPr>
          <p:cNvSpPr txBox="1"/>
          <p:nvPr/>
        </p:nvSpPr>
        <p:spPr>
          <a:xfrm>
            <a:off x="8970322" y="5925222"/>
            <a:ext cx="33114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通过page指令中操作缓冲区的buffer属性来实现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539936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0BD99-E2A3-0FA9-9068-FC80A0A8A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2">
            <a:extLst>
              <a:ext uri="{FF2B5EF4-FFF2-40B4-BE49-F238E27FC236}">
                <a16:creationId xmlns:a16="http://schemas.microsoft.com/office/drawing/2014/main" id="{5BFAC406-38BB-98EB-2F23-89B3A1EE0A7E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10698800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常用对象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8">
            <a:extLst>
              <a:ext uri="{FF2B5EF4-FFF2-40B4-BE49-F238E27FC236}">
                <a16:creationId xmlns:a16="http://schemas.microsoft.com/office/drawing/2014/main" id="{C91E0349-53E4-27F2-D264-D5FC42CE65A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97933" y="1047862"/>
            <a:ext cx="11633199" cy="1367779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页面中，使用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pageContext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对象可以获取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的其他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8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个对象。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pageContext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对象是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javax.servlet.jsp.PageContext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类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的实例对象，它代表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当前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页面的运行环境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，并提供了一系列用于获取其他隐式对象的方法。</a:t>
            </a: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6F44C585-E0B7-47C6-A986-870DC20DBC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403743"/>
              </p:ext>
            </p:extLst>
          </p:nvPr>
        </p:nvGraphicFramePr>
        <p:xfrm>
          <a:off x="1718912" y="2968677"/>
          <a:ext cx="8551155" cy="3371859"/>
        </p:xfrm>
        <a:graphic>
          <a:graphicData uri="http://schemas.openxmlformats.org/drawingml/2006/table">
            <a:tbl>
              <a:tblPr/>
              <a:tblGrid>
                <a:gridCol w="4450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0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46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方法名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功能描述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6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JspWriter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getOut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out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6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Object getPage()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page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6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ServletRequest getRequest()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request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6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ServletResponse getResponse()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response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6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HttpSession getSession()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session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6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Exception getException()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exception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6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ServletConfig getServletConfig()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config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6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ServletContext getServletContext()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/>
                        </a:defRPr>
                      </a:lvl9pPr>
                    </a:lstStyle>
                    <a:p>
                      <a:pPr marL="0" indent="2667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用于获取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application</a:t>
                      </a:r>
                      <a:r>
                        <a:rPr lang="zh-CN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对象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34814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2080D-D819-CE5D-6876-49CD94902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2">
            <a:extLst>
              <a:ext uri="{FF2B5EF4-FFF2-40B4-BE49-F238E27FC236}">
                <a16:creationId xmlns:a16="http://schemas.microsoft.com/office/drawing/2014/main" id="{ACADF095-DFE3-414C-18EF-1F5A49C2E1C3}"/>
              </a:ext>
            </a:extLst>
          </p:cNvPr>
          <p:cNvSpPr txBox="1">
            <a:spLocks/>
          </p:cNvSpPr>
          <p:nvPr/>
        </p:nvSpPr>
        <p:spPr>
          <a:xfrm>
            <a:off x="173536" y="33515"/>
            <a:ext cx="10698800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常用对象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8">
            <a:extLst>
              <a:ext uri="{FF2B5EF4-FFF2-40B4-BE49-F238E27FC236}">
                <a16:creationId xmlns:a16="http://schemas.microsoft.com/office/drawing/2014/main" id="{2D10946B-B7FD-0796-93EE-BF2F5DF0867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62001" y="1523837"/>
            <a:ext cx="11142133" cy="1981363"/>
          </a:xfrm>
          <a:prstGeom prst="rect">
            <a:avLst/>
          </a:prstGeom>
          <a:noFill/>
        </p:spPr>
        <p:txBody>
          <a:bodyPr wrap="square" lIns="89985" tIns="46792" rIns="89985" bIns="46792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页面中，经常需要处理一些异常信息，处理异常信息可以通过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exception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对象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实现。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exception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对象是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java.lang.Exception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类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的实例对象，它用于封装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JSP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中抛出的异常信息。需要注意的是，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exception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对象只有在错误处理页面才可以使用，即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page</a:t>
            </a:r>
            <a:r>
              <a:rPr lang="zh-CN" altLang="zh-CN" sz="2000" dirty="0">
                <a:solidFill>
                  <a:srgbClr val="1369B2"/>
                </a:solidFill>
                <a:latin typeface="微软雅黑" panose="020B0503020204020204" pitchFamily="34" charset="-122"/>
              </a:rPr>
              <a:t>指令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中指定了属性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&lt;%@ page isErrorPage="true"%&gt;</a:t>
            </a:r>
            <a:r>
              <a:rPr lang="zh-CN" altLang="zh-CN" sz="2000" dirty="0">
                <a:solidFill>
                  <a:srgbClr val="595959"/>
                </a:solidFill>
                <a:latin typeface="微软雅黑" panose="020B0503020204020204" pitchFamily="34" charset="-122"/>
              </a:rPr>
              <a:t>的页面。</a:t>
            </a: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rgbClr val="595959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63841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81490-469C-2543-D6F3-831DF0D76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2">
            <a:extLst>
              <a:ext uri="{FF2B5EF4-FFF2-40B4-BE49-F238E27FC236}">
                <a16:creationId xmlns:a16="http://schemas.microsoft.com/office/drawing/2014/main" id="{A5BEC7E7-D0F1-6767-F599-B613684D5153}"/>
              </a:ext>
            </a:extLst>
          </p:cNvPr>
          <p:cNvSpPr txBox="1">
            <a:spLocks/>
          </p:cNvSpPr>
          <p:nvPr/>
        </p:nvSpPr>
        <p:spPr>
          <a:xfrm>
            <a:off x="114270" y="-22601"/>
            <a:ext cx="10698800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JSP-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运行原理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4BD2B01-5990-0FED-4E68-649269EEC8D2}"/>
              </a:ext>
            </a:extLst>
          </p:cNvPr>
          <p:cNvSpPr/>
          <p:nvPr/>
        </p:nvSpPr>
        <p:spPr>
          <a:xfrm>
            <a:off x="1941300" y="1474733"/>
            <a:ext cx="1037368" cy="445982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7B858CC-1312-7467-24B2-145B5C51E605}"/>
              </a:ext>
            </a:extLst>
          </p:cNvPr>
          <p:cNvSpPr/>
          <p:nvPr/>
        </p:nvSpPr>
        <p:spPr>
          <a:xfrm>
            <a:off x="4992218" y="1474732"/>
            <a:ext cx="5328007" cy="449999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FEB604B-8772-254E-98C2-0A346B9E1CB7}"/>
              </a:ext>
            </a:extLst>
          </p:cNvPr>
          <p:cNvSpPr/>
          <p:nvPr/>
        </p:nvSpPr>
        <p:spPr>
          <a:xfrm>
            <a:off x="4654672" y="1346055"/>
            <a:ext cx="2140393" cy="6520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容器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BD88787-65E5-EBF2-826A-6C26D839B545}"/>
              </a:ext>
            </a:extLst>
          </p:cNvPr>
          <p:cNvSpPr/>
          <p:nvPr/>
        </p:nvSpPr>
        <p:spPr>
          <a:xfrm>
            <a:off x="6482983" y="1842027"/>
            <a:ext cx="2744431" cy="4786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CAB97AC-5296-20DF-5B27-C02ED4D38AFD}"/>
              </a:ext>
            </a:extLst>
          </p:cNvPr>
          <p:cNvSpPr/>
          <p:nvPr/>
        </p:nvSpPr>
        <p:spPr>
          <a:xfrm>
            <a:off x="6482983" y="3051580"/>
            <a:ext cx="2744431" cy="51943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D23D10C-E95E-16CD-9B68-22754223AD9C}"/>
              </a:ext>
            </a:extLst>
          </p:cNvPr>
          <p:cNvSpPr/>
          <p:nvPr/>
        </p:nvSpPr>
        <p:spPr>
          <a:xfrm>
            <a:off x="6540789" y="4232505"/>
            <a:ext cx="2744431" cy="51943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class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9603CF3-19E6-67B2-6DDF-0998CA9920D2}"/>
              </a:ext>
            </a:extLst>
          </p:cNvPr>
          <p:cNvSpPr/>
          <p:nvPr/>
        </p:nvSpPr>
        <p:spPr>
          <a:xfrm>
            <a:off x="6680201" y="5365268"/>
            <a:ext cx="2744431" cy="51943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Servlet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实例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29F9D708-2616-F3F2-0567-41AC4418906D}"/>
              </a:ext>
            </a:extLst>
          </p:cNvPr>
          <p:cNvCxnSpPr>
            <a:cxnSpLocks/>
          </p:cNvCxnSpPr>
          <p:nvPr/>
        </p:nvCxnSpPr>
        <p:spPr>
          <a:xfrm>
            <a:off x="2982326" y="2136604"/>
            <a:ext cx="200989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2D42D384-DBC7-BA0A-F2C0-522E515DCD2E}"/>
              </a:ext>
            </a:extLst>
          </p:cNvPr>
          <p:cNvCxnSpPr>
            <a:cxnSpLocks/>
          </p:cNvCxnSpPr>
          <p:nvPr/>
        </p:nvCxnSpPr>
        <p:spPr>
          <a:xfrm flipH="1">
            <a:off x="3096238" y="5067554"/>
            <a:ext cx="189598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3B9D12EB-C65F-8583-0331-3FCD4B63BF12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7855199" y="2320627"/>
            <a:ext cx="0" cy="73095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7CCD689E-412D-4845-16B0-706242EDFE00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7913004" y="3591456"/>
            <a:ext cx="1" cy="641049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51A2DE1B-0528-4B87-D78F-18BB8677CA8C}"/>
              </a:ext>
            </a:extLst>
          </p:cNvPr>
          <p:cNvCxnSpPr>
            <a:cxnSpLocks/>
          </p:cNvCxnSpPr>
          <p:nvPr/>
        </p:nvCxnSpPr>
        <p:spPr>
          <a:xfrm>
            <a:off x="7896901" y="4817489"/>
            <a:ext cx="0" cy="50013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9559CD9F-A416-EC76-46A1-9274B80872A8}"/>
              </a:ext>
            </a:extLst>
          </p:cNvPr>
          <p:cNvSpPr txBox="1"/>
          <p:nvPr/>
        </p:nvSpPr>
        <p:spPr>
          <a:xfrm>
            <a:off x="7920792" y="2516826"/>
            <a:ext cx="1593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转换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946A9AE-F9F8-D571-3626-EFA9DCC0B931}"/>
              </a:ext>
            </a:extLst>
          </p:cNvPr>
          <p:cNvSpPr txBox="1"/>
          <p:nvPr/>
        </p:nvSpPr>
        <p:spPr>
          <a:xfrm>
            <a:off x="7941314" y="3720863"/>
            <a:ext cx="8617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编译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4D5775C-B0A9-CF95-75B8-B0ADAEEE2AD4}"/>
              </a:ext>
            </a:extLst>
          </p:cNvPr>
          <p:cNvSpPr txBox="1"/>
          <p:nvPr/>
        </p:nvSpPr>
        <p:spPr>
          <a:xfrm>
            <a:off x="8014472" y="4889279"/>
            <a:ext cx="13142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41505E0-42C6-E09E-69E5-D37210778A6C}"/>
              </a:ext>
            </a:extLst>
          </p:cNvPr>
          <p:cNvSpPr txBox="1"/>
          <p:nvPr/>
        </p:nvSpPr>
        <p:spPr>
          <a:xfrm>
            <a:off x="3662405" y="1674939"/>
            <a:ext cx="11140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请求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8581989-F3BB-5976-DA43-A9CECDD21228}"/>
              </a:ext>
            </a:extLst>
          </p:cNvPr>
          <p:cNvSpPr txBox="1"/>
          <p:nvPr/>
        </p:nvSpPr>
        <p:spPr>
          <a:xfrm>
            <a:off x="3600736" y="4467388"/>
            <a:ext cx="1283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响应</a:t>
            </a:r>
          </a:p>
        </p:txBody>
      </p:sp>
      <p:sp>
        <p:nvSpPr>
          <p:cNvPr id="35" name="文本框 1">
            <a:extLst>
              <a:ext uri="{FF2B5EF4-FFF2-40B4-BE49-F238E27FC236}">
                <a16:creationId xmlns:a16="http://schemas.microsoft.com/office/drawing/2014/main" id="{B045F1E9-C6E5-02CC-57DB-83C102FFF426}"/>
              </a:ext>
            </a:extLst>
          </p:cNvPr>
          <p:cNvSpPr txBox="1"/>
          <p:nvPr/>
        </p:nvSpPr>
        <p:spPr>
          <a:xfrm>
            <a:off x="4700670" y="6215661"/>
            <a:ext cx="3003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的运行原理图</a:t>
            </a:r>
          </a:p>
        </p:txBody>
      </p:sp>
    </p:spTree>
    <p:extLst>
      <p:ext uri="{BB962C8B-B14F-4D97-AF65-F5344CB8AC3E}">
        <p14:creationId xmlns:p14="http://schemas.microsoft.com/office/powerpoint/2010/main" val="36538066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34921-BA37-932C-6F03-154825B79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2">
            <a:extLst>
              <a:ext uri="{FF2B5EF4-FFF2-40B4-BE49-F238E27FC236}">
                <a16:creationId xmlns:a16="http://schemas.microsoft.com/office/drawing/2014/main" id="{E971AF77-1D3D-C6F1-6FAD-AAAADB2BFB1B}"/>
              </a:ext>
            </a:extLst>
          </p:cNvPr>
          <p:cNvSpPr txBox="1">
            <a:spLocks/>
          </p:cNvSpPr>
          <p:nvPr/>
        </p:nvSpPr>
        <p:spPr>
          <a:xfrm>
            <a:off x="114270" y="-22601"/>
            <a:ext cx="10698800" cy="903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作业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00597F7B-4206-E5D3-B25F-04A107154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3433" y="1835655"/>
            <a:ext cx="138113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D5C00"/>
            </a:outerShdw>
          </a:effectLst>
        </p:spPr>
        <p:txBody>
          <a:bodyPr wrap="none" lIns="68580" tIns="34290" rIns="68580" bIns="34290" anchor="ctr">
            <a:spAutoFit/>
          </a:bodyPr>
          <a:lstStyle/>
          <a:p>
            <a:pPr algn="r" eaLnBrk="0" hangingPunct="0">
              <a:spcBef>
                <a:spcPct val="0"/>
              </a:spcBef>
              <a:buFontTx/>
              <a:buNone/>
            </a:pPr>
            <a:endParaRPr lang="zh-CN" altLang="zh-CN" sz="1500" dirty="0">
              <a:solidFill>
                <a:schemeClr val="accent1"/>
              </a:solidFill>
              <a:latin typeface="Lucida Sans Unicode" pitchFamily="34" charset="0"/>
              <a:ea typeface="Gulim" pitchFamily="34" charset="-127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97A9E589-A486-62FA-9A1D-6D72736C4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701" y="1584238"/>
            <a:ext cx="5087331" cy="4435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JSP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实现用户登录验证的功能。如果用户输入正确的账号密码，则提示问候语句；如果用户输入错误的账号密码，则提示账号密码有误。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用户名：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tom</a:t>
            </a:r>
          </a:p>
          <a:p>
            <a:pPr algn="just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密码：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123456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BA6A519-4D08-407C-98A6-52E38CF29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3166" y="993446"/>
            <a:ext cx="4990855" cy="213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70288E3D-D33E-D097-8F90-C43D4EC68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8011" y="3731898"/>
            <a:ext cx="4425059" cy="2546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555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a7dd38b-f7f7-4c05-9b3e-6fba80e54b74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030_1*m_h_f*1_1_1"/>
  <p:tag name="KSO_WM_TEMPLATE_CATEGORY" val="diagram"/>
  <p:tag name="KSO_WM_TEMPLATE_INDEX" val="2019903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12272</TotalTime>
  <Words>4564</Words>
  <Application>Microsoft Office PowerPoint</Application>
  <PresentationFormat>宽屏</PresentationFormat>
  <Paragraphs>533</Paragraphs>
  <Slides>39</Slides>
  <Notes>31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2" baseType="lpstr">
      <vt:lpstr>-apple-system</vt:lpstr>
      <vt:lpstr>阿里巴巴普惠体</vt:lpstr>
      <vt:lpstr>等线</vt:lpstr>
      <vt:lpstr>等线 Light</vt:lpstr>
      <vt:lpstr>黑体</vt:lpstr>
      <vt:lpstr>微软雅黑</vt:lpstr>
      <vt:lpstr>Arial</vt:lpstr>
      <vt:lpstr>Calibri</vt:lpstr>
      <vt:lpstr>Lucida Sans Unicode</vt:lpstr>
      <vt:lpstr>Times New Roman</vt:lpstr>
      <vt:lpstr>Wingdings</vt:lpstr>
      <vt:lpstr>Office 主题​​</vt:lpstr>
      <vt:lpstr>Microsoft Visio 绘图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什么是线性结构(Linear Structure)？</dc:title>
  <dc:creator>He Xiaoyu</dc:creator>
  <cp:lastModifiedBy>e2232</cp:lastModifiedBy>
  <cp:revision>1188</cp:revision>
  <cp:lastPrinted>2024-11-01T01:42:08Z</cp:lastPrinted>
  <dcterms:created xsi:type="dcterms:W3CDTF">2022-10-08T06:09:03Z</dcterms:created>
  <dcterms:modified xsi:type="dcterms:W3CDTF">2024-11-03T06:09:17Z</dcterms:modified>
</cp:coreProperties>
</file>