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60" r:id="rId2"/>
    <p:sldId id="265" r:id="rId3"/>
    <p:sldId id="257" r:id="rId4"/>
    <p:sldId id="266" r:id="rId5"/>
    <p:sldId id="258" r:id="rId6"/>
    <p:sldId id="267" r:id="rId7"/>
    <p:sldId id="261" r:id="rId8"/>
    <p:sldId id="268" r:id="rId9"/>
    <p:sldId id="269" r:id="rId10"/>
    <p:sldId id="264" r:id="rId11"/>
    <p:sldId id="270" r:id="rId12"/>
    <p:sldId id="262" r:id="rId13"/>
    <p:sldId id="263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57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2E49E-8A3D-4948-8762-A87DBE81861E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B1CFD-5BA2-46A1-8DF4-E528D1AC7F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B6642-DDA3-4059-9E0E-DE88D9C4768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7399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B6642-DDA3-4059-9E0E-DE88D9C4768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8979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0B416A65-8424-4339-B9ED-36B24FFD1A40}" type="datetimeFigureOut">
              <a:rPr lang="zh-CN" altLang="en-US" smtClean="0"/>
              <a:t>2022/12/4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8EC03C40-C038-4481-98FB-9460931F26A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 txBox="1">
            <a:spLocks/>
          </p:cNvSpPr>
          <p:nvPr/>
        </p:nvSpPr>
        <p:spPr>
          <a:xfrm>
            <a:off x="142844" y="1285860"/>
            <a:ext cx="9001156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zh-CN" altLang="en-US" sz="3200" dirty="0"/>
              <a:t>机器数</a:t>
            </a:r>
            <a:r>
              <a:rPr kumimoji="0" lang="zh-CN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一个数在计算机中的二进制表示形式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最高位存放</a:t>
            </a:r>
            <a:r>
              <a:rPr lang="zh-CN" altLang="zh-CN" sz="3200" dirty="0"/>
              <a:t>符号，</a:t>
            </a:r>
            <a:r>
              <a:rPr lang="zh-CN" altLang="zh-CN" sz="3200" dirty="0" smtClean="0"/>
              <a:t>正数</a:t>
            </a:r>
            <a:r>
              <a:rPr lang="zh-CN" altLang="en-US" sz="3200" dirty="0" smtClean="0"/>
              <a:t>为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lang="zh-CN" altLang="zh-CN" sz="3200" dirty="0"/>
              <a:t>，</a:t>
            </a:r>
            <a:r>
              <a:rPr lang="zh-CN" altLang="zh-CN" sz="3200" dirty="0" smtClean="0"/>
              <a:t>负数</a:t>
            </a:r>
            <a:r>
              <a:rPr lang="zh-CN" altLang="en-US" sz="3200" dirty="0" smtClean="0"/>
              <a:t>为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zh-CN" altLang="en-US" sz="3200" dirty="0" smtClean="0"/>
              <a:t>十进制</a:t>
            </a:r>
            <a:r>
              <a:rPr lang="en-US" altLang="zh-CN" sz="3200" dirty="0" smtClean="0"/>
              <a:t>+3</a:t>
            </a:r>
            <a:r>
              <a:rPr lang="zh-CN" altLang="en-US" sz="3200" dirty="0" smtClean="0"/>
              <a:t>，字长</a:t>
            </a:r>
            <a:r>
              <a:rPr lang="en-US" altLang="zh-CN" sz="3200" dirty="0" smtClean="0"/>
              <a:t>8</a:t>
            </a:r>
            <a:r>
              <a:rPr lang="zh-CN" altLang="en-US" sz="3200" dirty="0" smtClean="0"/>
              <a:t>位，机器数为：</a:t>
            </a:r>
            <a:r>
              <a:rPr lang="en-US" altLang="zh-CN" sz="3200" dirty="0" smtClean="0"/>
              <a:t>0 0000011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-3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lang="zh-CN" altLang="en-US" sz="3200" dirty="0" smtClean="0"/>
              <a:t>机器数为：</a:t>
            </a:r>
            <a:r>
              <a:rPr lang="en-US" altLang="zh-CN" sz="3200" dirty="0" smtClean="0"/>
              <a:t>1 0000011</a:t>
            </a:r>
          </a:p>
          <a:p>
            <a:pPr marL="342900" lvl="0" indent="-342900">
              <a:spcBef>
                <a:spcPct val="20000"/>
              </a:spcBef>
            </a:pP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位机器数范围：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CN" sz="3200" dirty="0"/>
              <a:t> </a:t>
            </a:r>
            <a:r>
              <a:rPr lang="en-US" altLang="zh-CN" sz="3200" dirty="0" smtClean="0"/>
              <a:t>    1 1111111~0 11111111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CN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即：</a:t>
            </a:r>
            <a:r>
              <a:rPr kumimoji="0" lang="en-US" altLang="zh-CN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-127~+127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标题 2"/>
          <p:cNvSpPr txBox="1">
            <a:spLocks/>
          </p:cNvSpPr>
          <p:nvPr/>
        </p:nvSpPr>
        <p:spPr>
          <a:xfrm>
            <a:off x="457200" y="274638"/>
            <a:ext cx="8229600" cy="86834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机器数与真值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04" y="1142984"/>
            <a:ext cx="906282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标题 2"/>
          <p:cNvSpPr txBox="1">
            <a:spLocks/>
          </p:cNvSpPr>
          <p:nvPr/>
        </p:nvSpPr>
        <p:spPr>
          <a:xfrm>
            <a:off x="2000232" y="214290"/>
            <a:ext cx="5286412" cy="93978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原 码、反 码、补 码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928794" y="71414"/>
            <a:ext cx="4714908" cy="939784"/>
          </a:xfrm>
        </p:spPr>
        <p:txBody>
          <a:bodyPr/>
          <a:lstStyle/>
          <a:p>
            <a:r>
              <a:rPr lang="zh-CN" altLang="en-US" b="1" dirty="0" smtClean="0"/>
              <a:t>原   码</a:t>
            </a:r>
            <a:endParaRPr lang="zh-CN" altLang="en-US" b="1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42844" y="857232"/>
            <a:ext cx="8786874" cy="3286148"/>
          </a:xfrm>
        </p:spPr>
        <p:txBody>
          <a:bodyPr>
            <a:normAutofit fontScale="92500"/>
          </a:bodyPr>
          <a:lstStyle/>
          <a:p>
            <a:r>
              <a:rPr lang="zh-CN" altLang="en-US" dirty="0" smtClean="0"/>
              <a:t>计算机使用一定的编码方式存储二级制数，原码、反码、补码是机器存储具体数字的编码方式。</a:t>
            </a:r>
            <a:endParaRPr lang="en-US" altLang="zh-CN" dirty="0" smtClean="0"/>
          </a:p>
          <a:p>
            <a:r>
              <a:rPr lang="zh-CN" altLang="zh-CN" dirty="0" smtClean="0">
                <a:solidFill>
                  <a:srgbClr val="FF0000"/>
                </a:solidFill>
              </a:rPr>
              <a:t>原</a:t>
            </a:r>
            <a:r>
              <a:rPr lang="zh-CN" altLang="zh-CN" dirty="0">
                <a:solidFill>
                  <a:srgbClr val="FF0000"/>
                </a:solidFill>
              </a:rPr>
              <a:t>码</a:t>
            </a:r>
            <a:r>
              <a:rPr lang="zh-CN" altLang="zh-CN" dirty="0" smtClean="0">
                <a:solidFill>
                  <a:srgbClr val="FF0000"/>
                </a:solidFill>
              </a:rPr>
              <a:t>：</a:t>
            </a:r>
            <a:r>
              <a:rPr lang="zh-CN" altLang="en-US" dirty="0" smtClean="0">
                <a:solidFill>
                  <a:srgbClr val="FF0000"/>
                </a:solidFill>
              </a:rPr>
              <a:t>符号位</a:t>
            </a:r>
            <a:r>
              <a:rPr lang="en-US" altLang="zh-CN" dirty="0" smtClean="0">
                <a:solidFill>
                  <a:srgbClr val="FF0000"/>
                </a:solidFill>
              </a:rPr>
              <a:t>+</a:t>
            </a:r>
            <a:r>
              <a:rPr lang="zh-CN" altLang="en-US" dirty="0" smtClean="0">
                <a:solidFill>
                  <a:srgbClr val="FF0000"/>
                </a:solidFill>
              </a:rPr>
              <a:t>真值的绝对值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dirty="0" smtClean="0"/>
              <a:t>               </a:t>
            </a:r>
            <a:r>
              <a:rPr lang="zh-CN" altLang="zh-CN" dirty="0" smtClean="0"/>
              <a:t>第一位</a:t>
            </a:r>
            <a:r>
              <a:rPr lang="zh-CN" altLang="en-US" dirty="0" smtClean="0"/>
              <a:t>表示</a:t>
            </a:r>
            <a:r>
              <a:rPr lang="zh-CN" altLang="zh-CN" dirty="0" smtClean="0"/>
              <a:t>符号</a:t>
            </a:r>
            <a:r>
              <a:rPr lang="zh-CN" altLang="zh-CN" dirty="0"/>
              <a:t>，</a:t>
            </a:r>
            <a:r>
              <a:rPr lang="en-US" altLang="zh-CN" dirty="0"/>
              <a:t>0</a:t>
            </a:r>
            <a:r>
              <a:rPr lang="zh-CN" altLang="zh-CN" dirty="0"/>
              <a:t>表示正数，</a:t>
            </a:r>
            <a:r>
              <a:rPr lang="en-US" altLang="zh-CN" dirty="0"/>
              <a:t>1</a:t>
            </a:r>
            <a:r>
              <a:rPr lang="zh-CN" altLang="zh-CN" dirty="0"/>
              <a:t>表示</a:t>
            </a:r>
            <a:r>
              <a:rPr lang="zh-CN" altLang="zh-CN" dirty="0" smtClean="0"/>
              <a:t>负数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    </a:t>
            </a:r>
            <a:r>
              <a:rPr lang="zh-CN" altLang="en-US" dirty="0" smtClean="0"/>
              <a:t>其余位表示值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[+1]</a:t>
            </a:r>
            <a:r>
              <a:rPr lang="zh-CN" altLang="en-US" baseline="-25000" dirty="0" smtClean="0"/>
              <a:t>原</a:t>
            </a:r>
            <a:r>
              <a:rPr lang="en-US" altLang="zh-CN" dirty="0" smtClean="0"/>
              <a:t>=0000 0001         [-1</a:t>
            </a:r>
            <a:r>
              <a:rPr lang="en-US" altLang="zh-CN" dirty="0" smtClean="0"/>
              <a:t>]</a:t>
            </a:r>
            <a:r>
              <a:rPr lang="zh-CN" altLang="en-US" baseline="-25000" dirty="0" smtClean="0"/>
              <a:t>原</a:t>
            </a:r>
            <a:r>
              <a:rPr lang="en-US" altLang="zh-CN" dirty="0" smtClean="0"/>
              <a:t>=1000 </a:t>
            </a:r>
            <a:r>
              <a:rPr lang="en-US" altLang="zh-CN" dirty="0" smtClean="0"/>
              <a:t>0001</a:t>
            </a:r>
            <a:endParaRPr lang="en-US" altLang="zh-CN" baseline="-25000" dirty="0" smtClean="0"/>
          </a:p>
          <a:p>
            <a:pPr>
              <a:buNone/>
            </a:pPr>
            <a:endParaRPr lang="en-US" altLang="zh-CN" baseline="-25000" dirty="0" smtClean="0"/>
          </a:p>
        </p:txBody>
      </p:sp>
      <p:sp>
        <p:nvSpPr>
          <p:cNvPr id="25" name="矩形 24"/>
          <p:cNvSpPr/>
          <p:nvPr/>
        </p:nvSpPr>
        <p:spPr>
          <a:xfrm>
            <a:off x="71406" y="4429132"/>
            <a:ext cx="9072594" cy="1557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CN" sz="2800" dirty="0"/>
              <a:t>8</a:t>
            </a:r>
            <a:r>
              <a:rPr lang="zh-CN" altLang="en-US" sz="2800" dirty="0" smtClean="0"/>
              <a:t>位</a:t>
            </a:r>
            <a:r>
              <a:rPr lang="zh-CN" altLang="en-US" sz="2800" dirty="0"/>
              <a:t>二级制</a:t>
            </a:r>
            <a:r>
              <a:rPr lang="zh-CN" altLang="en-US" sz="2800" dirty="0" smtClean="0"/>
              <a:t>数</a:t>
            </a:r>
            <a:r>
              <a:rPr lang="zh-CN" altLang="en-US" sz="2800" dirty="0"/>
              <a:t>范围：</a:t>
            </a:r>
            <a:endParaRPr lang="en-US" altLang="zh-CN" sz="2800" dirty="0"/>
          </a:p>
          <a:p>
            <a:pPr marL="342900" lvl="0" indent="-342900">
              <a:spcBef>
                <a:spcPct val="20000"/>
              </a:spcBef>
            </a:pPr>
            <a:r>
              <a:rPr lang="en-US" altLang="zh-CN" sz="2800" dirty="0" smtClean="0"/>
              <a:t>     1 1111111~0 11111111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</a:t>
            </a:r>
            <a:r>
              <a:rPr lang="zh-CN" altLang="en-US" sz="2800" dirty="0"/>
              <a:t>即：</a:t>
            </a:r>
            <a:r>
              <a:rPr lang="en-US" altLang="zh-CN" sz="2800" dirty="0"/>
              <a:t>-127~+</a:t>
            </a:r>
            <a:r>
              <a:rPr lang="en-US" altLang="zh-CN" sz="2800" dirty="0" smtClean="0"/>
              <a:t>127  </a:t>
            </a:r>
            <a:r>
              <a:rPr lang="zh-CN" altLang="en-US" sz="2800" dirty="0" smtClean="0"/>
              <a:t>原码是人脑最易理解和记忆的表示方式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1026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285860"/>
            <a:ext cx="9055121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zh-CN" altLang="en-US" b="1" dirty="0" smtClean="0"/>
              <a:t>反   码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52864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zh-CN" altLang="en-US" dirty="0" smtClean="0"/>
              <a:t>反码的表示方法：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rgbClr val="FF0000"/>
                </a:solidFill>
              </a:rPr>
              <a:t>正数</a:t>
            </a:r>
            <a:r>
              <a:rPr lang="zh-CN" altLang="en-US" dirty="0">
                <a:solidFill>
                  <a:srgbClr val="FF0000"/>
                </a:solidFill>
              </a:rPr>
              <a:t>的</a:t>
            </a:r>
            <a:r>
              <a:rPr lang="zh-CN" altLang="en-US" dirty="0" smtClean="0">
                <a:solidFill>
                  <a:srgbClr val="FF0000"/>
                </a:solidFill>
              </a:rPr>
              <a:t>反码是其本身；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负数</a:t>
            </a:r>
            <a:r>
              <a:rPr lang="zh-CN" altLang="en-US" dirty="0">
                <a:solidFill>
                  <a:srgbClr val="FF0000"/>
                </a:solidFill>
              </a:rPr>
              <a:t>的反码</a:t>
            </a:r>
            <a:r>
              <a:rPr lang="zh-CN" altLang="en-US" dirty="0" smtClean="0">
                <a:solidFill>
                  <a:srgbClr val="FF0000"/>
                </a:solidFill>
              </a:rPr>
              <a:t>是在其原码基础上，符号位不变，其余各个位取反。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[+</a:t>
            </a:r>
            <a:r>
              <a:rPr lang="en-US" altLang="zh-CN" dirty="0" smtClean="0"/>
              <a:t>1</a:t>
            </a:r>
            <a:r>
              <a:rPr lang="en-US" altLang="zh-CN" dirty="0" smtClean="0"/>
              <a:t>]---[</a:t>
            </a:r>
            <a:r>
              <a:rPr lang="en-US" altLang="zh-CN" dirty="0" smtClean="0"/>
              <a:t>0000 </a:t>
            </a:r>
            <a:r>
              <a:rPr lang="en-US" altLang="zh-CN" dirty="0" smtClean="0"/>
              <a:t>0001]</a:t>
            </a:r>
            <a:r>
              <a:rPr lang="zh-CN" altLang="en-US" baseline="-25000" dirty="0" smtClean="0"/>
              <a:t>原</a:t>
            </a:r>
            <a:r>
              <a:rPr lang="en-US" altLang="zh-CN" dirty="0" smtClean="0"/>
              <a:t>--- </a:t>
            </a:r>
            <a:r>
              <a:rPr lang="en-US" altLang="zh-CN" dirty="0" smtClean="0"/>
              <a:t>[</a:t>
            </a:r>
            <a:r>
              <a:rPr lang="en-US" altLang="zh-CN" dirty="0" smtClean="0"/>
              <a:t>0000 0001</a:t>
            </a:r>
            <a:r>
              <a:rPr lang="en-US" altLang="zh-CN" dirty="0" smtClean="0"/>
              <a:t>]</a:t>
            </a:r>
            <a:r>
              <a:rPr lang="zh-CN" altLang="en-US" baseline="-25000" dirty="0" smtClean="0"/>
              <a:t>反</a:t>
            </a:r>
            <a:endParaRPr lang="en-US" altLang="zh-CN" dirty="0" smtClean="0"/>
          </a:p>
          <a:p>
            <a:r>
              <a:rPr lang="en-US" altLang="zh-CN" dirty="0" smtClean="0"/>
              <a:t> [-1]</a:t>
            </a:r>
            <a:r>
              <a:rPr lang="en-US" altLang="zh-CN" dirty="0" smtClean="0"/>
              <a:t> ---</a:t>
            </a:r>
            <a:r>
              <a:rPr lang="en-US" altLang="zh-CN" dirty="0" smtClean="0"/>
              <a:t>[1000 </a:t>
            </a:r>
            <a:r>
              <a:rPr lang="en-US" altLang="zh-CN" dirty="0" smtClean="0"/>
              <a:t>0001]</a:t>
            </a:r>
            <a:r>
              <a:rPr lang="zh-CN" altLang="en-US" baseline="-25000" dirty="0" smtClean="0"/>
              <a:t>原</a:t>
            </a:r>
            <a:r>
              <a:rPr lang="en-US" altLang="zh-CN" dirty="0" smtClean="0"/>
              <a:t>--- </a:t>
            </a:r>
            <a:r>
              <a:rPr lang="en-US" altLang="zh-CN" dirty="0" smtClean="0"/>
              <a:t>[1111 1110]</a:t>
            </a:r>
            <a:r>
              <a:rPr lang="zh-CN" altLang="en-US" baseline="-25000" dirty="0" smtClean="0"/>
              <a:t>反</a:t>
            </a:r>
            <a:endParaRPr lang="en-US" altLang="zh-CN" baseline="-25000" dirty="0" smtClean="0"/>
          </a:p>
          <a:p>
            <a:r>
              <a:rPr lang="zh-CN" altLang="en-US" dirty="0" smtClean="0"/>
              <a:t>以</a:t>
            </a:r>
            <a:r>
              <a:rPr lang="en-US" altLang="zh-CN" dirty="0" smtClean="0"/>
              <a:t>4</a:t>
            </a:r>
            <a:r>
              <a:rPr lang="zh-CN" altLang="en-US" dirty="0" smtClean="0"/>
              <a:t>位</a:t>
            </a:r>
            <a:r>
              <a:rPr lang="zh-CN" altLang="en-US" dirty="0" smtClean="0"/>
              <a:t>二进制数反码为</a:t>
            </a:r>
            <a:r>
              <a:rPr lang="zh-CN" altLang="en-US" dirty="0" smtClean="0"/>
              <a:t>例：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0000-0111</a:t>
            </a:r>
            <a:r>
              <a:rPr lang="zh-CN" altLang="en-US" dirty="0"/>
              <a:t>（</a:t>
            </a:r>
            <a:r>
              <a:rPr lang="en-US" altLang="zh-CN" dirty="0"/>
              <a:t>0-7</a:t>
            </a:r>
            <a:r>
              <a:rPr lang="zh-CN" altLang="en-US" dirty="0"/>
              <a:t>）表示</a:t>
            </a:r>
            <a:r>
              <a:rPr lang="en-US" altLang="zh-CN" dirty="0"/>
              <a:t>0--+</a:t>
            </a:r>
            <a:r>
              <a:rPr lang="en-US" altLang="zh-CN" dirty="0" smtClean="0"/>
              <a:t>7</a:t>
            </a:r>
            <a:r>
              <a:rPr lang="zh-CN" altLang="en-US" dirty="0"/>
              <a:t>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1110-1000</a:t>
            </a:r>
            <a:r>
              <a:rPr lang="zh-CN" altLang="en-US" dirty="0"/>
              <a:t>（</a:t>
            </a:r>
            <a:r>
              <a:rPr lang="en-US" altLang="zh-CN" dirty="0"/>
              <a:t>14—8</a:t>
            </a:r>
            <a:r>
              <a:rPr lang="zh-CN" altLang="en-US" dirty="0"/>
              <a:t>）表示</a:t>
            </a:r>
            <a:r>
              <a:rPr lang="en-US" altLang="zh-CN" dirty="0"/>
              <a:t>-1-- -</a:t>
            </a:r>
            <a:r>
              <a:rPr lang="en-US" altLang="zh-CN" dirty="0" smtClean="0"/>
              <a:t>7</a:t>
            </a:r>
            <a:r>
              <a:rPr lang="zh-CN" altLang="en-US" dirty="0"/>
              <a:t>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+1---0001</a:t>
            </a:r>
            <a:r>
              <a:rPr lang="zh-CN" altLang="en-US" dirty="0"/>
              <a:t>，而</a:t>
            </a:r>
            <a:r>
              <a:rPr lang="en-US" altLang="zh-CN" dirty="0"/>
              <a:t>-</a:t>
            </a:r>
            <a:r>
              <a:rPr lang="en-US" altLang="zh-CN" dirty="0" smtClean="0"/>
              <a:t>1---1110</a:t>
            </a:r>
            <a:r>
              <a:rPr lang="zh-CN" altLang="en-US" dirty="0"/>
              <a:t>，刚好逐位</a:t>
            </a:r>
            <a:r>
              <a:rPr lang="zh-CN" altLang="en-US" dirty="0" smtClean="0"/>
              <a:t>相反</a:t>
            </a:r>
            <a:r>
              <a:rPr lang="zh-CN" altLang="en-US" dirty="0"/>
              <a:t>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0</a:t>
            </a:r>
            <a:r>
              <a:rPr lang="zh-CN" altLang="en-US" dirty="0"/>
              <a:t>依然是两种表达：</a:t>
            </a:r>
            <a:r>
              <a:rPr lang="en-US" altLang="zh-CN" dirty="0"/>
              <a:t>0000</a:t>
            </a:r>
            <a:r>
              <a:rPr lang="zh-CN" altLang="en-US" dirty="0"/>
              <a:t>与</a:t>
            </a:r>
            <a:r>
              <a:rPr lang="en-US" altLang="zh-CN" dirty="0" smtClean="0"/>
              <a:t>1111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1970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36" y="1357298"/>
            <a:ext cx="908509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457200" y="4175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zh-CN" altLang="en-US" b="1" dirty="0" smtClean="0"/>
              <a:t>补   码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dirty="0" smtClean="0"/>
              <a:t>补码的表示方法：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rgbClr val="FF0000"/>
                </a:solidFill>
              </a:rPr>
              <a:t>正数的补码是其本身；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负数的补码是在其原码基础上，符号位不变，其余各个位取反，最后加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（即反码基础上加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）。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[+</a:t>
            </a:r>
            <a:r>
              <a:rPr lang="en-US" altLang="zh-CN" dirty="0" smtClean="0"/>
              <a:t>1</a:t>
            </a:r>
            <a:r>
              <a:rPr lang="en-US" altLang="zh-CN" dirty="0" smtClean="0"/>
              <a:t>]---[</a:t>
            </a:r>
            <a:r>
              <a:rPr lang="en-US" altLang="zh-CN" dirty="0" smtClean="0"/>
              <a:t>0000 </a:t>
            </a:r>
            <a:r>
              <a:rPr lang="en-US" altLang="zh-CN" dirty="0" smtClean="0"/>
              <a:t>0001]</a:t>
            </a:r>
            <a:r>
              <a:rPr lang="zh-CN" altLang="en-US" baseline="-25000" dirty="0" smtClean="0"/>
              <a:t>原 </a:t>
            </a:r>
            <a:r>
              <a:rPr lang="en-US" altLang="zh-CN" dirty="0" smtClean="0"/>
              <a:t>--- [</a:t>
            </a:r>
            <a:r>
              <a:rPr lang="en-US" altLang="zh-CN" dirty="0" smtClean="0"/>
              <a:t>0000 0001</a:t>
            </a:r>
            <a:r>
              <a:rPr lang="en-US" altLang="zh-CN" dirty="0" smtClean="0"/>
              <a:t>]</a:t>
            </a:r>
            <a:r>
              <a:rPr lang="zh-CN" altLang="en-US" baseline="-25000" dirty="0" smtClean="0"/>
              <a:t>反</a:t>
            </a:r>
            <a:r>
              <a:rPr lang="en-US" altLang="zh-CN" dirty="0" smtClean="0"/>
              <a:t>--- [0000 0001</a:t>
            </a:r>
            <a:r>
              <a:rPr lang="en-US" altLang="zh-CN" dirty="0" smtClean="0"/>
              <a:t>]</a:t>
            </a:r>
            <a:r>
              <a:rPr lang="zh-CN" altLang="en-US" baseline="-25000" dirty="0" smtClean="0"/>
              <a:t>补</a:t>
            </a:r>
            <a:endParaRPr lang="en-US" altLang="zh-CN" baseline="-25000" dirty="0" smtClean="0"/>
          </a:p>
          <a:p>
            <a:r>
              <a:rPr lang="en-US" altLang="zh-CN" dirty="0" smtClean="0"/>
              <a:t> [-1]</a:t>
            </a:r>
            <a:r>
              <a:rPr lang="en-US" altLang="zh-CN" dirty="0" smtClean="0"/>
              <a:t> ---</a:t>
            </a:r>
            <a:r>
              <a:rPr lang="en-US" altLang="zh-CN" dirty="0" smtClean="0"/>
              <a:t>[1000 </a:t>
            </a:r>
            <a:r>
              <a:rPr lang="en-US" altLang="zh-CN" dirty="0" smtClean="0"/>
              <a:t>0001]</a:t>
            </a:r>
            <a:r>
              <a:rPr lang="zh-CN" altLang="en-US" baseline="-25000" dirty="0" smtClean="0"/>
              <a:t>原 </a:t>
            </a:r>
            <a:r>
              <a:rPr lang="en-US" altLang="zh-CN" dirty="0" smtClean="0"/>
              <a:t>--- [1111 1110]</a:t>
            </a:r>
            <a:r>
              <a:rPr lang="zh-CN" altLang="en-US" baseline="-25000" dirty="0" smtClean="0"/>
              <a:t>反</a:t>
            </a:r>
            <a:r>
              <a:rPr lang="en-US" altLang="zh-CN" dirty="0" smtClean="0"/>
              <a:t>---[</a:t>
            </a:r>
            <a:r>
              <a:rPr lang="en-US" altLang="zh-CN" dirty="0" smtClean="0"/>
              <a:t>1111 </a:t>
            </a:r>
            <a:r>
              <a:rPr lang="en-US" altLang="zh-CN" dirty="0" smtClean="0"/>
              <a:t>1111]</a:t>
            </a:r>
            <a:r>
              <a:rPr lang="zh-CN" altLang="en-US" baseline="-25000" dirty="0" smtClean="0"/>
              <a:t>补</a:t>
            </a:r>
            <a:endParaRPr lang="en-US" altLang="zh-CN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56700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714356"/>
            <a:ext cx="910846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414011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41" y="714356"/>
            <a:ext cx="903215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28604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800" dirty="0" smtClean="0"/>
              <a:t>为何用反码及补码？</a:t>
            </a:r>
            <a:endParaRPr lang="en-US" altLang="zh-CN" sz="2800" dirty="0" smtClean="0"/>
          </a:p>
          <a:p>
            <a:pPr>
              <a:lnSpc>
                <a:spcPts val="3600"/>
              </a:lnSpc>
            </a:pPr>
            <a:r>
              <a:rPr lang="zh-CN" altLang="en-US" sz="2800" dirty="0" smtClean="0"/>
              <a:t>十进制：</a:t>
            </a:r>
            <a:r>
              <a:rPr lang="en-US" altLang="zh-CN" sz="2800" dirty="0" smtClean="0"/>
              <a:t>1-1=1+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-1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=0</a:t>
            </a:r>
          </a:p>
          <a:p>
            <a:pPr>
              <a:lnSpc>
                <a:spcPts val="3600"/>
              </a:lnSpc>
            </a:pPr>
            <a:r>
              <a:rPr lang="en-US" altLang="zh-CN" sz="2800" dirty="0" smtClean="0"/>
              <a:t>[+1]---[0000 0001]</a:t>
            </a:r>
            <a:r>
              <a:rPr lang="zh-CN" altLang="en-US" sz="2800" baseline="-25000" dirty="0" smtClean="0"/>
              <a:t>原 </a:t>
            </a:r>
            <a:r>
              <a:rPr lang="en-US" altLang="zh-CN" sz="2800" dirty="0" smtClean="0"/>
              <a:t>--- [0000 0001]</a:t>
            </a:r>
            <a:r>
              <a:rPr lang="zh-CN" altLang="en-US" sz="2800" baseline="-25000" dirty="0" smtClean="0"/>
              <a:t>反</a:t>
            </a:r>
            <a:r>
              <a:rPr lang="en-US" altLang="zh-CN" sz="2800" dirty="0" smtClean="0"/>
              <a:t>--- [0000 0001]</a:t>
            </a:r>
            <a:r>
              <a:rPr lang="zh-CN" altLang="en-US" sz="2800" baseline="-25000" dirty="0" smtClean="0"/>
              <a:t>补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dirty="0" smtClean="0"/>
              <a:t> [-1] ---[1000 0001]</a:t>
            </a:r>
            <a:r>
              <a:rPr lang="zh-CN" altLang="en-US" sz="2800" baseline="-25000" dirty="0" smtClean="0"/>
              <a:t>原 </a:t>
            </a:r>
            <a:r>
              <a:rPr lang="en-US" altLang="zh-CN" sz="2800" dirty="0" smtClean="0"/>
              <a:t>--- [1111 1110]</a:t>
            </a:r>
            <a:r>
              <a:rPr lang="zh-CN" altLang="en-US" sz="2800" baseline="-25000" dirty="0" smtClean="0"/>
              <a:t>反</a:t>
            </a:r>
            <a:r>
              <a:rPr lang="en-US" altLang="zh-CN" sz="2800" dirty="0" smtClean="0"/>
              <a:t>---[1111 1111]</a:t>
            </a:r>
            <a:r>
              <a:rPr lang="zh-CN" altLang="en-US" sz="2800" baseline="-25000" dirty="0" smtClean="0"/>
              <a:t>补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zh-CN" altLang="en-US" sz="2800" dirty="0" smtClean="0"/>
              <a:t>用原码运算：</a:t>
            </a:r>
            <a:endParaRPr lang="en-US" altLang="zh-CN" sz="2800" dirty="0" smtClean="0"/>
          </a:p>
          <a:p>
            <a:pPr>
              <a:lnSpc>
                <a:spcPts val="3600"/>
              </a:lnSpc>
            </a:pPr>
            <a:r>
              <a:rPr lang="en-US" altLang="zh-CN" sz="2800" dirty="0" smtClean="0"/>
              <a:t>1+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-1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= [0000 0001]</a:t>
            </a:r>
            <a:r>
              <a:rPr lang="zh-CN" altLang="en-US" sz="2800" baseline="-25000" dirty="0" smtClean="0"/>
              <a:t>原</a:t>
            </a:r>
            <a:r>
              <a:rPr lang="en-US" altLang="zh-CN" sz="2800" dirty="0" smtClean="0"/>
              <a:t>+[1000 0001]</a:t>
            </a:r>
            <a:r>
              <a:rPr lang="zh-CN" altLang="en-US" sz="2800" baseline="-25000" dirty="0" smtClean="0"/>
              <a:t>原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baseline="-25000" dirty="0"/>
              <a:t> </a:t>
            </a:r>
            <a:r>
              <a:rPr lang="en-US" altLang="zh-CN" sz="2800" baseline="-25000" dirty="0" smtClean="0"/>
              <a:t>                        </a:t>
            </a:r>
            <a:r>
              <a:rPr lang="en-US" altLang="zh-CN" sz="2800" dirty="0" smtClean="0"/>
              <a:t>= [1000 0010]</a:t>
            </a:r>
            <a:r>
              <a:rPr lang="zh-CN" altLang="en-US" sz="2800" baseline="-25000" dirty="0" smtClean="0"/>
              <a:t>原</a:t>
            </a:r>
            <a:r>
              <a:rPr lang="en-US" altLang="zh-CN" sz="2800" dirty="0" smtClean="0"/>
              <a:t>=</a:t>
            </a:r>
            <a:r>
              <a:rPr lang="en-US" altLang="zh-CN" sz="2800" dirty="0" smtClean="0">
                <a:solidFill>
                  <a:srgbClr val="FF0000"/>
                </a:solidFill>
              </a:rPr>
              <a:t>-2   </a:t>
            </a:r>
            <a:r>
              <a:rPr lang="zh-CN" altLang="en-US" sz="2800" dirty="0" smtClean="0">
                <a:solidFill>
                  <a:srgbClr val="FF0000"/>
                </a:solidFill>
              </a:rPr>
              <a:t>出错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>
              <a:lnSpc>
                <a:spcPts val="3600"/>
              </a:lnSpc>
            </a:pPr>
            <a:r>
              <a:rPr lang="zh-CN" altLang="en-US" sz="2800" dirty="0" smtClean="0">
                <a:solidFill>
                  <a:srgbClr val="FF0000"/>
                </a:solidFill>
              </a:rPr>
              <a:t>计算机内部不能使用原码。</a:t>
            </a:r>
            <a:r>
              <a:rPr lang="zh-CN" altLang="en-US" sz="2800" dirty="0" smtClean="0">
                <a:solidFill>
                  <a:srgbClr val="FF0000"/>
                </a:solidFill>
              </a:rPr>
              <a:t>为解决减法运算，出现了反码：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>
              <a:lnSpc>
                <a:spcPts val="3600"/>
              </a:lnSpc>
            </a:pPr>
            <a:r>
              <a:rPr lang="en-US" altLang="zh-CN" sz="2800" dirty="0" smtClean="0"/>
              <a:t>1+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-1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= [0000 0001]</a:t>
            </a:r>
            <a:r>
              <a:rPr lang="zh-CN" altLang="en-US" sz="2800" baseline="-25000" dirty="0" smtClean="0"/>
              <a:t>原</a:t>
            </a:r>
            <a:r>
              <a:rPr lang="en-US" altLang="zh-CN" sz="2800" dirty="0" smtClean="0"/>
              <a:t>+[1000 0001]</a:t>
            </a:r>
            <a:r>
              <a:rPr lang="zh-CN" altLang="en-US" sz="2800" baseline="-25000" dirty="0" smtClean="0"/>
              <a:t>原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dirty="0" smtClean="0">
                <a:solidFill>
                  <a:srgbClr val="FF0000"/>
                </a:solidFill>
              </a:rPr>
              <a:t>                =</a:t>
            </a:r>
            <a:r>
              <a:rPr lang="en-US" altLang="zh-CN" sz="2800" dirty="0" smtClean="0"/>
              <a:t> [0000 0001]</a:t>
            </a:r>
            <a:r>
              <a:rPr lang="zh-CN" altLang="en-US" sz="2800" baseline="-25000" dirty="0" smtClean="0"/>
              <a:t>反</a:t>
            </a:r>
            <a:r>
              <a:rPr lang="en-US" altLang="zh-CN" sz="2800" dirty="0" smtClean="0"/>
              <a:t>+ [1111 1110]</a:t>
            </a:r>
            <a:r>
              <a:rPr lang="zh-CN" altLang="en-US" sz="2800" baseline="-25000" dirty="0" smtClean="0"/>
              <a:t>反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baseline="-25000" dirty="0">
                <a:solidFill>
                  <a:srgbClr val="FF0000"/>
                </a:solidFill>
              </a:rPr>
              <a:t> 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                     </a:t>
            </a:r>
            <a:r>
              <a:rPr lang="en-US" altLang="zh-CN" sz="2800" dirty="0" smtClean="0">
                <a:solidFill>
                  <a:srgbClr val="FF0000"/>
                </a:solidFill>
              </a:rPr>
              <a:t> =</a:t>
            </a:r>
            <a:r>
              <a:rPr lang="en-US" altLang="zh-CN" sz="2800" dirty="0" smtClean="0"/>
              <a:t> [1111 1111]</a:t>
            </a:r>
            <a:r>
              <a:rPr lang="zh-CN" altLang="en-US" sz="2800" baseline="-25000" dirty="0" smtClean="0"/>
              <a:t>反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baseline="-25000" dirty="0">
                <a:solidFill>
                  <a:srgbClr val="FF0000"/>
                </a:solidFill>
              </a:rPr>
              <a:t> 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                      </a:t>
            </a:r>
            <a:r>
              <a:rPr lang="en-US" altLang="zh-CN" sz="2800" dirty="0" smtClean="0">
                <a:solidFill>
                  <a:srgbClr val="FF0000"/>
                </a:solidFill>
              </a:rPr>
              <a:t>=</a:t>
            </a:r>
            <a:r>
              <a:rPr lang="en-US" altLang="zh-CN" sz="2800" dirty="0" smtClean="0"/>
              <a:t> [1000 0000]</a:t>
            </a:r>
            <a:r>
              <a:rPr lang="zh-CN" altLang="en-US" sz="2800" baseline="-25000" dirty="0" smtClean="0"/>
              <a:t>原</a:t>
            </a:r>
            <a:r>
              <a:rPr lang="en-US" altLang="zh-CN" sz="2800" dirty="0" smtClean="0"/>
              <a:t>=</a:t>
            </a:r>
            <a:r>
              <a:rPr lang="en-US" altLang="zh-CN" sz="2800" dirty="0" smtClean="0">
                <a:solidFill>
                  <a:srgbClr val="FF0000"/>
                </a:solidFill>
              </a:rPr>
              <a:t>-0      </a:t>
            </a:r>
            <a:r>
              <a:rPr lang="zh-CN" altLang="en-US" sz="2800" dirty="0" smtClean="0">
                <a:solidFill>
                  <a:srgbClr val="FF0000"/>
                </a:solidFill>
              </a:rPr>
              <a:t>值正确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>
              <a:lnSpc>
                <a:spcPts val="3600"/>
              </a:lnSpc>
            </a:pPr>
            <a:r>
              <a:rPr lang="zh-CN" altLang="en-US" sz="2800" dirty="0" smtClean="0">
                <a:solidFill>
                  <a:srgbClr val="FF0000"/>
                </a:solidFill>
              </a:rPr>
              <a:t>但</a:t>
            </a:r>
            <a:r>
              <a:rPr lang="en-US" altLang="zh-CN" sz="2800" dirty="0" smtClean="0">
                <a:solidFill>
                  <a:srgbClr val="FF0000"/>
                </a:solidFill>
              </a:rPr>
              <a:t>0</a:t>
            </a:r>
            <a:r>
              <a:rPr lang="zh-CN" altLang="en-US" sz="2800" dirty="0" smtClean="0">
                <a:solidFill>
                  <a:srgbClr val="FF0000"/>
                </a:solidFill>
              </a:rPr>
              <a:t>带符号没有意义，出现补码：</a:t>
            </a:r>
            <a:endParaRPr lang="en-US" altLang="zh-CN" sz="2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500042"/>
            <a:ext cx="84296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2800" dirty="0" smtClean="0"/>
              <a:t>1+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-1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= [0000 0001]</a:t>
            </a:r>
            <a:r>
              <a:rPr lang="zh-CN" altLang="en-US" sz="2800" baseline="-25000" dirty="0" smtClean="0"/>
              <a:t>原</a:t>
            </a:r>
            <a:r>
              <a:rPr lang="en-US" altLang="zh-CN" sz="2800" dirty="0" smtClean="0"/>
              <a:t>+[1000 0001]</a:t>
            </a:r>
            <a:r>
              <a:rPr lang="zh-CN" altLang="en-US" sz="2800" baseline="-25000" dirty="0" smtClean="0"/>
              <a:t>原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dirty="0" smtClean="0">
                <a:solidFill>
                  <a:srgbClr val="FF0000"/>
                </a:solidFill>
              </a:rPr>
              <a:t>                =</a:t>
            </a:r>
            <a:r>
              <a:rPr lang="en-US" altLang="zh-CN" sz="2800" dirty="0" smtClean="0"/>
              <a:t> [0000 0001]</a:t>
            </a:r>
            <a:r>
              <a:rPr lang="zh-CN" altLang="en-US" sz="2800" baseline="-25000" dirty="0"/>
              <a:t>补</a:t>
            </a:r>
            <a:r>
              <a:rPr lang="en-US" altLang="zh-CN" sz="2800" dirty="0" smtClean="0"/>
              <a:t>+ [1111 1111]</a:t>
            </a:r>
            <a:r>
              <a:rPr lang="zh-CN" altLang="en-US" sz="2800" baseline="-25000" dirty="0"/>
              <a:t>补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baseline="-25000" dirty="0" smtClean="0">
                <a:solidFill>
                  <a:srgbClr val="FF0000"/>
                </a:solidFill>
              </a:rPr>
              <a:t>                      </a:t>
            </a:r>
            <a:r>
              <a:rPr lang="en-US" altLang="zh-CN" sz="2800" dirty="0" smtClean="0">
                <a:solidFill>
                  <a:srgbClr val="FF0000"/>
                </a:solidFill>
              </a:rPr>
              <a:t> =</a:t>
            </a:r>
            <a:r>
              <a:rPr lang="en-US" altLang="zh-CN" sz="2800" dirty="0" smtClean="0"/>
              <a:t> [0000 0000]</a:t>
            </a:r>
            <a:r>
              <a:rPr lang="zh-CN" altLang="en-US" sz="2800" baseline="-25000" dirty="0" smtClean="0"/>
              <a:t>补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baseline="-25000" dirty="0" smtClean="0">
                <a:solidFill>
                  <a:srgbClr val="FF0000"/>
                </a:solidFill>
              </a:rPr>
              <a:t>                       </a:t>
            </a:r>
            <a:r>
              <a:rPr lang="en-US" altLang="zh-CN" sz="2800" dirty="0" smtClean="0">
                <a:solidFill>
                  <a:srgbClr val="FF0000"/>
                </a:solidFill>
              </a:rPr>
              <a:t>=</a:t>
            </a:r>
            <a:r>
              <a:rPr lang="en-US" altLang="zh-CN" sz="2800" dirty="0" smtClean="0"/>
              <a:t> [0000 0000]</a:t>
            </a:r>
            <a:r>
              <a:rPr lang="zh-CN" altLang="en-US" sz="2800" baseline="-25000" dirty="0" smtClean="0"/>
              <a:t>原</a:t>
            </a:r>
            <a:r>
              <a:rPr lang="en-US" altLang="zh-CN" sz="2800" dirty="0" smtClean="0"/>
              <a:t>=</a:t>
            </a:r>
            <a:r>
              <a:rPr lang="en-US" altLang="zh-CN" sz="2800" dirty="0" smtClean="0">
                <a:solidFill>
                  <a:srgbClr val="FF0000"/>
                </a:solidFill>
              </a:rPr>
              <a:t>0      </a:t>
            </a:r>
            <a:r>
              <a:rPr lang="zh-CN" altLang="en-US" sz="2800" dirty="0" smtClean="0">
                <a:solidFill>
                  <a:srgbClr val="FF0000"/>
                </a:solidFill>
              </a:rPr>
              <a:t>正确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>
              <a:lnSpc>
                <a:spcPts val="3600"/>
              </a:lnSpc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-1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+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-127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= [1000 0001]</a:t>
            </a:r>
            <a:r>
              <a:rPr lang="zh-CN" altLang="en-US" sz="2800" baseline="-25000" dirty="0" smtClean="0"/>
              <a:t>原</a:t>
            </a:r>
            <a:r>
              <a:rPr lang="en-US" altLang="zh-CN" sz="2800" dirty="0" smtClean="0"/>
              <a:t>+[1111 1111]</a:t>
            </a:r>
            <a:r>
              <a:rPr lang="zh-CN" altLang="en-US" sz="2800" baseline="-25000" dirty="0" smtClean="0"/>
              <a:t>原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dirty="0" smtClean="0">
                <a:solidFill>
                  <a:srgbClr val="FF0000"/>
                </a:solidFill>
              </a:rPr>
              <a:t>                =</a:t>
            </a:r>
            <a:r>
              <a:rPr lang="en-US" altLang="zh-CN" sz="2800" dirty="0" smtClean="0"/>
              <a:t> [1111 1111]</a:t>
            </a:r>
            <a:r>
              <a:rPr lang="zh-CN" altLang="en-US" sz="2800" baseline="-25000" dirty="0" smtClean="0"/>
              <a:t>补</a:t>
            </a:r>
            <a:r>
              <a:rPr lang="en-US" altLang="zh-CN" sz="2800" dirty="0" smtClean="0"/>
              <a:t>+ [1000 0001]</a:t>
            </a:r>
            <a:r>
              <a:rPr lang="zh-CN" altLang="en-US" sz="2800" baseline="-25000" dirty="0" smtClean="0"/>
              <a:t>补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baseline="-25000" dirty="0" smtClean="0">
                <a:solidFill>
                  <a:srgbClr val="FF0000"/>
                </a:solidFill>
              </a:rPr>
              <a:t>                      </a:t>
            </a:r>
            <a:r>
              <a:rPr lang="en-US" altLang="zh-CN" sz="2800" dirty="0" smtClean="0">
                <a:solidFill>
                  <a:srgbClr val="FF0000"/>
                </a:solidFill>
              </a:rPr>
              <a:t> =</a:t>
            </a:r>
            <a:r>
              <a:rPr lang="en-US" altLang="zh-CN" sz="2800" dirty="0" smtClean="0"/>
              <a:t> [1000 0000]</a:t>
            </a:r>
            <a:r>
              <a:rPr lang="zh-CN" altLang="en-US" sz="2800" baseline="-25000" dirty="0" smtClean="0"/>
              <a:t>补</a:t>
            </a:r>
            <a:endParaRPr lang="en-US" altLang="zh-CN" sz="2800" baseline="-25000" dirty="0" smtClean="0"/>
          </a:p>
          <a:p>
            <a:pPr>
              <a:lnSpc>
                <a:spcPts val="3600"/>
              </a:lnSpc>
            </a:pPr>
            <a:r>
              <a:rPr lang="en-US" altLang="zh-CN" sz="2800" baseline="-25000" dirty="0" smtClean="0">
                <a:solidFill>
                  <a:srgbClr val="FF0000"/>
                </a:solidFill>
              </a:rPr>
              <a:t>                       </a:t>
            </a:r>
            <a:r>
              <a:rPr lang="en-US" altLang="zh-CN" sz="2800" dirty="0" smtClean="0">
                <a:solidFill>
                  <a:srgbClr val="FF0000"/>
                </a:solidFill>
              </a:rPr>
              <a:t>=</a:t>
            </a:r>
            <a:r>
              <a:rPr lang="en-US" altLang="zh-CN" sz="2800" dirty="0" smtClean="0"/>
              <a:t> </a:t>
            </a:r>
            <a:r>
              <a:rPr lang="en-US" altLang="zh-CN" sz="2800" dirty="0" smtClean="0">
                <a:solidFill>
                  <a:srgbClr val="FF0000"/>
                </a:solidFill>
              </a:rPr>
              <a:t>-128      </a:t>
            </a:r>
            <a:r>
              <a:rPr lang="zh-CN" altLang="en-US" sz="2800" dirty="0" smtClean="0">
                <a:solidFill>
                  <a:srgbClr val="FF0000"/>
                </a:solidFill>
              </a:rPr>
              <a:t>正确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>
              <a:lnSpc>
                <a:spcPts val="3600"/>
              </a:lnSpc>
            </a:pPr>
            <a:endParaRPr lang="en-US" altLang="zh-CN" sz="2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240</TotalTime>
  <Words>632</Words>
  <Application>Microsoft Office PowerPoint</Application>
  <PresentationFormat>全屏显示(4:3)</PresentationFormat>
  <Paragraphs>59</Paragraphs>
  <Slides>13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暗香扑面</vt:lpstr>
      <vt:lpstr>幻灯片 1</vt:lpstr>
      <vt:lpstr>幻灯片 2</vt:lpstr>
      <vt:lpstr>原   码</vt:lpstr>
      <vt:lpstr>反   码</vt:lpstr>
      <vt:lpstr>幻灯片 5</vt:lpstr>
      <vt:lpstr>补   码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lenovo</cp:lastModifiedBy>
  <cp:revision>27</cp:revision>
  <dcterms:created xsi:type="dcterms:W3CDTF">2022-12-04T05:54:16Z</dcterms:created>
  <dcterms:modified xsi:type="dcterms:W3CDTF">2022-12-04T09:55:08Z</dcterms:modified>
</cp:coreProperties>
</file>