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heme/theme2.xml" ContentType="application/vnd.openxmlformats-officedocument.them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1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2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03" r:id="rId2"/>
    <p:sldId id="304" r:id="rId3"/>
    <p:sldId id="364" r:id="rId4"/>
    <p:sldId id="368" r:id="rId5"/>
    <p:sldId id="369" r:id="rId6"/>
    <p:sldId id="306" r:id="rId7"/>
    <p:sldId id="918" r:id="rId8"/>
    <p:sldId id="917" r:id="rId9"/>
    <p:sldId id="919" r:id="rId10"/>
    <p:sldId id="921" r:id="rId11"/>
    <p:sldId id="924" r:id="rId12"/>
    <p:sldId id="920" r:id="rId13"/>
    <p:sldId id="923" r:id="rId14"/>
    <p:sldId id="922" r:id="rId15"/>
    <p:sldId id="316" r:id="rId16"/>
  </p:sldIdLst>
  <p:sldSz cx="12192000" cy="6858000"/>
  <p:notesSz cx="6858000" cy="9144000"/>
  <p:embeddedFontLst>
    <p:embeddedFont>
      <p:font typeface="思源宋体 CN Heavy" panose="02010600030101010101" charset="-122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微软雅黑" panose="020B0503020204020204" pitchFamily="34" charset="-122"/>
      <p:regular r:id="rId23"/>
      <p:bold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ngsoft" initials="k" lastIdx="1" clrIdx="0"/>
  <p:cmAuthor id="75" name="作者" initials="A" lastIdx="0" clrIdx="2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03D"/>
    <a:srgbClr val="AB1501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12" y="20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E71537-9CF1-4475-9FAE-D194ACA693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121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E71537-9CF1-4475-9FAE-D194ACA693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121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2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6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5.png"/><Relationship Id="rId5" Type="http://schemas.openxmlformats.org/officeDocument/2006/relationships/tags" Target="../tags/tag22.xml"/><Relationship Id="rId10" Type="http://schemas.openxmlformats.org/officeDocument/2006/relationships/image" Target="../media/image4.jpeg"/><Relationship Id="rId4" Type="http://schemas.openxmlformats.org/officeDocument/2006/relationships/tags" Target="../tags/tag21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8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7.jpeg"/><Relationship Id="rId5" Type="http://schemas.openxmlformats.org/officeDocument/2006/relationships/tags" Target="../tags/tag3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9.xml"/><Relationship Id="rId9" Type="http://schemas.openxmlformats.org/officeDocument/2006/relationships/tags" Target="../tags/tag34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6.pn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5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4.jpeg"/><Relationship Id="rId5" Type="http://schemas.openxmlformats.org/officeDocument/2006/relationships/tags" Target="../tags/tag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4.jpe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image" Target="../media/image6.png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5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9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image" Target="../media/image6.png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image" Target="../media/image5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image" Target="../media/image4.jpeg"/><Relationship Id="rId5" Type="http://schemas.openxmlformats.org/officeDocument/2006/relationships/tags" Target="../tags/tag6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7.xml"/><Relationship Id="rId9" Type="http://schemas.openxmlformats.org/officeDocument/2006/relationships/tags" Target="../tags/tag7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image" Target="../media/image6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5.png"/><Relationship Id="rId5" Type="http://schemas.openxmlformats.org/officeDocument/2006/relationships/tags" Target="../tags/tag77.xml"/><Relationship Id="rId10" Type="http://schemas.openxmlformats.org/officeDocument/2006/relationships/image" Target="../media/image4.jpeg"/><Relationship Id="rId4" Type="http://schemas.openxmlformats.org/officeDocument/2006/relationships/tags" Target="../tags/tag76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6.png"/><Relationship Id="rId5" Type="http://schemas.openxmlformats.org/officeDocument/2006/relationships/tags" Target="../tags/tag85.xml"/><Relationship Id="rId10" Type="http://schemas.openxmlformats.org/officeDocument/2006/relationships/image" Target="../media/image5.png"/><Relationship Id="rId4" Type="http://schemas.openxmlformats.org/officeDocument/2006/relationships/tags" Target="../tags/tag84.xml"/><Relationship Id="rId9" Type="http://schemas.openxmlformats.org/officeDocument/2006/relationships/image" Target="../media/image4.jpe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image" Target="../media/image2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image" Target="../media/image1.jpeg"/><Relationship Id="rId5" Type="http://schemas.openxmlformats.org/officeDocument/2006/relationships/tags" Target="../tags/tag9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6.png"/><Relationship Id="rId5" Type="http://schemas.openxmlformats.org/officeDocument/2006/relationships/tags" Target="../tags/tag101.xml"/><Relationship Id="rId10" Type="http://schemas.openxmlformats.org/officeDocument/2006/relationships/image" Target="../media/image5.png"/><Relationship Id="rId4" Type="http://schemas.openxmlformats.org/officeDocument/2006/relationships/tags" Target="../tags/tag100.xml"/><Relationship Id="rId9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image" Target="../media/image11.png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10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4.jpeg"/><Relationship Id="rId5" Type="http://schemas.openxmlformats.org/officeDocument/2006/relationships/tags" Target="../tags/tag10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7.xml"/><Relationship Id="rId9" Type="http://schemas.openxmlformats.org/officeDocument/2006/relationships/tags" Target="../tags/tag11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image" Target="../media/image12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image" Target="../media/image4.jpeg"/><Relationship Id="rId5" Type="http://schemas.openxmlformats.org/officeDocument/2006/relationships/tags" Target="../tags/tag11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13" Type="http://schemas.openxmlformats.org/officeDocument/2006/relationships/image" Target="../media/image13.pn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4.jpe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26.xml"/><Relationship Id="rId10" Type="http://schemas.openxmlformats.org/officeDocument/2006/relationships/tags" Target="../tags/tag131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10" Type="http://schemas.openxmlformats.org/officeDocument/2006/relationships/image" Target="../media/image4.jpeg"/><Relationship Id="rId4" Type="http://schemas.openxmlformats.org/officeDocument/2006/relationships/tags" Target="../tags/tag135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2" Type="http://schemas.openxmlformats.org/officeDocument/2006/relationships/tags" Target="../tags/tag141.xml"/><Relationship Id="rId16" Type="http://schemas.openxmlformats.org/officeDocument/2006/relationships/image" Target="../media/image5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image" Target="../media/image14.png"/><Relationship Id="rId10" Type="http://schemas.openxmlformats.org/officeDocument/2006/relationships/tags" Target="../tags/tag14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image" Target="../media/image4.jpe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13" Type="http://schemas.openxmlformats.org/officeDocument/2006/relationships/image" Target="../media/image6.png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12" Type="http://schemas.openxmlformats.org/officeDocument/2006/relationships/image" Target="../media/image5.pn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image" Target="../media/image4.jpeg"/><Relationship Id="rId5" Type="http://schemas.openxmlformats.org/officeDocument/2006/relationships/tags" Target="../tags/tag15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5.xml"/><Relationship Id="rId9" Type="http://schemas.openxmlformats.org/officeDocument/2006/relationships/tags" Target="../tags/tag160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6" name="图片 5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1365" cy="1767748"/>
          </a:xfrm>
          <a:prstGeom prst="rect">
            <a:avLst/>
          </a:prstGeom>
        </p:spPr>
      </p:pic>
      <p:pic>
        <p:nvPicPr>
          <p:cNvPr id="7" name="图片 6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15" y="3089277"/>
            <a:ext cx="12149006" cy="3768723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9158919" y="2796573"/>
            <a:ext cx="35877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8"/>
            </p:custDataLst>
          </p:nvPr>
        </p:nvCxnSpPr>
        <p:spPr>
          <a:xfrm>
            <a:off x="2426060" y="2796573"/>
            <a:ext cx="35877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1"/>
          <p:cNvSpPr>
            <a:spLocks noGrp="1" noChangeArrowheads="1"/>
          </p:cNvSpPr>
          <p:nvPr>
            <p:ph type="ctrTitle" idx="3" hasCustomPrompt="1"/>
            <p:custDataLst>
              <p:tags r:id="rId9"/>
            </p:custDataLst>
          </p:nvPr>
        </p:nvSpPr>
        <p:spPr>
          <a:xfrm>
            <a:off x="2971293" y="2143280"/>
            <a:ext cx="6001167" cy="1322070"/>
          </a:xfrm>
          <a:noFill/>
          <a:ln>
            <a:noFill/>
          </a:ln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7200" b="0" i="0" u="none" strike="noStrike" kern="1200" cap="none" spc="8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4" name="文本占位符 2"/>
          <p:cNvSpPr>
            <a:spLocks noGrp="1" noChangeArrowheads="1"/>
          </p:cNvSpPr>
          <p:nvPr>
            <p:ph type="body" idx="4" hasCustomPrompt="1"/>
            <p:custDataLst>
              <p:tags r:id="rId10"/>
            </p:custDataLst>
          </p:nvPr>
        </p:nvSpPr>
        <p:spPr>
          <a:xfrm>
            <a:off x="1514529" y="3930466"/>
            <a:ext cx="9162936" cy="784243"/>
          </a:xfrm>
          <a:noFill/>
          <a:ln>
            <a:noFill/>
          </a:ln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0" i="0" u="none" strike="noStrike" kern="1200" cap="none" spc="3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  <a:lvl2pPr marL="74295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7" name="图片 6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2" name="图片 1" descr="VCG2113747416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2935" y="2779485"/>
            <a:ext cx="6489065" cy="407851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238984" y="3735264"/>
            <a:ext cx="72009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>
            <p:ph type="ctrTitle" idx="2" hasCustomPrompt="1"/>
            <p:custDataLst>
              <p:tags r:id="rId7"/>
            </p:custDataLst>
          </p:nvPr>
        </p:nvSpPr>
        <p:spPr>
          <a:xfrm>
            <a:off x="124684" y="2690054"/>
            <a:ext cx="7262618" cy="829945"/>
          </a:xfrm>
          <a:noFill/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4400" b="1" i="0" u="none" strike="noStrike" kern="1200" cap="none" spc="6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9" name="副标题 3"/>
          <p:cNvSpPr>
            <a:spLocks noGrp="1"/>
          </p:cNvSpPr>
          <p:nvPr>
            <p:ph type="subTitle" idx="3" hasCustomPrompt="1"/>
            <p:custDataLst>
              <p:tags r:id="rId8"/>
            </p:custDataLst>
          </p:nvPr>
        </p:nvSpPr>
        <p:spPr>
          <a:xfrm>
            <a:off x="124684" y="1634835"/>
            <a:ext cx="7261983" cy="898374"/>
          </a:xfrm>
          <a:noFill/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600" b="0" i="0" u="none" strike="noStrike" kern="1200" cap="none" spc="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文本占位符 4"/>
          <p:cNvSpPr>
            <a:spLocks noGrp="1"/>
          </p:cNvSpPr>
          <p:nvPr>
            <p:ph type="body" idx="4" hasCustomPrompt="1"/>
            <p:custDataLst>
              <p:tags r:id="rId9"/>
            </p:custDataLst>
          </p:nvPr>
        </p:nvSpPr>
        <p:spPr>
          <a:xfrm>
            <a:off x="124684" y="3951164"/>
            <a:ext cx="6370443" cy="1175016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ea"/>
                <a:sym typeface="+mn-lt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8" name="图片 7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10" name="图片 9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4"/>
            <a:ext cx="12192000" cy="6858317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40189" cy="68573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8" name="图片 7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2024/6/21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7" name="图片 6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2" name="图片 1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>
                <a:solidFill>
                  <a:schemeClr val="lt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9" name="图片 8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1365" cy="1767748"/>
          </a:xfrm>
          <a:prstGeom prst="rect">
            <a:avLst/>
          </a:prstGeom>
        </p:spPr>
      </p:pic>
      <p:pic>
        <p:nvPicPr>
          <p:cNvPr id="6" name="图片 5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15" y="3089277"/>
            <a:ext cx="12149006" cy="376872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2"/>
          <p:cNvSpPr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1414906" y="1739900"/>
            <a:ext cx="9262480" cy="1445260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400" b="1" i="0" u="none" strike="noStrike" kern="1200" cap="none" spc="4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8" name="文本占位符 4"/>
          <p:cNvSpPr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224530" y="3548241"/>
            <a:ext cx="7643231" cy="691842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10" name="文本占位符 5"/>
          <p:cNvSpPr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3915545" y="4395948"/>
            <a:ext cx="4261201" cy="599596"/>
          </a:xfrm>
          <a:noFill/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金陵刻经 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6" name="图片 5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pic>
        <p:nvPicPr>
          <p:cNvPr id="8" name="图片 7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279774"/>
            <a:ext cx="1108972" cy="1578216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98617" y="5206333"/>
            <a:ext cx="1093377" cy="1673637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8652" y="4725203"/>
            <a:ext cx="1393337" cy="213278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7072" y="4707471"/>
            <a:ext cx="1404924" cy="2150524"/>
          </a:xfrm>
          <a:prstGeom prst="rect">
            <a:avLst/>
          </a:prstGeom>
        </p:spPr>
      </p:pic>
      <p:pic>
        <p:nvPicPr>
          <p:cNvPr id="6" name="图片 5" descr="VCG2113504285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1869" y="4699514"/>
            <a:ext cx="1410120" cy="2158478"/>
          </a:xfrm>
          <a:prstGeom prst="rect">
            <a:avLst/>
          </a:prstGeom>
        </p:spPr>
      </p:pic>
      <p:pic>
        <p:nvPicPr>
          <p:cNvPr id="6" name="图片 5" descr="VCG2113504285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747416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7"/>
            <a:ext cx="12192000" cy="6858000"/>
          </a:xfrm>
          <a:prstGeom prst="rect">
            <a:avLst/>
          </a:prstGeom>
        </p:spPr>
      </p:pic>
      <p:pic>
        <p:nvPicPr>
          <p:cNvPr id="8" name="图片 7" descr="VCG211350428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金陵刻经 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金陵刻经 W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tags" Target="../tags/tag178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tags" Target="../tags/tag177.xml"/><Relationship Id="rId2" Type="http://schemas.openxmlformats.org/officeDocument/2006/relationships/tags" Target="../tags/tag167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5" Type="http://schemas.openxmlformats.org/officeDocument/2006/relationships/tags" Target="../tags/tag170.xml"/><Relationship Id="rId15" Type="http://schemas.openxmlformats.org/officeDocument/2006/relationships/tags" Target="../tags/tag180.xml"/><Relationship Id="rId10" Type="http://schemas.openxmlformats.org/officeDocument/2006/relationships/tags" Target="../tags/tag175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tags" Target="../tags/tag17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7" Type="http://schemas.openxmlformats.org/officeDocument/2006/relationships/image" Target="../media/image22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86.xml"/><Relationship Id="rId7" Type="http://schemas.openxmlformats.org/officeDocument/2006/relationships/image" Target="../media/image5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90.xml"/><Relationship Id="rId7" Type="http://schemas.openxmlformats.org/officeDocument/2006/relationships/image" Target="../media/image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image" Target="../media/image4.jpeg"/><Relationship Id="rId11" Type="http://schemas.openxmlformats.org/officeDocument/2006/relationships/image" Target="../media/image28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jpeg"/><Relationship Id="rId4" Type="http://schemas.openxmlformats.org/officeDocument/2006/relationships/tags" Target="../tags/tag191.xml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94.xml"/><Relationship Id="rId7" Type="http://schemas.openxmlformats.org/officeDocument/2006/relationships/image" Target="../media/image5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4.jpeg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0.png"/><Relationship Id="rId4" Type="http://schemas.openxmlformats.org/officeDocument/2006/relationships/tags" Target="../tags/tag195.xml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idx="3"/>
            <p:custDataLst>
              <p:tags r:id="rId2"/>
            </p:custDataLst>
          </p:nvPr>
        </p:nvSpPr>
        <p:spPr>
          <a:xfrm>
            <a:off x="2936568" y="2134903"/>
            <a:ext cx="6103259" cy="148020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sz="3600" b="1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/>
              </a:rPr>
              <a:t>从五水共治的具体成效看中国式现代化生态</a:t>
            </a:r>
            <a:br>
              <a:rPr lang="en-US" sz="3600" b="1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/>
              </a:rPr>
            </a:br>
            <a:r>
              <a:rPr sz="3600" b="1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/>
              </a:rPr>
              <a:t>文明思想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F15D6E4-D3FE-E073-B0AD-7D199F09D79B}"/>
              </a:ext>
            </a:extLst>
          </p:cNvPr>
          <p:cNvSpPr txBox="1"/>
          <p:nvPr/>
        </p:nvSpPr>
        <p:spPr>
          <a:xfrm>
            <a:off x="2885318" y="4313274"/>
            <a:ext cx="6333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n w="6350">
                  <a:noFill/>
                </a:ln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小组成员：</a:t>
            </a:r>
            <a:r>
              <a:rPr lang="zh-CN" altLang="en-US" sz="1400" dirty="0">
                <a:ln w="6350">
                  <a:noFill/>
                </a:ln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张雅瑞、刘智贤、杨佳盼、张益辉、何琬瑞、赖小雨、杨群、杨杰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07"/>
          <p:cNvSpPr txBox="1"/>
          <p:nvPr>
            <p:custDataLst>
              <p:tags r:id="rId2"/>
            </p:custDataLst>
          </p:nvPr>
        </p:nvSpPr>
        <p:spPr>
          <a:xfrm>
            <a:off x="6686776" y="1270393"/>
            <a:ext cx="2223770" cy="923290"/>
          </a:xfrm>
          <a:prstGeom prst="rect">
            <a:avLst/>
          </a:prstGeom>
        </p:spPr>
        <p:txBody>
          <a:bodyPr vert="horz" wrap="square" tIns="0" bIns="0" rtlCol="0" anchor="b" anchorCtr="0">
            <a:normAutofit fontScale="97500" lnSpcReduction="10000"/>
          </a:bodyPr>
          <a:lstStyle/>
          <a:p>
            <a:pPr algn="l">
              <a:lnSpc>
                <a:spcPct val="100000"/>
              </a:lnSpc>
            </a:pPr>
            <a:r>
              <a:rPr lang="zh-CN" sz="6400" b="0" i="0" spc="430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目录</a:t>
            </a:r>
          </a:p>
        </p:txBody>
      </p:sp>
      <p:sp>
        <p:nvSpPr>
          <p:cNvPr id="7" name="Object 108"/>
          <p:cNvSpPr txBox="1"/>
          <p:nvPr>
            <p:custDataLst>
              <p:tags r:id="rId3"/>
            </p:custDataLst>
          </p:nvPr>
        </p:nvSpPr>
        <p:spPr>
          <a:xfrm>
            <a:off x="6964271" y="2161221"/>
            <a:ext cx="3892550" cy="520065"/>
          </a:xfrm>
          <a:prstGeom prst="rect">
            <a:avLst/>
          </a:prstGeom>
        </p:spPr>
        <p:txBody>
          <a:bodyPr vert="horz" wrap="square" lIns="0" t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chemeClr val="lt1"/>
                </a:solidFill>
                <a:latin typeface="+mj-ea"/>
                <a:ea typeface="+mj-ea"/>
              </a:rPr>
              <a:t>CONTENTS</a:t>
            </a:r>
          </a:p>
        </p:txBody>
      </p:sp>
      <p:sp>
        <p:nvSpPr>
          <p:cNvPr id="8" name="Object 109"/>
          <p:cNvSpPr txBox="1"/>
          <p:nvPr>
            <p:custDataLst>
              <p:tags r:id="rId4"/>
            </p:custDataLst>
          </p:nvPr>
        </p:nvSpPr>
        <p:spPr>
          <a:xfrm>
            <a:off x="7553325" y="2987675"/>
            <a:ext cx="2432050" cy="453390"/>
          </a:xfrm>
          <a:prstGeom prst="rect">
            <a:avLst/>
          </a:prstGeom>
        </p:spPr>
        <p:txBody>
          <a:bodyPr vert="horz" wrap="square" lIns="0" tIns="0" bIns="0" rtlCol="0" anchor="t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000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当代背景——两会召开</a:t>
            </a:r>
          </a:p>
        </p:txBody>
      </p:sp>
      <p:sp>
        <p:nvSpPr>
          <p:cNvPr id="9" name="Object 1012"/>
          <p:cNvSpPr txBox="1"/>
          <p:nvPr>
            <p:custDataLst>
              <p:tags r:id="rId5"/>
            </p:custDataLst>
          </p:nvPr>
        </p:nvSpPr>
        <p:spPr>
          <a:xfrm>
            <a:off x="6863080" y="2962910"/>
            <a:ext cx="522605" cy="37020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sz="2400" b="0" i="0" dirty="0">
                <a:solidFill>
                  <a:schemeClr val="lt1"/>
                </a:solidFill>
                <a:latin typeface="+mj-ea"/>
                <a:ea typeface="+mj-ea"/>
              </a:rPr>
              <a:t>01</a:t>
            </a:r>
            <a:endParaRPr lang="zh-CN" altLang="en-US" sz="2400" b="0" i="0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6"/>
            </p:custDataLst>
          </p:nvPr>
        </p:nvCxnSpPr>
        <p:spPr>
          <a:xfrm>
            <a:off x="6853146" y="2735338"/>
            <a:ext cx="269811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7"/>
            </p:custDataLst>
          </p:nvPr>
        </p:nvCxnSpPr>
        <p:spPr>
          <a:xfrm>
            <a:off x="6850606" y="2735338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010"/>
          <p:cNvSpPr txBox="1"/>
          <p:nvPr>
            <p:custDataLst>
              <p:tags r:id="rId8"/>
            </p:custDataLst>
          </p:nvPr>
        </p:nvSpPr>
        <p:spPr>
          <a:xfrm>
            <a:off x="7553325" y="3520440"/>
            <a:ext cx="2432050" cy="45275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五水共治理论背景</a:t>
            </a:r>
          </a:p>
        </p:txBody>
      </p:sp>
      <p:sp>
        <p:nvSpPr>
          <p:cNvPr id="13" name="Object 1012"/>
          <p:cNvSpPr txBox="1"/>
          <p:nvPr>
            <p:custDataLst>
              <p:tags r:id="rId9"/>
            </p:custDataLst>
          </p:nvPr>
        </p:nvSpPr>
        <p:spPr>
          <a:xfrm>
            <a:off x="6863080" y="3491865"/>
            <a:ext cx="522605" cy="37020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7500"/>
          </a:bodyPr>
          <a:lstStyle/>
          <a:p>
            <a:r>
              <a:rPr lang="en-US" altLang="zh-CN" sz="2000" dirty="0">
                <a:solidFill>
                  <a:schemeClr val="lt1"/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16" name="Object 1011"/>
          <p:cNvSpPr txBox="1"/>
          <p:nvPr>
            <p:custDataLst>
              <p:tags r:id="rId10"/>
            </p:custDataLst>
          </p:nvPr>
        </p:nvSpPr>
        <p:spPr>
          <a:xfrm>
            <a:off x="7553325" y="4054475"/>
            <a:ext cx="2432050" cy="45275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五水共治成效</a:t>
            </a:r>
          </a:p>
        </p:txBody>
      </p:sp>
      <p:sp>
        <p:nvSpPr>
          <p:cNvPr id="24" name="Object 1012"/>
          <p:cNvSpPr txBox="1"/>
          <p:nvPr>
            <p:custDataLst>
              <p:tags r:id="rId11"/>
            </p:custDataLst>
          </p:nvPr>
        </p:nvSpPr>
        <p:spPr>
          <a:xfrm>
            <a:off x="6863080" y="4023360"/>
            <a:ext cx="522605" cy="37020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sz="2400" b="0" i="0" dirty="0">
                <a:solidFill>
                  <a:schemeClr val="lt1"/>
                </a:solidFill>
                <a:latin typeface="+mj-ea"/>
                <a:ea typeface="+mj-ea"/>
              </a:rPr>
              <a:t>0</a:t>
            </a:r>
            <a:r>
              <a:rPr lang="en-US" altLang="zh-CN" sz="2400" b="0" i="0" dirty="0">
                <a:solidFill>
                  <a:schemeClr val="lt1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18" name="Object 109"/>
          <p:cNvSpPr txBox="1"/>
          <p:nvPr>
            <p:custDataLst>
              <p:tags r:id="rId12"/>
            </p:custDataLst>
          </p:nvPr>
        </p:nvSpPr>
        <p:spPr>
          <a:xfrm>
            <a:off x="7553325" y="4584700"/>
            <a:ext cx="2432050" cy="45275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dirty="0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  <a:sym typeface="思源黑体 CN Normal" panose="020B0400000000000000" pitchFamily="34" charset="-122"/>
              </a:rPr>
              <a:t>调查结果与现状分析</a:t>
            </a:r>
          </a:p>
        </p:txBody>
      </p:sp>
      <p:sp>
        <p:nvSpPr>
          <p:cNvPr id="25" name="Object 1012"/>
          <p:cNvSpPr txBox="1"/>
          <p:nvPr>
            <p:custDataLst>
              <p:tags r:id="rId13"/>
            </p:custDataLst>
          </p:nvPr>
        </p:nvSpPr>
        <p:spPr>
          <a:xfrm>
            <a:off x="6863080" y="4557395"/>
            <a:ext cx="522605" cy="37020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7500"/>
          </a:bodyPr>
          <a:lstStyle/>
          <a:p>
            <a:r>
              <a:rPr lang="en-US" altLang="zh-CN" sz="2200" dirty="0">
                <a:solidFill>
                  <a:schemeClr val="lt1"/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19" name="Object 1010"/>
          <p:cNvSpPr txBox="1"/>
          <p:nvPr>
            <p:custDataLst>
              <p:tags r:id="rId14"/>
            </p:custDataLst>
          </p:nvPr>
        </p:nvSpPr>
        <p:spPr>
          <a:xfrm>
            <a:off x="7553325" y="5118735"/>
            <a:ext cx="2432050" cy="45275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实践总结</a:t>
            </a:r>
          </a:p>
        </p:txBody>
      </p:sp>
      <p:sp>
        <p:nvSpPr>
          <p:cNvPr id="20" name="Object 1012"/>
          <p:cNvSpPr txBox="1"/>
          <p:nvPr>
            <p:custDataLst>
              <p:tags r:id="rId15"/>
            </p:custDataLst>
          </p:nvPr>
        </p:nvSpPr>
        <p:spPr>
          <a:xfrm>
            <a:off x="6863080" y="5087620"/>
            <a:ext cx="522605" cy="37020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7500"/>
          </a:bodyPr>
          <a:lstStyle/>
          <a:p>
            <a:pPr>
              <a:lnSpc>
                <a:spcPct val="100000"/>
              </a:lnSpc>
            </a:pPr>
            <a:r>
              <a:rPr lang="en-US" altLang="zh-CN" sz="2100" dirty="0">
                <a:solidFill>
                  <a:schemeClr val="lt1"/>
                </a:solidFill>
                <a:latin typeface="+mj-ea"/>
                <a:ea typeface="+mj-ea"/>
              </a:rPr>
              <a:t>05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4588D07-F13B-4EF1-AE24-62F90E517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7441"/>
            <a:ext cx="12193057" cy="6858594"/>
          </a:xfrm>
          <a:prstGeom prst="rect">
            <a:avLst/>
          </a:prstGeom>
        </p:spPr>
      </p:pic>
      <p:sp>
        <p:nvSpPr>
          <p:cNvPr id="22" name="Freeform 1807">
            <a:extLst>
              <a:ext uri="{FF2B5EF4-FFF2-40B4-BE49-F238E27FC236}">
                <a16:creationId xmlns:a16="http://schemas.microsoft.com/office/drawing/2014/main" id="{732787A8-9462-4494-BCFD-81C465F29D21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46491" y="760627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5" name="图片 14" descr="建筑的摆设布局&#10;&#10;中度可信度描述已自动生成">
            <a:extLst>
              <a:ext uri="{FF2B5EF4-FFF2-40B4-BE49-F238E27FC236}">
                <a16:creationId xmlns:a16="http://schemas.microsoft.com/office/drawing/2014/main" id="{9CE47EC2-0000-4F2D-9778-F1332D4398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067" y="4622573"/>
            <a:ext cx="6366324" cy="1547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95C0AEF-3DAF-422B-843A-5908892D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t="59658" r="2809" b="1411"/>
          <a:stretch/>
        </p:blipFill>
        <p:spPr>
          <a:xfrm rot="240000">
            <a:off x="-19016" y="5061007"/>
            <a:ext cx="12244070" cy="2221046"/>
          </a:xfrm>
          <a:custGeom>
            <a:avLst/>
            <a:gdLst>
              <a:gd name="connsiteX0" fmla="*/ 0 w 12244070"/>
              <a:gd name="connsiteY0" fmla="*/ 0 h 2221046"/>
              <a:gd name="connsiteX1" fmla="*/ 12148230 w 12244070"/>
              <a:gd name="connsiteY1" fmla="*/ 0 h 2221046"/>
              <a:gd name="connsiteX2" fmla="*/ 12244070 w 12244070"/>
              <a:gd name="connsiteY2" fmla="*/ 1370575 h 2221046"/>
              <a:gd name="connsiteX3" fmla="*/ 81769 w 12244070"/>
              <a:gd name="connsiteY3" fmla="*/ 2221046 h 2221046"/>
              <a:gd name="connsiteX4" fmla="*/ 0 w 12244070"/>
              <a:gd name="connsiteY4" fmla="*/ 1051697 h 222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4070" h="2221046">
                <a:moveTo>
                  <a:pt x="0" y="0"/>
                </a:moveTo>
                <a:lnTo>
                  <a:pt x="12148230" y="0"/>
                </a:lnTo>
                <a:lnTo>
                  <a:pt x="12244070" y="1370575"/>
                </a:lnTo>
                <a:lnTo>
                  <a:pt x="81769" y="2221046"/>
                </a:lnTo>
                <a:lnTo>
                  <a:pt x="0" y="1051697"/>
                </a:lnTo>
                <a:close/>
              </a:path>
            </a:pathLst>
          </a:custGeom>
        </p:spPr>
      </p:pic>
      <p:pic>
        <p:nvPicPr>
          <p:cNvPr id="13" name="图片 12" descr="5">
            <a:extLst>
              <a:ext uri="{FF2B5EF4-FFF2-40B4-BE49-F238E27FC236}">
                <a16:creationId xmlns:a16="http://schemas.microsoft.com/office/drawing/2014/main" id="{8F8CAADB-CF8A-45BD-86F5-55860FDA8C3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" t="27458" r="32363" b="16332"/>
          <a:stretch/>
        </p:blipFill>
        <p:spPr>
          <a:xfrm>
            <a:off x="-13771" y="-744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C9DA392-E876-4AA2-9943-BC035A145D94}"/>
              </a:ext>
            </a:extLst>
          </p:cNvPr>
          <p:cNvSpPr txBox="1"/>
          <p:nvPr/>
        </p:nvSpPr>
        <p:spPr>
          <a:xfrm>
            <a:off x="2463247" y="2569722"/>
            <a:ext cx="7279557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50800" prst="angle"/>
            </a:sp3d>
          </a:bodyPr>
          <a:lstStyle>
            <a:defPPr>
              <a:defRPr lang="zh-CN"/>
            </a:defPPr>
            <a:lvl1pPr algn="ctr">
              <a:defRPr sz="72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当代背景</a:t>
            </a:r>
            <a:r>
              <a:rPr lang="en-US" altLang="zh-CN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-</a:t>
            </a: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两会召开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srgbClr val="FAD77E">
                      <a:lumMod val="20000"/>
                      <a:lumOff val="80000"/>
                    </a:srgbClr>
                  </a:gs>
                </a:gsLst>
                <a:lin ang="2700000" scaled="1"/>
              </a:gra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</a:endParaRPr>
          </a:p>
        </p:txBody>
      </p:sp>
      <p:pic>
        <p:nvPicPr>
          <p:cNvPr id="3" name="图片 2" descr="手里拿着伞&#10;&#10;低可信度描述已自动生成">
            <a:extLst>
              <a:ext uri="{FF2B5EF4-FFF2-40B4-BE49-F238E27FC236}">
                <a16:creationId xmlns:a16="http://schemas.microsoft.com/office/drawing/2014/main" id="{087B16C4-4559-4CBC-A945-9AB49D1893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629" y="1624867"/>
            <a:ext cx="1473200" cy="8529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D426D43-D5CA-4C1C-8318-088639C7BE4B}"/>
              </a:ext>
            </a:extLst>
          </p:cNvPr>
          <p:cNvSpPr txBox="1"/>
          <p:nvPr/>
        </p:nvSpPr>
        <p:spPr>
          <a:xfrm>
            <a:off x="5359400" y="1852944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AD77E">
                    <a:lumMod val="60000"/>
                    <a:lumOff val="40000"/>
                  </a:srgb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1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AD77E">
                  <a:lumMod val="60000"/>
                  <a:lumOff val="40000"/>
                </a:srgb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4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8">
            <a:extLst>
              <a:ext uri="{FF2B5EF4-FFF2-40B4-BE49-F238E27FC236}">
                <a16:creationId xmlns:a16="http://schemas.microsoft.com/office/drawing/2014/main" id="{DA0FE6BA-D8A6-448B-B033-0E27B8C30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807">
            <a:extLst>
              <a:ext uri="{FF2B5EF4-FFF2-40B4-BE49-F238E27FC236}">
                <a16:creationId xmlns:a16="http://schemas.microsoft.com/office/drawing/2014/main" id="{14854A91-B8FD-40A5-8047-BD96807C1666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94915" y="962590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3" name="图片 22" descr="黑暗中有圆形&#10;&#10;描述已自动生成">
            <a:extLst>
              <a:ext uri="{FF2B5EF4-FFF2-40B4-BE49-F238E27FC236}">
                <a16:creationId xmlns:a16="http://schemas.microsoft.com/office/drawing/2014/main" id="{6858384A-385A-4AE5-8DF8-51E4025B5E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336"/>
          <a:stretch/>
        </p:blipFill>
        <p:spPr>
          <a:xfrm flipH="1">
            <a:off x="-13523" y="0"/>
            <a:ext cx="9470470" cy="3061046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70F6E4D-77F7-41CA-94B9-091A8945DD6A}"/>
              </a:ext>
            </a:extLst>
          </p:cNvPr>
          <p:cNvSpPr/>
          <p:nvPr/>
        </p:nvSpPr>
        <p:spPr>
          <a:xfrm>
            <a:off x="590413" y="1722090"/>
            <a:ext cx="3283332" cy="4323110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BFD8FD-82DC-4BA2-9DE4-CB6D01AF24D9}"/>
              </a:ext>
            </a:extLst>
          </p:cNvPr>
          <p:cNvSpPr txBox="1"/>
          <p:nvPr/>
        </p:nvSpPr>
        <p:spPr>
          <a:xfrm>
            <a:off x="760585" y="63167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当代背景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-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两会召开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AAF34C7-9451-4785-B14C-8E7CAD668FC5}"/>
              </a:ext>
            </a:extLst>
          </p:cNvPr>
          <p:cNvSpPr txBox="1"/>
          <p:nvPr/>
        </p:nvSpPr>
        <p:spPr>
          <a:xfrm>
            <a:off x="468139" y="2178835"/>
            <a:ext cx="3283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64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（三）美丽中国，绿色乡村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4985893-F799-1550-D72E-01F36559BE47}"/>
              </a:ext>
            </a:extLst>
          </p:cNvPr>
          <p:cNvSpPr/>
          <p:nvPr/>
        </p:nvSpPr>
        <p:spPr>
          <a:xfrm>
            <a:off x="4454334" y="1722090"/>
            <a:ext cx="3283332" cy="4323110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B36EFB1D-0995-00A8-0810-D64B11012155}"/>
              </a:ext>
            </a:extLst>
          </p:cNvPr>
          <p:cNvSpPr/>
          <p:nvPr/>
        </p:nvSpPr>
        <p:spPr>
          <a:xfrm>
            <a:off x="8405694" y="1722090"/>
            <a:ext cx="3283332" cy="4323110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89D23A-D6E8-45B9-56AB-0454E9A6462F}"/>
              </a:ext>
            </a:extLst>
          </p:cNvPr>
          <p:cNvSpPr txBox="1"/>
          <p:nvPr/>
        </p:nvSpPr>
        <p:spPr>
          <a:xfrm>
            <a:off x="4523261" y="2174207"/>
            <a:ext cx="2637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64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（二）五水共治联想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05A809-EF18-1F73-4012-DB38BD86B99D}"/>
              </a:ext>
            </a:extLst>
          </p:cNvPr>
          <p:cNvSpPr txBox="1"/>
          <p:nvPr/>
        </p:nvSpPr>
        <p:spPr>
          <a:xfrm>
            <a:off x="8618104" y="2174207"/>
            <a:ext cx="193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64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)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青春践行</a:t>
            </a:r>
          </a:p>
        </p:txBody>
      </p:sp>
      <p:pic>
        <p:nvPicPr>
          <p:cNvPr id="36" name="图片 35" descr="卡通人物&#10;&#10;中度可信度描述已自动生成">
            <a:extLst>
              <a:ext uri="{FF2B5EF4-FFF2-40B4-BE49-F238E27FC236}">
                <a16:creationId xmlns:a16="http://schemas.microsoft.com/office/drawing/2014/main" id="{B08F857F-31F5-4700-9CE2-B9BC9ACF794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38170" y="5084662"/>
            <a:ext cx="1607946" cy="1051082"/>
          </a:xfrm>
          <a:prstGeom prst="rect">
            <a:avLst/>
          </a:prstGeom>
        </p:spPr>
      </p:pic>
      <p:sp>
        <p:nvSpPr>
          <p:cNvPr id="9" name="PA-102260">
            <a:extLst>
              <a:ext uri="{FF2B5EF4-FFF2-40B4-BE49-F238E27FC236}">
                <a16:creationId xmlns:a16="http://schemas.microsoft.com/office/drawing/2014/main" id="{8696E3FD-0829-913D-0A32-AB226E2273B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2973" y="2884509"/>
            <a:ext cx="2322828" cy="2301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在全国两会期间，生态环境问题再次成为热议的焦点。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黄润秋部长提出了“美丽中国先行区建设”的举措，强调了生态环境治理的重要性。</a:t>
            </a:r>
          </a:p>
        </p:txBody>
      </p:sp>
      <p:sp>
        <p:nvSpPr>
          <p:cNvPr id="10" name="PA-102260">
            <a:extLst>
              <a:ext uri="{FF2B5EF4-FFF2-40B4-BE49-F238E27FC236}">
                <a16:creationId xmlns:a16="http://schemas.microsoft.com/office/drawing/2014/main" id="{E970E3B1-BEE6-5DBA-D141-2945C4068B7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21711" y="2884509"/>
            <a:ext cx="2438869" cy="2301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“五水共治”理念体现了对水资源保护和治理的高度重视。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通过治污水、防洪水、排涝水、保供水、抓节水等措施，实现水资源的合理利用和保护。</a:t>
            </a:r>
          </a:p>
        </p:txBody>
      </p:sp>
      <p:sp>
        <p:nvSpPr>
          <p:cNvPr id="11" name="PA-102260">
            <a:extLst>
              <a:ext uri="{FF2B5EF4-FFF2-40B4-BE49-F238E27FC236}">
                <a16:creationId xmlns:a16="http://schemas.microsoft.com/office/drawing/2014/main" id="{38DD8F37-3A26-A686-9406-A7D6DA2F7D5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18104" y="2843976"/>
            <a:ext cx="2670923" cy="2301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青年人可以通在日常生活中践行“五水共治”理念，为生态文明建设贡献力量。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/>
                <a:ea typeface="微软雅黑"/>
                <a:sym typeface="+mn-lt"/>
              </a:rPr>
              <a:t>青年的参与对于推动“五水共治”和生态文明建设具有重要意义，通过实际行动支持水资源保护。</a:t>
            </a:r>
          </a:p>
        </p:txBody>
      </p:sp>
    </p:spTree>
    <p:extLst>
      <p:ext uri="{BB962C8B-B14F-4D97-AF65-F5344CB8AC3E}">
        <p14:creationId xmlns:p14="http://schemas.microsoft.com/office/powerpoint/2010/main" val="2663068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4588D07-F13B-4EF1-AE24-62F90E517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7441"/>
            <a:ext cx="12193057" cy="6858594"/>
          </a:xfrm>
          <a:prstGeom prst="rect">
            <a:avLst/>
          </a:prstGeom>
        </p:spPr>
      </p:pic>
      <p:sp>
        <p:nvSpPr>
          <p:cNvPr id="22" name="Freeform 1807">
            <a:extLst>
              <a:ext uri="{FF2B5EF4-FFF2-40B4-BE49-F238E27FC236}">
                <a16:creationId xmlns:a16="http://schemas.microsoft.com/office/drawing/2014/main" id="{732787A8-9462-4494-BCFD-81C465F29D21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46491" y="760627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5" name="图片 14" descr="建筑的摆设布局&#10;&#10;中度可信度描述已自动生成">
            <a:extLst>
              <a:ext uri="{FF2B5EF4-FFF2-40B4-BE49-F238E27FC236}">
                <a16:creationId xmlns:a16="http://schemas.microsoft.com/office/drawing/2014/main" id="{9CE47EC2-0000-4F2D-9778-F1332D4398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067" y="4622573"/>
            <a:ext cx="6366324" cy="1547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95C0AEF-3DAF-422B-843A-5908892D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t="59658" r="2809" b="1411"/>
          <a:stretch/>
        </p:blipFill>
        <p:spPr>
          <a:xfrm rot="240000">
            <a:off x="-19016" y="5061007"/>
            <a:ext cx="12244070" cy="2221046"/>
          </a:xfrm>
          <a:custGeom>
            <a:avLst/>
            <a:gdLst>
              <a:gd name="connsiteX0" fmla="*/ 0 w 12244070"/>
              <a:gd name="connsiteY0" fmla="*/ 0 h 2221046"/>
              <a:gd name="connsiteX1" fmla="*/ 12148230 w 12244070"/>
              <a:gd name="connsiteY1" fmla="*/ 0 h 2221046"/>
              <a:gd name="connsiteX2" fmla="*/ 12244070 w 12244070"/>
              <a:gd name="connsiteY2" fmla="*/ 1370575 h 2221046"/>
              <a:gd name="connsiteX3" fmla="*/ 81769 w 12244070"/>
              <a:gd name="connsiteY3" fmla="*/ 2221046 h 2221046"/>
              <a:gd name="connsiteX4" fmla="*/ 0 w 12244070"/>
              <a:gd name="connsiteY4" fmla="*/ 1051697 h 222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4070" h="2221046">
                <a:moveTo>
                  <a:pt x="0" y="0"/>
                </a:moveTo>
                <a:lnTo>
                  <a:pt x="12148230" y="0"/>
                </a:lnTo>
                <a:lnTo>
                  <a:pt x="12244070" y="1370575"/>
                </a:lnTo>
                <a:lnTo>
                  <a:pt x="81769" y="2221046"/>
                </a:lnTo>
                <a:lnTo>
                  <a:pt x="0" y="1051697"/>
                </a:lnTo>
                <a:close/>
              </a:path>
            </a:pathLst>
          </a:custGeom>
        </p:spPr>
      </p:pic>
      <p:pic>
        <p:nvPicPr>
          <p:cNvPr id="13" name="图片 12" descr="5">
            <a:extLst>
              <a:ext uri="{FF2B5EF4-FFF2-40B4-BE49-F238E27FC236}">
                <a16:creationId xmlns:a16="http://schemas.microsoft.com/office/drawing/2014/main" id="{8F8CAADB-CF8A-45BD-86F5-55860FDA8C3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" t="27458" r="32363" b="16332"/>
          <a:stretch/>
        </p:blipFill>
        <p:spPr>
          <a:xfrm>
            <a:off x="-13771" y="-744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C9DA392-E876-4AA2-9943-BC035A145D94}"/>
              </a:ext>
            </a:extLst>
          </p:cNvPr>
          <p:cNvSpPr txBox="1"/>
          <p:nvPr/>
        </p:nvSpPr>
        <p:spPr>
          <a:xfrm>
            <a:off x="2201957" y="2569722"/>
            <a:ext cx="7802137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50800" prst="angle"/>
            </a:sp3d>
          </a:bodyPr>
          <a:lstStyle>
            <a:defPPr>
              <a:defRPr lang="zh-CN"/>
            </a:defPPr>
            <a:lvl1pPr algn="ctr">
              <a:defRPr sz="72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五水共治的理论基础</a:t>
            </a:r>
          </a:p>
        </p:txBody>
      </p:sp>
      <p:pic>
        <p:nvPicPr>
          <p:cNvPr id="3" name="图片 2" descr="手里拿着伞&#10;&#10;低可信度描述已自动生成">
            <a:extLst>
              <a:ext uri="{FF2B5EF4-FFF2-40B4-BE49-F238E27FC236}">
                <a16:creationId xmlns:a16="http://schemas.microsoft.com/office/drawing/2014/main" id="{087B16C4-4559-4CBC-A945-9AB49D1893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629" y="1624867"/>
            <a:ext cx="1473200" cy="8529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D426D43-D5CA-4C1C-8318-088639C7BE4B}"/>
              </a:ext>
            </a:extLst>
          </p:cNvPr>
          <p:cNvSpPr txBox="1"/>
          <p:nvPr/>
        </p:nvSpPr>
        <p:spPr>
          <a:xfrm>
            <a:off x="5359400" y="1852944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FAD77E">
                    <a:lumMod val="60000"/>
                    <a:lumOff val="40000"/>
                  </a:srgbClr>
                </a:solidFill>
                <a:latin typeface="+mj-ea"/>
                <a:ea typeface="+mj-ea"/>
              </a:rPr>
              <a:t>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AD77E">
                  <a:lumMod val="60000"/>
                  <a:lumOff val="40000"/>
                </a:srgb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7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2113747416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VCG21135042856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C015529B-A5A2-B930-826B-D55F19B5ACFD}"/>
              </a:ext>
            </a:extLst>
          </p:cNvPr>
          <p:cNvSpPr/>
          <p:nvPr/>
        </p:nvSpPr>
        <p:spPr>
          <a:xfrm>
            <a:off x="851123" y="623142"/>
            <a:ext cx="5792788" cy="723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defRPr/>
            </a:pPr>
            <a:r>
              <a:rPr lang="en-US" sz="3600" dirty="0" err="1">
                <a:solidFill>
                  <a:prstClr val="white"/>
                </a:solidFill>
                <a:latin typeface="思源宋体 CN Heavy"/>
                <a:ea typeface="思源宋体 CN Heavy"/>
              </a:rPr>
              <a:t>五水共治的理论基础</a:t>
            </a:r>
            <a:endParaRPr lang="en-US" sz="3600" dirty="0">
              <a:solidFill>
                <a:prstClr val="white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A65FF19B-16CD-2CBC-438A-C614863E745A}"/>
              </a:ext>
            </a:extLst>
          </p:cNvPr>
          <p:cNvSpPr/>
          <p:nvPr/>
        </p:nvSpPr>
        <p:spPr>
          <a:xfrm>
            <a:off x="868859" y="1703858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000" dirty="0" err="1">
                <a:solidFill>
                  <a:schemeClr val="bg1"/>
                </a:solidFill>
                <a:latin typeface="思源宋体 CN Heavy"/>
                <a:ea typeface="思源宋体 CN Heavy"/>
              </a:rPr>
              <a:t>追求远大理想</a:t>
            </a:r>
            <a:endParaRPr lang="en-US" sz="2000" dirty="0">
              <a:solidFill>
                <a:schemeClr val="bg1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A9854100-DD98-04D4-AEBC-E5B1B88627F4}"/>
              </a:ext>
            </a:extLst>
          </p:cNvPr>
          <p:cNvSpPr/>
          <p:nvPr/>
        </p:nvSpPr>
        <p:spPr>
          <a:xfrm>
            <a:off x="868859" y="2422525"/>
            <a:ext cx="3107432" cy="2594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"五水共治"体现了人民政府的远大理想和崇高信念,为生态文明建设指明了方向。其背后有习近平新时代中国特色社会主义理论的支撑,体现了对各种风险的积极应对和对生态环境的高度重视。</a:t>
            </a: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DCE7198A-5D6C-F515-3A0C-7EABBC517FAF}"/>
              </a:ext>
            </a:extLst>
          </p:cNvPr>
          <p:cNvSpPr/>
          <p:nvPr/>
        </p:nvSpPr>
        <p:spPr>
          <a:xfrm>
            <a:off x="4547989" y="1714783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000" dirty="0" err="1">
                <a:solidFill>
                  <a:schemeClr val="bg1"/>
                </a:solidFill>
                <a:latin typeface="思源宋体 CN Heavy"/>
                <a:ea typeface="思源宋体 CN Heavy"/>
              </a:rPr>
              <a:t>保护生态环境</a:t>
            </a:r>
            <a:endParaRPr lang="en-US" sz="2000" dirty="0">
              <a:solidFill>
                <a:schemeClr val="bg1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0CDFDB8E-684B-7789-AF05-3161D2538755}"/>
              </a:ext>
            </a:extLst>
          </p:cNvPr>
          <p:cNvSpPr/>
          <p:nvPr/>
        </p:nvSpPr>
        <p:spPr>
          <a:xfrm>
            <a:off x="4535459" y="2422525"/>
            <a:ext cx="3107432" cy="2224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五水共治强调生态环境保护与经济发展的协同共生,体现了"绿水青山就是金山银山"的发展理念。通过创新,实现生态环境保护与生产力发展的有机结合,是五水共治的核心目标。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2C7F6F7-2820-0122-784A-30A90F93D2CE}"/>
              </a:ext>
            </a:extLst>
          </p:cNvPr>
          <p:cNvSpPr/>
          <p:nvPr/>
        </p:nvSpPr>
        <p:spPr>
          <a:xfrm>
            <a:off x="8227119" y="1703858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000" dirty="0" err="1">
                <a:solidFill>
                  <a:schemeClr val="bg1"/>
                </a:solidFill>
                <a:latin typeface="思源宋体 CN Heavy"/>
                <a:ea typeface="思源宋体 CN Heavy"/>
              </a:rPr>
              <a:t>绿色发展理念</a:t>
            </a:r>
            <a:endParaRPr lang="en-US" sz="2000" dirty="0">
              <a:solidFill>
                <a:schemeClr val="bg1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2451DAB-74F0-C258-1EFE-3D9EABB5F61F}"/>
              </a:ext>
            </a:extLst>
          </p:cNvPr>
          <p:cNvSpPr/>
          <p:nvPr/>
        </p:nvSpPr>
        <p:spPr>
          <a:xfrm>
            <a:off x="8214589" y="2422525"/>
            <a:ext cx="3107432" cy="2224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五水共治与习近平生态文明思想高度契合,体现了绿色发展理念。通过改善水环境、提升水资源利用效率,促进经济社会的可持续发展,为美丽中国建设奠定基础</a:t>
            </a:r>
            <a:r>
              <a:rPr lang="en-US" sz="182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。</a:t>
            </a:r>
            <a:endParaRPr lang="en-US" sz="1824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4588D07-F13B-4EF1-AE24-62F90E517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7441"/>
            <a:ext cx="12193057" cy="6858594"/>
          </a:xfrm>
          <a:prstGeom prst="rect">
            <a:avLst/>
          </a:prstGeom>
        </p:spPr>
      </p:pic>
      <p:sp>
        <p:nvSpPr>
          <p:cNvPr id="22" name="Freeform 1807">
            <a:extLst>
              <a:ext uri="{FF2B5EF4-FFF2-40B4-BE49-F238E27FC236}">
                <a16:creationId xmlns:a16="http://schemas.microsoft.com/office/drawing/2014/main" id="{732787A8-9462-4494-BCFD-81C465F29D21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46491" y="760627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5" name="图片 14" descr="建筑的摆设布局&#10;&#10;中度可信度描述已自动生成">
            <a:extLst>
              <a:ext uri="{FF2B5EF4-FFF2-40B4-BE49-F238E27FC236}">
                <a16:creationId xmlns:a16="http://schemas.microsoft.com/office/drawing/2014/main" id="{9CE47EC2-0000-4F2D-9778-F1332D4398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067" y="4622573"/>
            <a:ext cx="6366324" cy="1547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95C0AEF-3DAF-422B-843A-5908892D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t="59658" r="2809" b="1411"/>
          <a:stretch/>
        </p:blipFill>
        <p:spPr>
          <a:xfrm rot="240000">
            <a:off x="-19016" y="5061007"/>
            <a:ext cx="12244070" cy="2221046"/>
          </a:xfrm>
          <a:custGeom>
            <a:avLst/>
            <a:gdLst>
              <a:gd name="connsiteX0" fmla="*/ 0 w 12244070"/>
              <a:gd name="connsiteY0" fmla="*/ 0 h 2221046"/>
              <a:gd name="connsiteX1" fmla="*/ 12148230 w 12244070"/>
              <a:gd name="connsiteY1" fmla="*/ 0 h 2221046"/>
              <a:gd name="connsiteX2" fmla="*/ 12244070 w 12244070"/>
              <a:gd name="connsiteY2" fmla="*/ 1370575 h 2221046"/>
              <a:gd name="connsiteX3" fmla="*/ 81769 w 12244070"/>
              <a:gd name="connsiteY3" fmla="*/ 2221046 h 2221046"/>
              <a:gd name="connsiteX4" fmla="*/ 0 w 12244070"/>
              <a:gd name="connsiteY4" fmla="*/ 1051697 h 222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4070" h="2221046">
                <a:moveTo>
                  <a:pt x="0" y="0"/>
                </a:moveTo>
                <a:lnTo>
                  <a:pt x="12148230" y="0"/>
                </a:lnTo>
                <a:lnTo>
                  <a:pt x="12244070" y="1370575"/>
                </a:lnTo>
                <a:lnTo>
                  <a:pt x="81769" y="2221046"/>
                </a:lnTo>
                <a:lnTo>
                  <a:pt x="0" y="1051697"/>
                </a:lnTo>
                <a:close/>
              </a:path>
            </a:pathLst>
          </a:custGeom>
        </p:spPr>
      </p:pic>
      <p:pic>
        <p:nvPicPr>
          <p:cNvPr id="13" name="图片 12" descr="5">
            <a:extLst>
              <a:ext uri="{FF2B5EF4-FFF2-40B4-BE49-F238E27FC236}">
                <a16:creationId xmlns:a16="http://schemas.microsoft.com/office/drawing/2014/main" id="{8F8CAADB-CF8A-45BD-86F5-55860FDA8C3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" t="27458" r="32363" b="16332"/>
          <a:stretch/>
        </p:blipFill>
        <p:spPr>
          <a:xfrm>
            <a:off x="-13771" y="-744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C9DA392-E876-4AA2-9943-BC035A145D94}"/>
              </a:ext>
            </a:extLst>
          </p:cNvPr>
          <p:cNvSpPr txBox="1"/>
          <p:nvPr/>
        </p:nvSpPr>
        <p:spPr>
          <a:xfrm>
            <a:off x="3471536" y="2569722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50800" prst="angle"/>
            </a:sp3d>
          </a:bodyPr>
          <a:lstStyle>
            <a:defPPr>
              <a:defRPr lang="zh-CN"/>
            </a:defPPr>
            <a:lvl1pPr algn="ctr">
              <a:defRPr sz="72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五水共治成效</a:t>
            </a:r>
          </a:p>
        </p:txBody>
      </p:sp>
      <p:pic>
        <p:nvPicPr>
          <p:cNvPr id="3" name="图片 2" descr="手里拿着伞&#10;&#10;低可信度描述已自动生成">
            <a:extLst>
              <a:ext uri="{FF2B5EF4-FFF2-40B4-BE49-F238E27FC236}">
                <a16:creationId xmlns:a16="http://schemas.microsoft.com/office/drawing/2014/main" id="{087B16C4-4559-4CBC-A945-9AB49D1893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629" y="1624867"/>
            <a:ext cx="1473200" cy="8529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D426D43-D5CA-4C1C-8318-088639C7BE4B}"/>
              </a:ext>
            </a:extLst>
          </p:cNvPr>
          <p:cNvSpPr txBox="1"/>
          <p:nvPr/>
        </p:nvSpPr>
        <p:spPr>
          <a:xfrm>
            <a:off x="5359400" y="1852944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AD77E">
                    <a:lumMod val="60000"/>
                    <a:lumOff val="40000"/>
                  </a:srgb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3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AD77E">
                  <a:lumMod val="60000"/>
                  <a:lumOff val="40000"/>
                </a:srgb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55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8">
            <a:extLst>
              <a:ext uri="{FF2B5EF4-FFF2-40B4-BE49-F238E27FC236}">
                <a16:creationId xmlns:a16="http://schemas.microsoft.com/office/drawing/2014/main" id="{DA0FE6BA-D8A6-448B-B033-0E27B8C30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360" y="-33606"/>
            <a:ext cx="12203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807">
            <a:extLst>
              <a:ext uri="{FF2B5EF4-FFF2-40B4-BE49-F238E27FC236}">
                <a16:creationId xmlns:a16="http://schemas.microsoft.com/office/drawing/2014/main" id="{14854A91-B8FD-40A5-8047-BD96807C1666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94915" y="962590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3" name="图片 22" descr="黑暗中有圆形&#10;&#10;描述已自动生成">
            <a:extLst>
              <a:ext uri="{FF2B5EF4-FFF2-40B4-BE49-F238E27FC236}">
                <a16:creationId xmlns:a16="http://schemas.microsoft.com/office/drawing/2014/main" id="{6858384A-385A-4AE5-8DF8-51E4025B5E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336"/>
          <a:stretch/>
        </p:blipFill>
        <p:spPr>
          <a:xfrm flipH="1">
            <a:off x="0" y="33606"/>
            <a:ext cx="9470470" cy="3061046"/>
          </a:xfrm>
          <a:prstGeom prst="rect">
            <a:avLst/>
          </a:prstGeom>
        </p:spPr>
      </p:pic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5E1D2F0B-CC38-4A65-95D5-03F797DD0CD2}"/>
              </a:ext>
            </a:extLst>
          </p:cNvPr>
          <p:cNvSpPr/>
          <p:nvPr/>
        </p:nvSpPr>
        <p:spPr>
          <a:xfrm>
            <a:off x="874713" y="1394711"/>
            <a:ext cx="10423061" cy="4946822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" name="图片 1" descr="image1153">
            <a:extLst>
              <a:ext uri="{FF2B5EF4-FFF2-40B4-BE49-F238E27FC236}">
                <a16:creationId xmlns:a16="http://schemas.microsoft.com/office/drawing/2014/main" id="{AA786A77-220C-4DAD-8BA5-DC4A37C134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913577" y="2991478"/>
            <a:ext cx="3487216" cy="349287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DBFD8FD-82DC-4BA2-9DE4-CB6D01AF24D9}"/>
              </a:ext>
            </a:extLst>
          </p:cNvPr>
          <p:cNvSpPr txBox="1"/>
          <p:nvPr/>
        </p:nvSpPr>
        <p:spPr>
          <a:xfrm>
            <a:off x="760585" y="63167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>
                <a:solidFill>
                  <a:prstClr val="white"/>
                </a:solidFill>
                <a:latin typeface="思源宋体 CN Heavy"/>
                <a:ea typeface="思源宋体 CN Heavy"/>
              </a:rPr>
              <a:t>五水共治成效</a:t>
            </a:r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C87FF12C-E1AA-386C-05B7-8CB072AAFA12}"/>
              </a:ext>
            </a:extLst>
          </p:cNvPr>
          <p:cNvSpPr/>
          <p:nvPr/>
        </p:nvSpPr>
        <p:spPr>
          <a:xfrm>
            <a:off x="1007149" y="1904223"/>
            <a:ext cx="521295" cy="521295"/>
          </a:xfrm>
          <a:prstGeom prst="roundRect">
            <a:avLst>
              <a:gd name="adj" fmla="val 26670"/>
            </a:avLst>
          </a:prstGeom>
          <a:solidFill>
            <a:srgbClr val="F7F03D"/>
          </a:solidFill>
          <a:ln/>
        </p:spPr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A35CB2AF-4DCF-CE1B-1A1C-A443EBE1B6F4}"/>
              </a:ext>
            </a:extLst>
          </p:cNvPr>
          <p:cNvSpPr/>
          <p:nvPr/>
        </p:nvSpPr>
        <p:spPr>
          <a:xfrm>
            <a:off x="1214418" y="1947682"/>
            <a:ext cx="106759" cy="4343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3421"/>
              </a:lnSpc>
            </a:pPr>
            <a:r>
              <a:rPr lang="en-US" sz="273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737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4683AD4C-5448-28F5-695B-CA416D16C921}"/>
              </a:ext>
            </a:extLst>
          </p:cNvPr>
          <p:cNvSpPr/>
          <p:nvPr/>
        </p:nvSpPr>
        <p:spPr>
          <a:xfrm>
            <a:off x="1639768" y="1940770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治理前状况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FA9DC9B6-3FF4-8655-BB19-86DC772BB4C5}"/>
              </a:ext>
            </a:extLst>
          </p:cNvPr>
          <p:cNvSpPr/>
          <p:nvPr/>
        </p:nvSpPr>
        <p:spPr>
          <a:xfrm>
            <a:off x="3489701" y="1868716"/>
            <a:ext cx="5068454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在五水共治之前，河流严重污染，不适合饮用和农业用水。水体富营养化严重，导致水生生物生存环境恶化。</a:t>
            </a:r>
            <a:endParaRPr lang="en-US" sz="1824" dirty="0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FFFCE2AF-BFF0-D6BD-D18F-D2D342F9BA14}"/>
              </a:ext>
            </a:extLst>
          </p:cNvPr>
          <p:cNvSpPr/>
          <p:nvPr/>
        </p:nvSpPr>
        <p:spPr>
          <a:xfrm>
            <a:off x="1008107" y="3325254"/>
            <a:ext cx="521295" cy="521295"/>
          </a:xfrm>
          <a:prstGeom prst="roundRect">
            <a:avLst>
              <a:gd name="adj" fmla="val 26670"/>
            </a:avLst>
          </a:prstGeom>
          <a:solidFill>
            <a:srgbClr val="F7F03D"/>
          </a:solidFill>
          <a:ln/>
        </p:spPr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DD6B0D86-2899-1A57-A042-DE4FCBA981A5}"/>
              </a:ext>
            </a:extLst>
          </p:cNvPr>
          <p:cNvSpPr/>
          <p:nvPr/>
        </p:nvSpPr>
        <p:spPr>
          <a:xfrm>
            <a:off x="1173505" y="3368711"/>
            <a:ext cx="190500" cy="4343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3421"/>
              </a:lnSpc>
            </a:pPr>
            <a:r>
              <a:rPr lang="en-US" sz="273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737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4AC3DA9B-F98B-BA10-D3D2-21A6B2270A0F}"/>
              </a:ext>
            </a:extLst>
          </p:cNvPr>
          <p:cNvSpPr/>
          <p:nvPr/>
        </p:nvSpPr>
        <p:spPr>
          <a:xfrm>
            <a:off x="1666420" y="3378239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治理措施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6A9DAEAD-5D27-84AD-BE24-4E33E6B32274}"/>
              </a:ext>
            </a:extLst>
          </p:cNvPr>
          <p:cNvSpPr/>
          <p:nvPr/>
        </p:nvSpPr>
        <p:spPr>
          <a:xfrm>
            <a:off x="1007197" y="5020671"/>
            <a:ext cx="521295" cy="521295"/>
          </a:xfrm>
          <a:prstGeom prst="roundRect">
            <a:avLst>
              <a:gd name="adj" fmla="val 26670"/>
            </a:avLst>
          </a:prstGeom>
          <a:solidFill>
            <a:srgbClr val="F7F03D"/>
          </a:solidFill>
          <a:ln/>
        </p:spPr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D8949964-1B6A-9850-85E0-75A034C2239A}"/>
              </a:ext>
            </a:extLst>
          </p:cNvPr>
          <p:cNvSpPr/>
          <p:nvPr/>
        </p:nvSpPr>
        <p:spPr>
          <a:xfrm>
            <a:off x="1165948" y="5064129"/>
            <a:ext cx="203696" cy="4343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3421"/>
              </a:lnSpc>
            </a:pPr>
            <a:r>
              <a:rPr lang="en-US" sz="273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737" dirty="0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232D6EE0-8455-B136-EC21-FEE24CBEAEA1}"/>
              </a:ext>
            </a:extLst>
          </p:cNvPr>
          <p:cNvSpPr/>
          <p:nvPr/>
        </p:nvSpPr>
        <p:spPr>
          <a:xfrm>
            <a:off x="1715207" y="5039836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治理成效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FF2851EF-A979-376C-E468-499CFA1ED97E}"/>
              </a:ext>
            </a:extLst>
          </p:cNvPr>
          <p:cNvSpPr/>
          <p:nvPr/>
        </p:nvSpPr>
        <p:spPr>
          <a:xfrm>
            <a:off x="3497306" y="3255191"/>
            <a:ext cx="5068455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实施五水共治政策，加强污染源治理，。政府和科研机构投入资源进行水环境治理和生态修复技术研究，提供技术支持。加强环境保护法律法规体系建设。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  <a:cs typeface="+mn-ea"/>
            </a:endParaRPr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D0F408DF-F596-5F49-4343-668CFE87BB8C}"/>
              </a:ext>
            </a:extLst>
          </p:cNvPr>
          <p:cNvSpPr/>
          <p:nvPr/>
        </p:nvSpPr>
        <p:spPr>
          <a:xfrm>
            <a:off x="3489700" y="4885544"/>
            <a:ext cx="5068455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五水共治政策推动下，河流水质显著改善，促进农业发展。河流周边生态系统得到修复和保护，水生生物多样性提高。水资源利用效率提升。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99195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8">
            <a:extLst>
              <a:ext uri="{FF2B5EF4-FFF2-40B4-BE49-F238E27FC236}">
                <a16:creationId xmlns:a16="http://schemas.microsoft.com/office/drawing/2014/main" id="{DA0FE6BA-D8A6-448B-B033-0E27B8C30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807">
            <a:extLst>
              <a:ext uri="{FF2B5EF4-FFF2-40B4-BE49-F238E27FC236}">
                <a16:creationId xmlns:a16="http://schemas.microsoft.com/office/drawing/2014/main" id="{14854A91-B8FD-40A5-8047-BD96807C1666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94915" y="962590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3" name="图片 22" descr="黑暗中有圆形&#10;&#10;描述已自动生成">
            <a:extLst>
              <a:ext uri="{FF2B5EF4-FFF2-40B4-BE49-F238E27FC236}">
                <a16:creationId xmlns:a16="http://schemas.microsoft.com/office/drawing/2014/main" id="{6858384A-385A-4AE5-8DF8-51E4025B5E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336"/>
          <a:stretch/>
        </p:blipFill>
        <p:spPr>
          <a:xfrm flipH="1">
            <a:off x="-13523" y="0"/>
            <a:ext cx="9470470" cy="3061046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70F6E4D-77F7-41CA-94B9-091A8945DD6A}"/>
              </a:ext>
            </a:extLst>
          </p:cNvPr>
          <p:cNvSpPr/>
          <p:nvPr/>
        </p:nvSpPr>
        <p:spPr>
          <a:xfrm>
            <a:off x="876263" y="1619887"/>
            <a:ext cx="5091953" cy="4737977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5E1D2F0B-CC38-4A65-95D5-03F797DD0CD2}"/>
              </a:ext>
            </a:extLst>
          </p:cNvPr>
          <p:cNvSpPr/>
          <p:nvPr/>
        </p:nvSpPr>
        <p:spPr>
          <a:xfrm>
            <a:off x="6205822" y="1619887"/>
            <a:ext cx="5091952" cy="4737977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BFD8FD-82DC-4BA2-9DE4-CB6D01AF24D9}"/>
              </a:ext>
            </a:extLst>
          </p:cNvPr>
          <p:cNvSpPr txBox="1"/>
          <p:nvPr/>
        </p:nvSpPr>
        <p:spPr>
          <a:xfrm>
            <a:off x="760585" y="63167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/>
                <a:ea typeface="思源宋体 CN Heavy"/>
                <a:cs typeface="+mn-cs"/>
              </a:rPr>
              <a:t>五水共治典型案例</a:t>
            </a:r>
          </a:p>
        </p:txBody>
      </p:sp>
      <p:pic>
        <p:nvPicPr>
          <p:cNvPr id="36" name="图片 35" descr="卡通人物&#10;&#10;中度可信度描述已自动生成">
            <a:extLst>
              <a:ext uri="{FF2B5EF4-FFF2-40B4-BE49-F238E27FC236}">
                <a16:creationId xmlns:a16="http://schemas.microsoft.com/office/drawing/2014/main" id="{B08F857F-31F5-4700-9CE2-B9BC9ACF79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928515" y="1637129"/>
            <a:ext cx="1607946" cy="1051082"/>
          </a:xfrm>
          <a:prstGeom prst="rect">
            <a:avLst/>
          </a:prstGeom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6790D03E-0133-B626-A855-5F565281BA9F}"/>
              </a:ext>
            </a:extLst>
          </p:cNvPr>
          <p:cNvSpPr/>
          <p:nvPr/>
        </p:nvSpPr>
        <p:spPr>
          <a:xfrm>
            <a:off x="1096442" y="1931706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defRPr/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钱塘江治理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715FA733-5372-CA8A-C599-721F751389B6}"/>
              </a:ext>
            </a:extLst>
          </p:cNvPr>
          <p:cNvSpPr/>
          <p:nvPr/>
        </p:nvSpPr>
        <p:spPr>
          <a:xfrm>
            <a:off x="1134893" y="4564344"/>
            <a:ext cx="4648002" cy="18534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钱塘江曾受到严重的黑臭污染,浙江省实施了加强污水处理设施建设、河道清淤、禁止非法排放、生态修复等一系列措施,使钱塘江水质得到明显改善,黑臭现象减少,水环境明显改善。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906047E-5B27-D9D4-8C62-A9584FCA38AD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3531" y="2567419"/>
            <a:ext cx="4550723" cy="1853406"/>
          </a:xfrm>
          <a:custGeom>
            <a:avLst/>
            <a:gdLst>
              <a:gd name="connsiteX0" fmla="*/ 0 w 4216402"/>
              <a:gd name="connsiteY0" fmla="*/ 0 h 1600200"/>
              <a:gd name="connsiteX1" fmla="*/ 4216402 w 4216402"/>
              <a:gd name="connsiteY1" fmla="*/ 0 h 1600200"/>
              <a:gd name="connsiteX2" fmla="*/ 4216402 w 4216402"/>
              <a:gd name="connsiteY2" fmla="*/ 1600200 h 1600200"/>
              <a:gd name="connsiteX3" fmla="*/ 0 w 4216402"/>
              <a:gd name="connsiteY3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6402" h="1600200">
                <a:moveTo>
                  <a:pt x="0" y="0"/>
                </a:moveTo>
                <a:lnTo>
                  <a:pt x="4216402" y="0"/>
                </a:lnTo>
                <a:lnTo>
                  <a:pt x="4216402" y="1600200"/>
                </a:lnTo>
                <a:lnTo>
                  <a:pt x="0" y="1600200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DEA8175E-80BB-2251-DA98-D26A9631C9FB}"/>
              </a:ext>
            </a:extLst>
          </p:cNvPr>
          <p:cNvSpPr/>
          <p:nvPr/>
        </p:nvSpPr>
        <p:spPr>
          <a:xfrm>
            <a:off x="6409107" y="1931706"/>
            <a:ext cx="2896394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defRPr/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西湖保护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AFD6F36B-DE5A-C5E6-BF84-236F4B0C1FE7}"/>
              </a:ext>
            </a:extLst>
          </p:cNvPr>
          <p:cNvSpPr/>
          <p:nvPr/>
        </p:nvSpPr>
        <p:spPr>
          <a:xfrm>
            <a:off x="6509496" y="2495962"/>
            <a:ext cx="4411293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为了保护西湖水质,浙江省采取了禁止污染源入侵、严格控制周边建设、推进湖泊生态修复等措施,从而保护了西湖的水质不被污染,维护了这一城市的重要饮用水源。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86B95C1-C366-5BD7-9B66-BC2007B8D1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5572" y="4140926"/>
            <a:ext cx="4070895" cy="1972029"/>
          </a:xfrm>
          <a:custGeom>
            <a:avLst/>
            <a:gdLst>
              <a:gd name="connsiteX0" fmla="*/ 0 w 4411293"/>
              <a:gd name="connsiteY0" fmla="*/ 0 h 2136925"/>
              <a:gd name="connsiteX1" fmla="*/ 4411293 w 4411293"/>
              <a:gd name="connsiteY1" fmla="*/ 0 h 2136925"/>
              <a:gd name="connsiteX2" fmla="*/ 4411293 w 4411293"/>
              <a:gd name="connsiteY2" fmla="*/ 2136925 h 2136925"/>
              <a:gd name="connsiteX3" fmla="*/ 0 w 4411293"/>
              <a:gd name="connsiteY3" fmla="*/ 2136925 h 213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1293" h="2136925">
                <a:moveTo>
                  <a:pt x="0" y="0"/>
                </a:moveTo>
                <a:lnTo>
                  <a:pt x="4411293" y="0"/>
                </a:lnTo>
                <a:lnTo>
                  <a:pt x="4411293" y="2136925"/>
                </a:lnTo>
                <a:lnTo>
                  <a:pt x="0" y="21369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90270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4588D07-F13B-4EF1-AE24-62F90E517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7441"/>
            <a:ext cx="12193057" cy="6858594"/>
          </a:xfrm>
          <a:prstGeom prst="rect">
            <a:avLst/>
          </a:prstGeom>
        </p:spPr>
      </p:pic>
      <p:sp>
        <p:nvSpPr>
          <p:cNvPr id="22" name="Freeform 1807">
            <a:extLst>
              <a:ext uri="{FF2B5EF4-FFF2-40B4-BE49-F238E27FC236}">
                <a16:creationId xmlns:a16="http://schemas.microsoft.com/office/drawing/2014/main" id="{732787A8-9462-4494-BCFD-81C465F29D21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46491" y="760627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5" name="图片 14" descr="建筑的摆设布局&#10;&#10;中度可信度描述已自动生成">
            <a:extLst>
              <a:ext uri="{FF2B5EF4-FFF2-40B4-BE49-F238E27FC236}">
                <a16:creationId xmlns:a16="http://schemas.microsoft.com/office/drawing/2014/main" id="{9CE47EC2-0000-4F2D-9778-F1332D4398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067" y="4622573"/>
            <a:ext cx="6366324" cy="1547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95C0AEF-3DAF-422B-843A-5908892D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t="59658" r="2809" b="1411"/>
          <a:stretch/>
        </p:blipFill>
        <p:spPr>
          <a:xfrm rot="240000">
            <a:off x="-19016" y="5061007"/>
            <a:ext cx="12244070" cy="2221046"/>
          </a:xfrm>
          <a:custGeom>
            <a:avLst/>
            <a:gdLst>
              <a:gd name="connsiteX0" fmla="*/ 0 w 12244070"/>
              <a:gd name="connsiteY0" fmla="*/ 0 h 2221046"/>
              <a:gd name="connsiteX1" fmla="*/ 12148230 w 12244070"/>
              <a:gd name="connsiteY1" fmla="*/ 0 h 2221046"/>
              <a:gd name="connsiteX2" fmla="*/ 12244070 w 12244070"/>
              <a:gd name="connsiteY2" fmla="*/ 1370575 h 2221046"/>
              <a:gd name="connsiteX3" fmla="*/ 81769 w 12244070"/>
              <a:gd name="connsiteY3" fmla="*/ 2221046 h 2221046"/>
              <a:gd name="connsiteX4" fmla="*/ 0 w 12244070"/>
              <a:gd name="connsiteY4" fmla="*/ 1051697 h 222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4070" h="2221046">
                <a:moveTo>
                  <a:pt x="0" y="0"/>
                </a:moveTo>
                <a:lnTo>
                  <a:pt x="12148230" y="0"/>
                </a:lnTo>
                <a:lnTo>
                  <a:pt x="12244070" y="1370575"/>
                </a:lnTo>
                <a:lnTo>
                  <a:pt x="81769" y="2221046"/>
                </a:lnTo>
                <a:lnTo>
                  <a:pt x="0" y="1051697"/>
                </a:lnTo>
                <a:close/>
              </a:path>
            </a:pathLst>
          </a:custGeom>
        </p:spPr>
      </p:pic>
      <p:pic>
        <p:nvPicPr>
          <p:cNvPr id="13" name="图片 12" descr="5">
            <a:extLst>
              <a:ext uri="{FF2B5EF4-FFF2-40B4-BE49-F238E27FC236}">
                <a16:creationId xmlns:a16="http://schemas.microsoft.com/office/drawing/2014/main" id="{8F8CAADB-CF8A-45BD-86F5-55860FDA8C3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" t="27458" r="32363" b="16332"/>
          <a:stretch/>
        </p:blipFill>
        <p:spPr>
          <a:xfrm>
            <a:off x="-13771" y="-744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C9DA392-E876-4AA2-9943-BC035A145D94}"/>
              </a:ext>
            </a:extLst>
          </p:cNvPr>
          <p:cNvSpPr txBox="1"/>
          <p:nvPr/>
        </p:nvSpPr>
        <p:spPr>
          <a:xfrm>
            <a:off x="2201958" y="2569722"/>
            <a:ext cx="7802136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50800" prst="angle"/>
            </a:sp3d>
          </a:bodyPr>
          <a:lstStyle>
            <a:defPPr>
              <a:defRPr lang="zh-CN"/>
            </a:defPPr>
            <a:lvl1pPr algn="ctr">
              <a:defRPr sz="72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调查结果与现状分析</a:t>
            </a:r>
          </a:p>
        </p:txBody>
      </p:sp>
      <p:pic>
        <p:nvPicPr>
          <p:cNvPr id="3" name="图片 2" descr="手里拿着伞&#10;&#10;低可信度描述已自动生成">
            <a:extLst>
              <a:ext uri="{FF2B5EF4-FFF2-40B4-BE49-F238E27FC236}">
                <a16:creationId xmlns:a16="http://schemas.microsoft.com/office/drawing/2014/main" id="{087B16C4-4559-4CBC-A945-9AB49D1893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629" y="1624867"/>
            <a:ext cx="1473200" cy="8529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D426D43-D5CA-4C1C-8318-088639C7BE4B}"/>
              </a:ext>
            </a:extLst>
          </p:cNvPr>
          <p:cNvSpPr txBox="1"/>
          <p:nvPr/>
        </p:nvSpPr>
        <p:spPr>
          <a:xfrm>
            <a:off x="5359400" y="1852944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FAD77E">
                    <a:lumMod val="60000"/>
                    <a:lumOff val="40000"/>
                  </a:srgbClr>
                </a:solidFill>
                <a:latin typeface="+mj-ea"/>
                <a:ea typeface="+mj-ea"/>
              </a:rPr>
              <a:t>4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AD77E">
                  <a:lumMod val="60000"/>
                  <a:lumOff val="40000"/>
                </a:srgb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8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VCG211374741602">
            <a:extLst>
              <a:ext uri="{FF2B5EF4-FFF2-40B4-BE49-F238E27FC236}">
                <a16:creationId xmlns:a16="http://schemas.microsoft.com/office/drawing/2014/main" id="{9509B5F8-843D-477A-AB13-EF886339A17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VCG21135042856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C015529B-A5A2-B930-826B-D55F19B5ACFD}"/>
              </a:ext>
            </a:extLst>
          </p:cNvPr>
          <p:cNvSpPr/>
          <p:nvPr/>
        </p:nvSpPr>
        <p:spPr>
          <a:xfrm>
            <a:off x="830172" y="587217"/>
            <a:ext cx="5792788" cy="723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defRPr/>
            </a:pPr>
            <a:r>
              <a:rPr lang="zh-CN" altLang="en-US" sz="3600" dirty="0">
                <a:solidFill>
                  <a:prstClr val="white"/>
                </a:solidFill>
                <a:latin typeface="思源宋体 CN Heavy"/>
                <a:ea typeface="思源宋体 CN Heavy"/>
              </a:rPr>
              <a:t>线上采访记录（其中三份）</a:t>
            </a:r>
            <a:endParaRPr lang="en-US" altLang="zh-CN" sz="3600" dirty="0">
              <a:solidFill>
                <a:prstClr val="white"/>
              </a:solidFill>
              <a:latin typeface="思源宋体 CN Heavy"/>
              <a:ea typeface="思源宋体 CN Heavy"/>
            </a:endParaRPr>
          </a:p>
          <a:p>
            <a:pPr>
              <a:defRPr/>
            </a:pPr>
            <a:endParaRPr lang="en-US" sz="3600" dirty="0">
              <a:solidFill>
                <a:prstClr val="white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D040FA31-3937-947A-F2DD-1BAEEC839490}"/>
              </a:ext>
            </a:extLst>
          </p:cNvPr>
          <p:cNvSpPr/>
          <p:nvPr/>
        </p:nvSpPr>
        <p:spPr>
          <a:xfrm>
            <a:off x="1222087" y="4822785"/>
            <a:ext cx="5792788" cy="723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701"/>
              </a:lnSpc>
            </a:pPr>
            <a:endParaRPr lang="en-US" sz="4561" dirty="0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EE96AA50-B216-4419-16AA-387DC9C6AA04}"/>
              </a:ext>
            </a:extLst>
          </p:cNvPr>
          <p:cNvSpPr/>
          <p:nvPr/>
        </p:nvSpPr>
        <p:spPr>
          <a:xfrm>
            <a:off x="756365" y="1439333"/>
            <a:ext cx="10891068" cy="4701041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4785D84F-3ED0-CCBF-9AA6-C275DD109F51}"/>
              </a:ext>
            </a:extLst>
          </p:cNvPr>
          <p:cNvSpPr/>
          <p:nvPr/>
        </p:nvSpPr>
        <p:spPr>
          <a:xfrm>
            <a:off x="2020430" y="5418666"/>
            <a:ext cx="1209727" cy="5009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采访中年人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  <a:cs typeface="+mn-ea"/>
            </a:endParaRPr>
          </a:p>
        </p:txBody>
      </p:sp>
      <p:pic>
        <p:nvPicPr>
          <p:cNvPr id="10" name="图片 9" descr="图示, 示意图&amp;#10;&amp;#10;中度可信度描述已自动生成:ver1">
            <a:extLst>
              <a:ext uri="{FF2B5EF4-FFF2-40B4-BE49-F238E27FC236}">
                <a16:creationId xmlns:a16="http://schemas.microsoft.com/office/drawing/2014/main" id="{72E40E4F-79D3-1F49-880B-F83060AC8C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16608" y="1749632"/>
            <a:ext cx="1817370" cy="3669035"/>
          </a:xfrm>
          <a:custGeom>
            <a:avLst/>
            <a:gdLst>
              <a:gd name="connsiteX0" fmla="*/ 0 w 1817370"/>
              <a:gd name="connsiteY0" fmla="*/ 0 h 3669035"/>
              <a:gd name="connsiteX1" fmla="*/ 1817370 w 1817370"/>
              <a:gd name="connsiteY1" fmla="*/ 0 h 3669035"/>
              <a:gd name="connsiteX2" fmla="*/ 1817370 w 1817370"/>
              <a:gd name="connsiteY2" fmla="*/ 3669035 h 3669035"/>
              <a:gd name="connsiteX3" fmla="*/ 0 w 1817370"/>
              <a:gd name="connsiteY3" fmla="*/ 3669035 h 366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7370" h="3669035">
                <a:moveTo>
                  <a:pt x="0" y="0"/>
                </a:moveTo>
                <a:lnTo>
                  <a:pt x="1817370" y="0"/>
                </a:lnTo>
                <a:lnTo>
                  <a:pt x="1817370" y="3669035"/>
                </a:lnTo>
                <a:lnTo>
                  <a:pt x="0" y="3669035"/>
                </a:lnTo>
                <a:close/>
              </a:path>
            </a:pathLst>
          </a:custGeom>
        </p:spPr>
      </p:pic>
      <p:pic>
        <p:nvPicPr>
          <p:cNvPr id="13" name="图片 12" descr="QR 代码&#10;&#10;描述已自动生成">
            <a:extLst>
              <a:ext uri="{FF2B5EF4-FFF2-40B4-BE49-F238E27FC236}">
                <a16:creationId xmlns:a16="http://schemas.microsoft.com/office/drawing/2014/main" id="{0C0D2637-04DF-4003-6275-8FBB1B80E0D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467" y="1749632"/>
            <a:ext cx="1825882" cy="3669035"/>
          </a:xfrm>
          <a:custGeom>
            <a:avLst/>
            <a:gdLst>
              <a:gd name="connsiteX0" fmla="*/ 0 w 1825882"/>
              <a:gd name="connsiteY0" fmla="*/ 0 h 3669035"/>
              <a:gd name="connsiteX1" fmla="*/ 1825882 w 1825882"/>
              <a:gd name="connsiteY1" fmla="*/ 0 h 3669035"/>
              <a:gd name="connsiteX2" fmla="*/ 1825882 w 1825882"/>
              <a:gd name="connsiteY2" fmla="*/ 3669035 h 3669035"/>
              <a:gd name="connsiteX3" fmla="*/ 0 w 1825882"/>
              <a:gd name="connsiteY3" fmla="*/ 3669035 h 366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5882" h="3669035">
                <a:moveTo>
                  <a:pt x="0" y="0"/>
                </a:moveTo>
                <a:lnTo>
                  <a:pt x="1825882" y="0"/>
                </a:lnTo>
                <a:lnTo>
                  <a:pt x="1825882" y="3669035"/>
                </a:lnTo>
                <a:lnTo>
                  <a:pt x="0" y="366903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5B866D2-D79C-1906-0A6C-DB4402260D6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3943" y="1764140"/>
            <a:ext cx="1817370" cy="3669035"/>
          </a:xfrm>
          <a:custGeom>
            <a:avLst/>
            <a:gdLst>
              <a:gd name="connsiteX0" fmla="*/ 0 w 1817370"/>
              <a:gd name="connsiteY0" fmla="*/ 0 h 3669035"/>
              <a:gd name="connsiteX1" fmla="*/ 1817370 w 1817370"/>
              <a:gd name="connsiteY1" fmla="*/ 0 h 3669035"/>
              <a:gd name="connsiteX2" fmla="*/ 1817370 w 1817370"/>
              <a:gd name="connsiteY2" fmla="*/ 3669035 h 3669035"/>
              <a:gd name="connsiteX3" fmla="*/ 0 w 1817370"/>
              <a:gd name="connsiteY3" fmla="*/ 3669035 h 366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7370" h="3669035">
                <a:moveTo>
                  <a:pt x="0" y="0"/>
                </a:moveTo>
                <a:lnTo>
                  <a:pt x="1817370" y="0"/>
                </a:lnTo>
                <a:lnTo>
                  <a:pt x="1817370" y="3669035"/>
                </a:lnTo>
                <a:lnTo>
                  <a:pt x="0" y="366903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" name="Text 9">
            <a:extLst>
              <a:ext uri="{FF2B5EF4-FFF2-40B4-BE49-F238E27FC236}">
                <a16:creationId xmlns:a16="http://schemas.microsoft.com/office/drawing/2014/main" id="{AA208161-A6CC-9FFF-6ED5-44D76411D08C}"/>
              </a:ext>
            </a:extLst>
          </p:cNvPr>
          <p:cNvSpPr/>
          <p:nvPr/>
        </p:nvSpPr>
        <p:spPr>
          <a:xfrm>
            <a:off x="8994544" y="5478506"/>
            <a:ext cx="1209727" cy="5009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采访青年人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  <a:cs typeface="+mn-ea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F7FBE58B-CF8E-05E2-1092-BCB61D7182EC}"/>
              </a:ext>
            </a:extLst>
          </p:cNvPr>
          <p:cNvSpPr/>
          <p:nvPr/>
        </p:nvSpPr>
        <p:spPr>
          <a:xfrm>
            <a:off x="5472568" y="5540662"/>
            <a:ext cx="1209727" cy="5009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采访老年人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  <a:cs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165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VCG211374741602">
            <a:extLst>
              <a:ext uri="{FF2B5EF4-FFF2-40B4-BE49-F238E27FC236}">
                <a16:creationId xmlns:a16="http://schemas.microsoft.com/office/drawing/2014/main" id="{9509B5F8-843D-477A-AB13-EF886339A17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VCG21135042856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35475"/>
            <a:ext cx="1702246" cy="2422525"/>
          </a:xfrm>
          <a:prstGeom prst="rect">
            <a:avLst/>
          </a:prstGeom>
        </p:spPr>
      </p:pic>
      <p:pic>
        <p:nvPicPr>
          <p:cNvPr id="12" name="图片 11" descr="VCG2113747416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13694" y="4289008"/>
            <a:ext cx="1678306" cy="2568992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C015529B-A5A2-B930-826B-D55F19B5ACFD}"/>
              </a:ext>
            </a:extLst>
          </p:cNvPr>
          <p:cNvSpPr/>
          <p:nvPr/>
        </p:nvSpPr>
        <p:spPr>
          <a:xfrm>
            <a:off x="830172" y="587217"/>
            <a:ext cx="5792788" cy="723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defRPr/>
            </a:pPr>
            <a:r>
              <a:rPr lang="en-US" altLang="zh-CN" sz="3600" dirty="0" err="1">
                <a:solidFill>
                  <a:prstClr val="white"/>
                </a:solidFill>
                <a:latin typeface="思源宋体 CN Heavy"/>
                <a:ea typeface="思源宋体 CN Heavy"/>
              </a:rPr>
              <a:t>社会调查结果</a:t>
            </a:r>
            <a:endParaRPr lang="en-US" altLang="zh-CN" sz="3600" dirty="0">
              <a:solidFill>
                <a:prstClr val="white"/>
              </a:solidFill>
              <a:latin typeface="思源宋体 CN Heavy"/>
              <a:ea typeface="思源宋体 CN Heavy"/>
            </a:endParaRPr>
          </a:p>
          <a:p>
            <a:pPr>
              <a:defRPr/>
            </a:pPr>
            <a:endParaRPr lang="en-US" sz="3600" dirty="0">
              <a:solidFill>
                <a:prstClr val="white"/>
              </a:solidFill>
              <a:latin typeface="思源宋体 CN Heavy"/>
              <a:ea typeface="思源宋体 CN Heavy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D040FA31-3937-947A-F2DD-1BAEEC839490}"/>
              </a:ext>
            </a:extLst>
          </p:cNvPr>
          <p:cNvSpPr/>
          <p:nvPr/>
        </p:nvSpPr>
        <p:spPr>
          <a:xfrm>
            <a:off x="1222087" y="4822785"/>
            <a:ext cx="5792788" cy="723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701"/>
              </a:lnSpc>
            </a:pPr>
            <a:endParaRPr lang="en-US" sz="4561" dirty="0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EE96AA50-B216-4419-16AA-387DC9C6AA04}"/>
              </a:ext>
            </a:extLst>
          </p:cNvPr>
          <p:cNvSpPr/>
          <p:nvPr/>
        </p:nvSpPr>
        <p:spPr>
          <a:xfrm>
            <a:off x="785302" y="1439333"/>
            <a:ext cx="10891068" cy="4701041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6" name="Image 1" descr="preencoded.png">
            <a:extLst>
              <a:ext uri="{FF2B5EF4-FFF2-40B4-BE49-F238E27FC236}">
                <a16:creationId xmlns:a16="http://schemas.microsoft.com/office/drawing/2014/main" id="{C068FC08-922A-1C8E-A8ED-B6351FEAAC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087" y="2197780"/>
            <a:ext cx="579239" cy="579239"/>
          </a:xfrm>
          <a:prstGeom prst="rect">
            <a:avLst/>
          </a:prstGeom>
        </p:spPr>
      </p:pic>
      <p:sp>
        <p:nvSpPr>
          <p:cNvPr id="27" name="Text 2">
            <a:extLst>
              <a:ext uri="{FF2B5EF4-FFF2-40B4-BE49-F238E27FC236}">
                <a16:creationId xmlns:a16="http://schemas.microsoft.com/office/drawing/2014/main" id="{00292F23-8262-681E-296D-A2A7F2104FD9}"/>
              </a:ext>
            </a:extLst>
          </p:cNvPr>
          <p:cNvSpPr/>
          <p:nvPr/>
        </p:nvSpPr>
        <p:spPr>
          <a:xfrm>
            <a:off x="1222087" y="3008695"/>
            <a:ext cx="2352873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公众认知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549F427F-FA1B-F552-5375-DD65E0066511}"/>
              </a:ext>
            </a:extLst>
          </p:cNvPr>
          <p:cNvSpPr/>
          <p:nvPr/>
        </p:nvSpPr>
        <p:spPr>
          <a:xfrm>
            <a:off x="1222087" y="3509650"/>
            <a:ext cx="2352873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受访者普遍听说过"五水共治"政策,认为其在改善水环境质量方面发挥了重要作用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。</a:t>
            </a:r>
          </a:p>
        </p:txBody>
      </p:sp>
      <p:pic>
        <p:nvPicPr>
          <p:cNvPr id="29" name="Image 2" descr="preencoded.png">
            <a:extLst>
              <a:ext uri="{FF2B5EF4-FFF2-40B4-BE49-F238E27FC236}">
                <a16:creationId xmlns:a16="http://schemas.microsoft.com/office/drawing/2014/main" id="{69C969A9-2764-FC5A-1227-3C5C4D6B221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742" y="2175962"/>
            <a:ext cx="579239" cy="579239"/>
          </a:xfrm>
          <a:prstGeom prst="rect">
            <a:avLst/>
          </a:prstGeom>
        </p:spPr>
      </p:pic>
      <p:sp>
        <p:nvSpPr>
          <p:cNvPr id="30" name="Text 4">
            <a:extLst>
              <a:ext uri="{FF2B5EF4-FFF2-40B4-BE49-F238E27FC236}">
                <a16:creationId xmlns:a16="http://schemas.microsoft.com/office/drawing/2014/main" id="{DB0F66F4-3D37-0863-C229-37DE257E7502}"/>
              </a:ext>
            </a:extLst>
          </p:cNvPr>
          <p:cNvSpPr/>
          <p:nvPr/>
        </p:nvSpPr>
        <p:spPr>
          <a:xfrm>
            <a:off x="3748741" y="2986877"/>
            <a:ext cx="2352873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政策实施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46E8D093-0DC2-6339-89F4-75157297FE79}"/>
              </a:ext>
            </a:extLst>
          </p:cNvPr>
          <p:cNvSpPr/>
          <p:nvPr/>
        </p:nvSpPr>
        <p:spPr>
          <a:xfrm>
            <a:off x="3748741" y="3487832"/>
            <a:ext cx="2352873" cy="18534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受访者认为"五水共治"政策在所在地区得到了有效实施,体现在水质改善、生态修复等方面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。</a:t>
            </a:r>
          </a:p>
        </p:txBody>
      </p:sp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4B028153-9090-ACC9-B31F-5B7A8E18144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178" y="2175962"/>
            <a:ext cx="579239" cy="579239"/>
          </a:xfrm>
          <a:prstGeom prst="rect">
            <a:avLst/>
          </a:prstGeom>
        </p:spPr>
      </p:pic>
      <p:sp>
        <p:nvSpPr>
          <p:cNvPr id="33" name="Text 6">
            <a:extLst>
              <a:ext uri="{FF2B5EF4-FFF2-40B4-BE49-F238E27FC236}">
                <a16:creationId xmlns:a16="http://schemas.microsoft.com/office/drawing/2014/main" id="{27E7E46C-459C-AFF4-2A1E-2E16AD109692}"/>
              </a:ext>
            </a:extLst>
          </p:cNvPr>
          <p:cNvSpPr/>
          <p:nvPr/>
        </p:nvSpPr>
        <p:spPr>
          <a:xfrm>
            <a:off x="6449178" y="2986877"/>
            <a:ext cx="2352873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公众责任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A70B10FE-6633-249A-540A-19458C88776F}"/>
              </a:ext>
            </a:extLst>
          </p:cNvPr>
          <p:cNvSpPr/>
          <p:nvPr/>
        </p:nvSpPr>
        <p:spPr>
          <a:xfrm>
            <a:off x="6449178" y="3487832"/>
            <a:ext cx="2352873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受访者认为公众应该尽自己的一份力,如节约用水、保护水资源等,配合政策实施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。</a:t>
            </a:r>
          </a:p>
        </p:txBody>
      </p:sp>
      <p:pic>
        <p:nvPicPr>
          <p:cNvPr id="35" name="Image 4" descr="preencoded.png">
            <a:extLst>
              <a:ext uri="{FF2B5EF4-FFF2-40B4-BE49-F238E27FC236}">
                <a16:creationId xmlns:a16="http://schemas.microsoft.com/office/drawing/2014/main" id="{FE8488FD-3613-D133-C6C9-2A36DD04221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9616" y="2175962"/>
            <a:ext cx="579239" cy="579239"/>
          </a:xfrm>
          <a:prstGeom prst="rect">
            <a:avLst/>
          </a:prstGeom>
        </p:spPr>
      </p:pic>
      <p:sp>
        <p:nvSpPr>
          <p:cNvPr id="36" name="Text 8">
            <a:extLst>
              <a:ext uri="{FF2B5EF4-FFF2-40B4-BE49-F238E27FC236}">
                <a16:creationId xmlns:a16="http://schemas.microsoft.com/office/drawing/2014/main" id="{745C2C0B-8A8D-F376-0A37-A2B11B83F04A}"/>
              </a:ext>
            </a:extLst>
          </p:cNvPr>
          <p:cNvSpPr/>
          <p:nvPr/>
        </p:nvSpPr>
        <p:spPr>
          <a:xfrm>
            <a:off x="9149615" y="2986877"/>
            <a:ext cx="2352973" cy="3619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1"/>
              </a:lnSpc>
            </a:pPr>
            <a:r>
              <a:rPr lang="en-US" sz="2400" dirty="0" err="1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存在问题</a:t>
            </a:r>
            <a:endParaRPr lang="en-US" sz="2400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4785D84F-3ED0-CCBF-9AA6-C275DD109F51}"/>
              </a:ext>
            </a:extLst>
          </p:cNvPr>
          <p:cNvSpPr/>
          <p:nvPr/>
        </p:nvSpPr>
        <p:spPr>
          <a:xfrm>
            <a:off x="9149615" y="3487832"/>
            <a:ext cx="2352973" cy="1482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19"/>
              </a:lnSpc>
            </a:pPr>
            <a:r>
              <a:rPr 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受访者指出"五水共治"在普及率、污染治理等方面仍存在一些问题和挑战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cs typeface="+mn-ea"/>
              </a:rPr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5988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4588D07-F13B-4EF1-AE24-62F90E517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7441"/>
            <a:ext cx="12193057" cy="6858594"/>
          </a:xfrm>
          <a:prstGeom prst="rect">
            <a:avLst/>
          </a:prstGeom>
        </p:spPr>
      </p:pic>
      <p:sp>
        <p:nvSpPr>
          <p:cNvPr id="22" name="Freeform 1807">
            <a:extLst>
              <a:ext uri="{FF2B5EF4-FFF2-40B4-BE49-F238E27FC236}">
                <a16:creationId xmlns:a16="http://schemas.microsoft.com/office/drawing/2014/main" id="{732787A8-9462-4494-BCFD-81C465F29D21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46491" y="760627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5" name="图片 14" descr="建筑的摆设布局&#10;&#10;中度可信度描述已自动生成">
            <a:extLst>
              <a:ext uri="{FF2B5EF4-FFF2-40B4-BE49-F238E27FC236}">
                <a16:creationId xmlns:a16="http://schemas.microsoft.com/office/drawing/2014/main" id="{9CE47EC2-0000-4F2D-9778-F1332D4398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067" y="4622573"/>
            <a:ext cx="6366324" cy="1547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95C0AEF-3DAF-422B-843A-5908892D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t="59658" r="2809" b="1411"/>
          <a:stretch/>
        </p:blipFill>
        <p:spPr>
          <a:xfrm rot="240000">
            <a:off x="-19016" y="5061007"/>
            <a:ext cx="12244070" cy="2221046"/>
          </a:xfrm>
          <a:custGeom>
            <a:avLst/>
            <a:gdLst>
              <a:gd name="connsiteX0" fmla="*/ 0 w 12244070"/>
              <a:gd name="connsiteY0" fmla="*/ 0 h 2221046"/>
              <a:gd name="connsiteX1" fmla="*/ 12148230 w 12244070"/>
              <a:gd name="connsiteY1" fmla="*/ 0 h 2221046"/>
              <a:gd name="connsiteX2" fmla="*/ 12244070 w 12244070"/>
              <a:gd name="connsiteY2" fmla="*/ 1370575 h 2221046"/>
              <a:gd name="connsiteX3" fmla="*/ 81769 w 12244070"/>
              <a:gd name="connsiteY3" fmla="*/ 2221046 h 2221046"/>
              <a:gd name="connsiteX4" fmla="*/ 0 w 12244070"/>
              <a:gd name="connsiteY4" fmla="*/ 1051697 h 222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4070" h="2221046">
                <a:moveTo>
                  <a:pt x="0" y="0"/>
                </a:moveTo>
                <a:lnTo>
                  <a:pt x="12148230" y="0"/>
                </a:lnTo>
                <a:lnTo>
                  <a:pt x="12244070" y="1370575"/>
                </a:lnTo>
                <a:lnTo>
                  <a:pt x="81769" y="2221046"/>
                </a:lnTo>
                <a:lnTo>
                  <a:pt x="0" y="1051697"/>
                </a:lnTo>
                <a:close/>
              </a:path>
            </a:pathLst>
          </a:custGeom>
        </p:spPr>
      </p:pic>
      <p:pic>
        <p:nvPicPr>
          <p:cNvPr id="13" name="图片 12" descr="5">
            <a:extLst>
              <a:ext uri="{FF2B5EF4-FFF2-40B4-BE49-F238E27FC236}">
                <a16:creationId xmlns:a16="http://schemas.microsoft.com/office/drawing/2014/main" id="{8F8CAADB-CF8A-45BD-86F5-55860FDA8C3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" t="27458" r="32363" b="16332"/>
          <a:stretch/>
        </p:blipFill>
        <p:spPr>
          <a:xfrm>
            <a:off x="-13771" y="-744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C9DA392-E876-4AA2-9943-BC035A145D94}"/>
              </a:ext>
            </a:extLst>
          </p:cNvPr>
          <p:cNvSpPr txBox="1"/>
          <p:nvPr/>
        </p:nvSpPr>
        <p:spPr>
          <a:xfrm>
            <a:off x="4317926" y="256972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50800" prst="angle"/>
            </a:sp3d>
          </a:bodyPr>
          <a:lstStyle>
            <a:defPPr>
              <a:defRPr lang="zh-CN"/>
            </a:defPPr>
            <a:lvl1pPr algn="ctr">
              <a:defRPr sz="72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dirty="0">
                <a:gradFill>
                  <a:gsLst>
                    <a:gs pos="0">
                      <a:prstClr val="white"/>
                    </a:gs>
                    <a:gs pos="100000">
                      <a:srgbClr val="FAD77E">
                        <a:lumMod val="20000"/>
                        <a:lumOff val="80000"/>
                      </a:srgbClr>
                    </a:gs>
                  </a:gsLst>
                  <a:lin ang="2700000" scaled="1"/>
                </a:gradFill>
              </a:rPr>
              <a:t>实践总结</a:t>
            </a:r>
          </a:p>
        </p:txBody>
      </p:sp>
      <p:pic>
        <p:nvPicPr>
          <p:cNvPr id="3" name="图片 2" descr="手里拿着伞&#10;&#10;低可信度描述已自动生成">
            <a:extLst>
              <a:ext uri="{FF2B5EF4-FFF2-40B4-BE49-F238E27FC236}">
                <a16:creationId xmlns:a16="http://schemas.microsoft.com/office/drawing/2014/main" id="{087B16C4-4559-4CBC-A945-9AB49D1893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629" y="1624867"/>
            <a:ext cx="1473200" cy="8529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D426D43-D5CA-4C1C-8318-088639C7BE4B}"/>
              </a:ext>
            </a:extLst>
          </p:cNvPr>
          <p:cNvSpPr txBox="1"/>
          <p:nvPr/>
        </p:nvSpPr>
        <p:spPr>
          <a:xfrm>
            <a:off x="5359400" y="1852944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AD77E">
                    <a:lumMod val="60000"/>
                    <a:lumOff val="40000"/>
                  </a:srgb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5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AD77E">
                  <a:lumMod val="60000"/>
                  <a:lumOff val="40000"/>
                </a:srgb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909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8">
            <a:extLst>
              <a:ext uri="{FF2B5EF4-FFF2-40B4-BE49-F238E27FC236}">
                <a16:creationId xmlns:a16="http://schemas.microsoft.com/office/drawing/2014/main" id="{DA0FE6BA-D8A6-448B-B033-0E27B8C30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360" y="-33606"/>
            <a:ext cx="12203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807">
            <a:extLst>
              <a:ext uri="{FF2B5EF4-FFF2-40B4-BE49-F238E27FC236}">
                <a16:creationId xmlns:a16="http://schemas.microsoft.com/office/drawing/2014/main" id="{14854A91-B8FD-40A5-8047-BD96807C1666}"/>
              </a:ext>
            </a:extLst>
          </p:cNvPr>
          <p:cNvSpPr>
            <a:spLocks noEditPoints="1"/>
          </p:cNvSpPr>
          <p:nvPr/>
        </p:nvSpPr>
        <p:spPr bwMode="auto">
          <a:xfrm rot="19690862">
            <a:off x="-194915" y="962590"/>
            <a:ext cx="11158206" cy="4956258"/>
          </a:xfrm>
          <a:custGeom>
            <a:avLst/>
            <a:gdLst>
              <a:gd name="T0" fmla="*/ 876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7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5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8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1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4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4" y="10"/>
                  <a:pt x="1388" y="10"/>
                </a:cubicBezTo>
                <a:cubicBezTo>
                  <a:pt x="1391" y="0"/>
                  <a:pt x="1378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69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3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8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6" y="292"/>
                  <a:pt x="876" y="292"/>
                  <a:pt x="876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1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09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7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3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7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2" y="555"/>
                </a:cubicBezTo>
                <a:cubicBezTo>
                  <a:pt x="920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7" y="569"/>
                  <a:pt x="1077" y="577"/>
                  <a:pt x="1085" y="580"/>
                </a:cubicBezTo>
                <a:cubicBezTo>
                  <a:pt x="1086" y="573"/>
                  <a:pt x="1079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3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7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8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6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1" y="938"/>
                  <a:pt x="587" y="932"/>
                </a:cubicBezTo>
                <a:cubicBezTo>
                  <a:pt x="594" y="935"/>
                  <a:pt x="597" y="943"/>
                  <a:pt x="602" y="948"/>
                </a:cubicBezTo>
                <a:cubicBezTo>
                  <a:pt x="603" y="933"/>
                  <a:pt x="613" y="909"/>
                  <a:pt x="623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4" y="914"/>
                  <a:pt x="694" y="912"/>
                  <a:pt x="703" y="910"/>
                </a:cubicBezTo>
                <a:cubicBezTo>
                  <a:pt x="705" y="901"/>
                  <a:pt x="698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29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1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1" y="917"/>
                  <a:pt x="522" y="923"/>
                  <a:pt x="507" y="921"/>
                </a:cubicBezTo>
                <a:cubicBezTo>
                  <a:pt x="503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5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8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7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7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7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79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6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3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7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6" y="1181"/>
                  <a:pt x="2238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7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3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0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5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5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8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2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2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8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8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5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5" y="1324"/>
                  <a:pt x="2758" y="1321"/>
                </a:cubicBezTo>
                <a:cubicBezTo>
                  <a:pt x="2749" y="1323"/>
                  <a:pt x="2752" y="1315"/>
                  <a:pt x="2745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7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1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1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1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1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1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0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0" y="1166"/>
                </a:cubicBezTo>
                <a:cubicBezTo>
                  <a:pt x="3161" y="1170"/>
                  <a:pt x="3159" y="1173"/>
                  <a:pt x="3157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1" y="1152"/>
                </a:cubicBezTo>
                <a:cubicBezTo>
                  <a:pt x="3058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59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4" y="1122"/>
                  <a:pt x="3083" y="1124"/>
                </a:cubicBezTo>
                <a:cubicBezTo>
                  <a:pt x="3085" y="1114"/>
                  <a:pt x="3085" y="1118"/>
                  <a:pt x="3083" y="1109"/>
                </a:cubicBezTo>
                <a:cubicBezTo>
                  <a:pt x="3092" y="1106"/>
                  <a:pt x="3096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1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0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6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4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49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09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1" y="1195"/>
                </a:cubicBezTo>
                <a:cubicBezTo>
                  <a:pt x="3571" y="1188"/>
                  <a:pt x="3574" y="1185"/>
                  <a:pt x="3580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4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0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69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5" y="1149"/>
                  <a:pt x="3697" y="1161"/>
                  <a:pt x="3687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0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8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7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0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1" y="922"/>
                  <a:pt x="3698" y="913"/>
                  <a:pt x="3703" y="884"/>
                </a:cubicBezTo>
                <a:cubicBezTo>
                  <a:pt x="3689" y="888"/>
                  <a:pt x="3674" y="865"/>
                  <a:pt x="3653" y="875"/>
                </a:cubicBezTo>
                <a:cubicBezTo>
                  <a:pt x="3603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0" y="817"/>
                  <a:pt x="3513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5" y="784"/>
                  <a:pt x="3540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19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3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2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69" y="462"/>
                </a:cubicBezTo>
                <a:cubicBezTo>
                  <a:pt x="3059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8" y="423"/>
                  <a:pt x="2906" y="401"/>
                  <a:pt x="2897" y="415"/>
                </a:cubicBezTo>
                <a:cubicBezTo>
                  <a:pt x="2891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6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5" y="312"/>
                  <a:pt x="2748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6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5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4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8" y="251"/>
                </a:cubicBezTo>
                <a:cubicBezTo>
                  <a:pt x="2506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4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3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1" y="103"/>
                </a:cubicBezTo>
                <a:cubicBezTo>
                  <a:pt x="1541" y="102"/>
                  <a:pt x="1523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0" y="98"/>
                  <a:pt x="1361" y="96"/>
                </a:cubicBezTo>
                <a:cubicBezTo>
                  <a:pt x="1350" y="105"/>
                  <a:pt x="1335" y="100"/>
                  <a:pt x="1328" y="109"/>
                </a:cubicBezTo>
                <a:cubicBezTo>
                  <a:pt x="1326" y="102"/>
                  <a:pt x="1322" y="98"/>
                  <a:pt x="1315" y="97"/>
                </a:cubicBezTo>
                <a:cubicBezTo>
                  <a:pt x="1303" y="106"/>
                  <a:pt x="1268" y="92"/>
                  <a:pt x="1257" y="110"/>
                </a:cubicBezTo>
                <a:cubicBezTo>
                  <a:pt x="1252" y="95"/>
                  <a:pt x="1231" y="99"/>
                  <a:pt x="1217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8" y="166"/>
                  <a:pt x="1022" y="164"/>
                </a:cubicBezTo>
                <a:cubicBezTo>
                  <a:pt x="1018" y="172"/>
                  <a:pt x="1014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0" y="205"/>
                </a:cubicBezTo>
                <a:cubicBezTo>
                  <a:pt x="952" y="193"/>
                  <a:pt x="939" y="212"/>
                  <a:pt x="918" y="202"/>
                </a:cubicBezTo>
                <a:cubicBezTo>
                  <a:pt x="911" y="213"/>
                  <a:pt x="892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5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7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1" y="321"/>
                  <a:pt x="895" y="322"/>
                </a:cubicBezTo>
                <a:cubicBezTo>
                  <a:pt x="894" y="312"/>
                  <a:pt x="900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2" y="325"/>
                  <a:pt x="868" y="325"/>
                  <a:pt x="855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3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0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5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8" y="513"/>
                  <a:pt x="568" y="511"/>
                  <a:pt x="560" y="513"/>
                </a:cubicBezTo>
                <a:cubicBezTo>
                  <a:pt x="563" y="535"/>
                  <a:pt x="542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3" y="620"/>
                  <a:pt x="553" y="630"/>
                </a:cubicBezTo>
                <a:cubicBezTo>
                  <a:pt x="558" y="626"/>
                  <a:pt x="572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89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3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69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89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4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3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8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5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6" y="515"/>
                  <a:pt x="868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5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2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09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4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7" y="627"/>
                </a:cubicBezTo>
                <a:cubicBezTo>
                  <a:pt x="1028" y="623"/>
                  <a:pt x="1031" y="623"/>
                  <a:pt x="1030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8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8" y="662"/>
                </a:cubicBezTo>
                <a:cubicBezTo>
                  <a:pt x="922" y="661"/>
                  <a:pt x="949" y="654"/>
                  <a:pt x="954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2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6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5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7" y="809"/>
                  <a:pt x="893" y="811"/>
                  <a:pt x="889" y="813"/>
                </a:cubicBezTo>
                <a:cubicBezTo>
                  <a:pt x="879" y="797"/>
                  <a:pt x="868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4" y="835"/>
                  <a:pt x="843" y="847"/>
                </a:cubicBezTo>
                <a:cubicBezTo>
                  <a:pt x="858" y="838"/>
                  <a:pt x="881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3" y="819"/>
                  <a:pt x="944" y="836"/>
                </a:cubicBezTo>
                <a:cubicBezTo>
                  <a:pt x="956" y="836"/>
                  <a:pt x="956" y="824"/>
                  <a:pt x="965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6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1" y="834"/>
                  <a:pt x="1176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4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0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2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4" y="870"/>
                  <a:pt x="1023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5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7" y="939"/>
                  <a:pt x="795" y="939"/>
                </a:cubicBezTo>
                <a:cubicBezTo>
                  <a:pt x="777" y="929"/>
                  <a:pt x="762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7" y="969"/>
                  <a:pt x="624" y="969"/>
                </a:cubicBezTo>
                <a:cubicBezTo>
                  <a:pt x="615" y="985"/>
                  <a:pt x="606" y="989"/>
                  <a:pt x="587" y="991"/>
                </a:cubicBezTo>
                <a:cubicBezTo>
                  <a:pt x="586" y="984"/>
                  <a:pt x="606" y="983"/>
                  <a:pt x="596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6" y="990"/>
                  <a:pt x="560" y="988"/>
                </a:cubicBezTo>
                <a:cubicBezTo>
                  <a:pt x="544" y="1004"/>
                  <a:pt x="500" y="1004"/>
                  <a:pt x="489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1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3" y="1082"/>
                  <a:pt x="281" y="1083"/>
                  <a:pt x="254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5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69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7" y="1270"/>
                </a:cubicBezTo>
                <a:cubicBezTo>
                  <a:pt x="70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99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4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5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3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6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5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29" y="1126"/>
                  <a:pt x="338" y="1135"/>
                </a:cubicBezTo>
                <a:cubicBezTo>
                  <a:pt x="330" y="1140"/>
                  <a:pt x="329" y="1133"/>
                  <a:pt x="319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0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1" y="1208"/>
                  <a:pt x="579" y="1221"/>
                  <a:pt x="587" y="1208"/>
                </a:cubicBezTo>
                <a:cubicBezTo>
                  <a:pt x="581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89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2" y="1170"/>
                  <a:pt x="657" y="1182"/>
                  <a:pt x="648" y="1189"/>
                </a:cubicBezTo>
                <a:cubicBezTo>
                  <a:pt x="665" y="1189"/>
                  <a:pt x="661" y="1197"/>
                  <a:pt x="663" y="1207"/>
                </a:cubicBezTo>
                <a:cubicBezTo>
                  <a:pt x="673" y="1209"/>
                  <a:pt x="669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2" y="1288"/>
                  <a:pt x="607" y="1291"/>
                  <a:pt x="603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3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89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5" y="1323"/>
                </a:cubicBezTo>
                <a:cubicBezTo>
                  <a:pt x="694" y="1310"/>
                  <a:pt x="706" y="1315"/>
                  <a:pt x="704" y="1308"/>
                </a:cubicBezTo>
                <a:cubicBezTo>
                  <a:pt x="712" y="1309"/>
                  <a:pt x="706" y="1321"/>
                  <a:pt x="705" y="1323"/>
                </a:cubicBezTo>
                <a:cubicBezTo>
                  <a:pt x="718" y="1325"/>
                  <a:pt x="709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59" y="1285"/>
                  <a:pt x="759" y="1278"/>
                  <a:pt x="765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4" y="1285"/>
                  <a:pt x="809" y="1285"/>
                  <a:pt x="812" y="1288"/>
                </a:cubicBezTo>
                <a:cubicBezTo>
                  <a:pt x="808" y="1289"/>
                  <a:pt x="804" y="1289"/>
                  <a:pt x="805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8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6" y="1319"/>
                </a:cubicBezTo>
                <a:cubicBezTo>
                  <a:pt x="850" y="1312"/>
                  <a:pt x="843" y="1285"/>
                  <a:pt x="860" y="1276"/>
                </a:cubicBezTo>
                <a:cubicBezTo>
                  <a:pt x="875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29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59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8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7" y="1269"/>
                  <a:pt x="1108" y="1266"/>
                  <a:pt x="1109" y="1273"/>
                </a:cubicBezTo>
                <a:cubicBezTo>
                  <a:pt x="1123" y="1269"/>
                  <a:pt x="1131" y="1271"/>
                  <a:pt x="1145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1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8" y="1235"/>
                  <a:pt x="1188" y="1256"/>
                </a:cubicBezTo>
                <a:cubicBezTo>
                  <a:pt x="1189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8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0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4" y="1260"/>
                  <a:pt x="1337" y="1272"/>
                  <a:pt x="1341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3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29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4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1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7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3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3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3" y="1230"/>
                  <a:pt x="1917" y="1230"/>
                </a:cubicBezTo>
                <a:cubicBezTo>
                  <a:pt x="1918" y="1224"/>
                  <a:pt x="1912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2" y="1245"/>
                </a:cubicBezTo>
                <a:cubicBezTo>
                  <a:pt x="2163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3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7" y="1207"/>
                  <a:pt x="2137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5" y="1214"/>
                  <a:pt x="2177" y="1211"/>
                </a:cubicBezTo>
                <a:cubicBezTo>
                  <a:pt x="2165" y="1207"/>
                  <a:pt x="2159" y="1194"/>
                  <a:pt x="2152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8" y="1143"/>
                  <a:pt x="2126" y="1167"/>
                  <a:pt x="2118" y="1138"/>
                </a:cubicBezTo>
                <a:cubicBezTo>
                  <a:pt x="2131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49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09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6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4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2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3" y="1185"/>
                </a:cubicBezTo>
                <a:cubicBezTo>
                  <a:pt x="2869" y="1217"/>
                  <a:pt x="2920" y="1212"/>
                  <a:pt x="2931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4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7" y="1283"/>
                </a:cubicBezTo>
                <a:cubicBezTo>
                  <a:pt x="3095" y="1284"/>
                  <a:pt x="3094" y="1286"/>
                  <a:pt x="3094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6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7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5" y="1261"/>
                  <a:pt x="2840" y="1259"/>
                </a:cubicBezTo>
                <a:cubicBezTo>
                  <a:pt x="2853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5" y="1345"/>
                </a:cubicBezTo>
                <a:cubicBezTo>
                  <a:pt x="2834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4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2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6" y="1430"/>
                  <a:pt x="2991" y="1454"/>
                  <a:pt x="3017" y="1437"/>
                </a:cubicBezTo>
                <a:cubicBezTo>
                  <a:pt x="3031" y="1456"/>
                  <a:pt x="3052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8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7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69" y="1547"/>
                  <a:pt x="3275" y="1545"/>
                </a:cubicBezTo>
                <a:cubicBezTo>
                  <a:pt x="3288" y="1563"/>
                  <a:pt x="3323" y="1559"/>
                  <a:pt x="3337" y="1578"/>
                </a:cubicBezTo>
                <a:cubicBezTo>
                  <a:pt x="3343" y="1578"/>
                  <a:pt x="3359" y="1573"/>
                  <a:pt x="3364" y="1577"/>
                </a:cubicBezTo>
                <a:cubicBezTo>
                  <a:pt x="3364" y="1582"/>
                  <a:pt x="3357" y="1580"/>
                  <a:pt x="3358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89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4" y="1632"/>
                  <a:pt x="3552" y="1630"/>
                  <a:pt x="3558" y="1627"/>
                </a:cubicBezTo>
                <a:cubicBezTo>
                  <a:pt x="3562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4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8" y="1562"/>
                  <a:pt x="3658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6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7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1" y="1499"/>
                </a:cubicBezTo>
                <a:cubicBezTo>
                  <a:pt x="3503" y="1495"/>
                  <a:pt x="3505" y="1492"/>
                  <a:pt x="3507" y="1490"/>
                </a:cubicBezTo>
                <a:cubicBezTo>
                  <a:pt x="3505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3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4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3" y="352"/>
                  <a:pt x="776" y="348"/>
                </a:cubicBezTo>
                <a:cubicBezTo>
                  <a:pt x="766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6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0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5" y="371"/>
                  <a:pt x="799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7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8" y="654"/>
                  <a:pt x="1058" y="654"/>
                  <a:pt x="1058" y="654"/>
                </a:cubicBezTo>
                <a:cubicBezTo>
                  <a:pt x="1056" y="646"/>
                  <a:pt x="1064" y="648"/>
                  <a:pt x="1064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1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7" y="1166"/>
                  <a:pt x="677" y="1172"/>
                  <a:pt x="663" y="1171"/>
                </a:cubicBezTo>
                <a:cubicBezTo>
                  <a:pt x="672" y="1159"/>
                  <a:pt x="649" y="1151"/>
                  <a:pt x="641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2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0" y="1113"/>
                  <a:pt x="660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5" y="1029"/>
                  <a:pt x="655" y="1030"/>
                </a:cubicBezTo>
                <a:cubicBezTo>
                  <a:pt x="662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7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7" y="1100"/>
                  <a:pt x="727" y="1118"/>
                </a:cubicBezTo>
                <a:cubicBezTo>
                  <a:pt x="736" y="1118"/>
                  <a:pt x="742" y="1120"/>
                  <a:pt x="745" y="1127"/>
                </a:cubicBezTo>
                <a:cubicBezTo>
                  <a:pt x="749" y="1137"/>
                  <a:pt x="735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5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0" y="1157"/>
                  <a:pt x="777" y="1166"/>
                  <a:pt x="773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2" y="1178"/>
                  <a:pt x="816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79" y="1231"/>
                </a:moveTo>
                <a:cubicBezTo>
                  <a:pt x="959" y="1225"/>
                  <a:pt x="961" y="1216"/>
                  <a:pt x="951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79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3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19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1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4" y="861"/>
                  <a:pt x="1226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7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7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0" y="853"/>
                  <a:pt x="1368" y="853"/>
                  <a:pt x="1370" y="856"/>
                </a:cubicBezTo>
                <a:cubicBezTo>
                  <a:pt x="1373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2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5" y="1244"/>
                  <a:pt x="1517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3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1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2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1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09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49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2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6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3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3" y="1068"/>
                  <a:pt x="2774" y="1067"/>
                  <a:pt x="2782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5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5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2" y="1088"/>
                </a:cubicBezTo>
                <a:cubicBezTo>
                  <a:pt x="3011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2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2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3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0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7" y="382"/>
                  <a:pt x="3099" y="370"/>
                </a:cubicBezTo>
                <a:cubicBezTo>
                  <a:pt x="3072" y="372"/>
                  <a:pt x="3035" y="371"/>
                  <a:pt x="3013" y="383"/>
                </a:cubicBezTo>
                <a:cubicBezTo>
                  <a:pt x="3023" y="382"/>
                  <a:pt x="3026" y="392"/>
                  <a:pt x="3013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3" y="799"/>
                  <a:pt x="827" y="798"/>
                </a:cubicBezTo>
                <a:cubicBezTo>
                  <a:pt x="827" y="813"/>
                  <a:pt x="827" y="813"/>
                  <a:pt x="827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8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4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4" y="1246"/>
                  <a:pt x="1880" y="1262"/>
                  <a:pt x="1868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8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79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79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1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8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0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8" y="1285"/>
                  <a:pt x="1994" y="1284"/>
                </a:cubicBezTo>
                <a:cubicBezTo>
                  <a:pt x="1995" y="1288"/>
                  <a:pt x="1998" y="1288"/>
                  <a:pt x="1997" y="1293"/>
                </a:cubicBezTo>
                <a:cubicBezTo>
                  <a:pt x="1994" y="1293"/>
                  <a:pt x="1990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1" y="1288"/>
                  <a:pt x="2013" y="1284"/>
                </a:cubicBezTo>
                <a:cubicBezTo>
                  <a:pt x="2008" y="1283"/>
                  <a:pt x="2010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5" y="1324"/>
                  <a:pt x="2825" y="1317"/>
                </a:cubicBezTo>
                <a:cubicBezTo>
                  <a:pt x="2815" y="1305"/>
                  <a:pt x="2802" y="1332"/>
                  <a:pt x="2794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1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2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2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09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09" y="1522"/>
                </a:cubicBezTo>
                <a:close/>
                <a:moveTo>
                  <a:pt x="3235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6" y="1562"/>
                  <a:pt x="3211" y="1561"/>
                </a:cubicBezTo>
                <a:cubicBezTo>
                  <a:pt x="3221" y="1563"/>
                  <a:pt x="3228" y="1567"/>
                  <a:pt x="3226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5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299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0" y="1638"/>
                </a:cubicBezTo>
                <a:cubicBezTo>
                  <a:pt x="3386" y="1639"/>
                  <a:pt x="3386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1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23" name="图片 22" descr="黑暗中有圆形&#10;&#10;描述已自动生成">
            <a:extLst>
              <a:ext uri="{FF2B5EF4-FFF2-40B4-BE49-F238E27FC236}">
                <a16:creationId xmlns:a16="http://schemas.microsoft.com/office/drawing/2014/main" id="{6858384A-385A-4AE5-8DF8-51E4025B5E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336"/>
          <a:stretch/>
        </p:blipFill>
        <p:spPr>
          <a:xfrm flipH="1">
            <a:off x="0" y="33606"/>
            <a:ext cx="9470470" cy="3061046"/>
          </a:xfrm>
          <a:prstGeom prst="rect">
            <a:avLst/>
          </a:prstGeom>
        </p:spPr>
      </p:pic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5E1D2F0B-CC38-4A65-95D5-03F797DD0CD2}"/>
              </a:ext>
            </a:extLst>
          </p:cNvPr>
          <p:cNvSpPr/>
          <p:nvPr/>
        </p:nvSpPr>
        <p:spPr>
          <a:xfrm>
            <a:off x="874713" y="1663547"/>
            <a:ext cx="10423061" cy="4357841"/>
          </a:xfrm>
          <a:prstGeom prst="roundRect">
            <a:avLst>
              <a:gd name="adj" fmla="val 3450"/>
            </a:avLst>
          </a:prstGeom>
          <a:gradFill>
            <a:gsLst>
              <a:gs pos="95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BFD8FD-82DC-4BA2-9DE4-CB6D01AF24D9}"/>
              </a:ext>
            </a:extLst>
          </p:cNvPr>
          <p:cNvSpPr txBox="1"/>
          <p:nvPr/>
        </p:nvSpPr>
        <p:spPr>
          <a:xfrm>
            <a:off x="760585" y="63167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>
                <a:solidFill>
                  <a:prstClr val="white"/>
                </a:solidFill>
                <a:latin typeface="思源宋体 CN Heavy"/>
                <a:ea typeface="思源宋体 CN Heavy"/>
              </a:rPr>
              <a:t>实践总结</a:t>
            </a:r>
          </a:p>
        </p:txBody>
      </p:sp>
      <p:pic>
        <p:nvPicPr>
          <p:cNvPr id="2" name="图片 1" descr="image1153">
            <a:extLst>
              <a:ext uri="{FF2B5EF4-FFF2-40B4-BE49-F238E27FC236}">
                <a16:creationId xmlns:a16="http://schemas.microsoft.com/office/drawing/2014/main" id="{AA786A77-220C-4DAD-8BA5-DC4A37C134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65225" y="2495313"/>
            <a:ext cx="3678224" cy="368419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0830855-0B0D-1A7C-210B-509898654968}"/>
              </a:ext>
            </a:extLst>
          </p:cNvPr>
          <p:cNvSpPr txBox="1"/>
          <p:nvPr/>
        </p:nvSpPr>
        <p:spPr>
          <a:xfrm>
            <a:off x="1264240" y="2239855"/>
            <a:ext cx="68382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64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       五水共治是中国生态文明建设的重要实践，体现了中国式现代化的生态文明思想。</a:t>
            </a:r>
            <a:endParaRPr lang="en-US" altLang="zh-CN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       </a:t>
            </a:r>
            <a:r>
              <a:rPr lang="zh-CN" altLang="en-US" dirty="0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它以人与自然和谐共生为目标，通过统筹兼顾和创新实践，推动了水环境质量的改善和水资源的合理利用，为建设美丽中国做出了重要贡献。   </a:t>
            </a:r>
            <a:endParaRPr lang="en-US" altLang="zh-CN" dirty="0">
              <a:gradFill flip="none" rotWithShape="1">
                <a:gsLst>
                  <a:gs pos="0">
                    <a:srgbClr val="FE391F">
                      <a:lumMod val="75000"/>
                    </a:srgbClr>
                  </a:gs>
                  <a:gs pos="64000">
                    <a:srgbClr val="FE391F">
                      <a:lumMod val="50000"/>
                    </a:srgbClr>
                  </a:gs>
                </a:gsLst>
                <a:lin ang="2700000" scaled="1"/>
                <a:tileRect/>
              </a:gradFill>
              <a:latin typeface="思源宋体 CN Heavy"/>
              <a:ea typeface="思源宋体 CN Heav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       </a:t>
            </a:r>
            <a:r>
              <a:rPr lang="zh-CN" altLang="en-US" dirty="0">
                <a:gradFill flip="none" rotWithShape="1">
                  <a:gsLst>
                    <a:gs pos="0">
                      <a:srgbClr val="FE391F">
                        <a:lumMod val="75000"/>
                      </a:srgbClr>
                    </a:gs>
                    <a:gs pos="64000">
                      <a:srgbClr val="FE391F">
                        <a:lumMod val="50000"/>
                      </a:srgbClr>
                    </a:gs>
                  </a:gsLst>
                  <a:lin ang="2700000" scaled="1"/>
                  <a:tileRect/>
                </a:gradFill>
                <a:latin typeface="思源宋体 CN Heavy"/>
                <a:ea typeface="思源宋体 CN Heavy"/>
              </a:rPr>
              <a:t>展望未来，需要进一步深入理解五水共治的内在规律，完善政策措施，持续推进生态文明建设，为实现中华民族伟大复兴的中国梦贡献力量。</a:t>
            </a:r>
          </a:p>
        </p:txBody>
      </p:sp>
    </p:spTree>
    <p:extLst>
      <p:ext uri="{BB962C8B-B14F-4D97-AF65-F5344CB8AC3E}">
        <p14:creationId xmlns:p14="http://schemas.microsoft.com/office/powerpoint/2010/main" val="941890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1464760" y="2324100"/>
            <a:ext cx="9262480" cy="1445260"/>
          </a:xfrm>
        </p:spPr>
        <p:txBody>
          <a:bodyPr/>
          <a:lstStyle/>
          <a:p>
            <a:pPr>
              <a:spcBef>
                <a:spcPts val="1000"/>
              </a:spcBef>
              <a:buSzPct val="100000"/>
            </a:pPr>
            <a:r>
              <a:rPr lang="zh-CN" altLang="en-US" sz="3600" spc="800" dirty="0">
                <a:latin typeface="宋体" panose="02010600030101010101" pitchFamily="2" charset="-122"/>
                <a:ea typeface="宋体" panose="02010600030101010101" pitchFamily="2" charset="-122"/>
              </a:rPr>
              <a:t>感谢观看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g3Yzg4MWZhNmZiZGQ0OWNiYTU2MmY2MDBkYzI1ZT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41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41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24164"/>
  <p:tag name="KSO_WM_CHIP_COLORIN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13*i*1"/>
  <p:tag name="KSO_WM_BEAUTIFY_FLAG" val="#wm#"/>
  <p:tag name="KSO_WM_TAG_VERSION" val="1.0"/>
  <p:tag name="KSO_WM_CHIP_GROUPID" val="62d900ef02b43a043ddad9ec"/>
  <p:tag name="KSO_WM_CHIP_XID" val="62d900ef02b43a043ddadf60"/>
  <p:tag name="KSO_WM_UNIT_DEC_AREA_ID" val="28c47e8d1cad40c29643e5174e143b5c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a919820ca422450a97cd927cdfe8bb0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14*i*1"/>
  <p:tag name="KSO_WM_BEAUTIFY_FLAG" val="#wm#"/>
  <p:tag name="KSO_WM_TAG_VERSION" val="1.0"/>
  <p:tag name="KSO_WM_CHIP_GROUPID" val="62d900ef02b43a043ddad9ec"/>
  <p:tag name="KSO_WM_CHIP_XID" val="62d900ef02b43a043ddadefa"/>
  <p:tag name="KSO_WM_UNIT_DEC_AREA_ID" val="b43b121c634045f9a0a28fdb1de55dd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05f47b75e464240a93cd3bcb7db7b9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15*i*1"/>
  <p:tag name="KSO_WM_BEAUTIFY_FLAG" val="#wm#"/>
  <p:tag name="KSO_WM_TAG_VERSION" val="1.0"/>
  <p:tag name="KSO_WM_CHIP_GROUPID" val="62d900ef02b43a043ddad9ec"/>
  <p:tag name="KSO_WM_CHIP_XID" val="62d900ef02b43a043ddadf02"/>
  <p:tag name="KSO_WM_UNIT_DEC_AREA_ID" val="ecfb5aba707b4fe5a3818bca0890fd4b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7ac676b671c49de81603cd198371a3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e5864aaeaca9494ab601e463cfe5a557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4164_1*i*2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0b54c2d9f311da4dab6587"/>
  <p:tag name="KSO_WM_CHIP_XID" val="620b54c2d9f311da4dab6586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b422f8758c3457eaa65859ebc34c13b"/>
  <p:tag name="KSO_WM_UNIT_LINE_FORE_SCHEMECOLOR_INDEX_BRIGHTNESS" val="0"/>
  <p:tag name="KSO_WM_UNIT_LINE_FORE_SCHEMECOLOR_INDEX" val="5"/>
  <p:tag name="KSO_WM_UNIT_LINE_FILL_TYPE" val="2"/>
  <p:tag name="KSO_WM_TEMPLATE_ASSEMBLE_XID" val="63180f4559d53ee3cde85f43"/>
  <p:tag name="KSO_WM_TEMPLATE_ASSEMBLE_GROUPID" val="62d900ef02b43a043ddad9e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8618285b5143467e9ebf90616077283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4164_1*i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0b54c2d9f311da4dab6587"/>
  <p:tag name="KSO_WM_CHIP_XID" val="620b54c2d9f311da4dab6586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b422f8758c3457eaa65859ebc34c13b"/>
  <p:tag name="KSO_WM_UNIT_LINE_FORE_SCHEMECOLOR_INDEX_BRIGHTNESS" val="0"/>
  <p:tag name="KSO_WM_UNIT_LINE_FORE_SCHEMECOLOR_INDEX" val="5"/>
  <p:tag name="KSO_WM_UNIT_LINE_FILL_TYPE" val="2"/>
  <p:tag name="KSO_WM_TEMPLATE_ASSEMBLE_XID" val="63180f4559d53ee3cde85f43"/>
  <p:tag name="KSO_WM_TEMPLATE_ASSEMBLE_GROUPID" val="62d900ef02b43a043ddad9e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72;88;2"/>
  <p:tag name="KSO_WM_UNIT_BLOCK" val="0"/>
  <p:tag name="KSO_WM_UNIT_DEC_AREA_ID" val="03e736e4ff5f4605961c974354347d10"/>
  <p:tag name="KSO_WM_UNIT_ISCONTENTSTITLE" val="0"/>
  <p:tag name="KSO_WM_UNIT_ISNUMDGMTITLE" val="0"/>
  <p:tag name="KSO_WM_UNIT_PRESET_TEXT" val="党政风教育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1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0b54c2d9f311da4dab6587"/>
  <p:tag name="KSO_WM_CHIP_XID" val="620b54c2d9f311da4dab6586"/>
  <p:tag name="KSO_WM_CHIP_FILLAREA_FILL_RULE" val="{&quot;fill_align&quot;:&quot;cm&quot;,&quot;fill_mode&quot;:&quot;adaptive&quot;,&quot;sacle_strategy&quot;:&quot;smart&quot;}"/>
  <p:tag name="KSO_WM_ASSEMBLE_CHIP_INDEX" val="ab422f8758c3457eaa65859ebc34c13b"/>
  <p:tag name="KSO_WM_UNIT_TEXT_FILL_FORE_SCHEMECOLOR_INDEX_BRIGHTNESS" val="0"/>
  <p:tag name="KSO_WM_UNIT_TEXT_FILL_FORE_SCHEMECOLOR_INDEX" val="5"/>
  <p:tag name="KSO_WM_UNIT_TEXT_FILL_TYPE" val="1"/>
  <p:tag name="KSO_WM_TEMPLATE_ASSEMBLE_XID" val="63180f4559d53ee3cde85f43"/>
  <p:tag name="KSO_WM_TEMPLATE_ASSEMBLE_GROUPID" val="62d900ef02b43a043ddad9e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4;28;2"/>
  <p:tag name="KSO_WM_UNIT_BLOCK" val="0"/>
  <p:tag name="KSO_WM_UNIT_DEC_AREA_ID" val="cf1bd2da9714436a9fbb40847328de10"/>
  <p:tag name="KSO_WM_UNIT_SUBTYPE" val="a"/>
  <p:tag name="KSO_WM_UNIT_PRESET_TEXT" val="单击添加文本具体内容，简明地阐述你的观点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4164_1*f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0b54c2d9f311da4dab6587"/>
  <p:tag name="KSO_WM_CHIP_XID" val="620b54c2d9f311da4dab6586"/>
  <p:tag name="KSO_WM_CHIP_FILLAREA_FILL_RULE" val="{&quot;fill_align&quot;:&quot;cm&quot;,&quot;fill_mode&quot;:&quot;adaptive&quot;,&quot;sacle_strategy&quot;:&quot;smart&quot;}"/>
  <p:tag name="KSO_WM_ASSEMBLE_CHIP_INDEX" val="ab422f8758c3457eaa65859ebc34c13b"/>
  <p:tag name="KSO_WM_UNIT_TEXT_FILL_FORE_SCHEMECOLOR_INDEX_BRIGHTNESS" val="0"/>
  <p:tag name="KSO_WM_UNIT_TEXT_FILL_FORE_SCHEMECOLOR_INDEX" val="5"/>
  <p:tag name="KSO_WM_UNIT_TEXT_FILL_TYPE" val="1"/>
  <p:tag name="KSO_WM_TEMPLATE_ASSEMBLE_XID" val="63180f4559d53ee3cde85f43"/>
  <p:tag name="KSO_WM_TEMPLATE_ASSEMBLE_GROUPID" val="62d900ef02b43a043ddad9e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2*i*1"/>
  <p:tag name="KSO_WM_BEAUTIFY_FLAG" val="#wm#"/>
  <p:tag name="KSO_WM_TAG_VERSION" val="1.0"/>
  <p:tag name="KSO_WM_CHIP_GROUPID" val="62d900ef02b43a043ddad9ec"/>
  <p:tag name="KSO_WM_CHIP_XID" val="62d900ef02b43a043ddadd82"/>
  <p:tag name="KSO_WM_UNIT_DEC_AREA_ID" val="3acea29b4fcb4b59a25821cab8e92f7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1748ba488a4b1e9719dc6b4dd5758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3*i*1"/>
  <p:tag name="KSO_WM_BEAUTIFY_FLAG" val="#wm#"/>
  <p:tag name="KSO_WM_TAG_VERSION" val="1.0"/>
  <p:tag name="KSO_WM_CHIP_GROUPID" val="62d900ef02b43a043ddad9ec"/>
  <p:tag name="KSO_WM_CHIP_XID" val="62d900ef02b43a043ddadd1f"/>
  <p:tag name="KSO_WM_UNIT_DEC_AREA_ID" val="bff3a6daa34d4d758829ab15680465c1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38fd30138a447b9bf478f2d423af05f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4164_1*i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33eef984633149f1a1ae796a169bc90f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cb5a33076ee746bb9c1508e4ba0c3311&quot;,&quot;X&quot;:{&quot;Pos&quot;:0},&quot;Y&quot;:{&quot;Pos&quot;:0}},&quot;whChangeMode&quot;:0}"/>
  <p:tag name="KSO_WM_CHIP_GROUPID" val="61ad72a2cf14e69e7f8bf687"/>
  <p:tag name="KSO_WM_CHIP_XID" val="61ad72a2cf14e69e7f8bf684"/>
  <p:tag name="KSO_WM_CHIP_FILLAREA_FILL_RULE" val="{&quot;fill_align&quot;:&quot;lb&quot;,&quot;fill_mode&quot;:&quot;adaptive&quot;,&quot;sacle_strategy&quot;:&quot;smart&quot;}"/>
  <p:tag name="KSO_WM_UNIT_DEC_SUPPORTCHANGEPIC" val="0"/>
  <p:tag name="KSO_WM_UNIT_DEC_CHANGEPICRESERVED" val="0"/>
  <p:tag name="KSO_WM_ASSEMBLE_CHIP_INDEX" val="4e169e0f9afb4f2da82e8c66cf64c0cc"/>
  <p:tag name="KSO_WM_UNIT_LINE_FORE_SCHEMECOLOR_INDEX_BRIGHTNESS" val="0"/>
  <p:tag name="KSO_WM_UNIT_LINE_FORE_SCHEMECOLOR_INDEX" val="5"/>
  <p:tag name="KSO_WM_UNIT_LINE_FILL_TYPE" val="2"/>
  <p:tag name="KSO_WM_TEMPLATE_ASSEMBLE_XID" val="63180f4759d53ee3cde86057"/>
  <p:tag name="KSO_WM_TEMPLATE_ASSEMBLE_GROUPID" val="62d900ef02b43a043ddad9ec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44;48;2"/>
  <p:tag name="KSO_WM_UNIT_BLOCK" val="0"/>
  <p:tag name="KSO_WM_UNIT_DEC_AREA_ID" val="01cb9a4ca7f142fcb198267da0f6cb8d"/>
  <p:tag name="KSO_WM_UNIT_ISCONTENTSTITLE" val="0"/>
  <p:tag name="KSO_WM_UNIT_ISNUMDGMTITLE" val="0"/>
  <p:tag name="KSO_WM_UNIT_PRESET_TEXT" val="单击添加标题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1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1ad72a2cf14e69e7f8bf687"/>
  <p:tag name="KSO_WM_CHIP_XID" val="61ad72a2cf14e69e7f8bf684"/>
  <p:tag name="KSO_WM_CHIP_FILLAREA_FILL_RULE" val="{&quot;fill_align&quot;:&quot;lb&quot;,&quot;fill_mode&quot;:&quot;adaptive&quot;,&quot;sacle_strategy&quot;:&quot;smart&quot;}"/>
  <p:tag name="KSO_WM_ASSEMBLE_CHIP_INDEX" val="4e169e0f9afb4f2da82e8c66cf64c0cc"/>
  <p:tag name="KSO_WM_UNIT_TEXT_FILL_FORE_SCHEMECOLOR_INDEX_BRIGHTNESS" val="0.15"/>
  <p:tag name="KSO_WM_UNIT_TEXT_FILL_FORE_SCHEMECOLOR_INDEX" val="13"/>
  <p:tag name="KSO_WM_UNIT_TEXT_FILL_TYPE" val="1"/>
  <p:tag name="KSO_WM_TEMPLATE_ASSEMBLE_XID" val="63180f4759d53ee3cde86057"/>
  <p:tag name="KSO_WM_TEMPLATE_ASSEMBLE_GROUPID" val="62d900ef02b43a043ddad9e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0;26;2"/>
  <p:tag name="KSO_WM_UNIT_BLOCK" val="0"/>
  <p:tag name="KSO_WM_UNIT_DEC_AREA_ID" val="21a7a2a93adf42d78fee08afdf1c07c1"/>
  <p:tag name="KSO_WM_UNIT_ISCONTENTSTITLE" val="0"/>
  <p:tag name="KSO_WM_UNIT_ISNUMDGMTITLE" val="0"/>
  <p:tag name="KSO_WM_UNIT_PRESET_TEXT" val="单击此处添加副标题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4164_1*b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1ad72a2cf14e69e7f8bf687"/>
  <p:tag name="KSO_WM_CHIP_XID" val="61ad72a2cf14e69e7f8bf684"/>
  <p:tag name="KSO_WM_CHIP_FILLAREA_FILL_RULE" val="{&quot;fill_align&quot;:&quot;lb&quot;,&quot;fill_mode&quot;:&quot;adaptive&quot;,&quot;sacle_strategy&quot;:&quot;smart&quot;}"/>
  <p:tag name="KSO_WM_ASSEMBLE_CHIP_INDEX" val="4e169e0f9afb4f2da82e8c66cf64c0cc"/>
  <p:tag name="KSO_WM_UNIT_TEXT_FILL_FORE_SCHEMECOLOR_INDEX_BRIGHTNESS" val="0.15"/>
  <p:tag name="KSO_WM_UNIT_TEXT_FILL_FORE_SCHEMECOLOR_INDEX" val="13"/>
  <p:tag name="KSO_WM_UNIT_TEXT_FILL_TYPE" val="1"/>
  <p:tag name="KSO_WM_TEMPLATE_ASSEMBLE_XID" val="63180f4759d53ee3cde86057"/>
  <p:tag name="KSO_WM_TEMPLATE_ASSEMBLE_GROUPID" val="62d900ef02b43a043ddad9e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14;16;2"/>
  <p:tag name="KSO_WM_UNIT_BLOCK" val="0"/>
  <p:tag name="KSO_WM_UNIT_DEC_AREA_ID" val="cb5a33076ee746bb9c1508e4ba0c3311"/>
  <p:tag name="KSO_WM_UNIT_SUBTYPE" val="a"/>
  <p:tag name="KSO_WM_UNIT_PRESET_TEXT" val="单击此处添加文本具体内容，简明扼要地阐述你的观点"/>
  <p:tag name="KSO_WM_UNIT_NOCLEAR" val="0"/>
  <p:tag name="KSO_WM_UNIT_VALUE" val="15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4164_1*f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1ad72a2cf14e69e7f8bf687"/>
  <p:tag name="KSO_WM_CHIP_XID" val="61ad72a2cf14e69e7f8bf684"/>
  <p:tag name="KSO_WM_CHIP_FILLAREA_FILL_RULE" val="{&quot;fill_align&quot;:&quot;lb&quot;,&quot;fill_mode&quot;:&quot;adaptive&quot;,&quot;sacle_strategy&quot;:&quot;smart&quot;}"/>
  <p:tag name="KSO_WM_ASSEMBLE_CHIP_INDEX" val="4e169e0f9afb4f2da82e8c66cf64c0cc"/>
  <p:tag name="KSO_WM_UNIT_TEXT_FILL_FORE_SCHEMECOLOR_INDEX_BRIGHTNESS" val="0.15"/>
  <p:tag name="KSO_WM_UNIT_TEXT_FILL_FORE_SCHEMECOLOR_INDEX" val="13"/>
  <p:tag name="KSO_WM_UNIT_TEXT_FILL_TYPE" val="1"/>
  <p:tag name="KSO_WM_TEMPLATE_ASSEMBLE_XID" val="63180f4759d53ee3cde86057"/>
  <p:tag name="KSO_WM_TEMPLATE_ASSEMBLE_GROUPID" val="62d900ef02b43a043ddad9e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17*i*1"/>
  <p:tag name="KSO_WM_BEAUTIFY_FLAG" val="#wm#"/>
  <p:tag name="KSO_WM_TAG_VERSION" val="1.0"/>
  <p:tag name="KSO_WM_CHIP_GROUPID" val="62d900ef02b43a043ddad9ec"/>
  <p:tag name="KSO_WM_CHIP_XID" val="62d900ef02b43a043ddadaac"/>
  <p:tag name="KSO_WM_UNIT_DEC_AREA_ID" val="ec3ddc8049f04b9a8cc99ddb04e206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965ee91260724ce693b8d59f1d1edea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18*i*1"/>
  <p:tag name="KSO_WM_BEAUTIFY_FLAG" val="#wm#"/>
  <p:tag name="KSO_WM_TAG_VERSION" val="1.0"/>
  <p:tag name="KSO_WM_CHIP_GROUPID" val="62d900ef02b43a043ddad9ec"/>
  <p:tag name="KSO_WM_CHIP_XID" val="62d900ef02b43a043ddada58"/>
  <p:tag name="KSO_WM_UNIT_DEC_AREA_ID" val="141c6d7872eb4f3ea7b5e655cb5e993f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fc45f28d35046c7ac26b914bfbd424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9*i*1"/>
  <p:tag name="KSO_WM_BEAUTIFY_FLAG" val="#wm#"/>
  <p:tag name="KSO_WM_TAG_VERSION" val="1.0"/>
  <p:tag name="KSO_WM_CHIP_GROUPID" val="62d900ef02b43a043ddad9ec"/>
  <p:tag name="KSO_WM_CHIP_XID" val="62d900ef02b43a043ddadc23"/>
  <p:tag name="KSO_WM_UNIT_DEC_AREA_ID" val="4979d51fa12a41b8adbde663eaa0f920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03035f6625a04d8fb50fdbe37e0057d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10*i*1"/>
  <p:tag name="KSO_WM_BEAUTIFY_FLAG" val="#wm#"/>
  <p:tag name="KSO_WM_TAG_VERSION" val="1.0"/>
  <p:tag name="KSO_WM_CHIP_GROUPID" val="62d900ef02b43a043ddad9ec"/>
  <p:tag name="KSO_WM_CHIP_XID" val="62d900ef02b43a043ddadb93"/>
  <p:tag name="KSO_WM_UNIT_DEC_AREA_ID" val="a4f198809c8b438c9bab6963cb4c2932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e88eba3abec459f913cb46085ed7e4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4164"/>
  <p:tag name="KSO_WM_UNIT_TYPE" val="i"/>
  <p:tag name="KSO_WM_UNIT_INDEX" val="1"/>
  <p:tag name="KSO_WM_UNIT_ID" val="chip20224164_11*i*1"/>
  <p:tag name="KSO_WM_BEAUTIFY_FLAG" val="#wm#"/>
  <p:tag name="KSO_WM_TAG_VERSION" val="1.0"/>
  <p:tag name="KSO_WM_CHIP_GROUPID" val="62d900ef02b43a043ddad9ec"/>
  <p:tag name="KSO_WM_CHIP_XID" val="62d900ef02b43a043ddadbc8"/>
  <p:tag name="KSO_WM_UNIT_DEC_AREA_ID" val="c2484f99a97843f985dc1a38c160ea0f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bbe398c775b41729f1b25ffdce6090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80;88;2"/>
  <p:tag name="KSO_WM_UNIT_BLOCK" val="0"/>
  <p:tag name="KSO_WM_UNIT_DEC_AREA_ID" val="cdaf03453b5747ebbada931f93a6198a"/>
  <p:tag name="KSO_WM_UNIT_ISCONTENTSTITLE" val="0"/>
  <p:tag name="KSO_WM_UNIT_ISNUMDGMTITLE" val="0"/>
  <p:tag name="KSO_WM_UNIT_PRESET_TEXT" val="感谢各位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1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4cfa648c72ca61f790a27d"/>
  <p:tag name="KSO_WM_CHIP_XID" val="624cfa648c72ca61f790a27c"/>
  <p:tag name="KSO_WM_CHIP_FILLAREA_FILL_RULE" val="{&quot;fill_align&quot;:&quot;cm&quot;,&quot;fill_mode&quot;:&quot;adaptive&quot;,&quot;sacle_strategy&quot;:&quot;smart&quot;}"/>
  <p:tag name="KSO_WM_ASSEMBLE_CHIP_INDEX" val="2ff1becd82b9404391c3fe8ad61c181b"/>
  <p:tag name="KSO_WM_UNIT_TEXT_FILL_FORE_SCHEMECOLOR_INDEX_BRIGHTNESS" val="0.15"/>
  <p:tag name="KSO_WM_UNIT_TEXT_FILL_FORE_SCHEMECOLOR_INDEX" val="13"/>
  <p:tag name="KSO_WM_UNIT_TEXT_FILL_TYPE" val="1"/>
  <p:tag name="KSO_WM_TEMPLATE_ASSEMBLE_XID" val="63180f4559d53ee3cde85f19"/>
  <p:tag name="KSO_WM_TEMPLATE_ASSEMBLE_GROUPID" val="62d900ef02b43a043ddad9e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4;26;2"/>
  <p:tag name="KSO_WM_UNIT_BLOCK" val="0"/>
  <p:tag name="KSO_WM_UNIT_DEC_AREA_ID" val="c97c06a9d100463faccbcc115f79f54d"/>
  <p:tag name="KSO_WM_UNIT_SUBTYPE" val="a"/>
  <p:tag name="KSO_WM_UNIT_PRESET_TEXT" val="单击此处添加文本具体内容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4164_1*f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4cfa648c72ca61f790a27d"/>
  <p:tag name="KSO_WM_CHIP_XID" val="624cfa648c72ca61f790a27c"/>
  <p:tag name="KSO_WM_CHIP_FILLAREA_FILL_RULE" val="{&quot;fill_align&quot;:&quot;cm&quot;,&quot;fill_mode&quot;:&quot;adaptive&quot;,&quot;sacle_strategy&quot;:&quot;smart&quot;}"/>
  <p:tag name="KSO_WM_ASSEMBLE_CHIP_INDEX" val="2ff1becd82b9404391c3fe8ad61c181b"/>
  <p:tag name="KSO_WM_UNIT_TEXT_FILL_FORE_SCHEMECOLOR_INDEX_BRIGHTNESS" val="0.15"/>
  <p:tag name="KSO_WM_UNIT_TEXT_FILL_FORE_SCHEMECOLOR_INDEX" val="13"/>
  <p:tag name="KSO_WM_UNIT_TEXT_FILL_TYPE" val="1"/>
  <p:tag name="KSO_WM_TEMPLATE_ASSEMBLE_XID" val="63180f4559d53ee3cde85f19"/>
  <p:tag name="KSO_WM_TEMPLATE_ASSEMBLE_GROUPID" val="62d900ef02b43a043ddad9ec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0;22;2"/>
  <p:tag name="KSO_WM_UNIT_BLOCK" val="0"/>
  <p:tag name="KSO_WM_UNIT_DEC_AREA_ID" val="7d77c1e8c4ce46b2b571a2912ece8072"/>
  <p:tag name="KSO_WM_UNIT_SUBTYPE" val="b"/>
  <p:tag name="KSO_WM_UNIT_PRESET_TEXT" val="汇报人姓名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24164_1*f*2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4cfa648c72ca61f790a27d"/>
  <p:tag name="KSO_WM_CHIP_XID" val="624cfa648c72ca61f790a27c"/>
  <p:tag name="KSO_WM_CHIP_FILLAREA_FILL_RULE" val="{&quot;fill_align&quot;:&quot;cm&quot;,&quot;fill_mode&quot;:&quot;adaptive&quot;,&quot;sacle_strategy&quot;:&quot;smart&quot;}"/>
  <p:tag name="KSO_WM_ASSEMBLE_CHIP_INDEX" val="2ff1becd82b9404391c3fe8ad61c181b"/>
  <p:tag name="KSO_WM_UNIT_TEXT_FILL_FORE_SCHEMECOLOR_INDEX_BRIGHTNESS" val="0.15"/>
  <p:tag name="KSO_WM_UNIT_TEXT_FILL_FORE_SCHEMECOLOR_INDEX" val="13"/>
  <p:tag name="KSO_WM_UNIT_TEXT_FILL_TYPE" val="1"/>
  <p:tag name="KSO_WM_TEMPLATE_ASSEMBLE_XID" val="63180f4559d53ee3cde85f19"/>
  <p:tag name="KSO_WM_TEMPLATE_ASSEMBLE_GROUPID" val="62d900ef02b43a043ddad9ec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  <p:tag name="KSO_WM_SLIDE_BACKGROUND_TYPE" val="genera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  <p:tag name="KSO_WM_SLIDE_BACKGROUND_TYPE" val="genera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  <p:tag name="KSO_WM_SLIDE_BACKGROUND_TYPE" val="genera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6886139600484780b418a012128ce79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540d031df5a240cd9085ec741e364d66"/>
  <p:tag name="KSO_WM_SLIDE_BACKGROUND_TYPE" val="fram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52be2e1f0a8c4ba9b1c823feb5fb19f7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bdf105278b34857911b05cd2cbcf811"/>
  <p:tag name="KSO_WM_SLIDE_BACKGROUND_TYPE" val="fram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184c66cc502148d0826c782114551d16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693ccaab6274f5a8255763d5f54fbd0"/>
  <p:tag name="KSO_WM_SLIDE_BACKGROUND_TYPE" val="fram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9b5b4069d7554885afb2d1c43bec55d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4a70fabb2304e54ad925b80f945b092"/>
  <p:tag name="KSO_WM_SLIDE_BACKGROUND_TYPE" val="leftRight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f9813a9130294fa4a06549abcdf4b1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70f72c1ced840fcb06910a9ed8f37cd"/>
  <p:tag name="KSO_WM_SLIDE_BACKGROUND_TYPE" val="leftRight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cb2c1d7fa56b4e7689ecd9d2ec80fdb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5a153aaad5174d5a9dba7efdd3ff6e58"/>
  <p:tag name="KSO_WM_SLIDE_BACKGROUND_TYPE" val="topBottom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8d0ae24ffb5648e59070e11b32cba5b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27fd14c51194e8c93494a41447d3dc8"/>
  <p:tag name="KSO_WM_SLIDE_BACKGROUND_TYPE" val="topBottom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42f10cfe149b4e859fdbea407a330986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ec587d3abf493c9e878d71dd3da443"/>
  <p:tag name="KSO_WM_SLIDE_BACKGROUND_TYPE" val="topBottom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b251eac81db442d183267e239b4b275c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e1f07a1c4b94d2faf6e2a57c656d011"/>
  <p:tag name="KSO_WM_SLIDE_BACKGROUND_TYPE" val="bottomTop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997ccf09dbfe44fba6e010879889ad9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2131dff19dd43a7b803d588e618d5df"/>
  <p:tag name="KSO_WM_SLIDE_BACKGROUND_TYPE" val="navigati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f7b981f1e01041459d52f8d1d77ddbc4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b022cdc360a4fb2bbdbd1c8402f6a17"/>
  <p:tag name="KSO_WM_SLIDE_BACKGROUND_TYPE" val="navigation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415e1b17e17747ec9cf0c6c76d5b827d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eb5a64680a64ddcbd3db1b908496db7"/>
  <p:tag name="KSO_WM_SLIDE_BACKGROUND_TYPE" val="navigation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0adced35df6e4432a7d34bbf703b1d4d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46e61749aa44b2089d31e15e776ba57"/>
  <p:tag name="KSO_WM_SLIDE_BACKGROUND_TYPE" val="belt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025afcd46c924276ac614a09157acfcd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69505ce341d4c3d99d6b34e1d56acc8"/>
  <p:tag name="KSO_WM_SLIDE_BACKGROUND_TYPE" val="belt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88b3502771a2438cacb4c36730532806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5c9b6760dea4e038a7f5e90df7058e6"/>
  <p:tag name="KSO_WM_SLIDE_BACKGROUND_TYPE" val="belt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4164_1"/>
  <p:tag name="KSO_WM_TEMPLATE_SUBCATEGORY" val="21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24164"/>
  <p:tag name="KSO_WM_SLIDE_LAYOUT" val="a_f"/>
  <p:tag name="KSO_WM_SLIDE_LAYOUT_CNT" val="1_1"/>
  <p:tag name="KSO_WM_CHIP_INFOS" val="{&quot;type&quot;:0,&quot;layout_type&quot;:&quot;1_NF_C_2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FILLPROP" val="[[{&quot;text_align&quot;:&quot;lm&quot;,&quot;text_direction&quot;:&quot;horizontal&quot;,&quot;support_big_font&quot;:false,&quot;picture_toward&quot;:0,&quot;picture_dockside&quot;:[],&quot;fill_id&quot;:&quot;2fb9763a0e634043b18d8602ad493d66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2fb9763a0e634043b18d8602ad493d66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2fb9763a0e634043b18d8602ad493d66&quot;,&quot;fill_align&quot;:&quot;ct&quot;,&quot;chip_types&quot;:[&quot;header&quot;]}]]"/>
  <p:tag name="KSO_WM_CHIP_DECFILLPROP" val="[]"/>
  <p:tag name="KSO_WM_CHIP_XID" val="61514078d3dcef8fee32c292"/>
  <p:tag name="KSO_WM_CHIP_GROUPID" val="61514078d3dcef8fee32c291"/>
  <p:tag name="KSO_WM_SLIDE_LAYOUT_INFO" val="{&quot;id&quot;:&quot;2022-09-07T11:26:10&quot;,&quot;margin&quot;:{&quot;bottom&quot;:5.953588008880615,&quot;left&quot;:4.207025051116943,&quot;right&quot;:4.207042694091797,&quot;top&quot;:5.953554630279541},&quot;type&quot;:0}"/>
  <p:tag name="KSO_WM_SLIDE_BK_DARK_LIGHT" val="2"/>
  <p:tag name="KSO_WM_SLIDE_BACKGROUND_TYPE" val="general"/>
  <p:tag name="KSO_WM_SLIDE_SUPPORT_FEATURE_TYPE" val="0"/>
  <p:tag name="KSO_WM_SLIDE_TYPE" val="title"/>
  <p:tag name="KSO_WM_TEMPLATE_MASTER_THUMB_INDEX" val="12"/>
  <p:tag name="KSO_WM_CHIP_COLORING" val="1"/>
  <p:tag name="KSO_WM_SLIDE_SUBTYPE" val="pureTxt"/>
  <p:tag name="KSO_WM_TEMPLATE_ASSEMBLE_XID" val="63180f4559d53ee3cde85f43"/>
  <p:tag name="KSO_WM_TEMPLATE_ASSEMBLE_GROUPID" val="62d900ef02b43a043ddad9ec"/>
  <p:tag name="KSO_WM_TEMPLATE_THUMBS_INDEX" val="1、4、7、16、17、2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72;88;2"/>
  <p:tag name="KSO_WM_UNIT_BLOCK" val="0"/>
  <p:tag name="KSO_WM_UNIT_DEC_AREA_ID" val="03e736e4ff5f4605961c974354347d10"/>
  <p:tag name="KSO_WM_UNIT_ISCONTENTSTITLE" val="0"/>
  <p:tag name="KSO_WM_UNIT_ISNUMDGMTITLE" val="0"/>
  <p:tag name="KSO_WM_UNIT_PRESET_TEXT" val="党政风教育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1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0b54c2d9f311da4dab6587"/>
  <p:tag name="KSO_WM_CHIP_XID" val="620b54c2d9f311da4dab6586"/>
  <p:tag name="KSO_WM_CHIP_FILLAREA_FILL_RULE" val="{&quot;fill_align&quot;:&quot;cm&quot;,&quot;fill_mode&quot;:&quot;adaptive&quot;,&quot;sacle_strategy&quot;:&quot;smart&quot;}"/>
  <p:tag name="KSO_WM_ASSEMBLE_CHIP_INDEX" val="ab422f8758c3457eaa65859ebc34c13b"/>
  <p:tag name="KSO_WM_UNIT_TEXT_FILL_FORE_SCHEMECOLOR_INDEX_BRIGHTNESS" val="0"/>
  <p:tag name="KSO_WM_UNIT_TEXT_FILL_FORE_SCHEMECOLOR_INDEX" val="5"/>
  <p:tag name="KSO_WM_UNIT_TEXT_FILL_TYPE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4164_5"/>
  <p:tag name="KSO_WM_TEMPLATE_SUBCATEGORY" val="21"/>
  <p:tag name="KSO_WM_TEMPLATE_MASTER_TYPE" val="1"/>
  <p:tag name="KSO_WM_TEMPLATE_COLOR_TYPE" val="1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24164"/>
  <p:tag name="KSO_WM_SLIDE_LAYOUT" val="a_b_l"/>
  <p:tag name="KSO_WM_SLIDE_LAYOUT_CNT" val="1_1_1"/>
  <p:tag name="KSO_WM_CHIP_INFOS" val="{&quot;type&quot;:0,&quot;layout_type&quot;:&quot;1_NF_RC_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93227018adb49c6c1f3e73"/>
  <p:tag name="KSO_WM_CHIP_FILLPROP" val="[[{&quot;text_align&quot;:&quot;lm&quot;,&quot;text_direction&quot;:&quot;horizontal&quot;,&quot;support_big_font&quot;:false,&quot;picture_toward&quot;:0,&quot;picture_dockside&quot;:[],&quot;fill_id&quot;:&quot;e303a136c055462db3fd25bea027f8ce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e303a136c055462db3fd25bea027f8ce&quot;,&quot;fill_align&quot;:&quot;cm&quot;,&quot;chip_types&quot;:[&quot;diagram&quot;]}],[{&quot;text_align&quot;:&quot;cm&quot;,&quot;text_direction&quot;:&quot;horizontal&quot;,&quot;support_big_font&quot;:false,&quot;picture_toward&quot;:0,&quot;picture_dockside&quot;:[],&quot;fill_id&quot;:&quot;e303a136c055462db3fd25bea027f8ce&quot;,&quot;fill_align&quot;:&quot;lm&quot;,&quot;chip_types&quot;:[&quot;diagram&quot;]}],[{&quot;text_align&quot;:&quot;lm&quot;,&quot;text_direction&quot;:&quot;horizontal&quot;,&quot;support_big_font&quot;:false,&quot;picture_toward&quot;:0,&quot;picture_dockside&quot;:[],&quot;fill_id&quot;:&quot;e303a136c055462db3fd25bea027f8ce&quot;,&quot;fill_align&quot;:&quot;cm&quot;,&quot;chip_types&quot;:[&quot;diagram&quot;]}],[{&quot;text_align&quot;:&quot;lm&quot;,&quot;text_direction&quot;:&quot;horizontal&quot;,&quot;support_big_font&quot;:false,&quot;picture_toward&quot;:0,&quot;picture_dockside&quot;:[],&quot;fill_id&quot;:&quot;e303a136c055462db3fd25bea027f8ce&quot;,&quot;fill_align&quot;:&quot;lb&quot;,&quot;chip_types&quot;:[&quot;header&quot;]}],[{&quot;text_align&quot;:&quot;cm&quot;,&quot;text_direction&quot;:&quot;horizontal&quot;,&quot;support_big_font&quot;:false,&quot;picture_toward&quot;:0,&quot;picture_dockside&quot;:[],&quot;fill_id&quot;:&quot;e303a136c055462db3fd25bea027f8ce&quot;,&quot;fill_align&quot;:&quot;rm&quot;,&quot;chip_types&quot;:[&quot;header&quot;]}]]"/>
  <p:tag name="KSO_WM_CHIP_DECFILLPROP" val="[]"/>
  <p:tag name="KSO_WM_CHIP_GROUPID" val="6193227018adb49c6c1f3e75"/>
  <p:tag name="KSO_WM_SLIDE_BK_DARK_LIGHT" val="2"/>
  <p:tag name="KSO_WM_SLIDE_BACKGROUND_TYPE" val="general"/>
  <p:tag name="KSO_WM_DIAGRAM_GROUP_CODE" val="l1-1"/>
  <p:tag name="KSO_WM_SLIDE_DIAGTYPE" val="l"/>
  <p:tag name="KSO_WM_SLIDE_SUPPORT_FEATURE_TYPE" val="0"/>
  <p:tag name="KSO_WM_SLIDE_TYPE" val="contents"/>
  <p:tag name="KSO_WM_CHIP_COLORING" val="1"/>
  <p:tag name="KSO_WM_SLIDE_SUBTYPE" val="diag"/>
  <p:tag name="KSO_WM_TEMPLATE_ASSEMBLE_XID" val="63180f4559d53ee3cde85f8c"/>
  <p:tag name="KSO_WM_TEMPLATE_ASSEMBLE_GROUPID" val="62d900ef02b43a043ddad9ec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60;66;2"/>
  <p:tag name="KSO_WM_UNIT_BLOCK" val="0"/>
  <p:tag name="KSO_WM_UNIT_DEC_AREA_ID" val="80ecf7233eb74bd7bcad8a91c4b97d15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5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ASSEMBLE_CHIP_INDEX" val="1dcc46fcb39b419a93c6196c61d3d40d"/>
  <p:tag name="KSO_WM_UNIT_USESOURCEFORMAT_APPLY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4;28;2"/>
  <p:tag name="KSO_WM_UNIT_BLOCK" val="0"/>
  <p:tag name="KSO_WM_UNIT_DEC_AREA_ID" val="a5187a9c240741a5b536d708199a304b"/>
  <p:tag name="KSO_WM_UNIT_ISCONTENTSTITLE" val="0"/>
  <p:tag name="KSO_WM_UNIT_ISNUMDGMTITLE" val="0"/>
  <p:tag name="KSO_WM_UNIT_PRESET_TEXT" val="CONTENTS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4164_5*b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ASSEMBLE_CHIP_INDEX" val="1dcc46fcb39b419a93c6196c61d3d40d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35a81cb8d5e045398372547216584a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24164_5*l_h_a*1_1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UNIT_VALUE" val="10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205.4,&quot;left&quot;:540.4,&quot;top&quot;:233.3,&quot;width&quot;:245.85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4f00f9914a964a3ebaf85e5d182dbbca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24164_5*l_h_i*1_1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  <p:tag name="KSO_WM_DIAGRAM_VIRTUALLY_FRAME" val="{&quot;height&quot;:205.4,&quot;left&quot;:540.4,&quot;top&quot;:233.3,&quot;width&quot;:245.85}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bc379aba51c24bab91de0cd05716676d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4164_5*i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1dcc46fcb39b419a93c6196c61d3d40d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3596ccedded9440ba760790e7c94851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4164_5*i*2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1dcc46fcb39b419a93c6196c61d3d40d"/>
  <p:tag name="KSO_WM_UNIT_LINE_FORE_SCHEMECOLOR_INDEX_BRIGHTNESS" val="-0.25"/>
  <p:tag name="KSO_WM_UNIT_LINE_FORE_SCHEMECOLOR_INDEX" val="5"/>
  <p:tag name="KSO_WM_UNIT_LINE_FILL_TYPE" val="2"/>
  <p:tag name="KSO_WM_UNIT_USESOURCEFORMAT_APPLY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d8bd1d45f63a4e35a4535faab8b528e2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24164_5*l_h_a*1_2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VALUE" val="10"/>
  <p:tag name="KSO_WM_UNIT_USESOURCEFORMAT_APPLY" val="1"/>
  <p:tag name="KSO_WM_DIAGRAM_VIRTUALLY_FRAME" val="{&quot;height&quot;:205.4,&quot;left&quot;:540.4,&quot;top&quot;:233.3,&quot;width&quot;:245.85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4f00f9914a964a3ebaf85e5d182dbbca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24164_5*l_h_i*1_2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  <p:tag name="KSO_WM_DIAGRAM_VIRTUALLY_FRAME" val="{&quot;height&quot;:205.4,&quot;left&quot;:540.4,&quot;top&quot;:233.3,&quot;width&quot;:245.85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fe5412bb000943da87f8572bdc22f9a7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4164_5*l_h_a*1_3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VALUE" val="10"/>
  <p:tag name="KSO_WM_UNIT_USESOURCEFORMAT_APPLY" val="1"/>
  <p:tag name="KSO_WM_DIAGRAM_VIRTUALLY_FRAME" val="{&quot;height&quot;:205.4,&quot;left&quot;:540.4,&quot;top&quot;:233.3,&quot;width&quot;:245.85}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4f00f9914a964a3ebaf85e5d182dbbca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24164_5*l_h_i*1_3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  <p:tag name="KSO_WM_DIAGRAM_VIRTUALLY_FRAME" val="{&quot;height&quot;:205.4,&quot;left&quot;:540.4,&quot;top&quot;:233.3,&quot;width&quot;:245.85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72b86a80c0454b2aa6bf1a270de334da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24164_5*l_h_a*1_4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VALUE" val="10"/>
  <p:tag name="KSO_WM_UNIT_USESOURCEFORMAT_APPLY" val="1"/>
  <p:tag name="KSO_WM_DIAGRAM_VIRTUALLY_FRAME" val="{&quot;height&quot;:205.4,&quot;left&quot;:540.4,&quot;top&quot;:233.3,&quot;width&quot;:245.85}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4f00f9914a964a3ebaf85e5d182dbbca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24164_5*l_h_i*1_4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  <p:tag name="KSO_WM_DIAGRAM_VIRTUALLY_FRAME" val="{&quot;height&quot;:205.4,&quot;left&quot;:540.4,&quot;top&quot;:233.3,&quot;width&quot;:245.85}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a112b5adc7a54d3b98147012d61af03c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24164_5*l_h_a*1_5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VALUE" val="10"/>
  <p:tag name="KSO_WM_UNIT_USESOURCEFORMAT_APPLY" val="1"/>
  <p:tag name="KSO_WM_DIAGRAM_VIRTUALLY_FRAME" val="{&quot;height&quot;:205.4,&quot;left&quot;:540.4,&quot;top&quot;:233.3,&quot;width&quot;:245.85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4f00f9914a964a3ebaf85e5d182dbbca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24164_5*l_h_i*1_5_1"/>
  <p:tag name="KSO_WM_TEMPLATE_CATEGORY" val="custom"/>
  <p:tag name="KSO_WM_TEMPLATE_INDEX" val="20224164"/>
  <p:tag name="KSO_WM_UNIT_LAYERLEVEL" val="1_1_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  <p:tag name="KSO_WM_DIAGRAM_VIRTUALLY_FRAME" val="{&quot;height&quot;:205.4,&quot;left&quot;:540.4,&quot;top&quot;:233.3,&quot;width&quot;:245.85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0983_8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8"/>
  <p:tag name="KSO_WM_SLIDE_SIZE" val="863.954*312.702"/>
  <p:tag name="KSO_WM_SLIDE_POSITION" val="48.0004*179.301"/>
  <p:tag name="KSO_WM_TAG_VERSION" val="1.0"/>
  <p:tag name="KSO_WM_BEAUTIFY_FLAG" val="#wm#"/>
  <p:tag name="KSO_WM_TEMPLATE_CATEGORY" val="custom"/>
  <p:tag name="KSO_WM_TEMPLATE_INDEX" val="20220983"/>
  <p:tag name="KSO_WM_SLIDE_LAYOUT" val="a_h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23:44&quot;,&quot;maxSize&quot;:{&quot;size1&quot;:31.100000000000001},&quot;minSize&quot;:{&quot;size1&quot;:20.100000000000001},&quot;normalSize&quot;:{&quot;size1&quot;:20.100000000000001},&quot;subLayout&quot;:[{&quot;id&quot;:&quot;2021-04-01T15:23:44&quot;,&quot;margin&quot;:{&quot;bottom&quot;:0.026000002399086952,&quot;left&quot;:1.6929999589920044,&quot;right&quot;:1.6929999589920044,&quot;top&quot;:1.6929999589920044},&quot;type&quot;:0},{&quot;id&quot;:&quot;2021-04-01T15:23:44&quot;,&quot;margin&quot;:{&quot;bottom&quot;:1.6929999589920044,&quot;left&quot;:1.6929999589920044,&quot;right&quot;:1.6929999589920044,&quot;top&quot;:0.81999999284744263},&quot;maxSize&quot;:{&quot;size1&quot;:31.322363451004303},&quot;minSize&quot;:{&quot;size1&quot;:15.422363451004298},&quot;normalSize&quot;:{&quot;size1&quot;:15.422363451004298},&quot;subLayout&quot;:[{&quot;id&quot;:&quot;2021-04-01T15:23:44&quot;,&quot;margin&quot;:{&quot;bottom&quot;:0.046930205076932907,&quot;left&quot;:1.6929999589920044,&quot;right&quot;:1.6929999589920044,&quot;top&quot;:0.81999999284744263},&quot;type&quot;:0},{&quot;id&quot;:&quot;2021-04-01T15:23:44&quot;,&quot;margin&quot;:{&quot;bottom&quot;:1.6929999589920044,&quot;left&quot;:1.6929999589920044,&quot;right&quot;:1.6929999589920044,&quot;top&quot;:0.14886131882667542},&quot;type&quot;:0}]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d96349c98c299aacc02c7"/>
  <p:tag name="KSO_WM_CHIP_FILLPROP" val="[[{&quot;text_align&quot;:&quot;lm&quot;,&quot;text_direction&quot;:&quot;horizontal&quot;,&quot;support_big_font&quot;:false,&quot;picture_toward&quot;:0,&quot;picture_dockside&quot;:[],&quot;fill_id&quot;:&quot;511b1c75f1234b9e8830a0fc8507d58d&quot;,&quot;fill_align&quot;:&quot;lm&quot;,&quot;chip_types&quot;:[&quot;text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f59f3e6f069b43bf81b59d708180a1f2&quot;,&quot;fill_align&quot;:&quot;cm&quot;,&quot;chip_types&quot;:[&quot;diagram&quot;,&quot;text&quot;,&quot;picture&quot;,&quot;chart&quot;,&quot;table&quot;,&quot;video&quot;]}]]"/>
  <p:tag name="KSO_WM_CHIP_DECFILLPROP" val="[]"/>
  <p:tag name="KSO_WM_SLIDE_CAN_ADD_NAVIGATION" val="1"/>
  <p:tag name="KSO_WM_CHIP_GROUPID" val="5f6c93987b7ee298d401b017"/>
  <p:tag name="KSO_WM_SLIDE_BACKGROUND_TYPE" val="general"/>
  <p:tag name="KSO_WM_SLIDE_SUPPORT_FEATURE_TYPE" val="0"/>
  <p:tag name="KSO_WM_TEMPLATE_ASSEMBLE_XID" val="60656efa4054ed1e2fb801b2"/>
  <p:tag name="KSO_WM_TEMPLATE_ASSEMBLE_GROUPID" val="60656efa4054ed1e2fb801b2"/>
  <p:tag name="KSO_WM_CHIP_COLORING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  <p:tag name="KSO_WM_SLIDE_BACKGROUND_TYPE" val="general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  <p:tag name="KSO_WM_SLIDE_BACKGROUND_TYPE" val="general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  <p:tag name="KSO_WM_SLIDE_BACKGROUND_TYPE" val="general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0983_8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8"/>
  <p:tag name="KSO_WM_SLIDE_SIZE" val="863.954*312.702"/>
  <p:tag name="KSO_WM_SLIDE_POSITION" val="48.0004*179.301"/>
  <p:tag name="KSO_WM_TAG_VERSION" val="1.0"/>
  <p:tag name="KSO_WM_BEAUTIFY_FLAG" val="#wm#"/>
  <p:tag name="KSO_WM_TEMPLATE_CATEGORY" val="custom"/>
  <p:tag name="KSO_WM_TEMPLATE_INDEX" val="20220983"/>
  <p:tag name="KSO_WM_SLIDE_LAYOUT" val="a_h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23:44&quot;,&quot;maxSize&quot;:{&quot;size1&quot;:31.100000000000001},&quot;minSize&quot;:{&quot;size1&quot;:20.100000000000001},&quot;normalSize&quot;:{&quot;size1&quot;:20.100000000000001},&quot;subLayout&quot;:[{&quot;id&quot;:&quot;2021-04-01T15:23:44&quot;,&quot;margin&quot;:{&quot;bottom&quot;:0.026000002399086952,&quot;left&quot;:1.6929999589920044,&quot;right&quot;:1.6929999589920044,&quot;top&quot;:1.6929999589920044},&quot;type&quot;:0},{&quot;id&quot;:&quot;2021-04-01T15:23:44&quot;,&quot;margin&quot;:{&quot;bottom&quot;:1.6929999589920044,&quot;left&quot;:1.6929999589920044,&quot;right&quot;:1.6929999589920044,&quot;top&quot;:0.81999999284744263},&quot;maxSize&quot;:{&quot;size1&quot;:31.322363451004303},&quot;minSize&quot;:{&quot;size1&quot;:15.422363451004298},&quot;normalSize&quot;:{&quot;size1&quot;:15.422363451004298},&quot;subLayout&quot;:[{&quot;id&quot;:&quot;2021-04-01T15:23:44&quot;,&quot;margin&quot;:{&quot;bottom&quot;:0.046930205076932907,&quot;left&quot;:1.6929999589920044,&quot;right&quot;:1.6929999589920044,&quot;top&quot;:0.81999999284744263},&quot;type&quot;:0},{&quot;id&quot;:&quot;2021-04-01T15:23:44&quot;,&quot;margin&quot;:{&quot;bottom&quot;:1.6929999589920044,&quot;left&quot;:1.6929999589920044,&quot;right&quot;:1.6929999589920044,&quot;top&quot;:0.14886131882667542},&quot;type&quot;:0}]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d96349c98c299aacc02c7"/>
  <p:tag name="KSO_WM_CHIP_FILLPROP" val="[[{&quot;text_align&quot;:&quot;lm&quot;,&quot;text_direction&quot;:&quot;horizontal&quot;,&quot;support_big_font&quot;:false,&quot;picture_toward&quot;:0,&quot;picture_dockside&quot;:[],&quot;fill_id&quot;:&quot;511b1c75f1234b9e8830a0fc8507d58d&quot;,&quot;fill_align&quot;:&quot;lm&quot;,&quot;chip_types&quot;:[&quot;text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f59f3e6f069b43bf81b59d708180a1f2&quot;,&quot;fill_align&quot;:&quot;cm&quot;,&quot;chip_types&quot;:[&quot;diagram&quot;,&quot;text&quot;,&quot;picture&quot;,&quot;chart&quot;,&quot;table&quot;,&quot;video&quot;]}]]"/>
  <p:tag name="KSO_WM_CHIP_DECFILLPROP" val="[]"/>
  <p:tag name="KSO_WM_SLIDE_CAN_ADD_NAVIGATION" val="1"/>
  <p:tag name="KSO_WM_CHIP_GROUPID" val="5f6c93987b7ee298d401b017"/>
  <p:tag name="KSO_WM_SLIDE_BACKGROUND_TYPE" val="general"/>
  <p:tag name="KSO_WM_SLIDE_SUPPORT_FEATURE_TYPE" val="0"/>
  <p:tag name="KSO_WM_TEMPLATE_ASSEMBLE_XID" val="60656efa4054ed1e2fb801b2"/>
  <p:tag name="KSO_WM_TEMPLATE_ASSEMBLE_GROUPID" val="60656efa4054ed1e2fb801b2"/>
  <p:tag name="KSO_WM_CHIP_COLORING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  <p:tag name="KSO_WM_SLIDE_BACKGROUND_TYPE" val="genera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  <p:tag name="KSO_WM_SLIDE_BACKGROUND_TYPE" val="general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  <p:tag name="KSO_WM_SLIDE_BACKGROUND_TYPE" val="general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0983_8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8"/>
  <p:tag name="KSO_WM_SLIDE_SIZE" val="863.954*312.702"/>
  <p:tag name="KSO_WM_SLIDE_POSITION" val="48.0004*179.301"/>
  <p:tag name="KSO_WM_TAG_VERSION" val="1.0"/>
  <p:tag name="KSO_WM_BEAUTIFY_FLAG" val="#wm#"/>
  <p:tag name="KSO_WM_TEMPLATE_CATEGORY" val="custom"/>
  <p:tag name="KSO_WM_TEMPLATE_INDEX" val="20220983"/>
  <p:tag name="KSO_WM_SLIDE_LAYOUT" val="a_h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23:44&quot;,&quot;maxSize&quot;:{&quot;size1&quot;:31.100000000000001},&quot;minSize&quot;:{&quot;size1&quot;:20.100000000000001},&quot;normalSize&quot;:{&quot;size1&quot;:20.100000000000001},&quot;subLayout&quot;:[{&quot;id&quot;:&quot;2021-04-01T15:23:44&quot;,&quot;margin&quot;:{&quot;bottom&quot;:0.026000002399086952,&quot;left&quot;:1.6929999589920044,&quot;right&quot;:1.6929999589920044,&quot;top&quot;:1.6929999589920044},&quot;type&quot;:0},{&quot;id&quot;:&quot;2021-04-01T15:23:44&quot;,&quot;margin&quot;:{&quot;bottom&quot;:1.6929999589920044,&quot;left&quot;:1.6929999589920044,&quot;right&quot;:1.6929999589920044,&quot;top&quot;:0.81999999284744263},&quot;maxSize&quot;:{&quot;size1&quot;:31.322363451004303},&quot;minSize&quot;:{&quot;size1&quot;:15.422363451004298},&quot;normalSize&quot;:{&quot;size1&quot;:15.422363451004298},&quot;subLayout&quot;:[{&quot;id&quot;:&quot;2021-04-01T15:23:44&quot;,&quot;margin&quot;:{&quot;bottom&quot;:0.046930205076932907,&quot;left&quot;:1.6929999589920044,&quot;right&quot;:1.6929999589920044,&quot;top&quot;:0.81999999284744263},&quot;type&quot;:0},{&quot;id&quot;:&quot;2021-04-01T15:23:44&quot;,&quot;margin&quot;:{&quot;bottom&quot;:1.6929999589920044,&quot;left&quot;:1.6929999589920044,&quot;right&quot;:1.6929999589920044,&quot;top&quot;:0.14886131882667542},&quot;type&quot;:0}]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d96349c98c299aacc02c7"/>
  <p:tag name="KSO_WM_CHIP_FILLPROP" val="[[{&quot;text_align&quot;:&quot;lm&quot;,&quot;text_direction&quot;:&quot;horizontal&quot;,&quot;support_big_font&quot;:false,&quot;picture_toward&quot;:0,&quot;picture_dockside&quot;:[],&quot;fill_id&quot;:&quot;511b1c75f1234b9e8830a0fc8507d58d&quot;,&quot;fill_align&quot;:&quot;lm&quot;,&quot;chip_types&quot;:[&quot;text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f59f3e6f069b43bf81b59d708180a1f2&quot;,&quot;fill_align&quot;:&quot;cm&quot;,&quot;chip_types&quot;:[&quot;diagram&quot;,&quot;text&quot;,&quot;picture&quot;,&quot;chart&quot;,&quot;table&quot;,&quot;video&quot;]}]]"/>
  <p:tag name="KSO_WM_CHIP_DECFILLPROP" val="[]"/>
  <p:tag name="KSO_WM_SLIDE_CAN_ADD_NAVIGATION" val="1"/>
  <p:tag name="KSO_WM_CHIP_GROUPID" val="5f6c93987b7ee298d401b017"/>
  <p:tag name="KSO_WM_SLIDE_BACKGROUND_TYPE" val="general"/>
  <p:tag name="KSO_WM_SLIDE_SUPPORT_FEATURE_TYPE" val="0"/>
  <p:tag name="KSO_WM_TEMPLATE_ASSEMBLE_XID" val="60656efa4054ed1e2fb801b2"/>
  <p:tag name="KSO_WM_TEMPLATE_ASSEMBLE_GROUPID" val="60656efa4054ed1e2fb801b2"/>
  <p:tag name="KSO_WM_CHIP_COLORING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4164"/>
  <p:tag name="KSO_WM_UNIT_TYPE" val="i"/>
  <p:tag name="KSO_WM_UNIT_INDEX" val="1"/>
  <p:tag name="KSO_WM_UNIT_ID" val="chip20224164_5*i*1"/>
  <p:tag name="KSO_WM_BEAUTIFY_FLAG" val="#wm#"/>
  <p:tag name="KSO_WM_TAG_VERSION" val="1.0"/>
  <p:tag name="KSO_WM_CHIP_GROUPID" val="62d900ef02b43a043ddad9ec"/>
  <p:tag name="KSO_WM_CHIP_XID" val="62d900ef02b43a043ddade0a"/>
  <p:tag name="KSO_WM_UNIT_DEC_AREA_ID" val="70d92cc8036645f09db3c40dec45574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5313af8b88475c9e578aef08ef91f2"/>
  <p:tag name="KSO_WM_SLIDE_BACKGROUND_TYPE" val="general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6*i*1"/>
  <p:tag name="KSO_WM_BEAUTIFY_FLAG" val="#wm#"/>
  <p:tag name="KSO_WM_TAG_VERSION" val="1.0"/>
  <p:tag name="KSO_WM_CHIP_GROUPID" val="62d900ef02b43a043ddad9ec"/>
  <p:tag name="KSO_WM_CHIP_XID" val="62d900ef02b43a043ddaddb1"/>
  <p:tag name="KSO_WM_UNIT_DEC_AREA_ID" val="f833969d98ff4093bb7402e292b71b1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2bea20a2d8f426cb482ede98bb13d96"/>
  <p:tag name="KSO_WM_SLIDE_BACKGROUND_TYPE" val="genera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4164"/>
  <p:tag name="KSO_WM_UNIT_TYPE" val="i"/>
  <p:tag name="KSO_WM_UNIT_INDEX" val="1"/>
  <p:tag name="KSO_WM_UNIT_ID" val="chip20224164_7*i*1"/>
  <p:tag name="KSO_WM_BEAUTIFY_FLAG" val="#wm#"/>
  <p:tag name="KSO_WM_TAG_VERSION" val="1.0"/>
  <p:tag name="KSO_WM_CHIP_GROUPID" val="62d900ef02b43a043ddad9ec"/>
  <p:tag name="KSO_WM_CHIP_XID" val="62d900ef02b43a043ddaddda"/>
  <p:tag name="KSO_WM_UNIT_DEC_AREA_ID" val="493213a8c50843cf87b76a04ff4ded68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1707600e6914718a28f199dc91f95a5"/>
  <p:tag name="KSO_WM_SLIDE_BACKGROUND_TYPE" val="general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4164"/>
  <p:tag name="KSO_WM_SLIDE_ID" val="custom20224164_20"/>
  <p:tag name="KSO_WM_TEMPLATE_SUBCATEGORY" val="21"/>
  <p:tag name="KSO_WM_TEMPLATE_MASTER_TYPE" val="1"/>
  <p:tag name="KSO_WM_TEMPLATE_COLOR_TYPE" val="1"/>
  <p:tag name="KSO_WM_SLIDE_ITEM_CNT" val="0"/>
  <p:tag name="KSO_WM_SLIDE_INDEX" val="20"/>
  <p:tag name="KSO_WM_TAG_VERSION" val="1.0"/>
  <p:tag name="KSO_WM_SLIDE_LAYOUT" val="a_f"/>
  <p:tag name="KSO_WM_SLIDE_LAYOUT_CNT" val="1_2"/>
  <p:tag name="KSO_WM_CHIP_INFOS" val="{&quot;type&quot;:0,&quot;layout_type&quot;:&quot;1_NF_C_34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FILLPROP" val="[[{&quot;text_align&quot;:&quot;lm&quot;,&quot;text_direction&quot;:&quot;horizontal&quot;,&quot;support_big_font&quot;:false,&quot;picture_toward&quot;:0,&quot;picture_dockside&quot;:[],&quot;fill_id&quot;:&quot;e67e7136ba0f4187bf110121ff61ebae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e67e7136ba0f4187bf110121ff61ebae&quot;,&quot;fill_align&quot;:&quot;cm&quot;,&quot;chip_types&quot;:[&quot;header&quot;]}],[{&quot;text_align&quot;:&quot;rm&quot;,&quot;text_direction&quot;:&quot;horizontal&quot;,&quot;support_big_font&quot;:false,&quot;picture_toward&quot;:0,&quot;picture_dockside&quot;:[],&quot;fill_id&quot;:&quot;e67e7136ba0f4187bf110121ff61ebae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e67e7136ba0f4187bf110121ff61ebae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e67e7136ba0f4187bf110121ff61ebae&quot;,&quot;fill_align&quot;:&quot;ct&quot;,&quot;chip_types&quot;:[&quot;header&quot;]}],[{&quot;text_align&quot;:&quot;rm&quot;,&quot;text_direction&quot;:&quot;horizontal&quot;,&quot;support_big_font&quot;:false,&quot;picture_toward&quot;:0,&quot;picture_dockside&quot;:[],&quot;fill_id&quot;:&quot;e67e7136ba0f4187bf110121ff61ebae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e67e7136ba0f4187bf110121ff61ebae&quot;,&quot;fill_align&quot;:&quot;cb&quot;,&quot;chip_types&quot;:[&quot;header&quot;]}],[{&quot;text_align&quot;:&quot;cm&quot;,&quot;text_direction&quot;:&quot;horizontal&quot;,&quot;support_big_font&quot;:false,&quot;picture_toward&quot;:0,&quot;picture_dockside&quot;:[],&quot;fill_id&quot;:&quot;e67e7136ba0f4187bf110121ff61ebae&quot;,&quot;fill_align&quot;:&quot;cb&quot;,&quot;chip_types&quot;:[&quot;header&quot;]}],[{&quot;text_align&quot;:&quot;rm&quot;,&quot;text_direction&quot;:&quot;horizontal&quot;,&quot;support_big_font&quot;:false,&quot;picture_toward&quot;:0,&quot;picture_dockside&quot;:[],&quot;fill_id&quot;:&quot;e67e7136ba0f4187bf110121ff61ebae&quot;,&quot;fill_align&quot;:&quot;cb&quot;,&quot;chip_types&quot;:[&quot;header&quot;]}]]"/>
  <p:tag name="KSO_WM_CHIP_DECFILLPROP" val="[]"/>
  <p:tag name="KSO_WM_CHIP_XID" val="61a71841cf14e69e7f8bd2e9"/>
  <p:tag name="KSO_WM_CHIP_GROUPID" val="61a71841cf14e69e7f8bd2eb"/>
  <p:tag name="KSO_WM_SLIDE_LAYOUT_INFO" val="{&quot;id&quot;:&quot;2022-09-07T11:26:08&quot;,&quot;margin&quot;:{&quot;bottom&quot;:5.17348575592041,&quot;left&quot;:3.93029522895813,&quot;right&quot;:4.207261085510254,&quot;top&quot;:4.833055019378662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180f4559d53ee3cde85f19"/>
  <p:tag name="KSO_WM_TEMPLATE_ASSEMBLE_GROUPID" val="62d900ef02b43a043ddad9ec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80;88;2"/>
  <p:tag name="KSO_WM_UNIT_BLOCK" val="0"/>
  <p:tag name="KSO_WM_UNIT_DEC_AREA_ID" val="cdaf03453b5747ebbada931f93a6198a"/>
  <p:tag name="KSO_WM_UNIT_ISCONTENTSTITLE" val="0"/>
  <p:tag name="KSO_WM_UNIT_ISNUMDGMTITLE" val="0"/>
  <p:tag name="KSO_WM_UNIT_PRESET_TEXT" val="感谢各位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4164_20*a*1"/>
  <p:tag name="KSO_WM_TEMPLATE_CATEGORY" val="custom"/>
  <p:tag name="KSO_WM_TEMPLATE_INDEX" val="20224164"/>
  <p:tag name="KSO_WM_UNIT_LAYERLEVEL" val="1"/>
  <p:tag name="KSO_WM_TAG_VERSION" val="1.0"/>
  <p:tag name="KSO_WM_BEAUTIFY_FLAG" val="#wm#"/>
  <p:tag name="KSO_WM_CHIP_GROUPID" val="624cfa648c72ca61f790a27d"/>
  <p:tag name="KSO_WM_CHIP_XID" val="624cfa648c72ca61f790a27c"/>
  <p:tag name="KSO_WM_CHIP_FILLAREA_FILL_RULE" val="{&quot;fill_align&quot;:&quot;cm&quot;,&quot;fill_mode&quot;:&quot;adaptive&quot;,&quot;sacle_strategy&quot;:&quot;smart&quot;}"/>
  <p:tag name="KSO_WM_ASSEMBLE_CHIP_INDEX" val="2ff1becd82b9404391c3fe8ad61c181b"/>
  <p:tag name="KSO_WM_UNIT_TEXT_FILL_FORE_SCHEMECOLOR_INDEX_BRIGHTNESS" val="0.15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960A19"/>
      </a:dk2>
      <a:lt2>
        <a:srgbClr val="D3121A"/>
      </a:lt2>
      <a:accent1>
        <a:srgbClr val="EEBB59"/>
      </a:accent1>
      <a:accent2>
        <a:srgbClr val="B7D067"/>
      </a:accent2>
      <a:accent3>
        <a:srgbClr val="61BE70"/>
      </a:accent3>
      <a:accent4>
        <a:srgbClr val="86D062"/>
      </a:accent4>
      <a:accent5>
        <a:srgbClr val="DA583F"/>
      </a:accent5>
      <a:accent6>
        <a:srgbClr val="E4292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578</Words>
  <Application>Microsoft Office PowerPoint</Application>
  <PresentationFormat>宽屏</PresentationFormat>
  <Paragraphs>76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Roboto Regular</vt:lpstr>
      <vt:lpstr>Red Hat Text</vt:lpstr>
      <vt:lpstr>宋体</vt:lpstr>
      <vt:lpstr>Arial</vt:lpstr>
      <vt:lpstr>Calibri</vt:lpstr>
      <vt:lpstr>思源宋体 CN Heavy</vt:lpstr>
      <vt:lpstr>Roboto</vt:lpstr>
      <vt:lpstr>微软雅黑</vt:lpstr>
      <vt:lpstr>2_Office 主题​​</vt:lpstr>
      <vt:lpstr>从五水共治的具体成效看中国式现代化生态 文明思想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张雅瑞</dc:creator>
  <cp:lastModifiedBy>雅瑞 张</cp:lastModifiedBy>
  <cp:revision>180</cp:revision>
  <dcterms:created xsi:type="dcterms:W3CDTF">2019-06-19T02:08:00Z</dcterms:created>
  <dcterms:modified xsi:type="dcterms:W3CDTF">2024-06-21T03:11:11Z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CA04087DD27D40AC8C441FF85E9B4784_11</vt:lpwstr>
  </property>
</Properties>
</file>