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42" r:id="rId3"/>
  </p:sldMasterIdLst>
  <p:notesMasterIdLst>
    <p:notesMasterId r:id="rId5"/>
  </p:notesMasterIdLst>
  <p:sldIdLst>
    <p:sldId id="311" r:id="rId4"/>
    <p:sldId id="338" r:id="rId6"/>
    <p:sldId id="376" r:id="rId7"/>
    <p:sldId id="343" r:id="rId8"/>
    <p:sldId id="377" r:id="rId9"/>
    <p:sldId id="379" r:id="rId10"/>
    <p:sldId id="346" r:id="rId11"/>
    <p:sldId id="381" r:id="rId12"/>
    <p:sldId id="385" r:id="rId13"/>
    <p:sldId id="350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03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0B2C4F"/>
    <a:srgbClr val="E1E9EC"/>
    <a:srgbClr val="00FF00"/>
    <a:srgbClr val="0C4067"/>
    <a:srgbClr val="9A3E7F"/>
    <a:srgbClr val="983E80"/>
    <a:srgbClr val="FFA013"/>
    <a:srgbClr val="91D101"/>
    <a:srgbClr val="FF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15" autoAdjust="0"/>
  </p:normalViewPr>
  <p:slideViewPr>
    <p:cSldViewPr showGuides="1">
      <p:cViewPr>
        <p:scale>
          <a:sx n="125" d="100"/>
          <a:sy n="125" d="100"/>
        </p:scale>
        <p:origin x="-72" y="-72"/>
      </p:cViewPr>
      <p:guideLst>
        <p:guide orient="horz" pos="3303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F3B87-1E53-4092-BA4E-7DAA3C2478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4DB51-D686-4773-AC21-CA034483DFF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hf sldNum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hf sldNum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4" Type="http://schemas.openxmlformats.org/officeDocument/2006/relationships/theme" Target="../theme/theme1.xml"/><Relationship Id="rId93" Type="http://schemas.openxmlformats.org/officeDocument/2006/relationships/slideLayout" Target="../slideLayouts/slideLayout93.xml"/><Relationship Id="rId92" Type="http://schemas.openxmlformats.org/officeDocument/2006/relationships/slideLayout" Target="../slideLayouts/slideLayout92.xml"/><Relationship Id="rId91" Type="http://schemas.openxmlformats.org/officeDocument/2006/relationships/slideLayout" Target="../slideLayouts/slideLayout91.xml"/><Relationship Id="rId90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.xml"/><Relationship Id="rId89" Type="http://schemas.openxmlformats.org/officeDocument/2006/relationships/slideLayout" Target="../slideLayouts/slideLayout89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9187" y="0"/>
            <a:ext cx="9153187" cy="5143500"/>
            <a:chOff x="-12250" y="0"/>
            <a:chExt cx="12204249" cy="6858000"/>
          </a:xfrm>
        </p:grpSpPr>
        <p:sp>
          <p:nvSpPr>
            <p:cNvPr id="3" name="矩形 2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0B2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  <p:sldLayoutId id="2147483741" r:id="rId93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hf sldNum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3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9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9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3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1510918" y="234578"/>
            <a:ext cx="61423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REPORT</a:t>
            </a:r>
            <a:endParaRPr lang="zh-CN" altLang="en-US" sz="1400" b="1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99197" y="358255"/>
            <a:ext cx="8372901" cy="4432110"/>
            <a:chOff x="532263" y="477673"/>
            <a:chExt cx="11163868" cy="5909480"/>
          </a:xfrm>
        </p:grpSpPr>
        <p:grpSp>
          <p:nvGrpSpPr>
            <p:cNvPr id="23" name="组合 22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矩形 259"/>
          <p:cNvSpPr>
            <a:spLocks noChangeArrowheads="1"/>
          </p:cNvSpPr>
          <p:nvPr/>
        </p:nvSpPr>
        <p:spPr bwMode="auto">
          <a:xfrm>
            <a:off x="1239315" y="1750156"/>
            <a:ext cx="6683916" cy="138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r>
              <a:rPr lang="zh-CN" altLang="en-US" sz="3600" b="1" cap="all" spc="225" dirty="0" smtClean="0">
                <a:solidFill>
                  <a:srgbClr val="0B2C4F"/>
                </a:solidFill>
                <a:latin typeface="Arial" panose="020B0604020202090204"/>
                <a:ea typeface="微软雅黑"/>
                <a:cs typeface="Arial" panose="020B0604020202090204" pitchFamily="34" charset="0"/>
                <a:sym typeface="Arial" panose="020B0604020202090204"/>
              </a:rPr>
              <a:t>信息技术在现代体育赛事中的应用</a:t>
            </a:r>
            <a:endParaRPr lang="zh-CN" altLang="en-US" sz="3600" b="1" cap="all" spc="225" dirty="0" smtClean="0">
              <a:solidFill>
                <a:srgbClr val="0B2C4F"/>
              </a:solidFill>
              <a:latin typeface="Arial" panose="020B0604020202090204"/>
              <a:ea typeface="微软雅黑"/>
              <a:cs typeface="Arial" panose="020B0604020202090204" pitchFamily="34" charset="0"/>
              <a:sym typeface="Arial" panose="020B0604020202090204"/>
            </a:endParaRPr>
          </a:p>
          <a:p>
            <a:pPr algn="ctr" fontAlgn="base">
              <a:spcAft>
                <a:spcPct val="0"/>
              </a:spcAft>
              <a:buNone/>
            </a:pPr>
            <a:r>
              <a:rPr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90204"/>
                <a:ea typeface="微软雅黑"/>
                <a:sym typeface="Arial" panose="020B0604020202090204"/>
              </a:rPr>
              <a:t>陈昊天,白家怡,童礼健,左方舟,张哲烨,陈昱轩,谷秋爽,户熙蕾,蒋可欣</a:t>
            </a:r>
            <a:endParaRPr sz="15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  <p:bldP spid="2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endCxn id="11" idx="2"/>
          </p:cNvCxnSpPr>
          <p:nvPr/>
        </p:nvCxnSpPr>
        <p:spPr>
          <a:xfrm>
            <a:off x="4466789" y="1585519"/>
            <a:ext cx="0" cy="221361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232026" y="1222039"/>
            <a:ext cx="468257" cy="478415"/>
          </a:xfrm>
          <a:prstGeom prst="rect">
            <a:avLst/>
          </a:prstGeom>
          <a:solidFill>
            <a:srgbClr val="0B2C4F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Arial" panose="020B0604020202090204"/>
                <a:ea typeface="微软雅黑"/>
                <a:sym typeface="Arial" panose="020B0604020202090204"/>
              </a:rPr>
              <a:t>01</a:t>
            </a:r>
            <a:endParaRPr lang="zh-CN" altLang="en-US" sz="1600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5" name="TextBox 39"/>
          <p:cNvSpPr txBox="1"/>
          <p:nvPr/>
        </p:nvSpPr>
        <p:spPr>
          <a:xfrm>
            <a:off x="5019911" y="1192840"/>
            <a:ext cx="2291715" cy="36893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>
              <a:lnSpc>
                <a:spcPct val="120000"/>
              </a:lnSpc>
            </a:pPr>
            <a:r>
              <a:rPr b="1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比赛数据统计与分析</a:t>
            </a:r>
            <a:endParaRPr b="1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6" name="TextBox 40"/>
          <p:cNvSpPr txBox="1"/>
          <p:nvPr/>
        </p:nvSpPr>
        <p:spPr>
          <a:xfrm>
            <a:off x="5013213" y="1707478"/>
            <a:ext cx="2578007" cy="1153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dirty="0">
                <a:solidFill>
                  <a:srgbClr val="595959"/>
                </a:solidFill>
                <a:latin typeface="Arial" panose="020B0604020202090204"/>
                <a:ea typeface="微软雅黑"/>
                <a:sym typeface="Arial" panose="020B0604020202090204"/>
              </a:rPr>
              <a:t>利用各种传感器和摄像设备采集运动员和球的运动数据，并应用大数据分析，能够获取更多比赛细节和见解，为教练组和球队提供重要的决策支持。</a:t>
            </a:r>
            <a:endParaRPr lang="zh-CN" altLang="en-US" sz="1400" dirty="0">
              <a:solidFill>
                <a:srgbClr val="595959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32026" y="3364145"/>
            <a:ext cx="468257" cy="478415"/>
          </a:xfrm>
          <a:prstGeom prst="rect">
            <a:avLst/>
          </a:prstGeom>
          <a:solidFill>
            <a:srgbClr val="0B2C4F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Arial" panose="020B0604020202090204"/>
                <a:ea typeface="微软雅黑"/>
                <a:sym typeface="Arial" panose="020B0604020202090204"/>
              </a:rPr>
              <a:t>02</a:t>
            </a:r>
            <a:endParaRPr lang="zh-CN" altLang="en-US" sz="1600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9" name="TextBox 39"/>
          <p:cNvSpPr txBox="1"/>
          <p:nvPr/>
        </p:nvSpPr>
        <p:spPr>
          <a:xfrm>
            <a:off x="1958639" y="2643807"/>
            <a:ext cx="2037080" cy="36893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r">
              <a:lnSpc>
                <a:spcPct val="120000"/>
              </a:lnSpc>
            </a:pPr>
            <a:r>
              <a:rPr b="1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裁判视频辅助技术</a:t>
            </a:r>
            <a:endParaRPr b="1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10" name="TextBox 40"/>
          <p:cNvSpPr txBox="1"/>
          <p:nvPr/>
        </p:nvSpPr>
        <p:spPr>
          <a:xfrm>
            <a:off x="1327888" y="3169438"/>
            <a:ext cx="2591800" cy="1384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just"/>
            <a:r>
              <a:rPr lang="zh-CN" altLang="en-US" sz="1400" dirty="0">
                <a:solidFill>
                  <a:srgbClr val="595959"/>
                </a:solidFill>
                <a:latin typeface="Arial" panose="020B0604020202090204"/>
                <a:ea typeface="微软雅黑"/>
                <a:sym typeface="Arial" panose="020B0604020202090204"/>
              </a:rPr>
              <a:t>在现代体育赛事中，裁判视频辅助技术的应用已经成为一项重要的发展趋势。通过设置多台高速摄像机，裁判可以在比赛中快速回放多个角度的视频，从而更准确地判定犯规、进球等情况。</a:t>
            </a:r>
            <a:endParaRPr lang="zh-CN" altLang="en-US" sz="1400" dirty="0">
              <a:solidFill>
                <a:srgbClr val="595959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29510" y="196215"/>
            <a:ext cx="4284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spc="98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信息技术在现代体育赛事中的具体应用</a:t>
            </a:r>
            <a:endParaRPr lang="zh-CN" altLang="en-US" b="1" spc="98" dirty="0" smtClean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9373" y="3007043"/>
            <a:ext cx="2447925" cy="17087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68" y="823913"/>
            <a:ext cx="2447925" cy="15424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bldLvl="0" animBg="1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468059" y="1419784"/>
            <a:ext cx="0" cy="221361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232026" y="1222039"/>
            <a:ext cx="468257" cy="478415"/>
          </a:xfrm>
          <a:prstGeom prst="rect">
            <a:avLst/>
          </a:prstGeom>
          <a:solidFill>
            <a:srgbClr val="0B2C4F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Arial" panose="020B0604020202090204"/>
                <a:ea typeface="微软雅黑"/>
                <a:sym typeface="Arial" panose="020B0604020202090204"/>
              </a:rPr>
              <a:t>03</a:t>
            </a:r>
            <a:endParaRPr lang="zh-CN" altLang="en-US" sz="1600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5" name="TextBox 39"/>
          <p:cNvSpPr txBox="1"/>
          <p:nvPr/>
        </p:nvSpPr>
        <p:spPr>
          <a:xfrm>
            <a:off x="5019911" y="1192840"/>
            <a:ext cx="2616200" cy="36893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b="1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裸眼</a:t>
            </a:r>
            <a:r>
              <a:rPr lang="en-US" altLang="zh-CN" b="1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3D</a:t>
            </a:r>
            <a:r>
              <a:rPr lang="zh-CN" altLang="en-US" b="1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和增强现实</a:t>
            </a:r>
            <a:r>
              <a:rPr lang="zh-CN" altLang="en-US" b="1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技术</a:t>
            </a:r>
            <a:endParaRPr lang="zh-CN" altLang="en-US" b="1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6" name="TextBox 40"/>
          <p:cNvSpPr txBox="1"/>
          <p:nvPr/>
        </p:nvSpPr>
        <p:spPr>
          <a:xfrm>
            <a:off x="5013213" y="1707478"/>
            <a:ext cx="2578007" cy="1153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dirty="0">
                <a:solidFill>
                  <a:srgbClr val="595959"/>
                </a:solidFill>
                <a:latin typeface="Arial" panose="020B0604020202090204"/>
                <a:ea typeface="微软雅黑"/>
                <a:sym typeface="Arial" panose="020B0604020202090204"/>
              </a:rPr>
              <a:t>结合网幕地屏，打造裸眼3D视觉效果；数实</a:t>
            </a:r>
            <a:r>
              <a:rPr lang="zh-CN" altLang="en-US" sz="1400" dirty="0">
                <a:solidFill>
                  <a:srgbClr val="595959"/>
                </a:solidFill>
                <a:latin typeface="Arial" panose="020B0604020202090204"/>
                <a:ea typeface="微软雅黑"/>
                <a:sym typeface="Arial" panose="020B0604020202090204"/>
              </a:rPr>
              <a:t>融合点火技术将线上火炬手传递的火种转化成虚拟形象，实现“弄潮儿”从屏幕中跑到现场点燃火炬塔。</a:t>
            </a:r>
            <a:endParaRPr lang="zh-CN" altLang="en-US" sz="1400" dirty="0">
              <a:solidFill>
                <a:srgbClr val="595959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32026" y="3364145"/>
            <a:ext cx="468257" cy="478415"/>
          </a:xfrm>
          <a:prstGeom prst="rect">
            <a:avLst/>
          </a:prstGeom>
          <a:solidFill>
            <a:srgbClr val="0B2C4F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Arial" panose="020B0604020202090204"/>
                <a:ea typeface="微软雅黑"/>
                <a:sym typeface="Arial" panose="020B0604020202090204"/>
              </a:rPr>
              <a:t>04</a:t>
            </a:r>
            <a:endParaRPr lang="zh-CN" altLang="en-US" sz="1600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9" name="TextBox 39"/>
          <p:cNvSpPr txBox="1"/>
          <p:nvPr/>
        </p:nvSpPr>
        <p:spPr>
          <a:xfrm>
            <a:off x="1328719" y="2139617"/>
            <a:ext cx="2400300" cy="36893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b="1" spc="98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高速流媒体视频直播</a:t>
            </a:r>
            <a:endParaRPr lang="zh-CN" b="1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10" name="TextBox 40"/>
          <p:cNvSpPr txBox="1"/>
          <p:nvPr/>
        </p:nvSpPr>
        <p:spPr>
          <a:xfrm>
            <a:off x="1205333" y="2571903"/>
            <a:ext cx="2591800" cy="20770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just"/>
            <a:r>
              <a:rPr lang="zh-CN" altLang="en-US" sz="1400" dirty="0">
                <a:solidFill>
                  <a:srgbClr val="595959"/>
                </a:solidFill>
                <a:latin typeface="Arial" panose="020B0604020202090204"/>
                <a:ea typeface="微软雅黑"/>
                <a:sym typeface="Arial" panose="020B0604020202090204"/>
              </a:rPr>
              <a:t>杭州亚运会首次采用“8K AVS3+双Vivid”超高清技术，提供极致视听体验。应用中国自主知识产权的视音频标准，包括全球首个面向8K及5G的AVS3信源编码标准和HDR Vivid、Audio Vivid等。同时，建设“1+6”数字指挥平台，全面掌控信息技术运行实时状况。</a:t>
            </a:r>
            <a:endParaRPr lang="zh-CN" altLang="en-US" sz="1400" dirty="0">
              <a:solidFill>
                <a:srgbClr val="595959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6985" y="3075940"/>
            <a:ext cx="2509520" cy="14122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429510" y="196215"/>
            <a:ext cx="4284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spc="98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信息技术在现代体育赛事中的具体应用</a:t>
            </a:r>
            <a:endParaRPr lang="zh-CN" altLang="en-US" b="1" spc="98" dirty="0" smtClean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0" y="771525"/>
            <a:ext cx="2512060" cy="1210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6" grpId="0"/>
      <p:bldP spid="7" grpId="0" bldLvl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49421" y="1423044"/>
            <a:ext cx="4922979" cy="2733006"/>
          </a:xfrm>
          <a:prstGeom prst="roundRect">
            <a:avLst>
              <a:gd name="adj" fmla="val 4071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3350260" y="987425"/>
            <a:ext cx="4747260" cy="30467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2000" b="1" dirty="0">
                <a:solidFill>
                  <a:srgbClr val="0B2C4F"/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远程虚拟现场观赛</a:t>
            </a:r>
            <a:endParaRPr lang="zh-CN" altLang="en-US" sz="2000" b="1" dirty="0">
              <a:solidFill>
                <a:srgbClr val="0B2C4F"/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通过5G和AR/VR技术，观众可以在家中戴上头盔360度观看比赛现场，实现沉浸式观赛体验。陕西移动利用VR技术在羽毛球赛男单决赛中为观众提供了全新的观赛方式。此外，本届亚运会还推出了首个大型国际综合体育赛事元宇宙，通过VR技术为观众创造了数字场景，带来精彩的沉浸式互动体验。同时，亚运会场馆也部署了全景相机，实现了多视角的超高清赛事直播，并通过5G网络传输到观众的VR设备上，提供高沉浸感的虚拟观赛体验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771775" y="257810"/>
            <a:ext cx="3561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spc="98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信息技术为体育产业提供的创新</a:t>
            </a:r>
            <a:endParaRPr lang="zh-CN" altLang="en-US" b="1" spc="98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pic>
        <p:nvPicPr>
          <p:cNvPr id="8" name="图片 4" descr="IMG_2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995" y="1995805"/>
            <a:ext cx="2545715" cy="15614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535045" y="1062990"/>
            <a:ext cx="4923155" cy="1343660"/>
          </a:xfrm>
          <a:prstGeom prst="roundRect">
            <a:avLst>
              <a:gd name="adj" fmla="val 4071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3636010" y="627380"/>
            <a:ext cx="4747260" cy="207708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2000" b="1" dirty="0">
                <a:solidFill>
                  <a:srgbClr val="0B2C4F"/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智能可穿戴设备</a:t>
            </a:r>
            <a:endParaRPr lang="zh-CN" altLang="en-US" sz="2000" b="1" dirty="0">
              <a:solidFill>
                <a:srgbClr val="0B2C4F"/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智能穿戴设备成为本届亚运会的一大亮点。运动员们佩戴智能手环、智能手表等设备，以便实时监测身体状态、睡眠质量、运动数据等。这些智能设备的应用，不仅帮助运动员更好地了解自己的身体状况，还有助于提升他们的竞技表现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535045" y="2935605"/>
            <a:ext cx="4923155" cy="1704340"/>
          </a:xfrm>
          <a:prstGeom prst="roundRect">
            <a:avLst>
              <a:gd name="adj" fmla="val 4071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3636010" y="2499995"/>
            <a:ext cx="4747260" cy="207708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2000" b="1" dirty="0">
                <a:solidFill>
                  <a:srgbClr val="0B2C4F"/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智慧场馆</a:t>
            </a:r>
            <a:endParaRPr lang="zh-CN" altLang="en-US" sz="2000" b="1" dirty="0">
              <a:solidFill>
                <a:srgbClr val="0B2C4F"/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智慧场馆是指利用先进科技和智能化设备，实现对场馆进行全面管理和控制的一种新型场所。它通过各种智能设备的联网通信，实现对场馆内部环境、设备设施、安全系统等的实时监测和控制。智慧场馆的目标是提供更加智能、高效、便捷和舒适的服务，提升用户体验和场馆管理的效率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699770"/>
            <a:ext cx="1847850" cy="18611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3003550"/>
            <a:ext cx="2466975" cy="13817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71775" y="257810"/>
            <a:ext cx="3561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spc="98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信息技术为体育产业提供的创新</a:t>
            </a:r>
            <a:endParaRPr lang="zh-CN" altLang="en-US" b="1" spc="98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3" grpId="0"/>
      <p:bldP spid="3" grpId="0" bldLvl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463290" y="1207135"/>
            <a:ext cx="4923155" cy="1696085"/>
          </a:xfrm>
          <a:prstGeom prst="roundRect">
            <a:avLst>
              <a:gd name="adj" fmla="val 4071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3564255" y="771525"/>
            <a:ext cx="4747260" cy="207708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2000" b="1" dirty="0">
                <a:solidFill>
                  <a:srgbClr val="0B2C4F"/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运动教练数字化</a:t>
            </a:r>
            <a:endParaRPr lang="zh-CN" altLang="en-US" sz="2000" b="1" dirty="0">
              <a:solidFill>
                <a:srgbClr val="0B2C4F"/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数字化教练利用虚拟现实（VR）和人工智能（AI）技术，为运动员提供远程在线指导和个性化训练。通过VR技术，运动员可以身临其境地参与虚拟训练环境，从模拟真实场景中学习技巧和策略。AI技术可分析运动员动作和表现，并提供反馈和建议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463290" y="3439160"/>
            <a:ext cx="4923155" cy="1400175"/>
          </a:xfrm>
          <a:prstGeom prst="roundRect">
            <a:avLst>
              <a:gd name="adj" fmla="val 4071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3564255" y="2994025"/>
            <a:ext cx="4747260" cy="17538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9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2000" b="1" dirty="0">
                <a:solidFill>
                  <a:srgbClr val="0B2C4F"/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赛事直播个性化</a:t>
            </a:r>
            <a:endParaRPr lang="zh-CN" altLang="en-US" sz="2000" b="1" dirty="0">
              <a:solidFill>
                <a:srgbClr val="0B2C4F"/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75000"/>
                </a:srgbClr>
              </a:buClr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90204"/>
                <a:ea typeface="微软雅黑"/>
                <a:cs typeface="+mn-ea"/>
                <a:sym typeface="Arial" panose="020B0604020202090204"/>
              </a:rPr>
              <a:t>赛事直播个性化利用大数据和AI技术，通过分析用户偏好、实时比赛推荐、精彩内容提取等方式为用户提供个性化的比赛直播推荐。同时，还提供个性化直播流、社交互动与分享以及用户反馈与调整功能。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90204"/>
              <a:ea typeface="微软雅黑"/>
              <a:cs typeface="+mn-ea"/>
              <a:sym typeface="Arial" panose="020B060402020209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7489"/>
          <a:stretch>
            <a:fillRect/>
          </a:stretch>
        </p:blipFill>
        <p:spPr>
          <a:xfrm>
            <a:off x="972185" y="987425"/>
            <a:ext cx="1919605" cy="17760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147695"/>
            <a:ext cx="2632710" cy="14744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71775" y="257810"/>
            <a:ext cx="3561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spc="98" dirty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信息技术为体育产业提供的创新</a:t>
            </a:r>
            <a:endParaRPr lang="zh-CN" altLang="en-US" b="1" spc="98" dirty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3" grpId="0"/>
      <p:bldP spid="3" grpId="0" bldLvl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00020" y="267335"/>
            <a:ext cx="36487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spc="98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高速流媒体视频直播中的5G技术</a:t>
            </a:r>
            <a:endParaRPr lang="zh-CN" altLang="en-US" b="1" spc="98" dirty="0" smtClean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540470" y="1491868"/>
            <a:ext cx="3604243" cy="2493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Arial" panose="020B0604020202090204"/>
                <a:ea typeface="微软雅黑"/>
                <a:sym typeface="Arial" panose="020B0604020202090204"/>
              </a:rPr>
              <a:t>5G技术是第五代移动通信技术，旨在提高网络速度、容量、可靠性和效率，满足未来更高层次的通信需求。与4G相比，5G的网络速度更快，延迟更低，容量更大，对物联网的支持更强。然而，5G的建设需要大量投资，且安全性问题也引起了关注。尽管如此，5G技术在许多领域都取得了显著进步，如智能家居、智能城市和工业4.0等领域。通过先进的通信技术如大规模天线阵列、毫米波通信和小基站等，5G网络性能得到提升。</a:t>
            </a:r>
            <a:endParaRPr lang="zh-CN" altLang="en-US" sz="1200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971114" y="987661"/>
            <a:ext cx="2255211" cy="286303"/>
          </a:xfrm>
          <a:prstGeom prst="roundRect">
            <a:avLst>
              <a:gd name="adj" fmla="val 50000"/>
            </a:avLst>
          </a:prstGeom>
          <a:solidFill>
            <a:srgbClr val="0B2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chemeClr val="bg1"/>
                </a:solidFill>
                <a:latin typeface="Arial" panose="020B0604020202090204"/>
                <a:ea typeface="微软雅黑"/>
                <a:sym typeface="Arial" panose="020B0604020202090204"/>
              </a:rPr>
              <a:t>5G技术的概念</a:t>
            </a:r>
            <a:endParaRPr sz="1400" b="1" dirty="0">
              <a:solidFill>
                <a:schemeClr val="bg1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540337" y="995429"/>
            <a:ext cx="306326" cy="306326"/>
          </a:xfrm>
          <a:prstGeom prst="ellipse">
            <a:avLst/>
          </a:prstGeom>
          <a:solidFill>
            <a:srgbClr val="0B2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b="1" dirty="0" smtClean="0">
                <a:latin typeface="Arial" panose="020B0604020202090204"/>
                <a:ea typeface="微软雅黑"/>
                <a:sym typeface="Arial" panose="020B0604020202090204"/>
              </a:rPr>
              <a:t>1</a:t>
            </a:r>
            <a:endParaRPr lang="zh-CN" altLang="en-US" sz="1600" b="1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564005"/>
            <a:ext cx="3423920" cy="2282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 bldLvl="0" animBg="1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00020" y="267335"/>
            <a:ext cx="36487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spc="98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高速流媒体视频直播中的5G技术</a:t>
            </a:r>
            <a:endParaRPr lang="zh-CN" altLang="en-US" b="1" spc="98" dirty="0" smtClean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28040" y="1564005"/>
            <a:ext cx="3468370" cy="2493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Arial" panose="020B0604020202090204"/>
                <a:ea typeface="微软雅黑"/>
                <a:sym typeface="Arial" panose="020B0604020202090204"/>
              </a:rPr>
              <a:t>在全球范围内，5G技术的部署和商用已经开始。许多国家已经建立了5G网络，并加大了对5G专利技术的申请。全球范围内的5G用户数量不断增加，5G基站市场销售额呈现逐年上升的趋势。中国在5G领域取得了重要进展，成为全球最大的5G市场。中国的运营商已全面展开5G网络建设，并推出了5G手机和套餐。在政府政策支持和企业技术资金的投入下，中国各行业企业开始引进5G技术，如智能制造、智慧城市、自动驾驶等领域。</a:t>
            </a:r>
            <a:endParaRPr lang="zh-CN" altLang="en-US" sz="1200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259539" y="1060051"/>
            <a:ext cx="2255211" cy="286303"/>
          </a:xfrm>
          <a:prstGeom prst="roundRect">
            <a:avLst>
              <a:gd name="adj" fmla="val 50000"/>
            </a:avLst>
          </a:prstGeom>
          <a:solidFill>
            <a:srgbClr val="0B2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chemeClr val="bg1"/>
                </a:solidFill>
                <a:latin typeface="Arial" panose="020B0604020202090204"/>
                <a:ea typeface="微软雅黑"/>
                <a:sym typeface="Arial" panose="020B0604020202090204"/>
              </a:rPr>
              <a:t>5G技术的国内外现状</a:t>
            </a:r>
            <a:endParaRPr sz="1400" b="1" dirty="0">
              <a:solidFill>
                <a:schemeClr val="bg1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828762" y="1067819"/>
            <a:ext cx="306326" cy="306326"/>
          </a:xfrm>
          <a:prstGeom prst="ellipse">
            <a:avLst/>
          </a:prstGeom>
          <a:solidFill>
            <a:srgbClr val="0B2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b="1" dirty="0" smtClean="0">
                <a:latin typeface="Arial" panose="020B0604020202090204"/>
                <a:ea typeface="微软雅黑"/>
                <a:sym typeface="Arial" panose="020B0604020202090204"/>
              </a:rPr>
              <a:t>2</a:t>
            </a:r>
            <a:endParaRPr lang="zh-CN" altLang="en-US" sz="1600" b="1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4861145" y="1564258"/>
            <a:ext cx="3604243" cy="2493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Arial" panose="020B0604020202090204"/>
                <a:ea typeface="微软雅黑"/>
                <a:sym typeface="Arial" panose="020B0604020202090204"/>
              </a:rPr>
              <a:t>5G技术的发展趋势是在未来将继续壮大。预计到2025年，全球将有超过50亿个5G用户，5G网络将覆盖到全球大部分地区。随着技术的进一步成熟和应用场景的增多，5G将成为推动数字经济、物联网、人工智能等新兴技术发展的重要基础设施。例如，5G网络的高速率和低时延特性与人工智能、大数据、云计算等先进技术融合，将引领一场科技革命和换代，如无人驾驶场景中的应用。此外，5G与卫星融合形成全域覆盖，使得信息全球化范围更广泛、更迅速。</a:t>
            </a:r>
            <a:endParaRPr lang="zh-CN" altLang="en-US" sz="1200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291789" y="1060051"/>
            <a:ext cx="2255211" cy="286303"/>
          </a:xfrm>
          <a:prstGeom prst="roundRect">
            <a:avLst>
              <a:gd name="adj" fmla="val 50000"/>
            </a:avLst>
          </a:prstGeom>
          <a:solidFill>
            <a:srgbClr val="0B2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sz="1400" b="1" dirty="0">
                <a:solidFill>
                  <a:schemeClr val="bg1"/>
                </a:solidFill>
                <a:latin typeface="Arial" panose="020B0604020202090204"/>
                <a:ea typeface="微软雅黑"/>
                <a:sym typeface="Arial" panose="020B0604020202090204"/>
              </a:rPr>
              <a:t>5G技术的发展趋势</a:t>
            </a:r>
            <a:endParaRPr sz="1400" b="1" dirty="0">
              <a:solidFill>
                <a:schemeClr val="bg1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61012" y="1067819"/>
            <a:ext cx="306326" cy="306326"/>
          </a:xfrm>
          <a:prstGeom prst="ellipse">
            <a:avLst/>
          </a:prstGeom>
          <a:solidFill>
            <a:srgbClr val="0B2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/>
            <a:r>
              <a:rPr lang="en-US" altLang="zh-CN" sz="1600" b="1" dirty="0">
                <a:latin typeface="Arial" panose="020B0604020202090204"/>
                <a:ea typeface="微软雅黑"/>
                <a:sym typeface="Arial" panose="020B0604020202090204"/>
              </a:rPr>
              <a:t>3</a:t>
            </a:r>
            <a:endParaRPr lang="en-US" altLang="zh-CN" sz="1600" b="1" dirty="0">
              <a:latin typeface="Arial" panose="020B0604020202090204"/>
              <a:ea typeface="微软雅黑"/>
              <a:sym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 bldLvl="0" animBg="1"/>
      <p:bldP spid="4" grpId="0" bldLvl="0" animBg="1"/>
      <p:bldP spid="8" grpId="0"/>
      <p:bldP spid="9" grpId="0" bldLvl="0" animBg="1"/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8040" y="843915"/>
            <a:ext cx="304800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低延迟通信</a:t>
            </a:r>
            <a:r>
              <a:rPr lang="zh-CN" altLang="en-US"/>
              <a:t>：5G网络提供了非常低的通信延迟，观众能够在几乎实时的情况下观看比赛、演出或其他活动。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/>
              <a:t>高带宽</a:t>
            </a:r>
            <a:r>
              <a:rPr lang="zh-CN" altLang="en-US"/>
              <a:t>：观众可以享受更清晰、更高质量的视频体验，而内容提供商可以提供更丰富的多媒体内容。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/>
              <a:t>多路传输和多用户支持</a:t>
            </a:r>
            <a:r>
              <a:rPr lang="zh-CN" altLang="en-US"/>
              <a:t>：5G技术允许多路视频流以及多用户同时连接。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04435" y="843915"/>
            <a:ext cx="30480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ym typeface="+mn-ea"/>
              </a:rPr>
              <a:t>移动性</a:t>
            </a:r>
            <a:r>
              <a:rPr lang="zh-CN" altLang="en-US">
                <a:sym typeface="+mn-ea"/>
              </a:rPr>
              <a:t>：5G的移动性支持使得观众可以在不同地点观看高速流媒体直播，而不受地理位置的限制。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 b="1"/>
              <a:t>虚拟现实（VR）和增强现实（AR）支持</a:t>
            </a:r>
            <a:r>
              <a:rPr lang="zh-CN" altLang="en-US"/>
              <a:t>：5G技术的低延迟和高带宽为VR和AR技术的应用提供了有力支持。观众可以在虚拟世界中参与直播内容，增强了互动性和沉浸感。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79930" y="267335"/>
            <a:ext cx="48552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spc="98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5G技术在高速流媒体视频直播中发挥的作用</a:t>
            </a:r>
            <a:endParaRPr lang="en-US" altLang="zh-CN" b="1" spc="98" dirty="0" smtClean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99197" y="358255"/>
            <a:ext cx="8372901" cy="4432110"/>
            <a:chOff x="532263" y="477673"/>
            <a:chExt cx="11163868" cy="5909480"/>
          </a:xfrm>
        </p:grpSpPr>
        <p:grpSp>
          <p:nvGrpSpPr>
            <p:cNvPr id="23" name="组合 22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0B2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矩形 259"/>
          <p:cNvSpPr>
            <a:spLocks noChangeArrowheads="1"/>
          </p:cNvSpPr>
          <p:nvPr/>
        </p:nvSpPr>
        <p:spPr bwMode="auto">
          <a:xfrm>
            <a:off x="1187245" y="2192116"/>
            <a:ext cx="6683916" cy="83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r>
              <a:rPr lang="zh-CN" altLang="en-US" sz="5400" b="1" cap="all" spc="225" dirty="0" smtClean="0">
                <a:solidFill>
                  <a:srgbClr val="0B2C4F"/>
                </a:solidFill>
                <a:latin typeface="Arial" panose="020B0604020202090204"/>
                <a:ea typeface="微软雅黑"/>
                <a:cs typeface="Arial" panose="020B0604020202090204" pitchFamily="34" charset="0"/>
                <a:sym typeface="Arial" panose="020B0604020202090204"/>
              </a:rPr>
              <a:t>感谢</a:t>
            </a:r>
            <a:r>
              <a:rPr lang="zh-CN" altLang="en-US" sz="5400" b="1" cap="all" spc="225" dirty="0" smtClean="0">
                <a:solidFill>
                  <a:srgbClr val="0B2C4F"/>
                </a:solidFill>
                <a:latin typeface="Arial" panose="020B0604020202090204"/>
                <a:ea typeface="微软雅黑"/>
                <a:cs typeface="Arial" panose="020B0604020202090204" pitchFamily="34" charset="0"/>
                <a:sym typeface="Arial" panose="020B0604020202090204"/>
              </a:rPr>
              <a:t>聆听</a:t>
            </a:r>
            <a:endParaRPr lang="zh-CN" altLang="en-US" sz="5400" b="1" cap="all" spc="225" dirty="0" smtClean="0">
              <a:solidFill>
                <a:srgbClr val="0B2C4F"/>
              </a:solidFill>
              <a:latin typeface="Arial" panose="020B0604020202090204"/>
              <a:ea typeface="微软雅黑"/>
              <a:cs typeface="Arial" panose="020B0604020202090204" pitchFamily="34" charset="0"/>
              <a:sym typeface="Arial" panose="020B060402020209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0918" y="234578"/>
            <a:ext cx="61423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0B2C4F"/>
                </a:solidFill>
                <a:latin typeface="Arial" panose="020B0604020202090204"/>
                <a:ea typeface="微软雅黑"/>
                <a:sym typeface="Arial" panose="020B0604020202090204"/>
              </a:rPr>
              <a:t>THANKS</a:t>
            </a:r>
            <a:endParaRPr lang="en-US" altLang="zh-CN" sz="1400" b="1" dirty="0" smtClean="0">
              <a:solidFill>
                <a:srgbClr val="0B2C4F"/>
              </a:solidFill>
              <a:latin typeface="Arial" panose="020B0604020202090204"/>
              <a:ea typeface="微软雅黑"/>
              <a:sym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2137</Words>
  <Application>WPS 文字</Application>
  <PresentationFormat>全屏显示(16:9)</PresentationFormat>
  <Paragraphs>93</Paragraphs>
  <Slides>10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汉仪旗黑</vt:lpstr>
      <vt:lpstr>Arial</vt:lpstr>
      <vt:lpstr>微软雅黑</vt:lpstr>
      <vt:lpstr>Calibri</vt:lpstr>
      <vt:lpstr>Helvetica Neue</vt:lpstr>
      <vt:lpstr>宋体</vt:lpstr>
      <vt:lpstr>Arial Unicode MS</vt:lpstr>
      <vt:lpstr>等线</vt:lpstr>
      <vt:lpstr>汉仪中等线KW</vt:lpstr>
      <vt:lpstr>汉仪书宋二KW</vt:lpstr>
      <vt:lpstr>等线 Light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</dc:title>
  <dc:creator>第一PPT</dc:creator>
  <cp:keywords>www.1ppt.com</cp:keywords>
  <dc:description>www.1ppt.com</dc:description>
  <cp:lastModifiedBy>追殇</cp:lastModifiedBy>
  <cp:revision>175</cp:revision>
  <dcterms:created xsi:type="dcterms:W3CDTF">2023-10-31T07:31:16Z</dcterms:created>
  <dcterms:modified xsi:type="dcterms:W3CDTF">2023-10-31T07:31:16Z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7F097531245B40B89914914453D25970_12</vt:lpwstr>
  </property>
  <property fmtid="{D5CDD505-2E9C-101B-9397-08002B2CF9AE}" pid="3" name="KSOProductBuildVer">
    <vt:lpwstr>2052-6.2.2.8394</vt:lpwstr>
  </property>
</Properties>
</file>