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9"/>
  </p:notesMasterIdLst>
  <p:handoutMasterIdLst>
    <p:handoutMasterId r:id="rId70"/>
  </p:handoutMasterIdLst>
  <p:sldIdLst>
    <p:sldId id="2891" r:id="rId2"/>
    <p:sldId id="2965" r:id="rId3"/>
    <p:sldId id="2909" r:id="rId4"/>
    <p:sldId id="2927" r:id="rId5"/>
    <p:sldId id="2996" r:id="rId6"/>
    <p:sldId id="2928" r:id="rId7"/>
    <p:sldId id="1368" r:id="rId8"/>
    <p:sldId id="2966" r:id="rId9"/>
    <p:sldId id="2931" r:id="rId10"/>
    <p:sldId id="2968" r:id="rId11"/>
    <p:sldId id="2978" r:id="rId12"/>
    <p:sldId id="2969" r:id="rId13"/>
    <p:sldId id="2910" r:id="rId14"/>
    <p:sldId id="502" r:id="rId15"/>
    <p:sldId id="2967" r:id="rId16"/>
    <p:sldId id="2970" r:id="rId17"/>
    <p:sldId id="2971" r:id="rId18"/>
    <p:sldId id="2972" r:id="rId19"/>
    <p:sldId id="2911" r:id="rId20"/>
    <p:sldId id="2993" r:id="rId21"/>
    <p:sldId id="2985" r:id="rId22"/>
    <p:sldId id="2986" r:id="rId23"/>
    <p:sldId id="2973" r:id="rId24"/>
    <p:sldId id="2994" r:id="rId25"/>
    <p:sldId id="2995" r:id="rId26"/>
    <p:sldId id="2974" r:id="rId27"/>
    <p:sldId id="2975" r:id="rId28"/>
    <p:sldId id="2935" r:id="rId29"/>
    <p:sldId id="2936" r:id="rId30"/>
    <p:sldId id="2915" r:id="rId31"/>
    <p:sldId id="2937" r:id="rId32"/>
    <p:sldId id="2979" r:id="rId33"/>
    <p:sldId id="2998" r:id="rId34"/>
    <p:sldId id="2988" r:id="rId35"/>
    <p:sldId id="2938" r:id="rId36"/>
    <p:sldId id="2940" r:id="rId37"/>
    <p:sldId id="2999" r:id="rId38"/>
    <p:sldId id="2941" r:id="rId39"/>
    <p:sldId id="3000" r:id="rId40"/>
    <p:sldId id="2942" r:id="rId41"/>
    <p:sldId id="3001" r:id="rId42"/>
    <p:sldId id="2943" r:id="rId43"/>
    <p:sldId id="2980" r:id="rId44"/>
    <p:sldId id="2989" r:id="rId45"/>
    <p:sldId id="2944" r:id="rId46"/>
    <p:sldId id="2948" r:id="rId47"/>
    <p:sldId id="2981" r:id="rId48"/>
    <p:sldId id="2990" r:id="rId49"/>
    <p:sldId id="2949" r:id="rId50"/>
    <p:sldId id="2982" r:id="rId51"/>
    <p:sldId id="2952" r:id="rId52"/>
    <p:sldId id="2950" r:id="rId53"/>
    <p:sldId id="2953" r:id="rId54"/>
    <p:sldId id="2954" r:id="rId55"/>
    <p:sldId id="2955" r:id="rId56"/>
    <p:sldId id="2956" r:id="rId57"/>
    <p:sldId id="2957" r:id="rId58"/>
    <p:sldId id="2958" r:id="rId59"/>
    <p:sldId id="2991" r:id="rId60"/>
    <p:sldId id="2960" r:id="rId61"/>
    <p:sldId id="2992" r:id="rId62"/>
    <p:sldId id="2962" r:id="rId63"/>
    <p:sldId id="2916" r:id="rId64"/>
    <p:sldId id="2964" r:id="rId65"/>
    <p:sldId id="2983" r:id="rId66"/>
    <p:sldId id="3004" r:id="rId67"/>
    <p:sldId id="1617" r:id="rId68"/>
  </p:sldIdLst>
  <p:sldSz cx="12190413" cy="6858000"/>
  <p:notesSz cx="7099300" cy="10234613"/>
  <p:custDataLst>
    <p:tags r:id="rId71"/>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53">
          <p15:clr>
            <a:srgbClr val="A4A3A4"/>
          </p15:clr>
        </p15:guide>
        <p15:guide id="2" pos="3779">
          <p15:clr>
            <a:srgbClr val="A4A3A4"/>
          </p15:clr>
        </p15:guide>
      </p15:sldGuideLst>
    </p:ext>
    <p:ext uri="{2D200454-40CA-4A62-9FC3-DE9A4176ACB9}">
      <p15:notesGuideLst xmlns:p15="http://schemas.microsoft.com/office/powerpoint/2012/main">
        <p15:guide id="1" orient="horz" pos="3063">
          <p15:clr>
            <a:srgbClr val="A4A3A4"/>
          </p15:clr>
        </p15:guide>
        <p15:guide id="2" pos="22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 id="2" name="TOMMY" initials="T"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05E40"/>
    <a:srgbClr val="F3698A"/>
    <a:srgbClr val="F99527"/>
    <a:srgbClr val="DADE42"/>
    <a:srgbClr val="9EC1F4"/>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87638" autoAdjust="0"/>
  </p:normalViewPr>
  <p:slideViewPr>
    <p:cSldViewPr>
      <p:cViewPr varScale="1">
        <p:scale>
          <a:sx n="82" d="100"/>
          <a:sy n="82" d="100"/>
        </p:scale>
        <p:origin x="56" y="156"/>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2094429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extLst>
      <p:ext uri="{BB962C8B-B14F-4D97-AF65-F5344CB8AC3E}">
        <p14:creationId xmlns:p14="http://schemas.microsoft.com/office/powerpoint/2010/main" val="41890338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hyperlink" Target="https://baike.baidu.com/item/%E5%A4%9A%E9%81%93%E7%A8%8B%E5%BA%8F/8192392" TargetMode="Externa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sv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1.svg"/><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58494" y="2798599"/>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dirty="0">
                <a:solidFill>
                  <a:srgbClr val="C00000"/>
                </a:solidFill>
                <a:latin typeface="微软雅黑" panose="020B0503020204020204" charset="-122"/>
                <a:ea typeface="微软雅黑" panose="020B0503020204020204" charset="-122"/>
                <a:sym typeface="+mn-ea"/>
              </a:rPr>
              <a:t>群体化软件开发方法</a:t>
            </a:r>
            <a:endParaRPr lang="zh-CN" altLang="en-US"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知识回顾</a:t>
            </a:r>
            <a:endParaRPr lang="zh-CN" altLang="en-US" dirty="0"/>
          </a:p>
        </p:txBody>
      </p:sp>
      <p:sp>
        <p:nvSpPr>
          <p:cNvPr id="3" name="内容占位符 2"/>
          <p:cNvSpPr>
            <a:spLocks noGrp="1"/>
          </p:cNvSpPr>
          <p:nvPr>
            <p:ph idx="1"/>
          </p:nvPr>
        </p:nvSpPr>
        <p:spPr/>
        <p:txBody>
          <a:bodyPr/>
          <a:lstStyle/>
          <a:p>
            <a:r>
              <a:rPr lang="zh-CN" altLang="en-US" dirty="0">
                <a:solidFill>
                  <a:schemeClr val="tx1"/>
                </a:solidFill>
              </a:rPr>
              <a:t>软件开发过程</a:t>
            </a:r>
            <a:endParaRPr lang="en-US" altLang="zh-CN" dirty="0">
              <a:solidFill>
                <a:schemeClr val="tx1"/>
              </a:solidFill>
            </a:endParaRPr>
          </a:p>
          <a:p>
            <a:pPr lvl="1"/>
            <a:r>
              <a:rPr lang="zh-CN" altLang="en-US" dirty="0"/>
              <a:t>按照步骤有序、规范化地进行软件开发</a:t>
            </a:r>
            <a:endParaRPr lang="en-US" altLang="zh-CN" dirty="0"/>
          </a:p>
          <a:p>
            <a:pPr lvl="1"/>
            <a:r>
              <a:rPr lang="zh-CN" altLang="en-US" dirty="0"/>
              <a:t>瀑布模型、增量模型、迭代模型、螺旋模型、</a:t>
            </a:r>
            <a:r>
              <a:rPr lang="en-US" altLang="zh-CN" dirty="0"/>
              <a:t>……</a:t>
            </a:r>
          </a:p>
          <a:p>
            <a:r>
              <a:rPr lang="zh-CN" altLang="en-US" dirty="0">
                <a:solidFill>
                  <a:schemeClr val="tx1"/>
                </a:solidFill>
              </a:rPr>
              <a:t>基于结对和团队的软件项目组织和开发方法</a:t>
            </a:r>
            <a:endParaRPr lang="en-US" altLang="zh-CN" dirty="0">
              <a:solidFill>
                <a:schemeClr val="tx1"/>
              </a:solidFill>
            </a:endParaRPr>
          </a:p>
          <a:p>
            <a:pPr lvl="1"/>
            <a:r>
              <a:rPr lang="zh-CN" altLang="en-US" dirty="0"/>
              <a:t>依靠结对和团队的力量来进行软件开发</a:t>
            </a:r>
            <a:endParaRPr lang="en-US" altLang="zh-CN" dirty="0"/>
          </a:p>
          <a:p>
            <a:pPr lvl="1"/>
            <a:r>
              <a:rPr lang="zh-CN" altLang="en-US" dirty="0"/>
              <a:t>通过不同人员间的交流与协作来开发软件</a:t>
            </a:r>
            <a:endParaRPr lang="en-US" altLang="zh-CN" dirty="0"/>
          </a:p>
          <a:p>
            <a:pPr lvl="1"/>
            <a:r>
              <a:rPr lang="zh-CN" altLang="en-US" dirty="0"/>
              <a:t>软件开发协作：任务分工、达成共识、成果分享等</a:t>
            </a:r>
            <a:endParaRPr lang="en-US" altLang="zh-CN" dirty="0"/>
          </a:p>
          <a:p>
            <a:pPr lvl="1"/>
            <a:r>
              <a:rPr lang="zh-CN" altLang="en-US" dirty="0"/>
              <a:t>当前软件开发的一种常见方法</a:t>
            </a:r>
            <a:endParaRPr lang="en-US" altLang="zh-CN" dirty="0"/>
          </a:p>
          <a:p>
            <a:r>
              <a:rPr lang="zh-CN" altLang="en-US" dirty="0">
                <a:solidFill>
                  <a:srgbClr val="C00000"/>
                </a:solidFill>
              </a:rPr>
              <a:t>源自开源软件开发的一种全新软件开发方法</a:t>
            </a:r>
            <a:r>
              <a:rPr lang="en-US" altLang="zh-CN" dirty="0">
                <a:solidFill>
                  <a:srgbClr val="C00000"/>
                </a:solidFill>
              </a:rPr>
              <a:t>-</a:t>
            </a:r>
            <a:r>
              <a:rPr lang="zh-CN" altLang="en-US" dirty="0">
                <a:solidFill>
                  <a:srgbClr val="C00000"/>
                </a:solidFill>
              </a:rPr>
              <a:t>群体化开发</a:t>
            </a:r>
            <a:endParaRPr lang="en-US" altLang="zh-CN" dirty="0">
              <a:solidFill>
                <a:srgbClr val="C00000"/>
              </a:solidFill>
            </a:endParaRPr>
          </a:p>
          <a:p>
            <a:pPr lvl="1"/>
            <a:r>
              <a:rPr lang="zh-CN" altLang="en-US" dirty="0">
                <a:solidFill>
                  <a:srgbClr val="C00000"/>
                </a:solidFill>
              </a:rPr>
              <a:t>新的理念、思想；采用新的技术和手段</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4517" y="2829012"/>
            <a:ext cx="2863832" cy="1633364"/>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rgbClr val="C00000"/>
                </a:solidFill>
              </a:rPr>
              <a:t>何为开源软件</a:t>
            </a:r>
            <a:endParaRPr lang="en-US" altLang="zh-CN" dirty="0">
              <a:solidFill>
                <a:srgbClr val="C00000"/>
              </a:solidFill>
            </a:endParaRPr>
          </a:p>
          <a:p>
            <a:pPr lvl="1"/>
            <a:r>
              <a:rPr lang="zh-CN" altLang="en-US" dirty="0"/>
              <a:t>特点和开发要求</a:t>
            </a:r>
            <a:endParaRPr lang="en-US" altLang="zh-CN" dirty="0"/>
          </a:p>
          <a:p>
            <a:pPr lvl="1"/>
            <a:endParaRPr lang="en-US" altLang="zh-CN" dirty="0"/>
          </a:p>
          <a:p>
            <a:pPr marL="514350" indent="-514350">
              <a:buFont typeface="+mj-lt"/>
              <a:buAutoNum type="arabicPeriod"/>
            </a:pPr>
            <a:r>
              <a:rPr lang="zh-CN" altLang="en-US" dirty="0">
                <a:solidFill>
                  <a:srgbClr val="C00000"/>
                </a:solidFill>
              </a:rPr>
              <a:t>何为群体化软件开发方法</a:t>
            </a:r>
            <a:endParaRPr lang="en-US" altLang="zh-CN" dirty="0">
              <a:solidFill>
                <a:srgbClr val="C00000"/>
              </a:solidFill>
            </a:endParaRPr>
          </a:p>
          <a:p>
            <a:pPr lvl="1"/>
            <a:r>
              <a:rPr lang="zh-CN" altLang="en-US" dirty="0"/>
              <a:t>基本理念和思想</a:t>
            </a:r>
            <a:endParaRPr lang="en-US" altLang="zh-CN" dirty="0"/>
          </a:p>
          <a:p>
            <a:pPr lvl="1"/>
            <a:endParaRPr lang="en-US" altLang="zh-CN" dirty="0"/>
          </a:p>
          <a:p>
            <a:pPr marL="514350" indent="-514350">
              <a:buFont typeface="+mj-lt"/>
              <a:buAutoNum type="arabicPeriod"/>
            </a:pPr>
            <a:r>
              <a:rPr lang="zh-CN" altLang="en-US" dirty="0">
                <a:solidFill>
                  <a:srgbClr val="C00000"/>
                </a:solidFill>
              </a:rPr>
              <a:t>如何实现群体化软件开发</a:t>
            </a:r>
            <a:endParaRPr lang="en-US" altLang="zh-CN" dirty="0">
              <a:solidFill>
                <a:srgbClr val="C00000"/>
              </a:solidFill>
            </a:endParaRPr>
          </a:p>
          <a:p>
            <a:pPr lvl="1"/>
            <a:r>
              <a:rPr lang="zh-CN" altLang="en-US" dirty="0"/>
              <a:t>关键软件工程技术</a:t>
            </a:r>
            <a:endParaRPr lang="en-US" altLang="zh-CN"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7514" y="2060848"/>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1.1 </a:t>
            </a:r>
            <a:r>
              <a:rPr lang="zh-CN" altLang="en-US" dirty="0"/>
              <a:t>闭源软件</a:t>
            </a:r>
          </a:p>
        </p:txBody>
      </p:sp>
      <p:sp>
        <p:nvSpPr>
          <p:cNvPr id="3" name="内容占位符 2"/>
          <p:cNvSpPr>
            <a:spLocks noGrp="1"/>
          </p:cNvSpPr>
          <p:nvPr>
            <p:ph idx="1"/>
          </p:nvPr>
        </p:nvSpPr>
        <p:spPr>
          <a:xfrm>
            <a:off x="539750" y="1125538"/>
            <a:ext cx="10920052" cy="5040312"/>
          </a:xfrm>
        </p:spPr>
        <p:txBody>
          <a:bodyPr/>
          <a:lstStyle/>
          <a:p>
            <a:r>
              <a:rPr lang="zh-CN" altLang="en-US" dirty="0"/>
              <a:t>何为闭源软件</a:t>
            </a:r>
            <a:endParaRPr lang="en-US" altLang="zh-CN" dirty="0"/>
          </a:p>
          <a:p>
            <a:pPr lvl="1"/>
            <a:r>
              <a:rPr lang="zh-CN" altLang="en-US" b="1" dirty="0">
                <a:solidFill>
                  <a:srgbClr val="C00000"/>
                </a:solidFill>
              </a:rPr>
              <a:t>软件代码</a:t>
            </a:r>
            <a:r>
              <a:rPr lang="zh-CN" altLang="zh-CN" b="1" dirty="0">
                <a:solidFill>
                  <a:srgbClr val="C00000"/>
                </a:solidFill>
              </a:rPr>
              <a:t>不对用户开放</a:t>
            </a:r>
            <a:r>
              <a:rPr lang="zh-CN" altLang="en-US" b="1" dirty="0">
                <a:solidFill>
                  <a:srgbClr val="C00000"/>
                </a:solidFill>
              </a:rPr>
              <a:t>的一类软件，购买软件时只提供可运行软件或服务，没有提供源代码</a:t>
            </a:r>
            <a:endParaRPr lang="en-US" altLang="zh-CN" b="1" dirty="0">
              <a:solidFill>
                <a:srgbClr val="C00000"/>
              </a:solidFill>
            </a:endParaRPr>
          </a:p>
          <a:p>
            <a:pPr lvl="1"/>
            <a:r>
              <a:rPr lang="zh-CN" altLang="en-US" dirty="0"/>
              <a:t>以</a:t>
            </a:r>
            <a:r>
              <a:rPr lang="zh-CN" altLang="en-US" b="1" dirty="0">
                <a:solidFill>
                  <a:srgbClr val="C00000"/>
                </a:solidFill>
              </a:rPr>
              <a:t>使用</a:t>
            </a:r>
            <a:r>
              <a:rPr lang="zh-CN" altLang="zh-CN" b="1" dirty="0">
                <a:solidFill>
                  <a:srgbClr val="C00000"/>
                </a:solidFill>
              </a:rPr>
              <a:t>许可证</a:t>
            </a:r>
            <a:r>
              <a:rPr lang="zh-CN" altLang="zh-CN" dirty="0"/>
              <a:t>（</a:t>
            </a:r>
            <a:r>
              <a:rPr lang="en-US" altLang="zh-CN" dirty="0"/>
              <a:t>License</a:t>
            </a:r>
            <a:r>
              <a:rPr lang="zh-CN" altLang="zh-CN" dirty="0"/>
              <a:t>）的方式授权用户使用</a:t>
            </a:r>
            <a:r>
              <a:rPr lang="zh-CN" altLang="en-US" dirty="0"/>
              <a:t>软件</a:t>
            </a:r>
            <a:endParaRPr lang="en-US" altLang="zh-CN" dirty="0"/>
          </a:p>
          <a:p>
            <a:r>
              <a:rPr lang="zh-CN" altLang="en-US" dirty="0"/>
              <a:t>闭源软件的特点</a:t>
            </a:r>
            <a:endParaRPr lang="en-US" altLang="zh-CN" dirty="0"/>
          </a:p>
          <a:p>
            <a:pPr lvl="1"/>
            <a:r>
              <a:rPr lang="zh-CN" altLang="en-US" dirty="0"/>
              <a:t>无法获得源代码（无渠道）</a:t>
            </a:r>
            <a:endParaRPr lang="en-US" altLang="zh-CN" dirty="0"/>
          </a:p>
          <a:p>
            <a:pPr lvl="1"/>
            <a:r>
              <a:rPr lang="zh-CN" altLang="en-US" dirty="0"/>
              <a:t>无权使用源代码（合法性）</a:t>
            </a:r>
            <a:endParaRPr lang="en-US" altLang="zh-CN" dirty="0"/>
          </a:p>
          <a:p>
            <a:r>
              <a:rPr lang="zh-CN" altLang="en-US" dirty="0"/>
              <a:t>闭源软件带来的问题</a:t>
            </a:r>
            <a:endParaRPr lang="en-US" altLang="zh-CN" dirty="0"/>
          </a:p>
          <a:p>
            <a:pPr lvl="1"/>
            <a:r>
              <a:rPr lang="zh-CN" altLang="en-US" b="1" dirty="0">
                <a:solidFill>
                  <a:srgbClr val="C00000"/>
                </a:solidFill>
              </a:rPr>
              <a:t>无法</a:t>
            </a:r>
            <a:r>
              <a:rPr lang="zh-CN" altLang="zh-CN" b="1" dirty="0">
                <a:solidFill>
                  <a:srgbClr val="C00000"/>
                </a:solidFill>
              </a:rPr>
              <a:t>掌握</a:t>
            </a:r>
            <a:r>
              <a:rPr lang="zh-CN" altLang="zh-CN" dirty="0"/>
              <a:t>软件内部实现情况（如是否存在恶意代码），</a:t>
            </a:r>
            <a:r>
              <a:rPr lang="zh-CN" altLang="en-US" dirty="0"/>
              <a:t>难可信；</a:t>
            </a:r>
            <a:endParaRPr lang="en-US" altLang="zh-CN" dirty="0"/>
          </a:p>
          <a:p>
            <a:pPr lvl="1"/>
            <a:r>
              <a:rPr lang="zh-CN" altLang="zh-CN" b="1" dirty="0">
                <a:solidFill>
                  <a:srgbClr val="C00000"/>
                </a:solidFill>
              </a:rPr>
              <a:t>无法修改和完善</a:t>
            </a:r>
            <a:r>
              <a:rPr lang="zh-CN" altLang="en-US" dirty="0"/>
              <a:t>软件</a:t>
            </a:r>
            <a:r>
              <a:rPr lang="zh-CN" altLang="zh-CN" dirty="0"/>
              <a:t>，影响了开发者的</a:t>
            </a:r>
            <a:r>
              <a:rPr lang="zh-CN" altLang="zh-CN" b="1" dirty="0">
                <a:solidFill>
                  <a:srgbClr val="C00000"/>
                </a:solidFill>
              </a:rPr>
              <a:t>创新自由</a:t>
            </a:r>
            <a:endParaRPr lang="en-US" altLang="zh-CN" b="1" dirty="0">
              <a:solidFill>
                <a:srgbClr val="C00000"/>
              </a:solidFill>
            </a:endParaRPr>
          </a:p>
        </p:txBody>
      </p:sp>
      <p:sp>
        <p:nvSpPr>
          <p:cNvPr id="4" name="矩形 3"/>
          <p:cNvSpPr/>
          <p:nvPr/>
        </p:nvSpPr>
        <p:spPr>
          <a:xfrm>
            <a:off x="7065664" y="3537012"/>
            <a:ext cx="4356484" cy="1224136"/>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200" dirty="0">
                <a:solidFill>
                  <a:schemeClr val="bg1"/>
                </a:solidFill>
                <a:latin typeface="微软雅黑" panose="020B0503020204020204" charset="-122"/>
                <a:ea typeface="微软雅黑" panose="020B0503020204020204" charset="-122"/>
              </a:rPr>
              <a:t>闭源软件只提供可执行代码，不提供源代码</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闭源软件及企业示例</a:t>
            </a:r>
          </a:p>
        </p:txBody>
      </p:sp>
      <p:sp>
        <p:nvSpPr>
          <p:cNvPr id="3" name="内容占位符 2"/>
          <p:cNvSpPr>
            <a:spLocks noGrp="1"/>
          </p:cNvSpPr>
          <p:nvPr>
            <p:ph idx="1"/>
          </p:nvPr>
        </p:nvSpPr>
        <p:spPr>
          <a:xfrm>
            <a:off x="539750" y="1125538"/>
            <a:ext cx="10920052" cy="5040312"/>
          </a:xfrm>
        </p:spPr>
        <p:txBody>
          <a:bodyPr/>
          <a:lstStyle/>
          <a:p>
            <a:r>
              <a:rPr lang="zh-CN" altLang="en-US" dirty="0"/>
              <a:t>典型软件</a:t>
            </a:r>
            <a:endParaRPr lang="en-US" altLang="zh-CN" dirty="0"/>
          </a:p>
          <a:p>
            <a:pPr lvl="1"/>
            <a:r>
              <a:rPr lang="en-US" altLang="zh-CN" dirty="0"/>
              <a:t>Windows</a:t>
            </a:r>
            <a:r>
              <a:rPr lang="zh-CN" altLang="en-US" dirty="0"/>
              <a:t>、</a:t>
            </a:r>
            <a:r>
              <a:rPr lang="en-US" altLang="zh-CN" dirty="0"/>
              <a:t>Office</a:t>
            </a:r>
            <a:r>
              <a:rPr lang="zh-CN" altLang="en-US" dirty="0"/>
              <a:t>软件、</a:t>
            </a:r>
            <a:r>
              <a:rPr lang="en-US" altLang="zh-CN" dirty="0"/>
              <a:t>Oracle</a:t>
            </a:r>
            <a:r>
              <a:rPr lang="zh-CN" altLang="en-US" dirty="0"/>
              <a:t>软件等</a:t>
            </a:r>
            <a:endParaRPr lang="en-US" altLang="zh-CN" dirty="0"/>
          </a:p>
          <a:p>
            <a:pPr lvl="1"/>
            <a:endParaRPr lang="en-US" altLang="zh-CN" dirty="0"/>
          </a:p>
          <a:p>
            <a:r>
              <a:rPr lang="zh-CN" altLang="en-US" dirty="0"/>
              <a:t>典型企业</a:t>
            </a:r>
            <a:endParaRPr lang="en-US" altLang="zh-CN" dirty="0"/>
          </a:p>
          <a:p>
            <a:pPr lvl="1"/>
            <a:r>
              <a:rPr lang="zh-CN" altLang="zh-CN" dirty="0"/>
              <a:t>微软、</a:t>
            </a:r>
            <a:r>
              <a:rPr lang="en-US" altLang="zh-CN" dirty="0"/>
              <a:t>IBM</a:t>
            </a:r>
            <a:r>
              <a:rPr lang="zh-CN" altLang="zh-CN" dirty="0"/>
              <a:t>、</a:t>
            </a:r>
            <a:r>
              <a:rPr lang="en-US" altLang="zh-CN" dirty="0"/>
              <a:t>Oracle</a:t>
            </a:r>
            <a:r>
              <a:rPr lang="zh-CN" altLang="en-US" dirty="0"/>
              <a:t>等</a:t>
            </a:r>
          </a:p>
        </p:txBody>
      </p:sp>
      <p:pic>
        <p:nvPicPr>
          <p:cNvPr id="11" name="图片 10" descr="徽标, 公司名称&#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763" y="692151"/>
            <a:ext cx="2133039" cy="1633714"/>
          </a:xfrm>
          <a:prstGeom prst="rect">
            <a:avLst/>
          </a:prstGeom>
        </p:spPr>
      </p:pic>
      <p:pic>
        <p:nvPicPr>
          <p:cNvPr id="13" name="图片 12" descr="图形用户界面&#10;&#10;中度可信度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7901" y="2546127"/>
            <a:ext cx="2201901" cy="1262598"/>
          </a:xfrm>
          <a:prstGeom prst="rect">
            <a:avLst/>
          </a:prstGeom>
        </p:spPr>
      </p:pic>
      <p:pic>
        <p:nvPicPr>
          <p:cNvPr id="5" name="图片 4" descr="徽标, 公司名称&#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033" y="4473116"/>
            <a:ext cx="3207571" cy="1956618"/>
          </a:xfrm>
          <a:prstGeom prst="rect">
            <a:avLst/>
          </a:prstGeom>
          <a:ln>
            <a:solidFill>
              <a:schemeClr val="accent1"/>
            </a:solidFill>
          </a:ln>
        </p:spPr>
      </p:pic>
      <p:pic>
        <p:nvPicPr>
          <p:cNvPr id="7" name="图片 6" descr="卡通画&#10;&#10;描述已自动生成"/>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6996" y="4482340"/>
            <a:ext cx="3438550" cy="1956618"/>
          </a:xfrm>
          <a:prstGeom prst="rect">
            <a:avLst/>
          </a:prstGeom>
          <a:ln>
            <a:solidFill>
              <a:schemeClr val="accent1"/>
            </a:solidFill>
          </a:ln>
        </p:spPr>
      </p:pic>
      <p:pic>
        <p:nvPicPr>
          <p:cNvPr id="9" name="图片 8" descr="徽标, 公司名称&#10;&#10;描述已自动生成"/>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43101" y="4451511"/>
            <a:ext cx="3144694" cy="1987447"/>
          </a:xfrm>
          <a:prstGeom prst="rect">
            <a:avLst/>
          </a:prstGeom>
          <a:ln>
            <a:solidFill>
              <a:schemeClr val="accent1"/>
            </a:solidFill>
          </a:ln>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1.2 </a:t>
            </a:r>
            <a:r>
              <a:rPr lang="zh-CN" altLang="en-US" dirty="0"/>
              <a:t>开源软件</a:t>
            </a:r>
            <a:r>
              <a:rPr lang="en-US" altLang="zh-CN" dirty="0"/>
              <a:t>(Open Source Software)</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何为开源软件</a:t>
            </a:r>
            <a:endParaRPr lang="en-US" altLang="zh-CN" dirty="0"/>
          </a:p>
          <a:p>
            <a:pPr lvl="1"/>
            <a:r>
              <a:rPr lang="zh-CN" altLang="zh-CN" dirty="0"/>
              <a:t>一种源代码可以</a:t>
            </a:r>
            <a:r>
              <a:rPr lang="zh-CN" altLang="zh-CN" b="1" dirty="0">
                <a:solidFill>
                  <a:srgbClr val="C00000"/>
                </a:solidFill>
              </a:rPr>
              <a:t>自由获取和传播</a:t>
            </a:r>
            <a:r>
              <a:rPr lang="zh-CN" altLang="zh-CN" dirty="0"/>
              <a:t>的计算机软件，其拥有者通过</a:t>
            </a:r>
            <a:r>
              <a:rPr lang="zh-CN" altLang="zh-CN" b="1" dirty="0">
                <a:solidFill>
                  <a:srgbClr val="C00000"/>
                </a:solidFill>
              </a:rPr>
              <a:t>开源许可证</a:t>
            </a:r>
            <a:r>
              <a:rPr lang="zh-CN" altLang="zh-CN" dirty="0"/>
              <a:t>赋予被许可人对软件</a:t>
            </a:r>
            <a:r>
              <a:rPr lang="zh-CN" altLang="zh-CN" b="1" dirty="0">
                <a:solidFill>
                  <a:srgbClr val="C00000"/>
                </a:solidFill>
              </a:rPr>
              <a:t>进行使用、修改和传播</a:t>
            </a:r>
            <a:endParaRPr lang="en-US" altLang="zh-CN" b="1" dirty="0">
              <a:solidFill>
                <a:srgbClr val="C00000"/>
              </a:solidFill>
            </a:endParaRPr>
          </a:p>
          <a:p>
            <a:pPr lvl="1"/>
            <a:endParaRPr lang="en-US" altLang="zh-CN" dirty="0"/>
          </a:p>
          <a:p>
            <a:r>
              <a:rPr lang="zh-CN" altLang="en-US" dirty="0"/>
              <a:t>开源软件的特点</a:t>
            </a:r>
            <a:endParaRPr lang="en-US" altLang="zh-CN" dirty="0"/>
          </a:p>
          <a:p>
            <a:pPr lvl="1"/>
            <a:r>
              <a:rPr lang="zh-CN" altLang="en-US" dirty="0"/>
              <a:t>源程序代码对外开放</a:t>
            </a:r>
            <a:endParaRPr lang="en-US" altLang="zh-CN" dirty="0"/>
          </a:p>
          <a:p>
            <a:pPr lvl="1"/>
            <a:r>
              <a:rPr lang="zh-CN" altLang="en-US" dirty="0"/>
              <a:t>自由使用、修改和传播</a:t>
            </a:r>
            <a:endParaRPr lang="en-US" altLang="zh-CN" dirty="0"/>
          </a:p>
          <a:p>
            <a:pPr lvl="1"/>
            <a:endParaRPr lang="en-US" altLang="zh-CN" dirty="0"/>
          </a:p>
          <a:p>
            <a:r>
              <a:rPr lang="zh-CN" altLang="en-US" dirty="0"/>
              <a:t>任何人都可获得开源软件的代码</a:t>
            </a:r>
          </a:p>
        </p:txBody>
      </p:sp>
      <p:pic>
        <p:nvPicPr>
          <p:cNvPr id="6" name="图片 5"/>
          <p:cNvPicPr>
            <a:picLocks noChangeAspect="1"/>
          </p:cNvPicPr>
          <p:nvPr/>
        </p:nvPicPr>
        <p:blipFill>
          <a:blip r:embed="rId2"/>
          <a:stretch>
            <a:fillRect/>
          </a:stretch>
        </p:blipFill>
        <p:spPr>
          <a:xfrm>
            <a:off x="7120199" y="2672916"/>
            <a:ext cx="4536504" cy="3828247"/>
          </a:xfrm>
          <a:prstGeom prst="rect">
            <a:avLst/>
          </a:prstGeom>
          <a:ln w="22225">
            <a:solidFill>
              <a:schemeClr val="accent2">
                <a:shade val="95000"/>
                <a:satMod val="105000"/>
              </a:schemeClr>
            </a:solidFill>
          </a:ln>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7154723" y="2697997"/>
            <a:ext cx="1436172" cy="759711"/>
          </a:xfrm>
          <a:prstGeom prst="snip1Rect">
            <a:avLst/>
          </a:prstGeom>
          <a:ln>
            <a:solidFill>
              <a:schemeClr val="accent2">
                <a:shade val="95000"/>
                <a:satMod val="105000"/>
              </a:schemeClr>
            </a:solidFill>
          </a:ln>
        </p:spPr>
      </p:pic>
      <p:sp>
        <p:nvSpPr>
          <p:cNvPr id="3" name="标题 2"/>
          <p:cNvSpPr>
            <a:spLocks noGrp="1"/>
          </p:cNvSpPr>
          <p:nvPr>
            <p:ph type="title"/>
          </p:nvPr>
        </p:nvSpPr>
        <p:spPr/>
        <p:txBody>
          <a:bodyPr/>
          <a:lstStyle/>
          <a:p>
            <a:r>
              <a:rPr lang="zh-CN" altLang="en-US" dirty="0"/>
              <a:t>开源软件示例</a:t>
            </a:r>
          </a:p>
        </p:txBody>
      </p:sp>
      <p:sp>
        <p:nvSpPr>
          <p:cNvPr id="7" name="内容占位符 6"/>
          <p:cNvSpPr>
            <a:spLocks noGrp="1"/>
          </p:cNvSpPr>
          <p:nvPr>
            <p:ph idx="1"/>
          </p:nvPr>
        </p:nvSpPr>
        <p:spPr>
          <a:xfrm>
            <a:off x="547063" y="1046737"/>
            <a:ext cx="5750003" cy="5040312"/>
          </a:xfrm>
        </p:spPr>
        <p:txBody>
          <a:bodyPr/>
          <a:lstStyle/>
          <a:p>
            <a:r>
              <a:rPr lang="en-US" altLang="zh-CN" sz="2800" dirty="0">
                <a:solidFill>
                  <a:schemeClr val="tx1"/>
                </a:solidFill>
              </a:rPr>
              <a:t>Linux, </a:t>
            </a:r>
            <a:r>
              <a:rPr lang="zh-CN" altLang="en-US" sz="2800" dirty="0">
                <a:solidFill>
                  <a:schemeClr val="tx1"/>
                </a:solidFill>
              </a:rPr>
              <a:t>Ubuntu</a:t>
            </a:r>
          </a:p>
          <a:p>
            <a:r>
              <a:rPr lang="en-US" altLang="zh-CN" sz="2800" dirty="0">
                <a:solidFill>
                  <a:srgbClr val="C00000"/>
                </a:solidFill>
              </a:rPr>
              <a:t>Eclipse</a:t>
            </a:r>
            <a:r>
              <a:rPr lang="en-US" altLang="zh-CN" sz="2800" dirty="0">
                <a:solidFill>
                  <a:schemeClr val="tx1"/>
                </a:solidFill>
              </a:rPr>
              <a:t> </a:t>
            </a:r>
          </a:p>
          <a:p>
            <a:r>
              <a:rPr lang="en-US" altLang="zh-CN" sz="2800" dirty="0">
                <a:solidFill>
                  <a:schemeClr val="tx1"/>
                </a:solidFill>
              </a:rPr>
              <a:t>Kubernetes(k8s)</a:t>
            </a:r>
          </a:p>
          <a:p>
            <a:r>
              <a:rPr lang="en-US" altLang="zh-CN" sz="2800" dirty="0">
                <a:solidFill>
                  <a:schemeClr val="tx1"/>
                </a:solidFill>
              </a:rPr>
              <a:t>MySQL</a:t>
            </a:r>
          </a:p>
          <a:p>
            <a:r>
              <a:rPr lang="en-US" altLang="zh-CN" sz="2800" dirty="0">
                <a:solidFill>
                  <a:schemeClr val="tx1"/>
                </a:solidFill>
              </a:rPr>
              <a:t>Firefox</a:t>
            </a:r>
          </a:p>
          <a:p>
            <a:r>
              <a:rPr lang="en-US" altLang="zh-CN" sz="2800" dirty="0">
                <a:solidFill>
                  <a:schemeClr val="tx1"/>
                </a:solidFill>
              </a:rPr>
              <a:t>Hadoop</a:t>
            </a:r>
          </a:p>
          <a:p>
            <a:r>
              <a:rPr lang="en-US" altLang="zh-CN" sz="2800" dirty="0">
                <a:solidFill>
                  <a:schemeClr val="tx1"/>
                </a:solidFill>
              </a:rPr>
              <a:t>TensorFlow</a:t>
            </a:r>
          </a:p>
          <a:p>
            <a:r>
              <a:rPr lang="en-US" altLang="zh-CN" sz="2800" dirty="0" err="1">
                <a:solidFill>
                  <a:srgbClr val="C00000"/>
                </a:solidFill>
              </a:rPr>
              <a:t>OpenHarmony</a:t>
            </a:r>
            <a:r>
              <a:rPr lang="en-US" altLang="zh-CN" sz="2800" dirty="0">
                <a:solidFill>
                  <a:srgbClr val="C00000"/>
                </a:solidFill>
              </a:rPr>
              <a:t> </a:t>
            </a:r>
            <a:r>
              <a:rPr lang="zh-CN" altLang="en-US" sz="2800" dirty="0">
                <a:solidFill>
                  <a:srgbClr val="C00000"/>
                </a:solidFill>
              </a:rPr>
              <a:t>（开源鸿蒙）</a:t>
            </a:r>
            <a:endParaRPr lang="en-US" altLang="zh-CN" sz="2800" dirty="0">
              <a:solidFill>
                <a:srgbClr val="C00000"/>
              </a:solidFill>
            </a:endParaRPr>
          </a:p>
          <a:p>
            <a:r>
              <a:rPr lang="en-US" altLang="zh-CN" sz="2800" dirty="0">
                <a:solidFill>
                  <a:schemeClr val="tx1"/>
                </a:solidFill>
              </a:rPr>
              <a:t>……</a:t>
            </a:r>
          </a:p>
        </p:txBody>
      </p:sp>
      <p:pic>
        <p:nvPicPr>
          <p:cNvPr id="13" name="图片 12"/>
          <p:cNvPicPr>
            <a:picLocks noChangeAspect="1"/>
          </p:cNvPicPr>
          <p:nvPr/>
        </p:nvPicPr>
        <p:blipFill>
          <a:blip r:embed="rId3"/>
          <a:stretch>
            <a:fillRect/>
          </a:stretch>
        </p:blipFill>
        <p:spPr>
          <a:xfrm>
            <a:off x="10175957" y="2651296"/>
            <a:ext cx="1255821" cy="783474"/>
          </a:xfrm>
          <a:prstGeom prst="rect">
            <a:avLst/>
          </a:prstGeom>
          <a:ln>
            <a:solidFill>
              <a:schemeClr val="accent2">
                <a:shade val="95000"/>
                <a:satMod val="105000"/>
              </a:schemeClr>
            </a:solidFill>
          </a:ln>
        </p:spPr>
      </p:pic>
      <p:pic>
        <p:nvPicPr>
          <p:cNvPr id="8" name="内容占位符 5"/>
          <p:cNvPicPr>
            <a:picLocks noChangeAspect="1"/>
          </p:cNvPicPr>
          <p:nvPr/>
        </p:nvPicPr>
        <p:blipFill>
          <a:blip r:embed="rId4"/>
          <a:stretch>
            <a:fillRect/>
          </a:stretch>
        </p:blipFill>
        <p:spPr>
          <a:xfrm>
            <a:off x="7173723" y="1219994"/>
            <a:ext cx="1436172" cy="746158"/>
          </a:xfrm>
          <a:prstGeom prst="rect">
            <a:avLst/>
          </a:prstGeom>
          <a:ln>
            <a:solidFill>
              <a:schemeClr val="accent2">
                <a:shade val="95000"/>
                <a:satMod val="105000"/>
              </a:schemeClr>
            </a:solidFill>
          </a:ln>
        </p:spPr>
      </p:pic>
      <p:pic>
        <p:nvPicPr>
          <p:cNvPr id="14" name="图片 13"/>
          <p:cNvPicPr>
            <a:picLocks noChangeAspect="1"/>
          </p:cNvPicPr>
          <p:nvPr/>
        </p:nvPicPr>
        <p:blipFill>
          <a:blip r:embed="rId5"/>
          <a:stretch>
            <a:fillRect/>
          </a:stretch>
        </p:blipFill>
        <p:spPr>
          <a:xfrm>
            <a:off x="10175957" y="4260877"/>
            <a:ext cx="1255821" cy="825200"/>
          </a:xfrm>
          <a:prstGeom prst="rect">
            <a:avLst/>
          </a:prstGeom>
        </p:spPr>
      </p:pic>
      <p:pic>
        <p:nvPicPr>
          <p:cNvPr id="16" name="图片 15"/>
          <p:cNvPicPr>
            <a:picLocks noChangeAspect="1"/>
          </p:cNvPicPr>
          <p:nvPr/>
        </p:nvPicPr>
        <p:blipFill>
          <a:blip r:embed="rId6"/>
          <a:stretch>
            <a:fillRect/>
          </a:stretch>
        </p:blipFill>
        <p:spPr>
          <a:xfrm>
            <a:off x="8921704" y="1087566"/>
            <a:ext cx="993880" cy="1011351"/>
          </a:xfrm>
          <a:prstGeom prst="rect">
            <a:avLst/>
          </a:prstGeom>
        </p:spPr>
      </p:pic>
      <p:pic>
        <p:nvPicPr>
          <p:cNvPr id="17" name="图片 16"/>
          <p:cNvPicPr>
            <a:picLocks noChangeAspect="1"/>
          </p:cNvPicPr>
          <p:nvPr/>
        </p:nvPicPr>
        <p:blipFill>
          <a:blip r:embed="rId7"/>
          <a:stretch>
            <a:fillRect/>
          </a:stretch>
        </p:blipFill>
        <p:spPr>
          <a:xfrm>
            <a:off x="8878908" y="2727270"/>
            <a:ext cx="1054391" cy="730437"/>
          </a:xfrm>
          <a:prstGeom prst="rect">
            <a:avLst/>
          </a:prstGeom>
          <a:ln>
            <a:solidFill>
              <a:schemeClr val="accent2">
                <a:shade val="95000"/>
                <a:satMod val="105000"/>
              </a:schemeClr>
            </a:solidFill>
          </a:ln>
        </p:spPr>
      </p:pic>
      <p:pic>
        <p:nvPicPr>
          <p:cNvPr id="19" name="图片 18"/>
          <p:cNvPicPr>
            <a:picLocks noChangeAspect="1"/>
          </p:cNvPicPr>
          <p:nvPr/>
        </p:nvPicPr>
        <p:blipFill>
          <a:blip r:embed="rId8"/>
          <a:stretch>
            <a:fillRect/>
          </a:stretch>
        </p:blipFill>
        <p:spPr>
          <a:xfrm>
            <a:off x="10130584" y="1160748"/>
            <a:ext cx="1317235" cy="825200"/>
          </a:xfrm>
          <a:prstGeom prst="rect">
            <a:avLst/>
          </a:prstGeom>
        </p:spPr>
      </p:pic>
      <p:pic>
        <p:nvPicPr>
          <p:cNvPr id="20" name="图片 19"/>
          <p:cNvPicPr>
            <a:picLocks noChangeAspect="1"/>
          </p:cNvPicPr>
          <p:nvPr/>
        </p:nvPicPr>
        <p:blipFill>
          <a:blip r:embed="rId9"/>
          <a:stretch>
            <a:fillRect/>
          </a:stretch>
        </p:blipFill>
        <p:spPr>
          <a:xfrm>
            <a:off x="8933082" y="4238643"/>
            <a:ext cx="1000217" cy="853921"/>
          </a:xfrm>
          <a:prstGeom prst="rect">
            <a:avLst/>
          </a:prstGeom>
          <a:ln>
            <a:solidFill>
              <a:schemeClr val="accent2">
                <a:shade val="95000"/>
                <a:satMod val="105000"/>
              </a:schemeClr>
            </a:solidFill>
          </a:ln>
        </p:spPr>
      </p:pic>
      <p:pic>
        <p:nvPicPr>
          <p:cNvPr id="6" name="图片 5" descr="图标&#10;&#10;描述已自动生成"/>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46991" y="4191966"/>
            <a:ext cx="1436172" cy="930261"/>
          </a:xfrm>
          <a:prstGeom prst="rect">
            <a:avLst/>
          </a:prstGeom>
        </p:spPr>
      </p:pic>
      <p:sp>
        <p:nvSpPr>
          <p:cNvPr id="15" name="矩形 14"/>
          <p:cNvSpPr/>
          <p:nvPr/>
        </p:nvSpPr>
        <p:spPr>
          <a:xfrm>
            <a:off x="11317" y="6122058"/>
            <a:ext cx="12179095" cy="727322"/>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200" dirty="0">
                <a:solidFill>
                  <a:schemeClr val="bg1"/>
                </a:solidFill>
                <a:latin typeface="微软雅黑" panose="020B0503020204020204" charset="-122"/>
                <a:ea typeface="微软雅黑" panose="020B0503020204020204" charset="-122"/>
              </a:rPr>
              <a:t>几乎你想要的重要软件都可以找到开源软件的对应物</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en-US" altLang="zh-CN" dirty="0" err="1"/>
              <a:t>Gitee</a:t>
            </a:r>
            <a:r>
              <a:rPr lang="zh-CN" altLang="en-US" dirty="0"/>
              <a:t>上的</a:t>
            </a:r>
            <a:r>
              <a:rPr lang="en-US" altLang="zh-CN" dirty="0" err="1"/>
              <a:t>OpenHarmony</a:t>
            </a:r>
            <a:r>
              <a:rPr lang="zh-CN" altLang="en-US" dirty="0"/>
              <a:t>开源软件</a:t>
            </a:r>
          </a:p>
        </p:txBody>
      </p:sp>
      <p:pic>
        <p:nvPicPr>
          <p:cNvPr id="5" name="图片 4"/>
          <p:cNvPicPr>
            <a:picLocks noChangeAspect="1"/>
          </p:cNvPicPr>
          <p:nvPr/>
        </p:nvPicPr>
        <p:blipFill>
          <a:blip r:embed="rId2"/>
          <a:stretch>
            <a:fillRect/>
          </a:stretch>
        </p:blipFill>
        <p:spPr>
          <a:xfrm>
            <a:off x="0" y="872716"/>
            <a:ext cx="12190413" cy="5577051"/>
          </a:xfrm>
          <a:prstGeom prst="rect">
            <a:avLst/>
          </a:prstGeom>
        </p:spPr>
      </p:pic>
      <p:sp>
        <p:nvSpPr>
          <p:cNvPr id="4" name="矩形 3"/>
          <p:cNvSpPr/>
          <p:nvPr/>
        </p:nvSpPr>
        <p:spPr>
          <a:xfrm>
            <a:off x="694606" y="2060848"/>
            <a:ext cx="6300700" cy="720080"/>
          </a:xfrm>
          <a:prstGeom prst="rect">
            <a:avLst/>
          </a:prstGeom>
          <a:noFill/>
          <a:ln>
            <a:solidFill>
              <a:srgbClr val="FF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 name="矩形 2"/>
          <p:cNvSpPr/>
          <p:nvPr/>
        </p:nvSpPr>
        <p:spPr>
          <a:xfrm>
            <a:off x="7283338" y="2060848"/>
            <a:ext cx="3528392" cy="727322"/>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200" dirty="0">
                <a:solidFill>
                  <a:schemeClr val="bg1"/>
                </a:solidFill>
                <a:latin typeface="微软雅黑" panose="020B0503020204020204" charset="-122"/>
                <a:ea typeface="微软雅黑" panose="020B0503020204020204" charset="-122"/>
              </a:rPr>
              <a:t>开源鸿蒙软件</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思考和讨论</a:t>
            </a:r>
          </a:p>
        </p:txBody>
      </p:sp>
      <p:sp>
        <p:nvSpPr>
          <p:cNvPr id="3" name="内容占位符 2"/>
          <p:cNvSpPr>
            <a:spLocks noGrp="1"/>
          </p:cNvSpPr>
          <p:nvPr>
            <p:ph idx="1"/>
          </p:nvPr>
        </p:nvSpPr>
        <p:spPr>
          <a:xfrm>
            <a:off x="539750" y="1125538"/>
            <a:ext cx="11568124" cy="5040312"/>
          </a:xfrm>
        </p:spPr>
        <p:txBody>
          <a:bodyPr/>
          <a:lstStyle/>
          <a:p>
            <a:r>
              <a:rPr lang="zh-CN" altLang="en-US" dirty="0"/>
              <a:t>免费使用软件等同于开源软件吗？微信、</a:t>
            </a:r>
            <a:r>
              <a:rPr lang="en-US" altLang="zh-CN" dirty="0"/>
              <a:t>12306</a:t>
            </a:r>
            <a:r>
              <a:rPr lang="zh-CN" altLang="en-US" dirty="0"/>
              <a:t>等软件是开源软件吗？你还知道哪些开源软件？</a:t>
            </a:r>
            <a:endParaRPr lang="en-US" altLang="zh-CN" dirty="0"/>
          </a:p>
          <a:p>
            <a:endParaRPr lang="en-US" altLang="zh-CN" dirty="0"/>
          </a:p>
          <a:p>
            <a:r>
              <a:rPr lang="zh-CN" altLang="en-US" dirty="0">
                <a:solidFill>
                  <a:srgbClr val="C00000"/>
                </a:solidFill>
              </a:rPr>
              <a:t>开源软件是如何开发出来的？提出了什么样的开发要求？基于团队的软件开发方法能够支持开源软件开发吗？为什么？</a:t>
            </a:r>
            <a:endParaRPr lang="en-US" altLang="zh-CN" dirty="0">
              <a:solidFill>
                <a:srgbClr val="C00000"/>
              </a:solidFill>
            </a:endParaRPr>
          </a:p>
          <a:p>
            <a:pPr lvl="1"/>
            <a:r>
              <a:rPr lang="zh-CN" altLang="en-US" dirty="0">
                <a:solidFill>
                  <a:srgbClr val="C00000"/>
                </a:solidFill>
              </a:rPr>
              <a:t>代码管理、人员限制、支撑平台等</a:t>
            </a:r>
            <a:endParaRPr lang="en-US" altLang="zh-CN" dirty="0">
              <a:solidFill>
                <a:srgbClr val="C00000"/>
              </a:solidFill>
            </a:endParaRPr>
          </a:p>
          <a:p>
            <a:pPr lvl="1"/>
            <a:endParaRPr lang="en-US" altLang="zh-CN" dirty="0">
              <a:solidFill>
                <a:srgbClr val="C00000"/>
              </a:solidFill>
            </a:endParaRPr>
          </a:p>
          <a:p>
            <a:endParaRPr lang="en-US" altLang="zh-CN" dirty="0">
              <a:solidFill>
                <a:srgbClr val="C00000"/>
              </a:solidFill>
            </a:endParaRPr>
          </a:p>
          <a:p>
            <a:endParaRPr lang="zh-CN" altLang="en-US" dirty="0"/>
          </a:p>
        </p:txBody>
      </p:sp>
      <p:pic>
        <p:nvPicPr>
          <p:cNvPr id="6" name="图片 5"/>
          <p:cNvPicPr>
            <a:picLocks noChangeAspect="1"/>
          </p:cNvPicPr>
          <p:nvPr/>
        </p:nvPicPr>
        <p:blipFill>
          <a:blip r:embed="rId2"/>
          <a:stretch>
            <a:fillRect/>
          </a:stretch>
        </p:blipFill>
        <p:spPr>
          <a:xfrm>
            <a:off x="10739722" y="4956933"/>
            <a:ext cx="1213294" cy="1617949"/>
          </a:xfrm>
          <a:prstGeom prst="rect">
            <a:avLst/>
          </a:prstGeom>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何为开源软件</a:t>
            </a:r>
            <a:endParaRPr lang="en-US" altLang="zh-CN" dirty="0">
              <a:solidFill>
                <a:schemeClr val="bg1">
                  <a:lumMod val="85000"/>
                </a:schemeClr>
              </a:solidFill>
            </a:endParaRPr>
          </a:p>
          <a:p>
            <a:pPr lvl="1"/>
            <a:r>
              <a:rPr lang="zh-CN" altLang="en-US" dirty="0">
                <a:solidFill>
                  <a:schemeClr val="bg1">
                    <a:lumMod val="85000"/>
                  </a:schemeClr>
                </a:solidFill>
              </a:rPr>
              <a:t>特点和软件开发要求</a:t>
            </a:r>
            <a:endParaRPr lang="en-US" altLang="zh-CN" dirty="0">
              <a:solidFill>
                <a:schemeClr val="bg1">
                  <a:lumMod val="85000"/>
                </a:schemeClr>
              </a:solidFill>
            </a:endParaRPr>
          </a:p>
          <a:p>
            <a:pPr lvl="1"/>
            <a:endParaRPr lang="en-US" altLang="zh-CN" dirty="0"/>
          </a:p>
          <a:p>
            <a:pPr marL="514350" indent="-514350">
              <a:buFont typeface="+mj-lt"/>
              <a:buAutoNum type="arabicPeriod"/>
            </a:pPr>
            <a:r>
              <a:rPr lang="zh-CN" altLang="en-US" dirty="0">
                <a:solidFill>
                  <a:srgbClr val="C00000"/>
                </a:solidFill>
              </a:rPr>
              <a:t>何为群体化软件开发</a:t>
            </a:r>
            <a:endParaRPr lang="en-US" altLang="zh-CN" dirty="0">
              <a:solidFill>
                <a:srgbClr val="C00000"/>
              </a:solidFill>
            </a:endParaRPr>
          </a:p>
          <a:p>
            <a:pPr lvl="1"/>
            <a:r>
              <a:rPr lang="zh-CN" altLang="en-US" dirty="0"/>
              <a:t>基本理念和思想</a:t>
            </a:r>
            <a:endParaRPr lang="en-US" altLang="zh-CN" dirty="0"/>
          </a:p>
          <a:p>
            <a:pPr lvl="1"/>
            <a:endParaRPr lang="en-US" altLang="zh-CN" dirty="0"/>
          </a:p>
          <a:p>
            <a:pPr marL="514350" indent="-514350">
              <a:buFont typeface="+mj-lt"/>
              <a:buAutoNum type="arabicPeriod"/>
            </a:pPr>
            <a:r>
              <a:rPr lang="zh-CN" altLang="en-US" dirty="0">
                <a:solidFill>
                  <a:srgbClr val="C00000"/>
                </a:solidFill>
              </a:rPr>
              <a:t>如何实现群体化软件开发</a:t>
            </a:r>
            <a:endParaRPr lang="en-US" altLang="zh-CN" dirty="0">
              <a:solidFill>
                <a:srgbClr val="C00000"/>
              </a:solidFill>
            </a:endParaRPr>
          </a:p>
          <a:p>
            <a:pPr lvl="1"/>
            <a:r>
              <a:rPr lang="zh-CN" altLang="en-US" dirty="0"/>
              <a:t>关键软件工程技术</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7514" y="2060848"/>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 </a:t>
            </a:r>
            <a:r>
              <a:rPr lang="zh-CN" altLang="en-US" dirty="0"/>
              <a:t>软件开发是创作和生产的过程</a:t>
            </a:r>
          </a:p>
        </p:txBody>
      </p:sp>
      <p:sp>
        <p:nvSpPr>
          <p:cNvPr id="3" name="内容占位符 2"/>
          <p:cNvSpPr>
            <a:spLocks noGrp="1"/>
          </p:cNvSpPr>
          <p:nvPr>
            <p:ph idx="1"/>
          </p:nvPr>
        </p:nvSpPr>
        <p:spPr>
          <a:xfrm>
            <a:off x="539751" y="1125538"/>
            <a:ext cx="9227864" cy="5040312"/>
          </a:xfrm>
        </p:spPr>
        <p:txBody>
          <a:bodyPr/>
          <a:lstStyle/>
          <a:p>
            <a:r>
              <a:rPr lang="zh-CN" altLang="zh-CN" dirty="0">
                <a:solidFill>
                  <a:srgbClr val="C00000"/>
                </a:solidFill>
              </a:rPr>
              <a:t>软件创作</a:t>
            </a:r>
            <a:endParaRPr lang="en-US" altLang="zh-CN" dirty="0">
              <a:solidFill>
                <a:srgbClr val="C00000"/>
              </a:solidFill>
            </a:endParaRPr>
          </a:p>
          <a:p>
            <a:pPr lvl="1"/>
            <a:r>
              <a:rPr lang="zh-CN" altLang="en-US" dirty="0"/>
              <a:t>发挥软件工程师的智慧，结合</a:t>
            </a:r>
            <a:r>
              <a:rPr lang="zh-CN" altLang="zh-CN" dirty="0"/>
              <a:t>创作者的爱好</a:t>
            </a:r>
            <a:r>
              <a:rPr lang="zh-CN" altLang="en-US" dirty="0"/>
              <a:t>和</a:t>
            </a:r>
            <a:r>
              <a:rPr lang="zh-CN" altLang="zh-CN" dirty="0"/>
              <a:t>兴趣</a:t>
            </a:r>
            <a:r>
              <a:rPr lang="zh-CN" altLang="en-US" dirty="0"/>
              <a:t>，开展软件创作</a:t>
            </a:r>
            <a:endParaRPr lang="en-US" altLang="zh-CN" dirty="0"/>
          </a:p>
          <a:p>
            <a:pPr lvl="1"/>
            <a:r>
              <a:rPr lang="zh-CN" altLang="en-US" dirty="0"/>
              <a:t>如构思需求、开展设计、</a:t>
            </a:r>
            <a:r>
              <a:rPr lang="zh-CN" altLang="zh-CN" dirty="0"/>
              <a:t>精雕</a:t>
            </a:r>
            <a:r>
              <a:rPr lang="zh-CN" altLang="en-US" dirty="0"/>
              <a:t>代码等</a:t>
            </a:r>
            <a:endParaRPr lang="en-US" altLang="zh-CN" dirty="0"/>
          </a:p>
          <a:p>
            <a:r>
              <a:rPr lang="zh-CN" altLang="en-US" dirty="0">
                <a:solidFill>
                  <a:srgbClr val="C00000"/>
                </a:solidFill>
              </a:rPr>
              <a:t>软件生产</a:t>
            </a:r>
            <a:endParaRPr lang="en-US" altLang="zh-CN" dirty="0">
              <a:solidFill>
                <a:srgbClr val="C00000"/>
              </a:solidFill>
            </a:endParaRPr>
          </a:p>
          <a:p>
            <a:pPr lvl="1"/>
            <a:r>
              <a:rPr lang="zh-CN" altLang="en-US" dirty="0"/>
              <a:t>任务分工，集中管理</a:t>
            </a:r>
            <a:endParaRPr lang="en-US" altLang="zh-CN" dirty="0"/>
          </a:p>
          <a:p>
            <a:pPr lvl="1"/>
            <a:r>
              <a:rPr lang="zh-CN" altLang="en-US" dirty="0"/>
              <a:t>计划驱动，有序开发</a:t>
            </a:r>
            <a:endParaRPr lang="en-US" altLang="zh-CN" dirty="0"/>
          </a:p>
          <a:p>
            <a:pPr lvl="1"/>
            <a:r>
              <a:rPr lang="zh-CN" altLang="en-US" dirty="0"/>
              <a:t>评审测试，保证质量</a:t>
            </a:r>
            <a:endParaRPr lang="en-US" altLang="zh-CN" dirty="0"/>
          </a:p>
          <a:p>
            <a:pPr lvl="1"/>
            <a:r>
              <a:rPr lang="zh-CN" altLang="en-US" dirty="0"/>
              <a:t>交流沟通，促进合作</a:t>
            </a:r>
          </a:p>
        </p:txBody>
      </p:sp>
      <p:sp>
        <p:nvSpPr>
          <p:cNvPr id="8" name="椭圆 7"/>
          <p:cNvSpPr/>
          <p:nvPr/>
        </p:nvSpPr>
        <p:spPr>
          <a:xfrm>
            <a:off x="8558246" y="2636912"/>
            <a:ext cx="2052228" cy="158417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创作</a:t>
            </a:r>
          </a:p>
        </p:txBody>
      </p:sp>
      <p:sp>
        <p:nvSpPr>
          <p:cNvPr id="9" name="椭圆 8"/>
          <p:cNvSpPr/>
          <p:nvPr/>
        </p:nvSpPr>
        <p:spPr>
          <a:xfrm>
            <a:off x="10138185" y="2636912"/>
            <a:ext cx="2052228" cy="158417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生产</a:t>
            </a:r>
          </a:p>
        </p:txBody>
      </p:sp>
      <p:pic>
        <p:nvPicPr>
          <p:cNvPr id="11" name="图片 10"/>
          <p:cNvPicPr>
            <a:picLocks noChangeAspect="1"/>
          </p:cNvPicPr>
          <p:nvPr/>
        </p:nvPicPr>
        <p:blipFill>
          <a:blip r:embed="rId2"/>
          <a:stretch>
            <a:fillRect/>
          </a:stretch>
        </p:blipFill>
        <p:spPr>
          <a:xfrm>
            <a:off x="9695606" y="835552"/>
            <a:ext cx="1708678" cy="1681770"/>
          </a:xfrm>
          <a:prstGeom prst="rect">
            <a:avLst/>
          </a:prstGeom>
        </p:spPr>
      </p:pic>
      <p:pic>
        <p:nvPicPr>
          <p:cNvPr id="13" name="图片 12"/>
          <p:cNvPicPr>
            <a:picLocks noChangeAspect="1"/>
          </p:cNvPicPr>
          <p:nvPr/>
        </p:nvPicPr>
        <p:blipFill>
          <a:blip r:embed="rId3"/>
          <a:stretch>
            <a:fillRect/>
          </a:stretch>
        </p:blipFill>
        <p:spPr>
          <a:xfrm>
            <a:off x="9584360" y="4499902"/>
            <a:ext cx="1947450" cy="1280014"/>
          </a:xfrm>
          <a:prstGeom prst="rect">
            <a:avLst/>
          </a:prstGeom>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基于团队的软件开发方法及其组织模式</a:t>
            </a:r>
          </a:p>
        </p:txBody>
      </p:sp>
      <p:sp>
        <p:nvSpPr>
          <p:cNvPr id="4" name="椭圆 3"/>
          <p:cNvSpPr/>
          <p:nvPr/>
        </p:nvSpPr>
        <p:spPr>
          <a:xfrm>
            <a:off x="694606" y="1088740"/>
            <a:ext cx="7884876" cy="3355581"/>
          </a:xfrm>
          <a:prstGeom prst="ellipse">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笑脸 5"/>
          <p:cNvSpPr/>
          <p:nvPr/>
        </p:nvSpPr>
        <p:spPr>
          <a:xfrm>
            <a:off x="4106728" y="1203226"/>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笑脸 6"/>
          <p:cNvSpPr/>
          <p:nvPr/>
        </p:nvSpPr>
        <p:spPr>
          <a:xfrm>
            <a:off x="2404364" y="1959310"/>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笑脸 7"/>
          <p:cNvSpPr/>
          <p:nvPr/>
        </p:nvSpPr>
        <p:spPr>
          <a:xfrm>
            <a:off x="6482359" y="1532774"/>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 name="笑脸 8"/>
          <p:cNvSpPr/>
          <p:nvPr/>
        </p:nvSpPr>
        <p:spPr>
          <a:xfrm>
            <a:off x="7298356" y="2559241"/>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0" name="笑脸 9"/>
          <p:cNvSpPr/>
          <p:nvPr/>
        </p:nvSpPr>
        <p:spPr>
          <a:xfrm>
            <a:off x="6111057" y="3465898"/>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笑脸 10"/>
          <p:cNvSpPr/>
          <p:nvPr/>
        </p:nvSpPr>
        <p:spPr>
          <a:xfrm>
            <a:off x="2990604" y="3543487"/>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2" name="笑脸 11"/>
          <p:cNvSpPr/>
          <p:nvPr/>
        </p:nvSpPr>
        <p:spPr>
          <a:xfrm>
            <a:off x="1451433" y="2883277"/>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3" name="笑脸 12"/>
          <p:cNvSpPr/>
          <p:nvPr/>
        </p:nvSpPr>
        <p:spPr>
          <a:xfrm>
            <a:off x="413752" y="3902742"/>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4" name="笑脸 13"/>
          <p:cNvSpPr/>
          <p:nvPr/>
        </p:nvSpPr>
        <p:spPr>
          <a:xfrm>
            <a:off x="2707871" y="4785897"/>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5" name="笑脸 14"/>
          <p:cNvSpPr/>
          <p:nvPr/>
        </p:nvSpPr>
        <p:spPr>
          <a:xfrm>
            <a:off x="6711474" y="4458823"/>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6" name="圆柱体 15"/>
          <p:cNvSpPr/>
          <p:nvPr/>
        </p:nvSpPr>
        <p:spPr>
          <a:xfrm>
            <a:off x="3592350" y="2393961"/>
            <a:ext cx="1740931" cy="1077517"/>
          </a:xfrm>
          <a:prstGeom prst="can">
            <a:avLst/>
          </a:prstGeom>
        </p:spPr>
        <p:style>
          <a:lnRef idx="1">
            <a:schemeClr val="dk1"/>
          </a:lnRef>
          <a:fillRef idx="2">
            <a:schemeClr val="dk1"/>
          </a:fillRef>
          <a:effectRef idx="1">
            <a:schemeClr val="dk1"/>
          </a:effectRef>
          <a:fontRef idx="minor">
            <a:schemeClr val="dk1"/>
          </a:fontRef>
        </p:style>
        <p:txBody>
          <a:bodyPr rtlCol="0" anchor="ctr"/>
          <a:lstStyle/>
          <a:p>
            <a:pPr algn="ctr"/>
            <a:r>
              <a:rPr lang="zh-CN" altLang="en-US" dirty="0"/>
              <a:t>软件制品</a:t>
            </a:r>
          </a:p>
        </p:txBody>
      </p:sp>
      <p:cxnSp>
        <p:nvCxnSpPr>
          <p:cNvPr id="18" name="直接箭头连接符 17"/>
          <p:cNvCxnSpPr>
            <a:stCxn id="7" idx="7"/>
            <a:endCxn id="6" idx="2"/>
          </p:cNvCxnSpPr>
          <p:nvPr/>
        </p:nvCxnSpPr>
        <p:spPr>
          <a:xfrm flipV="1">
            <a:off x="2957528" y="1527262"/>
            <a:ext cx="1149200" cy="5269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endCxn id="11" idx="1"/>
          </p:cNvCxnSpPr>
          <p:nvPr/>
        </p:nvCxnSpPr>
        <p:spPr>
          <a:xfrm>
            <a:off x="2099505" y="3226685"/>
            <a:ext cx="986007" cy="41171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7" idx="5"/>
            <a:endCxn id="11" idx="0"/>
          </p:cNvCxnSpPr>
          <p:nvPr/>
        </p:nvCxnSpPr>
        <p:spPr>
          <a:xfrm>
            <a:off x="2957528" y="2512474"/>
            <a:ext cx="357112" cy="103101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0" idx="0"/>
            <a:endCxn id="8" idx="4"/>
          </p:cNvCxnSpPr>
          <p:nvPr/>
        </p:nvCxnSpPr>
        <p:spPr>
          <a:xfrm flipV="1">
            <a:off x="6435093" y="2180846"/>
            <a:ext cx="371302" cy="128505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6" idx="6"/>
            <a:endCxn id="10" idx="1"/>
          </p:cNvCxnSpPr>
          <p:nvPr/>
        </p:nvCxnSpPr>
        <p:spPr>
          <a:xfrm>
            <a:off x="4754800" y="1527262"/>
            <a:ext cx="1451165" cy="203354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a:stCxn id="9" idx="2"/>
            <a:endCxn id="10" idx="7"/>
          </p:cNvCxnSpPr>
          <p:nvPr/>
        </p:nvCxnSpPr>
        <p:spPr>
          <a:xfrm flipH="1">
            <a:off x="6664221" y="2883277"/>
            <a:ext cx="634135" cy="67752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endCxn id="6" idx="6"/>
          </p:cNvCxnSpPr>
          <p:nvPr/>
        </p:nvCxnSpPr>
        <p:spPr>
          <a:xfrm flipH="1" flipV="1">
            <a:off x="4754800" y="1527262"/>
            <a:ext cx="2543556" cy="135601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endCxn id="16" idx="0"/>
          </p:cNvCxnSpPr>
          <p:nvPr/>
        </p:nvCxnSpPr>
        <p:spPr>
          <a:xfrm flipH="1">
            <a:off x="4462816" y="1851298"/>
            <a:ext cx="3952" cy="812042"/>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7" idx="6"/>
            <a:endCxn id="16" idx="0"/>
          </p:cNvCxnSpPr>
          <p:nvPr/>
        </p:nvCxnSpPr>
        <p:spPr>
          <a:xfrm>
            <a:off x="3052436" y="2283346"/>
            <a:ext cx="1410380" cy="379994"/>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flipV="1">
            <a:off x="5006828" y="3465898"/>
            <a:ext cx="1044116" cy="329616"/>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a:stCxn id="11" idx="6"/>
          </p:cNvCxnSpPr>
          <p:nvPr/>
        </p:nvCxnSpPr>
        <p:spPr>
          <a:xfrm flipV="1">
            <a:off x="3638676" y="3465898"/>
            <a:ext cx="540060" cy="401625"/>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5" idx="2"/>
            <a:endCxn id="16" idx="3"/>
          </p:cNvCxnSpPr>
          <p:nvPr/>
        </p:nvCxnSpPr>
        <p:spPr>
          <a:xfrm flipH="1" flipV="1">
            <a:off x="4462816" y="3471478"/>
            <a:ext cx="2248658" cy="1311381"/>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2"/>
          <a:stretch>
            <a:fillRect/>
          </a:stretch>
        </p:blipFill>
        <p:spPr>
          <a:xfrm>
            <a:off x="6078242" y="4375129"/>
            <a:ext cx="462421" cy="462421"/>
          </a:xfrm>
          <a:prstGeom prst="rect">
            <a:avLst/>
          </a:prstGeom>
        </p:spPr>
      </p:pic>
      <p:cxnSp>
        <p:nvCxnSpPr>
          <p:cNvPr id="34" name="直接箭头连接符 33"/>
          <p:cNvCxnSpPr>
            <a:stCxn id="14" idx="0"/>
            <a:endCxn id="11" idx="4"/>
          </p:cNvCxnSpPr>
          <p:nvPr/>
        </p:nvCxnSpPr>
        <p:spPr>
          <a:xfrm flipV="1">
            <a:off x="3031907" y="4191559"/>
            <a:ext cx="282733" cy="59433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p:nvPicPr>
        <p:blipFill>
          <a:blip r:embed="rId2"/>
          <a:stretch>
            <a:fillRect/>
          </a:stretch>
        </p:blipFill>
        <p:spPr>
          <a:xfrm>
            <a:off x="2933047" y="4252935"/>
            <a:ext cx="495360" cy="495360"/>
          </a:xfrm>
          <a:prstGeom prst="rect">
            <a:avLst/>
          </a:prstGeom>
        </p:spPr>
      </p:pic>
      <p:cxnSp>
        <p:nvCxnSpPr>
          <p:cNvPr id="39" name="直接箭头连接符 38"/>
          <p:cNvCxnSpPr>
            <a:stCxn id="13" idx="7"/>
            <a:endCxn id="12" idx="3"/>
          </p:cNvCxnSpPr>
          <p:nvPr/>
        </p:nvCxnSpPr>
        <p:spPr>
          <a:xfrm flipV="1">
            <a:off x="966916" y="3436441"/>
            <a:ext cx="579425" cy="56120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p:nvPicPr>
        <p:blipFill>
          <a:blip r:embed="rId2"/>
          <a:stretch>
            <a:fillRect/>
          </a:stretch>
        </p:blipFill>
        <p:spPr>
          <a:xfrm>
            <a:off x="1035462" y="3479334"/>
            <a:ext cx="518316" cy="518316"/>
          </a:xfrm>
          <a:prstGeom prst="rect">
            <a:avLst/>
          </a:prstGeom>
        </p:spPr>
      </p:pic>
      <p:sp>
        <p:nvSpPr>
          <p:cNvPr id="43" name="矩形 42"/>
          <p:cNvSpPr/>
          <p:nvPr/>
        </p:nvSpPr>
        <p:spPr>
          <a:xfrm>
            <a:off x="0" y="6165850"/>
            <a:ext cx="12173476" cy="70788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kumimoji="1" lang="zh-CN" altLang="en-US" sz="2800" dirty="0">
                <a:solidFill>
                  <a:schemeClr val="bg1"/>
                </a:solidFill>
                <a:latin typeface="微软雅黑" panose="020B0503020204020204" charset="-122"/>
                <a:ea typeface="微软雅黑" panose="020B0503020204020204" charset="-122"/>
              </a:rPr>
              <a:t>特定组织（如微软、</a:t>
            </a:r>
            <a:r>
              <a:rPr kumimoji="1" lang="en-US" altLang="zh-CN" sz="2800" dirty="0">
                <a:solidFill>
                  <a:schemeClr val="bg1"/>
                </a:solidFill>
                <a:latin typeface="微软雅黑" panose="020B0503020204020204" charset="-122"/>
                <a:ea typeface="微软雅黑" panose="020B0503020204020204" charset="-122"/>
              </a:rPr>
              <a:t>IBM</a:t>
            </a:r>
            <a:r>
              <a:rPr kumimoji="1" lang="zh-CN" altLang="en-US" sz="2800" dirty="0">
                <a:solidFill>
                  <a:schemeClr val="bg1"/>
                </a:solidFill>
                <a:latin typeface="微软雅黑" panose="020B0503020204020204" charset="-122"/>
                <a:ea typeface="微软雅黑" panose="020B0503020204020204" charset="-122"/>
              </a:rPr>
              <a:t>、华为）的人员所组成</a:t>
            </a:r>
            <a:r>
              <a:rPr kumimoji="1" lang="zh-CN" altLang="en-US" sz="2800" dirty="0">
                <a:solidFill>
                  <a:srgbClr val="FFFF00"/>
                </a:solidFill>
                <a:latin typeface="微软雅黑" panose="020B0503020204020204" charset="-122"/>
                <a:ea typeface="微软雅黑" panose="020B0503020204020204" charset="-122"/>
              </a:rPr>
              <a:t>软件项目团队</a:t>
            </a:r>
            <a:endParaRPr kumimoji="1" lang="en-US" altLang="zh-CN" sz="2800" dirty="0">
              <a:solidFill>
                <a:srgbClr val="FFFF00"/>
              </a:solidFill>
              <a:latin typeface="微软雅黑" panose="020B0503020204020204" charset="-122"/>
              <a:ea typeface="微软雅黑" panose="020B0503020204020204" charset="-122"/>
            </a:endParaRPr>
          </a:p>
        </p:txBody>
      </p:sp>
      <p:sp>
        <p:nvSpPr>
          <p:cNvPr id="3" name="标注: 线形(带强调线) 2"/>
          <p:cNvSpPr/>
          <p:nvPr/>
        </p:nvSpPr>
        <p:spPr>
          <a:xfrm>
            <a:off x="9299561" y="1203226"/>
            <a:ext cx="2375521" cy="707886"/>
          </a:xfrm>
          <a:prstGeom prst="accentCallout1">
            <a:avLst>
              <a:gd name="adj1" fmla="val 18750"/>
              <a:gd name="adj2" fmla="val -8333"/>
              <a:gd name="adj3" fmla="val 83913"/>
              <a:gd name="adj4" fmla="val -89082"/>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chemeClr val="tx1"/>
                </a:solidFill>
              </a:rPr>
              <a:t>组织内的软件开发者团队</a:t>
            </a:r>
          </a:p>
        </p:txBody>
      </p:sp>
      <p:sp>
        <p:nvSpPr>
          <p:cNvPr id="35" name="标注: 线形(带强调线) 34"/>
          <p:cNvSpPr/>
          <p:nvPr/>
        </p:nvSpPr>
        <p:spPr>
          <a:xfrm>
            <a:off x="9336308" y="3363102"/>
            <a:ext cx="2375521" cy="707886"/>
          </a:xfrm>
          <a:prstGeom prst="accentCallout1">
            <a:avLst>
              <a:gd name="adj1" fmla="val 18750"/>
              <a:gd name="adj2" fmla="val -8333"/>
              <a:gd name="adj3" fmla="val -41026"/>
              <a:gd name="adj4" fmla="val -33679"/>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chemeClr val="tx1"/>
                </a:solidFill>
              </a:rPr>
              <a:t>封闭的组织边界</a:t>
            </a:r>
          </a:p>
        </p:txBody>
      </p:sp>
      <p:sp>
        <p:nvSpPr>
          <p:cNvPr id="44" name="标注: 线形(带强调线) 43"/>
          <p:cNvSpPr/>
          <p:nvPr/>
        </p:nvSpPr>
        <p:spPr>
          <a:xfrm>
            <a:off x="9336858" y="4793814"/>
            <a:ext cx="2375521" cy="707886"/>
          </a:xfrm>
          <a:prstGeom prst="accentCallout1">
            <a:avLst>
              <a:gd name="adj1" fmla="val 18750"/>
              <a:gd name="adj2" fmla="val -8333"/>
              <a:gd name="adj3" fmla="val -2908"/>
              <a:gd name="adj4" fmla="val -85611"/>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chemeClr val="tx1"/>
                </a:solidFill>
              </a:rPr>
              <a:t>组织外的软件开发者</a:t>
            </a:r>
          </a:p>
        </p:txBody>
      </p:sp>
      <p:sp>
        <p:nvSpPr>
          <p:cNvPr id="45" name="标注: 线形(带强调线) 44"/>
          <p:cNvSpPr/>
          <p:nvPr/>
        </p:nvSpPr>
        <p:spPr>
          <a:xfrm>
            <a:off x="4106838" y="5298037"/>
            <a:ext cx="3839590" cy="707886"/>
          </a:xfrm>
          <a:prstGeom prst="accentCallout1">
            <a:avLst>
              <a:gd name="adj1" fmla="val 18750"/>
              <a:gd name="adj2" fmla="val -8333"/>
              <a:gd name="adj3" fmla="val -256913"/>
              <a:gd name="adj4" fmla="val 10135"/>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chemeClr val="tx1"/>
                </a:solidFill>
              </a:rPr>
              <a:t>对外不可共享的软件仓库</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基于团队软件开发方法的特点</a:t>
            </a:r>
          </a:p>
        </p:txBody>
      </p:sp>
      <p:sp>
        <p:nvSpPr>
          <p:cNvPr id="3" name="内容占位符 2"/>
          <p:cNvSpPr>
            <a:spLocks noGrp="1"/>
          </p:cNvSpPr>
          <p:nvPr>
            <p:ph idx="1"/>
          </p:nvPr>
        </p:nvSpPr>
        <p:spPr>
          <a:xfrm>
            <a:off x="539749" y="1125538"/>
            <a:ext cx="4268313" cy="3877668"/>
          </a:xfrm>
        </p:spPr>
        <p:txBody>
          <a:bodyPr/>
          <a:lstStyle/>
          <a:p>
            <a:r>
              <a:rPr lang="zh-CN" altLang="en-US" dirty="0">
                <a:solidFill>
                  <a:schemeClr val="tx1"/>
                </a:solidFill>
              </a:rPr>
              <a:t>开发团队</a:t>
            </a:r>
            <a:r>
              <a:rPr lang="zh-CN" altLang="en-US" dirty="0">
                <a:solidFill>
                  <a:srgbClr val="C00000"/>
                </a:solidFill>
              </a:rPr>
              <a:t>边界封闭</a:t>
            </a:r>
            <a:endParaRPr lang="en-US" altLang="zh-CN" dirty="0">
              <a:solidFill>
                <a:srgbClr val="C00000"/>
              </a:solidFill>
            </a:endParaRPr>
          </a:p>
          <a:p>
            <a:r>
              <a:rPr lang="zh-CN" altLang="en-US" dirty="0">
                <a:solidFill>
                  <a:schemeClr val="tx1"/>
                </a:solidFill>
              </a:rPr>
              <a:t>域外人员</a:t>
            </a:r>
            <a:r>
              <a:rPr lang="zh-CN" altLang="en-US" dirty="0">
                <a:solidFill>
                  <a:srgbClr val="C00000"/>
                </a:solidFill>
              </a:rPr>
              <a:t>无法参与</a:t>
            </a:r>
            <a:endParaRPr lang="en-US" altLang="zh-CN" dirty="0">
              <a:solidFill>
                <a:srgbClr val="C00000"/>
              </a:solidFill>
            </a:endParaRPr>
          </a:p>
          <a:p>
            <a:r>
              <a:rPr lang="zh-CN" altLang="en-US" dirty="0">
                <a:solidFill>
                  <a:schemeClr val="tx1"/>
                </a:solidFill>
              </a:rPr>
              <a:t>人员确定</a:t>
            </a:r>
            <a:r>
              <a:rPr lang="zh-CN" altLang="en-US" dirty="0">
                <a:solidFill>
                  <a:srgbClr val="C00000"/>
                </a:solidFill>
              </a:rPr>
              <a:t>资源有限</a:t>
            </a:r>
            <a:endParaRPr lang="en-US" altLang="zh-CN" dirty="0">
              <a:solidFill>
                <a:srgbClr val="C00000"/>
              </a:solidFill>
            </a:endParaRPr>
          </a:p>
          <a:p>
            <a:r>
              <a:rPr lang="zh-CN" altLang="en-US" dirty="0">
                <a:solidFill>
                  <a:schemeClr val="tx1"/>
                </a:solidFill>
              </a:rPr>
              <a:t>项目的成果</a:t>
            </a:r>
            <a:r>
              <a:rPr lang="zh-CN" altLang="en-US" dirty="0">
                <a:solidFill>
                  <a:srgbClr val="C00000"/>
                </a:solidFill>
              </a:rPr>
              <a:t>不共享</a:t>
            </a:r>
            <a:endParaRPr lang="en-US" altLang="zh-CN" dirty="0">
              <a:solidFill>
                <a:srgbClr val="C00000"/>
              </a:solidFill>
            </a:endParaRPr>
          </a:p>
          <a:p>
            <a:r>
              <a:rPr lang="zh-CN" altLang="en-US" dirty="0">
                <a:solidFill>
                  <a:srgbClr val="C00000"/>
                </a:solidFill>
              </a:rPr>
              <a:t>集中化</a:t>
            </a:r>
            <a:r>
              <a:rPr lang="zh-CN" altLang="en-US" dirty="0">
                <a:solidFill>
                  <a:schemeClr val="tx1"/>
                </a:solidFill>
              </a:rPr>
              <a:t>的管理模式</a:t>
            </a:r>
            <a:endParaRPr lang="en-US" altLang="zh-CN" dirty="0">
              <a:solidFill>
                <a:schemeClr val="tx1"/>
              </a:solidFill>
            </a:endParaRPr>
          </a:p>
          <a:p>
            <a:r>
              <a:rPr lang="zh-CN" altLang="en-US" dirty="0">
                <a:solidFill>
                  <a:srgbClr val="C00000"/>
                </a:solidFill>
              </a:rPr>
              <a:t>关注生产</a:t>
            </a:r>
            <a:r>
              <a:rPr lang="zh-CN" altLang="en-US" dirty="0">
                <a:solidFill>
                  <a:schemeClr val="tx1"/>
                </a:solidFill>
              </a:rPr>
              <a:t>而非创作</a:t>
            </a:r>
            <a:endParaRPr lang="en-US" altLang="zh-CN" dirty="0">
              <a:solidFill>
                <a:schemeClr val="tx1"/>
              </a:solidFill>
            </a:endParaRPr>
          </a:p>
        </p:txBody>
      </p:sp>
      <p:sp>
        <p:nvSpPr>
          <p:cNvPr id="4" name="椭圆 3"/>
          <p:cNvSpPr/>
          <p:nvPr/>
        </p:nvSpPr>
        <p:spPr>
          <a:xfrm>
            <a:off x="4727054" y="781308"/>
            <a:ext cx="7056784" cy="39604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笑脸 5"/>
          <p:cNvSpPr/>
          <p:nvPr/>
        </p:nvSpPr>
        <p:spPr>
          <a:xfrm>
            <a:off x="7715386" y="1177768"/>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笑脸 6"/>
          <p:cNvSpPr/>
          <p:nvPr/>
        </p:nvSpPr>
        <p:spPr>
          <a:xfrm>
            <a:off x="6013022" y="1933852"/>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笑脸 7"/>
          <p:cNvSpPr/>
          <p:nvPr/>
        </p:nvSpPr>
        <p:spPr>
          <a:xfrm>
            <a:off x="10091017" y="1507316"/>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 name="笑脸 8"/>
          <p:cNvSpPr/>
          <p:nvPr/>
        </p:nvSpPr>
        <p:spPr>
          <a:xfrm>
            <a:off x="10907014" y="2533783"/>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0" name="笑脸 9"/>
          <p:cNvSpPr/>
          <p:nvPr/>
        </p:nvSpPr>
        <p:spPr>
          <a:xfrm>
            <a:off x="9719715" y="3440440"/>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笑脸 10"/>
          <p:cNvSpPr/>
          <p:nvPr/>
        </p:nvSpPr>
        <p:spPr>
          <a:xfrm>
            <a:off x="6599262" y="3518029"/>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2" name="笑脸 11"/>
          <p:cNvSpPr/>
          <p:nvPr/>
        </p:nvSpPr>
        <p:spPr>
          <a:xfrm>
            <a:off x="5060091" y="2857819"/>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3" name="笑脸 12"/>
          <p:cNvSpPr/>
          <p:nvPr/>
        </p:nvSpPr>
        <p:spPr>
          <a:xfrm>
            <a:off x="5184877" y="4441027"/>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4" name="笑脸 13"/>
          <p:cNvSpPr/>
          <p:nvPr/>
        </p:nvSpPr>
        <p:spPr>
          <a:xfrm>
            <a:off x="7931213" y="5092904"/>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5" name="笑脸 14"/>
          <p:cNvSpPr/>
          <p:nvPr/>
        </p:nvSpPr>
        <p:spPr>
          <a:xfrm>
            <a:off x="10541910" y="4355134"/>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6" name="圆柱体 15"/>
          <p:cNvSpPr/>
          <p:nvPr/>
        </p:nvSpPr>
        <p:spPr>
          <a:xfrm>
            <a:off x="7201008" y="2368503"/>
            <a:ext cx="1740931" cy="1077517"/>
          </a:xfrm>
          <a:prstGeom prst="can">
            <a:avLst/>
          </a:prstGeom>
        </p:spPr>
        <p:style>
          <a:lnRef idx="1">
            <a:schemeClr val="dk1"/>
          </a:lnRef>
          <a:fillRef idx="2">
            <a:schemeClr val="dk1"/>
          </a:fillRef>
          <a:effectRef idx="1">
            <a:schemeClr val="dk1"/>
          </a:effectRef>
          <a:fontRef idx="minor">
            <a:schemeClr val="dk1"/>
          </a:fontRef>
        </p:style>
        <p:txBody>
          <a:bodyPr rtlCol="0" anchor="ctr"/>
          <a:lstStyle/>
          <a:p>
            <a:pPr algn="ctr"/>
            <a:r>
              <a:rPr lang="zh-CN" altLang="en-US" dirty="0"/>
              <a:t>软件制品</a:t>
            </a:r>
          </a:p>
        </p:txBody>
      </p:sp>
      <p:cxnSp>
        <p:nvCxnSpPr>
          <p:cNvPr id="18" name="直接箭头连接符 17"/>
          <p:cNvCxnSpPr>
            <a:stCxn id="7" idx="7"/>
            <a:endCxn id="6" idx="2"/>
          </p:cNvCxnSpPr>
          <p:nvPr/>
        </p:nvCxnSpPr>
        <p:spPr>
          <a:xfrm flipV="1">
            <a:off x="6566186" y="1501804"/>
            <a:ext cx="1149200" cy="5269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endCxn id="11" idx="1"/>
          </p:cNvCxnSpPr>
          <p:nvPr/>
        </p:nvCxnSpPr>
        <p:spPr>
          <a:xfrm>
            <a:off x="5708163" y="3201227"/>
            <a:ext cx="986007" cy="41171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7" idx="5"/>
            <a:endCxn id="11" idx="0"/>
          </p:cNvCxnSpPr>
          <p:nvPr/>
        </p:nvCxnSpPr>
        <p:spPr>
          <a:xfrm>
            <a:off x="6566186" y="2487016"/>
            <a:ext cx="357112" cy="103101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0" idx="0"/>
            <a:endCxn id="8" idx="4"/>
          </p:cNvCxnSpPr>
          <p:nvPr/>
        </p:nvCxnSpPr>
        <p:spPr>
          <a:xfrm flipV="1">
            <a:off x="10043751" y="2155388"/>
            <a:ext cx="371302" cy="128505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6" idx="6"/>
            <a:endCxn id="10" idx="1"/>
          </p:cNvCxnSpPr>
          <p:nvPr/>
        </p:nvCxnSpPr>
        <p:spPr>
          <a:xfrm>
            <a:off x="8363458" y="1501804"/>
            <a:ext cx="1451165" cy="203354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a:stCxn id="9" idx="2"/>
            <a:endCxn id="10" idx="7"/>
          </p:cNvCxnSpPr>
          <p:nvPr/>
        </p:nvCxnSpPr>
        <p:spPr>
          <a:xfrm flipH="1">
            <a:off x="10272879" y="2857819"/>
            <a:ext cx="634135" cy="67752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endCxn id="6" idx="6"/>
          </p:cNvCxnSpPr>
          <p:nvPr/>
        </p:nvCxnSpPr>
        <p:spPr>
          <a:xfrm flipH="1" flipV="1">
            <a:off x="8363458" y="1501804"/>
            <a:ext cx="2543556" cy="135601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a:off x="8075426" y="1825840"/>
            <a:ext cx="0" cy="661176"/>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7" idx="6"/>
          </p:cNvCxnSpPr>
          <p:nvPr/>
        </p:nvCxnSpPr>
        <p:spPr>
          <a:xfrm>
            <a:off x="6661094" y="2257888"/>
            <a:ext cx="1270316" cy="324036"/>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flipV="1">
            <a:off x="8615486" y="3440440"/>
            <a:ext cx="1044116" cy="329616"/>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a:stCxn id="11" idx="6"/>
          </p:cNvCxnSpPr>
          <p:nvPr/>
        </p:nvCxnSpPr>
        <p:spPr>
          <a:xfrm flipV="1">
            <a:off x="7247334" y="3440440"/>
            <a:ext cx="540060" cy="401625"/>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5" idx="2"/>
            <a:endCxn id="16" idx="3"/>
          </p:cNvCxnSpPr>
          <p:nvPr/>
        </p:nvCxnSpPr>
        <p:spPr>
          <a:xfrm flipH="1" flipV="1">
            <a:off x="8071474" y="3446020"/>
            <a:ext cx="2470436" cy="1233150"/>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2"/>
          <a:stretch>
            <a:fillRect/>
          </a:stretch>
        </p:blipFill>
        <p:spPr>
          <a:xfrm>
            <a:off x="9765355" y="4155613"/>
            <a:ext cx="648072" cy="648072"/>
          </a:xfrm>
          <a:prstGeom prst="rect">
            <a:avLst/>
          </a:prstGeom>
        </p:spPr>
      </p:pic>
      <p:cxnSp>
        <p:nvCxnSpPr>
          <p:cNvPr id="34" name="直接箭头连接符 33"/>
          <p:cNvCxnSpPr>
            <a:stCxn id="14" idx="0"/>
            <a:endCxn id="11" idx="4"/>
          </p:cNvCxnSpPr>
          <p:nvPr/>
        </p:nvCxnSpPr>
        <p:spPr>
          <a:xfrm flipH="1" flipV="1">
            <a:off x="6923298" y="4166101"/>
            <a:ext cx="1331951" cy="9268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p:nvPicPr>
        <p:blipFill>
          <a:blip r:embed="rId2"/>
          <a:stretch>
            <a:fillRect/>
          </a:stretch>
        </p:blipFill>
        <p:spPr>
          <a:xfrm>
            <a:off x="7311834" y="4238109"/>
            <a:ext cx="648073" cy="648073"/>
          </a:xfrm>
          <a:prstGeom prst="rect">
            <a:avLst/>
          </a:prstGeom>
        </p:spPr>
      </p:pic>
      <p:cxnSp>
        <p:nvCxnSpPr>
          <p:cNvPr id="39" name="直接箭头连接符 38"/>
          <p:cNvCxnSpPr>
            <a:stCxn id="13" idx="0"/>
            <a:endCxn id="12" idx="4"/>
          </p:cNvCxnSpPr>
          <p:nvPr/>
        </p:nvCxnSpPr>
        <p:spPr>
          <a:xfrm flipH="1" flipV="1">
            <a:off x="5384127" y="3505891"/>
            <a:ext cx="124786" cy="93513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p:nvPicPr>
        <p:blipFill>
          <a:blip r:embed="rId2"/>
          <a:stretch>
            <a:fillRect/>
          </a:stretch>
        </p:blipFill>
        <p:spPr>
          <a:xfrm>
            <a:off x="5208510" y="3734110"/>
            <a:ext cx="526900" cy="526900"/>
          </a:xfrm>
          <a:prstGeom prst="rect">
            <a:avLst/>
          </a:prstGeom>
        </p:spPr>
      </p:pic>
      <p:sp>
        <p:nvSpPr>
          <p:cNvPr id="35" name="矩形 34"/>
          <p:cNvSpPr/>
          <p:nvPr/>
        </p:nvSpPr>
        <p:spPr>
          <a:xfrm>
            <a:off x="0" y="6165850"/>
            <a:ext cx="12173476" cy="70788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kumimoji="1" lang="zh-CN" altLang="en-US" sz="2800" dirty="0">
                <a:solidFill>
                  <a:schemeClr val="bg1"/>
                </a:solidFill>
                <a:latin typeface="微软雅黑" panose="020B0503020204020204" charset="-122"/>
                <a:ea typeface="微软雅黑" panose="020B0503020204020204" charset="-122"/>
              </a:rPr>
              <a:t>无法充分利用团队之外的力量，阻碍大众参与软件创作和生产</a:t>
            </a:r>
            <a:endParaRPr kumimoji="1" lang="en-US" altLang="zh-CN" sz="2800" dirty="0">
              <a:solidFill>
                <a:schemeClr val="bg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en-US" altLang="zh-CN" dirty="0"/>
              <a:t>Windows</a:t>
            </a:r>
            <a:r>
              <a:rPr lang="zh-CN" altLang="en-US" dirty="0"/>
              <a:t>软件开发团队组成</a:t>
            </a:r>
          </a:p>
        </p:txBody>
      </p:sp>
      <p:sp>
        <p:nvSpPr>
          <p:cNvPr id="2" name="内容占位符 1"/>
          <p:cNvSpPr>
            <a:spLocks noGrp="1"/>
          </p:cNvSpPr>
          <p:nvPr>
            <p:ph idx="1"/>
          </p:nvPr>
        </p:nvSpPr>
        <p:spPr/>
        <p:txBody>
          <a:bodyPr/>
          <a:lstStyle/>
          <a:p>
            <a:r>
              <a:rPr lang="en-US" altLang="zh-CN" dirty="0"/>
              <a:t>Windows 7</a:t>
            </a:r>
            <a:r>
              <a:rPr lang="zh-CN" altLang="en-US" dirty="0"/>
              <a:t>软件项目的团队组织</a:t>
            </a:r>
            <a:endParaRPr lang="en-US" altLang="zh-CN" dirty="0"/>
          </a:p>
          <a:p>
            <a:pPr lvl="1"/>
            <a:r>
              <a:rPr lang="zh-CN" altLang="en-US" b="1" dirty="0">
                <a:solidFill>
                  <a:srgbClr val="C00000"/>
                </a:solidFill>
              </a:rPr>
              <a:t>核心开发团队</a:t>
            </a:r>
            <a:r>
              <a:rPr lang="zh-CN" altLang="en-US" dirty="0"/>
              <a:t>大约有</a:t>
            </a:r>
            <a:r>
              <a:rPr lang="en-US" altLang="zh-CN" dirty="0"/>
              <a:t>1000</a:t>
            </a:r>
            <a:r>
              <a:rPr lang="zh-CN" altLang="en-US" dirty="0"/>
              <a:t>人</a:t>
            </a:r>
            <a:endParaRPr lang="en-US" altLang="zh-CN" dirty="0"/>
          </a:p>
          <a:p>
            <a:pPr lvl="1"/>
            <a:r>
              <a:rPr lang="en-US" altLang="zh-CN" dirty="0"/>
              <a:t>25</a:t>
            </a:r>
            <a:r>
              <a:rPr lang="zh-CN" altLang="en-US" dirty="0"/>
              <a:t>个</a:t>
            </a:r>
            <a:r>
              <a:rPr lang="zh-CN" altLang="en-US" b="1" dirty="0">
                <a:solidFill>
                  <a:srgbClr val="C00000"/>
                </a:solidFill>
              </a:rPr>
              <a:t>功能小组</a:t>
            </a:r>
            <a:r>
              <a:rPr lang="zh-CN" altLang="en-US" dirty="0"/>
              <a:t>，每个小组大约有</a:t>
            </a:r>
            <a:r>
              <a:rPr lang="en-US" altLang="zh-CN" dirty="0"/>
              <a:t>40</a:t>
            </a:r>
            <a:r>
              <a:rPr lang="zh-CN" altLang="en-US" dirty="0"/>
              <a:t>个人</a:t>
            </a:r>
            <a:endParaRPr lang="en-US" altLang="zh-CN" dirty="0"/>
          </a:p>
          <a:p>
            <a:pPr lvl="1"/>
            <a:r>
              <a:rPr lang="zh-CN" altLang="en-US" dirty="0"/>
              <a:t>每个小组包括</a:t>
            </a:r>
            <a:r>
              <a:rPr lang="zh-CN" altLang="en-US" b="1" dirty="0">
                <a:solidFill>
                  <a:srgbClr val="C00000"/>
                </a:solidFill>
              </a:rPr>
              <a:t>三类人员</a:t>
            </a:r>
            <a:r>
              <a:rPr lang="zh-CN" altLang="en-US" dirty="0"/>
              <a:t>：程序经理，开发工程师，测试工程师</a:t>
            </a:r>
            <a:endParaRPr lang="en-US" altLang="zh-CN" dirty="0"/>
          </a:p>
          <a:p>
            <a:pPr lvl="1"/>
            <a:r>
              <a:rPr lang="zh-CN" altLang="en-US" b="1" dirty="0">
                <a:solidFill>
                  <a:srgbClr val="C00000"/>
                </a:solidFill>
              </a:rPr>
              <a:t>全部是</a:t>
            </a:r>
            <a:r>
              <a:rPr lang="en-US" altLang="zh-CN" b="1" dirty="0">
                <a:solidFill>
                  <a:srgbClr val="C00000"/>
                </a:solidFill>
              </a:rPr>
              <a:t>Microsoft</a:t>
            </a:r>
            <a:r>
              <a:rPr lang="zh-CN" altLang="en-US" b="1" dirty="0">
                <a:solidFill>
                  <a:srgbClr val="C00000"/>
                </a:solidFill>
              </a:rPr>
              <a:t>员工</a:t>
            </a:r>
          </a:p>
        </p:txBody>
      </p:sp>
      <p:pic>
        <p:nvPicPr>
          <p:cNvPr id="8" name="图片 7" descr="徽标, 公司名称&#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1130" y="3937345"/>
            <a:ext cx="4143375" cy="2428875"/>
          </a:xfrm>
          <a:prstGeom prst="rect">
            <a:avLst/>
          </a:prstGeom>
          <a:ln w="12700">
            <a:solidFill>
              <a:schemeClr val="accent2">
                <a:shade val="95000"/>
                <a:satMod val="105000"/>
              </a:schemeClr>
            </a:solidFill>
          </a:ln>
        </p:spPr>
      </p:pic>
      <p:pic>
        <p:nvPicPr>
          <p:cNvPr id="92" name="图片 91"/>
          <p:cNvPicPr>
            <a:picLocks noChangeAspect="1"/>
          </p:cNvPicPr>
          <p:nvPr/>
        </p:nvPicPr>
        <p:blipFill>
          <a:blip r:embed="rId3"/>
          <a:stretch>
            <a:fillRect/>
          </a:stretch>
        </p:blipFill>
        <p:spPr>
          <a:xfrm>
            <a:off x="334566" y="3871496"/>
            <a:ext cx="4788532" cy="2695095"/>
          </a:xfrm>
          <a:prstGeom prst="rect">
            <a:avLst/>
          </a:prstGeom>
        </p:spPr>
      </p:pic>
      <p:sp>
        <p:nvSpPr>
          <p:cNvPr id="6" name="文本框 5"/>
          <p:cNvSpPr txBox="1"/>
          <p:nvPr/>
        </p:nvSpPr>
        <p:spPr>
          <a:xfrm>
            <a:off x="9554505" y="3881418"/>
            <a:ext cx="2592287" cy="1815882"/>
          </a:xfrm>
          <a:prstGeom prst="rect">
            <a:avLst/>
          </a:prstGeom>
          <a:noFill/>
        </p:spPr>
        <p:txBody>
          <a:bodyPr wrap="square" rtlCol="0">
            <a:spAutoFit/>
          </a:bodyPr>
          <a:lstStyle/>
          <a:p>
            <a:pPr algn="just"/>
            <a:r>
              <a:rPr lang="en-US" altLang="zh-CN" sz="2800" dirty="0">
                <a:solidFill>
                  <a:srgbClr val="C00000"/>
                </a:solidFill>
                <a:latin typeface="+mn-ea"/>
                <a:ea typeface="+mn-ea"/>
              </a:rPr>
              <a:t>Windows 7</a:t>
            </a:r>
            <a:r>
              <a:rPr lang="zh-CN" altLang="en-US" sz="2800" dirty="0">
                <a:solidFill>
                  <a:srgbClr val="C00000"/>
                </a:solidFill>
                <a:latin typeface="+mn-ea"/>
                <a:ea typeface="+mn-ea"/>
              </a:rPr>
              <a:t>源代码是微软商业机密，不对外共享和开放</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en-US" altLang="zh-CN" dirty="0"/>
              <a:t>IBM OS/360</a:t>
            </a:r>
            <a:r>
              <a:rPr lang="zh-CN" altLang="en-US" dirty="0"/>
              <a:t>软件开发团队</a:t>
            </a:r>
          </a:p>
        </p:txBody>
      </p:sp>
      <p:pic>
        <p:nvPicPr>
          <p:cNvPr id="5" name="内容占位符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562" y="1098569"/>
            <a:ext cx="3744416" cy="2673513"/>
          </a:xfrm>
        </p:spPr>
      </p:pic>
      <p:pic>
        <p:nvPicPr>
          <p:cNvPr id="6" name="图片 5"/>
          <p:cNvPicPr>
            <a:picLocks noChangeAspect="1"/>
          </p:cNvPicPr>
          <p:nvPr/>
        </p:nvPicPr>
        <p:blipFill>
          <a:blip r:embed="rId3"/>
          <a:stretch>
            <a:fillRect/>
          </a:stretch>
        </p:blipFill>
        <p:spPr>
          <a:xfrm>
            <a:off x="4591961" y="1105476"/>
            <a:ext cx="3555475" cy="2666606"/>
          </a:xfrm>
          <a:prstGeom prst="rect">
            <a:avLst/>
          </a:prstGeom>
          <a:ln>
            <a:solidFill>
              <a:schemeClr val="accent1"/>
            </a:solidFill>
          </a:ln>
        </p:spPr>
      </p:pic>
      <p:pic>
        <p:nvPicPr>
          <p:cNvPr id="8" name="图片 7"/>
          <p:cNvPicPr>
            <a:picLocks noChangeAspect="1"/>
          </p:cNvPicPr>
          <p:nvPr/>
        </p:nvPicPr>
        <p:blipFill>
          <a:blip r:embed="rId4"/>
          <a:stretch>
            <a:fillRect/>
          </a:stretch>
        </p:blipFill>
        <p:spPr>
          <a:xfrm>
            <a:off x="8939522" y="1046934"/>
            <a:ext cx="2972841" cy="2666606"/>
          </a:xfrm>
          <a:prstGeom prst="rect">
            <a:avLst/>
          </a:prstGeom>
        </p:spPr>
      </p:pic>
      <p:sp>
        <p:nvSpPr>
          <p:cNvPr id="10" name="文本框 9"/>
          <p:cNvSpPr txBox="1"/>
          <p:nvPr/>
        </p:nvSpPr>
        <p:spPr>
          <a:xfrm>
            <a:off x="298562" y="3928800"/>
            <a:ext cx="9721080" cy="1384995"/>
          </a:xfrm>
          <a:prstGeom prst="rect">
            <a:avLst/>
          </a:prstGeom>
          <a:noFill/>
        </p:spPr>
        <p:txBody>
          <a:bodyPr wrap="square">
            <a:spAutoFit/>
          </a:bodyPr>
          <a:lstStyle/>
          <a:p>
            <a:pPr marL="457200" indent="-457200">
              <a:buFont typeface="Wingdings" panose="05000000000000000000" pitchFamily="2" charset="2"/>
              <a:buChar char="p"/>
            </a:pPr>
            <a:r>
              <a:rPr lang="en-US" altLang="zh-CN" sz="2800" dirty="0">
                <a:solidFill>
                  <a:schemeClr val="tx1"/>
                </a:solidFill>
                <a:latin typeface="微软雅黑" panose="020B0503020204020204" charset="-122"/>
                <a:ea typeface="微软雅黑" panose="020B0503020204020204" charset="-122"/>
              </a:rPr>
              <a:t>1960s</a:t>
            </a:r>
            <a:r>
              <a:rPr lang="zh-CN" altLang="en-US" sz="2800" dirty="0">
                <a:solidFill>
                  <a:schemeClr val="tx1"/>
                </a:solidFill>
                <a:latin typeface="微软雅黑" panose="020B0503020204020204" charset="-122"/>
                <a:ea typeface="微软雅黑" panose="020B0503020204020204" charset="-122"/>
              </a:rPr>
              <a:t>初</a:t>
            </a:r>
            <a:r>
              <a:rPr lang="en-US" altLang="zh-CN" sz="2800" dirty="0">
                <a:solidFill>
                  <a:schemeClr val="tx1"/>
                </a:solidFill>
                <a:latin typeface="微软雅黑" panose="020B0503020204020204" charset="-122"/>
                <a:ea typeface="微软雅黑" panose="020B0503020204020204" charset="-122"/>
              </a:rPr>
              <a:t> IBM OS/360 </a:t>
            </a:r>
            <a:r>
              <a:rPr lang="zh-CN" altLang="en-US" sz="2800" b="1" dirty="0">
                <a:solidFill>
                  <a:schemeClr val="tx1"/>
                </a:solidFill>
                <a:latin typeface="微软雅黑" panose="020B0503020204020204" charset="-122"/>
                <a:ea typeface="微软雅黑" panose="020B0503020204020204" charset="-122"/>
              </a:rPr>
              <a:t>大型软件项目</a:t>
            </a:r>
            <a:endParaRPr lang="en-US" altLang="zh-CN" sz="2800" b="1" dirty="0">
              <a:solidFill>
                <a:schemeClr val="tx1"/>
              </a:solidFill>
              <a:latin typeface="微软雅黑" panose="020B0503020204020204" charset="-122"/>
              <a:ea typeface="微软雅黑" panose="020B0503020204020204" charset="-122"/>
            </a:endParaRPr>
          </a:p>
          <a:p>
            <a:pPr marL="457200" indent="-457200">
              <a:buFont typeface="Wingdings" panose="05000000000000000000" pitchFamily="2" charset="2"/>
              <a:buChar char="p"/>
            </a:pPr>
            <a:r>
              <a:rPr lang="zh-CN" altLang="en-US" sz="2800" dirty="0">
                <a:solidFill>
                  <a:schemeClr val="tx1"/>
                </a:solidFill>
                <a:latin typeface="微软雅黑" panose="020B0503020204020204" charset="-122"/>
                <a:ea typeface="微软雅黑" panose="020B0503020204020204" charset="-122"/>
              </a:rPr>
              <a:t>通用系统，支持</a:t>
            </a:r>
            <a:r>
              <a:rPr lang="zh-CN" altLang="en-US" sz="2800" dirty="0">
                <a:solidFill>
                  <a:schemeClr val="tx1"/>
                </a:solidFill>
                <a:latin typeface="微软雅黑" panose="020B0503020204020204" charset="-122"/>
                <a:ea typeface="微软雅黑" panose="020B0503020204020204" charset="-122"/>
                <a:hlinkClick r:id="rId5"/>
              </a:rPr>
              <a:t>多道程序</a:t>
            </a:r>
            <a:r>
              <a:rPr lang="zh-CN" altLang="en-US" sz="2800" dirty="0">
                <a:solidFill>
                  <a:schemeClr val="tx1"/>
                </a:solidFill>
                <a:latin typeface="微软雅黑" panose="020B0503020204020204" charset="-122"/>
                <a:ea typeface="微软雅黑" panose="020B0503020204020204" charset="-122"/>
              </a:rPr>
              <a:t>，最多可同时运行</a:t>
            </a:r>
            <a:r>
              <a:rPr lang="en-US" altLang="zh-CN" sz="2800" dirty="0">
                <a:solidFill>
                  <a:schemeClr val="tx1"/>
                </a:solidFill>
                <a:latin typeface="微软雅黑" panose="020B0503020204020204" charset="-122"/>
                <a:ea typeface="微软雅黑" panose="020B0503020204020204" charset="-122"/>
              </a:rPr>
              <a:t>15</a:t>
            </a:r>
            <a:r>
              <a:rPr lang="zh-CN" altLang="en-US" sz="2800" dirty="0">
                <a:solidFill>
                  <a:schemeClr val="tx1"/>
                </a:solidFill>
                <a:latin typeface="微软雅黑" panose="020B0503020204020204" charset="-122"/>
                <a:ea typeface="微软雅黑" panose="020B0503020204020204" charset="-122"/>
              </a:rPr>
              <a:t>道程序</a:t>
            </a:r>
            <a:endParaRPr lang="en-US" altLang="zh-CN" sz="2800" dirty="0">
              <a:solidFill>
                <a:schemeClr val="tx1"/>
              </a:solidFill>
              <a:latin typeface="微软雅黑" panose="020B0503020204020204" charset="-122"/>
              <a:ea typeface="微软雅黑" panose="020B0503020204020204" charset="-122"/>
            </a:endParaRPr>
          </a:p>
          <a:p>
            <a:pPr marL="457200" indent="-457200">
              <a:buFont typeface="Wingdings" panose="05000000000000000000" pitchFamily="2" charset="2"/>
              <a:buChar char="p"/>
            </a:pPr>
            <a:r>
              <a:rPr lang="zh-CN" altLang="en-US" sz="2800" dirty="0">
                <a:solidFill>
                  <a:schemeClr val="tx1"/>
                </a:solidFill>
                <a:latin typeface="微软雅黑" panose="020B0503020204020204" charset="-122"/>
                <a:ea typeface="微软雅黑" panose="020B0503020204020204" charset="-122"/>
              </a:rPr>
              <a:t>软件工程师</a:t>
            </a:r>
            <a:r>
              <a:rPr lang="zh-CN" altLang="en-US" sz="2800" dirty="0">
                <a:solidFill>
                  <a:srgbClr val="C00000"/>
                </a:solidFill>
                <a:latin typeface="微软雅黑" panose="020B0503020204020204" charset="-122"/>
                <a:ea typeface="微软雅黑" panose="020B0503020204020204" charset="-122"/>
              </a:rPr>
              <a:t>超</a:t>
            </a:r>
            <a:r>
              <a:rPr lang="en-US" altLang="zh-CN" sz="2800" dirty="0">
                <a:solidFill>
                  <a:srgbClr val="C00000"/>
                </a:solidFill>
                <a:latin typeface="微软雅黑" panose="020B0503020204020204" charset="-122"/>
                <a:ea typeface="微软雅黑" panose="020B0503020204020204" charset="-122"/>
              </a:rPr>
              <a:t>2000</a:t>
            </a:r>
            <a:r>
              <a:rPr lang="zh-CN" altLang="en-US" sz="2800" dirty="0">
                <a:solidFill>
                  <a:srgbClr val="C00000"/>
                </a:solidFill>
                <a:latin typeface="微软雅黑" panose="020B0503020204020204" charset="-122"/>
                <a:ea typeface="微软雅黑" panose="020B0503020204020204" charset="-122"/>
              </a:rPr>
              <a:t>人</a:t>
            </a:r>
            <a:r>
              <a:rPr lang="zh-CN" altLang="en-US" sz="2800" dirty="0">
                <a:solidFill>
                  <a:schemeClr val="tx1"/>
                </a:solidFill>
                <a:latin typeface="微软雅黑" panose="020B0503020204020204" charset="-122"/>
                <a:ea typeface="微软雅黑" panose="020B0503020204020204" charset="-122"/>
              </a:rPr>
              <a:t>，工作量超</a:t>
            </a:r>
            <a:r>
              <a:rPr lang="en-US" altLang="zh-CN" sz="2800" dirty="0">
                <a:solidFill>
                  <a:srgbClr val="C00000"/>
                </a:solidFill>
                <a:latin typeface="微软雅黑" panose="020B0503020204020204" charset="-122"/>
                <a:ea typeface="微软雅黑" panose="020B0503020204020204" charset="-122"/>
              </a:rPr>
              <a:t>5000</a:t>
            </a:r>
            <a:r>
              <a:rPr lang="zh-CN" altLang="en-US" sz="2800" dirty="0">
                <a:solidFill>
                  <a:srgbClr val="C00000"/>
                </a:solidFill>
                <a:latin typeface="微软雅黑" panose="020B0503020204020204" charset="-122"/>
                <a:ea typeface="微软雅黑" panose="020B0503020204020204" charset="-122"/>
              </a:rPr>
              <a:t>人年</a:t>
            </a:r>
            <a:endParaRPr lang="en-US" altLang="zh-CN" sz="2800" dirty="0">
              <a:solidFill>
                <a:srgbClr val="C00000"/>
              </a:solidFill>
              <a:latin typeface="微软雅黑" panose="020B0503020204020204" charset="-122"/>
              <a:ea typeface="微软雅黑" panose="020B0503020204020204" charset="-122"/>
            </a:endParaRPr>
          </a:p>
        </p:txBody>
      </p:sp>
      <p:pic>
        <p:nvPicPr>
          <p:cNvPr id="12" name="图片 11"/>
          <p:cNvPicPr>
            <a:picLocks noChangeAspect="1"/>
          </p:cNvPicPr>
          <p:nvPr/>
        </p:nvPicPr>
        <p:blipFill>
          <a:blip r:embed="rId6"/>
          <a:stretch>
            <a:fillRect/>
          </a:stretch>
        </p:blipFill>
        <p:spPr>
          <a:xfrm>
            <a:off x="10008145" y="3934140"/>
            <a:ext cx="1883706" cy="2326187"/>
          </a:xfrm>
          <a:prstGeom prst="rect">
            <a:avLst/>
          </a:prstGeom>
          <a:ln>
            <a:solidFill>
              <a:schemeClr val="accent1">
                <a:shade val="95000"/>
                <a:satMod val="105000"/>
              </a:schemeClr>
            </a:solidFill>
          </a:ln>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2.2 </a:t>
            </a:r>
            <a:r>
              <a:rPr lang="zh-CN" altLang="en-US" dirty="0"/>
              <a:t>开源软件项目的开发和组织模式</a:t>
            </a:r>
          </a:p>
        </p:txBody>
      </p:sp>
      <p:sp>
        <p:nvSpPr>
          <p:cNvPr id="3" name="内容占位符 2"/>
          <p:cNvSpPr>
            <a:spLocks noGrp="1"/>
          </p:cNvSpPr>
          <p:nvPr>
            <p:ph idx="1"/>
          </p:nvPr>
        </p:nvSpPr>
        <p:spPr/>
        <p:txBody>
          <a:bodyPr/>
          <a:lstStyle/>
          <a:p>
            <a:r>
              <a:rPr lang="zh-CN" altLang="en-US" dirty="0">
                <a:solidFill>
                  <a:srgbClr val="C00000"/>
                </a:solidFill>
              </a:rPr>
              <a:t>开放</a:t>
            </a:r>
            <a:r>
              <a:rPr lang="zh-CN" altLang="en-US" dirty="0"/>
              <a:t>项目边界</a:t>
            </a:r>
            <a:endParaRPr lang="en-US" altLang="zh-CN" dirty="0"/>
          </a:p>
          <a:p>
            <a:r>
              <a:rPr lang="zh-CN" altLang="en-US" dirty="0"/>
              <a:t>大众</a:t>
            </a:r>
            <a:r>
              <a:rPr lang="zh-CN" altLang="en-US" dirty="0">
                <a:solidFill>
                  <a:srgbClr val="C00000"/>
                </a:solidFill>
              </a:rPr>
              <a:t>参与</a:t>
            </a:r>
            <a:r>
              <a:rPr lang="zh-CN" altLang="en-US" dirty="0"/>
              <a:t>开发</a:t>
            </a:r>
          </a:p>
          <a:p>
            <a:r>
              <a:rPr lang="zh-CN" altLang="en-US" dirty="0"/>
              <a:t>软件代码</a:t>
            </a:r>
            <a:r>
              <a:rPr lang="zh-CN" altLang="en-US" dirty="0">
                <a:solidFill>
                  <a:srgbClr val="C00000"/>
                </a:solidFill>
              </a:rPr>
              <a:t>共享</a:t>
            </a:r>
          </a:p>
        </p:txBody>
      </p:sp>
      <p:sp>
        <p:nvSpPr>
          <p:cNvPr id="4" name="椭圆 3"/>
          <p:cNvSpPr/>
          <p:nvPr/>
        </p:nvSpPr>
        <p:spPr>
          <a:xfrm>
            <a:off x="1990750" y="3248980"/>
            <a:ext cx="6804756" cy="2340260"/>
          </a:xfrm>
          <a:prstGeom prst="ellipse">
            <a:avLst/>
          </a:prstGeom>
          <a:ln>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5" name="图片 4"/>
          <p:cNvPicPr/>
          <p:nvPr/>
        </p:nvPicPr>
        <p:blipFill>
          <a:blip r:embed="rId2" cstate="print">
            <a:extLst>
              <a:ext uri="{28A0092B-C50C-407E-A947-70E740481C1C}">
                <a14:useLocalDpi xmlns:a14="http://schemas.microsoft.com/office/drawing/2010/main" val="0"/>
              </a:ext>
            </a:extLst>
          </a:blip>
          <a:stretch>
            <a:fillRect/>
          </a:stretch>
        </p:blipFill>
        <p:spPr>
          <a:xfrm>
            <a:off x="4578363" y="3492219"/>
            <a:ext cx="542220" cy="431986"/>
          </a:xfrm>
          <a:prstGeom prst="rect">
            <a:avLst/>
          </a:prstGeom>
        </p:spPr>
      </p:pic>
      <p:pic>
        <p:nvPicPr>
          <p:cNvPr id="6" name="图片 5"/>
          <p:cNvPicPr/>
          <p:nvPr/>
        </p:nvPicPr>
        <p:blipFill>
          <a:blip r:embed="rId2" cstate="print">
            <a:extLst>
              <a:ext uri="{28A0092B-C50C-407E-A947-70E740481C1C}">
                <a14:useLocalDpi xmlns:a14="http://schemas.microsoft.com/office/drawing/2010/main" val="0"/>
              </a:ext>
            </a:extLst>
          </a:blip>
          <a:stretch>
            <a:fillRect/>
          </a:stretch>
        </p:blipFill>
        <p:spPr>
          <a:xfrm>
            <a:off x="6142512" y="3594541"/>
            <a:ext cx="542220" cy="431986"/>
          </a:xfrm>
          <a:prstGeom prst="rect">
            <a:avLst/>
          </a:prstGeom>
        </p:spPr>
      </p:pic>
      <p:pic>
        <p:nvPicPr>
          <p:cNvPr id="7" name="图片 6"/>
          <p:cNvPicPr/>
          <p:nvPr/>
        </p:nvPicPr>
        <p:blipFill>
          <a:blip r:embed="rId2" cstate="print">
            <a:extLst>
              <a:ext uri="{28A0092B-C50C-407E-A947-70E740481C1C}">
                <a14:useLocalDpi xmlns:a14="http://schemas.microsoft.com/office/drawing/2010/main" val="0"/>
              </a:ext>
            </a:extLst>
          </a:blip>
          <a:stretch>
            <a:fillRect/>
          </a:stretch>
        </p:blipFill>
        <p:spPr>
          <a:xfrm>
            <a:off x="3430910" y="4737884"/>
            <a:ext cx="542220" cy="431986"/>
          </a:xfrm>
          <a:prstGeom prst="rect">
            <a:avLst/>
          </a:prstGeom>
        </p:spPr>
      </p:pic>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3014214" y="3896323"/>
            <a:ext cx="542220" cy="431986"/>
          </a:xfrm>
          <a:prstGeom prst="rect">
            <a:avLst/>
          </a:prstGeom>
        </p:spPr>
      </p:pic>
      <p:pic>
        <p:nvPicPr>
          <p:cNvPr id="9" name="图片 8"/>
          <p:cNvPicPr/>
          <p:nvPr/>
        </p:nvPicPr>
        <p:blipFill>
          <a:blip r:embed="rId2" cstate="print">
            <a:extLst>
              <a:ext uri="{28A0092B-C50C-407E-A947-70E740481C1C}">
                <a14:useLocalDpi xmlns:a14="http://schemas.microsoft.com/office/drawing/2010/main" val="0"/>
              </a:ext>
            </a:extLst>
          </a:blip>
          <a:stretch>
            <a:fillRect/>
          </a:stretch>
        </p:blipFill>
        <p:spPr>
          <a:xfrm>
            <a:off x="7317182" y="4112316"/>
            <a:ext cx="542220" cy="431986"/>
          </a:xfrm>
          <a:prstGeom prst="rect">
            <a:avLst/>
          </a:prstGeom>
        </p:spPr>
      </p:pic>
      <p:pic>
        <p:nvPicPr>
          <p:cNvPr id="10" name="图片 9"/>
          <p:cNvPicPr/>
          <p:nvPr/>
        </p:nvPicPr>
        <p:blipFill>
          <a:blip r:embed="rId3"/>
          <a:stretch>
            <a:fillRect/>
          </a:stretch>
        </p:blipFill>
        <p:spPr>
          <a:xfrm>
            <a:off x="9003008" y="3543825"/>
            <a:ext cx="542220" cy="431986"/>
          </a:xfrm>
          <a:prstGeom prst="rect">
            <a:avLst/>
          </a:prstGeom>
        </p:spPr>
      </p:pic>
      <p:pic>
        <p:nvPicPr>
          <p:cNvPr id="11" name="图片 10"/>
          <p:cNvPicPr/>
          <p:nvPr/>
        </p:nvPicPr>
        <p:blipFill>
          <a:blip r:embed="rId3"/>
          <a:stretch>
            <a:fillRect/>
          </a:stretch>
        </p:blipFill>
        <p:spPr>
          <a:xfrm>
            <a:off x="9083538" y="4848220"/>
            <a:ext cx="542220" cy="431986"/>
          </a:xfrm>
          <a:prstGeom prst="rect">
            <a:avLst/>
          </a:prstGeom>
        </p:spPr>
      </p:pic>
      <p:pic>
        <p:nvPicPr>
          <p:cNvPr id="12" name="图片 11"/>
          <p:cNvPicPr/>
          <p:nvPr/>
        </p:nvPicPr>
        <p:blipFill>
          <a:blip r:embed="rId3"/>
          <a:stretch>
            <a:fillRect/>
          </a:stretch>
        </p:blipFill>
        <p:spPr>
          <a:xfrm>
            <a:off x="7859402" y="5661552"/>
            <a:ext cx="542220" cy="431986"/>
          </a:xfrm>
          <a:prstGeom prst="rect">
            <a:avLst/>
          </a:prstGeom>
        </p:spPr>
      </p:pic>
      <p:pic>
        <p:nvPicPr>
          <p:cNvPr id="13" name="图片 12"/>
          <p:cNvPicPr/>
          <p:nvPr/>
        </p:nvPicPr>
        <p:blipFill>
          <a:blip r:embed="rId3"/>
          <a:stretch>
            <a:fillRect/>
          </a:stretch>
        </p:blipFill>
        <p:spPr>
          <a:xfrm>
            <a:off x="665688" y="3573504"/>
            <a:ext cx="542220" cy="431986"/>
          </a:xfrm>
          <a:prstGeom prst="rect">
            <a:avLst/>
          </a:prstGeom>
        </p:spPr>
      </p:pic>
      <p:pic>
        <p:nvPicPr>
          <p:cNvPr id="14" name="图片 13"/>
          <p:cNvPicPr/>
          <p:nvPr/>
        </p:nvPicPr>
        <p:blipFill>
          <a:blip r:embed="rId3"/>
          <a:stretch>
            <a:fillRect/>
          </a:stretch>
        </p:blipFill>
        <p:spPr>
          <a:xfrm>
            <a:off x="2118259" y="5677461"/>
            <a:ext cx="542220" cy="431986"/>
          </a:xfrm>
          <a:prstGeom prst="rect">
            <a:avLst/>
          </a:prstGeom>
        </p:spPr>
      </p:pic>
      <p:pic>
        <p:nvPicPr>
          <p:cNvPr id="15" name="图片 14"/>
          <p:cNvPicPr/>
          <p:nvPr/>
        </p:nvPicPr>
        <p:blipFill>
          <a:blip r:embed="rId3"/>
          <a:stretch>
            <a:fillRect/>
          </a:stretch>
        </p:blipFill>
        <p:spPr>
          <a:xfrm>
            <a:off x="1059985" y="4632227"/>
            <a:ext cx="542220" cy="431986"/>
          </a:xfrm>
          <a:prstGeom prst="rect">
            <a:avLst/>
          </a:prstGeom>
        </p:spPr>
      </p:pic>
      <p:cxnSp>
        <p:nvCxnSpPr>
          <p:cNvPr id="16" name="直接箭头连接符 15"/>
          <p:cNvCxnSpPr>
            <a:endCxn id="8" idx="3"/>
          </p:cNvCxnSpPr>
          <p:nvPr/>
        </p:nvCxnSpPr>
        <p:spPr>
          <a:xfrm flipH="1">
            <a:off x="3556434" y="3753036"/>
            <a:ext cx="1021929" cy="35928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3430910" y="4328309"/>
            <a:ext cx="125524" cy="40957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5" idx="3"/>
          </p:cNvCxnSpPr>
          <p:nvPr/>
        </p:nvCxnSpPr>
        <p:spPr>
          <a:xfrm>
            <a:off x="5120583" y="3708212"/>
            <a:ext cx="1154643" cy="4482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9" idx="1"/>
          </p:cNvCxnSpPr>
          <p:nvPr/>
        </p:nvCxnSpPr>
        <p:spPr>
          <a:xfrm flipH="1" flipV="1">
            <a:off x="6684732" y="3825044"/>
            <a:ext cx="632450" cy="50326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9" idx="1"/>
          </p:cNvCxnSpPr>
          <p:nvPr/>
        </p:nvCxnSpPr>
        <p:spPr>
          <a:xfrm flipH="1" flipV="1">
            <a:off x="3556434" y="4185084"/>
            <a:ext cx="3760748" cy="143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圆柱体 20"/>
          <p:cNvSpPr/>
          <p:nvPr/>
        </p:nvSpPr>
        <p:spPr>
          <a:xfrm>
            <a:off x="4649895" y="4414765"/>
            <a:ext cx="1921674" cy="907073"/>
          </a:xfrm>
          <a:prstGeom prst="can">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dirty="0"/>
              <a:t>软件仓库</a:t>
            </a:r>
          </a:p>
        </p:txBody>
      </p:sp>
      <p:cxnSp>
        <p:nvCxnSpPr>
          <p:cNvPr id="22" name="直接箭头连接符 21"/>
          <p:cNvCxnSpPr>
            <a:stCxn id="6" idx="2"/>
          </p:cNvCxnSpPr>
          <p:nvPr/>
        </p:nvCxnSpPr>
        <p:spPr>
          <a:xfrm flipH="1">
            <a:off x="6095206" y="4026527"/>
            <a:ext cx="318416" cy="506569"/>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5" idx="2"/>
          </p:cNvCxnSpPr>
          <p:nvPr/>
        </p:nvCxnSpPr>
        <p:spPr>
          <a:xfrm>
            <a:off x="4849473" y="3924205"/>
            <a:ext cx="543655" cy="561554"/>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4" idx="3"/>
          </p:cNvCxnSpPr>
          <p:nvPr/>
        </p:nvCxnSpPr>
        <p:spPr>
          <a:xfrm flipV="1">
            <a:off x="2660479" y="5307949"/>
            <a:ext cx="1989416" cy="585505"/>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13" idx="3"/>
          </p:cNvCxnSpPr>
          <p:nvPr/>
        </p:nvCxnSpPr>
        <p:spPr>
          <a:xfrm>
            <a:off x="1207908" y="3789497"/>
            <a:ext cx="1909557" cy="395587"/>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12" idx="0"/>
          </p:cNvCxnSpPr>
          <p:nvPr/>
        </p:nvCxnSpPr>
        <p:spPr>
          <a:xfrm flipH="1" flipV="1">
            <a:off x="6640961" y="5033533"/>
            <a:ext cx="1489551" cy="628019"/>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1" idx="1"/>
          </p:cNvCxnSpPr>
          <p:nvPr/>
        </p:nvCxnSpPr>
        <p:spPr>
          <a:xfrm flipH="1" flipV="1">
            <a:off x="7800863" y="4533096"/>
            <a:ext cx="1282675" cy="531117"/>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0" idx="1"/>
          </p:cNvCxnSpPr>
          <p:nvPr/>
        </p:nvCxnSpPr>
        <p:spPr>
          <a:xfrm flipH="1" flipV="1">
            <a:off x="6571569" y="3690385"/>
            <a:ext cx="2431439" cy="6943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15" idx="3"/>
            <a:endCxn id="7" idx="1"/>
          </p:cNvCxnSpPr>
          <p:nvPr/>
        </p:nvCxnSpPr>
        <p:spPr>
          <a:xfrm>
            <a:off x="1602205" y="4848220"/>
            <a:ext cx="1828705" cy="105657"/>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9911630" y="3543825"/>
            <a:ext cx="1936717" cy="461665"/>
          </a:xfrm>
          <a:prstGeom prst="rect">
            <a:avLst/>
          </a:prstGeom>
          <a:noFill/>
        </p:spPr>
        <p:txBody>
          <a:bodyPr wrap="square" rtlCol="0">
            <a:spAutoFit/>
          </a:bodyPr>
          <a:lstStyle/>
          <a:p>
            <a:r>
              <a:rPr lang="zh-CN" altLang="en-US" dirty="0">
                <a:solidFill>
                  <a:srgbClr val="C00000"/>
                </a:solidFill>
                <a:latin typeface="+mn-lt"/>
                <a:ea typeface="+mn-ea"/>
              </a:rPr>
              <a:t>互联网用户</a:t>
            </a:r>
          </a:p>
        </p:txBody>
      </p:sp>
      <p:sp>
        <p:nvSpPr>
          <p:cNvPr id="31" name="文本框 30"/>
          <p:cNvSpPr txBox="1"/>
          <p:nvPr/>
        </p:nvSpPr>
        <p:spPr>
          <a:xfrm>
            <a:off x="164620" y="5171490"/>
            <a:ext cx="1936717" cy="461665"/>
          </a:xfrm>
          <a:prstGeom prst="rect">
            <a:avLst/>
          </a:prstGeom>
          <a:noFill/>
        </p:spPr>
        <p:txBody>
          <a:bodyPr wrap="square" rtlCol="0">
            <a:spAutoFit/>
          </a:bodyPr>
          <a:lstStyle/>
          <a:p>
            <a:r>
              <a:rPr lang="zh-CN" altLang="en-US" dirty="0">
                <a:solidFill>
                  <a:srgbClr val="C00000"/>
                </a:solidFill>
                <a:latin typeface="+mn-ea"/>
                <a:ea typeface="+mn-ea"/>
              </a:rPr>
              <a:t>互联网用户</a:t>
            </a:r>
          </a:p>
        </p:txBody>
      </p:sp>
      <p:sp>
        <p:nvSpPr>
          <p:cNvPr id="32" name="箭头: 右 31"/>
          <p:cNvSpPr/>
          <p:nvPr/>
        </p:nvSpPr>
        <p:spPr>
          <a:xfrm>
            <a:off x="4723055" y="1580941"/>
            <a:ext cx="1120799" cy="96801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3" name="文本框 32"/>
          <p:cNvSpPr txBox="1"/>
          <p:nvPr/>
        </p:nvSpPr>
        <p:spPr>
          <a:xfrm>
            <a:off x="6474328" y="1614133"/>
            <a:ext cx="5525534" cy="954107"/>
          </a:xfrm>
          <a:prstGeom prst="rect">
            <a:avLst/>
          </a:prstGeom>
          <a:noFill/>
        </p:spPr>
        <p:txBody>
          <a:bodyPr wrap="square" rtlCol="0">
            <a:spAutoFit/>
          </a:bodyPr>
          <a:lstStyle/>
          <a:p>
            <a:r>
              <a:rPr lang="zh-CN" altLang="en-US" sz="2800" dirty="0">
                <a:solidFill>
                  <a:srgbClr val="C00000"/>
                </a:solidFill>
                <a:latin typeface="+mn-ea"/>
                <a:ea typeface="+mn-ea"/>
              </a:rPr>
              <a:t>由少数核心开发人员和大量互联网大众（外围）所组成的群体化开发</a:t>
            </a:r>
          </a:p>
        </p:txBody>
      </p:sp>
      <p:sp>
        <p:nvSpPr>
          <p:cNvPr id="34" name="标注: 线形(带强调线) 33"/>
          <p:cNvSpPr/>
          <p:nvPr/>
        </p:nvSpPr>
        <p:spPr>
          <a:xfrm>
            <a:off x="9678276" y="5848063"/>
            <a:ext cx="2375521" cy="707886"/>
          </a:xfrm>
          <a:prstGeom prst="accentCallout1">
            <a:avLst>
              <a:gd name="adj1" fmla="val 18750"/>
              <a:gd name="adj2" fmla="val -8333"/>
              <a:gd name="adj3" fmla="val -107133"/>
              <a:gd name="adj4" fmla="val -61587"/>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开放的项目边界</a:t>
            </a:r>
          </a:p>
        </p:txBody>
      </p:sp>
      <p:sp>
        <p:nvSpPr>
          <p:cNvPr id="37" name="标注: 线形(带强调线) 36"/>
          <p:cNvSpPr/>
          <p:nvPr/>
        </p:nvSpPr>
        <p:spPr>
          <a:xfrm>
            <a:off x="4740389" y="5913367"/>
            <a:ext cx="2730468" cy="707886"/>
          </a:xfrm>
          <a:prstGeom prst="accentCallout1">
            <a:avLst>
              <a:gd name="adj1" fmla="val 18750"/>
              <a:gd name="adj2" fmla="val -8333"/>
              <a:gd name="adj3" fmla="val -83252"/>
              <a:gd name="adj4" fmla="val 21220"/>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可共享的代码仓库</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互联网大众能干些什么？</a:t>
            </a:r>
          </a:p>
        </p:txBody>
      </p:sp>
      <p:sp>
        <p:nvSpPr>
          <p:cNvPr id="3" name="内容占位符 2"/>
          <p:cNvSpPr>
            <a:spLocks noGrp="1"/>
          </p:cNvSpPr>
          <p:nvPr>
            <p:ph idx="1"/>
          </p:nvPr>
        </p:nvSpPr>
        <p:spPr/>
        <p:txBody>
          <a:bodyPr/>
          <a:lstStyle/>
          <a:p>
            <a:r>
              <a:rPr lang="zh-CN" altLang="en-US" dirty="0">
                <a:solidFill>
                  <a:srgbClr val="C00000"/>
                </a:solidFill>
              </a:rPr>
              <a:t>构思软件需求</a:t>
            </a:r>
            <a:r>
              <a:rPr lang="zh-CN" altLang="en-US" dirty="0"/>
              <a:t>，增强软件功能</a:t>
            </a:r>
            <a:r>
              <a:rPr lang="en-US" altLang="zh-CN" dirty="0"/>
              <a:t>-</a:t>
            </a:r>
            <a:r>
              <a:rPr lang="zh-CN" altLang="en-US" dirty="0"/>
              <a:t>创作</a:t>
            </a:r>
            <a:endParaRPr lang="en-US" altLang="zh-CN" dirty="0"/>
          </a:p>
          <a:p>
            <a:r>
              <a:rPr lang="zh-CN" altLang="en-US" dirty="0">
                <a:solidFill>
                  <a:srgbClr val="C00000"/>
                </a:solidFill>
              </a:rPr>
              <a:t>发现软件问题</a:t>
            </a:r>
            <a:r>
              <a:rPr lang="zh-CN" altLang="en-US" dirty="0"/>
              <a:t>，指出软件缺陷</a:t>
            </a:r>
            <a:r>
              <a:rPr lang="en-US" altLang="zh-CN" dirty="0"/>
              <a:t>-</a:t>
            </a:r>
            <a:r>
              <a:rPr lang="zh-CN" altLang="en-US" dirty="0"/>
              <a:t>创作</a:t>
            </a:r>
            <a:endParaRPr lang="en-US" altLang="zh-CN" dirty="0"/>
          </a:p>
          <a:p>
            <a:r>
              <a:rPr lang="zh-CN" altLang="en-US" dirty="0">
                <a:solidFill>
                  <a:srgbClr val="C00000"/>
                </a:solidFill>
              </a:rPr>
              <a:t>编写程序代码</a:t>
            </a:r>
            <a:r>
              <a:rPr lang="zh-CN" altLang="en-US" dirty="0"/>
              <a:t>，提交开发成果</a:t>
            </a:r>
            <a:r>
              <a:rPr lang="en-US" altLang="zh-CN" dirty="0"/>
              <a:t>-</a:t>
            </a:r>
            <a:r>
              <a:rPr lang="zh-CN" altLang="en-US" dirty="0"/>
              <a:t>创作</a:t>
            </a:r>
            <a:r>
              <a:rPr lang="en-US" altLang="zh-CN" dirty="0"/>
              <a:t>+</a:t>
            </a:r>
            <a:r>
              <a:rPr lang="zh-CN" altLang="en-US" dirty="0"/>
              <a:t>生产</a:t>
            </a:r>
            <a:endParaRPr lang="en-US" altLang="zh-CN" dirty="0"/>
          </a:p>
          <a:p>
            <a:r>
              <a:rPr lang="zh-CN" altLang="en-US" dirty="0">
                <a:solidFill>
                  <a:srgbClr val="C00000"/>
                </a:solidFill>
              </a:rPr>
              <a:t>参与代码评审</a:t>
            </a:r>
            <a:r>
              <a:rPr lang="zh-CN" altLang="en-US" dirty="0"/>
              <a:t>，评价贡献质量</a:t>
            </a:r>
            <a:r>
              <a:rPr lang="en-US" altLang="zh-CN" dirty="0"/>
              <a:t>-</a:t>
            </a:r>
            <a:r>
              <a:rPr lang="zh-CN" altLang="en-US" dirty="0"/>
              <a:t>生产</a:t>
            </a:r>
            <a:endParaRPr lang="en-US" altLang="zh-CN" dirty="0"/>
          </a:p>
          <a:p>
            <a:r>
              <a:rPr lang="en-US" altLang="zh-CN" dirty="0"/>
              <a:t>……</a:t>
            </a:r>
            <a:endParaRPr lang="zh-CN" altLang="en-US" dirty="0"/>
          </a:p>
        </p:txBody>
      </p:sp>
      <p:sp>
        <p:nvSpPr>
          <p:cNvPr id="4" name="椭圆 3"/>
          <p:cNvSpPr/>
          <p:nvPr/>
        </p:nvSpPr>
        <p:spPr>
          <a:xfrm>
            <a:off x="8018496" y="943716"/>
            <a:ext cx="2052228" cy="158417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创作</a:t>
            </a:r>
          </a:p>
        </p:txBody>
      </p:sp>
      <p:sp>
        <p:nvSpPr>
          <p:cNvPr id="5" name="椭圆 4"/>
          <p:cNvSpPr/>
          <p:nvPr/>
        </p:nvSpPr>
        <p:spPr>
          <a:xfrm>
            <a:off x="9598435" y="943716"/>
            <a:ext cx="2052228" cy="158417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生产</a:t>
            </a:r>
          </a:p>
        </p:txBody>
      </p:sp>
      <p:sp>
        <p:nvSpPr>
          <p:cNvPr id="6" name="矩形 5"/>
          <p:cNvSpPr/>
          <p:nvPr/>
        </p:nvSpPr>
        <p:spPr>
          <a:xfrm>
            <a:off x="0" y="6150114"/>
            <a:ext cx="12173476" cy="70788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kumimoji="1" lang="zh-CN" altLang="en-US" sz="2800" dirty="0">
                <a:solidFill>
                  <a:schemeClr val="bg1"/>
                </a:solidFill>
                <a:latin typeface="微软雅黑" panose="020B0503020204020204" charset="-122"/>
                <a:ea typeface="微软雅黑" panose="020B0503020204020204" charset="-122"/>
              </a:rPr>
              <a:t>将软件创作和生产融合在一起，充分发挥大众的智慧和力量</a:t>
            </a:r>
            <a:endParaRPr kumimoji="1" lang="en-US" altLang="zh-CN" sz="2800" dirty="0">
              <a:solidFill>
                <a:schemeClr val="bg1"/>
              </a:solidFill>
              <a:latin typeface="微软雅黑" panose="020B0503020204020204" charset="-122"/>
              <a:ea typeface="微软雅黑" panose="020B0503020204020204" charset="-122"/>
            </a:endParaRPr>
          </a:p>
        </p:txBody>
      </p:sp>
      <p:sp>
        <p:nvSpPr>
          <p:cNvPr id="7" name="文本框 6"/>
          <p:cNvSpPr txBox="1"/>
          <p:nvPr/>
        </p:nvSpPr>
        <p:spPr>
          <a:xfrm>
            <a:off x="7654219" y="2796478"/>
            <a:ext cx="4536194" cy="461665"/>
          </a:xfrm>
          <a:prstGeom prst="rect">
            <a:avLst/>
          </a:prstGeom>
          <a:noFill/>
        </p:spPr>
        <p:txBody>
          <a:bodyPr wrap="square" rtlCol="0">
            <a:spAutoFit/>
          </a:bodyPr>
          <a:lstStyle/>
          <a:p>
            <a:pPr algn="ctr"/>
            <a:r>
              <a:rPr lang="zh-CN" altLang="en-US" dirty="0">
                <a:solidFill>
                  <a:srgbClr val="C00000"/>
                </a:solidFill>
                <a:latin typeface="+mn-ea"/>
                <a:ea typeface="+mn-ea"/>
              </a:rPr>
              <a:t>高手在民间，高手在互联网上</a:t>
            </a:r>
          </a:p>
        </p:txBody>
      </p:sp>
      <p:pic>
        <p:nvPicPr>
          <p:cNvPr id="9" name="图片 8"/>
          <p:cNvPicPr>
            <a:picLocks noChangeAspect="1"/>
          </p:cNvPicPr>
          <p:nvPr/>
        </p:nvPicPr>
        <p:blipFill>
          <a:blip r:embed="rId2"/>
          <a:stretch>
            <a:fillRect/>
          </a:stretch>
        </p:blipFill>
        <p:spPr>
          <a:xfrm>
            <a:off x="1810730" y="3678687"/>
            <a:ext cx="9170218" cy="2235597"/>
          </a:xfrm>
          <a:prstGeom prst="rect">
            <a:avLst/>
          </a:prstGeom>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OpenHarmony</a:t>
            </a:r>
            <a:r>
              <a:rPr lang="zh-CN" altLang="en-US" dirty="0"/>
              <a:t>开源软件中的群体化贡献</a:t>
            </a:r>
          </a:p>
        </p:txBody>
      </p:sp>
      <p:pic>
        <p:nvPicPr>
          <p:cNvPr id="5" name="图片 4"/>
          <p:cNvPicPr>
            <a:picLocks noChangeAspect="1"/>
          </p:cNvPicPr>
          <p:nvPr/>
        </p:nvPicPr>
        <p:blipFill>
          <a:blip r:embed="rId2"/>
          <a:stretch>
            <a:fillRect/>
          </a:stretch>
        </p:blipFill>
        <p:spPr>
          <a:xfrm>
            <a:off x="0" y="872716"/>
            <a:ext cx="12190413" cy="5577051"/>
          </a:xfrm>
          <a:prstGeom prst="rect">
            <a:avLst/>
          </a:prstGeom>
        </p:spPr>
      </p:pic>
      <p:sp>
        <p:nvSpPr>
          <p:cNvPr id="4" name="标注: 弯曲线形 3"/>
          <p:cNvSpPr/>
          <p:nvPr/>
        </p:nvSpPr>
        <p:spPr>
          <a:xfrm>
            <a:off x="2818842" y="3356992"/>
            <a:ext cx="1728192" cy="792088"/>
          </a:xfrm>
          <a:prstGeom prst="borderCallout2">
            <a:avLst>
              <a:gd name="adj1" fmla="val 18750"/>
              <a:gd name="adj2" fmla="val -8333"/>
              <a:gd name="adj3" fmla="val 18750"/>
              <a:gd name="adj4" fmla="val -16667"/>
              <a:gd name="adj5" fmla="val -106545"/>
              <a:gd name="adj6" fmla="val -27524"/>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提出问题和需求</a:t>
            </a:r>
          </a:p>
        </p:txBody>
      </p:sp>
      <p:sp>
        <p:nvSpPr>
          <p:cNvPr id="6" name="标注: 弯曲线形 5"/>
          <p:cNvSpPr/>
          <p:nvPr/>
        </p:nvSpPr>
        <p:spPr>
          <a:xfrm>
            <a:off x="5015086" y="3356992"/>
            <a:ext cx="1728192" cy="792088"/>
          </a:xfrm>
          <a:prstGeom prst="borderCallout2">
            <a:avLst>
              <a:gd name="adj1" fmla="val 18750"/>
              <a:gd name="adj2" fmla="val -8333"/>
              <a:gd name="adj3" fmla="val 18750"/>
              <a:gd name="adj4" fmla="val -16667"/>
              <a:gd name="adj5" fmla="val -106545"/>
              <a:gd name="adj6" fmla="val -27524"/>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贡献和提交代码</a:t>
            </a:r>
          </a:p>
        </p:txBody>
      </p:sp>
      <p:sp>
        <p:nvSpPr>
          <p:cNvPr id="7" name="矩形 6"/>
          <p:cNvSpPr/>
          <p:nvPr/>
        </p:nvSpPr>
        <p:spPr>
          <a:xfrm>
            <a:off x="0" y="6150114"/>
            <a:ext cx="12173476" cy="70788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kumimoji="1" lang="zh-CN" altLang="en-US" sz="2800" dirty="0">
                <a:solidFill>
                  <a:schemeClr val="bg1"/>
                </a:solidFill>
                <a:latin typeface="微软雅黑" panose="020B0503020204020204" charset="-122"/>
                <a:ea typeface="微软雅黑" panose="020B0503020204020204" charset="-122"/>
              </a:rPr>
              <a:t>开源鸿蒙充分利用群体的智慧来推动软件的创作和生产</a:t>
            </a:r>
            <a:endParaRPr kumimoji="1" lang="en-US" altLang="zh-CN" sz="2800" dirty="0">
              <a:solidFill>
                <a:schemeClr val="bg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2.3 </a:t>
            </a:r>
            <a:r>
              <a:rPr lang="zh-CN" altLang="en-US" dirty="0"/>
              <a:t>何为群体化开发方法</a:t>
            </a:r>
          </a:p>
        </p:txBody>
      </p:sp>
      <p:sp>
        <p:nvSpPr>
          <p:cNvPr id="3" name="内容占位符 2"/>
          <p:cNvSpPr>
            <a:spLocks noGrp="1"/>
          </p:cNvSpPr>
          <p:nvPr>
            <p:ph idx="1"/>
          </p:nvPr>
        </p:nvSpPr>
        <p:spPr>
          <a:xfrm>
            <a:off x="539750" y="1125538"/>
            <a:ext cx="10920052" cy="5040312"/>
          </a:xfrm>
        </p:spPr>
        <p:txBody>
          <a:bodyPr/>
          <a:lstStyle/>
          <a:p>
            <a:r>
              <a:rPr lang="zh-CN" altLang="zh-CN" dirty="0"/>
              <a:t>依托</a:t>
            </a:r>
            <a:r>
              <a:rPr lang="zh-CN" altLang="zh-CN" dirty="0">
                <a:solidFill>
                  <a:srgbClr val="C00000"/>
                </a:solidFill>
              </a:rPr>
              <a:t>互联网平台</a:t>
            </a:r>
            <a:r>
              <a:rPr lang="zh-CN" altLang="zh-CN" dirty="0"/>
              <a:t>来</a:t>
            </a:r>
            <a:r>
              <a:rPr lang="zh-CN" altLang="zh-CN" dirty="0">
                <a:solidFill>
                  <a:srgbClr val="C00000"/>
                </a:solidFill>
              </a:rPr>
              <a:t>吸引、汇聚、组织和管理</a:t>
            </a:r>
            <a:r>
              <a:rPr lang="zh-CN" altLang="zh-CN" dirty="0"/>
              <a:t>互联网上的大规模软件开发人员，通过</a:t>
            </a:r>
            <a:r>
              <a:rPr lang="zh-CN" altLang="zh-CN" dirty="0">
                <a:solidFill>
                  <a:srgbClr val="C00000"/>
                </a:solidFill>
              </a:rPr>
              <a:t>竞争、合作、协商</a:t>
            </a:r>
            <a:r>
              <a:rPr lang="zh-CN" altLang="zh-CN" dirty="0"/>
              <a:t>等多种自主协同方式，让他们</a:t>
            </a:r>
            <a:r>
              <a:rPr lang="zh-CN" altLang="zh-CN" dirty="0">
                <a:solidFill>
                  <a:srgbClr val="C00000"/>
                </a:solidFill>
              </a:rPr>
              <a:t>参与软件开发、分享软件开发知识和成果、贡献智慧和力量</a:t>
            </a:r>
            <a:r>
              <a:rPr lang="zh-CN" altLang="zh-CN" dirty="0"/>
              <a:t>的一种新颖软件开发方法</a:t>
            </a:r>
            <a:endParaRPr lang="zh-CN" altLang="en-US" dirty="0"/>
          </a:p>
        </p:txBody>
      </p:sp>
      <p:sp>
        <p:nvSpPr>
          <p:cNvPr id="6" name="椭圆 5"/>
          <p:cNvSpPr/>
          <p:nvPr/>
        </p:nvSpPr>
        <p:spPr>
          <a:xfrm>
            <a:off x="1990750" y="3248980"/>
            <a:ext cx="6804756" cy="2340260"/>
          </a:xfrm>
          <a:prstGeom prst="ellipse">
            <a:avLst/>
          </a:prstGeom>
          <a:ln>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7" name="图片 6"/>
          <p:cNvPicPr/>
          <p:nvPr/>
        </p:nvPicPr>
        <p:blipFill>
          <a:blip r:embed="rId2" cstate="print">
            <a:extLst>
              <a:ext uri="{28A0092B-C50C-407E-A947-70E740481C1C}">
                <a14:useLocalDpi xmlns:a14="http://schemas.microsoft.com/office/drawing/2010/main" val="0"/>
              </a:ext>
            </a:extLst>
          </a:blip>
          <a:stretch>
            <a:fillRect/>
          </a:stretch>
        </p:blipFill>
        <p:spPr>
          <a:xfrm>
            <a:off x="4578363" y="3492219"/>
            <a:ext cx="542220" cy="431986"/>
          </a:xfrm>
          <a:prstGeom prst="rect">
            <a:avLst/>
          </a:prstGeom>
        </p:spPr>
      </p:pic>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6142512" y="3594541"/>
            <a:ext cx="542220" cy="431986"/>
          </a:xfrm>
          <a:prstGeom prst="rect">
            <a:avLst/>
          </a:prstGeom>
        </p:spPr>
      </p:pic>
      <p:pic>
        <p:nvPicPr>
          <p:cNvPr id="9" name="图片 8"/>
          <p:cNvPicPr/>
          <p:nvPr/>
        </p:nvPicPr>
        <p:blipFill>
          <a:blip r:embed="rId2" cstate="print">
            <a:extLst>
              <a:ext uri="{28A0092B-C50C-407E-A947-70E740481C1C}">
                <a14:useLocalDpi xmlns:a14="http://schemas.microsoft.com/office/drawing/2010/main" val="0"/>
              </a:ext>
            </a:extLst>
          </a:blip>
          <a:stretch>
            <a:fillRect/>
          </a:stretch>
        </p:blipFill>
        <p:spPr>
          <a:xfrm>
            <a:off x="3430910" y="4737884"/>
            <a:ext cx="542220" cy="431986"/>
          </a:xfrm>
          <a:prstGeom prst="rect">
            <a:avLst/>
          </a:prstGeom>
        </p:spPr>
      </p:pic>
      <p:pic>
        <p:nvPicPr>
          <p:cNvPr id="10" name="图片 9"/>
          <p:cNvPicPr/>
          <p:nvPr/>
        </p:nvPicPr>
        <p:blipFill>
          <a:blip r:embed="rId2" cstate="print">
            <a:extLst>
              <a:ext uri="{28A0092B-C50C-407E-A947-70E740481C1C}">
                <a14:useLocalDpi xmlns:a14="http://schemas.microsoft.com/office/drawing/2010/main" val="0"/>
              </a:ext>
            </a:extLst>
          </a:blip>
          <a:stretch>
            <a:fillRect/>
          </a:stretch>
        </p:blipFill>
        <p:spPr>
          <a:xfrm>
            <a:off x="3014214" y="3896323"/>
            <a:ext cx="542220" cy="431986"/>
          </a:xfrm>
          <a:prstGeom prst="rect">
            <a:avLst/>
          </a:prstGeom>
        </p:spPr>
      </p:pic>
      <p:pic>
        <p:nvPicPr>
          <p:cNvPr id="11" name="图片 10"/>
          <p:cNvPicPr/>
          <p:nvPr/>
        </p:nvPicPr>
        <p:blipFill>
          <a:blip r:embed="rId2" cstate="print">
            <a:extLst>
              <a:ext uri="{28A0092B-C50C-407E-A947-70E740481C1C}">
                <a14:useLocalDpi xmlns:a14="http://schemas.microsoft.com/office/drawing/2010/main" val="0"/>
              </a:ext>
            </a:extLst>
          </a:blip>
          <a:stretch>
            <a:fillRect/>
          </a:stretch>
        </p:blipFill>
        <p:spPr>
          <a:xfrm>
            <a:off x="7317182" y="4112316"/>
            <a:ext cx="542220" cy="431986"/>
          </a:xfrm>
          <a:prstGeom prst="rect">
            <a:avLst/>
          </a:prstGeom>
        </p:spPr>
      </p:pic>
      <p:pic>
        <p:nvPicPr>
          <p:cNvPr id="12" name="图片 11"/>
          <p:cNvPicPr/>
          <p:nvPr/>
        </p:nvPicPr>
        <p:blipFill>
          <a:blip r:embed="rId3"/>
          <a:stretch>
            <a:fillRect/>
          </a:stretch>
        </p:blipFill>
        <p:spPr>
          <a:xfrm>
            <a:off x="9003008" y="3543825"/>
            <a:ext cx="542220" cy="431986"/>
          </a:xfrm>
          <a:prstGeom prst="rect">
            <a:avLst/>
          </a:prstGeom>
        </p:spPr>
      </p:pic>
      <p:pic>
        <p:nvPicPr>
          <p:cNvPr id="13" name="图片 12"/>
          <p:cNvPicPr/>
          <p:nvPr/>
        </p:nvPicPr>
        <p:blipFill>
          <a:blip r:embed="rId3"/>
          <a:stretch>
            <a:fillRect/>
          </a:stretch>
        </p:blipFill>
        <p:spPr>
          <a:xfrm>
            <a:off x="9083538" y="4848220"/>
            <a:ext cx="542220" cy="431986"/>
          </a:xfrm>
          <a:prstGeom prst="rect">
            <a:avLst/>
          </a:prstGeom>
        </p:spPr>
      </p:pic>
      <p:pic>
        <p:nvPicPr>
          <p:cNvPr id="14" name="图片 13"/>
          <p:cNvPicPr/>
          <p:nvPr/>
        </p:nvPicPr>
        <p:blipFill>
          <a:blip r:embed="rId3"/>
          <a:stretch>
            <a:fillRect/>
          </a:stretch>
        </p:blipFill>
        <p:spPr>
          <a:xfrm>
            <a:off x="7859402" y="5661552"/>
            <a:ext cx="542220" cy="431986"/>
          </a:xfrm>
          <a:prstGeom prst="rect">
            <a:avLst/>
          </a:prstGeom>
        </p:spPr>
      </p:pic>
      <p:pic>
        <p:nvPicPr>
          <p:cNvPr id="15" name="图片 14"/>
          <p:cNvPicPr/>
          <p:nvPr/>
        </p:nvPicPr>
        <p:blipFill>
          <a:blip r:embed="rId3"/>
          <a:stretch>
            <a:fillRect/>
          </a:stretch>
        </p:blipFill>
        <p:spPr>
          <a:xfrm>
            <a:off x="6142512" y="5877545"/>
            <a:ext cx="542220" cy="431986"/>
          </a:xfrm>
          <a:prstGeom prst="rect">
            <a:avLst/>
          </a:prstGeom>
        </p:spPr>
      </p:pic>
      <p:pic>
        <p:nvPicPr>
          <p:cNvPr id="16" name="图片 15"/>
          <p:cNvPicPr/>
          <p:nvPr/>
        </p:nvPicPr>
        <p:blipFill>
          <a:blip r:embed="rId3"/>
          <a:stretch>
            <a:fillRect/>
          </a:stretch>
        </p:blipFill>
        <p:spPr>
          <a:xfrm>
            <a:off x="1990750" y="5770020"/>
            <a:ext cx="542220" cy="431986"/>
          </a:xfrm>
          <a:prstGeom prst="rect">
            <a:avLst/>
          </a:prstGeom>
        </p:spPr>
      </p:pic>
      <p:pic>
        <p:nvPicPr>
          <p:cNvPr id="17" name="图片 16"/>
          <p:cNvPicPr/>
          <p:nvPr/>
        </p:nvPicPr>
        <p:blipFill>
          <a:blip r:embed="rId3"/>
          <a:stretch>
            <a:fillRect/>
          </a:stretch>
        </p:blipFill>
        <p:spPr>
          <a:xfrm>
            <a:off x="1059985" y="4632227"/>
            <a:ext cx="542220" cy="431986"/>
          </a:xfrm>
          <a:prstGeom prst="rect">
            <a:avLst/>
          </a:prstGeom>
        </p:spPr>
      </p:pic>
      <p:cxnSp>
        <p:nvCxnSpPr>
          <p:cNvPr id="19" name="直接箭头连接符 18"/>
          <p:cNvCxnSpPr>
            <a:endCxn id="10" idx="3"/>
          </p:cNvCxnSpPr>
          <p:nvPr/>
        </p:nvCxnSpPr>
        <p:spPr>
          <a:xfrm flipH="1">
            <a:off x="3556434" y="3753036"/>
            <a:ext cx="1021929" cy="35928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3430910" y="4328309"/>
            <a:ext cx="125524" cy="40957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7" idx="3"/>
          </p:cNvCxnSpPr>
          <p:nvPr/>
        </p:nvCxnSpPr>
        <p:spPr>
          <a:xfrm>
            <a:off x="5120583" y="3708212"/>
            <a:ext cx="1154643" cy="4482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11" idx="1"/>
          </p:cNvCxnSpPr>
          <p:nvPr/>
        </p:nvCxnSpPr>
        <p:spPr>
          <a:xfrm flipH="1" flipV="1">
            <a:off x="6684732" y="3825044"/>
            <a:ext cx="632450" cy="50326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1" idx="1"/>
          </p:cNvCxnSpPr>
          <p:nvPr/>
        </p:nvCxnSpPr>
        <p:spPr>
          <a:xfrm flipH="1" flipV="1">
            <a:off x="3556434" y="4185084"/>
            <a:ext cx="3760748" cy="143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圆柱体 27"/>
          <p:cNvSpPr/>
          <p:nvPr/>
        </p:nvSpPr>
        <p:spPr>
          <a:xfrm>
            <a:off x="4649895" y="4414765"/>
            <a:ext cx="1921674" cy="907073"/>
          </a:xfrm>
          <a:prstGeom prst="can">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软件仓库</a:t>
            </a:r>
          </a:p>
        </p:txBody>
      </p:sp>
      <p:cxnSp>
        <p:nvCxnSpPr>
          <p:cNvPr id="30" name="直接箭头连接符 29"/>
          <p:cNvCxnSpPr>
            <a:stCxn id="8" idx="2"/>
          </p:cNvCxnSpPr>
          <p:nvPr/>
        </p:nvCxnSpPr>
        <p:spPr>
          <a:xfrm flipH="1">
            <a:off x="6095206" y="4026527"/>
            <a:ext cx="318416" cy="506569"/>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a:stCxn id="7" idx="2"/>
          </p:cNvCxnSpPr>
          <p:nvPr/>
        </p:nvCxnSpPr>
        <p:spPr>
          <a:xfrm>
            <a:off x="4849473" y="3924205"/>
            <a:ext cx="543655" cy="561554"/>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16" idx="3"/>
          </p:cNvCxnSpPr>
          <p:nvPr/>
        </p:nvCxnSpPr>
        <p:spPr>
          <a:xfrm flipV="1">
            <a:off x="2532970" y="5280206"/>
            <a:ext cx="2252895" cy="705807"/>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stCxn id="3" idx="2"/>
          </p:cNvCxnSpPr>
          <p:nvPr/>
        </p:nvCxnSpPr>
        <p:spPr>
          <a:xfrm flipH="1" flipV="1">
            <a:off x="5393128" y="5321838"/>
            <a:ext cx="606829" cy="844012"/>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14" idx="0"/>
          </p:cNvCxnSpPr>
          <p:nvPr/>
        </p:nvCxnSpPr>
        <p:spPr>
          <a:xfrm flipH="1" flipV="1">
            <a:off x="6640961" y="5033533"/>
            <a:ext cx="1489551" cy="62801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13" idx="1"/>
          </p:cNvCxnSpPr>
          <p:nvPr/>
        </p:nvCxnSpPr>
        <p:spPr>
          <a:xfrm flipH="1" flipV="1">
            <a:off x="7800863" y="4533096"/>
            <a:ext cx="1282675" cy="53111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a:stCxn id="12" idx="1"/>
          </p:cNvCxnSpPr>
          <p:nvPr/>
        </p:nvCxnSpPr>
        <p:spPr>
          <a:xfrm flipH="1" flipV="1">
            <a:off x="6571569" y="3690385"/>
            <a:ext cx="2431439" cy="6943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17" idx="3"/>
            <a:endCxn id="9" idx="1"/>
          </p:cNvCxnSpPr>
          <p:nvPr/>
        </p:nvCxnSpPr>
        <p:spPr>
          <a:xfrm>
            <a:off x="1602205" y="4848220"/>
            <a:ext cx="1828705" cy="10565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9911630" y="3543825"/>
            <a:ext cx="1936717" cy="461665"/>
          </a:xfrm>
          <a:prstGeom prst="rect">
            <a:avLst/>
          </a:prstGeom>
          <a:noFill/>
        </p:spPr>
        <p:txBody>
          <a:bodyPr wrap="square" rtlCol="0">
            <a:spAutoFit/>
          </a:bodyPr>
          <a:lstStyle/>
          <a:p>
            <a:r>
              <a:rPr lang="zh-CN" altLang="en-US" dirty="0">
                <a:solidFill>
                  <a:srgbClr val="C00000"/>
                </a:solidFill>
                <a:latin typeface="+mn-ea"/>
                <a:ea typeface="+mn-ea"/>
              </a:rPr>
              <a:t>互联网用户</a:t>
            </a:r>
          </a:p>
        </p:txBody>
      </p:sp>
      <p:sp>
        <p:nvSpPr>
          <p:cNvPr id="31" name="文本框 30"/>
          <p:cNvSpPr txBox="1"/>
          <p:nvPr/>
        </p:nvSpPr>
        <p:spPr>
          <a:xfrm>
            <a:off x="2827979" y="5986013"/>
            <a:ext cx="1936717" cy="461665"/>
          </a:xfrm>
          <a:prstGeom prst="rect">
            <a:avLst/>
          </a:prstGeom>
          <a:noFill/>
        </p:spPr>
        <p:txBody>
          <a:bodyPr wrap="square" rtlCol="0">
            <a:spAutoFit/>
          </a:bodyPr>
          <a:lstStyle/>
          <a:p>
            <a:r>
              <a:rPr lang="zh-CN" altLang="en-US" dirty="0">
                <a:solidFill>
                  <a:srgbClr val="C00000"/>
                </a:solidFill>
                <a:latin typeface="+mn-ea"/>
                <a:ea typeface="+mn-ea"/>
              </a:rPr>
              <a:t>互联网用户</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sym typeface="+mn-ea"/>
              </a:rPr>
              <a:t>开源软件是互联网的产物，没有互联网平台能开展群体化软件开发吗？为什么？</a:t>
            </a:r>
            <a:endParaRPr lang="en-US" altLang="zh-CN" dirty="0">
              <a:sym typeface="+mn-ea"/>
            </a:endParaRPr>
          </a:p>
          <a:p>
            <a:endParaRPr lang="zh-CN" altLang="en-US" dirty="0"/>
          </a:p>
        </p:txBody>
      </p:sp>
      <p:pic>
        <p:nvPicPr>
          <p:cNvPr id="4" name="图片 3"/>
          <p:cNvPicPr>
            <a:picLocks noChangeAspect="1"/>
          </p:cNvPicPr>
          <p:nvPr/>
        </p:nvPicPr>
        <p:blipFill>
          <a:blip r:embed="rId2"/>
          <a:stretch>
            <a:fillRect/>
          </a:stretch>
        </p:blipFill>
        <p:spPr>
          <a:xfrm>
            <a:off x="10235666" y="4262408"/>
            <a:ext cx="1476163" cy="1968489"/>
          </a:xfrm>
          <a:prstGeom prst="rect">
            <a:avLst/>
          </a:prstGeom>
        </p:spPr>
      </p:pic>
      <p:sp>
        <p:nvSpPr>
          <p:cNvPr id="5" name="椭圆 4"/>
          <p:cNvSpPr/>
          <p:nvPr/>
        </p:nvSpPr>
        <p:spPr>
          <a:xfrm>
            <a:off x="1206444" y="2658459"/>
            <a:ext cx="6804756" cy="2340260"/>
          </a:xfrm>
          <a:prstGeom prst="ellipse">
            <a:avLst/>
          </a:prstGeom>
          <a:ln>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6" name="图片 5"/>
          <p:cNvPicPr/>
          <p:nvPr/>
        </p:nvPicPr>
        <p:blipFill>
          <a:blip r:embed="rId3" cstate="print">
            <a:extLst>
              <a:ext uri="{28A0092B-C50C-407E-A947-70E740481C1C}">
                <a14:useLocalDpi xmlns:a14="http://schemas.microsoft.com/office/drawing/2010/main" val="0"/>
              </a:ext>
            </a:extLst>
          </a:blip>
          <a:stretch>
            <a:fillRect/>
          </a:stretch>
        </p:blipFill>
        <p:spPr>
          <a:xfrm>
            <a:off x="3794057" y="2901698"/>
            <a:ext cx="542220" cy="431986"/>
          </a:xfrm>
          <a:prstGeom prst="rect">
            <a:avLst/>
          </a:prstGeom>
        </p:spPr>
      </p:pic>
      <p:pic>
        <p:nvPicPr>
          <p:cNvPr id="7" name="图片 6"/>
          <p:cNvPicPr/>
          <p:nvPr/>
        </p:nvPicPr>
        <p:blipFill>
          <a:blip r:embed="rId3" cstate="print">
            <a:extLst>
              <a:ext uri="{28A0092B-C50C-407E-A947-70E740481C1C}">
                <a14:useLocalDpi xmlns:a14="http://schemas.microsoft.com/office/drawing/2010/main" val="0"/>
              </a:ext>
            </a:extLst>
          </a:blip>
          <a:stretch>
            <a:fillRect/>
          </a:stretch>
        </p:blipFill>
        <p:spPr>
          <a:xfrm>
            <a:off x="5358206" y="3004020"/>
            <a:ext cx="542220" cy="431986"/>
          </a:xfrm>
          <a:prstGeom prst="rect">
            <a:avLst/>
          </a:prstGeom>
        </p:spPr>
      </p:pic>
      <p:pic>
        <p:nvPicPr>
          <p:cNvPr id="8" name="图片 7"/>
          <p:cNvPicPr/>
          <p:nvPr/>
        </p:nvPicPr>
        <p:blipFill>
          <a:blip r:embed="rId3" cstate="print">
            <a:extLst>
              <a:ext uri="{28A0092B-C50C-407E-A947-70E740481C1C}">
                <a14:useLocalDpi xmlns:a14="http://schemas.microsoft.com/office/drawing/2010/main" val="0"/>
              </a:ext>
            </a:extLst>
          </a:blip>
          <a:stretch>
            <a:fillRect/>
          </a:stretch>
        </p:blipFill>
        <p:spPr>
          <a:xfrm>
            <a:off x="2646604" y="4147363"/>
            <a:ext cx="542220" cy="431986"/>
          </a:xfrm>
          <a:prstGeom prst="rect">
            <a:avLst/>
          </a:prstGeom>
        </p:spPr>
      </p:pic>
      <p:pic>
        <p:nvPicPr>
          <p:cNvPr id="9" name="图片 8"/>
          <p:cNvPicPr/>
          <p:nvPr/>
        </p:nvPicPr>
        <p:blipFill>
          <a:blip r:embed="rId3" cstate="print">
            <a:extLst>
              <a:ext uri="{28A0092B-C50C-407E-A947-70E740481C1C}">
                <a14:useLocalDpi xmlns:a14="http://schemas.microsoft.com/office/drawing/2010/main" val="0"/>
              </a:ext>
            </a:extLst>
          </a:blip>
          <a:stretch>
            <a:fillRect/>
          </a:stretch>
        </p:blipFill>
        <p:spPr>
          <a:xfrm>
            <a:off x="2229908" y="3305802"/>
            <a:ext cx="542220" cy="431986"/>
          </a:xfrm>
          <a:prstGeom prst="rect">
            <a:avLst/>
          </a:prstGeom>
        </p:spPr>
      </p:pic>
      <p:pic>
        <p:nvPicPr>
          <p:cNvPr id="10" name="图片 9"/>
          <p:cNvPicPr/>
          <p:nvPr/>
        </p:nvPicPr>
        <p:blipFill>
          <a:blip r:embed="rId3" cstate="print">
            <a:extLst>
              <a:ext uri="{28A0092B-C50C-407E-A947-70E740481C1C}">
                <a14:useLocalDpi xmlns:a14="http://schemas.microsoft.com/office/drawing/2010/main" val="0"/>
              </a:ext>
            </a:extLst>
          </a:blip>
          <a:stretch>
            <a:fillRect/>
          </a:stretch>
        </p:blipFill>
        <p:spPr>
          <a:xfrm>
            <a:off x="6532876" y="3521795"/>
            <a:ext cx="542220" cy="431986"/>
          </a:xfrm>
          <a:prstGeom prst="rect">
            <a:avLst/>
          </a:prstGeom>
        </p:spPr>
      </p:pic>
      <p:pic>
        <p:nvPicPr>
          <p:cNvPr id="11" name="图片 10"/>
          <p:cNvPicPr/>
          <p:nvPr/>
        </p:nvPicPr>
        <p:blipFill>
          <a:blip r:embed="rId4"/>
          <a:stretch>
            <a:fillRect/>
          </a:stretch>
        </p:blipFill>
        <p:spPr>
          <a:xfrm>
            <a:off x="8218702" y="2953304"/>
            <a:ext cx="542220" cy="431986"/>
          </a:xfrm>
          <a:prstGeom prst="rect">
            <a:avLst/>
          </a:prstGeom>
        </p:spPr>
      </p:pic>
      <p:pic>
        <p:nvPicPr>
          <p:cNvPr id="12" name="图片 11"/>
          <p:cNvPicPr/>
          <p:nvPr/>
        </p:nvPicPr>
        <p:blipFill>
          <a:blip r:embed="rId4"/>
          <a:stretch>
            <a:fillRect/>
          </a:stretch>
        </p:blipFill>
        <p:spPr>
          <a:xfrm>
            <a:off x="8299232" y="4257699"/>
            <a:ext cx="542220" cy="431986"/>
          </a:xfrm>
          <a:prstGeom prst="rect">
            <a:avLst/>
          </a:prstGeom>
        </p:spPr>
      </p:pic>
      <p:pic>
        <p:nvPicPr>
          <p:cNvPr id="13" name="图片 12"/>
          <p:cNvPicPr/>
          <p:nvPr/>
        </p:nvPicPr>
        <p:blipFill>
          <a:blip r:embed="rId4"/>
          <a:stretch>
            <a:fillRect/>
          </a:stretch>
        </p:blipFill>
        <p:spPr>
          <a:xfrm>
            <a:off x="7075096" y="5071031"/>
            <a:ext cx="542220" cy="431986"/>
          </a:xfrm>
          <a:prstGeom prst="rect">
            <a:avLst/>
          </a:prstGeom>
        </p:spPr>
      </p:pic>
      <p:pic>
        <p:nvPicPr>
          <p:cNvPr id="14" name="图片 13"/>
          <p:cNvPicPr/>
          <p:nvPr/>
        </p:nvPicPr>
        <p:blipFill>
          <a:blip r:embed="rId4"/>
          <a:stretch>
            <a:fillRect/>
          </a:stretch>
        </p:blipFill>
        <p:spPr>
          <a:xfrm>
            <a:off x="5358206" y="5287024"/>
            <a:ext cx="542220" cy="431986"/>
          </a:xfrm>
          <a:prstGeom prst="rect">
            <a:avLst/>
          </a:prstGeom>
        </p:spPr>
      </p:pic>
      <p:pic>
        <p:nvPicPr>
          <p:cNvPr id="15" name="图片 14"/>
          <p:cNvPicPr/>
          <p:nvPr/>
        </p:nvPicPr>
        <p:blipFill>
          <a:blip r:embed="rId4"/>
          <a:stretch>
            <a:fillRect/>
          </a:stretch>
        </p:blipFill>
        <p:spPr>
          <a:xfrm>
            <a:off x="1206444" y="5179499"/>
            <a:ext cx="542220" cy="431986"/>
          </a:xfrm>
          <a:prstGeom prst="rect">
            <a:avLst/>
          </a:prstGeom>
        </p:spPr>
      </p:pic>
      <p:pic>
        <p:nvPicPr>
          <p:cNvPr id="16" name="图片 15"/>
          <p:cNvPicPr/>
          <p:nvPr/>
        </p:nvPicPr>
        <p:blipFill>
          <a:blip r:embed="rId4"/>
          <a:stretch>
            <a:fillRect/>
          </a:stretch>
        </p:blipFill>
        <p:spPr>
          <a:xfrm>
            <a:off x="275679" y="4041706"/>
            <a:ext cx="542220" cy="431986"/>
          </a:xfrm>
          <a:prstGeom prst="rect">
            <a:avLst/>
          </a:prstGeom>
        </p:spPr>
      </p:pic>
      <p:cxnSp>
        <p:nvCxnSpPr>
          <p:cNvPr id="17" name="直接箭头连接符 16"/>
          <p:cNvCxnSpPr>
            <a:endCxn id="9" idx="3"/>
          </p:cNvCxnSpPr>
          <p:nvPr/>
        </p:nvCxnSpPr>
        <p:spPr>
          <a:xfrm flipH="1">
            <a:off x="2772128" y="3162515"/>
            <a:ext cx="1021929" cy="35928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2646604" y="3737788"/>
            <a:ext cx="125524" cy="40957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6" idx="3"/>
          </p:cNvCxnSpPr>
          <p:nvPr/>
        </p:nvCxnSpPr>
        <p:spPr>
          <a:xfrm>
            <a:off x="4336277" y="3117691"/>
            <a:ext cx="1154643" cy="4482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10" idx="1"/>
          </p:cNvCxnSpPr>
          <p:nvPr/>
        </p:nvCxnSpPr>
        <p:spPr>
          <a:xfrm flipH="1" flipV="1">
            <a:off x="5900426" y="3234523"/>
            <a:ext cx="632450" cy="50326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0" idx="1"/>
          </p:cNvCxnSpPr>
          <p:nvPr/>
        </p:nvCxnSpPr>
        <p:spPr>
          <a:xfrm flipH="1" flipV="1">
            <a:off x="2772128" y="3594563"/>
            <a:ext cx="3760748" cy="143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圆柱体 21"/>
          <p:cNvSpPr/>
          <p:nvPr/>
        </p:nvSpPr>
        <p:spPr>
          <a:xfrm>
            <a:off x="3865589" y="3824244"/>
            <a:ext cx="1921674" cy="907073"/>
          </a:xfrm>
          <a:prstGeom prst="can">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软件仓库</a:t>
            </a:r>
          </a:p>
        </p:txBody>
      </p:sp>
      <p:cxnSp>
        <p:nvCxnSpPr>
          <p:cNvPr id="23" name="直接箭头连接符 22"/>
          <p:cNvCxnSpPr>
            <a:stCxn id="7" idx="2"/>
          </p:cNvCxnSpPr>
          <p:nvPr/>
        </p:nvCxnSpPr>
        <p:spPr>
          <a:xfrm flipH="1">
            <a:off x="5310900" y="3436006"/>
            <a:ext cx="318416" cy="506569"/>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6" idx="2"/>
          </p:cNvCxnSpPr>
          <p:nvPr/>
        </p:nvCxnSpPr>
        <p:spPr>
          <a:xfrm>
            <a:off x="4065167" y="3333684"/>
            <a:ext cx="543655" cy="561554"/>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15" idx="3"/>
          </p:cNvCxnSpPr>
          <p:nvPr/>
        </p:nvCxnSpPr>
        <p:spPr>
          <a:xfrm flipV="1">
            <a:off x="1748664" y="4689685"/>
            <a:ext cx="2252895" cy="705807"/>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H="1" flipV="1">
            <a:off x="4608822" y="4731317"/>
            <a:ext cx="606829" cy="844012"/>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3" idx="0"/>
          </p:cNvCxnSpPr>
          <p:nvPr/>
        </p:nvCxnSpPr>
        <p:spPr>
          <a:xfrm flipH="1" flipV="1">
            <a:off x="5856655" y="4443012"/>
            <a:ext cx="1489551" cy="62801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2" idx="1"/>
          </p:cNvCxnSpPr>
          <p:nvPr/>
        </p:nvCxnSpPr>
        <p:spPr>
          <a:xfrm flipH="1" flipV="1">
            <a:off x="7016557" y="3942575"/>
            <a:ext cx="1282675" cy="53111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11" idx="1"/>
          </p:cNvCxnSpPr>
          <p:nvPr/>
        </p:nvCxnSpPr>
        <p:spPr>
          <a:xfrm flipH="1" flipV="1">
            <a:off x="5787263" y="3099864"/>
            <a:ext cx="2431439" cy="6943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16" idx="3"/>
            <a:endCxn id="8" idx="1"/>
          </p:cNvCxnSpPr>
          <p:nvPr/>
        </p:nvCxnSpPr>
        <p:spPr>
          <a:xfrm>
            <a:off x="817899" y="4257699"/>
            <a:ext cx="1828705" cy="10565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8825776" y="2903747"/>
            <a:ext cx="1936717" cy="461665"/>
          </a:xfrm>
          <a:prstGeom prst="rect">
            <a:avLst/>
          </a:prstGeom>
          <a:noFill/>
        </p:spPr>
        <p:txBody>
          <a:bodyPr wrap="square" rtlCol="0">
            <a:spAutoFit/>
          </a:bodyPr>
          <a:lstStyle/>
          <a:p>
            <a:r>
              <a:rPr lang="zh-CN" altLang="en-US" dirty="0">
                <a:solidFill>
                  <a:srgbClr val="C00000"/>
                </a:solidFill>
                <a:latin typeface="+mn-ea"/>
                <a:ea typeface="+mn-ea"/>
              </a:rPr>
              <a:t>互联网用户</a:t>
            </a:r>
          </a:p>
        </p:txBody>
      </p:sp>
      <p:sp>
        <p:nvSpPr>
          <p:cNvPr id="32" name="文本框 31"/>
          <p:cNvSpPr txBox="1"/>
          <p:nvPr/>
        </p:nvSpPr>
        <p:spPr>
          <a:xfrm>
            <a:off x="2043673" y="5395492"/>
            <a:ext cx="1936717" cy="461665"/>
          </a:xfrm>
          <a:prstGeom prst="rect">
            <a:avLst/>
          </a:prstGeom>
          <a:noFill/>
        </p:spPr>
        <p:txBody>
          <a:bodyPr wrap="square" rtlCol="0">
            <a:spAutoFit/>
          </a:bodyPr>
          <a:lstStyle/>
          <a:p>
            <a:r>
              <a:rPr lang="zh-CN" altLang="en-US" dirty="0">
                <a:solidFill>
                  <a:srgbClr val="C00000"/>
                </a:solidFill>
                <a:latin typeface="+mn-ea"/>
                <a:ea typeface="+mn-ea"/>
              </a:rPr>
              <a:t>互联网用户</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支持群体化开发的互联网平台</a:t>
            </a:r>
          </a:p>
        </p:txBody>
      </p:sp>
      <p:sp>
        <p:nvSpPr>
          <p:cNvPr id="3" name="内容占位符 2"/>
          <p:cNvSpPr>
            <a:spLocks noGrp="1"/>
          </p:cNvSpPr>
          <p:nvPr>
            <p:ph idx="1"/>
          </p:nvPr>
        </p:nvSpPr>
        <p:spPr/>
        <p:txBody>
          <a:bodyPr/>
          <a:lstStyle/>
          <a:p>
            <a:r>
              <a:rPr lang="en-US" altLang="zh-CN" dirty="0" err="1">
                <a:solidFill>
                  <a:srgbClr val="C00000"/>
                </a:solidFill>
              </a:rPr>
              <a:t>Github</a:t>
            </a:r>
            <a:r>
              <a:rPr lang="zh-CN" altLang="en-US" dirty="0">
                <a:solidFill>
                  <a:srgbClr val="C00000"/>
                </a:solidFill>
              </a:rPr>
              <a:t>（国际）</a:t>
            </a:r>
            <a:r>
              <a:rPr lang="zh-CN" altLang="en-US" dirty="0"/>
              <a:t>和</a:t>
            </a:r>
            <a:r>
              <a:rPr lang="en-US" altLang="zh-CN" dirty="0" err="1">
                <a:solidFill>
                  <a:srgbClr val="C00000"/>
                </a:solidFill>
              </a:rPr>
              <a:t>Gitee</a:t>
            </a:r>
            <a:r>
              <a:rPr lang="zh-CN" altLang="en-US" dirty="0">
                <a:solidFill>
                  <a:srgbClr val="C00000"/>
                </a:solidFill>
              </a:rPr>
              <a:t>（国内）</a:t>
            </a:r>
          </a:p>
        </p:txBody>
      </p:sp>
      <p:pic>
        <p:nvPicPr>
          <p:cNvPr id="5" name="图片 4"/>
          <p:cNvPicPr>
            <a:picLocks noChangeAspect="1"/>
          </p:cNvPicPr>
          <p:nvPr/>
        </p:nvPicPr>
        <p:blipFill>
          <a:blip r:embed="rId2"/>
          <a:stretch>
            <a:fillRect/>
          </a:stretch>
        </p:blipFill>
        <p:spPr>
          <a:xfrm>
            <a:off x="622598" y="1844824"/>
            <a:ext cx="5162391" cy="4221088"/>
          </a:xfrm>
          <a:prstGeom prst="rect">
            <a:avLst/>
          </a:prstGeom>
          <a:ln w="12700">
            <a:solidFill>
              <a:schemeClr val="tx1"/>
            </a:solidFill>
          </a:ln>
        </p:spPr>
      </p:pic>
      <p:pic>
        <p:nvPicPr>
          <p:cNvPr id="7" name="图片 6"/>
          <p:cNvPicPr>
            <a:picLocks noChangeAspect="1"/>
          </p:cNvPicPr>
          <p:nvPr/>
        </p:nvPicPr>
        <p:blipFill>
          <a:blip r:embed="rId3"/>
          <a:stretch>
            <a:fillRect/>
          </a:stretch>
        </p:blipFill>
        <p:spPr>
          <a:xfrm>
            <a:off x="6275226" y="1837516"/>
            <a:ext cx="5773726" cy="4221088"/>
          </a:xfrm>
          <a:prstGeom prst="rect">
            <a:avLst/>
          </a:prstGeom>
          <a:ln w="12700">
            <a:solidFill>
              <a:schemeClr val="tx1"/>
            </a:solidFill>
          </a:ln>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互联网平台提供的群体化开发支持</a:t>
            </a:r>
          </a:p>
        </p:txBody>
      </p:sp>
      <p:sp>
        <p:nvSpPr>
          <p:cNvPr id="3" name="内容占位符 2"/>
          <p:cNvSpPr>
            <a:spLocks noGrp="1"/>
          </p:cNvSpPr>
          <p:nvPr>
            <p:ph idx="1"/>
          </p:nvPr>
        </p:nvSpPr>
        <p:spPr/>
        <p:txBody>
          <a:bodyPr/>
          <a:lstStyle/>
          <a:p>
            <a:r>
              <a:rPr lang="zh-CN" altLang="en-US" dirty="0"/>
              <a:t>提出</a:t>
            </a:r>
            <a:r>
              <a:rPr lang="zh-CN" altLang="en-US" dirty="0">
                <a:solidFill>
                  <a:srgbClr val="C00000"/>
                </a:solidFill>
              </a:rPr>
              <a:t>需求创意、发现软件缺陷、提交程序代码、标注开发任务、讨论软件需求、评审代码质量</a:t>
            </a:r>
            <a:r>
              <a:rPr lang="zh-CN" altLang="en-US" dirty="0"/>
              <a:t>等等</a:t>
            </a:r>
          </a:p>
        </p:txBody>
      </p:sp>
      <p:pic>
        <p:nvPicPr>
          <p:cNvPr id="4" name="图片 3"/>
          <p:cNvPicPr>
            <a:picLocks noChangeAspect="1"/>
          </p:cNvPicPr>
          <p:nvPr/>
        </p:nvPicPr>
        <p:blipFill>
          <a:blip r:embed="rId2"/>
          <a:stretch>
            <a:fillRect/>
          </a:stretch>
        </p:blipFill>
        <p:spPr>
          <a:xfrm>
            <a:off x="-1" y="2472029"/>
            <a:ext cx="12190413" cy="4377351"/>
          </a:xfrm>
          <a:prstGeom prst="rect">
            <a:avLst/>
          </a:prstGeom>
          <a:ln>
            <a:solidFill>
              <a:schemeClr val="tx1"/>
            </a:solidFill>
          </a:ln>
        </p:spPr>
      </p:pic>
      <p:sp>
        <p:nvSpPr>
          <p:cNvPr id="5" name="矩形 4"/>
          <p:cNvSpPr/>
          <p:nvPr/>
        </p:nvSpPr>
        <p:spPr>
          <a:xfrm>
            <a:off x="1018642" y="3104964"/>
            <a:ext cx="1152128" cy="39604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278782" y="3104964"/>
            <a:ext cx="1620180" cy="39604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006974" y="3104964"/>
            <a:ext cx="1044116" cy="39604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2.4 </a:t>
            </a:r>
            <a:r>
              <a:rPr lang="zh-CN" altLang="en-US" dirty="0"/>
              <a:t>群体化软件开发方法的特点</a:t>
            </a:r>
          </a:p>
        </p:txBody>
      </p:sp>
      <p:sp>
        <p:nvSpPr>
          <p:cNvPr id="3" name="内容占位符 2"/>
          <p:cNvSpPr>
            <a:spLocks noGrp="1"/>
          </p:cNvSpPr>
          <p:nvPr>
            <p:ph idx="1"/>
          </p:nvPr>
        </p:nvSpPr>
        <p:spPr/>
        <p:txBody>
          <a:bodyPr/>
          <a:lstStyle/>
          <a:p>
            <a:r>
              <a:rPr lang="zh-CN" altLang="en-US" dirty="0"/>
              <a:t>软件开发</a:t>
            </a:r>
            <a:r>
              <a:rPr lang="zh-CN" altLang="en-US" dirty="0">
                <a:solidFill>
                  <a:srgbClr val="C00000"/>
                </a:solidFill>
              </a:rPr>
              <a:t>边界开放</a:t>
            </a:r>
            <a:endParaRPr lang="en-US" altLang="zh-CN" dirty="0">
              <a:solidFill>
                <a:srgbClr val="C00000"/>
              </a:solidFill>
            </a:endParaRPr>
          </a:p>
          <a:p>
            <a:r>
              <a:rPr lang="zh-CN" altLang="en-US" dirty="0"/>
              <a:t>互联网大众</a:t>
            </a:r>
            <a:r>
              <a:rPr lang="zh-CN" altLang="en-US" dirty="0">
                <a:solidFill>
                  <a:srgbClr val="C00000"/>
                </a:solidFill>
              </a:rPr>
              <a:t>自由参与</a:t>
            </a:r>
            <a:endParaRPr lang="en-US" altLang="zh-CN" dirty="0">
              <a:solidFill>
                <a:srgbClr val="C00000"/>
              </a:solidFill>
            </a:endParaRPr>
          </a:p>
          <a:p>
            <a:r>
              <a:rPr lang="zh-CN" altLang="en-US" dirty="0"/>
              <a:t>利用海量的</a:t>
            </a:r>
            <a:r>
              <a:rPr lang="zh-CN" altLang="en-US" dirty="0">
                <a:solidFill>
                  <a:srgbClr val="C00000"/>
                </a:solidFill>
              </a:rPr>
              <a:t>大众资源</a:t>
            </a:r>
            <a:endParaRPr lang="en-US" altLang="zh-CN" dirty="0">
              <a:solidFill>
                <a:srgbClr val="C00000"/>
              </a:solidFill>
            </a:endParaRPr>
          </a:p>
          <a:p>
            <a:r>
              <a:rPr lang="zh-CN" altLang="en-US" dirty="0">
                <a:solidFill>
                  <a:srgbClr val="C00000"/>
                </a:solidFill>
              </a:rPr>
              <a:t>共享</a:t>
            </a:r>
            <a:r>
              <a:rPr lang="zh-CN" altLang="en-US" dirty="0"/>
              <a:t>源程序代码</a:t>
            </a:r>
            <a:endParaRPr lang="en-US" altLang="zh-CN" dirty="0"/>
          </a:p>
          <a:p>
            <a:r>
              <a:rPr lang="zh-CN" altLang="en-US" dirty="0">
                <a:solidFill>
                  <a:srgbClr val="C00000"/>
                </a:solidFill>
              </a:rPr>
              <a:t>兼顾</a:t>
            </a:r>
            <a:r>
              <a:rPr lang="zh-CN" altLang="en-US" dirty="0"/>
              <a:t>软件创作和生产</a:t>
            </a:r>
            <a:endParaRPr lang="en-US" altLang="zh-CN" dirty="0"/>
          </a:p>
          <a:p>
            <a:r>
              <a:rPr lang="zh-CN" altLang="en-US" dirty="0">
                <a:solidFill>
                  <a:srgbClr val="C00000"/>
                </a:solidFill>
              </a:rPr>
              <a:t>依托</a:t>
            </a:r>
            <a:r>
              <a:rPr lang="zh-CN" altLang="en-US" dirty="0"/>
              <a:t>互联网平台</a:t>
            </a:r>
          </a:p>
        </p:txBody>
      </p:sp>
      <p:pic>
        <p:nvPicPr>
          <p:cNvPr id="5" name="图片 4"/>
          <p:cNvPicPr>
            <a:picLocks noChangeAspect="1"/>
          </p:cNvPicPr>
          <p:nvPr/>
        </p:nvPicPr>
        <p:blipFill>
          <a:blip r:embed="rId2"/>
          <a:stretch>
            <a:fillRect/>
          </a:stretch>
        </p:blipFill>
        <p:spPr>
          <a:xfrm>
            <a:off x="4979082" y="1376772"/>
            <a:ext cx="7025781" cy="2520280"/>
          </a:xfrm>
          <a:prstGeom prst="rect">
            <a:avLst/>
          </a:prstGeom>
        </p:spPr>
      </p:pic>
      <p:sp>
        <p:nvSpPr>
          <p:cNvPr id="6" name="矩形 5"/>
          <p:cNvSpPr/>
          <p:nvPr/>
        </p:nvSpPr>
        <p:spPr>
          <a:xfrm>
            <a:off x="0" y="6165850"/>
            <a:ext cx="12173476" cy="70788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kumimoji="1" lang="zh-CN" altLang="en-US" sz="2800" dirty="0">
                <a:solidFill>
                  <a:schemeClr val="bg1"/>
                </a:solidFill>
                <a:latin typeface="微软雅黑" panose="020B0503020204020204" charset="-122"/>
                <a:ea typeface="微软雅黑" panose="020B0503020204020204" charset="-122"/>
              </a:rPr>
              <a:t>群体化软件开发是一种基于社区的软件开发模式</a:t>
            </a:r>
            <a:endParaRPr kumimoji="1" lang="en-US" altLang="zh-CN" sz="2800" dirty="0">
              <a:solidFill>
                <a:schemeClr val="bg1"/>
              </a:solidFill>
              <a:latin typeface="微软雅黑" panose="020B0503020204020204" charset="-122"/>
              <a:ea typeface="微软雅黑" panose="020B0503020204020204" charset="-122"/>
            </a:endParaRPr>
          </a:p>
        </p:txBody>
      </p:sp>
      <p:sp>
        <p:nvSpPr>
          <p:cNvPr id="7" name="文本框 6"/>
          <p:cNvSpPr txBox="1"/>
          <p:nvPr/>
        </p:nvSpPr>
        <p:spPr>
          <a:xfrm>
            <a:off x="5855815" y="4305547"/>
            <a:ext cx="5876518" cy="461665"/>
          </a:xfrm>
          <a:prstGeom prst="rect">
            <a:avLst/>
          </a:prstGeom>
          <a:noFill/>
        </p:spPr>
        <p:txBody>
          <a:bodyPr wrap="square" rtlCol="0">
            <a:spAutoFit/>
          </a:bodyPr>
          <a:lstStyle/>
          <a:p>
            <a:pPr algn="ctr"/>
            <a:r>
              <a:rPr lang="zh-CN" altLang="en-US" dirty="0">
                <a:solidFill>
                  <a:srgbClr val="C00000"/>
                </a:solidFill>
                <a:latin typeface="+mn-ea"/>
                <a:ea typeface="+mn-ea"/>
              </a:rPr>
              <a:t>开发社区而非团队：社区和团队的区别</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大教堂与集市</a:t>
            </a:r>
          </a:p>
        </p:txBody>
      </p:sp>
      <p:sp>
        <p:nvSpPr>
          <p:cNvPr id="3" name="内容占位符 2"/>
          <p:cNvSpPr>
            <a:spLocks noGrp="1"/>
          </p:cNvSpPr>
          <p:nvPr>
            <p:ph idx="1"/>
          </p:nvPr>
        </p:nvSpPr>
        <p:spPr>
          <a:xfrm>
            <a:off x="539749" y="1125538"/>
            <a:ext cx="8039733" cy="5040312"/>
          </a:xfrm>
        </p:spPr>
        <p:txBody>
          <a:bodyPr/>
          <a:lstStyle/>
          <a:p>
            <a:r>
              <a:rPr lang="zh-CN" altLang="en-US" dirty="0"/>
              <a:t>大教堂（基于团队的闭源软件开发）</a:t>
            </a:r>
            <a:endParaRPr lang="en-US" altLang="zh-CN" dirty="0"/>
          </a:p>
          <a:p>
            <a:pPr lvl="1"/>
            <a:r>
              <a:rPr lang="zh-CN" altLang="en-US" dirty="0">
                <a:solidFill>
                  <a:srgbClr val="4D4D4D"/>
                </a:solidFill>
                <a:latin typeface="-apple-system"/>
              </a:rPr>
              <a:t>传统大型软件公司的开发模式就像艰难缓慢的大教堂建造工程，严密的组织和集中式结构</a:t>
            </a:r>
            <a:endParaRPr lang="en-US" altLang="zh-CN" dirty="0"/>
          </a:p>
          <a:p>
            <a:pPr lvl="1"/>
            <a:r>
              <a:rPr lang="zh-CN" altLang="en-US" b="0" i="0" dirty="0">
                <a:solidFill>
                  <a:srgbClr val="4D4D4D"/>
                </a:solidFill>
                <a:effectLst/>
                <a:latin typeface="-apple-system"/>
              </a:rPr>
              <a:t>特点是</a:t>
            </a:r>
            <a:r>
              <a:rPr lang="zh-CN" altLang="en-US" b="1" i="0" dirty="0">
                <a:solidFill>
                  <a:srgbClr val="C00000"/>
                </a:solidFill>
                <a:effectLst/>
                <a:latin typeface="-apple-system"/>
              </a:rPr>
              <a:t>封闭式建设、成本高、周期长、品质优</a:t>
            </a:r>
            <a:endParaRPr lang="en-US" altLang="zh-CN" b="1" i="0" dirty="0">
              <a:solidFill>
                <a:srgbClr val="C00000"/>
              </a:solidFill>
              <a:effectLst/>
              <a:latin typeface="-apple-system"/>
            </a:endParaRPr>
          </a:p>
          <a:p>
            <a:r>
              <a:rPr lang="zh-CN" altLang="en-US" dirty="0"/>
              <a:t>集市（基于群体的开源软件开发）</a:t>
            </a:r>
            <a:endParaRPr lang="en-US" altLang="zh-CN" dirty="0"/>
          </a:p>
          <a:p>
            <a:pPr lvl="1"/>
            <a:r>
              <a:rPr lang="zh-CN" altLang="en-US" b="0" i="0" dirty="0">
                <a:solidFill>
                  <a:srgbClr val="4D4D4D"/>
                </a:solidFill>
                <a:effectLst/>
                <a:latin typeface="-apple-system"/>
              </a:rPr>
              <a:t> 特点是</a:t>
            </a:r>
            <a:r>
              <a:rPr lang="zh-CN" altLang="en-US" b="1" dirty="0">
                <a:solidFill>
                  <a:srgbClr val="C00000"/>
                </a:solidFill>
                <a:latin typeface="-apple-system"/>
              </a:rPr>
              <a:t>开放式建设、成本低、周期短、品质平庸</a:t>
            </a:r>
            <a:endParaRPr lang="en-US" altLang="zh-CN" b="1" dirty="0">
              <a:solidFill>
                <a:srgbClr val="C00000"/>
              </a:solidFill>
              <a:latin typeface="-apple-system"/>
            </a:endParaRPr>
          </a:p>
          <a:p>
            <a:pPr lvl="1"/>
            <a:r>
              <a:rPr lang="zh-CN" altLang="en-US" b="0" i="0" dirty="0">
                <a:solidFill>
                  <a:srgbClr val="4D4D4D"/>
                </a:solidFill>
                <a:effectLst/>
                <a:latin typeface="-apple-system"/>
              </a:rPr>
              <a:t>并行、对等的扁平化开发，参与者大多来自于互联网上的志愿者，结构松散、来去自由</a:t>
            </a:r>
            <a:endParaRPr lang="zh-CN" altLang="en-US" dirty="0"/>
          </a:p>
        </p:txBody>
      </p:sp>
      <p:pic>
        <p:nvPicPr>
          <p:cNvPr id="11" name="图片 10" descr="人们走在街头&#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3728" y="3817555"/>
            <a:ext cx="3529361" cy="2059717"/>
          </a:xfrm>
          <a:prstGeom prst="rect">
            <a:avLst/>
          </a:prstGeom>
        </p:spPr>
      </p:pic>
      <p:pic>
        <p:nvPicPr>
          <p:cNvPr id="13" name="图片 12" descr="金色的教堂&#10;&#10;中度可信度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9332" y="836712"/>
            <a:ext cx="3533378" cy="2346163"/>
          </a:xfrm>
          <a:prstGeom prst="rect">
            <a:avLst/>
          </a:prstGeom>
        </p:spPr>
      </p:pic>
      <p:sp>
        <p:nvSpPr>
          <p:cNvPr id="14" name="文本框 13"/>
          <p:cNvSpPr txBox="1"/>
          <p:nvPr/>
        </p:nvSpPr>
        <p:spPr>
          <a:xfrm>
            <a:off x="9731610" y="5935017"/>
            <a:ext cx="1601240" cy="461665"/>
          </a:xfrm>
          <a:prstGeom prst="rect">
            <a:avLst/>
          </a:prstGeom>
          <a:noFill/>
        </p:spPr>
        <p:txBody>
          <a:bodyPr wrap="square" rtlCol="0">
            <a:spAutoFit/>
          </a:bodyPr>
          <a:lstStyle/>
          <a:p>
            <a:pPr algn="ctr"/>
            <a:r>
              <a:rPr lang="zh-CN" altLang="en-US" dirty="0">
                <a:solidFill>
                  <a:schemeClr val="tx1"/>
                </a:solidFill>
                <a:latin typeface="+mn-ea"/>
                <a:ea typeface="+mn-ea"/>
              </a:rPr>
              <a:t>集市</a:t>
            </a:r>
          </a:p>
        </p:txBody>
      </p:sp>
      <p:sp>
        <p:nvSpPr>
          <p:cNvPr id="15" name="文本框 14"/>
          <p:cNvSpPr txBox="1"/>
          <p:nvPr/>
        </p:nvSpPr>
        <p:spPr>
          <a:xfrm>
            <a:off x="9605401" y="3182875"/>
            <a:ext cx="1601240" cy="461665"/>
          </a:xfrm>
          <a:prstGeom prst="rect">
            <a:avLst/>
          </a:prstGeom>
          <a:noFill/>
        </p:spPr>
        <p:txBody>
          <a:bodyPr wrap="square" rtlCol="0">
            <a:spAutoFit/>
          </a:bodyPr>
          <a:lstStyle/>
          <a:p>
            <a:pPr algn="ctr"/>
            <a:r>
              <a:rPr lang="zh-CN" altLang="en-US" dirty="0">
                <a:solidFill>
                  <a:schemeClr val="tx1"/>
                </a:solidFill>
                <a:latin typeface="+mn-ea"/>
                <a:ea typeface="+mn-ea"/>
              </a:rPr>
              <a:t>大教堂</a:t>
            </a: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闭源软件开发和开源软件开发</a:t>
            </a:r>
          </a:p>
        </p:txBody>
      </p:sp>
      <p:sp>
        <p:nvSpPr>
          <p:cNvPr id="3" name="内容占位符 2"/>
          <p:cNvSpPr>
            <a:spLocks noGrp="1"/>
          </p:cNvSpPr>
          <p:nvPr>
            <p:ph idx="1"/>
          </p:nvPr>
        </p:nvSpPr>
        <p:spPr>
          <a:xfrm>
            <a:off x="539750" y="1125538"/>
            <a:ext cx="10920052" cy="5040312"/>
          </a:xfrm>
        </p:spPr>
        <p:txBody>
          <a:bodyPr/>
          <a:lstStyle/>
          <a:p>
            <a:r>
              <a:rPr lang="zh-CN" altLang="en-US" dirty="0"/>
              <a:t>闭源软件</a:t>
            </a:r>
            <a:endParaRPr lang="en-US" altLang="zh-CN" dirty="0"/>
          </a:p>
          <a:p>
            <a:pPr lvl="1"/>
            <a:r>
              <a:rPr lang="zh-CN" altLang="en-US" dirty="0"/>
              <a:t>采用大教堂的开发方式</a:t>
            </a:r>
            <a:endParaRPr lang="en-US" altLang="zh-CN" dirty="0"/>
          </a:p>
          <a:p>
            <a:pPr lvl="1"/>
            <a:endParaRPr lang="en-US" altLang="zh-CN" dirty="0"/>
          </a:p>
          <a:p>
            <a:pPr lvl="1"/>
            <a:endParaRPr lang="en-US" altLang="zh-CN" dirty="0"/>
          </a:p>
          <a:p>
            <a:r>
              <a:rPr lang="zh-CN" altLang="en-US" dirty="0"/>
              <a:t>开源软件</a:t>
            </a:r>
            <a:endParaRPr lang="en-US" altLang="zh-CN" dirty="0"/>
          </a:p>
          <a:p>
            <a:pPr lvl="1"/>
            <a:r>
              <a:rPr lang="zh-CN" altLang="en-US" dirty="0"/>
              <a:t> 采用集市的开发方式</a:t>
            </a:r>
          </a:p>
        </p:txBody>
      </p:sp>
      <p:pic>
        <p:nvPicPr>
          <p:cNvPr id="4" name="图片 3"/>
          <p:cNvPicPr>
            <a:picLocks noChangeAspect="1"/>
          </p:cNvPicPr>
          <p:nvPr/>
        </p:nvPicPr>
        <p:blipFill>
          <a:blip r:embed="rId2"/>
          <a:stretch>
            <a:fillRect/>
          </a:stretch>
        </p:blipFill>
        <p:spPr>
          <a:xfrm>
            <a:off x="8453023" y="826607"/>
            <a:ext cx="3546890" cy="4731552"/>
          </a:xfrm>
          <a:prstGeom prst="rect">
            <a:avLst/>
          </a:prstGeom>
        </p:spPr>
      </p:pic>
      <p:sp>
        <p:nvSpPr>
          <p:cNvPr id="6" name="矩形 5"/>
          <p:cNvSpPr/>
          <p:nvPr/>
        </p:nvSpPr>
        <p:spPr>
          <a:xfrm>
            <a:off x="0" y="6165850"/>
            <a:ext cx="12173476" cy="70788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zh-CN" dirty="0">
                <a:effectLst/>
                <a:latin typeface="+mn-ea"/>
                <a:cs typeface="Times New Roman" panose="02020603050405020304" pitchFamily="18" charset="0"/>
              </a:rPr>
              <a:t>雷蒙德（</a:t>
            </a:r>
            <a:r>
              <a:rPr lang="en-US" altLang="zh-CN" dirty="0">
                <a:effectLst/>
                <a:latin typeface="+mn-ea"/>
              </a:rPr>
              <a:t>Raymond, E. S.</a:t>
            </a:r>
            <a:r>
              <a:rPr lang="zh-CN" altLang="zh-CN" dirty="0">
                <a:effectLst/>
                <a:latin typeface="+mn-ea"/>
                <a:cs typeface="Times New Roman" panose="02020603050405020304" pitchFamily="18" charset="0"/>
              </a:rPr>
              <a:t>）著</a:t>
            </a:r>
            <a:r>
              <a:rPr lang="en-US" altLang="zh-CN" dirty="0">
                <a:effectLst/>
                <a:latin typeface="+mn-ea"/>
              </a:rPr>
              <a:t>, </a:t>
            </a:r>
            <a:r>
              <a:rPr lang="zh-CN" altLang="zh-CN" dirty="0">
                <a:effectLst/>
                <a:latin typeface="+mn-ea"/>
                <a:cs typeface="Times New Roman" panose="02020603050405020304" pitchFamily="18" charset="0"/>
              </a:rPr>
              <a:t>卫剑钒译</a:t>
            </a:r>
            <a:r>
              <a:rPr lang="en-US" altLang="zh-CN" dirty="0">
                <a:effectLst/>
                <a:latin typeface="+mn-ea"/>
              </a:rPr>
              <a:t>. </a:t>
            </a:r>
            <a:r>
              <a:rPr lang="zh-CN" altLang="zh-CN" dirty="0">
                <a:effectLst/>
                <a:latin typeface="+mn-ea"/>
                <a:cs typeface="Times New Roman" panose="02020603050405020304" pitchFamily="18" charset="0"/>
              </a:rPr>
              <a:t>大教堂与集市</a:t>
            </a:r>
            <a:r>
              <a:rPr lang="en-US" altLang="zh-CN" dirty="0">
                <a:effectLst/>
                <a:latin typeface="+mn-ea"/>
              </a:rPr>
              <a:t>, </a:t>
            </a:r>
            <a:r>
              <a:rPr lang="zh-CN" altLang="zh-CN" dirty="0">
                <a:effectLst/>
                <a:latin typeface="+mn-ea"/>
                <a:cs typeface="Times New Roman" panose="02020603050405020304" pitchFamily="18" charset="0"/>
              </a:rPr>
              <a:t>机械工业出版社</a:t>
            </a:r>
            <a:r>
              <a:rPr lang="en-US" altLang="zh-CN" dirty="0">
                <a:effectLst/>
                <a:latin typeface="+mn-ea"/>
              </a:rPr>
              <a:t>[M], 2014</a:t>
            </a:r>
            <a:endParaRPr kumimoji="1" lang="en-US" altLang="zh-CN" sz="3600" dirty="0">
              <a:solidFill>
                <a:schemeClr val="bg1"/>
              </a:solidFill>
              <a:latin typeface="+mn-ea"/>
            </a:endParaRPr>
          </a:p>
        </p:txBody>
      </p:sp>
      <p:sp>
        <p:nvSpPr>
          <p:cNvPr id="5" name="文本框 4"/>
          <p:cNvSpPr txBox="1"/>
          <p:nvPr/>
        </p:nvSpPr>
        <p:spPr>
          <a:xfrm>
            <a:off x="8611159" y="5631172"/>
            <a:ext cx="3230618" cy="461665"/>
          </a:xfrm>
          <a:prstGeom prst="rect">
            <a:avLst/>
          </a:prstGeom>
          <a:noFill/>
        </p:spPr>
        <p:txBody>
          <a:bodyPr wrap="square" rtlCol="0">
            <a:spAutoFit/>
          </a:bodyPr>
          <a:lstStyle/>
          <a:p>
            <a:pPr algn="ctr"/>
            <a:r>
              <a:rPr lang="zh-CN" altLang="en-US" dirty="0">
                <a:solidFill>
                  <a:schemeClr val="tx1"/>
                </a:solidFill>
                <a:latin typeface="+mn-ea"/>
                <a:ea typeface="+mn-ea"/>
              </a:rPr>
              <a:t>软件工程经典著作</a:t>
            </a:r>
          </a:p>
        </p:txBody>
      </p:sp>
      <p:pic>
        <p:nvPicPr>
          <p:cNvPr id="9" name="图片 8" descr="人们走在街头&#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118" y="3797373"/>
            <a:ext cx="2576847" cy="1503835"/>
          </a:xfrm>
          <a:prstGeom prst="rect">
            <a:avLst/>
          </a:prstGeom>
        </p:spPr>
      </p:pic>
      <p:pic>
        <p:nvPicPr>
          <p:cNvPr id="10" name="图片 9" descr="金色的教堂&#10;&#10;中度可信度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0688" y="1125538"/>
            <a:ext cx="2555575" cy="1696902"/>
          </a:xfrm>
          <a:prstGeom prst="rect">
            <a:avLst/>
          </a:prstGeom>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思考和讨论</a:t>
            </a:r>
          </a:p>
        </p:txBody>
      </p:sp>
      <p:sp>
        <p:nvSpPr>
          <p:cNvPr id="3" name="内容占位符 2"/>
          <p:cNvSpPr>
            <a:spLocks noGrp="1"/>
          </p:cNvSpPr>
          <p:nvPr>
            <p:ph idx="1"/>
          </p:nvPr>
        </p:nvSpPr>
        <p:spPr>
          <a:xfrm>
            <a:off x="539750" y="1125538"/>
            <a:ext cx="11496116" cy="611274"/>
          </a:xfrm>
        </p:spPr>
        <p:txBody>
          <a:bodyPr/>
          <a:lstStyle/>
          <a:p>
            <a:r>
              <a:rPr lang="zh-CN" altLang="en-US" dirty="0">
                <a:solidFill>
                  <a:srgbClr val="C00000"/>
                </a:solidFill>
              </a:rPr>
              <a:t>基于团队</a:t>
            </a:r>
            <a:r>
              <a:rPr lang="zh-CN" altLang="en-US" dirty="0"/>
              <a:t>的软件开发方法 </a:t>
            </a:r>
            <a:r>
              <a:rPr lang="en-US" altLang="zh-CN" dirty="0"/>
              <a:t>vs </a:t>
            </a:r>
            <a:r>
              <a:rPr lang="zh-CN" altLang="en-US" dirty="0">
                <a:solidFill>
                  <a:srgbClr val="C00000"/>
                </a:solidFill>
              </a:rPr>
              <a:t>基于社区</a:t>
            </a:r>
            <a:r>
              <a:rPr lang="zh-CN" altLang="en-US" dirty="0"/>
              <a:t>的群体化软件开发方法</a:t>
            </a:r>
            <a:endParaRPr lang="en-US" altLang="zh-CN" dirty="0"/>
          </a:p>
        </p:txBody>
      </p:sp>
      <p:pic>
        <p:nvPicPr>
          <p:cNvPr id="6" name="图片 5"/>
          <p:cNvPicPr>
            <a:picLocks noChangeAspect="1"/>
          </p:cNvPicPr>
          <p:nvPr/>
        </p:nvPicPr>
        <p:blipFill>
          <a:blip r:embed="rId2"/>
          <a:stretch>
            <a:fillRect/>
          </a:stretch>
        </p:blipFill>
        <p:spPr>
          <a:xfrm>
            <a:off x="11362322" y="5458108"/>
            <a:ext cx="828091" cy="1104274"/>
          </a:xfrm>
          <a:prstGeom prst="rect">
            <a:avLst/>
          </a:prstGeom>
        </p:spPr>
      </p:pic>
      <p:graphicFrame>
        <p:nvGraphicFramePr>
          <p:cNvPr id="4" name="表格 4"/>
          <p:cNvGraphicFramePr>
            <a:graphicFrameLocks noGrp="1"/>
          </p:cNvGraphicFramePr>
          <p:nvPr/>
        </p:nvGraphicFramePr>
        <p:xfrm>
          <a:off x="33344" y="1812781"/>
          <a:ext cx="12157069" cy="3648852"/>
        </p:xfrm>
        <a:graphic>
          <a:graphicData uri="http://schemas.openxmlformats.org/drawingml/2006/table">
            <a:tbl>
              <a:tblPr firstRow="1" bandRow="1">
                <a:tableStyleId>{5C22544A-7EE6-4342-B048-85BDC9FD1C3A}</a:tableStyleId>
              </a:tblPr>
              <a:tblGrid>
                <a:gridCol w="4117717"/>
                <a:gridCol w="3882419"/>
                <a:gridCol w="4156933"/>
              </a:tblGrid>
              <a:tr h="514635">
                <a:tc>
                  <a:txBody>
                    <a:bodyPr/>
                    <a:lstStyle/>
                    <a:p>
                      <a:endParaRPr lang="zh-CN" altLang="en-US" sz="2800" dirty="0"/>
                    </a:p>
                  </a:txBody>
                  <a:tcPr/>
                </a:tc>
                <a:tc>
                  <a:txBody>
                    <a:bodyPr/>
                    <a:lstStyle/>
                    <a:p>
                      <a:r>
                        <a:rPr lang="zh-CN" altLang="en-US" sz="2800" dirty="0"/>
                        <a:t>基于团队软件开发方法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t>基于社区群体化开发方法</a:t>
                      </a:r>
                      <a:endParaRPr lang="en-US" altLang="zh-CN" sz="2800" dirty="0"/>
                    </a:p>
                  </a:txBody>
                  <a:tcPr/>
                </a:tc>
              </a:tr>
              <a:tr h="521782">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t>项目组织方式</a:t>
                      </a:r>
                      <a:r>
                        <a:rPr lang="en-US" altLang="zh-CN" sz="2800" dirty="0"/>
                        <a:t>(</a:t>
                      </a:r>
                      <a:r>
                        <a:rPr lang="zh-CN" altLang="en-US" sz="2800" dirty="0"/>
                        <a:t>团队</a:t>
                      </a:r>
                      <a:r>
                        <a:rPr lang="en-US" altLang="zh-CN" sz="2800" dirty="0"/>
                        <a:t>/</a:t>
                      </a:r>
                      <a:r>
                        <a:rPr lang="zh-CN" altLang="en-US" sz="2800" dirty="0"/>
                        <a:t>社区</a:t>
                      </a:r>
                      <a:r>
                        <a:rPr lang="en-US" altLang="zh-CN" sz="2800" dirty="0"/>
                        <a:t>)</a:t>
                      </a:r>
                    </a:p>
                  </a:txBody>
                  <a:tcPr/>
                </a:tc>
                <a:tc>
                  <a:txBody>
                    <a:bodyPr/>
                    <a:lstStyle/>
                    <a:p>
                      <a:endParaRPr lang="zh-CN" altLang="en-US" sz="2800" dirty="0"/>
                    </a:p>
                  </a:txBody>
                  <a:tcPr/>
                </a:tc>
                <a:tc>
                  <a:txBody>
                    <a:bodyPr/>
                    <a:lstStyle/>
                    <a:p>
                      <a:endParaRPr lang="zh-CN" altLang="en-US" sz="2800" dirty="0"/>
                    </a:p>
                  </a:txBody>
                  <a:tcPr/>
                </a:tc>
              </a:tr>
              <a:tr h="521782">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t>开发成员组成</a:t>
                      </a:r>
                      <a:r>
                        <a:rPr lang="en-US" altLang="zh-CN" sz="2800" dirty="0"/>
                        <a:t>(</a:t>
                      </a:r>
                      <a:r>
                        <a:rPr lang="zh-CN" altLang="en-US" sz="2800" dirty="0"/>
                        <a:t>封闭</a:t>
                      </a:r>
                      <a:r>
                        <a:rPr lang="en-US" altLang="zh-CN" sz="2800" dirty="0"/>
                        <a:t>/</a:t>
                      </a:r>
                      <a:r>
                        <a:rPr lang="zh-CN" altLang="en-US" sz="2800" dirty="0"/>
                        <a:t>开放</a:t>
                      </a:r>
                      <a:r>
                        <a:rPr lang="en-US" altLang="zh-CN" sz="2800" dirty="0"/>
                        <a:t>)</a:t>
                      </a:r>
                    </a:p>
                  </a:txBody>
                  <a:tcPr/>
                </a:tc>
                <a:tc>
                  <a:txBody>
                    <a:bodyPr/>
                    <a:lstStyle/>
                    <a:p>
                      <a:endParaRPr lang="zh-CN" altLang="en-US" sz="2800" dirty="0"/>
                    </a:p>
                  </a:txBody>
                  <a:tcPr/>
                </a:tc>
                <a:tc>
                  <a:txBody>
                    <a:bodyPr/>
                    <a:lstStyle/>
                    <a:p>
                      <a:endParaRPr lang="zh-CN" altLang="en-US" sz="2800"/>
                    </a:p>
                  </a:txBody>
                  <a:tcPr/>
                </a:tc>
              </a:tr>
              <a:tr h="521782">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t>程序代码开放</a:t>
                      </a:r>
                      <a:endParaRPr lang="en-US" altLang="zh-CN" sz="2800" dirty="0"/>
                    </a:p>
                  </a:txBody>
                  <a:tcPr/>
                </a:tc>
                <a:tc>
                  <a:txBody>
                    <a:bodyPr/>
                    <a:lstStyle/>
                    <a:p>
                      <a:endParaRPr lang="zh-CN" altLang="en-US" sz="2800" dirty="0"/>
                    </a:p>
                  </a:txBody>
                  <a:tcPr/>
                </a:tc>
                <a:tc>
                  <a:txBody>
                    <a:bodyPr/>
                    <a:lstStyle/>
                    <a:p>
                      <a:endParaRPr lang="zh-CN" altLang="en-US" sz="2800" dirty="0"/>
                    </a:p>
                  </a:txBody>
                  <a:tcPr/>
                </a:tc>
              </a:tr>
              <a:tr h="521782">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t>依托平台协同</a:t>
                      </a:r>
                      <a:endParaRPr lang="en-US" altLang="zh-CN" sz="2800" dirty="0"/>
                    </a:p>
                  </a:txBody>
                  <a:tcPr/>
                </a:tc>
                <a:tc>
                  <a:txBody>
                    <a:bodyPr/>
                    <a:lstStyle/>
                    <a:p>
                      <a:endParaRPr lang="zh-CN" altLang="en-US" sz="2800"/>
                    </a:p>
                  </a:txBody>
                  <a:tcPr/>
                </a:tc>
                <a:tc>
                  <a:txBody>
                    <a:bodyPr/>
                    <a:lstStyle/>
                    <a:p>
                      <a:endParaRPr lang="zh-CN" altLang="en-US" sz="2800" dirty="0"/>
                    </a:p>
                  </a:txBody>
                  <a:tcPr/>
                </a:tc>
              </a:tr>
              <a:tr h="521782">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t>关注创作和生产</a:t>
                      </a:r>
                      <a:endParaRPr lang="en-US" altLang="zh-CN" sz="2800" dirty="0"/>
                    </a:p>
                  </a:txBody>
                  <a:tcPr/>
                </a:tc>
                <a:tc>
                  <a:txBody>
                    <a:bodyPr/>
                    <a:lstStyle/>
                    <a:p>
                      <a:endParaRPr lang="zh-CN" altLang="en-US" sz="2800"/>
                    </a:p>
                  </a:txBody>
                  <a:tcPr/>
                </a:tc>
                <a:tc>
                  <a:txBody>
                    <a:bodyPr/>
                    <a:lstStyle/>
                    <a:p>
                      <a:endParaRPr lang="zh-CN" altLang="en-US" sz="2800" dirty="0"/>
                    </a:p>
                  </a:txBody>
                  <a:tcPr/>
                </a:tc>
              </a:tr>
              <a:tr h="521782">
                <a:tc>
                  <a:txBody>
                    <a:bodyPr/>
                    <a:lstStyle/>
                    <a:p>
                      <a:r>
                        <a:rPr lang="zh-CN" altLang="en-US" sz="2800" dirty="0"/>
                        <a:t>可用资源情况</a:t>
                      </a:r>
                      <a:r>
                        <a:rPr lang="en-US" altLang="zh-CN" sz="2800" dirty="0"/>
                        <a:t>(</a:t>
                      </a:r>
                      <a:r>
                        <a:rPr lang="zh-CN" altLang="en-US" sz="2800" dirty="0"/>
                        <a:t>有限</a:t>
                      </a:r>
                      <a:r>
                        <a:rPr lang="en-US" altLang="zh-CN" sz="2800" dirty="0"/>
                        <a:t>/</a:t>
                      </a:r>
                      <a:r>
                        <a:rPr lang="zh-CN" altLang="en-US" sz="2800" dirty="0"/>
                        <a:t>海量</a:t>
                      </a:r>
                      <a:r>
                        <a:rPr lang="en-US" altLang="zh-CN" sz="2800" dirty="0"/>
                        <a:t>)</a:t>
                      </a:r>
                      <a:endParaRPr lang="zh-CN" altLang="en-US" sz="2800" dirty="0"/>
                    </a:p>
                  </a:txBody>
                  <a:tcPr/>
                </a:tc>
                <a:tc>
                  <a:txBody>
                    <a:bodyPr/>
                    <a:lstStyle/>
                    <a:p>
                      <a:endParaRPr lang="zh-CN" altLang="en-US" sz="2800"/>
                    </a:p>
                  </a:txBody>
                  <a:tcPr/>
                </a:tc>
                <a:tc>
                  <a:txBody>
                    <a:bodyPr/>
                    <a:lstStyle/>
                    <a:p>
                      <a:endParaRPr lang="zh-CN" altLang="en-US" sz="2800" dirty="0"/>
                    </a:p>
                  </a:txBody>
                  <a:tcPr/>
                </a:tc>
              </a:tr>
            </a:tbl>
          </a:graphicData>
        </a:graphic>
      </p:graphicFrame>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何为开源软件</a:t>
            </a:r>
            <a:endParaRPr lang="en-US" altLang="zh-CN" dirty="0">
              <a:solidFill>
                <a:schemeClr val="bg1">
                  <a:lumMod val="85000"/>
                </a:schemeClr>
              </a:solidFill>
            </a:endParaRPr>
          </a:p>
          <a:p>
            <a:pPr lvl="1"/>
            <a:r>
              <a:rPr lang="zh-CN" altLang="en-US" dirty="0">
                <a:solidFill>
                  <a:schemeClr val="bg1">
                    <a:lumMod val="85000"/>
                  </a:schemeClr>
                </a:solidFill>
              </a:rPr>
              <a:t>特点和开发要求</a:t>
            </a:r>
            <a:endParaRPr lang="en-US" altLang="zh-CN" dirty="0">
              <a:solidFill>
                <a:schemeClr val="bg1">
                  <a:lumMod val="85000"/>
                </a:schemeClr>
              </a:solidFill>
            </a:endParaRPr>
          </a:p>
          <a:p>
            <a:pPr lvl="1"/>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何为群体化软件开发</a:t>
            </a:r>
            <a:endParaRPr lang="en-US" altLang="zh-CN" dirty="0">
              <a:solidFill>
                <a:schemeClr val="bg1">
                  <a:lumMod val="85000"/>
                </a:schemeClr>
              </a:solidFill>
            </a:endParaRPr>
          </a:p>
          <a:p>
            <a:pPr lvl="1"/>
            <a:r>
              <a:rPr lang="zh-CN" altLang="en-US" dirty="0">
                <a:solidFill>
                  <a:schemeClr val="bg1">
                    <a:lumMod val="85000"/>
                  </a:schemeClr>
                </a:solidFill>
              </a:rPr>
              <a:t>基本理念和思想</a:t>
            </a:r>
            <a:endParaRPr lang="en-US" altLang="zh-CN" dirty="0">
              <a:solidFill>
                <a:schemeClr val="bg1">
                  <a:lumMod val="85000"/>
                </a:schemeClr>
              </a:solidFill>
            </a:endParaRPr>
          </a:p>
          <a:p>
            <a:pPr lvl="1"/>
            <a:endParaRPr lang="en-US" altLang="zh-CN" dirty="0"/>
          </a:p>
          <a:p>
            <a:pPr marL="514350" indent="-514350">
              <a:buFont typeface="+mj-lt"/>
              <a:buAutoNum type="arabicPeriod"/>
            </a:pPr>
            <a:r>
              <a:rPr lang="zh-CN" altLang="en-US" dirty="0">
                <a:solidFill>
                  <a:srgbClr val="C00000"/>
                </a:solidFill>
              </a:rPr>
              <a:t>如何实现群体化软件开发</a:t>
            </a:r>
            <a:endParaRPr lang="en-US" altLang="zh-CN" dirty="0">
              <a:solidFill>
                <a:srgbClr val="C00000"/>
              </a:solidFill>
            </a:endParaRPr>
          </a:p>
          <a:p>
            <a:pPr lvl="1"/>
            <a:r>
              <a:rPr lang="zh-CN" altLang="en-US" dirty="0"/>
              <a:t>关键软件工程技术</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7514" y="2060848"/>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群体化软件开发方法的支撑关键技术</a:t>
            </a:r>
          </a:p>
        </p:txBody>
      </p:sp>
      <p:sp>
        <p:nvSpPr>
          <p:cNvPr id="3" name="内容占位符 2"/>
          <p:cNvSpPr>
            <a:spLocks noGrp="1"/>
          </p:cNvSpPr>
          <p:nvPr>
            <p:ph idx="1"/>
          </p:nvPr>
        </p:nvSpPr>
        <p:spPr>
          <a:xfrm>
            <a:off x="539750" y="1125538"/>
            <a:ext cx="10920052" cy="5040312"/>
          </a:xfrm>
        </p:spPr>
        <p:txBody>
          <a:bodyPr/>
          <a:lstStyle/>
          <a:p>
            <a:pPr>
              <a:buFont typeface="Wingdings" panose="05000000000000000000" pitchFamily="2" charset="2"/>
              <a:buChar char="p"/>
            </a:pPr>
            <a:r>
              <a:rPr lang="zh-CN" altLang="en-US" dirty="0"/>
              <a:t>基于社区的群体化组织</a:t>
            </a:r>
            <a:endParaRPr lang="en-US" altLang="zh-CN" dirty="0"/>
          </a:p>
          <a:p>
            <a:pPr>
              <a:buFont typeface="Wingdings" panose="05000000000000000000" pitchFamily="2" charset="2"/>
              <a:buChar char="p"/>
            </a:pPr>
            <a:r>
              <a:rPr lang="zh-CN" altLang="zh-CN" dirty="0"/>
              <a:t>基于</a:t>
            </a:r>
            <a:r>
              <a:rPr lang="en-US" altLang="zh-CN" dirty="0"/>
              <a:t>Issue</a:t>
            </a:r>
            <a:r>
              <a:rPr lang="zh-CN" altLang="zh-CN" dirty="0"/>
              <a:t>的任务管理</a:t>
            </a:r>
            <a:endParaRPr lang="en-US" altLang="zh-CN" dirty="0"/>
          </a:p>
          <a:p>
            <a:pPr>
              <a:buFont typeface="Wingdings" panose="05000000000000000000" pitchFamily="2" charset="2"/>
              <a:buChar char="p"/>
            </a:pPr>
            <a:r>
              <a:rPr lang="zh-CN" altLang="zh-CN" dirty="0"/>
              <a:t>基于</a:t>
            </a:r>
            <a:r>
              <a:rPr lang="en-US" altLang="zh-CN" dirty="0"/>
              <a:t>Git</a:t>
            </a:r>
            <a:r>
              <a:rPr lang="zh-CN" altLang="zh-CN" dirty="0"/>
              <a:t>的分布式版本管理</a:t>
            </a:r>
            <a:endParaRPr lang="en-US" altLang="zh-CN" dirty="0"/>
          </a:p>
          <a:p>
            <a:pPr>
              <a:buFont typeface="Wingdings" panose="05000000000000000000" pitchFamily="2" charset="2"/>
              <a:buChar char="p"/>
            </a:pPr>
            <a:r>
              <a:rPr lang="zh-CN" altLang="zh-CN" dirty="0"/>
              <a:t>基于</a:t>
            </a:r>
            <a:r>
              <a:rPr lang="en-US" altLang="zh-CN" dirty="0"/>
              <a:t>Pull/Request</a:t>
            </a:r>
            <a:r>
              <a:rPr lang="zh-CN" altLang="zh-CN" dirty="0"/>
              <a:t>的分布式协同开发</a:t>
            </a:r>
            <a:endParaRPr lang="en-US" altLang="zh-CN" dirty="0"/>
          </a:p>
          <a:p>
            <a:pPr>
              <a:buFont typeface="Wingdings" panose="05000000000000000000" pitchFamily="2" charset="2"/>
              <a:buChar char="p"/>
            </a:pPr>
            <a:r>
              <a:rPr lang="zh-CN" altLang="en-US" dirty="0"/>
              <a:t>基于群智的知识分享</a:t>
            </a: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3.1 </a:t>
            </a:r>
            <a:r>
              <a:rPr lang="zh-CN" altLang="en-US" dirty="0"/>
              <a:t>基于社区的群体化软件项目组织</a:t>
            </a:r>
          </a:p>
        </p:txBody>
      </p:sp>
      <p:grpSp>
        <p:nvGrpSpPr>
          <p:cNvPr id="4" name="画布 2"/>
          <p:cNvGrpSpPr/>
          <p:nvPr/>
        </p:nvGrpSpPr>
        <p:grpSpPr>
          <a:xfrm>
            <a:off x="1072648" y="1232756"/>
            <a:ext cx="10045116" cy="4896544"/>
            <a:chOff x="0" y="0"/>
            <a:chExt cx="3981450" cy="2268024"/>
          </a:xfrm>
        </p:grpSpPr>
        <p:sp>
          <p:nvSpPr>
            <p:cNvPr id="5" name="矩形 4"/>
            <p:cNvSpPr/>
            <p:nvPr/>
          </p:nvSpPr>
          <p:spPr>
            <a:xfrm>
              <a:off x="0" y="0"/>
              <a:ext cx="3981450" cy="2267585"/>
            </a:xfrm>
            <a:prstGeom prst="rect">
              <a:avLst/>
            </a:prstGeom>
            <a:solidFill>
              <a:prstClr val="white"/>
            </a:solidFill>
          </p:spPr>
        </p:sp>
        <p:sp>
          <p:nvSpPr>
            <p:cNvPr id="6" name="椭圆 5"/>
            <p:cNvSpPr/>
            <p:nvPr/>
          </p:nvSpPr>
          <p:spPr>
            <a:xfrm>
              <a:off x="95447" y="35999"/>
              <a:ext cx="1727101" cy="765175"/>
            </a:xfrm>
            <a:prstGeom prst="ellipse">
              <a:avLst/>
            </a:prstGeom>
            <a:noFill/>
            <a:ln w="254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7" name="椭圆 6"/>
            <p:cNvSpPr/>
            <p:nvPr/>
          </p:nvSpPr>
          <p:spPr>
            <a:xfrm>
              <a:off x="132374" y="1301849"/>
              <a:ext cx="1804375" cy="966175"/>
            </a:xfrm>
            <a:prstGeom prst="ellipse">
              <a:avLst/>
            </a:prstGeom>
            <a:noFill/>
            <a:ln w="25400">
              <a:prstDash val="sysDash"/>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8" name="圆柱体 7"/>
            <p:cNvSpPr/>
            <p:nvPr/>
          </p:nvSpPr>
          <p:spPr>
            <a:xfrm>
              <a:off x="2794099" y="696399"/>
              <a:ext cx="1074125" cy="802300"/>
            </a:xfrm>
            <a:prstGeom prst="can">
              <a:avLst/>
            </a:prstGeom>
          </p:spPr>
          <p:style>
            <a:lnRef idx="1">
              <a:schemeClr val="accent6"/>
            </a:lnRef>
            <a:fillRef idx="3">
              <a:schemeClr val="accent6"/>
            </a:fillRef>
            <a:effectRef idx="2">
              <a:schemeClr val="accent6"/>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schemeClr val="bg1"/>
                </a:solidFill>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8034" y="95349"/>
              <a:ext cx="220626" cy="216875"/>
            </a:xfrm>
            <a:prstGeom prst="rect">
              <a:avLst/>
            </a:prstGeom>
          </p:spPr>
        </p:pic>
        <p:pic>
          <p:nvPicPr>
            <p:cNvPr id="10" name="图片 9"/>
            <p:cNvPicPr/>
            <p:nvPr/>
          </p:nvPicPr>
          <p:blipFill>
            <a:blip r:embed="rId2" cstate="print">
              <a:extLst>
                <a:ext uri="{28A0092B-C50C-407E-A947-70E740481C1C}">
                  <a14:useLocalDpi xmlns:a14="http://schemas.microsoft.com/office/drawing/2010/main" val="0"/>
                </a:ext>
              </a:extLst>
            </a:blip>
            <a:stretch>
              <a:fillRect/>
            </a:stretch>
          </p:blipFill>
          <p:spPr>
            <a:xfrm>
              <a:off x="414898" y="377923"/>
              <a:ext cx="220345" cy="216535"/>
            </a:xfrm>
            <a:prstGeom prst="rect">
              <a:avLst/>
            </a:prstGeom>
          </p:spPr>
        </p:pic>
        <p:pic>
          <p:nvPicPr>
            <p:cNvPr id="11" name="图片 10"/>
            <p:cNvPicPr/>
            <p:nvPr/>
          </p:nvPicPr>
          <p:blipFill>
            <a:blip r:embed="rId2" cstate="print">
              <a:extLst>
                <a:ext uri="{28A0092B-C50C-407E-A947-70E740481C1C}">
                  <a14:useLocalDpi xmlns:a14="http://schemas.microsoft.com/office/drawing/2010/main" val="0"/>
                </a:ext>
              </a:extLst>
            </a:blip>
            <a:stretch>
              <a:fillRect/>
            </a:stretch>
          </p:blipFill>
          <p:spPr>
            <a:xfrm>
              <a:off x="1234199" y="377923"/>
              <a:ext cx="220345" cy="216535"/>
            </a:xfrm>
            <a:prstGeom prst="rect">
              <a:avLst/>
            </a:prstGeom>
          </p:spPr>
        </p:pic>
        <p:sp>
          <p:nvSpPr>
            <p:cNvPr id="12" name="文本框 87"/>
            <p:cNvSpPr txBox="1"/>
            <p:nvPr/>
          </p:nvSpPr>
          <p:spPr>
            <a:xfrm>
              <a:off x="557913" y="526953"/>
              <a:ext cx="875665" cy="2444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核心开发人员</a:t>
              </a:r>
            </a:p>
          </p:txBody>
        </p:sp>
        <p:sp>
          <p:nvSpPr>
            <p:cNvPr id="13" name="文本框 87"/>
            <p:cNvSpPr txBox="1"/>
            <p:nvPr/>
          </p:nvSpPr>
          <p:spPr>
            <a:xfrm>
              <a:off x="608134" y="2023110"/>
              <a:ext cx="875665" cy="2444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r>
                <a:rPr lang="zh-CN" kern="100" dirty="0">
                  <a:solidFill>
                    <a:srgbClr val="C00000"/>
                  </a:solidFill>
                  <a:effectLst/>
                  <a:latin typeface="+mn-ea"/>
                  <a:ea typeface="+mn-ea"/>
                  <a:cs typeface="Times New Roman" panose="02020603050405020304" pitchFamily="18" charset="0"/>
                </a:rPr>
                <a:t>外围开发人员</a:t>
              </a:r>
            </a:p>
          </p:txBody>
        </p:sp>
        <p:pic>
          <p:nvPicPr>
            <p:cNvPr id="14" name="图片 13"/>
            <p:cNvPicPr/>
            <p:nvPr/>
          </p:nvPicPr>
          <p:blipFill>
            <a:blip r:embed="rId3"/>
            <a:stretch>
              <a:fillRect/>
            </a:stretch>
          </p:blipFill>
          <p:spPr>
            <a:xfrm>
              <a:off x="504288" y="1462799"/>
              <a:ext cx="210185" cy="203835"/>
            </a:xfrm>
            <a:prstGeom prst="rect">
              <a:avLst/>
            </a:prstGeom>
          </p:spPr>
        </p:pic>
        <p:pic>
          <p:nvPicPr>
            <p:cNvPr id="15" name="图片 14"/>
            <p:cNvPicPr/>
            <p:nvPr/>
          </p:nvPicPr>
          <p:blipFill>
            <a:blip r:embed="rId3"/>
            <a:stretch>
              <a:fillRect/>
            </a:stretch>
          </p:blipFill>
          <p:spPr>
            <a:xfrm>
              <a:off x="294103" y="1686024"/>
              <a:ext cx="210185" cy="203835"/>
            </a:xfrm>
            <a:prstGeom prst="rect">
              <a:avLst/>
            </a:prstGeom>
          </p:spPr>
        </p:pic>
        <p:pic>
          <p:nvPicPr>
            <p:cNvPr id="16" name="图片 15"/>
            <p:cNvPicPr/>
            <p:nvPr/>
          </p:nvPicPr>
          <p:blipFill>
            <a:blip r:embed="rId3"/>
            <a:stretch>
              <a:fillRect/>
            </a:stretch>
          </p:blipFill>
          <p:spPr>
            <a:xfrm>
              <a:off x="648774" y="1797149"/>
              <a:ext cx="210185" cy="203835"/>
            </a:xfrm>
            <a:prstGeom prst="rect">
              <a:avLst/>
            </a:prstGeom>
          </p:spPr>
        </p:pic>
        <p:pic>
          <p:nvPicPr>
            <p:cNvPr id="17" name="图片 16"/>
            <p:cNvPicPr/>
            <p:nvPr/>
          </p:nvPicPr>
          <p:blipFill>
            <a:blip r:embed="rId3"/>
            <a:stretch>
              <a:fillRect/>
            </a:stretch>
          </p:blipFill>
          <p:spPr>
            <a:xfrm>
              <a:off x="1040085" y="1818739"/>
              <a:ext cx="210185" cy="203835"/>
            </a:xfrm>
            <a:prstGeom prst="rect">
              <a:avLst/>
            </a:prstGeom>
          </p:spPr>
        </p:pic>
        <p:pic>
          <p:nvPicPr>
            <p:cNvPr id="18" name="图片 17"/>
            <p:cNvPicPr/>
            <p:nvPr/>
          </p:nvPicPr>
          <p:blipFill>
            <a:blip r:embed="rId3"/>
            <a:stretch>
              <a:fillRect/>
            </a:stretch>
          </p:blipFill>
          <p:spPr>
            <a:xfrm>
              <a:off x="884850" y="1365349"/>
              <a:ext cx="210185" cy="203835"/>
            </a:xfrm>
            <a:prstGeom prst="rect">
              <a:avLst/>
            </a:prstGeom>
          </p:spPr>
        </p:pic>
        <p:pic>
          <p:nvPicPr>
            <p:cNvPr id="19" name="图片 18"/>
            <p:cNvPicPr/>
            <p:nvPr/>
          </p:nvPicPr>
          <p:blipFill>
            <a:blip r:embed="rId3"/>
            <a:stretch>
              <a:fillRect/>
            </a:stretch>
          </p:blipFill>
          <p:spPr>
            <a:xfrm>
              <a:off x="1273614" y="1419324"/>
              <a:ext cx="210185" cy="203835"/>
            </a:xfrm>
            <a:prstGeom prst="rect">
              <a:avLst/>
            </a:prstGeom>
          </p:spPr>
        </p:pic>
        <p:pic>
          <p:nvPicPr>
            <p:cNvPr id="20" name="图片 19"/>
            <p:cNvPicPr/>
            <p:nvPr/>
          </p:nvPicPr>
          <p:blipFill>
            <a:blip r:embed="rId3"/>
            <a:stretch>
              <a:fillRect/>
            </a:stretch>
          </p:blipFill>
          <p:spPr>
            <a:xfrm>
              <a:off x="1344372" y="1756759"/>
              <a:ext cx="210185" cy="203835"/>
            </a:xfrm>
            <a:prstGeom prst="rect">
              <a:avLst/>
            </a:prstGeom>
          </p:spPr>
        </p:pic>
        <p:pic>
          <p:nvPicPr>
            <p:cNvPr id="21" name="图片 20"/>
            <p:cNvPicPr/>
            <p:nvPr/>
          </p:nvPicPr>
          <p:blipFill>
            <a:blip r:embed="rId3"/>
            <a:stretch>
              <a:fillRect/>
            </a:stretch>
          </p:blipFill>
          <p:spPr>
            <a:xfrm>
              <a:off x="1562199" y="1550089"/>
              <a:ext cx="210185" cy="203835"/>
            </a:xfrm>
            <a:prstGeom prst="rect">
              <a:avLst/>
            </a:prstGeom>
          </p:spPr>
        </p:pic>
        <p:sp>
          <p:nvSpPr>
            <p:cNvPr id="22" name="箭头: 上下 21"/>
            <p:cNvSpPr/>
            <p:nvPr/>
          </p:nvSpPr>
          <p:spPr>
            <a:xfrm>
              <a:off x="800649" y="818905"/>
              <a:ext cx="290576" cy="465213"/>
            </a:xfrm>
            <a:prstGeom prst="upDownArrow">
              <a:avLst/>
            </a:prstGeom>
            <a:ln w="254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23" name="文本框 87"/>
            <p:cNvSpPr txBox="1"/>
            <p:nvPr/>
          </p:nvSpPr>
          <p:spPr>
            <a:xfrm>
              <a:off x="53019" y="914214"/>
              <a:ext cx="761365" cy="30895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大众化协同</a:t>
              </a:r>
            </a:p>
          </p:txBody>
        </p:sp>
        <p:sp>
          <p:nvSpPr>
            <p:cNvPr id="24" name="文本框 87"/>
            <p:cNvSpPr txBox="1"/>
            <p:nvPr/>
          </p:nvSpPr>
          <p:spPr>
            <a:xfrm>
              <a:off x="1144194" y="907425"/>
              <a:ext cx="761365" cy="318376"/>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持续性评估</a:t>
              </a:r>
            </a:p>
          </p:txBody>
        </p:sp>
        <p:sp>
          <p:nvSpPr>
            <p:cNvPr id="25" name="文本框 87"/>
            <p:cNvSpPr txBox="1"/>
            <p:nvPr/>
          </p:nvSpPr>
          <p:spPr>
            <a:xfrm>
              <a:off x="3030761" y="1049643"/>
              <a:ext cx="647065" cy="2444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bg1"/>
                  </a:solidFill>
                  <a:effectLst/>
                  <a:latin typeface="+mn-ea"/>
                  <a:ea typeface="+mn-ea"/>
                  <a:cs typeface="Times New Roman" panose="02020603050405020304" pitchFamily="18" charset="0"/>
                </a:rPr>
                <a:t>软件仓库</a:t>
              </a:r>
            </a:p>
          </p:txBody>
        </p:sp>
        <p:cxnSp>
          <p:nvCxnSpPr>
            <p:cNvPr id="26" name="直接箭头连接符 25"/>
            <p:cNvCxnSpPr>
              <a:stCxn id="9" idx="1"/>
              <a:endCxn id="10" idx="0"/>
            </p:cNvCxnSpPr>
            <p:nvPr/>
          </p:nvCxnSpPr>
          <p:spPr>
            <a:xfrm flipH="1">
              <a:off x="525071" y="203787"/>
              <a:ext cx="322963" cy="174136"/>
            </a:xfrm>
            <a:prstGeom prst="straightConnector1">
              <a:avLst/>
            </a:prstGeom>
            <a:ln>
              <a:solidFill>
                <a:schemeClr val="tx1"/>
              </a:solidFill>
              <a:prstDash val="sysDash"/>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9" idx="3"/>
              <a:endCxn id="11" idx="0"/>
            </p:cNvCxnSpPr>
            <p:nvPr/>
          </p:nvCxnSpPr>
          <p:spPr>
            <a:xfrm>
              <a:off x="1068660" y="203787"/>
              <a:ext cx="275712" cy="174136"/>
            </a:xfrm>
            <a:prstGeom prst="straightConnector1">
              <a:avLst/>
            </a:prstGeom>
            <a:ln>
              <a:solidFill>
                <a:schemeClr val="tx1"/>
              </a:solidFill>
              <a:prstDash val="sysDash"/>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0" idx="3"/>
              <a:endCxn id="11" idx="1"/>
            </p:cNvCxnSpPr>
            <p:nvPr/>
          </p:nvCxnSpPr>
          <p:spPr>
            <a:xfrm>
              <a:off x="635243" y="486191"/>
              <a:ext cx="598956" cy="0"/>
            </a:xfrm>
            <a:prstGeom prst="straightConnector1">
              <a:avLst/>
            </a:prstGeom>
            <a:ln>
              <a:solidFill>
                <a:schemeClr val="tx1"/>
              </a:solidFill>
              <a:prstDash val="sysDash"/>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V="1">
              <a:off x="1936749" y="1419049"/>
              <a:ext cx="882651" cy="337370"/>
            </a:xfrm>
            <a:prstGeom prst="straightConnector1">
              <a:avLst/>
            </a:prstGeom>
            <a:ln w="508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1844774" y="428625"/>
              <a:ext cx="949325" cy="407312"/>
            </a:xfrm>
            <a:prstGeom prst="straightConnector1">
              <a:avLst/>
            </a:prstGeom>
            <a:ln w="508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sp>
          <p:nvSpPr>
            <p:cNvPr id="31" name="文本框 87"/>
            <p:cNvSpPr txBox="1"/>
            <p:nvPr/>
          </p:nvSpPr>
          <p:spPr>
            <a:xfrm>
              <a:off x="2177034" y="869823"/>
              <a:ext cx="647065" cy="62992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lnSpc>
                  <a:spcPts val="3000"/>
                </a:lnSpc>
              </a:pPr>
              <a:r>
                <a:rPr lang="zh-CN" kern="100" dirty="0">
                  <a:solidFill>
                    <a:srgbClr val="C00000"/>
                  </a:solidFill>
                  <a:effectLst/>
                  <a:latin typeface="+mn-ea"/>
                  <a:ea typeface="+mn-ea"/>
                  <a:cs typeface="Times New Roman" panose="02020603050405020304" pitchFamily="18" charset="0"/>
                </a:rPr>
                <a:t>需求创意</a:t>
              </a:r>
            </a:p>
            <a:p>
              <a:pPr algn="just">
                <a:lnSpc>
                  <a:spcPts val="3000"/>
                </a:lnSpc>
              </a:pPr>
              <a:r>
                <a:rPr lang="zh-CN" kern="100" dirty="0">
                  <a:solidFill>
                    <a:srgbClr val="C00000"/>
                  </a:solidFill>
                  <a:effectLst/>
                  <a:latin typeface="+mn-ea"/>
                  <a:ea typeface="+mn-ea"/>
                  <a:cs typeface="Times New Roman" panose="02020603050405020304" pitchFamily="18" charset="0"/>
                </a:rPr>
                <a:t>软件缺陷</a:t>
              </a:r>
            </a:p>
            <a:p>
              <a:pPr algn="just">
                <a:lnSpc>
                  <a:spcPts val="3000"/>
                </a:lnSpc>
              </a:pPr>
              <a:r>
                <a:rPr lang="zh-CN" kern="100" dirty="0">
                  <a:solidFill>
                    <a:srgbClr val="C00000"/>
                  </a:solidFill>
                  <a:effectLst/>
                  <a:latin typeface="+mn-ea"/>
                  <a:ea typeface="+mn-ea"/>
                  <a:cs typeface="Times New Roman" panose="02020603050405020304" pitchFamily="18" charset="0"/>
                </a:rPr>
                <a:t>程序代码</a:t>
              </a:r>
            </a:p>
            <a:p>
              <a:pPr algn="just">
                <a:lnSpc>
                  <a:spcPts val="3000"/>
                </a:lnSpc>
              </a:pPr>
              <a:r>
                <a:rPr lang="en-US" kern="100" dirty="0">
                  <a:solidFill>
                    <a:srgbClr val="C00000"/>
                  </a:solidFill>
                  <a:effectLst/>
                  <a:latin typeface="+mn-ea"/>
                  <a:ea typeface="+mn-ea"/>
                  <a:cs typeface="Times New Roman" panose="02020603050405020304" pitchFamily="18" charset="0"/>
                </a:rPr>
                <a:t> </a:t>
              </a:r>
              <a:endParaRPr lang="zh-CN" kern="100" dirty="0">
                <a:solidFill>
                  <a:srgbClr val="C00000"/>
                </a:solidFill>
                <a:effectLst/>
                <a:latin typeface="+mn-ea"/>
                <a:ea typeface="+mn-ea"/>
                <a:cs typeface="Times New Roman" panose="02020603050405020304" pitchFamily="18" charset="0"/>
              </a:endParaRPr>
            </a:p>
          </p:txBody>
        </p:sp>
        <p:pic>
          <p:nvPicPr>
            <p:cNvPr id="32" name="图片 31"/>
            <p:cNvPicPr/>
            <p:nvPr/>
          </p:nvPicPr>
          <p:blipFill>
            <a:blip r:embed="rId4" cstate="print">
              <a:extLst>
                <a:ext uri="{28A0092B-C50C-407E-A947-70E740481C1C}">
                  <a14:useLocalDpi xmlns:a14="http://schemas.microsoft.com/office/drawing/2010/main" val="0"/>
                </a:ext>
              </a:extLst>
            </a:blip>
            <a:stretch>
              <a:fillRect/>
            </a:stretch>
          </p:blipFill>
          <p:spPr>
            <a:xfrm>
              <a:off x="1898409" y="1060549"/>
              <a:ext cx="247015" cy="241300"/>
            </a:xfrm>
            <a:prstGeom prst="rect">
              <a:avLst/>
            </a:prstGeom>
          </p:spPr>
        </p:pic>
        <p:sp>
          <p:nvSpPr>
            <p:cNvPr id="33" name="文本框 87"/>
            <p:cNvSpPr txBox="1"/>
            <p:nvPr/>
          </p:nvSpPr>
          <p:spPr>
            <a:xfrm>
              <a:off x="2170160" y="349983"/>
              <a:ext cx="761365" cy="2444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贡献和获取</a:t>
              </a:r>
            </a:p>
          </p:txBody>
        </p:sp>
        <p:sp>
          <p:nvSpPr>
            <p:cNvPr id="34" name="文本框 87"/>
            <p:cNvSpPr txBox="1"/>
            <p:nvPr/>
          </p:nvSpPr>
          <p:spPr>
            <a:xfrm>
              <a:off x="2223367" y="1654342"/>
              <a:ext cx="761365" cy="2444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贡献和获取</a:t>
              </a:r>
            </a:p>
          </p:txBody>
        </p:sp>
      </p:gr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核心开发人员</a:t>
            </a:r>
            <a:endParaRPr lang="en-US" altLang="zh-CN" dirty="0"/>
          </a:p>
        </p:txBody>
      </p:sp>
      <p:sp>
        <p:nvSpPr>
          <p:cNvPr id="3" name="内容占位符 2"/>
          <p:cNvSpPr>
            <a:spLocks noGrp="1"/>
          </p:cNvSpPr>
          <p:nvPr>
            <p:ph idx="1"/>
          </p:nvPr>
        </p:nvSpPr>
        <p:spPr>
          <a:xfrm>
            <a:off x="539750" y="1125538"/>
            <a:ext cx="10920052" cy="5040312"/>
          </a:xfrm>
        </p:spPr>
        <p:txBody>
          <a:bodyPr/>
          <a:lstStyle/>
          <a:p>
            <a:r>
              <a:rPr lang="zh-CN" altLang="en-US" dirty="0"/>
              <a:t>开源</a:t>
            </a:r>
            <a:r>
              <a:rPr lang="zh-CN" altLang="zh-CN" dirty="0"/>
              <a:t>软件项目的</a:t>
            </a:r>
            <a:r>
              <a:rPr lang="zh-CN" altLang="zh-CN" b="1" dirty="0">
                <a:solidFill>
                  <a:srgbClr val="C00000"/>
                </a:solidFill>
              </a:rPr>
              <a:t>主要贡献者</a:t>
            </a:r>
            <a:r>
              <a:rPr lang="zh-CN" altLang="en-US" b="1" dirty="0">
                <a:solidFill>
                  <a:srgbClr val="C00000"/>
                </a:solidFill>
              </a:rPr>
              <a:t>，</a:t>
            </a:r>
            <a:r>
              <a:rPr lang="zh-CN" altLang="en-US" dirty="0"/>
              <a:t>主要职责</a:t>
            </a:r>
            <a:endParaRPr lang="en-US" altLang="zh-CN" dirty="0"/>
          </a:p>
          <a:p>
            <a:pPr lvl="1"/>
            <a:r>
              <a:rPr lang="zh-CN" altLang="en-US" dirty="0"/>
              <a:t>开源软件的</a:t>
            </a:r>
            <a:r>
              <a:rPr lang="zh-CN" altLang="en-US" b="1" dirty="0">
                <a:solidFill>
                  <a:srgbClr val="C00000"/>
                </a:solidFill>
              </a:rPr>
              <a:t>核心贡献</a:t>
            </a:r>
            <a:r>
              <a:rPr lang="zh-CN" altLang="en-US" dirty="0"/>
              <a:t>人员（如提供了最初的开源代码）</a:t>
            </a:r>
            <a:endParaRPr lang="en-US" altLang="zh-CN" dirty="0"/>
          </a:p>
          <a:p>
            <a:pPr lvl="1"/>
            <a:r>
              <a:rPr lang="zh-CN" altLang="zh-CN" b="1" dirty="0">
                <a:solidFill>
                  <a:srgbClr val="C00000"/>
                </a:solidFill>
              </a:rPr>
              <a:t>分析和评估</a:t>
            </a:r>
            <a:r>
              <a:rPr lang="zh-CN" altLang="zh-CN" dirty="0"/>
              <a:t>外围开放大众所发现的软件缺陷和提出的软件需求，将其转化为生产性的软件开发计划</a:t>
            </a:r>
            <a:endParaRPr lang="en-US" altLang="zh-CN" dirty="0"/>
          </a:p>
          <a:p>
            <a:pPr lvl="1"/>
            <a:r>
              <a:rPr lang="zh-CN" altLang="zh-CN" b="1" dirty="0">
                <a:solidFill>
                  <a:srgbClr val="C00000"/>
                </a:solidFill>
              </a:rPr>
              <a:t>评审和分析</a:t>
            </a:r>
            <a:r>
              <a:rPr lang="zh-CN" altLang="zh-CN" dirty="0"/>
              <a:t>开放大众所提交的程序代码，并将通过评审的代码融入到软件仓库之中</a:t>
            </a:r>
            <a:endParaRPr lang="en-US" altLang="zh-CN" dirty="0"/>
          </a:p>
          <a:p>
            <a:r>
              <a:rPr lang="zh-CN" altLang="en-US" dirty="0"/>
              <a:t>人数不多</a:t>
            </a:r>
            <a:endParaRPr lang="en-US" altLang="zh-CN" dirty="0"/>
          </a:p>
          <a:p>
            <a:pPr lvl="1"/>
            <a:r>
              <a:rPr lang="zh-CN" altLang="en-US" dirty="0"/>
              <a:t>开源鸿蒙有</a:t>
            </a:r>
            <a:r>
              <a:rPr lang="en-US" altLang="zh-CN" dirty="0"/>
              <a:t>129</a:t>
            </a:r>
            <a:r>
              <a:rPr lang="zh-CN" altLang="en-US" dirty="0"/>
              <a:t>人</a:t>
            </a:r>
            <a:endParaRPr lang="en-US" altLang="zh-CN" dirty="0"/>
          </a:p>
        </p:txBody>
      </p:sp>
      <p:pic>
        <p:nvPicPr>
          <p:cNvPr id="4" name="图片 3"/>
          <p:cNvPicPr>
            <a:picLocks noChangeAspect="1"/>
          </p:cNvPicPr>
          <p:nvPr/>
        </p:nvPicPr>
        <p:blipFill>
          <a:blip r:embed="rId2"/>
          <a:stretch>
            <a:fillRect/>
          </a:stretch>
        </p:blipFill>
        <p:spPr>
          <a:xfrm>
            <a:off x="5159102" y="3871872"/>
            <a:ext cx="6423780" cy="2703010"/>
          </a:xfrm>
          <a:prstGeom prst="rect">
            <a:avLst/>
          </a:prstGeom>
          <a:noFill/>
          <a:ln>
            <a:solidFill>
              <a:schemeClr val="tx1"/>
            </a:solidFill>
            <a:prstDash val="sysDash"/>
          </a:ln>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外围开发人员</a:t>
            </a:r>
            <a:endParaRPr lang="en-US" altLang="zh-CN" dirty="0"/>
          </a:p>
        </p:txBody>
      </p:sp>
      <p:sp>
        <p:nvSpPr>
          <p:cNvPr id="3" name="内容占位符 2"/>
          <p:cNvSpPr>
            <a:spLocks noGrp="1"/>
          </p:cNvSpPr>
          <p:nvPr>
            <p:ph idx="1"/>
          </p:nvPr>
        </p:nvSpPr>
        <p:spPr>
          <a:xfrm>
            <a:off x="539750" y="1125538"/>
            <a:ext cx="10920052" cy="5040312"/>
          </a:xfrm>
        </p:spPr>
        <p:txBody>
          <a:bodyPr/>
          <a:lstStyle/>
          <a:p>
            <a:r>
              <a:rPr lang="zh-CN" altLang="en-US" dirty="0"/>
              <a:t>开源软件项目的</a:t>
            </a:r>
            <a:r>
              <a:rPr lang="zh-CN" altLang="en-US" dirty="0">
                <a:solidFill>
                  <a:srgbClr val="C00000"/>
                </a:solidFill>
              </a:rPr>
              <a:t>外围贡献者</a:t>
            </a:r>
            <a:r>
              <a:rPr lang="zh-CN" altLang="en-US" dirty="0"/>
              <a:t>，主要职责</a:t>
            </a:r>
            <a:endParaRPr lang="en-US" altLang="zh-CN" dirty="0"/>
          </a:p>
          <a:p>
            <a:pPr lvl="1"/>
            <a:r>
              <a:rPr lang="zh-CN" altLang="zh-CN" dirty="0"/>
              <a:t>借助于互联网平台获得软件项目信息，结合个人的兴趣爱好、经验和技能，自发地为软件项目</a:t>
            </a:r>
            <a:r>
              <a:rPr lang="zh-CN" altLang="zh-CN" b="1" dirty="0">
                <a:solidFill>
                  <a:srgbClr val="C00000"/>
                </a:solidFill>
              </a:rPr>
              <a:t>贡献自己的力量</a:t>
            </a:r>
            <a:endParaRPr lang="en-US" altLang="zh-CN" b="1" dirty="0">
              <a:solidFill>
                <a:srgbClr val="C00000"/>
              </a:solidFill>
            </a:endParaRPr>
          </a:p>
          <a:p>
            <a:pPr lvl="1"/>
            <a:r>
              <a:rPr lang="zh-CN" altLang="zh-CN" dirty="0"/>
              <a:t>提出需求建议、汇报代码缺陷、提交程序代码</a:t>
            </a:r>
            <a:r>
              <a:rPr lang="zh-CN" altLang="en-US" dirty="0"/>
              <a:t>、评审代码质量</a:t>
            </a:r>
            <a:r>
              <a:rPr lang="zh-CN" altLang="zh-CN" dirty="0"/>
              <a:t>等</a:t>
            </a:r>
            <a:endParaRPr lang="en-US" altLang="zh-CN" dirty="0"/>
          </a:p>
          <a:p>
            <a:r>
              <a:rPr lang="zh-CN" altLang="zh-CN" dirty="0"/>
              <a:t>这类人群的数量会非常大</a:t>
            </a:r>
            <a:r>
              <a:rPr lang="zh-CN" altLang="en-US" dirty="0"/>
              <a:t>，成百上千，甚至有几万人</a:t>
            </a:r>
            <a:endParaRPr lang="en-US" altLang="zh-CN" dirty="0"/>
          </a:p>
          <a:p>
            <a:pPr lvl="1"/>
            <a:r>
              <a:rPr lang="zh-CN" altLang="en-US" dirty="0"/>
              <a:t>开源鸿蒙有</a:t>
            </a:r>
            <a:r>
              <a:rPr lang="en-US" altLang="zh-CN" dirty="0"/>
              <a:t>3</a:t>
            </a:r>
            <a:r>
              <a:rPr lang="zh-CN" altLang="en-US" dirty="0"/>
              <a:t>万多人</a:t>
            </a:r>
            <a:endParaRPr lang="en-US" altLang="zh-CN" dirty="0"/>
          </a:p>
          <a:p>
            <a:pPr lvl="1"/>
            <a:endParaRPr lang="zh-CN" altLang="en-US" dirty="0"/>
          </a:p>
        </p:txBody>
      </p:sp>
      <p:pic>
        <p:nvPicPr>
          <p:cNvPr id="4" name="图片 3"/>
          <p:cNvPicPr>
            <a:picLocks noChangeAspect="1"/>
          </p:cNvPicPr>
          <p:nvPr/>
        </p:nvPicPr>
        <p:blipFill>
          <a:blip r:embed="rId2"/>
          <a:stretch>
            <a:fillRect/>
          </a:stretch>
        </p:blipFill>
        <p:spPr>
          <a:xfrm>
            <a:off x="5159102" y="3871872"/>
            <a:ext cx="6423780" cy="2703010"/>
          </a:xfrm>
          <a:prstGeom prst="rect">
            <a:avLst/>
          </a:prstGeom>
          <a:noFill/>
          <a:ln>
            <a:solidFill>
              <a:schemeClr val="tx1"/>
            </a:solidFill>
            <a:prstDash val="sysDash"/>
          </a:ln>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依托开源社区来组织不同人员</a:t>
            </a:r>
          </a:p>
        </p:txBody>
      </p:sp>
      <p:sp>
        <p:nvSpPr>
          <p:cNvPr id="3" name="内容占位符 2"/>
          <p:cNvSpPr>
            <a:spLocks noGrp="1"/>
          </p:cNvSpPr>
          <p:nvPr>
            <p:ph idx="1"/>
          </p:nvPr>
        </p:nvSpPr>
        <p:spPr/>
        <p:txBody>
          <a:bodyPr/>
          <a:lstStyle/>
          <a:p>
            <a:r>
              <a:rPr lang="zh-CN" altLang="en-US" dirty="0">
                <a:solidFill>
                  <a:srgbClr val="C00000"/>
                </a:solidFill>
              </a:rPr>
              <a:t>开源软件社区</a:t>
            </a:r>
            <a:r>
              <a:rPr lang="zh-CN" altLang="en-US" dirty="0"/>
              <a:t>将</a:t>
            </a:r>
            <a:r>
              <a:rPr lang="zh-CN" altLang="zh-CN" sz="3200" dirty="0"/>
              <a:t>核心</a:t>
            </a:r>
            <a:r>
              <a:rPr lang="zh-CN" altLang="en-US" sz="3200" dirty="0"/>
              <a:t>开发</a:t>
            </a:r>
            <a:r>
              <a:rPr lang="zh-CN" altLang="zh-CN" sz="3200" dirty="0"/>
              <a:t>人员与外围</a:t>
            </a:r>
            <a:r>
              <a:rPr lang="zh-CN" altLang="en-US" sz="3200" dirty="0"/>
              <a:t>开发</a:t>
            </a:r>
            <a:r>
              <a:rPr lang="zh-CN" altLang="zh-CN" sz="3200" dirty="0"/>
              <a:t>人员有机地结合在一起</a:t>
            </a:r>
            <a:r>
              <a:rPr lang="zh-CN" altLang="en-US" sz="3200" dirty="0"/>
              <a:t>，依托软件仓库进行分布式协同开发</a:t>
            </a:r>
            <a:endParaRPr lang="en-US" altLang="zh-CN" sz="3200" dirty="0"/>
          </a:p>
          <a:p>
            <a:endParaRPr lang="zh-CN" altLang="en-US" dirty="0"/>
          </a:p>
        </p:txBody>
      </p:sp>
      <p:sp>
        <p:nvSpPr>
          <p:cNvPr id="4" name="椭圆 3"/>
          <p:cNvSpPr/>
          <p:nvPr/>
        </p:nvSpPr>
        <p:spPr>
          <a:xfrm>
            <a:off x="838622" y="2492896"/>
            <a:ext cx="6804756" cy="3456384"/>
          </a:xfrm>
          <a:prstGeom prst="ellipse">
            <a:avLst/>
          </a:prstGeom>
          <a:ln>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5" name="图片 4"/>
          <p:cNvPicPr/>
          <p:nvPr/>
        </p:nvPicPr>
        <p:blipFill>
          <a:blip r:embed="rId2" cstate="print">
            <a:extLst>
              <a:ext uri="{28A0092B-C50C-407E-A947-70E740481C1C}">
                <a14:useLocalDpi xmlns:a14="http://schemas.microsoft.com/office/drawing/2010/main" val="0"/>
              </a:ext>
            </a:extLst>
          </a:blip>
          <a:stretch>
            <a:fillRect/>
          </a:stretch>
        </p:blipFill>
        <p:spPr>
          <a:xfrm>
            <a:off x="3426235" y="3132179"/>
            <a:ext cx="542220" cy="431986"/>
          </a:xfrm>
          <a:prstGeom prst="rect">
            <a:avLst/>
          </a:prstGeom>
        </p:spPr>
      </p:pic>
      <p:pic>
        <p:nvPicPr>
          <p:cNvPr id="6" name="图片 5"/>
          <p:cNvPicPr/>
          <p:nvPr/>
        </p:nvPicPr>
        <p:blipFill>
          <a:blip r:embed="rId2" cstate="print">
            <a:extLst>
              <a:ext uri="{28A0092B-C50C-407E-A947-70E740481C1C}">
                <a14:useLocalDpi xmlns:a14="http://schemas.microsoft.com/office/drawing/2010/main" val="0"/>
              </a:ext>
            </a:extLst>
          </a:blip>
          <a:stretch>
            <a:fillRect/>
          </a:stretch>
        </p:blipFill>
        <p:spPr>
          <a:xfrm>
            <a:off x="4990384" y="3234501"/>
            <a:ext cx="542220" cy="431986"/>
          </a:xfrm>
          <a:prstGeom prst="rect">
            <a:avLst/>
          </a:prstGeom>
        </p:spPr>
      </p:pic>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1862086" y="3536283"/>
            <a:ext cx="542220" cy="431986"/>
          </a:xfrm>
          <a:prstGeom prst="rect">
            <a:avLst/>
          </a:prstGeom>
        </p:spPr>
      </p:pic>
      <p:pic>
        <p:nvPicPr>
          <p:cNvPr id="9" name="图片 8"/>
          <p:cNvPicPr/>
          <p:nvPr/>
        </p:nvPicPr>
        <p:blipFill>
          <a:blip r:embed="rId2" cstate="print">
            <a:extLst>
              <a:ext uri="{28A0092B-C50C-407E-A947-70E740481C1C}">
                <a14:useLocalDpi xmlns:a14="http://schemas.microsoft.com/office/drawing/2010/main" val="0"/>
              </a:ext>
            </a:extLst>
          </a:blip>
          <a:stretch>
            <a:fillRect/>
          </a:stretch>
        </p:blipFill>
        <p:spPr>
          <a:xfrm>
            <a:off x="6165054" y="3752276"/>
            <a:ext cx="542220" cy="431986"/>
          </a:xfrm>
          <a:prstGeom prst="rect">
            <a:avLst/>
          </a:prstGeom>
        </p:spPr>
      </p:pic>
      <p:cxnSp>
        <p:nvCxnSpPr>
          <p:cNvPr id="12" name="直接箭头连接符 11"/>
          <p:cNvCxnSpPr>
            <a:endCxn id="8" idx="3"/>
          </p:cNvCxnSpPr>
          <p:nvPr/>
        </p:nvCxnSpPr>
        <p:spPr>
          <a:xfrm flipH="1">
            <a:off x="2404306" y="3392996"/>
            <a:ext cx="1021929" cy="35928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2278782" y="3968269"/>
            <a:ext cx="125524" cy="40957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5" idx="3"/>
          </p:cNvCxnSpPr>
          <p:nvPr/>
        </p:nvCxnSpPr>
        <p:spPr>
          <a:xfrm>
            <a:off x="3968455" y="3348172"/>
            <a:ext cx="1154643" cy="4482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9" idx="1"/>
          </p:cNvCxnSpPr>
          <p:nvPr/>
        </p:nvCxnSpPr>
        <p:spPr>
          <a:xfrm flipH="1" flipV="1">
            <a:off x="5532604" y="3465004"/>
            <a:ext cx="632450" cy="50326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9" idx="1"/>
          </p:cNvCxnSpPr>
          <p:nvPr/>
        </p:nvCxnSpPr>
        <p:spPr>
          <a:xfrm flipH="1" flipV="1">
            <a:off x="2404306" y="3825044"/>
            <a:ext cx="3760748" cy="14322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7" name="圆柱体 16"/>
          <p:cNvSpPr/>
          <p:nvPr/>
        </p:nvSpPr>
        <p:spPr>
          <a:xfrm>
            <a:off x="3497767" y="4054725"/>
            <a:ext cx="1921674" cy="907073"/>
          </a:xfrm>
          <a:prstGeom prst="can">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dirty="0"/>
              <a:t>软件仓库</a:t>
            </a:r>
          </a:p>
        </p:txBody>
      </p:sp>
      <p:cxnSp>
        <p:nvCxnSpPr>
          <p:cNvPr id="18" name="直接箭头连接符 17"/>
          <p:cNvCxnSpPr>
            <a:stCxn id="6" idx="2"/>
          </p:cNvCxnSpPr>
          <p:nvPr/>
        </p:nvCxnSpPr>
        <p:spPr>
          <a:xfrm flipH="1">
            <a:off x="4943078" y="3666487"/>
            <a:ext cx="318416" cy="506569"/>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5" idx="2"/>
          </p:cNvCxnSpPr>
          <p:nvPr/>
        </p:nvCxnSpPr>
        <p:spPr>
          <a:xfrm>
            <a:off x="3697345" y="3564165"/>
            <a:ext cx="543655" cy="561554"/>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34" idx="1"/>
          </p:cNvCxnSpPr>
          <p:nvPr/>
        </p:nvCxnSpPr>
        <p:spPr>
          <a:xfrm flipH="1">
            <a:off x="5419441" y="3087741"/>
            <a:ext cx="257120" cy="26043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24" name="图片 23"/>
          <p:cNvPicPr/>
          <p:nvPr/>
        </p:nvPicPr>
        <p:blipFill>
          <a:blip r:embed="rId3"/>
          <a:stretch>
            <a:fillRect/>
          </a:stretch>
        </p:blipFill>
        <p:spPr>
          <a:xfrm>
            <a:off x="2278782" y="4377301"/>
            <a:ext cx="542220" cy="431986"/>
          </a:xfrm>
          <a:prstGeom prst="rect">
            <a:avLst/>
          </a:prstGeom>
        </p:spPr>
      </p:pic>
      <p:pic>
        <p:nvPicPr>
          <p:cNvPr id="25" name="图片 24"/>
          <p:cNvPicPr/>
          <p:nvPr/>
        </p:nvPicPr>
        <p:blipFill>
          <a:blip r:embed="rId3"/>
          <a:stretch>
            <a:fillRect/>
          </a:stretch>
        </p:blipFill>
        <p:spPr>
          <a:xfrm>
            <a:off x="1158604" y="4292268"/>
            <a:ext cx="542220" cy="431986"/>
          </a:xfrm>
          <a:prstGeom prst="rect">
            <a:avLst/>
          </a:prstGeom>
        </p:spPr>
      </p:pic>
      <p:pic>
        <p:nvPicPr>
          <p:cNvPr id="26" name="图片 25"/>
          <p:cNvPicPr/>
          <p:nvPr/>
        </p:nvPicPr>
        <p:blipFill>
          <a:blip r:embed="rId3"/>
          <a:stretch>
            <a:fillRect/>
          </a:stretch>
        </p:blipFill>
        <p:spPr>
          <a:xfrm>
            <a:off x="2070434" y="5011656"/>
            <a:ext cx="542220" cy="431986"/>
          </a:xfrm>
          <a:prstGeom prst="rect">
            <a:avLst/>
          </a:prstGeom>
        </p:spPr>
      </p:pic>
      <p:pic>
        <p:nvPicPr>
          <p:cNvPr id="27" name="图片 26"/>
          <p:cNvPicPr/>
          <p:nvPr/>
        </p:nvPicPr>
        <p:blipFill>
          <a:blip r:embed="rId3"/>
          <a:stretch>
            <a:fillRect/>
          </a:stretch>
        </p:blipFill>
        <p:spPr>
          <a:xfrm>
            <a:off x="2892492" y="5156429"/>
            <a:ext cx="542220" cy="431986"/>
          </a:xfrm>
          <a:prstGeom prst="rect">
            <a:avLst/>
          </a:prstGeom>
        </p:spPr>
      </p:pic>
      <p:pic>
        <p:nvPicPr>
          <p:cNvPr id="28" name="图片 27"/>
          <p:cNvPicPr/>
          <p:nvPr/>
        </p:nvPicPr>
        <p:blipFill>
          <a:blip r:embed="rId3"/>
          <a:stretch>
            <a:fillRect/>
          </a:stretch>
        </p:blipFill>
        <p:spPr>
          <a:xfrm>
            <a:off x="3792544" y="5344529"/>
            <a:ext cx="542220" cy="431986"/>
          </a:xfrm>
          <a:prstGeom prst="rect">
            <a:avLst/>
          </a:prstGeom>
        </p:spPr>
      </p:pic>
      <p:pic>
        <p:nvPicPr>
          <p:cNvPr id="29" name="图片 28"/>
          <p:cNvPicPr/>
          <p:nvPr/>
        </p:nvPicPr>
        <p:blipFill>
          <a:blip r:embed="rId3"/>
          <a:stretch>
            <a:fillRect/>
          </a:stretch>
        </p:blipFill>
        <p:spPr>
          <a:xfrm>
            <a:off x="4813042" y="5120394"/>
            <a:ext cx="542220" cy="431986"/>
          </a:xfrm>
          <a:prstGeom prst="rect">
            <a:avLst/>
          </a:prstGeom>
        </p:spPr>
      </p:pic>
      <p:pic>
        <p:nvPicPr>
          <p:cNvPr id="30" name="图片 29"/>
          <p:cNvPicPr/>
          <p:nvPr/>
        </p:nvPicPr>
        <p:blipFill>
          <a:blip r:embed="rId3"/>
          <a:stretch>
            <a:fillRect/>
          </a:stretch>
        </p:blipFill>
        <p:spPr>
          <a:xfrm>
            <a:off x="5794243" y="4669471"/>
            <a:ext cx="542220" cy="431986"/>
          </a:xfrm>
          <a:prstGeom prst="rect">
            <a:avLst/>
          </a:prstGeom>
        </p:spPr>
      </p:pic>
      <p:pic>
        <p:nvPicPr>
          <p:cNvPr id="31" name="图片 30"/>
          <p:cNvPicPr/>
          <p:nvPr/>
        </p:nvPicPr>
        <p:blipFill>
          <a:blip r:embed="rId3"/>
          <a:stretch>
            <a:fillRect/>
          </a:stretch>
        </p:blipFill>
        <p:spPr>
          <a:xfrm>
            <a:off x="2219180" y="2916186"/>
            <a:ext cx="542220" cy="431986"/>
          </a:xfrm>
          <a:prstGeom prst="rect">
            <a:avLst/>
          </a:prstGeom>
        </p:spPr>
      </p:pic>
      <p:pic>
        <p:nvPicPr>
          <p:cNvPr id="32" name="图片 31"/>
          <p:cNvPicPr/>
          <p:nvPr/>
        </p:nvPicPr>
        <p:blipFill>
          <a:blip r:embed="rId3"/>
          <a:stretch>
            <a:fillRect/>
          </a:stretch>
        </p:blipFill>
        <p:spPr>
          <a:xfrm>
            <a:off x="4289184" y="2691567"/>
            <a:ext cx="542220" cy="431986"/>
          </a:xfrm>
          <a:prstGeom prst="rect">
            <a:avLst/>
          </a:prstGeom>
        </p:spPr>
      </p:pic>
      <p:pic>
        <p:nvPicPr>
          <p:cNvPr id="33" name="图片 32"/>
          <p:cNvPicPr/>
          <p:nvPr/>
        </p:nvPicPr>
        <p:blipFill>
          <a:blip r:embed="rId3"/>
          <a:stretch>
            <a:fillRect/>
          </a:stretch>
        </p:blipFill>
        <p:spPr>
          <a:xfrm>
            <a:off x="6699777" y="4453478"/>
            <a:ext cx="542220" cy="431986"/>
          </a:xfrm>
          <a:prstGeom prst="rect">
            <a:avLst/>
          </a:prstGeom>
        </p:spPr>
      </p:pic>
      <p:pic>
        <p:nvPicPr>
          <p:cNvPr id="34" name="图片 33"/>
          <p:cNvPicPr/>
          <p:nvPr/>
        </p:nvPicPr>
        <p:blipFill>
          <a:blip r:embed="rId3"/>
          <a:stretch>
            <a:fillRect/>
          </a:stretch>
        </p:blipFill>
        <p:spPr>
          <a:xfrm>
            <a:off x="5676561" y="2871748"/>
            <a:ext cx="542220" cy="431986"/>
          </a:xfrm>
          <a:prstGeom prst="rect">
            <a:avLst/>
          </a:prstGeom>
        </p:spPr>
      </p:pic>
      <p:cxnSp>
        <p:nvCxnSpPr>
          <p:cNvPr id="37" name="直接箭头连接符 36"/>
          <p:cNvCxnSpPr>
            <a:stCxn id="32" idx="3"/>
          </p:cNvCxnSpPr>
          <p:nvPr/>
        </p:nvCxnSpPr>
        <p:spPr>
          <a:xfrm>
            <a:off x="4831404" y="2907560"/>
            <a:ext cx="961929" cy="5642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9" idx="2"/>
            <a:endCxn id="30" idx="0"/>
          </p:cNvCxnSpPr>
          <p:nvPr/>
        </p:nvCxnSpPr>
        <p:spPr>
          <a:xfrm flipH="1">
            <a:off x="6065353" y="4184262"/>
            <a:ext cx="370811" cy="48520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H="1">
            <a:off x="5312368" y="4910881"/>
            <a:ext cx="635303" cy="42412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27" idx="0"/>
          </p:cNvCxnSpPr>
          <p:nvPr/>
        </p:nvCxnSpPr>
        <p:spPr>
          <a:xfrm flipH="1">
            <a:off x="3163602" y="3615550"/>
            <a:ext cx="329952" cy="154087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a:endCxn id="26" idx="0"/>
          </p:cNvCxnSpPr>
          <p:nvPr/>
        </p:nvCxnSpPr>
        <p:spPr>
          <a:xfrm flipH="1">
            <a:off x="2341544" y="4760611"/>
            <a:ext cx="128560" cy="25104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a:endCxn id="25" idx="0"/>
          </p:cNvCxnSpPr>
          <p:nvPr/>
        </p:nvCxnSpPr>
        <p:spPr>
          <a:xfrm flipH="1">
            <a:off x="1429714" y="3968269"/>
            <a:ext cx="616826" cy="32399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a:stCxn id="29" idx="1"/>
          </p:cNvCxnSpPr>
          <p:nvPr/>
        </p:nvCxnSpPr>
        <p:spPr>
          <a:xfrm flipH="1">
            <a:off x="4231488" y="5336387"/>
            <a:ext cx="581554" cy="24885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a:stCxn id="27" idx="3"/>
            <a:endCxn id="28" idx="1"/>
          </p:cNvCxnSpPr>
          <p:nvPr/>
        </p:nvCxnSpPr>
        <p:spPr>
          <a:xfrm>
            <a:off x="3434712" y="5372422"/>
            <a:ext cx="357832" cy="1881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a:stCxn id="31" idx="3"/>
          </p:cNvCxnSpPr>
          <p:nvPr/>
        </p:nvCxnSpPr>
        <p:spPr>
          <a:xfrm>
            <a:off x="2761400" y="3132179"/>
            <a:ext cx="804387" cy="10232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8541529" y="2709407"/>
            <a:ext cx="2920379" cy="33118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lvl="1" indent="-342900">
              <a:buFont typeface="Wingdings" panose="05000000000000000000" pitchFamily="2" charset="2"/>
              <a:buChar char="Ø"/>
            </a:pPr>
            <a:r>
              <a:rPr lang="zh-CN" altLang="en-US" sz="2800" dirty="0">
                <a:solidFill>
                  <a:srgbClr val="C00000"/>
                </a:solidFill>
              </a:rPr>
              <a:t>自由进出社区</a:t>
            </a:r>
            <a:endParaRPr lang="en-US" altLang="zh-CN" sz="2800" dirty="0">
              <a:solidFill>
                <a:srgbClr val="C00000"/>
              </a:solidFill>
            </a:endParaRPr>
          </a:p>
          <a:p>
            <a:pPr marL="342900" lvl="1" indent="-342900">
              <a:buFont typeface="Wingdings" panose="05000000000000000000" pitchFamily="2" charset="2"/>
              <a:buChar char="Ø"/>
            </a:pPr>
            <a:r>
              <a:rPr lang="zh-CN" altLang="en-US" sz="2800" dirty="0">
                <a:solidFill>
                  <a:srgbClr val="C00000"/>
                </a:solidFill>
              </a:rPr>
              <a:t>遵循社区规定</a:t>
            </a:r>
            <a:endParaRPr lang="en-US" altLang="zh-CN" sz="2800" dirty="0">
              <a:solidFill>
                <a:srgbClr val="C00000"/>
              </a:solidFill>
            </a:endParaRPr>
          </a:p>
          <a:p>
            <a:pPr marL="342900" lvl="1" indent="-342900">
              <a:buFont typeface="Wingdings" panose="05000000000000000000" pitchFamily="2" charset="2"/>
              <a:buChar char="Ø"/>
            </a:pPr>
            <a:r>
              <a:rPr lang="zh-CN" altLang="en-US" sz="2800" dirty="0">
                <a:solidFill>
                  <a:srgbClr val="C00000"/>
                </a:solidFill>
              </a:rPr>
              <a:t>自愿开展工作</a:t>
            </a:r>
            <a:endParaRPr lang="en-US" altLang="zh-CN" sz="2800" dirty="0">
              <a:solidFill>
                <a:srgbClr val="C00000"/>
              </a:solidFill>
            </a:endParaRPr>
          </a:p>
          <a:p>
            <a:pPr marL="342900" lvl="1" indent="-342900">
              <a:buFont typeface="Wingdings" panose="05000000000000000000" pitchFamily="2" charset="2"/>
              <a:buChar char="Ø"/>
            </a:pPr>
            <a:r>
              <a:rPr lang="zh-CN" altLang="en-US" sz="2800" dirty="0">
                <a:solidFill>
                  <a:srgbClr val="C00000"/>
                </a:solidFill>
              </a:rPr>
              <a:t>开放分享代码</a:t>
            </a:r>
            <a:endParaRPr lang="en-US" altLang="zh-CN" sz="2800" dirty="0">
              <a:solidFill>
                <a:srgbClr val="C00000"/>
              </a:solidFill>
            </a:endParaRPr>
          </a:p>
        </p:txBody>
      </p:sp>
      <p:sp>
        <p:nvSpPr>
          <p:cNvPr id="64" name="文本框 63"/>
          <p:cNvSpPr txBox="1"/>
          <p:nvPr/>
        </p:nvSpPr>
        <p:spPr>
          <a:xfrm>
            <a:off x="2070434" y="6021288"/>
            <a:ext cx="4629343" cy="461665"/>
          </a:xfrm>
          <a:prstGeom prst="rect">
            <a:avLst/>
          </a:prstGeom>
          <a:noFill/>
        </p:spPr>
        <p:txBody>
          <a:bodyPr wrap="square" rtlCol="0">
            <a:spAutoFit/>
          </a:bodyPr>
          <a:lstStyle/>
          <a:p>
            <a:pPr algn="ctr"/>
            <a:r>
              <a:rPr lang="zh-CN" altLang="en-US" dirty="0">
                <a:solidFill>
                  <a:srgbClr val="C00000"/>
                </a:solidFill>
                <a:latin typeface="+mn-ea"/>
                <a:ea typeface="+mn-ea"/>
              </a:rPr>
              <a:t>开源软件社区</a:t>
            </a: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示例：依托社区自由获取开源代码</a:t>
            </a:r>
          </a:p>
        </p:txBody>
      </p:sp>
      <p:sp>
        <p:nvSpPr>
          <p:cNvPr id="3" name="内容占位符 2"/>
          <p:cNvSpPr>
            <a:spLocks noGrp="1"/>
          </p:cNvSpPr>
          <p:nvPr>
            <p:ph idx="1"/>
          </p:nvPr>
        </p:nvSpPr>
        <p:spPr/>
        <p:txBody>
          <a:bodyPr/>
          <a:lstStyle/>
          <a:p>
            <a:r>
              <a:rPr lang="zh-CN" altLang="en-US" dirty="0">
                <a:solidFill>
                  <a:srgbClr val="C00000"/>
                </a:solidFill>
              </a:rPr>
              <a:t>克隆、下载</a:t>
            </a:r>
            <a:r>
              <a:rPr lang="zh-CN" altLang="en-US" dirty="0"/>
              <a:t>开源代码</a:t>
            </a:r>
          </a:p>
        </p:txBody>
      </p:sp>
      <p:pic>
        <p:nvPicPr>
          <p:cNvPr id="5" name="图片 4"/>
          <p:cNvPicPr>
            <a:picLocks noChangeAspect="1"/>
          </p:cNvPicPr>
          <p:nvPr/>
        </p:nvPicPr>
        <p:blipFill>
          <a:blip r:embed="rId2"/>
          <a:stretch>
            <a:fillRect/>
          </a:stretch>
        </p:blipFill>
        <p:spPr>
          <a:xfrm>
            <a:off x="-1" y="1674203"/>
            <a:ext cx="12190413" cy="5183797"/>
          </a:xfrm>
          <a:prstGeom prst="rect">
            <a:avLst/>
          </a:prstGeom>
          <a:ln>
            <a:solidFill>
              <a:schemeClr val="tx1"/>
            </a:solidFill>
          </a:ln>
        </p:spPr>
      </p:pic>
      <p:sp>
        <p:nvSpPr>
          <p:cNvPr id="6" name="矩形 5"/>
          <p:cNvSpPr/>
          <p:nvPr/>
        </p:nvSpPr>
        <p:spPr>
          <a:xfrm>
            <a:off x="6275226" y="5013176"/>
            <a:ext cx="2772308" cy="719286"/>
          </a:xfrm>
          <a:prstGeom prst="rect">
            <a:avLst/>
          </a:prstGeom>
          <a:noFill/>
          <a:ln>
            <a:solidFill>
              <a:srgbClr val="FF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文本框 6"/>
          <p:cNvSpPr txBox="1"/>
          <p:nvPr/>
        </p:nvSpPr>
        <p:spPr>
          <a:xfrm>
            <a:off x="7661380" y="4321026"/>
            <a:ext cx="3766993" cy="461665"/>
          </a:xfrm>
          <a:prstGeom prst="rect">
            <a:avLst/>
          </a:prstGeom>
          <a:noFill/>
        </p:spPr>
        <p:txBody>
          <a:bodyPr wrap="square" rtlCol="0">
            <a:spAutoFit/>
          </a:bodyPr>
          <a:lstStyle/>
          <a:p>
            <a:pPr algn="ctr"/>
            <a:r>
              <a:rPr lang="zh-CN" altLang="en-US" dirty="0">
                <a:solidFill>
                  <a:srgbClr val="C00000"/>
                </a:solidFill>
                <a:latin typeface="+mn-ea"/>
                <a:ea typeface="+mn-ea"/>
              </a:rPr>
              <a:t>自由地克隆和下载代码</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传统软件开发的任务管理</a:t>
            </a:r>
          </a:p>
        </p:txBody>
      </p:sp>
      <p:sp>
        <p:nvSpPr>
          <p:cNvPr id="4" name="椭圆 3"/>
          <p:cNvSpPr/>
          <p:nvPr/>
        </p:nvSpPr>
        <p:spPr>
          <a:xfrm>
            <a:off x="4331010" y="980728"/>
            <a:ext cx="3348372" cy="133214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软件项目团队</a:t>
            </a:r>
            <a:endParaRPr lang="en-US" altLang="zh-CN" dirty="0"/>
          </a:p>
          <a:p>
            <a:pPr algn="ctr"/>
            <a:r>
              <a:rPr lang="zh-CN" altLang="en-US" dirty="0"/>
              <a:t>管理者</a:t>
            </a:r>
          </a:p>
        </p:txBody>
      </p:sp>
      <p:sp>
        <p:nvSpPr>
          <p:cNvPr id="5" name="椭圆 4"/>
          <p:cNvSpPr/>
          <p:nvPr/>
        </p:nvSpPr>
        <p:spPr>
          <a:xfrm>
            <a:off x="694606" y="4149080"/>
            <a:ext cx="2124236" cy="12601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团队成员</a:t>
            </a:r>
            <a:r>
              <a:rPr lang="en-US" altLang="zh-CN" dirty="0"/>
              <a:t>1</a:t>
            </a:r>
            <a:endParaRPr lang="zh-CN" altLang="en-US" dirty="0"/>
          </a:p>
        </p:txBody>
      </p:sp>
      <p:sp>
        <p:nvSpPr>
          <p:cNvPr id="6" name="椭圆 5"/>
          <p:cNvSpPr/>
          <p:nvPr/>
        </p:nvSpPr>
        <p:spPr>
          <a:xfrm>
            <a:off x="3520920" y="4160624"/>
            <a:ext cx="2124236" cy="12601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团队成员</a:t>
            </a:r>
            <a:r>
              <a:rPr lang="en-US" altLang="zh-CN" dirty="0"/>
              <a:t>2</a:t>
            </a:r>
            <a:endParaRPr lang="zh-CN" altLang="en-US" dirty="0"/>
          </a:p>
        </p:txBody>
      </p:sp>
      <p:sp>
        <p:nvSpPr>
          <p:cNvPr id="7" name="椭圆 6"/>
          <p:cNvSpPr/>
          <p:nvPr/>
        </p:nvSpPr>
        <p:spPr>
          <a:xfrm>
            <a:off x="6203218" y="4169316"/>
            <a:ext cx="2124236" cy="12601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团队成员</a:t>
            </a:r>
            <a:r>
              <a:rPr lang="en-US" altLang="zh-CN" dirty="0"/>
              <a:t>3</a:t>
            </a:r>
            <a:endParaRPr lang="zh-CN" altLang="en-US" dirty="0"/>
          </a:p>
        </p:txBody>
      </p:sp>
      <p:sp>
        <p:nvSpPr>
          <p:cNvPr id="8" name="椭圆 7"/>
          <p:cNvSpPr/>
          <p:nvPr/>
        </p:nvSpPr>
        <p:spPr>
          <a:xfrm>
            <a:off x="9227554" y="4147672"/>
            <a:ext cx="2124236" cy="12601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团队成员</a:t>
            </a:r>
            <a:r>
              <a:rPr lang="en-US" altLang="zh-CN" dirty="0"/>
              <a:t>n</a:t>
            </a:r>
            <a:endParaRPr lang="zh-CN" altLang="en-US" dirty="0"/>
          </a:p>
        </p:txBody>
      </p:sp>
      <p:cxnSp>
        <p:nvCxnSpPr>
          <p:cNvPr id="10" name="直接箭头连接符 9"/>
          <p:cNvCxnSpPr>
            <a:stCxn id="4" idx="4"/>
            <a:endCxn id="6" idx="0"/>
          </p:cNvCxnSpPr>
          <p:nvPr/>
        </p:nvCxnSpPr>
        <p:spPr>
          <a:xfrm flipH="1">
            <a:off x="4583038" y="2312876"/>
            <a:ext cx="1422158" cy="1847748"/>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4" idx="4"/>
            <a:endCxn id="5" idx="7"/>
          </p:cNvCxnSpPr>
          <p:nvPr/>
        </p:nvCxnSpPr>
        <p:spPr>
          <a:xfrm flipH="1">
            <a:off x="2507755" y="2312876"/>
            <a:ext cx="3497441" cy="2020747"/>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4" idx="4"/>
            <a:endCxn id="7" idx="0"/>
          </p:cNvCxnSpPr>
          <p:nvPr/>
        </p:nvCxnSpPr>
        <p:spPr>
          <a:xfrm>
            <a:off x="6005196" y="2312876"/>
            <a:ext cx="1260140" cy="1856440"/>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4"/>
            <a:endCxn id="8" idx="1"/>
          </p:cNvCxnSpPr>
          <p:nvPr/>
        </p:nvCxnSpPr>
        <p:spPr>
          <a:xfrm>
            <a:off x="6005196" y="2312876"/>
            <a:ext cx="3533445" cy="2019339"/>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507755" y="2405752"/>
            <a:ext cx="1944216" cy="830997"/>
          </a:xfrm>
          <a:prstGeom prst="rect">
            <a:avLst/>
          </a:prstGeom>
          <a:noFill/>
        </p:spPr>
        <p:txBody>
          <a:bodyPr wrap="square" rtlCol="0">
            <a:spAutoFit/>
          </a:bodyPr>
          <a:lstStyle/>
          <a:p>
            <a:pPr algn="ctr"/>
            <a:r>
              <a:rPr lang="zh-CN" altLang="en-US" dirty="0">
                <a:solidFill>
                  <a:srgbClr val="C00000"/>
                </a:solidFill>
                <a:latin typeface="+mn-ea"/>
                <a:ea typeface="+mn-ea"/>
              </a:rPr>
              <a:t>开发任务的指派</a:t>
            </a:r>
          </a:p>
        </p:txBody>
      </p:sp>
      <p:sp>
        <p:nvSpPr>
          <p:cNvPr id="18" name="Rectangle 5"/>
          <p:cNvSpPr txBox="1">
            <a:spLocks noChangeArrowheads="1"/>
          </p:cNvSpPr>
          <p:nvPr/>
        </p:nvSpPr>
        <p:spPr>
          <a:xfrm>
            <a:off x="694606" y="5664363"/>
            <a:ext cx="8532948" cy="707887"/>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marL="457200" indent="-457200" algn="just">
              <a:buFont typeface="Wingdings" panose="05000000000000000000" pitchFamily="2" charset="2"/>
              <a:buChar char="ü"/>
              <a:defRPr kumimoji="1" sz="2800">
                <a:solidFill>
                  <a:schemeClr val="bg1"/>
                </a:solidFill>
                <a:latin typeface="微软雅黑" panose="020B0503020204020204" charset="-122"/>
                <a:ea typeface="微软雅黑" panose="020B0503020204020204" charset="-122"/>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kumimoji="1"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Wingdings" panose="05000000000000000000" pitchFamily="2" charset="2"/>
              <a:buChar char="p"/>
              <a:defRPr kumimoji="1"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Wingdings" panose="05000000000000000000" pitchFamily="2" charset="2"/>
              <a:buChar char="n"/>
              <a:defRPr kumimoji="1" sz="2000" kern="1200">
                <a:solidFill>
                  <a:srgbClr val="002060"/>
                </a:solidFill>
                <a:latin typeface="+mn-lt"/>
                <a:ea typeface="+mn-ea"/>
                <a:cs typeface="+mn-cs"/>
              </a:defRPr>
            </a:lvl4pPr>
            <a:lvl5pPr marL="1828800" indent="0" algn="l" rtl="0" eaLnBrk="0" fontAlgn="base" hangingPunct="0">
              <a:spcBef>
                <a:spcPct val="20000"/>
              </a:spcBef>
              <a:spcAft>
                <a:spcPct val="0"/>
              </a:spcAft>
              <a:buFont typeface="Wingdings" panose="05000000000000000000" pitchFamily="2" charset="2"/>
              <a:buNone/>
              <a:defRPr kumimoji="1"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buNone/>
            </a:pPr>
            <a:r>
              <a:rPr lang="zh-CN" altLang="en-US" dirty="0">
                <a:sym typeface="+mn-ea"/>
              </a:rPr>
              <a:t>这种方法适用于群体化软件开发方法吗？为什么？</a:t>
            </a:r>
            <a:endParaRPr lang="en-US" altLang="zh-CN" dirty="0">
              <a:sym typeface="+mn-ea"/>
            </a:endParaRPr>
          </a:p>
        </p:txBody>
      </p:sp>
      <p:pic>
        <p:nvPicPr>
          <p:cNvPr id="19" name="图片 18" descr="地图&#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3578" y="5664363"/>
            <a:ext cx="1351501" cy="703917"/>
          </a:xfrm>
          <a:prstGeom prst="rect">
            <a:avLst/>
          </a:prstGeom>
        </p:spPr>
      </p:pic>
      <p:sp>
        <p:nvSpPr>
          <p:cNvPr id="20" name="矩形 19"/>
          <p:cNvSpPr/>
          <p:nvPr/>
        </p:nvSpPr>
        <p:spPr>
          <a:xfrm>
            <a:off x="8663731" y="1910383"/>
            <a:ext cx="2181867" cy="15998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lvl="1" indent="-342900">
              <a:buFont typeface="Wingdings" panose="05000000000000000000" pitchFamily="2" charset="2"/>
              <a:buChar char="Ø"/>
            </a:pPr>
            <a:r>
              <a:rPr lang="zh-CN" altLang="en-US" sz="2800" dirty="0">
                <a:solidFill>
                  <a:srgbClr val="C00000"/>
                </a:solidFill>
              </a:rPr>
              <a:t>集中管理</a:t>
            </a:r>
            <a:endParaRPr lang="en-US" altLang="zh-CN" sz="2800" dirty="0">
              <a:solidFill>
                <a:srgbClr val="C00000"/>
              </a:solidFill>
            </a:endParaRPr>
          </a:p>
          <a:p>
            <a:pPr marL="342900" lvl="1" indent="-342900">
              <a:buFont typeface="Wingdings" panose="05000000000000000000" pitchFamily="2" charset="2"/>
              <a:buChar char="Ø"/>
            </a:pPr>
            <a:r>
              <a:rPr lang="zh-CN" altLang="en-US" sz="2800" dirty="0">
                <a:solidFill>
                  <a:srgbClr val="C00000"/>
                </a:solidFill>
              </a:rPr>
              <a:t>任务分解</a:t>
            </a:r>
            <a:endParaRPr lang="en-US" altLang="zh-CN" sz="2800" dirty="0">
              <a:solidFill>
                <a:srgbClr val="C00000"/>
              </a:solidFill>
            </a:endParaRPr>
          </a:p>
          <a:p>
            <a:pPr marL="342900" lvl="1" indent="-342900">
              <a:buFont typeface="Wingdings" panose="05000000000000000000" pitchFamily="2" charset="2"/>
              <a:buChar char="Ø"/>
            </a:pPr>
            <a:r>
              <a:rPr lang="zh-CN" altLang="en-US" sz="2800" dirty="0">
                <a:solidFill>
                  <a:srgbClr val="C00000"/>
                </a:solidFill>
              </a:rPr>
              <a:t>强制执行</a:t>
            </a:r>
            <a:endParaRPr lang="en-US" altLang="zh-CN" sz="2800" dirty="0">
              <a:solidFill>
                <a:srgbClr val="C00000"/>
              </a:solidFill>
            </a:endParaRP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3.2 </a:t>
            </a:r>
            <a:r>
              <a:rPr lang="zh-CN" altLang="zh-CN" dirty="0"/>
              <a:t>基于</a:t>
            </a:r>
            <a:r>
              <a:rPr lang="en-US" altLang="zh-CN" dirty="0"/>
              <a:t>Issue</a:t>
            </a:r>
            <a:r>
              <a:rPr lang="zh-CN" altLang="zh-CN" dirty="0"/>
              <a:t>的任务管理</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en-US" dirty="0"/>
              <a:t>开源软件的开发任务</a:t>
            </a:r>
            <a:endParaRPr lang="en-US" altLang="zh-CN" dirty="0"/>
          </a:p>
          <a:p>
            <a:pPr lvl="1"/>
            <a:r>
              <a:rPr lang="zh-CN" altLang="en-US" dirty="0"/>
              <a:t>不同于传统的开发任务分解方式</a:t>
            </a:r>
            <a:endParaRPr lang="en-US" altLang="zh-CN" dirty="0"/>
          </a:p>
          <a:p>
            <a:pPr lvl="1"/>
            <a:r>
              <a:rPr lang="zh-CN" altLang="en-US" dirty="0"/>
              <a:t>开发者群体自主提出，体现了群体创作思想</a:t>
            </a:r>
            <a:endParaRPr lang="en-US" altLang="zh-CN" dirty="0"/>
          </a:p>
          <a:p>
            <a:pPr lvl="1"/>
            <a:r>
              <a:rPr lang="zh-CN" altLang="en-US" dirty="0"/>
              <a:t>每个任务对应于一个</a:t>
            </a:r>
            <a:r>
              <a:rPr lang="en-US" altLang="zh-CN" b="1" dirty="0">
                <a:solidFill>
                  <a:srgbClr val="C00000"/>
                </a:solidFill>
              </a:rPr>
              <a:t>Issue</a:t>
            </a:r>
          </a:p>
          <a:p>
            <a:pPr lvl="1"/>
            <a:r>
              <a:rPr lang="zh-CN" altLang="en-US" b="1" dirty="0">
                <a:solidFill>
                  <a:srgbClr val="C00000"/>
                </a:solidFill>
              </a:rPr>
              <a:t>开发任务的二类形式：</a:t>
            </a:r>
            <a:r>
              <a:rPr lang="zh-CN" altLang="zh-CN" dirty="0"/>
              <a:t>修复软件缺陷</a:t>
            </a:r>
            <a:r>
              <a:rPr lang="zh-CN" altLang="en-US" dirty="0"/>
              <a:t>、</a:t>
            </a:r>
            <a:r>
              <a:rPr lang="zh-CN" altLang="zh-CN" dirty="0"/>
              <a:t>功能实现需求</a:t>
            </a:r>
            <a:endParaRPr lang="en-US" altLang="zh-CN" dirty="0"/>
          </a:p>
          <a:p>
            <a:r>
              <a:rPr lang="zh-CN" altLang="en-US" dirty="0"/>
              <a:t>基于</a:t>
            </a:r>
            <a:r>
              <a:rPr lang="en-US" altLang="zh-CN" dirty="0"/>
              <a:t>Issue</a:t>
            </a:r>
            <a:r>
              <a:rPr lang="zh-CN" altLang="en-US" dirty="0"/>
              <a:t>的</a:t>
            </a:r>
            <a:r>
              <a:rPr lang="zh-CN" altLang="zh-CN" dirty="0"/>
              <a:t>软件开发任务</a:t>
            </a:r>
            <a:r>
              <a:rPr lang="zh-CN" altLang="en-US" dirty="0"/>
              <a:t>管理</a:t>
            </a:r>
            <a:endParaRPr lang="en-US" altLang="zh-CN" dirty="0"/>
          </a:p>
          <a:p>
            <a:pPr lvl="1"/>
            <a:r>
              <a:rPr lang="zh-CN" altLang="en-US" b="1" dirty="0">
                <a:solidFill>
                  <a:srgbClr val="C00000"/>
                </a:solidFill>
              </a:rPr>
              <a:t>创建</a:t>
            </a:r>
            <a:r>
              <a:rPr lang="en-US" altLang="zh-CN" b="1" dirty="0">
                <a:solidFill>
                  <a:srgbClr val="C00000"/>
                </a:solidFill>
              </a:rPr>
              <a:t>Issue</a:t>
            </a:r>
            <a:r>
              <a:rPr lang="zh-CN" altLang="en-US" dirty="0"/>
              <a:t>，提出软件开发任务</a:t>
            </a:r>
            <a:endParaRPr lang="en-US" altLang="zh-CN" dirty="0"/>
          </a:p>
          <a:p>
            <a:pPr lvl="1"/>
            <a:r>
              <a:rPr lang="zh-CN" altLang="zh-CN" b="1" dirty="0">
                <a:solidFill>
                  <a:srgbClr val="C00000"/>
                </a:solidFill>
              </a:rPr>
              <a:t>讨论</a:t>
            </a:r>
            <a:r>
              <a:rPr lang="en-US" altLang="zh-CN" b="1" dirty="0">
                <a:solidFill>
                  <a:srgbClr val="C00000"/>
                </a:solidFill>
              </a:rPr>
              <a:t>Issue</a:t>
            </a:r>
            <a:r>
              <a:rPr lang="zh-CN" altLang="en-US" dirty="0"/>
              <a:t>，分析开发任务的</a:t>
            </a:r>
            <a:r>
              <a:rPr lang="zh-CN" altLang="zh-CN" dirty="0"/>
              <a:t>意义和价值</a:t>
            </a:r>
            <a:endParaRPr lang="en-US" altLang="zh-CN" dirty="0"/>
          </a:p>
          <a:p>
            <a:pPr lvl="1"/>
            <a:r>
              <a:rPr lang="zh-CN" altLang="zh-CN" b="1" dirty="0">
                <a:solidFill>
                  <a:srgbClr val="C00000"/>
                </a:solidFill>
              </a:rPr>
              <a:t>指派</a:t>
            </a:r>
            <a:r>
              <a:rPr lang="en-US" altLang="zh-CN" b="1" dirty="0">
                <a:solidFill>
                  <a:srgbClr val="C00000"/>
                </a:solidFill>
              </a:rPr>
              <a:t>Issue</a:t>
            </a:r>
            <a:r>
              <a:rPr lang="zh-CN" altLang="en-US" dirty="0"/>
              <a:t>，安排人员来完成</a:t>
            </a:r>
            <a:r>
              <a:rPr lang="en-US" altLang="zh-CN" dirty="0"/>
              <a:t>Issue</a:t>
            </a:r>
          </a:p>
          <a:p>
            <a:pPr lvl="1"/>
            <a:r>
              <a:rPr lang="zh-CN" altLang="en-US" b="1" dirty="0">
                <a:solidFill>
                  <a:srgbClr val="C00000"/>
                </a:solidFill>
              </a:rPr>
              <a:t>掌控</a:t>
            </a:r>
            <a:r>
              <a:rPr lang="en-US" altLang="zh-CN" b="1" dirty="0">
                <a:solidFill>
                  <a:srgbClr val="C00000"/>
                </a:solidFill>
              </a:rPr>
              <a:t>Issue</a:t>
            </a:r>
            <a:r>
              <a:rPr lang="zh-CN" altLang="en-US" dirty="0"/>
              <a:t>，</a:t>
            </a:r>
            <a:r>
              <a:rPr lang="zh-CN" altLang="zh-CN" dirty="0"/>
              <a:t>掌握</a:t>
            </a:r>
            <a:r>
              <a:rPr lang="en-US" altLang="zh-CN" dirty="0"/>
              <a:t>Issue</a:t>
            </a:r>
            <a:r>
              <a:rPr lang="zh-CN" altLang="zh-CN" dirty="0"/>
              <a:t>解决</a:t>
            </a:r>
            <a:r>
              <a:rPr lang="zh-CN" altLang="en-US" dirty="0"/>
              <a:t>的</a:t>
            </a:r>
            <a:r>
              <a:rPr lang="zh-CN" altLang="zh-CN" dirty="0"/>
              <a:t>进展状况</a:t>
            </a:r>
            <a:endParaRPr lang="zh-CN" altLang="en-US" dirty="0"/>
          </a:p>
        </p:txBody>
      </p:sp>
      <p:sp>
        <p:nvSpPr>
          <p:cNvPr id="4" name="矩形 3"/>
          <p:cNvSpPr/>
          <p:nvPr/>
        </p:nvSpPr>
        <p:spPr>
          <a:xfrm>
            <a:off x="8723498" y="1196752"/>
            <a:ext cx="3204356" cy="15998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lvl="1" indent="-342900">
              <a:buFont typeface="Wingdings" panose="05000000000000000000" pitchFamily="2" charset="2"/>
              <a:buChar char="Ø"/>
            </a:pPr>
            <a:r>
              <a:rPr lang="zh-CN" altLang="en-US" sz="2800" dirty="0">
                <a:solidFill>
                  <a:srgbClr val="C00000"/>
                </a:solidFill>
              </a:rPr>
              <a:t>自主提出任务</a:t>
            </a:r>
            <a:endParaRPr lang="en-US" altLang="zh-CN" sz="2800" dirty="0">
              <a:solidFill>
                <a:srgbClr val="C00000"/>
              </a:solidFill>
            </a:endParaRPr>
          </a:p>
          <a:p>
            <a:pPr marL="342900" lvl="1" indent="-342900">
              <a:buFont typeface="Wingdings" panose="05000000000000000000" pitchFamily="2" charset="2"/>
              <a:buChar char="Ø"/>
            </a:pPr>
            <a:r>
              <a:rPr lang="zh-CN" altLang="en-US" sz="2800" dirty="0">
                <a:solidFill>
                  <a:srgbClr val="C00000"/>
                </a:solidFill>
              </a:rPr>
              <a:t>自发完成任务</a:t>
            </a:r>
            <a:endParaRPr lang="en-US" altLang="zh-CN" sz="2800" dirty="0">
              <a:solidFill>
                <a:srgbClr val="C00000"/>
              </a:solidFill>
            </a:endParaRP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vert="horz" lIns="91440" tIns="45720" rIns="91440" bIns="45720" rtlCol="0" anchor="ctr">
            <a:normAutofit/>
          </a:bodyPr>
          <a:lstStyle/>
          <a:p>
            <a:r>
              <a:rPr lang="zh-CN" altLang="en-US" dirty="0"/>
              <a:t>提出</a:t>
            </a:r>
            <a:r>
              <a:rPr lang="en-US" altLang="zh-CN" dirty="0"/>
              <a:t>Issue</a:t>
            </a:r>
          </a:p>
        </p:txBody>
      </p:sp>
      <p:sp>
        <p:nvSpPr>
          <p:cNvPr id="3" name="内容占位符 2"/>
          <p:cNvSpPr>
            <a:spLocks noGrp="1"/>
          </p:cNvSpPr>
          <p:nvPr>
            <p:ph idx="1"/>
          </p:nvPr>
        </p:nvSpPr>
        <p:spPr>
          <a:xfrm>
            <a:off x="539750" y="1125538"/>
            <a:ext cx="3629203" cy="5040312"/>
          </a:xfrm>
        </p:spPr>
        <p:txBody>
          <a:bodyPr vert="horz" lIns="91440" tIns="45720" rIns="91440" bIns="45720" rtlCol="0">
            <a:normAutofit/>
          </a:bodyPr>
          <a:lstStyle/>
          <a:p>
            <a:r>
              <a:rPr lang="zh-CN" altLang="en-US" dirty="0"/>
              <a:t>清晰地</a:t>
            </a:r>
            <a:r>
              <a:rPr lang="zh-CN" altLang="en-US" dirty="0">
                <a:solidFill>
                  <a:srgbClr val="C00000"/>
                </a:solidFill>
              </a:rPr>
              <a:t>描述任务</a:t>
            </a:r>
            <a:endParaRPr lang="en-US" altLang="zh-CN" dirty="0">
              <a:solidFill>
                <a:srgbClr val="C00000"/>
              </a:solidFill>
            </a:endParaRPr>
          </a:p>
          <a:p>
            <a:pPr lvl="1"/>
            <a:r>
              <a:rPr lang="zh-CN" altLang="en-US" dirty="0"/>
              <a:t>标题</a:t>
            </a:r>
            <a:endParaRPr lang="en-US" altLang="zh-CN" dirty="0"/>
          </a:p>
          <a:p>
            <a:pPr lvl="1"/>
            <a:r>
              <a:rPr lang="zh-CN" altLang="en-US" dirty="0"/>
              <a:t>内容</a:t>
            </a:r>
            <a:endParaRPr lang="en-US" altLang="zh-CN" dirty="0"/>
          </a:p>
          <a:p>
            <a:pPr lvl="1"/>
            <a:r>
              <a:rPr lang="zh-CN" altLang="en-US" dirty="0"/>
              <a:t>特征</a:t>
            </a:r>
            <a:endParaRPr lang="en-US" altLang="zh-CN" dirty="0"/>
          </a:p>
          <a:p>
            <a:r>
              <a:rPr lang="zh-CN" altLang="en-US" dirty="0">
                <a:solidFill>
                  <a:srgbClr val="C00000"/>
                </a:solidFill>
              </a:rPr>
              <a:t>提供必要的标签</a:t>
            </a:r>
            <a:r>
              <a:rPr lang="zh-CN" altLang="en-US" dirty="0"/>
              <a:t>以补充说明任务的性质和特征</a:t>
            </a:r>
            <a:endParaRPr lang="en-US" altLang="zh-CN" dirty="0"/>
          </a:p>
          <a:p>
            <a:pPr lvl="1"/>
            <a:r>
              <a:rPr lang="zh-CN" altLang="en-US" dirty="0"/>
              <a:t>缺陷 </a:t>
            </a:r>
            <a:r>
              <a:rPr lang="en-US" altLang="zh-CN" dirty="0"/>
              <a:t>or </a:t>
            </a:r>
            <a:r>
              <a:rPr lang="zh-CN" altLang="en-US" dirty="0"/>
              <a:t>需求</a:t>
            </a:r>
            <a:endParaRPr lang="en-US" altLang="zh-CN" dirty="0"/>
          </a:p>
          <a:p>
            <a:pPr lvl="1"/>
            <a:r>
              <a:rPr lang="zh-CN" altLang="en-US" dirty="0"/>
              <a:t>程序语言</a:t>
            </a:r>
            <a:endParaRPr lang="en-US" altLang="zh-CN" dirty="0"/>
          </a:p>
        </p:txBody>
      </p:sp>
      <p:pic>
        <p:nvPicPr>
          <p:cNvPr id="6" name="图片 5"/>
          <p:cNvPicPr/>
          <p:nvPr/>
        </p:nvPicPr>
        <p:blipFill>
          <a:blip r:embed="rId2"/>
          <a:stretch>
            <a:fillRect/>
          </a:stretch>
        </p:blipFill>
        <p:spPr>
          <a:xfrm>
            <a:off x="5303118" y="872716"/>
            <a:ext cx="6300700" cy="5351103"/>
          </a:xfrm>
          <a:prstGeom prst="rect">
            <a:avLst/>
          </a:prstGeom>
          <a:ln>
            <a:solidFill>
              <a:schemeClr val="dk1"/>
            </a:solidFill>
          </a:ln>
          <a:effectLst/>
        </p:spPr>
      </p:pic>
      <p:sp>
        <p:nvSpPr>
          <p:cNvPr id="7" name="矩形 6"/>
          <p:cNvSpPr/>
          <p:nvPr/>
        </p:nvSpPr>
        <p:spPr>
          <a:xfrm>
            <a:off x="5303117" y="1628800"/>
            <a:ext cx="6300699" cy="62278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573109" y="2650377"/>
            <a:ext cx="4541475" cy="357344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217027" y="2661542"/>
            <a:ext cx="1386790" cy="356227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9371570" y="1923262"/>
            <a:ext cx="936104" cy="461665"/>
          </a:xfrm>
          <a:prstGeom prst="rect">
            <a:avLst/>
          </a:prstGeom>
          <a:noFill/>
        </p:spPr>
        <p:txBody>
          <a:bodyPr wrap="square" rtlCol="0">
            <a:spAutoFit/>
          </a:bodyPr>
          <a:lstStyle/>
          <a:p>
            <a:r>
              <a:rPr lang="zh-CN" altLang="en-US" dirty="0">
                <a:solidFill>
                  <a:srgbClr val="C00000"/>
                </a:solidFill>
                <a:latin typeface="+mn-ea"/>
                <a:ea typeface="+mn-ea"/>
              </a:rPr>
              <a:t>标题</a:t>
            </a:r>
          </a:p>
        </p:txBody>
      </p:sp>
      <p:sp>
        <p:nvSpPr>
          <p:cNvPr id="14" name="文本框 13"/>
          <p:cNvSpPr txBox="1"/>
          <p:nvPr/>
        </p:nvSpPr>
        <p:spPr>
          <a:xfrm>
            <a:off x="8687786" y="3940200"/>
            <a:ext cx="936104" cy="461665"/>
          </a:xfrm>
          <a:prstGeom prst="rect">
            <a:avLst/>
          </a:prstGeom>
          <a:noFill/>
        </p:spPr>
        <p:txBody>
          <a:bodyPr wrap="square" rtlCol="0">
            <a:spAutoFit/>
          </a:bodyPr>
          <a:lstStyle/>
          <a:p>
            <a:r>
              <a:rPr lang="zh-CN" altLang="en-US" dirty="0">
                <a:solidFill>
                  <a:srgbClr val="C00000"/>
                </a:solidFill>
                <a:latin typeface="+mn-ea"/>
                <a:ea typeface="+mn-ea"/>
              </a:rPr>
              <a:t>描述</a:t>
            </a:r>
          </a:p>
        </p:txBody>
      </p:sp>
      <p:sp>
        <p:nvSpPr>
          <p:cNvPr id="15" name="文本框 14"/>
          <p:cNvSpPr txBox="1"/>
          <p:nvPr/>
        </p:nvSpPr>
        <p:spPr>
          <a:xfrm>
            <a:off x="10770157" y="3944558"/>
            <a:ext cx="936104" cy="461665"/>
          </a:xfrm>
          <a:prstGeom prst="rect">
            <a:avLst/>
          </a:prstGeom>
          <a:noFill/>
        </p:spPr>
        <p:txBody>
          <a:bodyPr wrap="square" rtlCol="0">
            <a:spAutoFit/>
          </a:bodyPr>
          <a:lstStyle/>
          <a:p>
            <a:r>
              <a:rPr lang="zh-CN" altLang="en-US" dirty="0">
                <a:solidFill>
                  <a:srgbClr val="C00000"/>
                </a:solidFill>
                <a:latin typeface="+mn-ea"/>
                <a:ea typeface="+mn-ea"/>
              </a:rPr>
              <a:t>特征</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示例：提出</a:t>
            </a:r>
            <a:r>
              <a:rPr lang="en-US" altLang="zh-CN" dirty="0"/>
              <a:t>Issue</a:t>
            </a:r>
            <a:endParaRPr lang="zh-CN" altLang="en-US" dirty="0"/>
          </a:p>
        </p:txBody>
      </p:sp>
      <p:sp>
        <p:nvSpPr>
          <p:cNvPr id="3" name="内容占位符 2"/>
          <p:cNvSpPr>
            <a:spLocks noGrp="1"/>
          </p:cNvSpPr>
          <p:nvPr>
            <p:ph idx="1"/>
          </p:nvPr>
        </p:nvSpPr>
        <p:spPr/>
        <p:txBody>
          <a:bodyPr/>
          <a:lstStyle/>
          <a:p>
            <a:r>
              <a:rPr lang="zh-CN" altLang="en-US" dirty="0"/>
              <a:t>任何人均可提出软件开发任务：代码缺陷 和 软件需求</a:t>
            </a:r>
            <a:endParaRPr lang="en-US" altLang="zh-CN" dirty="0"/>
          </a:p>
          <a:p>
            <a:r>
              <a:rPr lang="zh-CN" altLang="en-US" dirty="0"/>
              <a:t>“</a:t>
            </a:r>
            <a:r>
              <a:rPr lang="zh-CN" altLang="en-US" dirty="0">
                <a:solidFill>
                  <a:srgbClr val="C00000"/>
                </a:solidFill>
              </a:rPr>
              <a:t>新建</a:t>
            </a:r>
            <a:r>
              <a:rPr lang="en-US" altLang="zh-CN" dirty="0">
                <a:solidFill>
                  <a:srgbClr val="C00000"/>
                </a:solidFill>
              </a:rPr>
              <a:t>Issue</a:t>
            </a:r>
            <a:r>
              <a:rPr lang="zh-CN" altLang="en-US" dirty="0"/>
              <a:t>”</a:t>
            </a:r>
          </a:p>
        </p:txBody>
      </p:sp>
      <p:pic>
        <p:nvPicPr>
          <p:cNvPr id="5" name="图片 4"/>
          <p:cNvPicPr>
            <a:picLocks noChangeAspect="1"/>
          </p:cNvPicPr>
          <p:nvPr/>
        </p:nvPicPr>
        <p:blipFill>
          <a:blip r:embed="rId2"/>
          <a:stretch>
            <a:fillRect/>
          </a:stretch>
        </p:blipFill>
        <p:spPr>
          <a:xfrm>
            <a:off x="13962" y="2888940"/>
            <a:ext cx="12190413" cy="2360387"/>
          </a:xfrm>
          <a:prstGeom prst="rect">
            <a:avLst/>
          </a:prstGeom>
          <a:ln w="12700">
            <a:solidFill>
              <a:schemeClr val="dk1"/>
            </a:solidFill>
          </a:ln>
        </p:spPr>
      </p:pic>
      <p:sp>
        <p:nvSpPr>
          <p:cNvPr id="6" name="矩形 5"/>
          <p:cNvSpPr/>
          <p:nvPr/>
        </p:nvSpPr>
        <p:spPr>
          <a:xfrm>
            <a:off x="10595707" y="4069133"/>
            <a:ext cx="1389884" cy="62278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管理</a:t>
            </a:r>
            <a:r>
              <a:rPr lang="en-US" altLang="zh-CN" dirty="0"/>
              <a:t>Issue</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辨别</a:t>
            </a:r>
            <a:r>
              <a:rPr lang="en-US" altLang="zh-CN" dirty="0"/>
              <a:t>Issue</a:t>
            </a:r>
            <a:r>
              <a:rPr lang="zh-CN" altLang="zh-CN" dirty="0"/>
              <a:t>的</a:t>
            </a:r>
            <a:r>
              <a:rPr lang="zh-CN" altLang="zh-CN" dirty="0">
                <a:solidFill>
                  <a:srgbClr val="C00000"/>
                </a:solidFill>
              </a:rPr>
              <a:t>类别</a:t>
            </a:r>
            <a:endParaRPr lang="en-US" altLang="zh-CN" dirty="0">
              <a:solidFill>
                <a:srgbClr val="C00000"/>
              </a:solidFill>
            </a:endParaRPr>
          </a:p>
          <a:p>
            <a:pPr lvl="1"/>
            <a:r>
              <a:rPr lang="zh-CN" altLang="zh-CN" dirty="0"/>
              <a:t>代码缺陷</a:t>
            </a:r>
            <a:r>
              <a:rPr lang="zh-CN" altLang="en-US" dirty="0"/>
              <a:t>，</a:t>
            </a:r>
            <a:r>
              <a:rPr lang="zh-CN" altLang="zh-CN" dirty="0"/>
              <a:t>新增功能</a:t>
            </a:r>
            <a:r>
              <a:rPr lang="zh-CN" altLang="en-US" dirty="0"/>
              <a:t>需求</a:t>
            </a:r>
            <a:endParaRPr lang="en-US" altLang="zh-CN" dirty="0"/>
          </a:p>
          <a:p>
            <a:r>
              <a:rPr lang="zh-CN" altLang="zh-CN" dirty="0"/>
              <a:t>确认</a:t>
            </a:r>
            <a:r>
              <a:rPr lang="en-US" altLang="zh-CN" dirty="0"/>
              <a:t>Issue</a:t>
            </a:r>
            <a:r>
              <a:rPr lang="zh-CN" altLang="zh-CN" dirty="0"/>
              <a:t>的</a:t>
            </a:r>
            <a:r>
              <a:rPr lang="zh-CN" altLang="zh-CN" dirty="0">
                <a:solidFill>
                  <a:srgbClr val="C00000"/>
                </a:solidFill>
              </a:rPr>
              <a:t>有效性</a:t>
            </a:r>
            <a:endParaRPr lang="en-US" altLang="zh-CN" dirty="0">
              <a:solidFill>
                <a:srgbClr val="C00000"/>
              </a:solidFill>
            </a:endParaRPr>
          </a:p>
          <a:p>
            <a:pPr lvl="1"/>
            <a:r>
              <a:rPr lang="zh-CN" altLang="en-US" dirty="0"/>
              <a:t>缺陷是否客观存在</a:t>
            </a:r>
            <a:endParaRPr lang="en-US" altLang="zh-CN" dirty="0"/>
          </a:p>
          <a:p>
            <a:pPr lvl="1"/>
            <a:r>
              <a:rPr lang="zh-CN" altLang="en-US" dirty="0"/>
              <a:t>软件需求是否有意义</a:t>
            </a:r>
            <a:endParaRPr lang="en-US" altLang="zh-CN" dirty="0"/>
          </a:p>
          <a:p>
            <a:r>
              <a:rPr lang="zh-CN" altLang="zh-CN" dirty="0"/>
              <a:t>为</a:t>
            </a:r>
            <a:r>
              <a:rPr lang="en-US" altLang="zh-CN" dirty="0"/>
              <a:t>Issue</a:t>
            </a:r>
            <a:r>
              <a:rPr lang="zh-CN" altLang="zh-CN" dirty="0"/>
              <a:t>贴上适当标签</a:t>
            </a:r>
            <a:endParaRPr lang="en-US" altLang="zh-CN" dirty="0"/>
          </a:p>
          <a:p>
            <a:pPr lvl="1"/>
            <a:r>
              <a:rPr lang="zh-CN" altLang="zh-CN" dirty="0"/>
              <a:t>直观地展示其特征信息</a:t>
            </a:r>
            <a:endParaRPr lang="en-US" altLang="zh-CN" dirty="0"/>
          </a:p>
          <a:p>
            <a:pPr lvl="1"/>
            <a:r>
              <a:rPr lang="zh-CN" altLang="zh-CN" dirty="0"/>
              <a:t>“</a:t>
            </a:r>
            <a:r>
              <a:rPr lang="en-US" altLang="zh-CN" dirty="0"/>
              <a:t>Bug</a:t>
            </a:r>
            <a:r>
              <a:rPr lang="zh-CN" altLang="zh-CN" dirty="0"/>
              <a:t>” 表示缺陷修复任务，“</a:t>
            </a:r>
            <a:r>
              <a:rPr lang="en-US" altLang="zh-CN" dirty="0"/>
              <a:t>duplicate</a:t>
            </a:r>
            <a:r>
              <a:rPr lang="zh-CN" altLang="zh-CN" dirty="0"/>
              <a:t>”标签表示这是一个重复的</a:t>
            </a:r>
            <a:r>
              <a:rPr lang="en-US" altLang="zh-CN" dirty="0"/>
              <a:t>Issue</a:t>
            </a:r>
            <a:endParaRPr lang="zh-CN" altLang="en-US" dirty="0"/>
          </a:p>
        </p:txBody>
      </p:sp>
      <p:pic>
        <p:nvPicPr>
          <p:cNvPr id="5" name="图片 4"/>
          <p:cNvPicPr>
            <a:picLocks noChangeAspect="1"/>
          </p:cNvPicPr>
          <p:nvPr/>
        </p:nvPicPr>
        <p:blipFill>
          <a:blip r:embed="rId2"/>
          <a:stretch>
            <a:fillRect/>
          </a:stretch>
        </p:blipFill>
        <p:spPr>
          <a:xfrm>
            <a:off x="6460996" y="2690714"/>
            <a:ext cx="5004557" cy="1704975"/>
          </a:xfrm>
          <a:prstGeom prst="rect">
            <a:avLst/>
          </a:prstGeom>
          <a:ln>
            <a:solidFill>
              <a:schemeClr val="dk1"/>
            </a:solidFill>
          </a:ln>
        </p:spPr>
      </p:pic>
      <p:pic>
        <p:nvPicPr>
          <p:cNvPr id="7" name="图片 6"/>
          <p:cNvPicPr>
            <a:picLocks noChangeAspect="1"/>
          </p:cNvPicPr>
          <p:nvPr/>
        </p:nvPicPr>
        <p:blipFill>
          <a:blip r:embed="rId3"/>
          <a:stretch>
            <a:fillRect/>
          </a:stretch>
        </p:blipFill>
        <p:spPr>
          <a:xfrm>
            <a:off x="6451424" y="837734"/>
            <a:ext cx="5004556" cy="1749959"/>
          </a:xfrm>
          <a:prstGeom prst="rect">
            <a:avLst/>
          </a:prstGeom>
          <a:ln>
            <a:solidFill>
              <a:schemeClr val="dk1"/>
            </a:solidFill>
          </a:ln>
        </p:spPr>
      </p:pic>
      <p:sp>
        <p:nvSpPr>
          <p:cNvPr id="8" name="矩形 7"/>
          <p:cNvSpPr/>
          <p:nvPr/>
        </p:nvSpPr>
        <p:spPr>
          <a:xfrm>
            <a:off x="0" y="6165850"/>
            <a:ext cx="12173476" cy="70788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kumimoji="1" lang="zh-CN" altLang="en-US" sz="2800" dirty="0">
                <a:solidFill>
                  <a:schemeClr val="bg1"/>
                </a:solidFill>
                <a:latin typeface="微软雅黑" panose="020B0503020204020204" charset="-122"/>
                <a:ea typeface="微软雅黑" panose="020B0503020204020204" charset="-122"/>
              </a:rPr>
              <a:t>依靠群体来管理</a:t>
            </a:r>
            <a:r>
              <a:rPr kumimoji="1" lang="en-US" altLang="zh-CN" sz="2800" dirty="0">
                <a:solidFill>
                  <a:schemeClr val="bg1"/>
                </a:solidFill>
                <a:latin typeface="微软雅黑" panose="020B0503020204020204" charset="-122"/>
                <a:ea typeface="微软雅黑" panose="020B0503020204020204" charset="-122"/>
              </a:rPr>
              <a:t>Issue</a:t>
            </a: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示例：管理和讨论</a:t>
            </a:r>
            <a:r>
              <a:rPr lang="en-US" altLang="zh-CN" dirty="0"/>
              <a:t>Issue</a:t>
            </a:r>
            <a:endParaRPr lang="zh-CN" altLang="en-US" dirty="0"/>
          </a:p>
        </p:txBody>
      </p:sp>
      <p:pic>
        <p:nvPicPr>
          <p:cNvPr id="5" name="图片 4"/>
          <p:cNvPicPr>
            <a:picLocks noChangeAspect="1"/>
          </p:cNvPicPr>
          <p:nvPr/>
        </p:nvPicPr>
        <p:blipFill>
          <a:blip r:embed="rId2"/>
          <a:stretch>
            <a:fillRect/>
          </a:stretch>
        </p:blipFill>
        <p:spPr>
          <a:xfrm>
            <a:off x="-12139" y="4004466"/>
            <a:ext cx="12190413" cy="2853534"/>
          </a:xfrm>
          <a:prstGeom prst="rect">
            <a:avLst/>
          </a:prstGeom>
          <a:ln w="12700">
            <a:solidFill>
              <a:schemeClr val="tx1"/>
            </a:solidFill>
          </a:ln>
        </p:spPr>
      </p:pic>
      <p:pic>
        <p:nvPicPr>
          <p:cNvPr id="9" name="图片 8"/>
          <p:cNvPicPr>
            <a:picLocks noChangeAspect="1"/>
          </p:cNvPicPr>
          <p:nvPr/>
        </p:nvPicPr>
        <p:blipFill>
          <a:blip r:embed="rId3"/>
          <a:stretch>
            <a:fillRect/>
          </a:stretch>
        </p:blipFill>
        <p:spPr>
          <a:xfrm>
            <a:off x="0" y="926977"/>
            <a:ext cx="12190413" cy="2867018"/>
          </a:xfrm>
          <a:prstGeom prst="rect">
            <a:avLst/>
          </a:prstGeom>
          <a:ln w="12700">
            <a:solidFill>
              <a:schemeClr val="tx1"/>
            </a:solidFill>
          </a:ln>
        </p:spPr>
      </p:pic>
      <p:sp>
        <p:nvSpPr>
          <p:cNvPr id="12" name="矩形 11"/>
          <p:cNvSpPr/>
          <p:nvPr/>
        </p:nvSpPr>
        <p:spPr>
          <a:xfrm>
            <a:off x="7319342" y="4149080"/>
            <a:ext cx="3636404" cy="15998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lvl="1" indent="-342900">
              <a:buFont typeface="Wingdings" panose="05000000000000000000" pitchFamily="2" charset="2"/>
              <a:buChar char="Ø"/>
            </a:pPr>
            <a:r>
              <a:rPr lang="zh-CN" altLang="en-US" sz="2800" dirty="0">
                <a:solidFill>
                  <a:srgbClr val="C00000"/>
                </a:solidFill>
              </a:rPr>
              <a:t>设置</a:t>
            </a:r>
            <a:r>
              <a:rPr lang="en-US" altLang="zh-CN" sz="2800" dirty="0">
                <a:solidFill>
                  <a:srgbClr val="C00000"/>
                </a:solidFill>
              </a:rPr>
              <a:t>Issue</a:t>
            </a:r>
            <a:r>
              <a:rPr lang="zh-CN" altLang="en-US" sz="2800" dirty="0">
                <a:solidFill>
                  <a:srgbClr val="C00000"/>
                </a:solidFill>
              </a:rPr>
              <a:t>优先级</a:t>
            </a:r>
            <a:endParaRPr lang="en-US" altLang="zh-CN" sz="2800" dirty="0">
              <a:solidFill>
                <a:srgbClr val="C00000"/>
              </a:solidFill>
            </a:endParaRPr>
          </a:p>
          <a:p>
            <a:pPr marL="342900" lvl="1" indent="-342900">
              <a:buFont typeface="Wingdings" panose="05000000000000000000" pitchFamily="2" charset="2"/>
              <a:buChar char="Ø"/>
            </a:pPr>
            <a:r>
              <a:rPr lang="zh-CN" altLang="en-US" sz="2800" dirty="0">
                <a:solidFill>
                  <a:srgbClr val="C00000"/>
                </a:solidFill>
              </a:rPr>
              <a:t>补充</a:t>
            </a:r>
            <a:r>
              <a:rPr lang="en-US" altLang="zh-CN" sz="2800" dirty="0">
                <a:solidFill>
                  <a:srgbClr val="C00000"/>
                </a:solidFill>
              </a:rPr>
              <a:t>log</a:t>
            </a:r>
            <a:r>
              <a:rPr lang="zh-CN" altLang="en-US" sz="2800" dirty="0">
                <a:solidFill>
                  <a:srgbClr val="C00000"/>
                </a:solidFill>
              </a:rPr>
              <a:t>截图</a:t>
            </a:r>
            <a:endParaRPr lang="en-US" altLang="zh-CN" sz="2800" dirty="0">
              <a:solidFill>
                <a:srgbClr val="C00000"/>
              </a:solidFill>
            </a:endParaRPr>
          </a:p>
        </p:txBody>
      </p:sp>
      <p:sp>
        <p:nvSpPr>
          <p:cNvPr id="13" name="矩形 12"/>
          <p:cNvSpPr/>
          <p:nvPr/>
        </p:nvSpPr>
        <p:spPr>
          <a:xfrm>
            <a:off x="406574" y="4581128"/>
            <a:ext cx="4824536" cy="134989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指派</a:t>
            </a:r>
            <a:r>
              <a:rPr lang="en-US" altLang="zh-CN" dirty="0"/>
              <a:t>Issue</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何为</a:t>
            </a:r>
            <a:r>
              <a:rPr lang="zh-CN" altLang="zh-CN" dirty="0"/>
              <a:t>指派</a:t>
            </a:r>
            <a:r>
              <a:rPr lang="en-US" altLang="zh-CN" dirty="0"/>
              <a:t>Issue</a:t>
            </a:r>
          </a:p>
          <a:p>
            <a:pPr lvl="1"/>
            <a:r>
              <a:rPr lang="zh-CN" altLang="en-US" dirty="0"/>
              <a:t>将</a:t>
            </a:r>
            <a:r>
              <a:rPr lang="en-US" altLang="zh-CN" dirty="0"/>
              <a:t>Issue</a:t>
            </a:r>
            <a:r>
              <a:rPr lang="zh-CN" altLang="zh-CN" dirty="0"/>
              <a:t>分配给相应人员加以解决</a:t>
            </a:r>
            <a:endParaRPr lang="en-US" altLang="zh-CN" dirty="0"/>
          </a:p>
          <a:p>
            <a:r>
              <a:rPr lang="zh-CN" altLang="en-US" dirty="0"/>
              <a:t>要考虑的因素</a:t>
            </a:r>
            <a:endParaRPr lang="en-US" altLang="zh-CN" dirty="0"/>
          </a:p>
          <a:p>
            <a:pPr lvl="1"/>
            <a:r>
              <a:rPr lang="zh-CN" altLang="zh-CN" dirty="0"/>
              <a:t>群体基于兴趣和特长来认领相关任务</a:t>
            </a:r>
            <a:endParaRPr lang="en-US" altLang="zh-CN" dirty="0"/>
          </a:p>
          <a:p>
            <a:pPr lvl="1"/>
            <a:r>
              <a:rPr lang="zh-CN" altLang="en-US" dirty="0"/>
              <a:t>结合开发者的</a:t>
            </a:r>
            <a:r>
              <a:rPr lang="zh-CN" altLang="zh-CN" dirty="0"/>
              <a:t>开发技术</a:t>
            </a:r>
            <a:r>
              <a:rPr lang="zh-CN" altLang="en-US" dirty="0"/>
              <a:t>和经验</a:t>
            </a:r>
            <a:endParaRPr lang="en-US" altLang="zh-CN" dirty="0"/>
          </a:p>
          <a:p>
            <a:pPr lvl="1"/>
            <a:r>
              <a:rPr lang="zh-CN" altLang="en-US" dirty="0"/>
              <a:t>考虑</a:t>
            </a:r>
            <a:r>
              <a:rPr lang="zh-CN" altLang="zh-CN" dirty="0"/>
              <a:t>开发人员的能力和精力</a:t>
            </a:r>
            <a:endParaRPr lang="en-US" altLang="zh-CN" dirty="0"/>
          </a:p>
          <a:p>
            <a:r>
              <a:rPr lang="en-US" altLang="zh-CN" dirty="0"/>
              <a:t>Issue</a:t>
            </a:r>
            <a:r>
              <a:rPr lang="zh-CN" altLang="zh-CN" dirty="0"/>
              <a:t>指派并</a:t>
            </a:r>
            <a:r>
              <a:rPr lang="zh-CN" altLang="en-US" dirty="0"/>
              <a:t>非</a:t>
            </a:r>
            <a:r>
              <a:rPr lang="zh-CN" altLang="zh-CN" dirty="0"/>
              <a:t>强制性</a:t>
            </a:r>
            <a:endParaRPr lang="en-US" altLang="zh-CN" dirty="0"/>
          </a:p>
          <a:p>
            <a:pPr lvl="1"/>
            <a:r>
              <a:rPr lang="zh-CN" altLang="zh-CN" dirty="0"/>
              <a:t>具有</a:t>
            </a:r>
            <a:r>
              <a:rPr lang="zh-CN" altLang="zh-CN" b="1" dirty="0">
                <a:solidFill>
                  <a:srgbClr val="C00000"/>
                </a:solidFill>
              </a:rPr>
              <a:t>通知和推荐</a:t>
            </a:r>
            <a:r>
              <a:rPr lang="zh-CN" altLang="zh-CN" dirty="0"/>
              <a:t>的性质</a:t>
            </a:r>
            <a:endParaRPr lang="en-US" altLang="zh-CN" dirty="0"/>
          </a:p>
          <a:p>
            <a:pPr lvl="1"/>
            <a:r>
              <a:rPr lang="zh-CN" altLang="zh-CN" dirty="0"/>
              <a:t>接受到任务指派</a:t>
            </a:r>
            <a:r>
              <a:rPr lang="zh-CN" altLang="en-US" dirty="0"/>
              <a:t>的</a:t>
            </a:r>
            <a:r>
              <a:rPr lang="zh-CN" altLang="zh-CN" dirty="0"/>
              <a:t>人员有权决定是否接受该指派，可</a:t>
            </a:r>
            <a:r>
              <a:rPr lang="zh-CN" altLang="zh-CN" b="1" dirty="0">
                <a:solidFill>
                  <a:srgbClr val="C00000"/>
                </a:solidFill>
              </a:rPr>
              <a:t>自愿参加</a:t>
            </a:r>
            <a:r>
              <a:rPr lang="zh-CN" altLang="zh-CN" dirty="0"/>
              <a:t>或</a:t>
            </a:r>
            <a:r>
              <a:rPr lang="zh-CN" altLang="zh-CN" b="1" dirty="0">
                <a:solidFill>
                  <a:srgbClr val="C00000"/>
                </a:solidFill>
              </a:rPr>
              <a:t>拒绝指派</a:t>
            </a:r>
            <a:endParaRPr lang="zh-CN" altLang="en-US" b="1" dirty="0">
              <a:solidFill>
                <a:srgbClr val="C00000"/>
              </a:solidFill>
            </a:endParaRPr>
          </a:p>
        </p:txBody>
      </p:sp>
      <p:pic>
        <p:nvPicPr>
          <p:cNvPr id="5" name="图片 4"/>
          <p:cNvPicPr>
            <a:picLocks noChangeAspect="1"/>
          </p:cNvPicPr>
          <p:nvPr/>
        </p:nvPicPr>
        <p:blipFill>
          <a:blip r:embed="rId2"/>
          <a:stretch>
            <a:fillRect/>
          </a:stretch>
        </p:blipFill>
        <p:spPr>
          <a:xfrm>
            <a:off x="7391350" y="1610940"/>
            <a:ext cx="4716227" cy="709291"/>
          </a:xfrm>
          <a:prstGeom prst="rect">
            <a:avLst/>
          </a:prstGeom>
        </p:spPr>
      </p:pic>
      <p:pic>
        <p:nvPicPr>
          <p:cNvPr id="7" name="图片 6"/>
          <p:cNvPicPr>
            <a:picLocks noChangeAspect="1"/>
          </p:cNvPicPr>
          <p:nvPr/>
        </p:nvPicPr>
        <p:blipFill>
          <a:blip r:embed="rId3"/>
          <a:stretch>
            <a:fillRect/>
          </a:stretch>
        </p:blipFill>
        <p:spPr>
          <a:xfrm>
            <a:off x="7975228" y="2355029"/>
            <a:ext cx="3808462" cy="2182741"/>
          </a:xfrm>
          <a:prstGeom prst="rect">
            <a:avLst/>
          </a:prstGeom>
        </p:spPr>
      </p:pic>
      <p:sp>
        <p:nvSpPr>
          <p:cNvPr id="8" name="矩形 7"/>
          <p:cNvSpPr/>
          <p:nvPr/>
        </p:nvSpPr>
        <p:spPr>
          <a:xfrm>
            <a:off x="7247334" y="1268760"/>
            <a:ext cx="4860243" cy="342038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 name="矩形 8"/>
          <p:cNvSpPr/>
          <p:nvPr/>
        </p:nvSpPr>
        <p:spPr>
          <a:xfrm>
            <a:off x="7975228" y="2389734"/>
            <a:ext cx="1612366" cy="787238"/>
          </a:xfrm>
          <a:prstGeom prst="rect">
            <a:avLst/>
          </a:prstGeom>
          <a:noFill/>
          <a:ln>
            <a:solidFill>
              <a:srgbClr val="FF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示例：指派</a:t>
            </a:r>
            <a:r>
              <a:rPr lang="en-US" altLang="zh-CN" dirty="0"/>
              <a:t>Issue</a:t>
            </a:r>
            <a:r>
              <a:rPr lang="zh-CN" altLang="en-US" dirty="0"/>
              <a:t>的负责人</a:t>
            </a:r>
          </a:p>
        </p:txBody>
      </p:sp>
      <p:pic>
        <p:nvPicPr>
          <p:cNvPr id="5" name="图片 4"/>
          <p:cNvPicPr>
            <a:picLocks noChangeAspect="1"/>
          </p:cNvPicPr>
          <p:nvPr/>
        </p:nvPicPr>
        <p:blipFill>
          <a:blip r:embed="rId2"/>
          <a:stretch>
            <a:fillRect/>
          </a:stretch>
        </p:blipFill>
        <p:spPr>
          <a:xfrm>
            <a:off x="0" y="1248071"/>
            <a:ext cx="12190413" cy="4361857"/>
          </a:xfrm>
          <a:prstGeom prst="rect">
            <a:avLst/>
          </a:prstGeom>
          <a:ln w="12700">
            <a:solidFill>
              <a:schemeClr val="tx1"/>
            </a:solidFill>
          </a:ln>
        </p:spPr>
      </p:pic>
      <p:sp>
        <p:nvSpPr>
          <p:cNvPr id="6" name="矩形 5"/>
          <p:cNvSpPr/>
          <p:nvPr/>
        </p:nvSpPr>
        <p:spPr>
          <a:xfrm>
            <a:off x="9659602" y="3933057"/>
            <a:ext cx="2160240" cy="75608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跟踪</a:t>
            </a:r>
            <a:r>
              <a:rPr lang="en-US" altLang="zh-CN" dirty="0"/>
              <a:t>Issue</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跟踪和记录</a:t>
            </a:r>
            <a:r>
              <a:rPr lang="en-US" altLang="zh-CN" dirty="0"/>
              <a:t>Issue</a:t>
            </a:r>
            <a:r>
              <a:rPr lang="zh-CN" altLang="zh-CN" dirty="0"/>
              <a:t>的解决过程，掌握</a:t>
            </a:r>
            <a:r>
              <a:rPr lang="en-US" altLang="zh-CN" dirty="0"/>
              <a:t>Issue</a:t>
            </a:r>
            <a:r>
              <a:rPr lang="zh-CN" altLang="zh-CN" dirty="0"/>
              <a:t>解决状况</a:t>
            </a:r>
            <a:endParaRPr lang="en-US" altLang="zh-CN" dirty="0"/>
          </a:p>
          <a:p>
            <a:pPr lvl="1"/>
            <a:r>
              <a:rPr lang="zh-CN" altLang="zh-CN" dirty="0"/>
              <a:t>事件的发起者</a:t>
            </a:r>
            <a:endParaRPr lang="en-US" altLang="zh-CN" dirty="0"/>
          </a:p>
          <a:p>
            <a:pPr lvl="1"/>
            <a:r>
              <a:rPr lang="zh-CN" altLang="zh-CN" dirty="0"/>
              <a:t>发生的时间点</a:t>
            </a:r>
            <a:endParaRPr lang="en-US" altLang="zh-CN" dirty="0"/>
          </a:p>
          <a:p>
            <a:pPr lvl="1"/>
            <a:r>
              <a:rPr lang="zh-CN" altLang="zh-CN" dirty="0"/>
              <a:t>事件的内容等</a:t>
            </a:r>
            <a:endParaRPr lang="zh-CN" altLang="en-US" dirty="0"/>
          </a:p>
        </p:txBody>
      </p:sp>
      <p:pic>
        <p:nvPicPr>
          <p:cNvPr id="5" name="图片 4"/>
          <p:cNvPicPr>
            <a:picLocks noChangeAspect="1"/>
          </p:cNvPicPr>
          <p:nvPr/>
        </p:nvPicPr>
        <p:blipFill>
          <a:blip r:embed="rId2"/>
          <a:stretch>
            <a:fillRect/>
          </a:stretch>
        </p:blipFill>
        <p:spPr>
          <a:xfrm>
            <a:off x="5087094" y="1880828"/>
            <a:ext cx="6563569" cy="4409804"/>
          </a:xfrm>
          <a:prstGeom prst="rect">
            <a:avLst/>
          </a:prstGeom>
          <a:ln>
            <a:solidFill>
              <a:schemeClr val="tx1"/>
            </a:solidFill>
          </a:ln>
        </p:spPr>
      </p:pic>
      <p:sp>
        <p:nvSpPr>
          <p:cNvPr id="6" name="矩形 5"/>
          <p:cNvSpPr/>
          <p:nvPr/>
        </p:nvSpPr>
        <p:spPr>
          <a:xfrm>
            <a:off x="7751390" y="2744924"/>
            <a:ext cx="1440160" cy="36004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35266" y="4275367"/>
            <a:ext cx="4824536" cy="36003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103318" y="5050756"/>
            <a:ext cx="4464496" cy="36003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箭头: 下 3"/>
          <p:cNvSpPr/>
          <p:nvPr/>
        </p:nvSpPr>
        <p:spPr>
          <a:xfrm>
            <a:off x="10559702" y="2204864"/>
            <a:ext cx="1008112" cy="1548172"/>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在开源软件社区中，基于</a:t>
            </a:r>
            <a:r>
              <a:rPr lang="en-US" altLang="zh-CN" dirty="0"/>
              <a:t>Issue</a:t>
            </a:r>
            <a:r>
              <a:rPr lang="zh-CN" altLang="en-US" dirty="0"/>
              <a:t>的管理有何优点？</a:t>
            </a:r>
            <a:r>
              <a:rPr lang="en-US" altLang="zh-CN" dirty="0"/>
              <a:t>Issue</a:t>
            </a:r>
            <a:r>
              <a:rPr lang="zh-CN" altLang="en-US" dirty="0"/>
              <a:t>机制能否支持开源软件的群体发开发？为什么？</a:t>
            </a:r>
            <a:endParaRPr lang="en-US" altLang="zh-CN" dirty="0"/>
          </a:p>
          <a:p>
            <a:endParaRPr lang="en-US" altLang="zh-CN" dirty="0"/>
          </a:p>
          <a:p>
            <a:r>
              <a:rPr lang="zh-CN" altLang="en-US" dirty="0"/>
              <a:t>群体化开发方法能否有效提高软件创新、开发效率和质量，为什么？</a:t>
            </a:r>
          </a:p>
        </p:txBody>
      </p:sp>
      <p:pic>
        <p:nvPicPr>
          <p:cNvPr id="4" name="图片 3"/>
          <p:cNvPicPr>
            <a:picLocks noChangeAspect="1"/>
          </p:cNvPicPr>
          <p:nvPr/>
        </p:nvPicPr>
        <p:blipFill>
          <a:blip r:embed="rId2"/>
          <a:stretch>
            <a:fillRect/>
          </a:stretch>
        </p:blipFill>
        <p:spPr>
          <a:xfrm>
            <a:off x="10235666" y="4262408"/>
            <a:ext cx="1476163" cy="1968489"/>
          </a:xfrm>
          <a:prstGeom prst="rect">
            <a:avLst/>
          </a:prstGeom>
        </p:spPr>
      </p:pic>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传统软件开发的集中式版本管理</a:t>
            </a:r>
          </a:p>
        </p:txBody>
      </p:sp>
      <p:sp>
        <p:nvSpPr>
          <p:cNvPr id="4" name="笑脸 3"/>
          <p:cNvSpPr/>
          <p:nvPr/>
        </p:nvSpPr>
        <p:spPr>
          <a:xfrm>
            <a:off x="5781885" y="1262663"/>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 name="笑脸 4"/>
          <p:cNvSpPr/>
          <p:nvPr/>
        </p:nvSpPr>
        <p:spPr>
          <a:xfrm>
            <a:off x="3228247" y="1808820"/>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笑脸 5"/>
          <p:cNvSpPr/>
          <p:nvPr/>
        </p:nvSpPr>
        <p:spPr>
          <a:xfrm>
            <a:off x="8335523" y="1910735"/>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笑脸 6"/>
          <p:cNvSpPr/>
          <p:nvPr/>
        </p:nvSpPr>
        <p:spPr>
          <a:xfrm>
            <a:off x="9119542" y="3267684"/>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笑脸 7"/>
          <p:cNvSpPr/>
          <p:nvPr/>
        </p:nvSpPr>
        <p:spPr>
          <a:xfrm>
            <a:off x="7571370" y="4610218"/>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 name="笑脸 8"/>
          <p:cNvSpPr/>
          <p:nvPr/>
        </p:nvSpPr>
        <p:spPr>
          <a:xfrm>
            <a:off x="4479017" y="4617132"/>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0" name="笑脸 9"/>
          <p:cNvSpPr/>
          <p:nvPr/>
        </p:nvSpPr>
        <p:spPr>
          <a:xfrm>
            <a:off x="2624547" y="3429000"/>
            <a:ext cx="648072"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圆柱体 10"/>
          <p:cNvSpPr/>
          <p:nvPr/>
        </p:nvSpPr>
        <p:spPr>
          <a:xfrm>
            <a:off x="5235455" y="2726569"/>
            <a:ext cx="2155895" cy="1189187"/>
          </a:xfrm>
          <a:prstGeom prst="can">
            <a:avLst/>
          </a:prstGeom>
        </p:spPr>
        <p:style>
          <a:lnRef idx="1">
            <a:schemeClr val="dk1"/>
          </a:lnRef>
          <a:fillRef idx="2">
            <a:schemeClr val="dk1"/>
          </a:fillRef>
          <a:effectRef idx="1">
            <a:schemeClr val="dk1"/>
          </a:effectRef>
          <a:fontRef idx="minor">
            <a:schemeClr val="dk1"/>
          </a:fontRef>
        </p:style>
        <p:txBody>
          <a:bodyPr rtlCol="0" anchor="ctr"/>
          <a:lstStyle/>
          <a:p>
            <a:pPr algn="ctr"/>
            <a:r>
              <a:rPr lang="zh-CN" altLang="en-US" dirty="0"/>
              <a:t>软件版本库</a:t>
            </a:r>
          </a:p>
        </p:txBody>
      </p:sp>
      <p:cxnSp>
        <p:nvCxnSpPr>
          <p:cNvPr id="13" name="直接箭头连接符 12"/>
          <p:cNvCxnSpPr>
            <a:stCxn id="4" idx="4"/>
            <a:endCxn id="11" idx="1"/>
          </p:cNvCxnSpPr>
          <p:nvPr/>
        </p:nvCxnSpPr>
        <p:spPr>
          <a:xfrm>
            <a:off x="6105921" y="1910735"/>
            <a:ext cx="207482" cy="815834"/>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5" idx="5"/>
          </p:cNvCxnSpPr>
          <p:nvPr/>
        </p:nvCxnSpPr>
        <p:spPr>
          <a:xfrm>
            <a:off x="3781411" y="2361984"/>
            <a:ext cx="1454044" cy="634968"/>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10" idx="6"/>
          </p:cNvCxnSpPr>
          <p:nvPr/>
        </p:nvCxnSpPr>
        <p:spPr>
          <a:xfrm flipV="1">
            <a:off x="3272619" y="3501008"/>
            <a:ext cx="1962836" cy="252028"/>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9" idx="7"/>
          </p:cNvCxnSpPr>
          <p:nvPr/>
        </p:nvCxnSpPr>
        <p:spPr>
          <a:xfrm flipV="1">
            <a:off x="5032181" y="3969060"/>
            <a:ext cx="810997" cy="742980"/>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8" idx="0"/>
          </p:cNvCxnSpPr>
          <p:nvPr/>
        </p:nvCxnSpPr>
        <p:spPr>
          <a:xfrm flipH="1" flipV="1">
            <a:off x="7139322" y="3861048"/>
            <a:ext cx="756084" cy="749170"/>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7" idx="2"/>
          </p:cNvCxnSpPr>
          <p:nvPr/>
        </p:nvCxnSpPr>
        <p:spPr>
          <a:xfrm flipH="1" flipV="1">
            <a:off x="7391350" y="3501008"/>
            <a:ext cx="1728192" cy="90712"/>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6" idx="3"/>
          </p:cNvCxnSpPr>
          <p:nvPr/>
        </p:nvCxnSpPr>
        <p:spPr>
          <a:xfrm flipH="1">
            <a:off x="7391350" y="2463899"/>
            <a:ext cx="1039081" cy="576137"/>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sp>
        <p:nvSpPr>
          <p:cNvPr id="26" name="Rectangle 5"/>
          <p:cNvSpPr txBox="1">
            <a:spLocks noChangeArrowheads="1"/>
          </p:cNvSpPr>
          <p:nvPr/>
        </p:nvSpPr>
        <p:spPr>
          <a:xfrm>
            <a:off x="694606" y="5664363"/>
            <a:ext cx="8532948" cy="707887"/>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marL="457200" indent="-457200" algn="just">
              <a:buFont typeface="Wingdings" panose="05000000000000000000" pitchFamily="2" charset="2"/>
              <a:buChar char="ü"/>
              <a:defRPr kumimoji="1" sz="2800">
                <a:solidFill>
                  <a:schemeClr val="bg1"/>
                </a:solidFill>
                <a:latin typeface="微软雅黑" panose="020B0503020204020204" charset="-122"/>
                <a:ea typeface="微软雅黑" panose="020B0503020204020204" charset="-122"/>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kumimoji="1"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Wingdings" panose="05000000000000000000" pitchFamily="2" charset="2"/>
              <a:buChar char="p"/>
              <a:defRPr kumimoji="1"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Wingdings" panose="05000000000000000000" pitchFamily="2" charset="2"/>
              <a:buChar char="n"/>
              <a:defRPr kumimoji="1" sz="2000" kern="1200">
                <a:solidFill>
                  <a:srgbClr val="002060"/>
                </a:solidFill>
                <a:latin typeface="+mn-lt"/>
                <a:ea typeface="+mn-ea"/>
                <a:cs typeface="+mn-cs"/>
              </a:defRPr>
            </a:lvl4pPr>
            <a:lvl5pPr marL="1828800" indent="0" algn="l" rtl="0" eaLnBrk="0" fontAlgn="base" hangingPunct="0">
              <a:spcBef>
                <a:spcPct val="20000"/>
              </a:spcBef>
              <a:spcAft>
                <a:spcPct val="0"/>
              </a:spcAft>
              <a:buFont typeface="Wingdings" panose="05000000000000000000" pitchFamily="2" charset="2"/>
              <a:buNone/>
              <a:defRPr kumimoji="1"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buNone/>
            </a:pPr>
            <a:r>
              <a:rPr lang="zh-CN" altLang="en-US" dirty="0">
                <a:sym typeface="+mn-ea"/>
              </a:rPr>
              <a:t>多人同时需要该代码时会存在什么样的问题？</a:t>
            </a:r>
            <a:endParaRPr lang="en-US" altLang="zh-CN" dirty="0">
              <a:sym typeface="+mn-ea"/>
            </a:endParaRPr>
          </a:p>
        </p:txBody>
      </p:sp>
      <p:pic>
        <p:nvPicPr>
          <p:cNvPr id="27" name="图片 26" descr="地图&#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3578" y="5664363"/>
            <a:ext cx="1351501" cy="703917"/>
          </a:xfrm>
          <a:prstGeom prst="rect">
            <a:avLst/>
          </a:prstGeom>
        </p:spPr>
      </p:pic>
      <p:sp>
        <p:nvSpPr>
          <p:cNvPr id="28" name="文本框 27"/>
          <p:cNvSpPr txBox="1"/>
          <p:nvPr/>
        </p:nvSpPr>
        <p:spPr>
          <a:xfrm>
            <a:off x="5332361" y="2082611"/>
            <a:ext cx="1944216" cy="461665"/>
          </a:xfrm>
          <a:prstGeom prst="rect">
            <a:avLst/>
          </a:prstGeom>
          <a:noFill/>
        </p:spPr>
        <p:txBody>
          <a:bodyPr wrap="square" rtlCol="0">
            <a:spAutoFit/>
          </a:bodyPr>
          <a:lstStyle/>
          <a:p>
            <a:pPr algn="ctr"/>
            <a:r>
              <a:rPr lang="zh-CN" altLang="en-US" dirty="0">
                <a:solidFill>
                  <a:srgbClr val="C00000"/>
                </a:solidFill>
                <a:latin typeface="+mn-ea"/>
                <a:ea typeface="+mn-ea"/>
              </a:rPr>
              <a:t>访问和存取</a:t>
            </a: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3.3  </a:t>
            </a:r>
            <a:r>
              <a:rPr lang="zh-CN" altLang="zh-CN" dirty="0"/>
              <a:t>分布式版本管理</a:t>
            </a:r>
            <a:r>
              <a:rPr lang="zh-CN" altLang="en-US" dirty="0"/>
              <a:t>思想</a:t>
            </a:r>
          </a:p>
        </p:txBody>
      </p:sp>
      <p:grpSp>
        <p:nvGrpSpPr>
          <p:cNvPr id="19" name="画布 125984"/>
          <p:cNvGrpSpPr/>
          <p:nvPr/>
        </p:nvGrpSpPr>
        <p:grpSpPr>
          <a:xfrm>
            <a:off x="709270" y="800708"/>
            <a:ext cx="9814428" cy="3309159"/>
            <a:chOff x="0" y="0"/>
            <a:chExt cx="5274310" cy="1209675"/>
          </a:xfrm>
        </p:grpSpPr>
        <p:sp>
          <p:nvSpPr>
            <p:cNvPr id="20" name="矩形 19"/>
            <p:cNvSpPr/>
            <p:nvPr/>
          </p:nvSpPr>
          <p:spPr>
            <a:xfrm>
              <a:off x="0" y="0"/>
              <a:ext cx="5274310" cy="1209675"/>
            </a:xfrm>
            <a:prstGeom prst="rect">
              <a:avLst/>
            </a:prstGeom>
            <a:solidFill>
              <a:prstClr val="white"/>
            </a:solidFill>
          </p:spPr>
        </p:sp>
        <p:sp>
          <p:nvSpPr>
            <p:cNvPr id="21" name="圆柱体 20"/>
            <p:cNvSpPr/>
            <p:nvPr/>
          </p:nvSpPr>
          <p:spPr>
            <a:xfrm>
              <a:off x="119121" y="215562"/>
              <a:ext cx="927997" cy="617028"/>
            </a:xfrm>
            <a:prstGeom prst="can">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本地工作区</a:t>
              </a:r>
            </a:p>
          </p:txBody>
        </p:sp>
        <p:sp>
          <p:nvSpPr>
            <p:cNvPr id="22" name="圆柱体 21"/>
            <p:cNvSpPr/>
            <p:nvPr/>
          </p:nvSpPr>
          <p:spPr>
            <a:xfrm>
              <a:off x="1384830" y="216104"/>
              <a:ext cx="807720" cy="616486"/>
            </a:xfrm>
            <a:prstGeom prst="can">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暂存区</a:t>
              </a:r>
            </a:p>
          </p:txBody>
        </p:sp>
        <p:sp>
          <p:nvSpPr>
            <p:cNvPr id="23" name="圆柱体 22"/>
            <p:cNvSpPr/>
            <p:nvPr/>
          </p:nvSpPr>
          <p:spPr>
            <a:xfrm>
              <a:off x="2585618" y="216104"/>
              <a:ext cx="899117" cy="616486"/>
            </a:xfrm>
            <a:prstGeom prst="can">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dirty="0">
                  <a:effectLst/>
                  <a:latin typeface="+mn-ea"/>
                  <a:cs typeface="Times New Roman" panose="02020603050405020304" pitchFamily="18" charset="0"/>
                </a:rPr>
                <a:t>本地版本库</a:t>
              </a:r>
            </a:p>
          </p:txBody>
        </p:sp>
        <p:sp>
          <p:nvSpPr>
            <p:cNvPr id="24" name="圆柱体 23"/>
            <p:cNvSpPr/>
            <p:nvPr/>
          </p:nvSpPr>
          <p:spPr>
            <a:xfrm>
              <a:off x="4032730" y="219831"/>
              <a:ext cx="926783" cy="616486"/>
            </a:xfrm>
            <a:prstGeom prst="can">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dirty="0">
                  <a:effectLst/>
                  <a:latin typeface="+mn-ea"/>
                  <a:cs typeface="Times New Roman" panose="02020603050405020304" pitchFamily="18" charset="0"/>
                </a:rPr>
                <a:t>远程</a:t>
              </a:r>
              <a:r>
                <a:rPr lang="en-US" altLang="zh-CN" kern="100" dirty="0">
                  <a:latin typeface="+mn-ea"/>
                  <a:cs typeface="Times New Roman" panose="02020603050405020304" pitchFamily="18" charset="0"/>
                </a:rPr>
                <a:t>(</a:t>
              </a:r>
              <a:r>
                <a:rPr lang="zh-CN" altLang="en-US" kern="100" dirty="0">
                  <a:latin typeface="+mn-ea"/>
                  <a:cs typeface="Times New Roman" panose="02020603050405020304" pitchFamily="18" charset="0"/>
                </a:rPr>
                <a:t>中心</a:t>
              </a:r>
              <a:r>
                <a:rPr lang="en-US" altLang="zh-CN" kern="100" dirty="0">
                  <a:latin typeface="+mn-ea"/>
                  <a:cs typeface="Times New Roman" panose="02020603050405020304" pitchFamily="18" charset="0"/>
                </a:rPr>
                <a:t>)</a:t>
              </a:r>
              <a:r>
                <a:rPr lang="zh-CN" kern="100" dirty="0">
                  <a:effectLst/>
                  <a:latin typeface="+mn-ea"/>
                  <a:cs typeface="Times New Roman" panose="02020603050405020304" pitchFamily="18" charset="0"/>
                </a:rPr>
                <a:t>版本库</a:t>
              </a:r>
            </a:p>
          </p:txBody>
        </p:sp>
        <p:cxnSp>
          <p:nvCxnSpPr>
            <p:cNvPr id="25" name="直接箭头连接符 24"/>
            <p:cNvCxnSpPr>
              <a:stCxn id="21" idx="4"/>
              <a:endCxn id="22" idx="2"/>
            </p:cNvCxnSpPr>
            <p:nvPr/>
          </p:nvCxnSpPr>
          <p:spPr>
            <a:xfrm>
              <a:off x="1047118" y="524076"/>
              <a:ext cx="337712" cy="27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2" idx="4"/>
              <a:endCxn id="23" idx="2"/>
            </p:cNvCxnSpPr>
            <p:nvPr/>
          </p:nvCxnSpPr>
          <p:spPr>
            <a:xfrm>
              <a:off x="2192550" y="524347"/>
              <a:ext cx="393068"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3" idx="4"/>
              <a:endCxn id="24" idx="2"/>
            </p:cNvCxnSpPr>
            <p:nvPr/>
          </p:nvCxnSpPr>
          <p:spPr>
            <a:xfrm>
              <a:off x="3484735" y="524347"/>
              <a:ext cx="547995" cy="3727"/>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文本框 125993"/>
            <p:cNvSpPr txBox="1"/>
            <p:nvPr/>
          </p:nvSpPr>
          <p:spPr>
            <a:xfrm>
              <a:off x="1207402" y="899890"/>
              <a:ext cx="1470427" cy="200984"/>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rgbClr val="C00000"/>
                  </a:solidFill>
                  <a:effectLst/>
                  <a:latin typeface="+mn-ea"/>
                  <a:ea typeface="+mn-ea"/>
                  <a:cs typeface="Times New Roman" panose="02020603050405020304" pitchFamily="18" charset="0"/>
                </a:rPr>
                <a:t>本地计算机</a:t>
              </a:r>
            </a:p>
          </p:txBody>
        </p:sp>
        <p:sp>
          <p:nvSpPr>
            <p:cNvPr id="29" name="矩形 28"/>
            <p:cNvSpPr/>
            <p:nvPr/>
          </p:nvSpPr>
          <p:spPr>
            <a:xfrm>
              <a:off x="0" y="105377"/>
              <a:ext cx="3664880" cy="995497"/>
            </a:xfrm>
            <a:prstGeom prst="rect">
              <a:avLst/>
            </a:prstGeom>
            <a:noFill/>
            <a:ln w="25400">
              <a:solidFill>
                <a:schemeClr val="tx1"/>
              </a:solidFill>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just"/>
              <a:r>
                <a:rPr lang="en-US" sz="1050" kern="100">
                  <a:noFill/>
                  <a:effectLst/>
                  <a:ea typeface="等线" panose="02010600030101010101" pitchFamily="2" charset="-122"/>
                  <a:cs typeface="Times New Roman" panose="02020603050405020304" pitchFamily="18" charset="0"/>
                </a:rPr>
                <a:t> </a:t>
              </a:r>
              <a:endParaRPr lang="zh-CN" sz="1050" kern="100">
                <a:effectLst/>
                <a:ea typeface="等线" panose="02010600030101010101" pitchFamily="2" charset="-122"/>
                <a:cs typeface="Times New Roman" panose="02020603050405020304" pitchFamily="18" charset="0"/>
              </a:endParaRPr>
            </a:p>
          </p:txBody>
        </p:sp>
        <p:sp>
          <p:nvSpPr>
            <p:cNvPr id="30" name="文本框 125993"/>
            <p:cNvSpPr txBox="1"/>
            <p:nvPr/>
          </p:nvSpPr>
          <p:spPr>
            <a:xfrm>
              <a:off x="3921235" y="887350"/>
              <a:ext cx="1107632" cy="18903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rgbClr val="C00000"/>
                  </a:solidFill>
                  <a:effectLst/>
                  <a:latin typeface="+mn-ea"/>
                  <a:ea typeface="+mn-ea"/>
                  <a:cs typeface="Times New Roman" panose="02020603050405020304" pitchFamily="18" charset="0"/>
                </a:rPr>
                <a:t>远端计算机</a:t>
              </a:r>
            </a:p>
          </p:txBody>
        </p:sp>
      </p:grpSp>
      <p:sp>
        <p:nvSpPr>
          <p:cNvPr id="36" name="矩形 35"/>
          <p:cNvSpPr/>
          <p:nvPr/>
        </p:nvSpPr>
        <p:spPr>
          <a:xfrm>
            <a:off x="709270" y="4032105"/>
            <a:ext cx="11089232" cy="252924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zh-CN" altLang="zh-CN" sz="2800" dirty="0">
                <a:effectLst/>
                <a:latin typeface="+mn-ea"/>
                <a:cs typeface="Times New Roman" panose="02020603050405020304" pitchFamily="18" charset="0"/>
              </a:rPr>
              <a:t>采用分级处理方式来区分软件项目文件的不同状态</a:t>
            </a:r>
            <a:endParaRPr lang="en-US" altLang="zh-CN" sz="2800" dirty="0">
              <a:latin typeface="+mn-ea"/>
              <a:cs typeface="Times New Roman" panose="02020603050405020304" pitchFamily="18" charset="0"/>
            </a:endParaRPr>
          </a:p>
          <a:p>
            <a:pPr marL="457200" indent="-457200" algn="just">
              <a:buFont typeface="Wingdings" panose="05000000000000000000" pitchFamily="2" charset="2"/>
              <a:buChar char="ü"/>
            </a:pPr>
            <a:r>
              <a:rPr lang="zh-CN" altLang="zh-CN" sz="2800" dirty="0">
                <a:solidFill>
                  <a:srgbClr val="C00000"/>
                </a:solidFill>
                <a:effectLst/>
                <a:latin typeface="+mn-ea"/>
                <a:cs typeface="Times New Roman" panose="02020603050405020304" pitchFamily="18" charset="0"/>
              </a:rPr>
              <a:t>工作区、暂存区、本地版本库</a:t>
            </a:r>
            <a:r>
              <a:rPr lang="zh-CN" altLang="zh-CN" sz="2800" dirty="0">
                <a:effectLst/>
                <a:latin typeface="+mn-ea"/>
                <a:cs typeface="Times New Roman" panose="02020603050405020304" pitchFamily="18" charset="0"/>
              </a:rPr>
              <a:t>建在开发人员自己的计算机之中</a:t>
            </a:r>
            <a:r>
              <a:rPr lang="zh-CN" altLang="en-US" sz="2800" dirty="0">
                <a:effectLst/>
                <a:latin typeface="+mn-ea"/>
                <a:cs typeface="Times New Roman" panose="02020603050405020304" pitchFamily="18" charset="0"/>
              </a:rPr>
              <a:t>，</a:t>
            </a:r>
            <a:r>
              <a:rPr lang="zh-CN" altLang="zh-CN" sz="2800" dirty="0">
                <a:solidFill>
                  <a:srgbClr val="C00000"/>
                </a:solidFill>
                <a:effectLst/>
                <a:latin typeface="+mn-ea"/>
                <a:cs typeface="Times New Roman" panose="02020603050405020304" pitchFamily="18" charset="0"/>
              </a:rPr>
              <a:t>远程版本库</a:t>
            </a:r>
            <a:r>
              <a:rPr lang="zh-CN" altLang="zh-CN" sz="2800" dirty="0">
                <a:effectLst/>
                <a:latin typeface="+mn-ea"/>
                <a:cs typeface="Times New Roman" panose="02020603050405020304" pitchFamily="18" charset="0"/>
              </a:rPr>
              <a:t>建在远程的中心服务器上</a:t>
            </a:r>
            <a:endParaRPr lang="en-US" altLang="zh-CN" sz="2800" dirty="0">
              <a:effectLst/>
              <a:latin typeface="+mn-ea"/>
              <a:cs typeface="Times New Roman" panose="02020603050405020304" pitchFamily="18" charset="0"/>
            </a:endParaRPr>
          </a:p>
          <a:p>
            <a:pPr marL="457200" indent="-457200" algn="just">
              <a:buFont typeface="Wingdings" panose="05000000000000000000" pitchFamily="2" charset="2"/>
              <a:buChar char="ü"/>
            </a:pPr>
            <a:r>
              <a:rPr lang="zh-CN" altLang="zh-CN" sz="2800" dirty="0">
                <a:effectLst/>
                <a:latin typeface="+mn-ea"/>
                <a:cs typeface="Times New Roman" panose="02020603050405020304" pitchFamily="18" charset="0"/>
              </a:rPr>
              <a:t>本地工作完成后，可把本地版本库数据（如代码）</a:t>
            </a:r>
            <a:r>
              <a:rPr lang="zh-CN" altLang="zh-CN" sz="2800" dirty="0">
                <a:solidFill>
                  <a:srgbClr val="C00000"/>
                </a:solidFill>
                <a:effectLst/>
                <a:latin typeface="+mn-ea"/>
                <a:cs typeface="Times New Roman" panose="02020603050405020304" pitchFamily="18" charset="0"/>
              </a:rPr>
              <a:t>同步推送</a:t>
            </a:r>
            <a:r>
              <a:rPr lang="zh-CN" altLang="zh-CN" sz="2800" dirty="0">
                <a:effectLst/>
                <a:latin typeface="+mn-ea"/>
                <a:cs typeface="Times New Roman" panose="02020603050405020304" pitchFamily="18" charset="0"/>
              </a:rPr>
              <a:t>到远程版本库中，也可从远程版本库</a:t>
            </a:r>
            <a:r>
              <a:rPr lang="zh-CN" altLang="zh-CN" sz="2800" dirty="0">
                <a:solidFill>
                  <a:srgbClr val="C00000"/>
                </a:solidFill>
                <a:effectLst/>
                <a:latin typeface="+mn-ea"/>
                <a:cs typeface="Times New Roman" panose="02020603050405020304" pitchFamily="18" charset="0"/>
              </a:rPr>
              <a:t>拉取</a:t>
            </a:r>
            <a:r>
              <a:rPr lang="zh-CN" altLang="zh-CN" sz="2800" dirty="0">
                <a:effectLst/>
                <a:latin typeface="+mn-ea"/>
                <a:cs typeface="Times New Roman" panose="02020603050405020304" pitchFamily="18" charset="0"/>
              </a:rPr>
              <a:t>（</a:t>
            </a:r>
            <a:r>
              <a:rPr lang="en-US" altLang="zh-CN" sz="2800" dirty="0">
                <a:effectLst/>
                <a:latin typeface="+mn-ea"/>
                <a:cs typeface="Times New Roman" panose="02020603050405020304" pitchFamily="18" charset="0"/>
              </a:rPr>
              <a:t>Pull</a:t>
            </a:r>
            <a:r>
              <a:rPr lang="zh-CN" altLang="zh-CN" sz="2800" dirty="0">
                <a:effectLst/>
                <a:latin typeface="+mn-ea"/>
                <a:cs typeface="Times New Roman" panose="02020603050405020304" pitchFamily="18" charset="0"/>
              </a:rPr>
              <a:t>）最新代码到本地版本库</a:t>
            </a:r>
            <a:endParaRPr lang="zh-CN" altLang="en-US" sz="2800" dirty="0">
              <a:latin typeface="+mn-ea"/>
            </a:endParaRP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创建开发分支</a:t>
            </a:r>
          </a:p>
        </p:txBody>
      </p:sp>
      <p:sp>
        <p:nvSpPr>
          <p:cNvPr id="5" name="内容占位符 4"/>
          <p:cNvSpPr>
            <a:spLocks noGrp="1"/>
          </p:cNvSpPr>
          <p:nvPr>
            <p:ph idx="1"/>
          </p:nvPr>
        </p:nvSpPr>
        <p:spPr>
          <a:xfrm>
            <a:off x="539750" y="1125538"/>
            <a:ext cx="10920052" cy="5040312"/>
          </a:xfrm>
        </p:spPr>
        <p:txBody>
          <a:bodyPr/>
          <a:lstStyle/>
          <a:p>
            <a:r>
              <a:rPr lang="zh-CN" altLang="en-US" dirty="0"/>
              <a:t>分支相当于一条开发线路，是一串代码提交历史</a:t>
            </a:r>
            <a:endParaRPr lang="en-US" altLang="zh-CN" dirty="0"/>
          </a:p>
          <a:p>
            <a:pPr lvl="1"/>
            <a:r>
              <a:rPr lang="zh-CN" altLang="zh-CN" dirty="0"/>
              <a:t>软件开发者可利用分支实现不同开发任务的并行执行与变更合并</a:t>
            </a:r>
            <a:endParaRPr lang="en-US" altLang="zh-CN" dirty="0"/>
          </a:p>
          <a:p>
            <a:r>
              <a:rPr lang="en-US" altLang="zh-CN" dirty="0"/>
              <a:t>Git</a:t>
            </a:r>
            <a:r>
              <a:rPr lang="zh-CN" altLang="zh-CN" dirty="0"/>
              <a:t>版本库中有二个常见的分支</a:t>
            </a:r>
            <a:endParaRPr lang="en-US" altLang="zh-CN" dirty="0"/>
          </a:p>
          <a:p>
            <a:pPr lvl="1"/>
            <a:r>
              <a:rPr lang="en-US" altLang="zh-CN" b="1" dirty="0">
                <a:solidFill>
                  <a:srgbClr val="C00000"/>
                </a:solidFill>
                <a:latin typeface="+mn-ea"/>
              </a:rPr>
              <a:t>master</a:t>
            </a:r>
            <a:r>
              <a:rPr lang="zh-CN" altLang="zh-CN" b="1" dirty="0">
                <a:solidFill>
                  <a:srgbClr val="C00000"/>
                </a:solidFill>
                <a:latin typeface="+mn-ea"/>
              </a:rPr>
              <a:t>分支</a:t>
            </a:r>
            <a:r>
              <a:rPr lang="zh-CN" altLang="en-US" dirty="0"/>
              <a:t>：</a:t>
            </a:r>
            <a:r>
              <a:rPr lang="zh-CN" altLang="zh-CN" dirty="0"/>
              <a:t>软件项目</a:t>
            </a:r>
            <a:r>
              <a:rPr lang="zh-CN" altLang="zh-CN" b="1" dirty="0">
                <a:solidFill>
                  <a:srgbClr val="C00000"/>
                </a:solidFill>
              </a:rPr>
              <a:t>主分支</a:t>
            </a:r>
            <a:r>
              <a:rPr lang="zh-CN" altLang="zh-CN" dirty="0"/>
              <a:t>，负责存储对外发布的项目版本，软件开发者应该确保</a:t>
            </a:r>
            <a:r>
              <a:rPr lang="en-US" altLang="zh-CN" dirty="0"/>
              <a:t>master</a:t>
            </a:r>
            <a:r>
              <a:rPr lang="zh-CN" altLang="zh-CN" dirty="0"/>
              <a:t>分支的稳定性，一般不轻易直接修改</a:t>
            </a:r>
            <a:r>
              <a:rPr lang="en-US" altLang="zh-CN" dirty="0"/>
              <a:t>master</a:t>
            </a:r>
            <a:r>
              <a:rPr lang="zh-CN" altLang="zh-CN" dirty="0"/>
              <a:t>分支中的代码</a:t>
            </a:r>
            <a:r>
              <a:rPr lang="zh-CN" altLang="en-US" dirty="0"/>
              <a:t>，通常只有一个</a:t>
            </a:r>
            <a:endParaRPr lang="en-US" altLang="zh-CN" dirty="0"/>
          </a:p>
          <a:p>
            <a:pPr lvl="1"/>
            <a:r>
              <a:rPr lang="en-US" altLang="zh-CN" b="1" dirty="0">
                <a:solidFill>
                  <a:srgbClr val="C00000"/>
                </a:solidFill>
              </a:rPr>
              <a:t>develop</a:t>
            </a:r>
            <a:r>
              <a:rPr lang="zh-CN" altLang="zh-CN" b="1" dirty="0">
                <a:solidFill>
                  <a:srgbClr val="C00000"/>
                </a:solidFill>
              </a:rPr>
              <a:t>分支</a:t>
            </a:r>
            <a:r>
              <a:rPr lang="zh-CN" altLang="zh-CN" dirty="0"/>
              <a:t>，软件项目的</a:t>
            </a:r>
            <a:r>
              <a:rPr lang="zh-CN" altLang="zh-CN" b="1" dirty="0">
                <a:solidFill>
                  <a:srgbClr val="C00000"/>
                </a:solidFill>
              </a:rPr>
              <a:t>开发分支</a:t>
            </a:r>
            <a:r>
              <a:rPr lang="zh-CN" altLang="zh-CN" dirty="0"/>
              <a:t>，通常是各分支代码的汇总分支，始终保持最新完成功能以及修复缺陷后的代码</a:t>
            </a:r>
            <a:endParaRPr lang="en-US" altLang="zh-CN" dirty="0"/>
          </a:p>
          <a:p>
            <a:pPr lvl="1"/>
            <a:r>
              <a:rPr lang="zh-CN" altLang="en-US" b="1" dirty="0">
                <a:solidFill>
                  <a:srgbClr val="C00000"/>
                </a:solidFill>
              </a:rPr>
              <a:t>开发者分支</a:t>
            </a:r>
            <a:r>
              <a:rPr lang="zh-CN" altLang="en-US" dirty="0"/>
              <a:t>，软件开发者自己的独立分支</a:t>
            </a:r>
          </a:p>
        </p:txBody>
      </p:sp>
      <p:cxnSp>
        <p:nvCxnSpPr>
          <p:cNvPr id="4" name="直线箭头连接符 18"/>
          <p:cNvCxnSpPr>
            <a:stCxn id="6" idx="6"/>
            <a:endCxn id="12" idx="2"/>
          </p:cNvCxnSpPr>
          <p:nvPr/>
        </p:nvCxnSpPr>
        <p:spPr>
          <a:xfrm>
            <a:off x="1519517" y="5988953"/>
            <a:ext cx="3846122" cy="22708"/>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6" name="椭圆 5"/>
          <p:cNvSpPr/>
          <p:nvPr/>
        </p:nvSpPr>
        <p:spPr>
          <a:xfrm>
            <a:off x="1136533" y="5802863"/>
            <a:ext cx="382984" cy="37218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7" name="椭圆 6"/>
          <p:cNvSpPr/>
          <p:nvPr/>
        </p:nvSpPr>
        <p:spPr>
          <a:xfrm>
            <a:off x="1944851" y="5814217"/>
            <a:ext cx="382984" cy="37218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8" name="椭圆 7"/>
          <p:cNvSpPr/>
          <p:nvPr/>
        </p:nvSpPr>
        <p:spPr>
          <a:xfrm>
            <a:off x="2670665" y="5814217"/>
            <a:ext cx="382984" cy="37218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9" name="椭圆 8"/>
          <p:cNvSpPr/>
          <p:nvPr/>
        </p:nvSpPr>
        <p:spPr>
          <a:xfrm>
            <a:off x="3292338" y="5819948"/>
            <a:ext cx="382984" cy="37218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0" name="椭圆 9"/>
          <p:cNvSpPr/>
          <p:nvPr/>
        </p:nvSpPr>
        <p:spPr>
          <a:xfrm>
            <a:off x="3939401" y="5813719"/>
            <a:ext cx="382984" cy="37218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1" name="椭圆 10"/>
          <p:cNvSpPr/>
          <p:nvPr/>
        </p:nvSpPr>
        <p:spPr>
          <a:xfrm>
            <a:off x="4594165" y="5825571"/>
            <a:ext cx="382984" cy="37218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2" name="椭圆 11"/>
          <p:cNvSpPr/>
          <p:nvPr/>
        </p:nvSpPr>
        <p:spPr>
          <a:xfrm>
            <a:off x="5365639" y="5825571"/>
            <a:ext cx="382984" cy="37218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3" name="文本框 12"/>
          <p:cNvSpPr txBox="1"/>
          <p:nvPr/>
        </p:nvSpPr>
        <p:spPr>
          <a:xfrm>
            <a:off x="6095206" y="5750051"/>
            <a:ext cx="1990472" cy="523220"/>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zh-CN" altLang="en-US" sz="2800" kern="0" dirty="0">
                <a:solidFill>
                  <a:srgbClr val="C00000"/>
                </a:solidFill>
                <a:latin typeface="+mj-lt"/>
                <a:ea typeface="+mn-ea"/>
                <a:cs typeface="Helvetica" panose="020B0604020202020204" pitchFamily="34" charset="0"/>
              </a:rPr>
              <a:t>分支</a:t>
            </a: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软件开发分支示意图</a:t>
            </a:r>
          </a:p>
        </p:txBody>
      </p:sp>
      <p:sp>
        <p:nvSpPr>
          <p:cNvPr id="4" name="文本框 3"/>
          <p:cNvSpPr txBox="1"/>
          <p:nvPr/>
        </p:nvSpPr>
        <p:spPr>
          <a:xfrm>
            <a:off x="2495797" y="5015329"/>
            <a:ext cx="6823238" cy="584775"/>
          </a:xfrm>
          <a:prstGeom prst="rect">
            <a:avLst/>
          </a:prstGeom>
          <a:noFill/>
        </p:spPr>
        <p:txBody>
          <a:bodyPr wrap="square" rtlCol="0">
            <a:spAutoFit/>
          </a:bodyPr>
          <a:lstStyle/>
          <a:p>
            <a:pPr algn="ctr"/>
            <a:r>
              <a:rPr lang="zh-CN" altLang="en-US" sz="3200" dirty="0">
                <a:solidFill>
                  <a:srgbClr val="C00000"/>
                </a:solidFill>
                <a:latin typeface="+mn-ea"/>
                <a:ea typeface="+mn-ea"/>
              </a:rPr>
              <a:t>一个软件有多个软件开发分支</a:t>
            </a:r>
          </a:p>
        </p:txBody>
      </p:sp>
      <p:sp>
        <p:nvSpPr>
          <p:cNvPr id="5" name="文本框 4"/>
          <p:cNvSpPr txBox="1"/>
          <p:nvPr/>
        </p:nvSpPr>
        <p:spPr>
          <a:xfrm>
            <a:off x="5130724" y="1186599"/>
            <a:ext cx="1584176" cy="461665"/>
          </a:xfrm>
          <a:prstGeom prst="rect">
            <a:avLst/>
          </a:prstGeom>
          <a:noFill/>
        </p:spPr>
        <p:txBody>
          <a:bodyPr wrap="square" rtlCol="0">
            <a:spAutoFit/>
          </a:bodyPr>
          <a:lstStyle/>
          <a:p>
            <a:pPr algn="ctr"/>
            <a:r>
              <a:rPr lang="zh-CN" altLang="en-US" dirty="0">
                <a:solidFill>
                  <a:srgbClr val="C00000"/>
                </a:solidFill>
                <a:latin typeface="+mn-ea"/>
                <a:ea typeface="+mn-ea"/>
              </a:rPr>
              <a:t>代码贡献</a:t>
            </a:r>
          </a:p>
        </p:txBody>
      </p:sp>
      <p:cxnSp>
        <p:nvCxnSpPr>
          <p:cNvPr id="9" name="直线箭头连接符 18"/>
          <p:cNvCxnSpPr>
            <a:stCxn id="34" idx="6"/>
            <a:endCxn id="36" idx="2"/>
          </p:cNvCxnSpPr>
          <p:nvPr/>
        </p:nvCxnSpPr>
        <p:spPr>
          <a:xfrm>
            <a:off x="5819548" y="4036369"/>
            <a:ext cx="689218" cy="0"/>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cxnSp>
        <p:nvCxnSpPr>
          <p:cNvPr id="10" name="直线箭头连接符 18"/>
          <p:cNvCxnSpPr>
            <a:stCxn id="27" idx="6"/>
            <a:endCxn id="33" idx="2"/>
          </p:cNvCxnSpPr>
          <p:nvPr/>
        </p:nvCxnSpPr>
        <p:spPr>
          <a:xfrm>
            <a:off x="4764645" y="3056689"/>
            <a:ext cx="2253409" cy="0"/>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cxnSp>
        <p:nvCxnSpPr>
          <p:cNvPr id="11" name="直线箭头连接符 18"/>
          <p:cNvCxnSpPr/>
          <p:nvPr/>
        </p:nvCxnSpPr>
        <p:spPr>
          <a:xfrm>
            <a:off x="2088411" y="2114946"/>
            <a:ext cx="5760000" cy="0"/>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12" name="椭圆 11"/>
          <p:cNvSpPr/>
          <p:nvPr/>
        </p:nvSpPr>
        <p:spPr>
          <a:xfrm>
            <a:off x="2252521"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3" name="椭圆 12"/>
          <p:cNvSpPr/>
          <p:nvPr/>
        </p:nvSpPr>
        <p:spPr>
          <a:xfrm>
            <a:off x="2684949"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4" name="椭圆 13"/>
          <p:cNvSpPr/>
          <p:nvPr/>
        </p:nvSpPr>
        <p:spPr>
          <a:xfrm>
            <a:off x="3122974"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5" name="椭圆 14"/>
          <p:cNvSpPr/>
          <p:nvPr/>
        </p:nvSpPr>
        <p:spPr>
          <a:xfrm>
            <a:off x="3546354"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6" name="椭圆 15"/>
          <p:cNvSpPr/>
          <p:nvPr/>
        </p:nvSpPr>
        <p:spPr>
          <a:xfrm>
            <a:off x="4448886"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7" name="椭圆 16"/>
          <p:cNvSpPr/>
          <p:nvPr/>
        </p:nvSpPr>
        <p:spPr>
          <a:xfrm>
            <a:off x="4905466"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8" name="椭圆 17"/>
          <p:cNvSpPr/>
          <p:nvPr/>
        </p:nvSpPr>
        <p:spPr>
          <a:xfrm>
            <a:off x="5350621"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9" name="椭圆 18"/>
          <p:cNvSpPr/>
          <p:nvPr/>
        </p:nvSpPr>
        <p:spPr>
          <a:xfrm>
            <a:off x="5697916"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0" name="椭圆 19"/>
          <p:cNvSpPr/>
          <p:nvPr/>
        </p:nvSpPr>
        <p:spPr>
          <a:xfrm>
            <a:off x="6134237"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1" name="椭圆 20"/>
          <p:cNvSpPr/>
          <p:nvPr/>
        </p:nvSpPr>
        <p:spPr>
          <a:xfrm>
            <a:off x="6531828"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2" name="椭圆 21"/>
          <p:cNvSpPr/>
          <p:nvPr/>
        </p:nvSpPr>
        <p:spPr>
          <a:xfrm>
            <a:off x="6914812"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3" name="椭圆 22"/>
          <p:cNvSpPr/>
          <p:nvPr/>
        </p:nvSpPr>
        <p:spPr>
          <a:xfrm>
            <a:off x="7370003" y="2004376"/>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4" name="椭圆 23"/>
          <p:cNvSpPr/>
          <p:nvPr/>
        </p:nvSpPr>
        <p:spPr>
          <a:xfrm>
            <a:off x="3991511" y="200780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5" name="文本框 24"/>
          <p:cNvSpPr txBox="1"/>
          <p:nvPr/>
        </p:nvSpPr>
        <p:spPr>
          <a:xfrm>
            <a:off x="7967414" y="1914890"/>
            <a:ext cx="1990472" cy="523220"/>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800" kern="0" dirty="0">
                <a:solidFill>
                  <a:schemeClr val="tx1"/>
                </a:solidFill>
                <a:latin typeface="+mj-lt"/>
                <a:ea typeface="+mn-ea"/>
                <a:cs typeface="Helvetica" panose="020B0604020202020204" pitchFamily="34" charset="0"/>
              </a:rPr>
              <a:t>Master</a:t>
            </a:r>
            <a:r>
              <a:rPr lang="zh-CN" altLang="en-US" sz="2800" kern="0" dirty="0">
                <a:solidFill>
                  <a:schemeClr val="tx1"/>
                </a:solidFill>
                <a:latin typeface="+mj-lt"/>
                <a:ea typeface="+mn-ea"/>
                <a:cs typeface="Helvetica" panose="020B0604020202020204" pitchFamily="34" charset="0"/>
              </a:rPr>
              <a:t>分支</a:t>
            </a:r>
          </a:p>
        </p:txBody>
      </p:sp>
      <p:pic>
        <p:nvPicPr>
          <p:cNvPr id="26" name="图形 25" descr="数据库"/>
          <p:cNvPicPr/>
          <p:nvPr/>
        </p:nvPicPr>
        <p:blipFill rotWithShape="1">
          <a:blip r:embed="rId2">
            <a:extLst>
              <a:ext uri="{96DAC541-7B7A-43D3-8B79-37D633B846F1}">
                <asvg:svgBlip xmlns:asvg="http://schemas.microsoft.com/office/drawing/2016/SVG/main" xmlns="" r:embed="rId3"/>
              </a:ext>
            </a:extLst>
          </a:blip>
          <a:srcRect l="18610" t="8302" r="18962" b="8920"/>
          <a:stretch>
            <a:fillRect/>
          </a:stretch>
        </p:blipFill>
        <p:spPr>
          <a:xfrm>
            <a:off x="1303743" y="1841385"/>
            <a:ext cx="769671" cy="841939"/>
          </a:xfrm>
          <a:prstGeom prst="rect">
            <a:avLst/>
          </a:prstGeom>
        </p:spPr>
      </p:pic>
      <p:sp>
        <p:nvSpPr>
          <p:cNvPr id="27" name="椭圆 26"/>
          <p:cNvSpPr/>
          <p:nvPr/>
        </p:nvSpPr>
        <p:spPr>
          <a:xfrm>
            <a:off x="4552128" y="294611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8" name="椭圆 27"/>
          <p:cNvSpPr/>
          <p:nvPr/>
        </p:nvSpPr>
        <p:spPr>
          <a:xfrm>
            <a:off x="5008708" y="294611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9" name="椭圆 28"/>
          <p:cNvSpPr/>
          <p:nvPr/>
        </p:nvSpPr>
        <p:spPr>
          <a:xfrm>
            <a:off x="5453863" y="294611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0" name="椭圆 29"/>
          <p:cNvSpPr/>
          <p:nvPr/>
        </p:nvSpPr>
        <p:spPr>
          <a:xfrm>
            <a:off x="5801158" y="294611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1" name="椭圆 30"/>
          <p:cNvSpPr/>
          <p:nvPr/>
        </p:nvSpPr>
        <p:spPr>
          <a:xfrm>
            <a:off x="6237479" y="294611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2" name="椭圆 31"/>
          <p:cNvSpPr/>
          <p:nvPr/>
        </p:nvSpPr>
        <p:spPr>
          <a:xfrm>
            <a:off x="6635070" y="294611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3" name="椭圆 32"/>
          <p:cNvSpPr/>
          <p:nvPr/>
        </p:nvSpPr>
        <p:spPr>
          <a:xfrm>
            <a:off x="7018054" y="294611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4" name="椭圆 33"/>
          <p:cNvSpPr/>
          <p:nvPr/>
        </p:nvSpPr>
        <p:spPr>
          <a:xfrm>
            <a:off x="5607031" y="392579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5" name="椭圆 34"/>
          <p:cNvSpPr/>
          <p:nvPr/>
        </p:nvSpPr>
        <p:spPr>
          <a:xfrm>
            <a:off x="6063611" y="392579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6" name="椭圆 35"/>
          <p:cNvSpPr/>
          <p:nvPr/>
        </p:nvSpPr>
        <p:spPr>
          <a:xfrm>
            <a:off x="6508766" y="3925799"/>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cxnSp>
        <p:nvCxnSpPr>
          <p:cNvPr id="37" name="直线箭头连接符 18"/>
          <p:cNvCxnSpPr>
            <a:endCxn id="27" idx="2"/>
          </p:cNvCxnSpPr>
          <p:nvPr/>
        </p:nvCxnSpPr>
        <p:spPr>
          <a:xfrm>
            <a:off x="4319490" y="2114946"/>
            <a:ext cx="232638" cy="941743"/>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cxnSp>
        <p:nvCxnSpPr>
          <p:cNvPr id="38" name="直线箭头连接符 18"/>
          <p:cNvCxnSpPr>
            <a:endCxn id="34" idx="2"/>
          </p:cNvCxnSpPr>
          <p:nvPr/>
        </p:nvCxnSpPr>
        <p:spPr>
          <a:xfrm>
            <a:off x="5336104" y="3046704"/>
            <a:ext cx="270927" cy="989665"/>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39" name="文本框 38"/>
          <p:cNvSpPr txBox="1"/>
          <p:nvPr/>
        </p:nvSpPr>
        <p:spPr>
          <a:xfrm>
            <a:off x="7401038" y="2856634"/>
            <a:ext cx="1990472" cy="523220"/>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800" kern="0" dirty="0">
                <a:solidFill>
                  <a:schemeClr val="tx1"/>
                </a:solidFill>
                <a:latin typeface="+mj-lt"/>
                <a:ea typeface="+mn-ea"/>
                <a:cs typeface="Helvetica" panose="020B0604020202020204" pitchFamily="34" charset="0"/>
              </a:rPr>
              <a:t>Dev</a:t>
            </a:r>
            <a:r>
              <a:rPr lang="zh-CN" altLang="en-US" sz="2800" kern="0" dirty="0">
                <a:solidFill>
                  <a:schemeClr val="tx1"/>
                </a:solidFill>
                <a:latin typeface="+mj-lt"/>
                <a:ea typeface="+mn-ea"/>
                <a:cs typeface="Helvetica" panose="020B0604020202020204" pitchFamily="34" charset="0"/>
              </a:rPr>
              <a:t>分支</a:t>
            </a:r>
          </a:p>
        </p:txBody>
      </p:sp>
      <p:sp>
        <p:nvSpPr>
          <p:cNvPr id="40" name="文本框 39"/>
          <p:cNvSpPr txBox="1"/>
          <p:nvPr/>
        </p:nvSpPr>
        <p:spPr>
          <a:xfrm>
            <a:off x="6847587" y="3811977"/>
            <a:ext cx="1990472" cy="523220"/>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800" kern="0" dirty="0">
                <a:solidFill>
                  <a:schemeClr val="tx1"/>
                </a:solidFill>
                <a:latin typeface="+mj-lt"/>
                <a:ea typeface="+mn-ea"/>
                <a:cs typeface="Helvetica" panose="020B0604020202020204" pitchFamily="34" charset="0"/>
              </a:rPr>
              <a:t>Foo</a:t>
            </a:r>
            <a:r>
              <a:rPr lang="zh-CN" altLang="en-US" sz="2800" kern="0" dirty="0">
                <a:solidFill>
                  <a:schemeClr val="tx1"/>
                </a:solidFill>
                <a:latin typeface="+mj-lt"/>
                <a:ea typeface="+mn-ea"/>
                <a:cs typeface="Helvetica" panose="020B0604020202020204" pitchFamily="34" charset="0"/>
              </a:rPr>
              <a:t>分支</a:t>
            </a:r>
          </a:p>
        </p:txBody>
      </p:sp>
      <p:sp>
        <p:nvSpPr>
          <p:cNvPr id="44" name="文本框 43"/>
          <p:cNvSpPr txBox="1"/>
          <p:nvPr/>
        </p:nvSpPr>
        <p:spPr>
          <a:xfrm>
            <a:off x="716524" y="2783601"/>
            <a:ext cx="1978715" cy="461665"/>
          </a:xfrm>
          <a:prstGeom prst="rect">
            <a:avLst/>
          </a:prstGeom>
          <a:noFill/>
        </p:spPr>
        <p:txBody>
          <a:bodyPr wrap="square" rtlCol="0">
            <a:spAutoFit/>
          </a:bodyPr>
          <a:lstStyle/>
          <a:p>
            <a:pPr algn="ctr"/>
            <a:r>
              <a:rPr lang="zh-CN" altLang="en-US" dirty="0">
                <a:solidFill>
                  <a:srgbClr val="C00000"/>
                </a:solidFill>
                <a:latin typeface="+mn-ea"/>
                <a:ea typeface="+mn-ea"/>
              </a:rPr>
              <a:t>版本库</a:t>
            </a: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开发分支的合并（</a:t>
            </a:r>
            <a:r>
              <a:rPr lang="en-US" altLang="zh-CN" dirty="0"/>
              <a:t>Merge</a:t>
            </a:r>
            <a:r>
              <a:rPr lang="zh-CN" altLang="en-US" dirty="0"/>
              <a:t>）</a:t>
            </a:r>
          </a:p>
        </p:txBody>
      </p:sp>
      <p:sp>
        <p:nvSpPr>
          <p:cNvPr id="4" name="矩形: 圆角 3"/>
          <p:cNvSpPr/>
          <p:nvPr/>
        </p:nvSpPr>
        <p:spPr>
          <a:xfrm>
            <a:off x="6923298" y="2295746"/>
            <a:ext cx="4815597" cy="3221485"/>
          </a:xfrm>
          <a:prstGeom prst="roundRect">
            <a:avLst>
              <a:gd name="adj" fmla="val 1088"/>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36000" tIns="45720" rIns="36000" bIns="45720" numCol="1" spcCol="0" rtlCol="0" fromWordArt="0" anchor="ctr" anchorCtr="0" forceAA="0" compatLnSpc="1">
            <a:noAutofit/>
          </a:bodyPr>
          <a:lstStyle/>
          <a:p>
            <a:pPr algn="ctr" defTabSz="304800">
              <a:lnSpc>
                <a:spcPts val="1800"/>
              </a:lnSpc>
            </a:pPr>
            <a:endParaRPr kumimoji="1" lang="zh-CN" altLang="en-US" sz="1400" dirty="0">
              <a:solidFill>
                <a:schemeClr val="tx1">
                  <a:lumMod val="85000"/>
                  <a:lumOff val="15000"/>
                </a:schemeClr>
              </a:solidFill>
              <a:latin typeface="楷体" panose="02010609060101010101" pitchFamily="49" charset="-122"/>
              <a:ea typeface="楷体" panose="02010609060101010101" pitchFamily="49" charset="-122"/>
              <a:cs typeface="Times New Roman" panose="02020603050405020304" pitchFamily="18" charset="0"/>
            </a:endParaRPr>
          </a:p>
        </p:txBody>
      </p:sp>
      <p:sp>
        <p:nvSpPr>
          <p:cNvPr id="5" name="矩形: 圆角 4"/>
          <p:cNvSpPr/>
          <p:nvPr/>
        </p:nvSpPr>
        <p:spPr>
          <a:xfrm>
            <a:off x="192910" y="2295746"/>
            <a:ext cx="4341459" cy="3077469"/>
          </a:xfrm>
          <a:prstGeom prst="roundRect">
            <a:avLst>
              <a:gd name="adj" fmla="val 1088"/>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36000" tIns="45720" rIns="36000" bIns="45720" numCol="1" spcCol="0" rtlCol="0" fromWordArt="0" anchor="ctr" anchorCtr="0" forceAA="0" compatLnSpc="1">
            <a:noAutofit/>
          </a:bodyPr>
          <a:lstStyle/>
          <a:p>
            <a:pPr algn="ctr" defTabSz="304800">
              <a:lnSpc>
                <a:spcPts val="1800"/>
              </a:lnSpc>
            </a:pPr>
            <a:endParaRPr kumimoji="1" lang="zh-CN" altLang="en-US" sz="1400" dirty="0">
              <a:solidFill>
                <a:schemeClr val="tx1">
                  <a:lumMod val="85000"/>
                  <a:lumOff val="15000"/>
                </a:schemeClr>
              </a:solidFill>
              <a:latin typeface="楷体" panose="02010609060101010101" pitchFamily="49" charset="-122"/>
              <a:ea typeface="楷体" panose="02010609060101010101" pitchFamily="49" charset="-122"/>
              <a:cs typeface="Times New Roman" panose="02020603050405020304" pitchFamily="18" charset="0"/>
            </a:endParaRPr>
          </a:p>
        </p:txBody>
      </p:sp>
      <p:cxnSp>
        <p:nvCxnSpPr>
          <p:cNvPr id="6" name="直线箭头连接符 18"/>
          <p:cNvCxnSpPr>
            <a:stCxn id="15" idx="6"/>
            <a:endCxn id="17" idx="2"/>
          </p:cNvCxnSpPr>
          <p:nvPr/>
        </p:nvCxnSpPr>
        <p:spPr>
          <a:xfrm>
            <a:off x="1483660" y="3811656"/>
            <a:ext cx="689218" cy="0"/>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cxnSp>
        <p:nvCxnSpPr>
          <p:cNvPr id="7" name="直线箭头连接符 18"/>
          <p:cNvCxnSpPr>
            <a:stCxn id="8" idx="6"/>
            <a:endCxn id="14" idx="2"/>
          </p:cNvCxnSpPr>
          <p:nvPr/>
        </p:nvCxnSpPr>
        <p:spPr>
          <a:xfrm>
            <a:off x="522189" y="2749893"/>
            <a:ext cx="2253409" cy="0"/>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8" name="椭圆 7"/>
          <p:cNvSpPr/>
          <p:nvPr/>
        </p:nvSpPr>
        <p:spPr>
          <a:xfrm>
            <a:off x="309672" y="263932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9" name="椭圆 8"/>
          <p:cNvSpPr/>
          <p:nvPr/>
        </p:nvSpPr>
        <p:spPr>
          <a:xfrm>
            <a:off x="766252" y="263932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0" name="椭圆 9"/>
          <p:cNvSpPr/>
          <p:nvPr/>
        </p:nvSpPr>
        <p:spPr>
          <a:xfrm>
            <a:off x="1211407" y="263932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1" name="椭圆 10"/>
          <p:cNvSpPr/>
          <p:nvPr/>
        </p:nvSpPr>
        <p:spPr>
          <a:xfrm>
            <a:off x="1558702" y="263932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2" name="椭圆 11"/>
          <p:cNvSpPr/>
          <p:nvPr/>
        </p:nvSpPr>
        <p:spPr>
          <a:xfrm>
            <a:off x="1995023" y="263932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3" name="椭圆 12"/>
          <p:cNvSpPr/>
          <p:nvPr/>
        </p:nvSpPr>
        <p:spPr>
          <a:xfrm>
            <a:off x="2392614" y="263932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4" name="椭圆 13"/>
          <p:cNvSpPr/>
          <p:nvPr/>
        </p:nvSpPr>
        <p:spPr>
          <a:xfrm>
            <a:off x="2775598" y="263932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5" name="椭圆 14"/>
          <p:cNvSpPr/>
          <p:nvPr/>
        </p:nvSpPr>
        <p:spPr>
          <a:xfrm>
            <a:off x="1271143" y="3701086"/>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6" name="椭圆 15"/>
          <p:cNvSpPr/>
          <p:nvPr/>
        </p:nvSpPr>
        <p:spPr>
          <a:xfrm>
            <a:off x="1727723" y="3701086"/>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17" name="椭圆 16"/>
          <p:cNvSpPr/>
          <p:nvPr/>
        </p:nvSpPr>
        <p:spPr>
          <a:xfrm>
            <a:off x="2172878" y="3701086"/>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cxnSp>
        <p:nvCxnSpPr>
          <p:cNvPr id="18" name="直线箭头连接符 18"/>
          <p:cNvCxnSpPr>
            <a:endCxn id="15" idx="2"/>
          </p:cNvCxnSpPr>
          <p:nvPr/>
        </p:nvCxnSpPr>
        <p:spPr>
          <a:xfrm>
            <a:off x="1045878" y="2749893"/>
            <a:ext cx="225265" cy="1061763"/>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19" name="文本框 18"/>
          <p:cNvSpPr txBox="1"/>
          <p:nvPr/>
        </p:nvSpPr>
        <p:spPr>
          <a:xfrm>
            <a:off x="2963364" y="2495315"/>
            <a:ext cx="1401938"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a:solidFill>
                  <a:srgbClr val="C00000"/>
                </a:solidFill>
                <a:latin typeface="+mj-lt"/>
                <a:ea typeface="+mn-ea"/>
                <a:cs typeface="Helvetica" panose="020B0604020202020204" pitchFamily="34" charset="0"/>
              </a:rPr>
              <a:t>Dev</a:t>
            </a:r>
            <a:r>
              <a:rPr lang="zh-CN" altLang="en-US" sz="2400" kern="0" dirty="0">
                <a:solidFill>
                  <a:srgbClr val="C00000"/>
                </a:solidFill>
                <a:latin typeface="+mj-lt"/>
                <a:ea typeface="+mn-ea"/>
                <a:cs typeface="Helvetica" panose="020B0604020202020204" pitchFamily="34" charset="0"/>
              </a:rPr>
              <a:t>分支</a:t>
            </a:r>
          </a:p>
        </p:txBody>
      </p:sp>
      <p:sp>
        <p:nvSpPr>
          <p:cNvPr id="20" name="文本框 19"/>
          <p:cNvSpPr txBox="1"/>
          <p:nvPr/>
        </p:nvSpPr>
        <p:spPr>
          <a:xfrm>
            <a:off x="2475286" y="3611601"/>
            <a:ext cx="1857691"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a:solidFill>
                  <a:srgbClr val="C00000"/>
                </a:solidFill>
                <a:latin typeface="+mj-lt"/>
                <a:ea typeface="+mn-ea"/>
                <a:cs typeface="Helvetica" panose="020B0604020202020204" pitchFamily="34" charset="0"/>
              </a:rPr>
              <a:t>Foo</a:t>
            </a:r>
            <a:r>
              <a:rPr lang="zh-CN" altLang="en-US" sz="2400" kern="0" dirty="0">
                <a:solidFill>
                  <a:srgbClr val="C00000"/>
                </a:solidFill>
                <a:latin typeface="+mj-lt"/>
                <a:ea typeface="+mn-ea"/>
                <a:cs typeface="Helvetica" panose="020B0604020202020204" pitchFamily="34" charset="0"/>
              </a:rPr>
              <a:t>分支</a:t>
            </a:r>
          </a:p>
        </p:txBody>
      </p:sp>
      <p:cxnSp>
        <p:nvCxnSpPr>
          <p:cNvPr id="21" name="直线箭头连接符 18"/>
          <p:cNvCxnSpPr>
            <a:stCxn id="30" idx="6"/>
            <a:endCxn id="32" idx="2"/>
          </p:cNvCxnSpPr>
          <p:nvPr/>
        </p:nvCxnSpPr>
        <p:spPr>
          <a:xfrm>
            <a:off x="8247033" y="3860026"/>
            <a:ext cx="689218" cy="0"/>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cxnSp>
        <p:nvCxnSpPr>
          <p:cNvPr id="22" name="直线箭头连接符 18"/>
          <p:cNvCxnSpPr>
            <a:stCxn id="23" idx="6"/>
            <a:endCxn id="36" idx="2"/>
          </p:cNvCxnSpPr>
          <p:nvPr/>
        </p:nvCxnSpPr>
        <p:spPr>
          <a:xfrm flipV="1">
            <a:off x="7277976" y="2849874"/>
            <a:ext cx="2704897" cy="16956"/>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23" name="椭圆 22"/>
          <p:cNvSpPr/>
          <p:nvPr/>
        </p:nvSpPr>
        <p:spPr>
          <a:xfrm>
            <a:off x="7065459" y="275626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4" name="椭圆 23"/>
          <p:cNvSpPr/>
          <p:nvPr/>
        </p:nvSpPr>
        <p:spPr>
          <a:xfrm>
            <a:off x="7522039" y="275626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5" name="椭圆 24"/>
          <p:cNvSpPr/>
          <p:nvPr/>
        </p:nvSpPr>
        <p:spPr>
          <a:xfrm>
            <a:off x="7967194" y="275626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6" name="椭圆 25"/>
          <p:cNvSpPr/>
          <p:nvPr/>
        </p:nvSpPr>
        <p:spPr>
          <a:xfrm>
            <a:off x="8314489" y="275626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7" name="椭圆 26"/>
          <p:cNvSpPr/>
          <p:nvPr/>
        </p:nvSpPr>
        <p:spPr>
          <a:xfrm>
            <a:off x="8750810" y="275626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8" name="椭圆 27"/>
          <p:cNvSpPr/>
          <p:nvPr/>
        </p:nvSpPr>
        <p:spPr>
          <a:xfrm>
            <a:off x="9148401" y="2756260"/>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29" name="椭圆 28"/>
          <p:cNvSpPr/>
          <p:nvPr/>
        </p:nvSpPr>
        <p:spPr>
          <a:xfrm>
            <a:off x="9531385" y="2756260"/>
            <a:ext cx="212517" cy="221140"/>
          </a:xfrm>
          <a:prstGeom prst="ellipse">
            <a:avLst/>
          </a:prstGeom>
          <a:solidFill>
            <a:schemeClr val="accent2"/>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0" name="椭圆 29"/>
          <p:cNvSpPr/>
          <p:nvPr/>
        </p:nvSpPr>
        <p:spPr>
          <a:xfrm>
            <a:off x="8034516" y="3749456"/>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1" name="椭圆 30"/>
          <p:cNvSpPr/>
          <p:nvPr/>
        </p:nvSpPr>
        <p:spPr>
          <a:xfrm>
            <a:off x="8491096" y="3749456"/>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32" name="椭圆 31"/>
          <p:cNvSpPr/>
          <p:nvPr/>
        </p:nvSpPr>
        <p:spPr>
          <a:xfrm>
            <a:off x="8936251" y="3749456"/>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cxnSp>
        <p:nvCxnSpPr>
          <p:cNvPr id="33" name="直线箭头连接符 18"/>
          <p:cNvCxnSpPr>
            <a:endCxn id="30" idx="2"/>
          </p:cNvCxnSpPr>
          <p:nvPr/>
        </p:nvCxnSpPr>
        <p:spPr>
          <a:xfrm>
            <a:off x="7831766" y="2895425"/>
            <a:ext cx="202750" cy="964601"/>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34" name="文本框 33"/>
          <p:cNvSpPr txBox="1"/>
          <p:nvPr/>
        </p:nvSpPr>
        <p:spPr>
          <a:xfrm>
            <a:off x="10309831" y="2619042"/>
            <a:ext cx="1517803"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a:solidFill>
                  <a:srgbClr val="C00000"/>
                </a:solidFill>
                <a:latin typeface="+mj-lt"/>
                <a:ea typeface="+mn-ea"/>
                <a:cs typeface="Helvetica" panose="020B0604020202020204" pitchFamily="34" charset="0"/>
              </a:rPr>
              <a:t>Dev</a:t>
            </a:r>
            <a:r>
              <a:rPr lang="zh-CN" altLang="en-US" sz="2400" kern="0" dirty="0">
                <a:solidFill>
                  <a:srgbClr val="C00000"/>
                </a:solidFill>
                <a:latin typeface="+mj-lt"/>
                <a:ea typeface="+mn-ea"/>
                <a:cs typeface="Helvetica" panose="020B0604020202020204" pitchFamily="34" charset="0"/>
              </a:rPr>
              <a:t>分支</a:t>
            </a:r>
          </a:p>
        </p:txBody>
      </p:sp>
      <p:sp>
        <p:nvSpPr>
          <p:cNvPr id="35" name="文本框 34"/>
          <p:cNvSpPr txBox="1"/>
          <p:nvPr/>
        </p:nvSpPr>
        <p:spPr>
          <a:xfrm>
            <a:off x="10368939" y="3749456"/>
            <a:ext cx="1346062"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a:solidFill>
                  <a:srgbClr val="C00000"/>
                </a:solidFill>
                <a:latin typeface="+mj-lt"/>
                <a:ea typeface="+mn-ea"/>
                <a:cs typeface="Helvetica" panose="020B0604020202020204" pitchFamily="34" charset="0"/>
              </a:rPr>
              <a:t>Foo</a:t>
            </a:r>
            <a:r>
              <a:rPr lang="zh-CN" altLang="en-US" sz="2400" kern="0" dirty="0">
                <a:solidFill>
                  <a:srgbClr val="C00000"/>
                </a:solidFill>
                <a:latin typeface="+mj-lt"/>
                <a:ea typeface="+mn-ea"/>
                <a:cs typeface="Helvetica" panose="020B0604020202020204" pitchFamily="34" charset="0"/>
              </a:rPr>
              <a:t>分支</a:t>
            </a:r>
          </a:p>
        </p:txBody>
      </p:sp>
      <p:sp>
        <p:nvSpPr>
          <p:cNvPr id="36" name="椭圆 35"/>
          <p:cNvSpPr/>
          <p:nvPr/>
        </p:nvSpPr>
        <p:spPr>
          <a:xfrm>
            <a:off x="9982873" y="2739304"/>
            <a:ext cx="212517" cy="221140"/>
          </a:xfrm>
          <a:prstGeom prst="ellipse">
            <a:avLst/>
          </a:prstGeom>
          <a:solidFill>
            <a:schemeClr val="accent2"/>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cxnSp>
        <p:nvCxnSpPr>
          <p:cNvPr id="37" name="直线箭头连接符 18"/>
          <p:cNvCxnSpPr>
            <a:stCxn id="32" idx="6"/>
            <a:endCxn id="36" idx="4"/>
          </p:cNvCxnSpPr>
          <p:nvPr/>
        </p:nvCxnSpPr>
        <p:spPr>
          <a:xfrm flipV="1">
            <a:off x="9148768" y="2960444"/>
            <a:ext cx="940364" cy="899582"/>
          </a:xfrm>
          <a:prstGeom prst="bentConnector2">
            <a:avLst/>
          </a:prstGeom>
          <a:noFill/>
          <a:ln w="19050" cap="flat" cmpd="sng" algn="ctr">
            <a:solidFill>
              <a:schemeClr val="tx1">
                <a:lumMod val="75000"/>
                <a:lumOff val="25000"/>
              </a:schemeClr>
            </a:solidFill>
            <a:prstDash val="sysDash"/>
            <a:miter lim="800000"/>
            <a:tailEnd type="stealth" w="lg" len="lg"/>
          </a:ln>
          <a:effectLst/>
        </p:spPr>
      </p:cxnSp>
      <p:sp>
        <p:nvSpPr>
          <p:cNvPr id="38" name="箭头: 右 37"/>
          <p:cNvSpPr/>
          <p:nvPr/>
        </p:nvSpPr>
        <p:spPr>
          <a:xfrm>
            <a:off x="4990949" y="2756260"/>
            <a:ext cx="1205494" cy="97013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9" name="文本框 38"/>
          <p:cNvSpPr txBox="1"/>
          <p:nvPr/>
        </p:nvSpPr>
        <p:spPr>
          <a:xfrm>
            <a:off x="3950553" y="1096258"/>
            <a:ext cx="3924436" cy="954107"/>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lgn="ctr">
              <a:defRPr/>
            </a:pPr>
            <a:r>
              <a:rPr lang="zh-CN" altLang="en-US" sz="2800" kern="0" dirty="0">
                <a:solidFill>
                  <a:prstClr val="black"/>
                </a:solidFill>
                <a:latin typeface="+mn-ea"/>
                <a:ea typeface="+mn-ea"/>
                <a:cs typeface="Helvetica" panose="020B0604020202020204" pitchFamily="34" charset="0"/>
              </a:rPr>
              <a:t>将多个开发者分支中的修改合并到</a:t>
            </a:r>
            <a:r>
              <a:rPr lang="en-US" altLang="zh-CN" sz="2800" kern="0" dirty="0">
                <a:solidFill>
                  <a:prstClr val="black"/>
                </a:solidFill>
                <a:latin typeface="+mn-ea"/>
                <a:ea typeface="+mn-ea"/>
                <a:cs typeface="Helvetica" panose="020B0604020202020204" pitchFamily="34" charset="0"/>
              </a:rPr>
              <a:t>Dev</a:t>
            </a:r>
            <a:r>
              <a:rPr lang="zh-CN" altLang="en-US" sz="2800" kern="0" dirty="0">
                <a:solidFill>
                  <a:prstClr val="black"/>
                </a:solidFill>
                <a:latin typeface="+mn-ea"/>
                <a:ea typeface="+mn-ea"/>
                <a:cs typeface="Helvetica" panose="020B0604020202020204" pitchFamily="34" charset="0"/>
              </a:rPr>
              <a:t>分支里</a:t>
            </a:r>
          </a:p>
        </p:txBody>
      </p:sp>
      <p:sp>
        <p:nvSpPr>
          <p:cNvPr id="40" name="椭圆 39"/>
          <p:cNvSpPr/>
          <p:nvPr/>
        </p:nvSpPr>
        <p:spPr>
          <a:xfrm>
            <a:off x="7754902" y="3631438"/>
            <a:ext cx="1644980" cy="469698"/>
          </a:xfrm>
          <a:prstGeom prst="ellipse">
            <a:avLst/>
          </a:prstGeom>
          <a:noFill/>
          <a:ln>
            <a:solidFill>
              <a:schemeClr val="tx1">
                <a:lumMod val="85000"/>
                <a:lumOff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9808873" y="3196994"/>
            <a:ext cx="2027232"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zh-CN" altLang="en-US" sz="2400" kern="0" dirty="0">
                <a:solidFill>
                  <a:srgbClr val="C00000"/>
                </a:solidFill>
                <a:latin typeface="+mj-lt"/>
                <a:ea typeface="+mn-ea"/>
                <a:cs typeface="Helvetica" panose="020B0604020202020204" pitchFamily="34" charset="0"/>
              </a:rPr>
              <a:t>合并</a:t>
            </a:r>
            <a:r>
              <a:rPr lang="en-US" altLang="zh-CN" sz="2400" kern="0" dirty="0">
                <a:solidFill>
                  <a:srgbClr val="C00000"/>
                </a:solidFill>
                <a:latin typeface="+mj-lt"/>
                <a:ea typeface="+mn-ea"/>
                <a:cs typeface="Helvetica" panose="020B0604020202020204" pitchFamily="34" charset="0"/>
              </a:rPr>
              <a:t>(Merge)</a:t>
            </a:r>
            <a:endParaRPr lang="zh-CN" altLang="en-US" sz="2400" kern="0" dirty="0">
              <a:solidFill>
                <a:srgbClr val="C00000"/>
              </a:solidFill>
              <a:latin typeface="+mj-lt"/>
              <a:ea typeface="+mn-ea"/>
              <a:cs typeface="Helvetica" panose="020B0604020202020204" pitchFamily="34" charset="0"/>
            </a:endParaRPr>
          </a:p>
        </p:txBody>
      </p:sp>
      <p:cxnSp>
        <p:nvCxnSpPr>
          <p:cNvPr id="45" name="直线箭头连接符 18"/>
          <p:cNvCxnSpPr>
            <a:stCxn id="46" idx="6"/>
            <a:endCxn id="48" idx="2"/>
          </p:cNvCxnSpPr>
          <p:nvPr/>
        </p:nvCxnSpPr>
        <p:spPr>
          <a:xfrm>
            <a:off x="1474880" y="4561657"/>
            <a:ext cx="689218" cy="0"/>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46" name="椭圆 45"/>
          <p:cNvSpPr/>
          <p:nvPr/>
        </p:nvSpPr>
        <p:spPr>
          <a:xfrm>
            <a:off x="1262363" y="4451087"/>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47" name="椭圆 46"/>
          <p:cNvSpPr/>
          <p:nvPr/>
        </p:nvSpPr>
        <p:spPr>
          <a:xfrm>
            <a:off x="1718943" y="4451087"/>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48" name="椭圆 47"/>
          <p:cNvSpPr/>
          <p:nvPr/>
        </p:nvSpPr>
        <p:spPr>
          <a:xfrm>
            <a:off x="2164098" y="4451087"/>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49" name="文本框 48"/>
          <p:cNvSpPr txBox="1"/>
          <p:nvPr/>
        </p:nvSpPr>
        <p:spPr>
          <a:xfrm>
            <a:off x="2466506" y="4361602"/>
            <a:ext cx="1857691"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err="1">
                <a:solidFill>
                  <a:srgbClr val="C00000"/>
                </a:solidFill>
                <a:latin typeface="+mj-lt"/>
                <a:ea typeface="+mn-ea"/>
                <a:cs typeface="Helvetica" panose="020B0604020202020204" pitchFamily="34" charset="0"/>
              </a:rPr>
              <a:t>Gve</a:t>
            </a:r>
            <a:r>
              <a:rPr lang="zh-CN" altLang="en-US" sz="2400" kern="0" dirty="0">
                <a:solidFill>
                  <a:srgbClr val="C00000"/>
                </a:solidFill>
                <a:latin typeface="+mj-lt"/>
                <a:ea typeface="+mn-ea"/>
                <a:cs typeface="Helvetica" panose="020B0604020202020204" pitchFamily="34" charset="0"/>
              </a:rPr>
              <a:t>分支</a:t>
            </a:r>
          </a:p>
        </p:txBody>
      </p:sp>
      <p:cxnSp>
        <p:nvCxnSpPr>
          <p:cNvPr id="50" name="直线箭头连接符 18"/>
          <p:cNvCxnSpPr>
            <a:endCxn id="46" idx="2"/>
          </p:cNvCxnSpPr>
          <p:nvPr/>
        </p:nvCxnSpPr>
        <p:spPr>
          <a:xfrm>
            <a:off x="621792" y="2743255"/>
            <a:ext cx="640571" cy="1818402"/>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cxnSp>
        <p:nvCxnSpPr>
          <p:cNvPr id="53" name="直线箭头连接符 18"/>
          <p:cNvCxnSpPr>
            <a:stCxn id="54" idx="6"/>
            <a:endCxn id="56" idx="2"/>
          </p:cNvCxnSpPr>
          <p:nvPr/>
        </p:nvCxnSpPr>
        <p:spPr>
          <a:xfrm>
            <a:off x="7711987" y="4763223"/>
            <a:ext cx="689218" cy="0"/>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54" name="椭圆 53"/>
          <p:cNvSpPr/>
          <p:nvPr/>
        </p:nvSpPr>
        <p:spPr>
          <a:xfrm>
            <a:off x="7499470" y="465265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55" name="椭圆 54"/>
          <p:cNvSpPr/>
          <p:nvPr/>
        </p:nvSpPr>
        <p:spPr>
          <a:xfrm>
            <a:off x="7956050" y="465265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56" name="椭圆 55"/>
          <p:cNvSpPr/>
          <p:nvPr/>
        </p:nvSpPr>
        <p:spPr>
          <a:xfrm>
            <a:off x="8401205" y="4652653"/>
            <a:ext cx="212517" cy="221140"/>
          </a:xfrm>
          <a:prstGeom prst="ellipse">
            <a:avLst/>
          </a:prstGeom>
          <a:solidFill>
            <a:schemeClr val="accent5">
              <a:lumMod val="20000"/>
              <a:lumOff val="80000"/>
            </a:schemeClr>
          </a:solidFill>
          <a:ln w="12700" cap="flat" cmpd="sng" algn="ctr">
            <a:solidFill>
              <a:schemeClr val="tx1">
                <a:lumMod val="75000"/>
                <a:lumOff val="25000"/>
              </a:schemeClr>
            </a:solidFill>
            <a:prstDash val="solid"/>
            <a:miter lim="800000"/>
          </a:ln>
          <a:effectLst/>
        </p:spPr>
        <p:txBody>
          <a:bodyPr rot="0" spcFirstLastPara="0" vertOverflow="overflow" horzOverflow="overflow" vert="horz" wrap="square" lIns="342926" tIns="171462" rIns="342926" bIns="171462" numCol="1" spcCol="0" rtlCol="0" fromWordArt="0" anchor="ctr" anchorCtr="0" forceAA="0" compatLnSpc="1">
            <a:noAutofit/>
          </a:bodyPr>
          <a:lstStyle/>
          <a:p>
            <a:pPr algn="ctr">
              <a:defRPr/>
            </a:pPr>
            <a:endParaRPr kumimoji="1" lang="zh-CN" altLang="en-US" sz="8800" kern="0">
              <a:solidFill>
                <a:prstClr val="white"/>
              </a:solidFill>
              <a:latin typeface="楷体" panose="02010609060101010101" pitchFamily="49" charset="-122"/>
              <a:ea typeface="楷体" panose="02010609060101010101" pitchFamily="49" charset="-122"/>
              <a:cs typeface="Helvetica" panose="020B0604020202020204" pitchFamily="34" charset="0"/>
            </a:endParaRPr>
          </a:p>
        </p:txBody>
      </p:sp>
      <p:sp>
        <p:nvSpPr>
          <p:cNvPr id="57" name="文本框 56"/>
          <p:cNvSpPr txBox="1"/>
          <p:nvPr/>
        </p:nvSpPr>
        <p:spPr>
          <a:xfrm>
            <a:off x="8932443" y="4733937"/>
            <a:ext cx="1857691"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err="1">
                <a:solidFill>
                  <a:srgbClr val="C00000"/>
                </a:solidFill>
                <a:latin typeface="+mj-lt"/>
                <a:ea typeface="+mn-ea"/>
                <a:cs typeface="Helvetica" panose="020B0604020202020204" pitchFamily="34" charset="0"/>
              </a:rPr>
              <a:t>Gve</a:t>
            </a:r>
            <a:r>
              <a:rPr lang="zh-CN" altLang="en-US" sz="2400" kern="0" dirty="0">
                <a:solidFill>
                  <a:srgbClr val="C00000"/>
                </a:solidFill>
                <a:latin typeface="+mj-lt"/>
                <a:ea typeface="+mn-ea"/>
                <a:cs typeface="Helvetica" panose="020B0604020202020204" pitchFamily="34" charset="0"/>
              </a:rPr>
              <a:t>分支</a:t>
            </a:r>
          </a:p>
        </p:txBody>
      </p:sp>
      <p:cxnSp>
        <p:nvCxnSpPr>
          <p:cNvPr id="58" name="直线箭头连接符 18"/>
          <p:cNvCxnSpPr>
            <a:endCxn id="54" idx="2"/>
          </p:cNvCxnSpPr>
          <p:nvPr/>
        </p:nvCxnSpPr>
        <p:spPr>
          <a:xfrm>
            <a:off x="7362971" y="2875996"/>
            <a:ext cx="136499" cy="1887227"/>
          </a:xfrm>
          <a:prstGeom prst="straightConnector1">
            <a:avLst/>
          </a:prstGeom>
          <a:noFill/>
          <a:ln w="19050" cap="flat" cmpd="sng" algn="ctr">
            <a:solidFill>
              <a:schemeClr val="tx1">
                <a:lumMod val="75000"/>
                <a:lumOff val="25000"/>
              </a:schemeClr>
            </a:solidFill>
            <a:prstDash val="solid"/>
            <a:miter lim="800000"/>
            <a:tailEnd type="stealth" w="lg" len="lg"/>
          </a:ln>
          <a:effectLst/>
        </p:spPr>
      </p:cxnSp>
      <p:sp>
        <p:nvSpPr>
          <p:cNvPr id="60" name="椭圆 59"/>
          <p:cNvSpPr/>
          <p:nvPr/>
        </p:nvSpPr>
        <p:spPr>
          <a:xfrm>
            <a:off x="7250962" y="4520325"/>
            <a:ext cx="1644980" cy="469698"/>
          </a:xfrm>
          <a:prstGeom prst="ellipse">
            <a:avLst/>
          </a:prstGeom>
          <a:noFill/>
          <a:ln>
            <a:solidFill>
              <a:schemeClr val="tx1">
                <a:lumMod val="85000"/>
                <a:lumOff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线箭头连接符 18"/>
          <p:cNvCxnSpPr>
            <a:endCxn id="29" idx="4"/>
          </p:cNvCxnSpPr>
          <p:nvPr/>
        </p:nvCxnSpPr>
        <p:spPr>
          <a:xfrm rot="5400000" flipH="1" flipV="1">
            <a:off x="8248081" y="3365612"/>
            <a:ext cx="1777774" cy="1001351"/>
          </a:xfrm>
          <a:prstGeom prst="bentConnector3">
            <a:avLst>
              <a:gd name="adj1" fmla="val 1158"/>
            </a:avLst>
          </a:prstGeom>
          <a:noFill/>
          <a:ln w="19050" cap="flat" cmpd="sng" algn="ctr">
            <a:solidFill>
              <a:schemeClr val="tx1">
                <a:lumMod val="75000"/>
                <a:lumOff val="25000"/>
              </a:schemeClr>
            </a:solidFill>
            <a:prstDash val="sysDash"/>
            <a:miter lim="800000"/>
            <a:tailEnd type="stealth" w="lg" len="lg"/>
          </a:ln>
          <a:effectLst/>
        </p:spPr>
      </p:cxn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分支管理工作</a:t>
            </a:r>
          </a:p>
        </p:txBody>
      </p:sp>
      <p:sp>
        <p:nvSpPr>
          <p:cNvPr id="3" name="内容占位符 2"/>
          <p:cNvSpPr>
            <a:spLocks noGrp="1"/>
          </p:cNvSpPr>
          <p:nvPr>
            <p:ph idx="1"/>
          </p:nvPr>
        </p:nvSpPr>
        <p:spPr>
          <a:xfrm>
            <a:off x="539750" y="1125538"/>
            <a:ext cx="11568124" cy="5040312"/>
          </a:xfrm>
        </p:spPr>
        <p:txBody>
          <a:bodyPr/>
          <a:lstStyle/>
          <a:p>
            <a:r>
              <a:rPr lang="zh-CN" altLang="zh-CN" sz="2800" dirty="0"/>
              <a:t>创建“</a:t>
            </a:r>
            <a:r>
              <a:rPr lang="en-US" altLang="zh-CN" sz="2800" dirty="0"/>
              <a:t>master</a:t>
            </a:r>
            <a:r>
              <a:rPr lang="zh-CN" altLang="zh-CN" sz="2800" dirty="0"/>
              <a:t>”分支</a:t>
            </a:r>
            <a:endParaRPr lang="en-US" altLang="zh-CN" sz="2800" dirty="0"/>
          </a:p>
          <a:p>
            <a:pPr lvl="1"/>
            <a:r>
              <a:rPr lang="zh-CN" altLang="zh-CN" sz="2400" dirty="0"/>
              <a:t>“</a:t>
            </a:r>
            <a:r>
              <a:rPr lang="en-US" altLang="zh-CN" sz="2400" dirty="0"/>
              <a:t>master</a:t>
            </a:r>
            <a:r>
              <a:rPr lang="zh-CN" altLang="zh-CN" sz="2400" dirty="0"/>
              <a:t>”分支仓库处于稳定、可运行和可部署的状态</a:t>
            </a:r>
            <a:endParaRPr lang="en-US" altLang="zh-CN" sz="2400" dirty="0"/>
          </a:p>
          <a:p>
            <a:pPr lvl="1"/>
            <a:r>
              <a:rPr lang="zh-CN" altLang="zh-CN" sz="2400" dirty="0"/>
              <a:t>只有管理人员才有权限把“</a:t>
            </a:r>
            <a:r>
              <a:rPr lang="en-US" altLang="zh-CN" sz="2400" dirty="0"/>
              <a:t>develop</a:t>
            </a:r>
            <a:r>
              <a:rPr lang="zh-CN" altLang="zh-CN" sz="2400" dirty="0"/>
              <a:t>”分支代码合并到“</a:t>
            </a:r>
            <a:r>
              <a:rPr lang="en-US" altLang="zh-CN" sz="2400" dirty="0"/>
              <a:t>master</a:t>
            </a:r>
            <a:r>
              <a:rPr lang="zh-CN" altLang="zh-CN" sz="2400" dirty="0"/>
              <a:t>”分支中</a:t>
            </a:r>
            <a:endParaRPr lang="en-US" altLang="zh-CN" sz="2400" dirty="0"/>
          </a:p>
          <a:p>
            <a:r>
              <a:rPr lang="zh-CN" altLang="zh-CN" sz="2800" dirty="0"/>
              <a:t>创建“</a:t>
            </a:r>
            <a:r>
              <a:rPr lang="en-US" altLang="zh-CN" sz="2800" dirty="0"/>
              <a:t>develop</a:t>
            </a:r>
            <a:r>
              <a:rPr lang="zh-CN" altLang="zh-CN" sz="2800" dirty="0"/>
              <a:t>”分支</a:t>
            </a:r>
            <a:endParaRPr lang="en-US" altLang="zh-CN" sz="2800" dirty="0"/>
          </a:p>
          <a:p>
            <a:pPr lvl="1"/>
            <a:r>
              <a:rPr lang="zh-CN" altLang="zh-CN" sz="2400" dirty="0"/>
              <a:t>属于开发人员的分支仓库，只有经过审查和测试的任务分支代码才可合并到“</a:t>
            </a:r>
            <a:r>
              <a:rPr lang="en-US" altLang="zh-CN" sz="2400" dirty="0"/>
              <a:t>develop</a:t>
            </a:r>
            <a:r>
              <a:rPr lang="zh-CN" altLang="zh-CN" sz="2400" dirty="0"/>
              <a:t>”分支仓库中</a:t>
            </a:r>
            <a:endParaRPr lang="en-US" altLang="zh-CN" sz="2400" dirty="0"/>
          </a:p>
          <a:p>
            <a:pPr lvl="1"/>
            <a:r>
              <a:rPr lang="zh-CN" altLang="zh-CN" sz="2400" dirty="0"/>
              <a:t>只有管理人员才有权限把任务分支合并到“</a:t>
            </a:r>
            <a:r>
              <a:rPr lang="en-US" altLang="zh-CN" sz="2400" dirty="0"/>
              <a:t>develop</a:t>
            </a:r>
            <a:r>
              <a:rPr lang="zh-CN" altLang="zh-CN" sz="2400" dirty="0"/>
              <a:t>”分支上</a:t>
            </a:r>
            <a:endParaRPr lang="en-US" altLang="zh-CN" sz="2400" dirty="0"/>
          </a:p>
          <a:p>
            <a:r>
              <a:rPr lang="zh-CN" altLang="zh-CN" sz="2800" dirty="0"/>
              <a:t>创建开发人员自己的任务分支</a:t>
            </a:r>
            <a:endParaRPr lang="en-US" altLang="zh-CN" sz="2800" dirty="0"/>
          </a:p>
          <a:p>
            <a:pPr lvl="1"/>
            <a:r>
              <a:rPr lang="zh-CN" altLang="zh-CN" sz="2400" dirty="0"/>
              <a:t>每个开发人员可根据自身的开发任务创建自己的任务分支</a:t>
            </a:r>
            <a:endParaRPr lang="en-US" altLang="zh-CN" sz="2400" dirty="0"/>
          </a:p>
          <a:p>
            <a:r>
              <a:rPr lang="zh-CN" altLang="zh-CN" sz="2800" dirty="0"/>
              <a:t>代码合并（</a:t>
            </a:r>
            <a:r>
              <a:rPr lang="en-US" altLang="zh-CN" sz="2800" dirty="0"/>
              <a:t>Merge</a:t>
            </a:r>
            <a:r>
              <a:rPr lang="zh-CN" altLang="zh-CN" sz="2800" dirty="0"/>
              <a:t>）</a:t>
            </a:r>
            <a:endParaRPr lang="en-US" altLang="zh-CN" sz="2800" dirty="0"/>
          </a:p>
          <a:p>
            <a:pPr lvl="1"/>
            <a:r>
              <a:rPr lang="zh-CN" altLang="zh-CN" sz="2400" dirty="0"/>
              <a:t>开发人员可通过项目管理人员</a:t>
            </a:r>
            <a:r>
              <a:rPr lang="zh-CN" altLang="en-US" sz="2400" dirty="0"/>
              <a:t>，</a:t>
            </a:r>
            <a:r>
              <a:rPr lang="zh-CN" altLang="zh-CN" sz="2400" dirty="0"/>
              <a:t>将自己编写代码同步合并到“</a:t>
            </a:r>
            <a:r>
              <a:rPr lang="en-US" altLang="zh-CN" sz="2400" dirty="0"/>
              <a:t>develop</a:t>
            </a:r>
            <a:r>
              <a:rPr lang="zh-CN" altLang="zh-CN" sz="2400" dirty="0"/>
              <a:t>”分支中</a:t>
            </a:r>
            <a:endParaRPr lang="en-US" altLang="zh-CN" sz="2400" dirty="0"/>
          </a:p>
          <a:p>
            <a:pPr lvl="1"/>
            <a:endParaRPr lang="zh-CN" altLang="en-US" sz="2400" dirty="0"/>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软件开发人员编写好代码后，如何将自己编写的代码合并到原始仓库中去？</a:t>
            </a:r>
          </a:p>
        </p:txBody>
      </p:sp>
      <p:pic>
        <p:nvPicPr>
          <p:cNvPr id="4" name="图片 3"/>
          <p:cNvPicPr>
            <a:picLocks noChangeAspect="1"/>
          </p:cNvPicPr>
          <p:nvPr/>
        </p:nvPicPr>
        <p:blipFill>
          <a:blip r:embed="rId2"/>
          <a:stretch>
            <a:fillRect/>
          </a:stretch>
        </p:blipFill>
        <p:spPr>
          <a:xfrm>
            <a:off x="10235666" y="4262408"/>
            <a:ext cx="1476163" cy="1968489"/>
          </a:xfrm>
          <a:prstGeom prst="rect">
            <a:avLst/>
          </a:prstGeom>
        </p:spPr>
      </p:pic>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1"/>
            <a:ext cx="11377264" cy="1323439"/>
          </a:xfrm>
        </p:spPr>
        <p:txBody>
          <a:bodyPr/>
          <a:lstStyle/>
          <a:p>
            <a:r>
              <a:rPr lang="en-US" altLang="zh-CN" dirty="0"/>
              <a:t>3.4 </a:t>
            </a:r>
            <a:r>
              <a:rPr lang="zh-CN" altLang="zh-CN" dirty="0"/>
              <a:t>基于</a:t>
            </a:r>
            <a:r>
              <a:rPr lang="en-US" altLang="zh-CN" dirty="0"/>
              <a:t>Pull/Request</a:t>
            </a:r>
            <a:r>
              <a:rPr lang="zh-CN" altLang="en-US" dirty="0"/>
              <a:t>（</a:t>
            </a:r>
            <a:r>
              <a:rPr lang="en-US" altLang="zh-CN" dirty="0"/>
              <a:t>P/R</a:t>
            </a:r>
            <a:r>
              <a:rPr lang="zh-CN" altLang="en-US" dirty="0"/>
              <a:t>）</a:t>
            </a:r>
            <a:r>
              <a:rPr lang="zh-CN" altLang="zh-CN" dirty="0"/>
              <a:t>的分布式协同开发</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每个开发人员在本地完成编程工作后，不是直接向中心仓库推送代码，而是通过发送一个</a:t>
            </a:r>
            <a:r>
              <a:rPr lang="en-US" altLang="zh-CN" dirty="0">
                <a:solidFill>
                  <a:srgbClr val="C00000"/>
                </a:solidFill>
              </a:rPr>
              <a:t>P/R</a:t>
            </a:r>
            <a:r>
              <a:rPr lang="zh-CN" altLang="zh-CN" dirty="0">
                <a:solidFill>
                  <a:srgbClr val="C00000"/>
                </a:solidFill>
              </a:rPr>
              <a:t>合并请求</a:t>
            </a:r>
            <a:r>
              <a:rPr lang="zh-CN" altLang="zh-CN" dirty="0"/>
              <a:t>，将原始代码库的克隆库推荐合并到中心仓库之中</a:t>
            </a:r>
            <a:endParaRPr lang="en-US" altLang="zh-CN" dirty="0"/>
          </a:p>
          <a:p>
            <a:pPr lvl="1"/>
            <a:r>
              <a:rPr lang="zh-CN" altLang="zh-CN" dirty="0"/>
              <a:t>一个“</a:t>
            </a:r>
            <a:r>
              <a:rPr lang="en-US" altLang="zh-CN" dirty="0"/>
              <a:t>P/R</a:t>
            </a:r>
            <a:r>
              <a:rPr lang="zh-CN" altLang="zh-CN" dirty="0"/>
              <a:t>”顾名思义是指一次</a:t>
            </a:r>
            <a:r>
              <a:rPr lang="zh-CN" altLang="zh-CN" b="1" dirty="0">
                <a:solidFill>
                  <a:srgbClr val="C00000"/>
                </a:solidFill>
              </a:rPr>
              <a:t>合并请求</a:t>
            </a:r>
            <a:r>
              <a:rPr lang="zh-CN" altLang="zh-CN" dirty="0"/>
              <a:t>，合并的内容对应于一个</a:t>
            </a:r>
            <a:r>
              <a:rPr lang="zh-CN" altLang="zh-CN" b="1" dirty="0">
                <a:solidFill>
                  <a:srgbClr val="C00000"/>
                </a:solidFill>
              </a:rPr>
              <a:t>代码修改补丁</a:t>
            </a:r>
            <a:r>
              <a:rPr lang="zh-CN" altLang="zh-CN" dirty="0"/>
              <a:t>，它包含了软件开发人员对软件的一次代码修改</a:t>
            </a:r>
            <a:endParaRPr lang="en-US" altLang="zh-CN" dirty="0"/>
          </a:p>
          <a:p>
            <a:r>
              <a:rPr lang="zh-CN" altLang="zh-CN" dirty="0"/>
              <a:t>接收到合并请求后，软件项目管理团队和开发人员群体</a:t>
            </a:r>
            <a:r>
              <a:rPr lang="zh-CN" altLang="en-US" dirty="0"/>
              <a:t>需要对</a:t>
            </a:r>
            <a:r>
              <a:rPr lang="en-US" altLang="zh-CN" dirty="0">
                <a:solidFill>
                  <a:srgbClr val="C00000"/>
                </a:solidFill>
              </a:rPr>
              <a:t>P/R</a:t>
            </a:r>
            <a:r>
              <a:rPr lang="zh-CN" altLang="en-US" dirty="0">
                <a:solidFill>
                  <a:srgbClr val="C00000"/>
                </a:solidFill>
              </a:rPr>
              <a:t>进行审查</a:t>
            </a:r>
            <a:endParaRPr lang="en-US" altLang="zh-CN" dirty="0">
              <a:solidFill>
                <a:srgbClr val="C00000"/>
              </a:solidFill>
            </a:endParaRPr>
          </a:p>
          <a:p>
            <a:pPr lvl="1"/>
            <a:r>
              <a:rPr lang="zh-CN" altLang="zh-CN" dirty="0"/>
              <a:t>评估该</a:t>
            </a:r>
            <a:r>
              <a:rPr lang="en-US" altLang="zh-CN" dirty="0"/>
              <a:t>P/R</a:t>
            </a:r>
            <a:r>
              <a:rPr lang="zh-CN" altLang="zh-CN" dirty="0"/>
              <a:t>所贡献代码的质量，将符合质量要求的代码集成到中心代码库合适的分支中</a:t>
            </a:r>
            <a:endParaRPr lang="zh-CN" altLang="en-US" dirty="0"/>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基于</a:t>
            </a:r>
            <a:r>
              <a:rPr lang="en-US" altLang="zh-CN" dirty="0"/>
              <a:t>P/R</a:t>
            </a:r>
            <a:r>
              <a:rPr lang="zh-CN" altLang="en-US" dirty="0"/>
              <a:t>的分布式协同开发</a:t>
            </a:r>
          </a:p>
        </p:txBody>
      </p:sp>
      <p:sp>
        <p:nvSpPr>
          <p:cNvPr id="4" name="矩形: 圆角 3"/>
          <p:cNvSpPr/>
          <p:nvPr/>
        </p:nvSpPr>
        <p:spPr>
          <a:xfrm>
            <a:off x="592394" y="1379583"/>
            <a:ext cx="6474920" cy="2716238"/>
          </a:xfrm>
          <a:prstGeom prst="roundRect">
            <a:avLst>
              <a:gd name="adj" fmla="val 1088"/>
            </a:avLst>
          </a:prstGeom>
          <a:solidFill>
            <a:schemeClr val="accent2">
              <a:lumMod val="20000"/>
              <a:lumOff val="80000"/>
              <a:alpha val="60000"/>
            </a:schemeClr>
          </a:solidFill>
          <a:ln w="12700">
            <a:solidFill>
              <a:schemeClr val="tx1">
                <a:lumMod val="85000"/>
                <a:lumOff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noAutofit/>
          </a:bodyPr>
          <a:lstStyle/>
          <a:p>
            <a:pPr algn="ctr" defTabSz="304800">
              <a:lnSpc>
                <a:spcPts val="1800"/>
              </a:lnSpc>
            </a:pPr>
            <a:endParaRPr kumimoji="1" lang="zh-CN" altLang="en-US" sz="1400" dirty="0">
              <a:solidFill>
                <a:schemeClr val="tx1">
                  <a:lumMod val="85000"/>
                  <a:lumOff val="15000"/>
                </a:schemeClr>
              </a:solidFill>
              <a:latin typeface="楷体" panose="02010609060101010101" pitchFamily="49" charset="-122"/>
              <a:ea typeface="楷体" panose="02010609060101010101" pitchFamily="49" charset="-122"/>
              <a:cs typeface="Times New Roman" panose="02020603050405020304" pitchFamily="18" charset="0"/>
            </a:endParaRPr>
          </a:p>
        </p:txBody>
      </p:sp>
      <p:sp>
        <p:nvSpPr>
          <p:cNvPr id="5" name="矩形: 圆角 4"/>
          <p:cNvSpPr/>
          <p:nvPr/>
        </p:nvSpPr>
        <p:spPr>
          <a:xfrm>
            <a:off x="9467651" y="3327475"/>
            <a:ext cx="2172171" cy="2095580"/>
          </a:xfrm>
          <a:prstGeom prst="roundRect">
            <a:avLst>
              <a:gd name="adj" fmla="val 1088"/>
            </a:avLst>
          </a:prstGeom>
          <a:solidFill>
            <a:schemeClr val="accent2">
              <a:lumMod val="20000"/>
              <a:lumOff val="80000"/>
              <a:alpha val="60000"/>
            </a:schemeClr>
          </a:solidFill>
          <a:ln w="12700">
            <a:solidFill>
              <a:schemeClr val="tx1">
                <a:lumMod val="85000"/>
                <a:lumOff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noAutofit/>
          </a:bodyPr>
          <a:lstStyle/>
          <a:p>
            <a:pPr algn="ctr" defTabSz="304800">
              <a:lnSpc>
                <a:spcPts val="1800"/>
              </a:lnSpc>
            </a:pPr>
            <a:endParaRPr kumimoji="1" lang="zh-CN" altLang="en-US" sz="1400" dirty="0">
              <a:solidFill>
                <a:schemeClr val="tx1">
                  <a:lumMod val="85000"/>
                  <a:lumOff val="15000"/>
                </a:schemeClr>
              </a:solidFill>
              <a:latin typeface="楷体" panose="02010609060101010101" pitchFamily="49" charset="-122"/>
              <a:ea typeface="楷体" panose="02010609060101010101" pitchFamily="49" charset="-122"/>
              <a:cs typeface="Times New Roman" panose="02020603050405020304" pitchFamily="18" charset="0"/>
            </a:endParaRPr>
          </a:p>
        </p:txBody>
      </p:sp>
      <p:pic>
        <p:nvPicPr>
          <p:cNvPr id="6" name="图形 5" descr="数据库"/>
          <p:cNvPicPr/>
          <p:nvPr/>
        </p:nvPicPr>
        <p:blipFill rotWithShape="1">
          <a:blip r:embed="rId2">
            <a:extLst>
              <a:ext uri="{96DAC541-7B7A-43D3-8B79-37D633B846F1}">
                <asvg:svgBlip xmlns:asvg="http://schemas.microsoft.com/office/drawing/2016/SVG/main" xmlns="" r:embed="rId3"/>
              </a:ext>
            </a:extLst>
          </a:blip>
          <a:srcRect l="18610" t="8302" r="18962" b="8920"/>
          <a:stretch>
            <a:fillRect/>
          </a:stretch>
        </p:blipFill>
        <p:spPr>
          <a:xfrm>
            <a:off x="1643499" y="1529626"/>
            <a:ext cx="769671" cy="841939"/>
          </a:xfrm>
          <a:prstGeom prst="rect">
            <a:avLst/>
          </a:prstGeom>
        </p:spPr>
      </p:pic>
      <p:pic>
        <p:nvPicPr>
          <p:cNvPr id="7" name="图形 6" descr="数据库"/>
          <p:cNvPicPr/>
          <p:nvPr/>
        </p:nvPicPr>
        <p:blipFill rotWithShape="1">
          <a:blip r:embed="rId4">
            <a:extLst>
              <a:ext uri="{96DAC541-7B7A-43D3-8B79-37D633B846F1}">
                <asvg:svgBlip xmlns:asvg="http://schemas.microsoft.com/office/drawing/2016/SVG/main" xmlns="" r:embed="rId5"/>
              </a:ext>
            </a:extLst>
          </a:blip>
          <a:srcRect l="18610" t="8302" r="18962" b="8920"/>
          <a:stretch>
            <a:fillRect/>
          </a:stretch>
        </p:blipFill>
        <p:spPr>
          <a:xfrm>
            <a:off x="4805774" y="2756933"/>
            <a:ext cx="769671" cy="841939"/>
          </a:xfrm>
          <a:prstGeom prst="rect">
            <a:avLst/>
          </a:prstGeom>
        </p:spPr>
      </p:pic>
      <p:pic>
        <p:nvPicPr>
          <p:cNvPr id="8" name="图形 7" descr="数据库"/>
          <p:cNvPicPr/>
          <p:nvPr/>
        </p:nvPicPr>
        <p:blipFill rotWithShape="1">
          <a:blip r:embed="rId6">
            <a:extLst>
              <a:ext uri="{96DAC541-7B7A-43D3-8B79-37D633B846F1}">
                <asvg:svgBlip xmlns:asvg="http://schemas.microsoft.com/office/drawing/2016/SVG/main" xmlns="" r:embed="rId7"/>
              </a:ext>
            </a:extLst>
          </a:blip>
          <a:srcRect l="18610" t="8302" r="18962" b="8920"/>
          <a:stretch>
            <a:fillRect/>
          </a:stretch>
        </p:blipFill>
        <p:spPr>
          <a:xfrm>
            <a:off x="9819045" y="4182102"/>
            <a:ext cx="769671" cy="841939"/>
          </a:xfrm>
          <a:prstGeom prst="rect">
            <a:avLst/>
          </a:prstGeom>
        </p:spPr>
      </p:pic>
      <p:cxnSp>
        <p:nvCxnSpPr>
          <p:cNvPr id="9" name="直接箭头连接符 11"/>
          <p:cNvCxnSpPr>
            <a:stCxn id="6" idx="2"/>
            <a:endCxn id="7" idx="1"/>
          </p:cNvCxnSpPr>
          <p:nvPr/>
        </p:nvCxnSpPr>
        <p:spPr>
          <a:xfrm rot="16200000" flipH="1">
            <a:off x="3013885" y="1386014"/>
            <a:ext cx="806338" cy="2777439"/>
          </a:xfrm>
          <a:prstGeom prst="bentConnector2">
            <a:avLst/>
          </a:prstGeom>
          <a:ln w="28575">
            <a:solidFill>
              <a:schemeClr val="tx1">
                <a:lumMod val="85000"/>
                <a:lumOff val="1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521605" y="2756933"/>
            <a:ext cx="2421473"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a:solidFill>
                  <a:srgbClr val="C00000"/>
                </a:solidFill>
                <a:latin typeface="+mj-lt"/>
                <a:ea typeface="+mn-ea"/>
                <a:cs typeface="Helvetica" panose="020B0604020202020204" pitchFamily="34" charset="0"/>
              </a:rPr>
              <a:t>1. Fork</a:t>
            </a:r>
            <a:r>
              <a:rPr lang="zh-CN" altLang="en-US" sz="2400" kern="0" dirty="0">
                <a:solidFill>
                  <a:srgbClr val="C00000"/>
                </a:solidFill>
                <a:latin typeface="+mj-lt"/>
                <a:ea typeface="+mn-ea"/>
                <a:cs typeface="Helvetica" panose="020B0604020202020204" pitchFamily="34" charset="0"/>
              </a:rPr>
              <a:t>（复刻</a:t>
            </a:r>
            <a:r>
              <a:rPr lang="zh-CN" altLang="en-US" sz="2000" kern="0" dirty="0">
                <a:solidFill>
                  <a:prstClr val="black"/>
                </a:solidFill>
                <a:latin typeface="+mj-lt"/>
                <a:ea typeface="+mn-ea"/>
                <a:cs typeface="Helvetica" panose="020B0604020202020204" pitchFamily="34" charset="0"/>
              </a:rPr>
              <a:t>）</a:t>
            </a:r>
          </a:p>
        </p:txBody>
      </p:sp>
      <p:sp>
        <p:nvSpPr>
          <p:cNvPr id="11" name="文本框 10"/>
          <p:cNvSpPr txBox="1"/>
          <p:nvPr/>
        </p:nvSpPr>
        <p:spPr>
          <a:xfrm>
            <a:off x="2170060" y="4189071"/>
            <a:ext cx="2993632" cy="472431"/>
          </a:xfrm>
          <a:prstGeom prst="rect">
            <a:avLst/>
          </a:prstGeom>
          <a:solidFill>
            <a:schemeClr val="bg1"/>
          </a:solidFill>
          <a:ln>
            <a:noFill/>
          </a:ln>
        </p:spPr>
        <p:txBody>
          <a:bodyPr wrap="square" lIns="0" rIns="0" anchor="ctr">
            <a:noAutofit/>
          </a:bodyPr>
          <a:lstStyle>
            <a:defPPr>
              <a:defRPr lang="en-US"/>
            </a:defPPr>
            <a:lvl1pPr algn="ctr">
              <a:lnSpc>
                <a:spcPts val="1400"/>
              </a:lnSpc>
              <a:defRPr kumimoji="1" kern="0">
                <a:solidFill>
                  <a:prstClr val="black"/>
                </a:solidFill>
                <a:latin typeface="+mn-ea"/>
                <a:ea typeface="+mn-ea"/>
                <a:cs typeface="Helvetica" panose="020B0604020202020204" pitchFamily="34" charset="0"/>
              </a:defRPr>
            </a:lvl1pPr>
          </a:lstStyle>
          <a:p>
            <a:r>
              <a:rPr lang="zh-CN" altLang="en-US" dirty="0"/>
              <a:t>在线平台和远程仓库</a:t>
            </a:r>
          </a:p>
        </p:txBody>
      </p:sp>
      <p:cxnSp>
        <p:nvCxnSpPr>
          <p:cNvPr id="13" name="直接箭头连接符 16"/>
          <p:cNvCxnSpPr>
            <a:stCxn id="7" idx="2"/>
            <a:endCxn id="8" idx="1"/>
          </p:cNvCxnSpPr>
          <p:nvPr/>
        </p:nvCxnSpPr>
        <p:spPr>
          <a:xfrm rot="16200000" flipH="1">
            <a:off x="7002727" y="1786754"/>
            <a:ext cx="1004200" cy="4628435"/>
          </a:xfrm>
          <a:prstGeom prst="bentConnector2">
            <a:avLst/>
          </a:prstGeom>
          <a:ln w="28575">
            <a:solidFill>
              <a:schemeClr val="tx1">
                <a:lumMod val="85000"/>
                <a:lumOff val="1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6920734" y="4169035"/>
            <a:ext cx="2546916"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a:solidFill>
                  <a:srgbClr val="C00000"/>
                </a:solidFill>
                <a:latin typeface="+mj-lt"/>
                <a:ea typeface="+mn-ea"/>
                <a:cs typeface="Helvetica" panose="020B0604020202020204" pitchFamily="34" charset="0"/>
              </a:rPr>
              <a:t>2. Clone</a:t>
            </a:r>
            <a:r>
              <a:rPr lang="zh-CN" altLang="en-US" sz="2400" kern="0" dirty="0">
                <a:solidFill>
                  <a:srgbClr val="C00000"/>
                </a:solidFill>
                <a:latin typeface="+mj-lt"/>
                <a:ea typeface="+mn-ea"/>
                <a:cs typeface="Helvetica" panose="020B0604020202020204" pitchFamily="34" charset="0"/>
              </a:rPr>
              <a:t>（克隆）</a:t>
            </a:r>
            <a:endParaRPr lang="en-US" altLang="zh-CN" sz="2400" kern="0" dirty="0">
              <a:solidFill>
                <a:srgbClr val="C00000"/>
              </a:solidFill>
              <a:latin typeface="+mj-lt"/>
              <a:ea typeface="+mn-ea"/>
              <a:cs typeface="Helvetica" panose="020B0604020202020204" pitchFamily="34" charset="0"/>
            </a:endParaRPr>
          </a:p>
        </p:txBody>
      </p:sp>
      <p:cxnSp>
        <p:nvCxnSpPr>
          <p:cNvPr id="15" name="直接箭头连接符 16"/>
          <p:cNvCxnSpPr>
            <a:stCxn id="8" idx="0"/>
            <a:endCxn id="7" idx="3"/>
          </p:cNvCxnSpPr>
          <p:nvPr/>
        </p:nvCxnSpPr>
        <p:spPr>
          <a:xfrm rot="16200000" flipV="1">
            <a:off x="7387564" y="1365785"/>
            <a:ext cx="1004199" cy="4628436"/>
          </a:xfrm>
          <a:prstGeom prst="bentConnector2">
            <a:avLst/>
          </a:prstGeom>
          <a:ln w="28575">
            <a:solidFill>
              <a:schemeClr val="tx1">
                <a:lumMod val="85000"/>
                <a:lumOff val="1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105854" y="2697381"/>
            <a:ext cx="2412432"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a:solidFill>
                  <a:srgbClr val="C00000"/>
                </a:solidFill>
                <a:latin typeface="+mj-lt"/>
                <a:ea typeface="+mn-ea"/>
                <a:cs typeface="Helvetica" panose="020B0604020202020204" pitchFamily="34" charset="0"/>
              </a:rPr>
              <a:t>3. Push</a:t>
            </a:r>
            <a:r>
              <a:rPr lang="zh-CN" altLang="en-US" sz="2400" kern="0" dirty="0">
                <a:solidFill>
                  <a:srgbClr val="C00000"/>
                </a:solidFill>
                <a:latin typeface="+mj-lt"/>
                <a:ea typeface="+mn-ea"/>
                <a:cs typeface="Helvetica" panose="020B0604020202020204" pitchFamily="34" charset="0"/>
              </a:rPr>
              <a:t>（推送）</a:t>
            </a:r>
          </a:p>
        </p:txBody>
      </p:sp>
      <p:cxnSp>
        <p:nvCxnSpPr>
          <p:cNvPr id="17" name="直接箭头连接符 11"/>
          <p:cNvCxnSpPr>
            <a:stCxn id="7" idx="0"/>
            <a:endCxn id="6" idx="3"/>
          </p:cNvCxnSpPr>
          <p:nvPr/>
        </p:nvCxnSpPr>
        <p:spPr>
          <a:xfrm rot="16200000" flipV="1">
            <a:off x="3398722" y="965045"/>
            <a:ext cx="806337" cy="2777440"/>
          </a:xfrm>
          <a:prstGeom prst="bentConnector2">
            <a:avLst/>
          </a:prstGeom>
          <a:ln w="28575">
            <a:solidFill>
              <a:schemeClr val="tx1">
                <a:lumMod val="85000"/>
                <a:lumOff val="1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2770532" y="1472833"/>
            <a:ext cx="4620818"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en-US" altLang="zh-CN" sz="2400" kern="0" dirty="0">
                <a:solidFill>
                  <a:srgbClr val="C00000"/>
                </a:solidFill>
                <a:latin typeface="+mj-lt"/>
                <a:ea typeface="+mn-ea"/>
                <a:cs typeface="Helvetica" panose="020B0604020202020204" pitchFamily="34" charset="0"/>
              </a:rPr>
              <a:t>4. Pull-request</a:t>
            </a:r>
            <a:r>
              <a:rPr lang="zh-CN" altLang="en-US" sz="2400" kern="0" dirty="0">
                <a:solidFill>
                  <a:srgbClr val="C00000"/>
                </a:solidFill>
                <a:latin typeface="+mj-lt"/>
                <a:ea typeface="+mn-ea"/>
                <a:cs typeface="Helvetica" panose="020B0604020202020204" pitchFamily="34" charset="0"/>
              </a:rPr>
              <a:t>（代码合并请求）</a:t>
            </a:r>
          </a:p>
        </p:txBody>
      </p:sp>
      <p:sp>
        <p:nvSpPr>
          <p:cNvPr id="19" name="文本框 18"/>
          <p:cNvSpPr txBox="1"/>
          <p:nvPr/>
        </p:nvSpPr>
        <p:spPr>
          <a:xfrm>
            <a:off x="5136774" y="3532747"/>
            <a:ext cx="1736844" cy="461665"/>
          </a:xfrm>
          <a:prstGeom prst="rect">
            <a:avLst/>
          </a:prstGeom>
          <a:noFill/>
          <a:ln>
            <a:noFill/>
          </a:ln>
        </p:spPr>
        <p:txBody>
          <a:bodyPr wrap="square">
            <a:spAutoFit/>
          </a:bodyPr>
          <a:lstStyle>
            <a:defPPr>
              <a:defRPr lang="en-US"/>
            </a:defPPr>
            <a:lvl1pPr>
              <a:defRPr kumimoji="1" sz="2000" kern="0">
                <a:solidFill>
                  <a:prstClr val="black"/>
                </a:solidFill>
                <a:latin typeface="+mj-lt"/>
                <a:ea typeface="+mn-ea"/>
                <a:cs typeface="Helvetica" panose="020B0604020202020204" pitchFamily="34" charset="0"/>
              </a:defRPr>
            </a:lvl1pPr>
          </a:lstStyle>
          <a:p>
            <a:pPr algn="ctr"/>
            <a:r>
              <a:rPr lang="zh-CN" altLang="en-US" sz="2400" dirty="0"/>
              <a:t>复刻仓库</a:t>
            </a:r>
          </a:p>
        </p:txBody>
      </p:sp>
      <p:sp>
        <p:nvSpPr>
          <p:cNvPr id="20" name="文本框 19"/>
          <p:cNvSpPr txBox="1"/>
          <p:nvPr/>
        </p:nvSpPr>
        <p:spPr>
          <a:xfrm>
            <a:off x="9833163" y="5561928"/>
            <a:ext cx="1495886" cy="413542"/>
          </a:xfrm>
          <a:prstGeom prst="rect">
            <a:avLst/>
          </a:prstGeom>
          <a:solidFill>
            <a:schemeClr val="bg1"/>
          </a:solidFill>
          <a:ln>
            <a:noFill/>
          </a:ln>
        </p:spPr>
        <p:txBody>
          <a:bodyPr wrap="square" lIns="0" rIns="0" anchor="ctr">
            <a:noAutofit/>
          </a:bodyPr>
          <a:lstStyle>
            <a:defPPr>
              <a:defRPr lang="en-US"/>
            </a:defPPr>
            <a:lvl1pPr>
              <a:defRPr kumimoji="1" sz="1315">
                <a:latin typeface="Arial Hebrew" charset="-79"/>
                <a:ea typeface="Arial Hebrew" charset="-79"/>
                <a:cs typeface="Arial Hebrew" charset="-79"/>
              </a:defRPr>
            </a:lvl1pPr>
          </a:lstStyle>
          <a:p>
            <a:pPr algn="ctr">
              <a:lnSpc>
                <a:spcPts val="1400"/>
              </a:lnSpc>
              <a:defRPr/>
            </a:pPr>
            <a:r>
              <a:rPr lang="zh-CN" altLang="en-US" sz="2400" kern="0" dirty="0">
                <a:solidFill>
                  <a:prstClr val="black"/>
                </a:solidFill>
                <a:latin typeface="+mn-ea"/>
                <a:ea typeface="+mn-ea"/>
                <a:cs typeface="Helvetica" panose="020B0604020202020204" pitchFamily="34" charset="0"/>
              </a:rPr>
              <a:t>本地仓库</a:t>
            </a:r>
          </a:p>
        </p:txBody>
      </p:sp>
      <p:sp>
        <p:nvSpPr>
          <p:cNvPr id="21" name="文本框 20"/>
          <p:cNvSpPr txBox="1"/>
          <p:nvPr/>
        </p:nvSpPr>
        <p:spPr>
          <a:xfrm>
            <a:off x="808848" y="1460060"/>
            <a:ext cx="895450" cy="1569660"/>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zh-CN" altLang="en-US" sz="2400" kern="0" dirty="0">
                <a:solidFill>
                  <a:prstClr val="black"/>
                </a:solidFill>
                <a:latin typeface="+mj-lt"/>
                <a:ea typeface="+mn-ea"/>
                <a:cs typeface="Helvetica" panose="020B0604020202020204" pitchFamily="34" charset="0"/>
              </a:rPr>
              <a:t>开源软件原始仓库</a:t>
            </a:r>
          </a:p>
        </p:txBody>
      </p:sp>
      <p:sp>
        <p:nvSpPr>
          <p:cNvPr id="22" name="文本框 21"/>
          <p:cNvSpPr txBox="1"/>
          <p:nvPr/>
        </p:nvSpPr>
        <p:spPr>
          <a:xfrm>
            <a:off x="5190608" y="2348628"/>
            <a:ext cx="1017203"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lgn="ctr">
              <a:defRPr/>
            </a:pPr>
            <a:r>
              <a:rPr lang="zh-CN" altLang="en-US" sz="2400" kern="0" dirty="0">
                <a:solidFill>
                  <a:prstClr val="black"/>
                </a:solidFill>
                <a:latin typeface="+mj-lt"/>
                <a:ea typeface="+mn-ea"/>
                <a:cs typeface="Helvetica" panose="020B0604020202020204" pitchFamily="34" charset="0"/>
              </a:rPr>
              <a:t>李四</a:t>
            </a:r>
          </a:p>
        </p:txBody>
      </p:sp>
      <p:cxnSp>
        <p:nvCxnSpPr>
          <p:cNvPr id="23" name="直接箭头连接符 16"/>
          <p:cNvCxnSpPr>
            <a:stCxn id="6" idx="2"/>
            <a:endCxn id="8" idx="2"/>
          </p:cNvCxnSpPr>
          <p:nvPr/>
        </p:nvCxnSpPr>
        <p:spPr>
          <a:xfrm rot="16200000" flipH="1">
            <a:off x="4789870" y="-389970"/>
            <a:ext cx="2652476" cy="8175546"/>
          </a:xfrm>
          <a:prstGeom prst="bentConnector3">
            <a:avLst>
              <a:gd name="adj1" fmla="val 108618"/>
            </a:avLst>
          </a:prstGeom>
          <a:ln w="28575">
            <a:solidFill>
              <a:schemeClr val="tx1">
                <a:lumMod val="85000"/>
                <a:lumOff val="1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2631792" y="5413772"/>
            <a:ext cx="2239278" cy="461665"/>
          </a:xfrm>
          <a:prstGeom prst="rect">
            <a:avLst/>
          </a:prstGeom>
          <a:noFill/>
          <a:ln>
            <a:noFill/>
          </a:ln>
        </p:spPr>
        <p:txBody>
          <a:bodyPr wrap="square">
            <a:spAutoFit/>
          </a:bodyPr>
          <a:lstStyle>
            <a:defPPr>
              <a:defRPr lang="en-US"/>
            </a:defPPr>
            <a:lvl1pPr>
              <a:defRPr kumimoji="1" kern="0">
                <a:solidFill>
                  <a:srgbClr val="C00000"/>
                </a:solidFill>
                <a:latin typeface="+mj-lt"/>
                <a:ea typeface="+mn-ea"/>
                <a:cs typeface="Helvetica" panose="020B0604020202020204" pitchFamily="34" charset="0"/>
              </a:defRPr>
            </a:lvl1pPr>
          </a:lstStyle>
          <a:p>
            <a:r>
              <a:rPr lang="en-US" altLang="zh-CN" dirty="0"/>
              <a:t>Pull</a:t>
            </a:r>
            <a:r>
              <a:rPr lang="zh-CN" altLang="en-US" dirty="0"/>
              <a:t>（拉取）</a:t>
            </a:r>
            <a:endParaRPr lang="en-US" altLang="zh-CN" dirty="0"/>
          </a:p>
        </p:txBody>
      </p:sp>
      <p:sp>
        <p:nvSpPr>
          <p:cNvPr id="25" name="文本框 24"/>
          <p:cNvSpPr txBox="1"/>
          <p:nvPr/>
        </p:nvSpPr>
        <p:spPr>
          <a:xfrm>
            <a:off x="10203880" y="3443017"/>
            <a:ext cx="1435941"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zh-CN" altLang="en-US" sz="2400" b="1" kern="0" dirty="0">
                <a:solidFill>
                  <a:prstClr val="black"/>
                </a:solidFill>
                <a:latin typeface="+mn-ea"/>
                <a:ea typeface="+mn-ea"/>
                <a:cs typeface="Helvetica" panose="020B0604020202020204" pitchFamily="34" charset="0"/>
              </a:rPr>
              <a:t>本地机器</a:t>
            </a:r>
          </a:p>
        </p:txBody>
      </p:sp>
      <p:sp>
        <p:nvSpPr>
          <p:cNvPr id="26" name="文本框 25"/>
          <p:cNvSpPr txBox="1"/>
          <p:nvPr/>
        </p:nvSpPr>
        <p:spPr>
          <a:xfrm>
            <a:off x="10369544" y="4952107"/>
            <a:ext cx="1162266" cy="461665"/>
          </a:xfrm>
          <a:prstGeom prst="rect">
            <a:avLst/>
          </a:prstGeom>
          <a:noFill/>
          <a:ln>
            <a:noFill/>
          </a:ln>
        </p:spPr>
        <p:txBody>
          <a:bodyPr wrap="square">
            <a:spAutoFit/>
          </a:bodyPr>
          <a:lstStyle>
            <a:defPPr>
              <a:defRPr lang="en-US"/>
            </a:defPPr>
            <a:lvl1pPr>
              <a:defRPr kumimoji="1" sz="1315">
                <a:latin typeface="Arial Hebrew" charset="-79"/>
                <a:ea typeface="Arial Hebrew" charset="-79"/>
                <a:cs typeface="Arial Hebrew" charset="-79"/>
              </a:defRPr>
            </a:lvl1pPr>
          </a:lstStyle>
          <a:p>
            <a:pPr>
              <a:defRPr/>
            </a:pPr>
            <a:r>
              <a:rPr lang="zh-CN" altLang="en-US" sz="2400" kern="0" dirty="0">
                <a:solidFill>
                  <a:prstClr val="black"/>
                </a:solidFill>
                <a:latin typeface="+mn-ea"/>
                <a:ea typeface="+mn-ea"/>
                <a:cs typeface="Helvetica" panose="020B0604020202020204" pitchFamily="34" charset="0"/>
              </a:rPr>
              <a:t>李四</a:t>
            </a: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分布式协同开发的操作（</a:t>
            </a:r>
            <a:r>
              <a:rPr lang="en-US" altLang="zh-CN" dirty="0"/>
              <a:t>1/2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t>克隆（</a:t>
            </a:r>
            <a:r>
              <a:rPr lang="en-US" altLang="zh-CN" dirty="0"/>
              <a:t>Clone</a:t>
            </a:r>
            <a:r>
              <a:rPr lang="zh-CN" altLang="zh-CN" dirty="0"/>
              <a:t>）</a:t>
            </a:r>
            <a:r>
              <a:rPr lang="en-US" altLang="zh-CN" dirty="0"/>
              <a:t>/</a:t>
            </a:r>
            <a:r>
              <a:rPr lang="zh-CN" altLang="zh-CN" dirty="0"/>
              <a:t>派生（</a:t>
            </a:r>
            <a:r>
              <a:rPr lang="en-US" altLang="zh-CN" dirty="0"/>
              <a:t>Fork</a:t>
            </a:r>
            <a:r>
              <a:rPr lang="zh-CN" altLang="zh-CN" dirty="0"/>
              <a:t>）</a:t>
            </a:r>
          </a:p>
          <a:p>
            <a:pPr lvl="1"/>
            <a:r>
              <a:rPr lang="zh-CN" altLang="zh-CN" dirty="0"/>
              <a:t>通过</a:t>
            </a:r>
            <a:r>
              <a:rPr lang="zh-CN" altLang="zh-CN" b="1" dirty="0">
                <a:solidFill>
                  <a:srgbClr val="C00000"/>
                </a:solidFill>
              </a:rPr>
              <a:t>克隆或派生</a:t>
            </a:r>
            <a:r>
              <a:rPr lang="en-US" altLang="zh-CN" dirty="0"/>
              <a:t>,</a:t>
            </a:r>
            <a:r>
              <a:rPr lang="zh-CN" altLang="zh-CN" dirty="0"/>
              <a:t>将软件项目的仓库复制到自己的个人空间中，从而获取软件仓库中的软件代码</a:t>
            </a:r>
          </a:p>
          <a:p>
            <a:r>
              <a:rPr lang="zh-CN" altLang="zh-CN" dirty="0"/>
              <a:t>本地修改</a:t>
            </a:r>
          </a:p>
          <a:p>
            <a:pPr lvl="1"/>
            <a:r>
              <a:rPr lang="zh-CN" altLang="zh-CN" dirty="0"/>
              <a:t>开发人员基于克隆后的软件仓库，在</a:t>
            </a:r>
            <a:r>
              <a:rPr lang="zh-CN" altLang="zh-CN" b="1" dirty="0">
                <a:solidFill>
                  <a:srgbClr val="C00000"/>
                </a:solidFill>
              </a:rPr>
              <a:t>本地进行软件开发活动</a:t>
            </a:r>
            <a:r>
              <a:rPr lang="zh-CN" altLang="zh-CN" dirty="0"/>
              <a:t>，如修复缺陷、开发新的功能等，所产生的代码变更将只影响其本地的克隆库，而不会影响原始的软件仓库</a:t>
            </a:r>
            <a:endParaRPr lang="en-US" altLang="zh-CN" dirty="0"/>
          </a:p>
          <a:p>
            <a:r>
              <a:rPr lang="zh-CN" altLang="zh-CN" dirty="0"/>
              <a:t>提交合并（</a:t>
            </a:r>
            <a:r>
              <a:rPr lang="en-US" altLang="zh-CN" dirty="0"/>
              <a:t>P/R</a:t>
            </a:r>
            <a:r>
              <a:rPr lang="zh-CN" altLang="zh-CN" dirty="0"/>
              <a:t>）</a:t>
            </a:r>
          </a:p>
          <a:p>
            <a:pPr lvl="1"/>
            <a:r>
              <a:rPr lang="zh-CN" altLang="zh-CN" dirty="0"/>
              <a:t>开发人员可将</a:t>
            </a:r>
            <a:r>
              <a:rPr lang="zh-CN" altLang="zh-CN" b="1" dirty="0">
                <a:solidFill>
                  <a:srgbClr val="C00000"/>
                </a:solidFill>
              </a:rPr>
              <a:t>变更的代码</a:t>
            </a:r>
            <a:r>
              <a:rPr lang="zh-CN" altLang="zh-CN" dirty="0"/>
              <a:t>以</a:t>
            </a:r>
            <a:r>
              <a:rPr lang="en-US" altLang="zh-CN" dirty="0"/>
              <a:t>P/R</a:t>
            </a:r>
            <a:r>
              <a:rPr lang="zh-CN" altLang="zh-CN" dirty="0"/>
              <a:t>的形式发送到原始的软件仓库</a:t>
            </a:r>
            <a:r>
              <a:rPr lang="zh-CN" altLang="en-US" dirty="0"/>
              <a:t>，</a:t>
            </a:r>
            <a:r>
              <a:rPr lang="zh-CN" altLang="zh-CN" dirty="0"/>
              <a:t>提供关于代码合并的相关信息，包括合并的概要性标题、合并内容，说明该</a:t>
            </a:r>
            <a:r>
              <a:rPr lang="en-US" altLang="zh-CN" dirty="0"/>
              <a:t>PR</a:t>
            </a:r>
            <a:r>
              <a:rPr lang="zh-CN" altLang="zh-CN" dirty="0"/>
              <a:t>完成了哪些工作、代码测试结果等情况</a:t>
            </a:r>
            <a:endParaRPr lang="zh-CN" altLang="en-US" dirty="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分布式协同开发的操作（</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en-US" dirty="0"/>
              <a:t>代码</a:t>
            </a:r>
            <a:r>
              <a:rPr lang="zh-CN" altLang="zh-CN" dirty="0"/>
              <a:t>质量保证</a:t>
            </a:r>
            <a:endParaRPr lang="en-US" altLang="zh-CN" dirty="0"/>
          </a:p>
          <a:p>
            <a:pPr lvl="1"/>
            <a:r>
              <a:rPr lang="zh-CN" altLang="zh-CN" dirty="0"/>
              <a:t>平台采用</a:t>
            </a:r>
            <a:r>
              <a:rPr lang="zh-CN" altLang="zh-CN" b="1" dirty="0">
                <a:solidFill>
                  <a:srgbClr val="C00000"/>
                </a:solidFill>
              </a:rPr>
              <a:t>人工审查和自动测试</a:t>
            </a:r>
            <a:r>
              <a:rPr lang="zh-CN" altLang="zh-CN" dirty="0"/>
              <a:t>相结合的方式，检查</a:t>
            </a:r>
            <a:r>
              <a:rPr lang="en-US" altLang="zh-CN" dirty="0"/>
              <a:t>P/R</a:t>
            </a:r>
            <a:r>
              <a:rPr lang="zh-CN" altLang="zh-CN" dirty="0"/>
              <a:t>代码质量</a:t>
            </a:r>
            <a:endParaRPr lang="en-US" altLang="zh-CN" dirty="0"/>
          </a:p>
          <a:p>
            <a:pPr lvl="1"/>
            <a:r>
              <a:rPr lang="zh-CN" altLang="zh-CN" dirty="0"/>
              <a:t>开发人员可</a:t>
            </a:r>
            <a:r>
              <a:rPr lang="zh-CN" altLang="en-US" dirty="0"/>
              <a:t>自发</a:t>
            </a:r>
            <a:r>
              <a:rPr lang="zh-CN" altLang="zh-CN" dirty="0"/>
              <a:t>参与贡献的审查过程，以评论方式发表意见</a:t>
            </a:r>
            <a:endParaRPr lang="en-US" altLang="zh-CN" dirty="0"/>
          </a:p>
          <a:p>
            <a:pPr lvl="1"/>
            <a:r>
              <a:rPr lang="zh-CN" altLang="zh-CN" dirty="0"/>
              <a:t>一些软件项目还会通过持续集成工具，自动编译并测试所收到的</a:t>
            </a:r>
            <a:r>
              <a:rPr lang="en-US" altLang="zh-CN" dirty="0"/>
              <a:t>P/R</a:t>
            </a:r>
            <a:r>
              <a:rPr lang="zh-CN" altLang="zh-CN" dirty="0"/>
              <a:t>代码，并向开发人员反馈测试结果</a:t>
            </a:r>
            <a:endParaRPr lang="en-US" altLang="zh-CN" dirty="0"/>
          </a:p>
          <a:p>
            <a:pPr lvl="1"/>
            <a:r>
              <a:rPr lang="en-US" altLang="zh-CN" dirty="0"/>
              <a:t>PR</a:t>
            </a:r>
            <a:r>
              <a:rPr lang="zh-CN" altLang="zh-CN" dirty="0"/>
              <a:t>的提出者接收到反馈后，可根据评论意见和测试结果，更新原始</a:t>
            </a:r>
            <a:r>
              <a:rPr lang="en-US" altLang="zh-CN" dirty="0"/>
              <a:t> P/R</a:t>
            </a:r>
            <a:r>
              <a:rPr lang="zh-CN" altLang="zh-CN" dirty="0"/>
              <a:t>中的相关代码</a:t>
            </a:r>
          </a:p>
          <a:p>
            <a:r>
              <a:rPr lang="zh-CN" altLang="zh-CN" dirty="0"/>
              <a:t>合并决策</a:t>
            </a:r>
            <a:endParaRPr lang="en-US" altLang="zh-CN" dirty="0"/>
          </a:p>
          <a:p>
            <a:pPr lvl="1"/>
            <a:r>
              <a:rPr lang="zh-CN" altLang="zh-CN" dirty="0"/>
              <a:t>软件项目核心开发团队综合评估上述所有因素，决定接受还是拒绝某项贡献的合并请求</a:t>
            </a:r>
            <a:r>
              <a:rPr lang="zh-CN" altLang="en-US" dirty="0"/>
              <a:t>。</a:t>
            </a:r>
            <a:r>
              <a:rPr lang="zh-CN" altLang="zh-CN" dirty="0"/>
              <a:t>如果</a:t>
            </a:r>
            <a:r>
              <a:rPr lang="en-US" altLang="zh-CN" dirty="0"/>
              <a:t>PR</a:t>
            </a:r>
            <a:r>
              <a:rPr lang="zh-CN" altLang="zh-CN" dirty="0"/>
              <a:t>被接受，则开发人员所贡献的代码和提交的历史都将被合并到项目的中心仓库中</a:t>
            </a:r>
            <a:endParaRPr lang="zh-CN" altLang="en-US" dirty="0"/>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基于</a:t>
            </a:r>
            <a:r>
              <a:rPr lang="en-US" altLang="zh-CN" dirty="0"/>
              <a:t>P/R</a:t>
            </a:r>
            <a:r>
              <a:rPr lang="zh-CN" altLang="zh-CN" dirty="0"/>
              <a:t>分布式协同开发技术</a:t>
            </a:r>
            <a:r>
              <a:rPr lang="zh-CN" altLang="en-US" dirty="0"/>
              <a:t>的</a:t>
            </a:r>
            <a:r>
              <a:rPr lang="zh-CN" altLang="zh-CN" dirty="0"/>
              <a:t>优势</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简单</a:t>
            </a:r>
            <a:endParaRPr lang="en-US" altLang="zh-CN" dirty="0">
              <a:solidFill>
                <a:srgbClr val="C00000"/>
              </a:solidFill>
            </a:endParaRPr>
          </a:p>
          <a:p>
            <a:pPr lvl="1"/>
            <a:r>
              <a:rPr lang="zh-CN" altLang="zh-CN" dirty="0"/>
              <a:t>使用门槛低，开发人员可方便地贡献代码、评论他人贡献，极大提高了开发人员参与软件项目开发的积极性</a:t>
            </a:r>
            <a:endParaRPr lang="en-US" altLang="zh-CN" dirty="0"/>
          </a:p>
          <a:p>
            <a:r>
              <a:rPr lang="zh-CN" altLang="zh-CN" dirty="0">
                <a:solidFill>
                  <a:srgbClr val="C00000"/>
                </a:solidFill>
              </a:rPr>
              <a:t>规范</a:t>
            </a:r>
            <a:endParaRPr lang="en-US" altLang="zh-CN" dirty="0">
              <a:solidFill>
                <a:srgbClr val="C00000"/>
              </a:solidFill>
            </a:endParaRPr>
          </a:p>
          <a:p>
            <a:pPr lvl="1"/>
            <a:r>
              <a:rPr lang="en-US" altLang="zh-CN" dirty="0"/>
              <a:t>PR</a:t>
            </a:r>
            <a:r>
              <a:rPr lang="zh-CN" altLang="zh-CN" dirty="0"/>
              <a:t>机制提供了规范化的协同开发流程，促进互联网上大众群体围绕代码贡献的交流与合作，并与大众评论、软件测试、代码审查等环节结合在一起，确保了软件开发质量</a:t>
            </a:r>
            <a:endParaRPr lang="en-US" altLang="zh-CN" dirty="0"/>
          </a:p>
          <a:p>
            <a:r>
              <a:rPr lang="zh-CN" altLang="zh-CN" dirty="0">
                <a:solidFill>
                  <a:srgbClr val="C00000"/>
                </a:solidFill>
              </a:rPr>
              <a:t>透明</a:t>
            </a:r>
            <a:endParaRPr lang="en-US" altLang="zh-CN" dirty="0">
              <a:solidFill>
                <a:srgbClr val="C00000"/>
              </a:solidFill>
            </a:endParaRPr>
          </a:p>
          <a:p>
            <a:pPr lvl="1"/>
            <a:r>
              <a:rPr lang="zh-CN" altLang="zh-CN" dirty="0"/>
              <a:t>所有软件开发历史信息和社交活动信息都会保留下来，在开发人员主页或软件项目主页中展现</a:t>
            </a:r>
            <a:endParaRPr lang="zh-CN" altLang="en-US" dirty="0"/>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a:t>
            </a:r>
            <a:r>
              <a:rPr lang="en-US" altLang="zh-CN" dirty="0" err="1"/>
              <a:t>mysql</a:t>
            </a:r>
            <a:r>
              <a:rPr lang="zh-CN" altLang="zh-CN" dirty="0"/>
              <a:t>项目基于</a:t>
            </a:r>
            <a:r>
              <a:rPr lang="en-US" altLang="zh-CN" dirty="0"/>
              <a:t>P/R</a:t>
            </a:r>
            <a:r>
              <a:rPr lang="zh-CN" altLang="zh-CN" dirty="0"/>
              <a:t>的分布式开发协同</a:t>
            </a:r>
            <a:endParaRPr lang="zh-CN" altLang="en-US" dirty="0"/>
          </a:p>
        </p:txBody>
      </p:sp>
      <p:pic>
        <p:nvPicPr>
          <p:cNvPr id="4" name="图片 3"/>
          <p:cNvPicPr/>
          <p:nvPr/>
        </p:nvPicPr>
        <p:blipFill>
          <a:blip r:embed="rId2"/>
          <a:stretch>
            <a:fillRect/>
          </a:stretch>
        </p:blipFill>
        <p:spPr>
          <a:xfrm>
            <a:off x="802754" y="726086"/>
            <a:ext cx="10657409" cy="5799257"/>
          </a:xfrm>
          <a:prstGeom prst="rect">
            <a:avLst/>
          </a:prstGeom>
          <a:ln>
            <a:solidFill>
              <a:schemeClr val="tx1"/>
            </a:solidFill>
          </a:ln>
        </p:spPr>
      </p:pic>
      <p:sp>
        <p:nvSpPr>
          <p:cNvPr id="7" name="文本框 6"/>
          <p:cNvSpPr txBox="1"/>
          <p:nvPr/>
        </p:nvSpPr>
        <p:spPr>
          <a:xfrm>
            <a:off x="4511030" y="2492896"/>
            <a:ext cx="3636404" cy="523220"/>
          </a:xfrm>
          <a:prstGeom prst="rect">
            <a:avLst/>
          </a:prstGeom>
          <a:noFill/>
        </p:spPr>
        <p:txBody>
          <a:bodyPr wrap="square" rtlCol="0">
            <a:spAutoFit/>
          </a:bodyPr>
          <a:lstStyle/>
          <a:p>
            <a:r>
              <a:rPr lang="zh-CN" altLang="en-US" sz="2800" dirty="0">
                <a:solidFill>
                  <a:srgbClr val="C00000"/>
                </a:solidFill>
                <a:latin typeface="+mn-ea"/>
                <a:ea typeface="+mn-ea"/>
              </a:rPr>
              <a:t>开发者对</a:t>
            </a:r>
            <a:r>
              <a:rPr lang="en-US" altLang="zh-CN" sz="2800" dirty="0">
                <a:solidFill>
                  <a:srgbClr val="C00000"/>
                </a:solidFill>
                <a:latin typeface="+mn-ea"/>
                <a:ea typeface="+mn-ea"/>
              </a:rPr>
              <a:t>P/R</a:t>
            </a:r>
            <a:r>
              <a:rPr lang="zh-CN" altLang="en-US" sz="2800" dirty="0">
                <a:solidFill>
                  <a:srgbClr val="C00000"/>
                </a:solidFill>
                <a:latin typeface="+mn-ea"/>
                <a:ea typeface="+mn-ea"/>
              </a:rPr>
              <a:t>的评论</a:t>
            </a:r>
          </a:p>
        </p:txBody>
      </p:sp>
      <p:sp>
        <p:nvSpPr>
          <p:cNvPr id="5" name="矩形 4"/>
          <p:cNvSpPr/>
          <p:nvPr/>
        </p:nvSpPr>
        <p:spPr>
          <a:xfrm>
            <a:off x="874626" y="719732"/>
            <a:ext cx="7452828" cy="33300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8444793" y="624624"/>
            <a:ext cx="1682861" cy="523220"/>
          </a:xfrm>
          <a:prstGeom prst="rect">
            <a:avLst/>
          </a:prstGeom>
          <a:noFill/>
        </p:spPr>
        <p:txBody>
          <a:bodyPr wrap="square" rtlCol="0">
            <a:spAutoFit/>
          </a:bodyPr>
          <a:lstStyle/>
          <a:p>
            <a:r>
              <a:rPr lang="en-US" altLang="zh-CN" sz="2800" dirty="0">
                <a:solidFill>
                  <a:srgbClr val="C00000"/>
                </a:solidFill>
                <a:latin typeface="+mn-ea"/>
                <a:ea typeface="+mn-ea"/>
              </a:rPr>
              <a:t>P/R</a:t>
            </a:r>
            <a:r>
              <a:rPr lang="zh-CN" altLang="en-US" sz="2800" dirty="0">
                <a:solidFill>
                  <a:srgbClr val="C00000"/>
                </a:solidFill>
                <a:latin typeface="+mn-ea"/>
                <a:ea typeface="+mn-ea"/>
              </a:rPr>
              <a:t>标题</a:t>
            </a:r>
          </a:p>
        </p:txBody>
      </p:sp>
      <p:sp>
        <p:nvSpPr>
          <p:cNvPr id="8" name="矩形 7"/>
          <p:cNvSpPr/>
          <p:nvPr/>
        </p:nvSpPr>
        <p:spPr>
          <a:xfrm>
            <a:off x="874133" y="1069870"/>
            <a:ext cx="7452828" cy="33300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643378" y="1376189"/>
            <a:ext cx="2871980" cy="954107"/>
          </a:xfrm>
          <a:prstGeom prst="rect">
            <a:avLst/>
          </a:prstGeom>
          <a:noFill/>
        </p:spPr>
        <p:txBody>
          <a:bodyPr wrap="square" rtlCol="0">
            <a:spAutoFit/>
          </a:bodyPr>
          <a:lstStyle/>
          <a:p>
            <a:r>
              <a:rPr lang="zh-CN" altLang="en-US" sz="2800" dirty="0">
                <a:solidFill>
                  <a:srgbClr val="C00000"/>
                </a:solidFill>
                <a:latin typeface="+mn-ea"/>
                <a:ea typeface="+mn-ea"/>
              </a:rPr>
              <a:t>合并</a:t>
            </a:r>
            <a:r>
              <a:rPr lang="en-US" altLang="zh-CN" sz="2800" dirty="0">
                <a:solidFill>
                  <a:srgbClr val="C00000"/>
                </a:solidFill>
                <a:latin typeface="+mn-ea"/>
                <a:ea typeface="+mn-ea"/>
              </a:rPr>
              <a:t>6</a:t>
            </a:r>
            <a:r>
              <a:rPr lang="zh-CN" altLang="en-US" sz="2800" dirty="0">
                <a:solidFill>
                  <a:srgbClr val="C00000"/>
                </a:solidFill>
                <a:latin typeface="+mn-ea"/>
                <a:ea typeface="+mn-ea"/>
              </a:rPr>
              <a:t>次</a:t>
            </a:r>
            <a:r>
              <a:rPr lang="en-US" altLang="zh-CN" sz="2800" dirty="0">
                <a:solidFill>
                  <a:srgbClr val="C00000"/>
                </a:solidFill>
                <a:latin typeface="+mn-ea"/>
                <a:ea typeface="+mn-ea"/>
              </a:rPr>
              <a:t>commit</a:t>
            </a:r>
            <a:r>
              <a:rPr lang="zh-CN" altLang="en-US" sz="2800" dirty="0">
                <a:solidFill>
                  <a:srgbClr val="C00000"/>
                </a:solidFill>
                <a:latin typeface="+mn-ea"/>
                <a:ea typeface="+mn-ea"/>
              </a:rPr>
              <a:t>到</a:t>
            </a:r>
            <a:r>
              <a:rPr lang="en-US" altLang="zh-CN" sz="2800" dirty="0">
                <a:solidFill>
                  <a:srgbClr val="C00000"/>
                </a:solidFill>
                <a:latin typeface="+mn-ea"/>
                <a:ea typeface="+mn-ea"/>
              </a:rPr>
              <a:t>Master</a:t>
            </a:r>
            <a:r>
              <a:rPr lang="zh-CN" altLang="en-US" sz="2800" dirty="0">
                <a:solidFill>
                  <a:srgbClr val="C00000"/>
                </a:solidFill>
                <a:latin typeface="+mn-ea"/>
                <a:ea typeface="+mn-ea"/>
              </a:rPr>
              <a:t>分支中</a:t>
            </a: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3.5 </a:t>
            </a:r>
            <a:r>
              <a:rPr lang="zh-CN" altLang="zh-CN" dirty="0"/>
              <a:t>基于</a:t>
            </a:r>
            <a:r>
              <a:rPr lang="zh-CN" altLang="en-US" dirty="0"/>
              <a:t>群体</a:t>
            </a:r>
            <a:r>
              <a:rPr lang="zh-CN" altLang="zh-CN" dirty="0"/>
              <a:t>的知识分享</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en-US" dirty="0"/>
              <a:t>软件开发实践中遇到问题怎么办？</a:t>
            </a:r>
            <a:endParaRPr lang="en-US" altLang="zh-CN" dirty="0"/>
          </a:p>
          <a:p>
            <a:pPr lvl="1"/>
            <a:r>
              <a:rPr lang="zh-CN" altLang="zh-CN" dirty="0"/>
              <a:t>群体</a:t>
            </a:r>
            <a:r>
              <a:rPr lang="zh-CN" altLang="en-US" dirty="0"/>
              <a:t>采用</a:t>
            </a:r>
            <a:r>
              <a:rPr lang="zh-CN" altLang="zh-CN" dirty="0"/>
              <a:t>提问、回答、评论等多种方式</a:t>
            </a:r>
            <a:r>
              <a:rPr lang="zh-CN" altLang="en-US" dirty="0"/>
              <a:t>进行在线知识分享</a:t>
            </a:r>
            <a:endParaRPr lang="en-US" altLang="zh-CN" dirty="0"/>
          </a:p>
          <a:p>
            <a:pPr lvl="1"/>
            <a:endParaRPr lang="en-US" altLang="zh-CN" dirty="0"/>
          </a:p>
          <a:p>
            <a:r>
              <a:rPr lang="zh-CN" altLang="en-US" dirty="0"/>
              <a:t>基于群体的知识分享</a:t>
            </a:r>
            <a:endParaRPr lang="en-US" altLang="zh-CN" dirty="0"/>
          </a:p>
          <a:p>
            <a:pPr lvl="1"/>
            <a:r>
              <a:rPr lang="zh-CN" altLang="zh-CN" dirty="0"/>
              <a:t>参与分享的对象是开放的互联网大众</a:t>
            </a:r>
            <a:endParaRPr lang="en-US" altLang="zh-CN" dirty="0"/>
          </a:p>
          <a:p>
            <a:pPr lvl="1"/>
            <a:r>
              <a:rPr lang="zh-CN" altLang="zh-CN" dirty="0"/>
              <a:t>分享的内容表现为从问题到解答等多种知识样式</a:t>
            </a:r>
            <a:endParaRPr lang="en-US" altLang="zh-CN" dirty="0"/>
          </a:p>
          <a:p>
            <a:pPr lvl="1"/>
            <a:endParaRPr lang="en-US" altLang="zh-CN" dirty="0"/>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群智知识分享的分布式协同</a:t>
            </a:r>
          </a:p>
        </p:txBody>
      </p:sp>
      <p:sp>
        <p:nvSpPr>
          <p:cNvPr id="3" name="内容占位符 2"/>
          <p:cNvSpPr>
            <a:spLocks noGrp="1"/>
          </p:cNvSpPr>
          <p:nvPr>
            <p:ph idx="1"/>
          </p:nvPr>
        </p:nvSpPr>
        <p:spPr>
          <a:xfrm>
            <a:off x="539750" y="1125538"/>
            <a:ext cx="10920052" cy="5040312"/>
          </a:xfrm>
        </p:spPr>
        <p:txBody>
          <a:bodyPr/>
          <a:lstStyle/>
          <a:p>
            <a:pPr lvl="0"/>
            <a:r>
              <a:rPr lang="zh-CN" altLang="zh-CN" dirty="0"/>
              <a:t>提问（</a:t>
            </a:r>
            <a:r>
              <a:rPr lang="en-US" altLang="zh-CN" dirty="0">
                <a:solidFill>
                  <a:srgbClr val="C00000"/>
                </a:solidFill>
              </a:rPr>
              <a:t>Ask</a:t>
            </a:r>
            <a:r>
              <a:rPr lang="zh-CN" altLang="zh-CN" dirty="0"/>
              <a:t>）</a:t>
            </a:r>
            <a:endParaRPr lang="en-US" altLang="zh-CN" dirty="0"/>
          </a:p>
          <a:p>
            <a:pPr lvl="1"/>
            <a:r>
              <a:rPr lang="zh-CN" altLang="zh-CN" dirty="0"/>
              <a:t>在社区中进行提问，以获得其他人员的讨论和解答</a:t>
            </a:r>
          </a:p>
          <a:p>
            <a:r>
              <a:rPr lang="zh-CN" altLang="zh-CN" dirty="0"/>
              <a:t>回答（</a:t>
            </a:r>
            <a:r>
              <a:rPr lang="en-US" altLang="zh-CN" dirty="0">
                <a:solidFill>
                  <a:srgbClr val="C00000"/>
                </a:solidFill>
              </a:rPr>
              <a:t>Answer</a:t>
            </a:r>
            <a:r>
              <a:rPr lang="zh-CN" altLang="zh-CN" dirty="0"/>
              <a:t>）</a:t>
            </a:r>
            <a:r>
              <a:rPr lang="zh-CN" altLang="en-US" dirty="0"/>
              <a:t>和</a:t>
            </a:r>
            <a:r>
              <a:rPr lang="zh-CN" altLang="zh-CN" dirty="0"/>
              <a:t>讨论（</a:t>
            </a:r>
            <a:r>
              <a:rPr lang="en-US" altLang="zh-CN" dirty="0">
                <a:solidFill>
                  <a:srgbClr val="C00000"/>
                </a:solidFill>
              </a:rPr>
              <a:t>Comment</a:t>
            </a:r>
            <a:r>
              <a:rPr lang="zh-CN" altLang="zh-CN" dirty="0"/>
              <a:t>）</a:t>
            </a:r>
            <a:endParaRPr lang="en-US" altLang="zh-CN" dirty="0"/>
          </a:p>
          <a:p>
            <a:pPr lvl="1"/>
            <a:r>
              <a:rPr lang="zh-CN" altLang="zh-CN" dirty="0"/>
              <a:t>对提问</a:t>
            </a:r>
            <a:r>
              <a:rPr lang="zh-CN" altLang="en-US" dirty="0"/>
              <a:t>进行</a:t>
            </a:r>
            <a:r>
              <a:rPr lang="zh-CN" altLang="zh-CN" dirty="0"/>
              <a:t>回答，</a:t>
            </a:r>
            <a:r>
              <a:rPr lang="zh-CN" altLang="en-US" dirty="0"/>
              <a:t>或者对提问和回答进行</a:t>
            </a:r>
            <a:r>
              <a:rPr lang="zh-CN" altLang="zh-CN" dirty="0"/>
              <a:t>评论</a:t>
            </a:r>
            <a:endParaRPr lang="en-US" altLang="zh-CN" dirty="0"/>
          </a:p>
          <a:p>
            <a:pPr lvl="1"/>
            <a:r>
              <a:rPr lang="zh-CN" altLang="zh-CN" dirty="0"/>
              <a:t>必要时可以附上相关的细节，如问题解决的代码片段</a:t>
            </a:r>
          </a:p>
          <a:p>
            <a:r>
              <a:rPr lang="zh-CN" altLang="zh-CN" dirty="0"/>
              <a:t>接受（</a:t>
            </a:r>
            <a:r>
              <a:rPr lang="en-US" altLang="zh-CN" dirty="0">
                <a:solidFill>
                  <a:srgbClr val="C00000"/>
                </a:solidFill>
              </a:rPr>
              <a:t>Accept</a:t>
            </a:r>
            <a:r>
              <a:rPr lang="zh-CN" altLang="zh-CN" dirty="0"/>
              <a:t>）</a:t>
            </a:r>
            <a:endParaRPr lang="en-US" altLang="zh-CN" dirty="0"/>
          </a:p>
          <a:p>
            <a:pPr lvl="1"/>
            <a:r>
              <a:rPr lang="zh-CN" altLang="zh-CN" dirty="0"/>
              <a:t>如果某个回答有效地解决了问题，那么提出者可以接受该回答</a:t>
            </a:r>
            <a:endParaRPr lang="en-US" altLang="zh-CN" dirty="0"/>
          </a:p>
          <a:p>
            <a:pPr lvl="0"/>
            <a:r>
              <a:rPr lang="zh-CN" altLang="zh-CN" dirty="0"/>
              <a:t>搜索（</a:t>
            </a:r>
            <a:r>
              <a:rPr lang="en-US" altLang="zh-CN" dirty="0">
                <a:solidFill>
                  <a:srgbClr val="C00000"/>
                </a:solidFill>
              </a:rPr>
              <a:t>Retrieve</a:t>
            </a:r>
            <a:r>
              <a:rPr lang="zh-CN" altLang="zh-CN" dirty="0"/>
              <a:t>）</a:t>
            </a:r>
            <a:endParaRPr lang="en-US" altLang="zh-CN" dirty="0"/>
          </a:p>
          <a:p>
            <a:pPr lvl="1"/>
            <a:r>
              <a:rPr lang="zh-CN" altLang="zh-CN" dirty="0"/>
              <a:t>检索社区是否有相同或类似的问题，并找到相应的问题解答</a:t>
            </a: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知识分享的互联网平台</a:t>
            </a:r>
          </a:p>
        </p:txBody>
      </p:sp>
      <p:sp>
        <p:nvSpPr>
          <p:cNvPr id="3" name="内容占位符 2"/>
          <p:cNvSpPr>
            <a:spLocks noGrp="1"/>
          </p:cNvSpPr>
          <p:nvPr>
            <p:ph idx="1"/>
          </p:nvPr>
        </p:nvSpPr>
        <p:spPr>
          <a:xfrm>
            <a:off x="539750" y="1125538"/>
            <a:ext cx="10920052" cy="611274"/>
          </a:xfrm>
        </p:spPr>
        <p:txBody>
          <a:bodyPr/>
          <a:lstStyle/>
          <a:p>
            <a:r>
              <a:rPr lang="en-US" altLang="zh-CN" dirty="0">
                <a:solidFill>
                  <a:srgbClr val="C00000"/>
                </a:solidFill>
              </a:rPr>
              <a:t>Stack overflow</a:t>
            </a:r>
            <a:r>
              <a:rPr lang="zh-CN" altLang="en-US" dirty="0"/>
              <a:t>和</a:t>
            </a:r>
            <a:r>
              <a:rPr lang="en-US" altLang="zh-CN" dirty="0">
                <a:solidFill>
                  <a:srgbClr val="C00000"/>
                </a:solidFill>
              </a:rPr>
              <a:t>CSDN</a:t>
            </a:r>
            <a:endParaRPr lang="zh-CN" altLang="en-US" dirty="0">
              <a:solidFill>
                <a:srgbClr val="C00000"/>
              </a:solidFill>
            </a:endParaRPr>
          </a:p>
        </p:txBody>
      </p:sp>
      <p:pic>
        <p:nvPicPr>
          <p:cNvPr id="5" name="图片 4"/>
          <p:cNvPicPr>
            <a:picLocks noChangeAspect="1"/>
          </p:cNvPicPr>
          <p:nvPr/>
        </p:nvPicPr>
        <p:blipFill>
          <a:blip r:embed="rId2"/>
          <a:stretch>
            <a:fillRect/>
          </a:stretch>
        </p:blipFill>
        <p:spPr>
          <a:xfrm>
            <a:off x="140303" y="2000127"/>
            <a:ext cx="6171068" cy="3541161"/>
          </a:xfrm>
          <a:prstGeom prst="rect">
            <a:avLst/>
          </a:prstGeom>
          <a:ln w="12700">
            <a:solidFill>
              <a:schemeClr val="tx1"/>
            </a:solidFill>
          </a:ln>
        </p:spPr>
      </p:pic>
      <p:sp>
        <p:nvSpPr>
          <p:cNvPr id="7" name="文本框 6"/>
          <p:cNvSpPr txBox="1"/>
          <p:nvPr/>
        </p:nvSpPr>
        <p:spPr>
          <a:xfrm>
            <a:off x="1486694" y="5966198"/>
            <a:ext cx="3652766" cy="523220"/>
          </a:xfrm>
          <a:prstGeom prst="rect">
            <a:avLst/>
          </a:prstGeom>
          <a:noFill/>
        </p:spPr>
        <p:txBody>
          <a:bodyPr wrap="square">
            <a:spAutoFit/>
          </a:bodyPr>
          <a:lstStyle/>
          <a:p>
            <a:pPr algn="ctr"/>
            <a:r>
              <a:rPr lang="zh-CN" altLang="en-US" sz="2800" dirty="0">
                <a:solidFill>
                  <a:srgbClr val="C00000"/>
                </a:solidFill>
              </a:rPr>
              <a:t>stackoverflow.com</a:t>
            </a:r>
          </a:p>
        </p:txBody>
      </p:sp>
      <p:pic>
        <p:nvPicPr>
          <p:cNvPr id="9" name="图片 8"/>
          <p:cNvPicPr>
            <a:picLocks noChangeAspect="1"/>
          </p:cNvPicPr>
          <p:nvPr/>
        </p:nvPicPr>
        <p:blipFill>
          <a:blip r:embed="rId3"/>
          <a:stretch>
            <a:fillRect/>
          </a:stretch>
        </p:blipFill>
        <p:spPr>
          <a:xfrm>
            <a:off x="6461306" y="2007674"/>
            <a:ext cx="5588804" cy="3533614"/>
          </a:xfrm>
          <a:prstGeom prst="rect">
            <a:avLst/>
          </a:prstGeom>
          <a:ln w="12700">
            <a:solidFill>
              <a:schemeClr val="tx1"/>
            </a:solidFill>
          </a:ln>
        </p:spPr>
      </p:pic>
      <p:sp>
        <p:nvSpPr>
          <p:cNvPr id="11" name="文本框 10"/>
          <p:cNvSpPr txBox="1"/>
          <p:nvPr/>
        </p:nvSpPr>
        <p:spPr>
          <a:xfrm>
            <a:off x="8363458" y="5941641"/>
            <a:ext cx="2232248" cy="523220"/>
          </a:xfrm>
          <a:prstGeom prst="rect">
            <a:avLst/>
          </a:prstGeom>
          <a:noFill/>
        </p:spPr>
        <p:txBody>
          <a:bodyPr wrap="square">
            <a:spAutoFit/>
          </a:bodyPr>
          <a:lstStyle/>
          <a:p>
            <a:r>
              <a:rPr lang="zh-CN" altLang="en-US" sz="2800" dirty="0">
                <a:solidFill>
                  <a:srgbClr val="C00000"/>
                </a:solidFill>
              </a:rPr>
              <a:t>ask.csdn.net</a:t>
            </a:r>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982638" y="891550"/>
            <a:ext cx="8568952" cy="5229287"/>
          </a:xfrm>
          <a:prstGeom prst="rect">
            <a:avLst/>
          </a:prstGeom>
          <a:ln w="12700">
            <a:solidFill>
              <a:schemeClr val="accent1"/>
            </a:solidFill>
          </a:ln>
        </p:spPr>
      </p:pic>
      <p:sp>
        <p:nvSpPr>
          <p:cNvPr id="2" name="标题 1"/>
          <p:cNvSpPr>
            <a:spLocks noGrp="1"/>
          </p:cNvSpPr>
          <p:nvPr>
            <p:ph type="title"/>
          </p:nvPr>
        </p:nvSpPr>
        <p:spPr>
          <a:xfrm>
            <a:off x="550590" y="8620"/>
            <a:ext cx="10909212" cy="707886"/>
          </a:xfrm>
        </p:spPr>
        <p:txBody>
          <a:bodyPr/>
          <a:lstStyle/>
          <a:p>
            <a:r>
              <a:rPr lang="zh-CN" altLang="en-US" dirty="0"/>
              <a:t>示例：</a:t>
            </a:r>
            <a:r>
              <a:rPr lang="en-US" altLang="zh-CN" dirty="0"/>
              <a:t>Stack Overflow</a:t>
            </a:r>
            <a:r>
              <a:rPr lang="zh-CN" altLang="zh-CN" dirty="0"/>
              <a:t>发布的问题信息</a:t>
            </a:r>
            <a:endParaRPr lang="zh-CN" altLang="en-US" dirty="0"/>
          </a:p>
        </p:txBody>
      </p:sp>
      <p:sp>
        <p:nvSpPr>
          <p:cNvPr id="7" name="矩形 6"/>
          <p:cNvSpPr/>
          <p:nvPr/>
        </p:nvSpPr>
        <p:spPr>
          <a:xfrm>
            <a:off x="1077467" y="908720"/>
            <a:ext cx="7452828" cy="46805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77467" y="1412776"/>
            <a:ext cx="7452828" cy="46805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077467" y="2000582"/>
            <a:ext cx="7452828" cy="430873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0302856" y="891550"/>
            <a:ext cx="1620180" cy="461665"/>
          </a:xfrm>
          <a:prstGeom prst="rect">
            <a:avLst/>
          </a:prstGeom>
          <a:noFill/>
        </p:spPr>
        <p:txBody>
          <a:bodyPr wrap="square">
            <a:spAutoFit/>
          </a:bodyPr>
          <a:lstStyle/>
          <a:p>
            <a:pPr algn="ctr"/>
            <a:r>
              <a:rPr lang="zh-CN" altLang="en-US" dirty="0">
                <a:solidFill>
                  <a:srgbClr val="C00000"/>
                </a:solidFill>
                <a:latin typeface="+mn-ea"/>
                <a:ea typeface="+mn-ea"/>
              </a:rPr>
              <a:t>问题标题</a:t>
            </a:r>
          </a:p>
        </p:txBody>
      </p:sp>
      <p:sp>
        <p:nvSpPr>
          <p:cNvPr id="11" name="文本框 10"/>
          <p:cNvSpPr txBox="1"/>
          <p:nvPr/>
        </p:nvSpPr>
        <p:spPr>
          <a:xfrm>
            <a:off x="10291744" y="1426867"/>
            <a:ext cx="1620180" cy="461665"/>
          </a:xfrm>
          <a:prstGeom prst="rect">
            <a:avLst/>
          </a:prstGeom>
          <a:noFill/>
        </p:spPr>
        <p:txBody>
          <a:bodyPr wrap="square">
            <a:spAutoFit/>
          </a:bodyPr>
          <a:lstStyle/>
          <a:p>
            <a:pPr algn="ctr"/>
            <a:r>
              <a:rPr lang="zh-CN" altLang="en-US" dirty="0">
                <a:solidFill>
                  <a:srgbClr val="C00000"/>
                </a:solidFill>
                <a:latin typeface="+mn-ea"/>
                <a:ea typeface="+mn-ea"/>
              </a:rPr>
              <a:t>问题信息</a:t>
            </a:r>
          </a:p>
        </p:txBody>
      </p:sp>
      <p:sp>
        <p:nvSpPr>
          <p:cNvPr id="12" name="文本框 11"/>
          <p:cNvSpPr txBox="1"/>
          <p:nvPr/>
        </p:nvSpPr>
        <p:spPr>
          <a:xfrm>
            <a:off x="9644194" y="3335806"/>
            <a:ext cx="2544431" cy="461665"/>
          </a:xfrm>
          <a:prstGeom prst="rect">
            <a:avLst/>
          </a:prstGeom>
          <a:noFill/>
        </p:spPr>
        <p:txBody>
          <a:bodyPr wrap="square">
            <a:spAutoFit/>
          </a:bodyPr>
          <a:lstStyle/>
          <a:p>
            <a:pPr algn="ctr"/>
            <a:r>
              <a:rPr lang="zh-CN" altLang="en-US" dirty="0">
                <a:solidFill>
                  <a:srgbClr val="C00000"/>
                </a:solidFill>
                <a:latin typeface="+mn-ea"/>
                <a:ea typeface="+mn-ea"/>
              </a:rPr>
              <a:t>问题描述及代码</a:t>
            </a:r>
          </a:p>
        </p:txBody>
      </p:sp>
      <p:pic>
        <p:nvPicPr>
          <p:cNvPr id="13" name="图片 12"/>
          <p:cNvPicPr>
            <a:picLocks noChangeAspect="1"/>
          </p:cNvPicPr>
          <p:nvPr/>
        </p:nvPicPr>
        <p:blipFill>
          <a:blip r:embed="rId3"/>
          <a:stretch>
            <a:fillRect/>
          </a:stretch>
        </p:blipFill>
        <p:spPr>
          <a:xfrm>
            <a:off x="1630710" y="4819630"/>
            <a:ext cx="6561457" cy="1135252"/>
          </a:xfrm>
          <a:prstGeom prst="rect">
            <a:avLst/>
          </a:prstGeom>
          <a:ln w="12700">
            <a:solidFill>
              <a:schemeClr val="accent1"/>
            </a:solidFill>
          </a:ln>
        </p:spPr>
      </p:pic>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en-US" altLang="zh-CN" dirty="0"/>
              <a:t>Stack Overflow</a:t>
            </a:r>
            <a:r>
              <a:rPr lang="zh-CN" altLang="zh-CN" dirty="0"/>
              <a:t>的问题</a:t>
            </a:r>
            <a:r>
              <a:rPr lang="zh-CN" altLang="en-US" dirty="0"/>
              <a:t>回答</a:t>
            </a:r>
          </a:p>
        </p:txBody>
      </p:sp>
      <p:sp>
        <p:nvSpPr>
          <p:cNvPr id="3" name="内容占位符 2"/>
          <p:cNvSpPr>
            <a:spLocks noGrp="1"/>
          </p:cNvSpPr>
          <p:nvPr>
            <p:ph idx="1"/>
          </p:nvPr>
        </p:nvSpPr>
        <p:spPr/>
        <p:txBody>
          <a:bodyPr/>
          <a:lstStyle/>
          <a:p>
            <a:r>
              <a:rPr lang="zh-CN" altLang="en-US" dirty="0"/>
              <a:t>问题回答</a:t>
            </a:r>
          </a:p>
        </p:txBody>
      </p:sp>
      <p:pic>
        <p:nvPicPr>
          <p:cNvPr id="5" name="图片 4"/>
          <p:cNvPicPr>
            <a:picLocks noChangeAspect="1"/>
          </p:cNvPicPr>
          <p:nvPr/>
        </p:nvPicPr>
        <p:blipFill>
          <a:blip r:embed="rId2"/>
          <a:stretch>
            <a:fillRect/>
          </a:stretch>
        </p:blipFill>
        <p:spPr>
          <a:xfrm>
            <a:off x="622598" y="1844824"/>
            <a:ext cx="9239291" cy="4644516"/>
          </a:xfrm>
          <a:prstGeom prst="rect">
            <a:avLst/>
          </a:prstGeom>
          <a:ln w="12700">
            <a:solidFill>
              <a:schemeClr val="accent1"/>
            </a:solidFill>
          </a:ln>
        </p:spPr>
      </p:pic>
      <p:sp>
        <p:nvSpPr>
          <p:cNvPr id="6" name="文本框 5"/>
          <p:cNvSpPr txBox="1"/>
          <p:nvPr/>
        </p:nvSpPr>
        <p:spPr>
          <a:xfrm>
            <a:off x="9944737" y="3335806"/>
            <a:ext cx="2243888" cy="830997"/>
          </a:xfrm>
          <a:prstGeom prst="rect">
            <a:avLst/>
          </a:prstGeom>
          <a:noFill/>
        </p:spPr>
        <p:txBody>
          <a:bodyPr wrap="square">
            <a:spAutoFit/>
          </a:bodyPr>
          <a:lstStyle/>
          <a:p>
            <a:pPr algn="ctr"/>
            <a:r>
              <a:rPr lang="zh-CN" altLang="en-US" dirty="0">
                <a:solidFill>
                  <a:srgbClr val="C00000"/>
                </a:solidFill>
                <a:latin typeface="+mn-ea"/>
                <a:ea typeface="+mn-ea"/>
              </a:rPr>
              <a:t>问题回答描述</a:t>
            </a:r>
            <a:endParaRPr lang="en-US" altLang="zh-CN" dirty="0">
              <a:solidFill>
                <a:srgbClr val="C00000"/>
              </a:solidFill>
              <a:latin typeface="+mn-ea"/>
              <a:ea typeface="+mn-ea"/>
            </a:endParaRPr>
          </a:p>
          <a:p>
            <a:pPr algn="ctr"/>
            <a:r>
              <a:rPr lang="zh-CN" altLang="en-US" dirty="0">
                <a:solidFill>
                  <a:srgbClr val="C00000"/>
                </a:solidFill>
                <a:latin typeface="+mn-ea"/>
                <a:ea typeface="+mn-ea"/>
              </a:rPr>
              <a:t>回答相关信息</a:t>
            </a:r>
          </a:p>
        </p:txBody>
      </p:sp>
      <p:sp>
        <p:nvSpPr>
          <p:cNvPr id="7" name="矩形 6"/>
          <p:cNvSpPr/>
          <p:nvPr/>
        </p:nvSpPr>
        <p:spPr>
          <a:xfrm>
            <a:off x="731829" y="4005064"/>
            <a:ext cx="610849" cy="46805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海量的软件开发知识</a:t>
            </a:r>
          </a:p>
        </p:txBody>
      </p:sp>
      <p:sp>
        <p:nvSpPr>
          <p:cNvPr id="3" name="内容占位符 2"/>
          <p:cNvSpPr>
            <a:spLocks noGrp="1"/>
          </p:cNvSpPr>
          <p:nvPr>
            <p:ph idx="1"/>
          </p:nvPr>
        </p:nvSpPr>
        <p:spPr>
          <a:xfrm>
            <a:off x="539750" y="1125538"/>
            <a:ext cx="11460112" cy="5040312"/>
          </a:xfrm>
        </p:spPr>
        <p:txBody>
          <a:bodyPr/>
          <a:lstStyle/>
          <a:p>
            <a:r>
              <a:rPr lang="zh-CN" altLang="en-US" dirty="0"/>
              <a:t>用户</a:t>
            </a:r>
            <a:r>
              <a:rPr lang="en-US" altLang="zh-CN" dirty="0">
                <a:solidFill>
                  <a:srgbClr val="C00000"/>
                </a:solidFill>
              </a:rPr>
              <a:t>1500</a:t>
            </a:r>
            <a:r>
              <a:rPr lang="zh-CN" altLang="en-US" dirty="0"/>
              <a:t>万以上，月访问用户量</a:t>
            </a:r>
            <a:r>
              <a:rPr lang="en-US" altLang="zh-CN" dirty="0">
                <a:solidFill>
                  <a:srgbClr val="C00000"/>
                </a:solidFill>
              </a:rPr>
              <a:t>1</a:t>
            </a:r>
            <a:r>
              <a:rPr lang="zh-CN" altLang="en-US" dirty="0">
                <a:solidFill>
                  <a:srgbClr val="C00000"/>
                </a:solidFill>
              </a:rPr>
              <a:t>亿</a:t>
            </a:r>
            <a:r>
              <a:rPr lang="zh-CN" altLang="en-US" dirty="0"/>
              <a:t>，用户获得帮助</a:t>
            </a:r>
            <a:r>
              <a:rPr lang="en-US" altLang="zh-CN" dirty="0">
                <a:solidFill>
                  <a:srgbClr val="C00000"/>
                </a:solidFill>
              </a:rPr>
              <a:t>450</a:t>
            </a:r>
            <a:r>
              <a:rPr lang="zh-CN" altLang="en-US" dirty="0">
                <a:solidFill>
                  <a:srgbClr val="C00000"/>
                </a:solidFill>
              </a:rPr>
              <a:t>亿</a:t>
            </a:r>
            <a:endParaRPr lang="en-US" altLang="zh-CN" dirty="0">
              <a:solidFill>
                <a:srgbClr val="C00000"/>
              </a:solidFill>
            </a:endParaRPr>
          </a:p>
          <a:p>
            <a:r>
              <a:rPr lang="en-US" altLang="zh-CN" dirty="0">
                <a:solidFill>
                  <a:srgbClr val="C00000"/>
                </a:solidFill>
              </a:rPr>
              <a:t>2000</a:t>
            </a:r>
            <a:r>
              <a:rPr lang="zh-CN" altLang="en-US" dirty="0"/>
              <a:t>多万个问题，</a:t>
            </a:r>
            <a:r>
              <a:rPr lang="en-US" altLang="zh-CN" dirty="0">
                <a:solidFill>
                  <a:srgbClr val="C00000"/>
                </a:solidFill>
              </a:rPr>
              <a:t>3200</a:t>
            </a:r>
            <a:r>
              <a:rPr lang="zh-CN" altLang="en-US" dirty="0"/>
              <a:t>万回答，</a:t>
            </a:r>
            <a:r>
              <a:rPr lang="en-US" altLang="zh-CN" dirty="0">
                <a:solidFill>
                  <a:srgbClr val="C00000"/>
                </a:solidFill>
              </a:rPr>
              <a:t>8200</a:t>
            </a:r>
            <a:r>
              <a:rPr lang="zh-CN" altLang="en-US" dirty="0"/>
              <a:t>万评论</a:t>
            </a:r>
          </a:p>
        </p:txBody>
      </p:sp>
      <p:pic>
        <p:nvPicPr>
          <p:cNvPr id="6" name="图片 5"/>
          <p:cNvPicPr>
            <a:picLocks noChangeAspect="1"/>
          </p:cNvPicPr>
          <p:nvPr/>
        </p:nvPicPr>
        <p:blipFill>
          <a:blip r:embed="rId2"/>
          <a:stretch>
            <a:fillRect/>
          </a:stretch>
        </p:blipFill>
        <p:spPr>
          <a:xfrm>
            <a:off x="694606" y="2322153"/>
            <a:ext cx="7962411" cy="3843697"/>
          </a:xfrm>
          <a:prstGeom prst="rect">
            <a:avLst/>
          </a:prstGeom>
          <a:ln w="12700">
            <a:solidFill>
              <a:schemeClr val="tx1"/>
            </a:solidFill>
          </a:ln>
        </p:spPr>
      </p:pic>
      <p:sp>
        <p:nvSpPr>
          <p:cNvPr id="7" name="文本框 6"/>
          <p:cNvSpPr txBox="1"/>
          <p:nvPr/>
        </p:nvSpPr>
        <p:spPr>
          <a:xfrm>
            <a:off x="9130510" y="2960948"/>
            <a:ext cx="2361630" cy="2246769"/>
          </a:xfrm>
          <a:prstGeom prst="rect">
            <a:avLst/>
          </a:prstGeom>
          <a:noFill/>
        </p:spPr>
        <p:txBody>
          <a:bodyPr wrap="square" rtlCol="0">
            <a:spAutoFit/>
          </a:bodyPr>
          <a:lstStyle/>
          <a:p>
            <a:r>
              <a:rPr lang="zh-CN" altLang="en-US" sz="2800" dirty="0">
                <a:solidFill>
                  <a:srgbClr val="C00000"/>
                </a:solidFill>
                <a:latin typeface="+mn-ea"/>
                <a:ea typeface="+mn-ea"/>
              </a:rPr>
              <a:t>充分利用知识分享社区中的知识来解决课程学习和实践中遇到的问题</a:t>
            </a:r>
          </a:p>
        </p:txBody>
      </p:sp>
      <p:sp>
        <p:nvSpPr>
          <p:cNvPr id="8" name="文本框 7"/>
          <p:cNvSpPr txBox="1"/>
          <p:nvPr/>
        </p:nvSpPr>
        <p:spPr>
          <a:xfrm>
            <a:off x="2602818" y="6127333"/>
            <a:ext cx="3240360" cy="523220"/>
          </a:xfrm>
          <a:prstGeom prst="rect">
            <a:avLst/>
          </a:prstGeom>
          <a:noFill/>
        </p:spPr>
        <p:txBody>
          <a:bodyPr wrap="square">
            <a:spAutoFit/>
          </a:bodyPr>
          <a:lstStyle/>
          <a:p>
            <a:pPr algn="ctr"/>
            <a:r>
              <a:rPr lang="zh-CN" altLang="en-US" sz="2800" dirty="0">
                <a:solidFill>
                  <a:srgbClr val="C00000"/>
                </a:solidFill>
              </a:rPr>
              <a:t>stackoverflow.com</a:t>
            </a:r>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总结：</a:t>
            </a:r>
            <a:r>
              <a:rPr lang="zh-CN" altLang="zh-CN" dirty="0"/>
              <a:t>群体化</a:t>
            </a:r>
            <a:r>
              <a:rPr lang="zh-CN" altLang="en-US" dirty="0"/>
              <a:t>软件开发</a:t>
            </a:r>
            <a:r>
              <a:rPr lang="zh-CN" altLang="zh-CN" dirty="0"/>
              <a:t>方法</a:t>
            </a:r>
            <a:endParaRPr lang="zh-CN" altLang="en-US" dirty="0"/>
          </a:p>
        </p:txBody>
      </p:sp>
      <p:sp>
        <p:nvSpPr>
          <p:cNvPr id="5" name="内容占位符 4"/>
          <p:cNvSpPr>
            <a:spLocks noGrp="1"/>
          </p:cNvSpPr>
          <p:nvPr>
            <p:ph idx="1"/>
          </p:nvPr>
        </p:nvSpPr>
        <p:spPr>
          <a:xfrm>
            <a:off x="545170" y="836712"/>
            <a:ext cx="10920052" cy="5544616"/>
          </a:xfrm>
        </p:spPr>
        <p:txBody>
          <a:bodyPr/>
          <a:lstStyle/>
          <a:p>
            <a:r>
              <a:rPr lang="zh-CN" altLang="zh-CN" dirty="0">
                <a:solidFill>
                  <a:srgbClr val="C00000"/>
                </a:solidFill>
              </a:rPr>
              <a:t>开放</a:t>
            </a:r>
            <a:r>
              <a:rPr lang="zh-CN" altLang="en-US" dirty="0">
                <a:solidFill>
                  <a:srgbClr val="C00000"/>
                </a:solidFill>
              </a:rPr>
              <a:t>和共享</a:t>
            </a:r>
            <a:endParaRPr lang="en-US" altLang="zh-CN" dirty="0">
              <a:solidFill>
                <a:srgbClr val="C00000"/>
              </a:solidFill>
            </a:endParaRPr>
          </a:p>
          <a:p>
            <a:pPr lvl="1"/>
            <a:r>
              <a:rPr lang="zh-CN" altLang="zh-CN" dirty="0"/>
              <a:t>吸引</a:t>
            </a:r>
            <a:r>
              <a:rPr lang="zh-CN" altLang="en-US" dirty="0"/>
              <a:t>互联网</a:t>
            </a:r>
            <a:r>
              <a:rPr lang="zh-CN" altLang="zh-CN" dirty="0"/>
              <a:t>大众自主参与，汇聚大众群体的</a:t>
            </a:r>
            <a:r>
              <a:rPr lang="zh-CN" altLang="en-US" dirty="0"/>
              <a:t>贡献和</a:t>
            </a:r>
            <a:r>
              <a:rPr lang="zh-CN" altLang="zh-CN" dirty="0"/>
              <a:t>智慧</a:t>
            </a:r>
            <a:endParaRPr lang="en-US" altLang="zh-CN" dirty="0"/>
          </a:p>
          <a:p>
            <a:pPr lvl="1"/>
            <a:r>
              <a:rPr lang="zh-CN" altLang="en-US" dirty="0"/>
              <a:t>自由分享程序代码、知识问答等内容</a:t>
            </a:r>
            <a:endParaRPr lang="en-US" altLang="zh-CN" dirty="0"/>
          </a:p>
          <a:p>
            <a:r>
              <a:rPr lang="zh-CN" altLang="en-US" dirty="0">
                <a:solidFill>
                  <a:srgbClr val="C00000"/>
                </a:solidFill>
              </a:rPr>
              <a:t>组织和管理</a:t>
            </a:r>
            <a:endParaRPr lang="en-US" altLang="zh-CN" dirty="0">
              <a:solidFill>
                <a:srgbClr val="C00000"/>
              </a:solidFill>
            </a:endParaRPr>
          </a:p>
          <a:p>
            <a:pPr lvl="1"/>
            <a:r>
              <a:rPr lang="zh-CN" altLang="zh-CN" dirty="0"/>
              <a:t>采用</a:t>
            </a:r>
            <a:r>
              <a:rPr lang="zh-CN" altLang="en-US" dirty="0"/>
              <a:t>基于社区的组织模式，借助去</a:t>
            </a:r>
            <a:r>
              <a:rPr lang="zh-CN" altLang="zh-CN" dirty="0"/>
              <a:t>中心化的分布式协同开发模式</a:t>
            </a:r>
            <a:endParaRPr lang="en-US" altLang="zh-CN" dirty="0"/>
          </a:p>
          <a:p>
            <a:pPr lvl="1"/>
            <a:r>
              <a:rPr lang="zh-CN" altLang="en-US" dirty="0"/>
              <a:t>借助互联网平台的支持，如</a:t>
            </a:r>
            <a:r>
              <a:rPr lang="en-US" altLang="zh-CN" dirty="0" err="1"/>
              <a:t>Github</a:t>
            </a:r>
            <a:r>
              <a:rPr lang="zh-CN" altLang="en-US" dirty="0"/>
              <a:t>、</a:t>
            </a:r>
            <a:r>
              <a:rPr lang="en-US" altLang="zh-CN" dirty="0"/>
              <a:t>Stack Overflow</a:t>
            </a:r>
            <a:r>
              <a:rPr lang="zh-CN" altLang="en-US" dirty="0"/>
              <a:t>等</a:t>
            </a:r>
            <a:endParaRPr lang="en-US" altLang="zh-CN" dirty="0"/>
          </a:p>
          <a:p>
            <a:r>
              <a:rPr lang="zh-CN" altLang="en-US" dirty="0">
                <a:solidFill>
                  <a:srgbClr val="C00000"/>
                </a:solidFill>
              </a:rPr>
              <a:t>多样化目的</a:t>
            </a:r>
            <a:endParaRPr lang="en-US" altLang="zh-CN" dirty="0">
              <a:solidFill>
                <a:srgbClr val="C00000"/>
              </a:solidFill>
            </a:endParaRPr>
          </a:p>
          <a:p>
            <a:pPr lvl="1"/>
            <a:r>
              <a:rPr lang="zh-CN" altLang="en-US" dirty="0"/>
              <a:t>既支持软件开发，也支持软件开发知识的分享</a:t>
            </a:r>
            <a:endParaRPr lang="en-US" altLang="zh-CN" dirty="0"/>
          </a:p>
          <a:p>
            <a:pPr lvl="1"/>
            <a:r>
              <a:rPr lang="zh-CN" altLang="zh-CN" dirty="0"/>
              <a:t>将软件创作和软件生产融合在一起来支持软件开发</a:t>
            </a:r>
            <a:endParaRPr lang="en-US" altLang="zh-CN" dirty="0"/>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3952" y="851517"/>
            <a:ext cx="5237784" cy="2991416"/>
          </a:xfrm>
        </p:spPr>
        <p:txBody>
          <a:bodyPr vert="horz" lIns="91440" tIns="45720" rIns="91440" bIns="45720" rtlCol="0" anchor="b">
            <a:normAutofit/>
          </a:bodyPr>
          <a:lstStyle/>
          <a:p>
            <a:pPr eaLnBrk="1" hangingPunct="1">
              <a:lnSpc>
                <a:spcPct val="90000"/>
              </a:lnSpc>
            </a:pPr>
            <a:r>
              <a:rPr lang="zh-CN" altLang="en-US" sz="6000" kern="1200" dirty="0">
                <a:solidFill>
                  <a:schemeClr val="tx1"/>
                </a:solidFill>
                <a:latin typeface="+mj-lt"/>
                <a:ea typeface="+mj-ea"/>
                <a:cs typeface="+mj-cs"/>
              </a:rPr>
              <a:t>思考</a:t>
            </a:r>
            <a:r>
              <a:rPr lang="zh-CN" altLang="en-US" sz="6000" dirty="0">
                <a:solidFill>
                  <a:schemeClr val="tx1"/>
                </a:solidFill>
                <a:latin typeface="+mj-lt"/>
                <a:ea typeface="+mj-ea"/>
                <a:cs typeface="+mj-cs"/>
              </a:rPr>
              <a:t>题</a:t>
            </a:r>
            <a:endParaRPr lang="zh-CN" altLang="en-US" sz="6000" kern="1200" dirty="0">
              <a:solidFill>
                <a:schemeClr val="tx1"/>
              </a:solidFill>
              <a:latin typeface="+mj-lt"/>
              <a:ea typeface="+mj-ea"/>
              <a:cs typeface="+mj-cs"/>
            </a:endParaRPr>
          </a:p>
        </p:txBody>
      </p:sp>
      <p:sp>
        <p:nvSpPr>
          <p:cNvPr id="3" name="内容占位符 2"/>
          <p:cNvSpPr>
            <a:spLocks noGrp="1"/>
          </p:cNvSpPr>
          <p:nvPr>
            <p:ph idx="1"/>
          </p:nvPr>
        </p:nvSpPr>
        <p:spPr>
          <a:xfrm>
            <a:off x="1093953" y="3842932"/>
            <a:ext cx="4166572" cy="2163551"/>
          </a:xfrm>
        </p:spPr>
        <p:txBody>
          <a:bodyPr vert="horz" lIns="91440" tIns="45720" rIns="91440" bIns="45720" rtlCol="0" anchor="t">
            <a:normAutofit/>
          </a:bodyPr>
          <a:lstStyle/>
          <a:p>
            <a:pPr marL="0" indent="0" eaLnBrk="1" hangingPunct="1">
              <a:lnSpc>
                <a:spcPct val="90000"/>
              </a:lnSpc>
              <a:spcBef>
                <a:spcPts val="1000"/>
              </a:spcBef>
              <a:buNone/>
            </a:pPr>
            <a:r>
              <a:rPr lang="zh-CN" altLang="en-US" sz="2800" kern="1200" dirty="0">
                <a:solidFill>
                  <a:srgbClr val="C00000"/>
                </a:solidFill>
                <a:latin typeface="+mn-lt"/>
                <a:ea typeface="+mn-ea"/>
                <a:cs typeface="+mn-cs"/>
              </a:rPr>
              <a:t>群体化软件开发方法及其</a:t>
            </a:r>
            <a:r>
              <a:rPr lang="zh-CN" altLang="en-US" sz="2800" dirty="0">
                <a:solidFill>
                  <a:srgbClr val="C00000"/>
                </a:solidFill>
                <a:cs typeface="+mn-cs"/>
              </a:rPr>
              <a:t>平台</a:t>
            </a:r>
            <a:r>
              <a:rPr lang="zh-CN" altLang="en-US" sz="2800" kern="1200" dirty="0">
                <a:solidFill>
                  <a:srgbClr val="C00000"/>
                </a:solidFill>
                <a:latin typeface="+mn-lt"/>
                <a:ea typeface="+mn-ea"/>
                <a:cs typeface="+mn-cs"/>
              </a:rPr>
              <a:t>能否用于指导闭源软件的开发（如课程实践</a:t>
            </a:r>
            <a:r>
              <a:rPr lang="en-US" altLang="zh-CN" sz="2800" kern="1200" dirty="0">
                <a:solidFill>
                  <a:srgbClr val="C00000"/>
                </a:solidFill>
                <a:latin typeface="+mn-lt"/>
                <a:ea typeface="+mn-ea"/>
                <a:cs typeface="+mn-cs"/>
              </a:rPr>
              <a:t>2</a:t>
            </a:r>
            <a:r>
              <a:rPr lang="zh-CN" altLang="en-US" sz="2800" kern="1200" dirty="0">
                <a:solidFill>
                  <a:srgbClr val="C00000"/>
                </a:solidFill>
                <a:latin typeface="+mn-lt"/>
                <a:ea typeface="+mn-ea"/>
                <a:cs typeface="+mn-cs"/>
              </a:rPr>
              <a:t>项目）？为什么？</a:t>
            </a:r>
          </a:p>
        </p:txBody>
      </p:sp>
      <p:pic>
        <p:nvPicPr>
          <p:cNvPr id="4" name="图片 3"/>
          <p:cNvPicPr>
            <a:picLocks noChangeAspect="1"/>
          </p:cNvPicPr>
          <p:nvPr/>
        </p:nvPicPr>
        <p:blipFill>
          <a:blip r:embed="rId2"/>
          <a:stretch>
            <a:fillRect/>
          </a:stretch>
        </p:blipFill>
        <p:spPr>
          <a:xfrm>
            <a:off x="7932479" y="2129307"/>
            <a:ext cx="2555215" cy="3406954"/>
          </a:xfrm>
          <a:prstGeom prst="rect">
            <a:avLst/>
          </a:prstGeom>
        </p:spPr>
      </p:pic>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综合实践任务</a:t>
            </a:r>
          </a:p>
        </p:txBody>
      </p:sp>
      <p:sp>
        <p:nvSpPr>
          <p:cNvPr id="3" name="内容占位符 2"/>
          <p:cNvSpPr>
            <a:spLocks noGrp="1"/>
          </p:cNvSpPr>
          <p:nvPr>
            <p:ph idx="1"/>
          </p:nvPr>
        </p:nvSpPr>
        <p:spPr/>
        <p:txBody>
          <a:bodyPr/>
          <a:lstStyle/>
          <a:p>
            <a:r>
              <a:rPr lang="zh-CN" altLang="en-US" dirty="0"/>
              <a:t>在</a:t>
            </a:r>
            <a:r>
              <a:rPr lang="en-US" altLang="zh-CN" dirty="0" err="1"/>
              <a:t>Educode</a:t>
            </a:r>
            <a:r>
              <a:rPr lang="zh-CN" altLang="en-US" dirty="0"/>
              <a:t>平台上开展分布式协同开发</a:t>
            </a:r>
            <a:endParaRPr lang="en-US" altLang="zh-CN" dirty="0"/>
          </a:p>
          <a:p>
            <a:pPr lvl="1"/>
            <a:r>
              <a:rPr lang="zh-CN" altLang="en-US" b="1" dirty="0">
                <a:solidFill>
                  <a:srgbClr val="C00000"/>
                </a:solidFill>
              </a:rPr>
              <a:t>创建项目版本库</a:t>
            </a:r>
            <a:r>
              <a:rPr lang="zh-CN" altLang="en-US" dirty="0"/>
              <a:t>、</a:t>
            </a:r>
            <a:r>
              <a:rPr lang="zh-CN" altLang="en-US" b="1" dirty="0">
                <a:solidFill>
                  <a:srgbClr val="C00000"/>
                </a:solidFill>
              </a:rPr>
              <a:t>创建</a:t>
            </a:r>
            <a:r>
              <a:rPr lang="en-US" altLang="zh-CN" b="1" dirty="0">
                <a:solidFill>
                  <a:srgbClr val="C00000"/>
                </a:solidFill>
              </a:rPr>
              <a:t>Issue</a:t>
            </a:r>
            <a:r>
              <a:rPr lang="zh-CN" altLang="en-US" dirty="0"/>
              <a:t>、</a:t>
            </a:r>
            <a:r>
              <a:rPr lang="zh-CN" altLang="en-US" b="1" dirty="0">
                <a:solidFill>
                  <a:srgbClr val="C00000"/>
                </a:solidFill>
              </a:rPr>
              <a:t>提交代码</a:t>
            </a:r>
            <a:r>
              <a:rPr lang="zh-CN" altLang="en-US" dirty="0"/>
              <a:t>、</a:t>
            </a:r>
            <a:r>
              <a:rPr lang="zh-CN" altLang="en-US" b="1" dirty="0">
                <a:solidFill>
                  <a:srgbClr val="C00000"/>
                </a:solidFill>
              </a:rPr>
              <a:t>合并请求</a:t>
            </a:r>
            <a:endParaRPr lang="en-US" altLang="zh-CN" b="1" dirty="0">
              <a:solidFill>
                <a:srgbClr val="C00000"/>
              </a:solidFill>
            </a:endParaRPr>
          </a:p>
          <a:p>
            <a:r>
              <a:rPr lang="zh-CN" altLang="en-US" b="1" dirty="0">
                <a:solidFill>
                  <a:schemeClr val="tx1"/>
                </a:solidFill>
              </a:rPr>
              <a:t>在知士荟上开展群体化学习：讨论、</a:t>
            </a:r>
            <a:r>
              <a:rPr lang="zh-CN" altLang="en-US" b="1">
                <a:solidFill>
                  <a:schemeClr val="tx1"/>
                </a:solidFill>
              </a:rPr>
              <a:t>分享和共享</a:t>
            </a:r>
            <a:endParaRPr lang="zh-CN" altLang="en-US" b="1" dirty="0">
              <a:solidFill>
                <a:schemeClr val="tx1"/>
              </a:solidFill>
            </a:endParaRPr>
          </a:p>
        </p:txBody>
      </p:sp>
      <p:pic>
        <p:nvPicPr>
          <p:cNvPr id="5" name="图片 4"/>
          <p:cNvPicPr>
            <a:picLocks noChangeAspect="1"/>
          </p:cNvPicPr>
          <p:nvPr/>
        </p:nvPicPr>
        <p:blipFill>
          <a:blip r:embed="rId2"/>
          <a:stretch>
            <a:fillRect/>
          </a:stretch>
        </p:blipFill>
        <p:spPr>
          <a:xfrm>
            <a:off x="10627" y="2790337"/>
            <a:ext cx="12179786" cy="4059043"/>
          </a:xfrm>
          <a:prstGeom prst="rect">
            <a:avLst/>
          </a:prstGeom>
          <a:ln w="12700">
            <a:solidFill>
              <a:schemeClr val="tx1"/>
            </a:solidFill>
          </a:ln>
        </p:spPr>
      </p:pic>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布置课程综合实践任务</a:t>
            </a:r>
          </a:p>
        </p:txBody>
      </p:sp>
      <p:sp>
        <p:nvSpPr>
          <p:cNvPr id="3" name="内容占位符 2"/>
          <p:cNvSpPr>
            <a:spLocks noGrp="1"/>
          </p:cNvSpPr>
          <p:nvPr>
            <p:ph idx="1"/>
          </p:nvPr>
        </p:nvSpPr>
        <p:spPr/>
        <p:txBody>
          <a:bodyPr/>
          <a:lstStyle/>
          <a:p>
            <a:r>
              <a:rPr lang="zh-CN" altLang="en-US" dirty="0"/>
              <a:t>综合实践</a:t>
            </a:r>
            <a:r>
              <a:rPr lang="en-US" altLang="zh-CN" dirty="0"/>
              <a:t>1</a:t>
            </a:r>
            <a:r>
              <a:rPr lang="zh-CN" altLang="en-US" dirty="0"/>
              <a:t>：</a:t>
            </a:r>
            <a:r>
              <a:rPr lang="zh-CN" altLang="en-US" dirty="0">
                <a:solidFill>
                  <a:srgbClr val="C00000"/>
                </a:solidFill>
              </a:rPr>
              <a:t>阅读、分析和维护开源软件</a:t>
            </a:r>
            <a:endParaRPr lang="en-US" altLang="zh-CN" dirty="0">
              <a:solidFill>
                <a:srgbClr val="C00000"/>
              </a:solidFill>
            </a:endParaRPr>
          </a:p>
          <a:p>
            <a:pPr lvl="1"/>
            <a:r>
              <a:rPr lang="zh-CN" altLang="en-US" dirty="0"/>
              <a:t>构思小米便签开源软件的新需求，发现小米便签开源代码缺陷</a:t>
            </a:r>
            <a:endParaRPr lang="en-US" altLang="zh-CN" dirty="0"/>
          </a:p>
          <a:p>
            <a:pPr lvl="1"/>
            <a:r>
              <a:rPr lang="zh-CN" altLang="en-US" dirty="0"/>
              <a:t>采用群体化开发方法来开展课程综合实践</a:t>
            </a:r>
            <a:endParaRPr lang="en-US" altLang="zh-CN" dirty="0"/>
          </a:p>
          <a:p>
            <a:pPr lvl="1"/>
            <a:r>
              <a:rPr lang="zh-CN" altLang="en-US" dirty="0"/>
              <a:t>基于</a:t>
            </a:r>
            <a:r>
              <a:rPr lang="en-US" altLang="zh-CN" b="1" dirty="0">
                <a:solidFill>
                  <a:srgbClr val="C00000"/>
                </a:solidFill>
              </a:rPr>
              <a:t>Issue</a:t>
            </a:r>
            <a:r>
              <a:rPr lang="zh-CN" altLang="en-US" b="1" dirty="0">
                <a:solidFill>
                  <a:srgbClr val="C00000"/>
                </a:solidFill>
              </a:rPr>
              <a:t>机制</a:t>
            </a:r>
            <a:r>
              <a:rPr lang="zh-CN" altLang="en-US" dirty="0"/>
              <a:t>来提出软件开发任务，基于</a:t>
            </a:r>
            <a:r>
              <a:rPr lang="en-US" altLang="zh-CN" dirty="0"/>
              <a:t>P/R</a:t>
            </a:r>
            <a:r>
              <a:rPr lang="zh-CN" altLang="en-US" dirty="0"/>
              <a:t>机制来贡献代码</a:t>
            </a:r>
            <a:endParaRPr lang="en-US" altLang="zh-CN" dirty="0"/>
          </a:p>
          <a:p>
            <a:pPr lvl="1"/>
            <a:endParaRPr lang="en-US" altLang="zh-CN" dirty="0"/>
          </a:p>
          <a:p>
            <a:r>
              <a:rPr lang="zh-CN" altLang="en-US" dirty="0"/>
              <a:t>综合实践</a:t>
            </a:r>
            <a:r>
              <a:rPr lang="en-US" altLang="zh-CN" dirty="0"/>
              <a:t>2</a:t>
            </a:r>
            <a:r>
              <a:rPr lang="zh-CN" altLang="en-US" dirty="0"/>
              <a:t>：</a:t>
            </a:r>
            <a:r>
              <a:rPr lang="zh-CN" altLang="en-US" dirty="0">
                <a:solidFill>
                  <a:srgbClr val="C00000"/>
                </a:solidFill>
              </a:rPr>
              <a:t>开发有创意、上规模和高质量的软件</a:t>
            </a:r>
            <a:endParaRPr lang="en-US" altLang="zh-CN" dirty="0">
              <a:solidFill>
                <a:srgbClr val="C00000"/>
              </a:solidFill>
            </a:endParaRPr>
          </a:p>
          <a:p>
            <a:pPr lvl="1"/>
            <a:r>
              <a:rPr lang="zh-CN" altLang="en-US" dirty="0"/>
              <a:t>针对要求构思软件需求，撰写软件需求构思和描述文档</a:t>
            </a:r>
            <a:endParaRPr lang="en-US" altLang="zh-CN" dirty="0"/>
          </a:p>
          <a:p>
            <a:pPr lvl="1"/>
            <a:r>
              <a:rPr lang="zh-CN" altLang="en-US" dirty="0"/>
              <a:t>要求：</a:t>
            </a:r>
            <a:r>
              <a:rPr lang="zh-CN" altLang="en-US" b="1" dirty="0">
                <a:solidFill>
                  <a:srgbClr val="C00000"/>
                </a:solidFill>
              </a:rPr>
              <a:t>有创意，上规模</a:t>
            </a:r>
            <a:r>
              <a:rPr lang="zh-CN" altLang="en-US" dirty="0"/>
              <a:t>；力争将软件需求讲清楚：</a:t>
            </a:r>
            <a:r>
              <a:rPr lang="en-US" altLang="zh-CN" dirty="0"/>
              <a:t>what &amp; why</a:t>
            </a:r>
          </a:p>
          <a:p>
            <a:pPr lvl="1"/>
            <a:r>
              <a:rPr lang="zh-CN" altLang="en-US" dirty="0"/>
              <a:t>下一节课进行课程实践的汇报和讲评</a:t>
            </a:r>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p>
        </p:txBody>
      </p:sp>
      <p:pic>
        <p:nvPicPr>
          <p:cNvPr id="6" name="图片 5"/>
          <p:cNvPicPr>
            <a:picLocks noChangeAspect="1"/>
          </p:cNvPicPr>
          <p:nvPr/>
        </p:nvPicPr>
        <p:blipFill>
          <a:blip r:embed="rId2"/>
          <a:stretch>
            <a:fillRect/>
          </a:stretch>
        </p:blipFill>
        <p:spPr>
          <a:xfrm>
            <a:off x="4547034" y="2780928"/>
            <a:ext cx="2340260" cy="2585042"/>
          </a:xfrm>
          <a:prstGeom prst="rect">
            <a:avLst/>
          </a:prstGeom>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1</TotalTime>
  <Words>3543</Words>
  <Application>Microsoft Office PowerPoint</Application>
  <PresentationFormat>自定义</PresentationFormat>
  <Paragraphs>468</Paragraphs>
  <Slides>67</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67</vt:i4>
      </vt:variant>
    </vt:vector>
  </HeadingPairs>
  <TitlesOfParts>
    <vt:vector size="79" baseType="lpstr">
      <vt:lpstr>-apple-system</vt:lpstr>
      <vt:lpstr>等线</vt:lpstr>
      <vt:lpstr>黑体</vt:lpstr>
      <vt:lpstr>楷体</vt:lpstr>
      <vt:lpstr>宋体</vt:lpstr>
      <vt:lpstr>微软雅黑</vt:lpstr>
      <vt:lpstr>Arial</vt:lpstr>
      <vt:lpstr>Helvetica</vt:lpstr>
      <vt:lpstr>Times New Roman</vt:lpstr>
      <vt:lpstr>Verdana</vt:lpstr>
      <vt:lpstr>Wingdings</vt:lpstr>
      <vt:lpstr>自定义设计方案</vt:lpstr>
      <vt:lpstr>PowerPoint 演示文稿</vt:lpstr>
      <vt:lpstr>知识回顾</vt:lpstr>
      <vt:lpstr>内容</vt:lpstr>
      <vt:lpstr>1.1 闭源软件</vt:lpstr>
      <vt:lpstr>闭源软件及企业示例</vt:lpstr>
      <vt:lpstr>1.2 开源软件(Open Source Software)</vt:lpstr>
      <vt:lpstr>开源软件示例</vt:lpstr>
      <vt:lpstr>示例：Gitee上的OpenHarmony开源软件</vt:lpstr>
      <vt:lpstr>思考和讨论</vt:lpstr>
      <vt:lpstr>内容</vt:lpstr>
      <vt:lpstr>2.1 软件开发是创作和生产的过程</vt:lpstr>
      <vt:lpstr>基于团队的软件开发方法及其组织模式</vt:lpstr>
      <vt:lpstr>基于团队软件开发方法的特点</vt:lpstr>
      <vt:lpstr>示例：Windows软件开发团队组成</vt:lpstr>
      <vt:lpstr>示例：IBM OS/360软件开发团队</vt:lpstr>
      <vt:lpstr>2.2 开源软件项目的开发和组织模式</vt:lpstr>
      <vt:lpstr>互联网大众能干些什么？</vt:lpstr>
      <vt:lpstr>OpenHarmony开源软件中的群体化贡献</vt:lpstr>
      <vt:lpstr>2.3 何为群体化开发方法</vt:lpstr>
      <vt:lpstr>思考和讨论</vt:lpstr>
      <vt:lpstr>支持群体化开发的互联网平台</vt:lpstr>
      <vt:lpstr>互联网平台提供的群体化开发支持</vt:lpstr>
      <vt:lpstr>2.4 群体化软件开发方法的特点</vt:lpstr>
      <vt:lpstr>大教堂与集市</vt:lpstr>
      <vt:lpstr>闭源软件开发和开源软件开发</vt:lpstr>
      <vt:lpstr>思考和讨论</vt:lpstr>
      <vt:lpstr>内容</vt:lpstr>
      <vt:lpstr>群体化软件开发方法的支撑关键技术</vt:lpstr>
      <vt:lpstr>3.1 基于社区的群体化软件项目组织</vt:lpstr>
      <vt:lpstr>核心开发人员</vt:lpstr>
      <vt:lpstr>外围开发人员</vt:lpstr>
      <vt:lpstr>依托开源社区来组织不同人员</vt:lpstr>
      <vt:lpstr>示例：依托社区自由获取开源代码</vt:lpstr>
      <vt:lpstr>传统软件开发的任务管理</vt:lpstr>
      <vt:lpstr>3.2 基于Issue的任务管理</vt:lpstr>
      <vt:lpstr>提出Issue</vt:lpstr>
      <vt:lpstr>示例：提出Issue</vt:lpstr>
      <vt:lpstr>管理Issue</vt:lpstr>
      <vt:lpstr>示例：管理和讨论Issue</vt:lpstr>
      <vt:lpstr>指派Issue</vt:lpstr>
      <vt:lpstr>示例：指派Issue的负责人</vt:lpstr>
      <vt:lpstr>跟踪Issue</vt:lpstr>
      <vt:lpstr>思考和讨论</vt:lpstr>
      <vt:lpstr>传统软件开发的集中式版本管理</vt:lpstr>
      <vt:lpstr>3.3  分布式版本管理思想</vt:lpstr>
      <vt:lpstr>创建开发分支</vt:lpstr>
      <vt:lpstr>软件开发分支示意图</vt:lpstr>
      <vt:lpstr>开发分支的合并（Merge）</vt:lpstr>
      <vt:lpstr>分支管理工作</vt:lpstr>
      <vt:lpstr>思考和讨论</vt:lpstr>
      <vt:lpstr>3.4 基于Pull/Request（P/R）的分布式协同开发</vt:lpstr>
      <vt:lpstr>基于P/R的分布式协同开发</vt:lpstr>
      <vt:lpstr>分布式协同开发的操作（1/2）</vt:lpstr>
      <vt:lpstr>分布式协同开发的操作（2/2）</vt:lpstr>
      <vt:lpstr>基于P/R分布式协同开发技术的优势</vt:lpstr>
      <vt:lpstr>示例：mysql项目基于P/R的分布式开发协同</vt:lpstr>
      <vt:lpstr>3.5 基于群体的知识分享</vt:lpstr>
      <vt:lpstr>群智知识分享的分布式协同</vt:lpstr>
      <vt:lpstr>知识分享的互联网平台</vt:lpstr>
      <vt:lpstr>示例：Stack Overflow发布的问题信息</vt:lpstr>
      <vt:lpstr>示例：Stack Overflow的问题回答</vt:lpstr>
      <vt:lpstr>海量的软件开发知识</vt:lpstr>
      <vt:lpstr>总结：群体化软件开发方法</vt:lpstr>
      <vt:lpstr>思考题</vt:lpstr>
      <vt:lpstr>综合实践任务</vt:lpstr>
      <vt:lpstr>布置课程综合实践任务</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倪文慧</cp:lastModifiedBy>
  <cp:revision>2700</cp:revision>
  <dcterms:created xsi:type="dcterms:W3CDTF">2113-01-01T00:00:00Z</dcterms:created>
  <dcterms:modified xsi:type="dcterms:W3CDTF">2023-11-24T05:46:18Z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F52B19DC82E04298B0C9007B92EE2EE7</vt:lpwstr>
  </property>
</Properties>
</file>